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7" r:id="rId2"/>
    <p:sldId id="258" r:id="rId3"/>
    <p:sldId id="264" r:id="rId4"/>
    <p:sldId id="265" r:id="rId5"/>
    <p:sldId id="266" r:id="rId6"/>
    <p:sldId id="267" r:id="rId7"/>
  </p:sldIdLst>
  <p:sldSz cx="12192000" cy="6858000"/>
  <p:notesSz cx="6858000" cy="9144000"/>
  <p:defaultTextStyle>
    <a:defPPr>
      <a:defRPr lang="ro-R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755B6-F113-4539-BDE0-93C3A0A6637A}" type="datetimeFigureOut">
              <a:rPr lang="ro-RO" smtClean="0"/>
              <a:t>03.11.2020</a:t>
            </a:fld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14C7ED-FAAB-473E-82FF-C0186CECA028}" type="slidenum">
              <a:rPr lang="ro-RO" smtClean="0"/>
              <a:t>‹#›</a:t>
            </a:fld>
            <a:endParaRPr lang="ro-RO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484174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755B6-F113-4539-BDE0-93C3A0A6637A}" type="datetimeFigureOut">
              <a:rPr lang="ro-RO" smtClean="0"/>
              <a:t>03.11.2020</a:t>
            </a:fld>
            <a:endParaRPr lang="ro-RO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14C7ED-FAAB-473E-82FF-C0186CECA028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33068116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755B6-F113-4539-BDE0-93C3A0A6637A}" type="datetimeFigureOut">
              <a:rPr lang="ro-RO" smtClean="0"/>
              <a:t>03.11.2020</a:t>
            </a:fld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14C7ED-FAAB-473E-82FF-C0186CECA028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27608264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755B6-F113-4539-BDE0-93C3A0A6637A}" type="datetimeFigureOut">
              <a:rPr lang="ro-RO" smtClean="0"/>
              <a:t>03.11.2020</a:t>
            </a:fld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14C7ED-FAAB-473E-82FF-C0186CECA028}" type="slidenum">
              <a:rPr lang="ro-RO" smtClean="0"/>
              <a:t>‹#›</a:t>
            </a:fld>
            <a:endParaRPr lang="ro-RO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489254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755B6-F113-4539-BDE0-93C3A0A6637A}" type="datetimeFigureOut">
              <a:rPr lang="ro-RO" smtClean="0"/>
              <a:t>03.11.2020</a:t>
            </a:fld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14C7ED-FAAB-473E-82FF-C0186CECA028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4931420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755B6-F113-4539-BDE0-93C3A0A6637A}" type="datetimeFigureOut">
              <a:rPr lang="ro-RO" smtClean="0"/>
              <a:t>03.11.2020</a:t>
            </a:fld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14C7ED-FAAB-473E-82FF-C0186CECA028}" type="slidenum">
              <a:rPr lang="ro-RO" smtClean="0"/>
              <a:t>‹#›</a:t>
            </a:fld>
            <a:endParaRPr lang="ro-RO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0707627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755B6-F113-4539-BDE0-93C3A0A6637A}" type="datetimeFigureOut">
              <a:rPr lang="ro-RO" smtClean="0"/>
              <a:t>03.11.2020</a:t>
            </a:fld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14C7ED-FAAB-473E-82FF-C0186CECA028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38786654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755B6-F113-4539-BDE0-93C3A0A6637A}" type="datetimeFigureOut">
              <a:rPr lang="ro-RO" smtClean="0"/>
              <a:t>03.11.2020</a:t>
            </a:fld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14C7ED-FAAB-473E-82FF-C0186CECA028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9364287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755B6-F113-4539-BDE0-93C3A0A6637A}" type="datetimeFigureOut">
              <a:rPr lang="ro-RO" smtClean="0"/>
              <a:t>03.11.2020</a:t>
            </a:fld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14C7ED-FAAB-473E-82FF-C0186CECA028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10846865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755B6-F113-4539-BDE0-93C3A0A6637A}" type="datetimeFigureOut">
              <a:rPr lang="ro-RO" smtClean="0"/>
              <a:t>03.11.2020</a:t>
            </a:fld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14C7ED-FAAB-473E-82FF-C0186CECA028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2025634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755B6-F113-4539-BDE0-93C3A0A6637A}" type="datetimeFigureOut">
              <a:rPr lang="ro-RO" smtClean="0"/>
              <a:t>03.11.2020</a:t>
            </a:fld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14C7ED-FAAB-473E-82FF-C0186CECA028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38149223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755B6-F113-4539-BDE0-93C3A0A6637A}" type="datetimeFigureOut">
              <a:rPr lang="ro-RO" smtClean="0"/>
              <a:t>03.11.2020</a:t>
            </a:fld>
            <a:endParaRPr lang="ro-R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14C7ED-FAAB-473E-82FF-C0186CECA028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4022677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755B6-F113-4539-BDE0-93C3A0A6637A}" type="datetimeFigureOut">
              <a:rPr lang="ro-RO" smtClean="0"/>
              <a:t>03.11.2020</a:t>
            </a:fld>
            <a:endParaRPr lang="ro-RO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14C7ED-FAAB-473E-82FF-C0186CECA028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32474981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755B6-F113-4539-BDE0-93C3A0A6637A}" type="datetimeFigureOut">
              <a:rPr lang="ro-RO" smtClean="0"/>
              <a:t>03.11.2020</a:t>
            </a:fld>
            <a:endParaRPr lang="ro-RO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14C7ED-FAAB-473E-82FF-C0186CECA028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40283253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755B6-F113-4539-BDE0-93C3A0A6637A}" type="datetimeFigureOut">
              <a:rPr lang="ro-RO" smtClean="0"/>
              <a:t>03.11.2020</a:t>
            </a:fld>
            <a:endParaRPr lang="ro-RO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14C7ED-FAAB-473E-82FF-C0186CECA028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13376750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755B6-F113-4539-BDE0-93C3A0A6637A}" type="datetimeFigureOut">
              <a:rPr lang="ro-RO" smtClean="0"/>
              <a:t>03.11.2020</a:t>
            </a:fld>
            <a:endParaRPr lang="ro-R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14C7ED-FAAB-473E-82FF-C0186CECA028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12191790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755B6-F113-4539-BDE0-93C3A0A6637A}" type="datetimeFigureOut">
              <a:rPr lang="ro-RO" smtClean="0"/>
              <a:t>03.11.2020</a:t>
            </a:fld>
            <a:endParaRPr lang="ro-R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14C7ED-FAAB-473E-82FF-C0186CECA028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36260111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AAC755B6-F113-4539-BDE0-93C3A0A6637A}" type="datetimeFigureOut">
              <a:rPr lang="ro-RO" smtClean="0"/>
              <a:t>03.11.2020</a:t>
            </a:fld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ro-R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5014C7ED-FAAB-473E-82FF-C0186CECA028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90269203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  <p:sldLayoutId id="2147483689" r:id="rId17"/>
  </p:sldLayoutIdLst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717444" y="566670"/>
            <a:ext cx="815232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o-RO" sz="2000" b="1" dirty="0">
                <a:latin typeface="Arial" panose="020B0604020202020204" pitchFamily="34" charset="0"/>
                <a:cs typeface="Arial" panose="020B0604020202020204" pitchFamily="34" charset="0"/>
              </a:rPr>
              <a:t>INSPECTORATUL ȘCOLAR JUDEȚEAN BACĂU</a:t>
            </a:r>
          </a:p>
        </p:txBody>
      </p:sp>
      <p:sp>
        <p:nvSpPr>
          <p:cNvPr id="3" name="Rectangle 2"/>
          <p:cNvSpPr/>
          <p:nvPr/>
        </p:nvSpPr>
        <p:spPr>
          <a:xfrm>
            <a:off x="1395693" y="2342033"/>
            <a:ext cx="10214471" cy="12279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200000"/>
              </a:lnSpc>
            </a:pPr>
            <a:r>
              <a:rPr lang="ro-RO" sz="2000" b="1" dirty="0">
                <a:latin typeface="Arial" panose="020B0604020202020204" pitchFamily="34" charset="0"/>
                <a:cs typeface="Arial" panose="020B0604020202020204" pitchFamily="34" charset="0"/>
              </a:rPr>
              <a:t>PRECIZĂRI PRIVIND EFECTUAREA INSPECȚIILOR PENTRU GRADE DIDACTICE</a:t>
            </a:r>
          </a:p>
          <a:p>
            <a:pPr algn="ctr">
              <a:lnSpc>
                <a:spcPct val="200000"/>
              </a:lnSpc>
            </a:pPr>
            <a:r>
              <a:rPr lang="ro-RO" sz="2000" b="1" dirty="0">
                <a:latin typeface="Arial" panose="020B0604020202020204" pitchFamily="34" charset="0"/>
                <a:cs typeface="Arial" panose="020B0604020202020204" pitchFamily="34" charset="0"/>
              </a:rPr>
              <a:t>ANUL ŞCOLAR 2020-2021</a:t>
            </a:r>
          </a:p>
        </p:txBody>
      </p:sp>
    </p:spTree>
    <p:extLst>
      <p:ext uri="{BB962C8B-B14F-4D97-AF65-F5344CB8AC3E}">
        <p14:creationId xmlns:p14="http://schemas.microsoft.com/office/powerpoint/2010/main" val="9858033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94611" y="1269793"/>
            <a:ext cx="10560676" cy="30534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o-RO" b="1" dirty="0">
                <a:latin typeface="Arial" panose="020B0604020202020204" pitchFamily="34" charset="0"/>
                <a:cs typeface="Arial" panose="020B0604020202020204" pitchFamily="34" charset="0"/>
              </a:rPr>
              <a:t>Acte normative:</a:t>
            </a:r>
          </a:p>
          <a:p>
            <a:pPr marL="285750" indent="-285750" algn="just">
              <a:lnSpc>
                <a:spcPct val="200000"/>
              </a:lnSpc>
              <a:buFont typeface="Wingdings" panose="05000000000000000000" pitchFamily="2" charset="2"/>
              <a:buChar char="§"/>
            </a:pPr>
            <a:r>
              <a:rPr lang="ro-RO" b="1" dirty="0">
                <a:latin typeface="Arial" panose="020B0604020202020204" pitchFamily="34" charset="0"/>
                <a:cs typeface="Arial" panose="020B0604020202020204" pitchFamily="34" charset="0"/>
              </a:rPr>
              <a:t>Legea educaţiei naţionale nr. 1 /2011;</a:t>
            </a:r>
          </a:p>
          <a:p>
            <a:pPr marL="285750" indent="-285750" algn="just">
              <a:lnSpc>
                <a:spcPct val="200000"/>
              </a:lnSpc>
              <a:buFont typeface="Wingdings" panose="05000000000000000000" pitchFamily="2" charset="2"/>
              <a:buChar char="§"/>
            </a:pPr>
            <a:r>
              <a:rPr lang="ro-RO" b="1" dirty="0">
                <a:latin typeface="Arial" panose="020B0604020202020204" pitchFamily="34" charset="0"/>
                <a:cs typeface="Arial" panose="020B0604020202020204" pitchFamily="34" charset="0"/>
              </a:rPr>
              <a:t>Metodologia formării continue a personalului didactic din învăţământul preuniversitar (OMECTS nr. 5561/2011 cu modificările şi completările ulterioare)</a:t>
            </a:r>
          </a:p>
          <a:p>
            <a:pPr marL="285750" indent="-285750" algn="just">
              <a:lnSpc>
                <a:spcPct val="200000"/>
              </a:lnSpc>
              <a:buFont typeface="Wingdings" panose="05000000000000000000" pitchFamily="2" charset="2"/>
              <a:buChar char="§"/>
            </a:pPr>
            <a:endParaRPr lang="ro-RO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>
              <a:lnSpc>
                <a:spcPct val="200000"/>
              </a:lnSpc>
              <a:buFont typeface="Wingdings" panose="05000000000000000000" pitchFamily="2" charset="2"/>
              <a:buChar char="§"/>
            </a:pPr>
            <a:endParaRPr lang="ro-RO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719319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287380" y="445168"/>
            <a:ext cx="92643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o-RO" b="1" dirty="0">
                <a:latin typeface="Arial" panose="020B0604020202020204" pitchFamily="34" charset="0"/>
                <a:cs typeface="Arial" panose="020B0604020202020204" pitchFamily="34" charset="0"/>
              </a:rPr>
              <a:t>Efectuarea inspecțiilor curente și speciale – grad didactic II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09863" y="1014665"/>
            <a:ext cx="10587790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74320" indent="-285750" algn="just">
              <a:lnSpc>
                <a:spcPct val="150000"/>
              </a:lnSpc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ro-RO" b="1" dirty="0">
                <a:latin typeface="Arial" panose="020B0604020202020204" pitchFamily="34" charset="0"/>
                <a:cs typeface="Arial" panose="020B0604020202020204" pitchFamily="34" charset="0"/>
              </a:rPr>
              <a:t>Inspecţiie curente </a:t>
            </a:r>
            <a:r>
              <a:rPr lang="ro-RO" dirty="0">
                <a:latin typeface="Arial" panose="020B0604020202020204" pitchFamily="34" charset="0"/>
                <a:cs typeface="Arial" panose="020B0604020202020204" pitchFamily="34" charset="0"/>
              </a:rPr>
              <a:t>se efectuează la 4 activităţi didactice, la specializarea pe care cadrul didactic este încadrat în anul şcolar respectiv şi sunt valabile 4 ani de activitate didactică la data examenului de obţinere a gradului II. (c</a:t>
            </a:r>
            <a:r>
              <a:rPr lang="ro-RO" altLang="ro-RO" dirty="0">
                <a:latin typeface="Arial" panose="020B0604020202020204" pitchFamily="34" charset="0"/>
                <a:cs typeface="Arial" panose="020B0604020202020204" pitchFamily="34" charset="0"/>
              </a:rPr>
              <a:t>alificativ minim de promovare </a:t>
            </a:r>
            <a:r>
              <a:rPr lang="ro-RO" altLang="ro-RO" b="1" dirty="0">
                <a:latin typeface="Arial" panose="020B0604020202020204" pitchFamily="34" charset="0"/>
                <a:cs typeface="Arial" panose="020B0604020202020204" pitchFamily="34" charset="0"/>
              </a:rPr>
              <a:t>“BINE”).</a:t>
            </a:r>
          </a:p>
          <a:p>
            <a:pPr marL="274320" indent="-285750" algn="just">
              <a:lnSpc>
                <a:spcPct val="150000"/>
              </a:lnSpc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ro-RO" b="1" dirty="0">
                <a:latin typeface="Arial" panose="020B0604020202020204" pitchFamily="34" charset="0"/>
                <a:cs typeface="Arial" panose="020B0604020202020204" pitchFamily="34" charset="0"/>
              </a:rPr>
              <a:t>Inspecţia specială </a:t>
            </a:r>
            <a:r>
              <a:rPr lang="ro-RO" dirty="0">
                <a:latin typeface="Arial" panose="020B0604020202020204" pitchFamily="34" charset="0"/>
                <a:cs typeface="Arial" panose="020B0604020202020204" pitchFamily="34" charset="0"/>
              </a:rPr>
              <a:t>se efectuează la 4 activităţi didactice, la specializarea pe care cadrul didactic este încadrat în anul şcolar respectiv şi </a:t>
            </a:r>
            <a:r>
              <a:rPr lang="ro-RO" b="1" dirty="0">
                <a:latin typeface="Arial" panose="020B0604020202020204" pitchFamily="34" charset="0"/>
                <a:cs typeface="Arial" panose="020B0604020202020204" pitchFamily="34" charset="0"/>
              </a:rPr>
              <a:t>este valabilă doar în anul şcolar în care se susţine examenul de obţinere a gradului II. (</a:t>
            </a:r>
            <a:r>
              <a:rPr lang="ro-RO" altLang="ro-RO" dirty="0">
                <a:latin typeface="Arial" panose="020B0604020202020204" pitchFamily="34" charset="0"/>
                <a:cs typeface="Arial" panose="020B0604020202020204" pitchFamily="34" charset="0"/>
              </a:rPr>
              <a:t>Nota minimă de promovare este 8.00).</a:t>
            </a:r>
            <a:endParaRPr lang="ro-RO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74320" indent="-285750" algn="just">
              <a:lnSpc>
                <a:spcPct val="150000"/>
              </a:lnSpc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ro-RO" dirty="0">
                <a:latin typeface="Arial" panose="020B0604020202020204" pitchFamily="34" charset="0"/>
                <a:cs typeface="Arial" panose="020B0604020202020204" pitchFamily="34" charset="0"/>
              </a:rPr>
              <a:t>În situaţia în care cadrul didactic nu este încadrat pe una din specializările înscrise pe diplomă/diplome, sau la specializarea pe care o poate preda, conform Centralizatorului, atunci inspecţiile speciale şi curente se efectuează la 2 activităţi în specializarea înscrisă pe diplomă şi la 2 activităţi didactice în specializarea pe care este încadrat în anul şcolar respectiv.</a:t>
            </a:r>
          </a:p>
          <a:p>
            <a:pPr marL="274320" indent="-285750" algn="just">
              <a:lnSpc>
                <a:spcPct val="150000"/>
              </a:lnSpc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ro-RO" altLang="ro-RO" dirty="0">
                <a:latin typeface="Arial" panose="020B0604020202020204" pitchFamily="34" charset="0"/>
                <a:cs typeface="Arial" panose="020B0604020202020204" pitchFamily="34" charset="0"/>
              </a:rPr>
              <a:t>Inspecțiile nu pot fi efectuate  în perioada CIC / Concedii</a:t>
            </a:r>
          </a:p>
          <a:p>
            <a:pPr algn="just">
              <a:lnSpc>
                <a:spcPct val="150000"/>
              </a:lnSpc>
              <a:spcBef>
                <a:spcPts val="1200"/>
              </a:spcBef>
            </a:pPr>
            <a:endParaRPr lang="ro-RO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743200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676401" y="315206"/>
            <a:ext cx="911592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o-RO" b="1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Grade didactice - Efectuarea inspecțiilor curente și speciale – grad didactic I</a:t>
            </a:r>
          </a:p>
        </p:txBody>
      </p:sp>
      <p:sp>
        <p:nvSpPr>
          <p:cNvPr id="3" name="Rectangle 2"/>
          <p:cNvSpPr/>
          <p:nvPr/>
        </p:nvSpPr>
        <p:spPr>
          <a:xfrm>
            <a:off x="637299" y="1134221"/>
            <a:ext cx="10717052" cy="50270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ro-RO" b="1" dirty="0">
                <a:latin typeface="Arial" panose="020B0604020202020204" pitchFamily="34" charset="0"/>
                <a:cs typeface="Arial" panose="020B0604020202020204" pitchFamily="34" charset="0"/>
              </a:rPr>
              <a:t>Inspecţiie curente </a:t>
            </a:r>
            <a:r>
              <a:rPr lang="ro-RO" dirty="0">
                <a:latin typeface="Arial" panose="020B0604020202020204" pitchFamily="34" charset="0"/>
                <a:cs typeface="Arial" panose="020B0604020202020204" pitchFamily="34" charset="0"/>
              </a:rPr>
              <a:t>se efectuează la 4 activităţi didactice, la specializarea pe care cadrul didactic este încadrat în anul şcolar respectiv şi sunt valabile 4 ani de activitate didactică calculaţi la data finalizării examenului de obţinere a gradului I. (</a:t>
            </a:r>
            <a:r>
              <a:rPr lang="ro-RO" altLang="ro-RO" dirty="0">
                <a:latin typeface="Arial" panose="020B0604020202020204" pitchFamily="34" charset="0"/>
                <a:cs typeface="Arial" panose="020B0604020202020204" pitchFamily="34" charset="0"/>
              </a:rPr>
              <a:t>Calificativ de promovare: </a:t>
            </a:r>
            <a:r>
              <a:rPr lang="ro-RO" altLang="ro-RO" b="1" dirty="0">
                <a:latin typeface="Arial" panose="020B0604020202020204" pitchFamily="34" charset="0"/>
                <a:cs typeface="Arial" panose="020B0604020202020204" pitchFamily="34" charset="0"/>
              </a:rPr>
              <a:t>”FOARTE BINE”</a:t>
            </a:r>
            <a:r>
              <a:rPr lang="ro-RO" altLang="ro-RO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ro-RO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endParaRPr lang="ro-RO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ro-RO" b="1" dirty="0">
                <a:latin typeface="Arial" panose="020B0604020202020204" pitchFamily="34" charset="0"/>
                <a:cs typeface="Arial" panose="020B0604020202020204" pitchFamily="34" charset="0"/>
              </a:rPr>
              <a:t>Inspecţia specială </a:t>
            </a:r>
            <a:r>
              <a:rPr lang="ro-RO" dirty="0">
                <a:latin typeface="Arial" panose="020B0604020202020204" pitchFamily="34" charset="0"/>
                <a:cs typeface="Arial" panose="020B0604020202020204" pitchFamily="34" charset="0"/>
              </a:rPr>
              <a:t>se efectuează la 4 activităţi didactice, la specializarea la care cadrul didactic a fost admis la colocviu şi este valabilă doar în anul şcolar în care se finalizează examenul de obţinere a gradului I. (</a:t>
            </a:r>
            <a:r>
              <a:rPr lang="ro-RO" b="1" dirty="0">
                <a:latin typeface="Arial" panose="020B0604020202020204" pitchFamily="34" charset="0"/>
                <a:cs typeface="Arial" panose="020B0604020202020204" pitchFamily="34" charset="0"/>
              </a:rPr>
              <a:t>nota minimă de promovare a inspecţiei speciale este 8,00 iar pentru susţinerea lucrării nota minimă de promovare este 9,00. </a:t>
            </a:r>
            <a:r>
              <a:rPr lang="ro-RO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marL="285750" indent="-285750" algn="just">
              <a:lnSpc>
                <a:spcPct val="150000"/>
              </a:lnSpc>
              <a:buFont typeface="Wingdings" panose="05000000000000000000" pitchFamily="2" charset="2"/>
              <a:buChar char="§"/>
            </a:pPr>
            <a:endParaRPr lang="ro-RO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ro-RO" altLang="ro-RO" dirty="0">
                <a:latin typeface="Arial" panose="020B0604020202020204" pitchFamily="34" charset="0"/>
                <a:cs typeface="Arial" panose="020B0604020202020204" pitchFamily="34" charset="0"/>
              </a:rPr>
              <a:t>Inspecțiile nu pot fi efectuate  în perioada concediului de creștere copil, concediului fără plată</a:t>
            </a:r>
          </a:p>
          <a:p>
            <a:pPr algn="just">
              <a:lnSpc>
                <a:spcPct val="150000"/>
              </a:lnSpc>
            </a:pPr>
            <a:endParaRPr lang="ro-RO" altLang="ro-RO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endParaRPr lang="ro-RO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929618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0F2AFCB5-E6B2-40E6-A43B-2789606A8E03}"/>
              </a:ext>
            </a:extLst>
          </p:cNvPr>
          <p:cNvSpPr/>
          <p:nvPr/>
        </p:nvSpPr>
        <p:spPr>
          <a:xfrm>
            <a:off x="437322" y="1003977"/>
            <a:ext cx="10853530" cy="53090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o-RO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În anul şcolar 2020-2021 se vor derula activităţile de inspecţie şcolară în vederea obţinerii gradelor didactice II şi I pentru următoarele serii de candidaţi: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endParaRPr lang="ro-RO" sz="16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15000"/>
              </a:lnSpc>
              <a:spcAft>
                <a:spcPts val="0"/>
              </a:spcAft>
            </a:pPr>
            <a:r>
              <a:rPr lang="ro-RO" b="1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GRADUL  AL- II- LEA</a:t>
            </a:r>
          </a:p>
          <a:p>
            <a:pPr lvl="0" algn="just">
              <a:lnSpc>
                <a:spcPct val="115000"/>
              </a:lnSpc>
              <a:spcAft>
                <a:spcPts val="0"/>
              </a:spcAft>
            </a:pPr>
            <a:endParaRPr lang="ro-RO" sz="16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Wingdings" panose="05000000000000000000" pitchFamily="2" charset="2"/>
              <a:buChar char=""/>
            </a:pPr>
            <a:r>
              <a:rPr lang="ro-RO" b="1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2019-2021</a:t>
            </a:r>
            <a:r>
              <a:rPr lang="ro-RO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candidatii inscrisi vor susţine inspecţia specială- </a:t>
            </a:r>
            <a:r>
              <a:rPr lang="ro-RO" u="sng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evaluată cu notă</a:t>
            </a:r>
            <a:r>
              <a:rPr lang="ro-RO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; </a:t>
            </a:r>
          </a:p>
          <a:p>
            <a:pPr lvl="0" algn="just">
              <a:lnSpc>
                <a:spcPct val="150000"/>
              </a:lnSpc>
              <a:spcAft>
                <a:spcPts val="0"/>
              </a:spcAft>
            </a:pPr>
            <a:r>
              <a:rPr lang="ro-RO" sz="16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	          - </a:t>
            </a:r>
            <a:r>
              <a:rPr lang="ro-RO" u="sng" dirty="0">
                <a:latin typeface="Arial" panose="020B0604020202020204" pitchFamily="34" charset="0"/>
                <a:cs typeface="Times New Roman" panose="02020603050405020304" pitchFamily="18" charset="0"/>
              </a:rPr>
              <a:t>candidații înscriși care nu au efectuat inspecția curentă 2  în anul școlar 2019-2020 vor    </a:t>
            </a:r>
          </a:p>
          <a:p>
            <a:pPr lvl="0" algn="just">
              <a:lnSpc>
                <a:spcPct val="150000"/>
              </a:lnSpc>
              <a:spcAft>
                <a:spcPts val="0"/>
              </a:spcAft>
            </a:pPr>
            <a:r>
              <a:rPr lang="ro-RO" dirty="0">
                <a:latin typeface="Arial" panose="020B0604020202020204" pitchFamily="34" charset="0"/>
                <a:cs typeface="Times New Roman" panose="02020603050405020304" pitchFamily="18" charset="0"/>
              </a:rPr>
              <a:t>                        </a:t>
            </a:r>
            <a:r>
              <a:rPr lang="ro-RO" u="sng" dirty="0">
                <a:latin typeface="Arial" panose="020B0604020202020204" pitchFamily="34" charset="0"/>
                <a:cs typeface="Times New Roman" panose="02020603050405020304" pitchFamily="18" charset="0"/>
              </a:rPr>
              <a:t> efectua această inspecție în primul semestru</a:t>
            </a:r>
          </a:p>
          <a:p>
            <a:pPr marL="285750" lvl="0" indent="-285750" algn="just">
              <a:lnSpc>
                <a:spcPct val="150000"/>
              </a:lnSpc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ro-RO" b="1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2020-2022</a:t>
            </a:r>
            <a:r>
              <a:rPr lang="ro-RO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 </a:t>
            </a:r>
            <a:r>
              <a:rPr lang="ro-RO" u="sng" dirty="0">
                <a:latin typeface="Arial" panose="020B0604020202020204" pitchFamily="34" charset="0"/>
                <a:cs typeface="Times New Roman" panose="02020603050405020304" pitchFamily="18" charset="0"/>
              </a:rPr>
              <a:t>candidații înscriși care nu au efectuat inspecția curentă 1(preinspecția)  în anul școlar </a:t>
            </a:r>
            <a:r>
              <a:rPr lang="ro-RO" dirty="0">
                <a:latin typeface="Arial" panose="020B0604020202020204" pitchFamily="34" charset="0"/>
                <a:cs typeface="Times New Roman" panose="02020603050405020304" pitchFamily="18" charset="0"/>
              </a:rPr>
              <a:t>	          </a:t>
            </a:r>
            <a:r>
              <a:rPr lang="ro-RO" u="sng" dirty="0">
                <a:latin typeface="Arial" panose="020B0604020202020204" pitchFamily="34" charset="0"/>
                <a:cs typeface="Times New Roman" panose="02020603050405020304" pitchFamily="18" charset="0"/>
              </a:rPr>
              <a:t>2019-2020 vor  efectua această inspecție până pe 20 noiembrie 2020 pentru a se putea </a:t>
            </a:r>
            <a:r>
              <a:rPr lang="ro-RO" dirty="0">
                <a:latin typeface="Arial" panose="020B0604020202020204" pitchFamily="34" charset="0"/>
                <a:cs typeface="Times New Roman" panose="02020603050405020304" pitchFamily="18" charset="0"/>
              </a:rPr>
              <a:t>	          </a:t>
            </a:r>
            <a:r>
              <a:rPr lang="ro-RO" u="sng" dirty="0">
                <a:latin typeface="Arial" panose="020B0604020202020204" pitchFamily="34" charset="0"/>
                <a:cs typeface="Times New Roman" panose="02020603050405020304" pitchFamily="18" charset="0"/>
              </a:rPr>
              <a:t>înscrie cu dosar la gradul didactic II</a:t>
            </a:r>
          </a:p>
          <a:p>
            <a:pPr lvl="3" algn="just">
              <a:lnSpc>
                <a:spcPct val="150000"/>
              </a:lnSpc>
            </a:pPr>
            <a:r>
              <a:rPr lang="ro-RO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candidaţii vor efectua inspecţia curentă 2- evaluată prin acordarea unui calificativ</a:t>
            </a:r>
            <a:endParaRPr lang="ro-RO" sz="16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Wingdings" panose="05000000000000000000" pitchFamily="2" charset="2"/>
              <a:buChar char=""/>
            </a:pPr>
            <a:r>
              <a:rPr lang="ro-RO" b="1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2021- 2023</a:t>
            </a:r>
            <a:r>
              <a:rPr lang="ro-RO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-candidaţii vor susţine preinspecţia (inspecția curentă 1)- evaluată prin acordarea unui calificativ, iar în octombrie 2021 vor depune dosarul de înscriere la gradul II; </a:t>
            </a:r>
            <a:endParaRPr lang="ro-RO" sz="16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27341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55C957DB-F117-499B-95F0-C7388B91D1E4}"/>
              </a:ext>
            </a:extLst>
          </p:cNvPr>
          <p:cNvSpPr/>
          <p:nvPr/>
        </p:nvSpPr>
        <p:spPr>
          <a:xfrm>
            <a:off x="437322" y="181444"/>
            <a:ext cx="11463129" cy="60796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lnSpc>
                <a:spcPct val="115000"/>
              </a:lnSpc>
              <a:spcAft>
                <a:spcPts val="0"/>
              </a:spcAft>
            </a:pPr>
            <a:r>
              <a:rPr lang="ro-RO" b="1" dirty="0">
                <a:latin typeface="Arial" panose="020B0604020202020204" pitchFamily="34" charset="0"/>
                <a:cs typeface="Times New Roman" panose="02020603050405020304" pitchFamily="18" charset="0"/>
              </a:rPr>
              <a:t>Gradul  I</a:t>
            </a:r>
          </a:p>
          <a:p>
            <a:pPr lvl="0" algn="just">
              <a:lnSpc>
                <a:spcPct val="115000"/>
              </a:lnSpc>
              <a:spcAft>
                <a:spcPts val="0"/>
              </a:spcAft>
            </a:pPr>
            <a:endParaRPr lang="ro-RO" b="1" dirty="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50000"/>
              </a:lnSpc>
              <a:spcAft>
                <a:spcPts val="0"/>
              </a:spcAft>
            </a:pPr>
            <a:r>
              <a:rPr lang="ro-RO" b="1" dirty="0">
                <a:latin typeface="Arial" panose="020B0604020202020204" pitchFamily="34" charset="0"/>
                <a:cs typeface="Times New Roman" panose="02020603050405020304" pitchFamily="18" charset="0"/>
              </a:rPr>
              <a:t>2019-2021 -</a:t>
            </a:r>
            <a:r>
              <a:rPr lang="ro-RO" u="sng" dirty="0">
                <a:latin typeface="Arial" panose="020B0604020202020204" pitchFamily="34" charset="0"/>
                <a:cs typeface="Times New Roman" panose="02020603050405020304" pitchFamily="18" charset="0"/>
              </a:rPr>
              <a:t>candidații înscriși care nu au efectuat inspecția curentă 2  în anul școlar 2019-2020 vor  </a:t>
            </a:r>
          </a:p>
          <a:p>
            <a:pPr lvl="0" algn="just">
              <a:lnSpc>
                <a:spcPct val="150000"/>
              </a:lnSpc>
              <a:spcAft>
                <a:spcPts val="0"/>
              </a:spcAft>
            </a:pPr>
            <a:r>
              <a:rPr lang="ro-RO" dirty="0">
                <a:latin typeface="Arial" panose="020B0604020202020204" pitchFamily="34" charset="0"/>
                <a:cs typeface="Times New Roman" panose="02020603050405020304" pitchFamily="18" charset="0"/>
              </a:rPr>
              <a:t>                  </a:t>
            </a:r>
            <a:r>
              <a:rPr lang="ro-RO" u="sng" dirty="0">
                <a:latin typeface="Arial" panose="020B0604020202020204" pitchFamily="34" charset="0"/>
                <a:cs typeface="Times New Roman" panose="02020603050405020304" pitchFamily="18" charset="0"/>
              </a:rPr>
              <a:t>efectua această inspecție în primul semestru</a:t>
            </a:r>
          </a:p>
          <a:p>
            <a:pPr lvl="0" algn="just">
              <a:lnSpc>
                <a:spcPct val="150000"/>
              </a:lnSpc>
              <a:spcAft>
                <a:spcPts val="0"/>
              </a:spcAft>
            </a:pPr>
            <a:r>
              <a:rPr lang="ro-RO" b="1" dirty="0">
                <a:latin typeface="Arial" panose="020B0604020202020204" pitchFamily="34" charset="0"/>
                <a:cs typeface="Times New Roman" panose="02020603050405020304" pitchFamily="18" charset="0"/>
              </a:rPr>
              <a:t>	   - </a:t>
            </a:r>
            <a:r>
              <a:rPr lang="ro-RO" dirty="0">
                <a:latin typeface="Arial" panose="020B0604020202020204" pitchFamily="34" charset="0"/>
                <a:cs typeface="Times New Roman" panose="02020603050405020304" pitchFamily="18" charset="0"/>
              </a:rPr>
              <a:t>(candidatii înscriși vor susţine inspecţia specială- evaluată cu notă, iar în situaţii deosebite, asupra cărora va fi informat şi ISJ Bacău inspecţia curentă 1- de către acei candidaţi care au fost înscrişi într-o serie anterioară şi au dosarul translatat în seria 2019-2021; nu repeta inspecţia curentă candidaţii care au translatat dosarul pentru faptul că au fost în concediu pentru creştere copil sau concediu fără plată- perioade care nu sunt considerate de activitate didactică);</a:t>
            </a: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Wingdings" panose="05000000000000000000" pitchFamily="2" charset="2"/>
              <a:buChar char=""/>
            </a:pPr>
            <a:r>
              <a:rPr lang="ro-RO" b="1" dirty="0">
                <a:latin typeface="Arial" panose="020B0604020202020204" pitchFamily="34" charset="0"/>
                <a:cs typeface="Times New Roman" panose="02020603050405020304" pitchFamily="18" charset="0"/>
              </a:rPr>
              <a:t>2020-2022</a:t>
            </a:r>
            <a:r>
              <a:rPr lang="ro-RO" dirty="0">
                <a:latin typeface="Arial" panose="020B0604020202020204" pitchFamily="34" charset="0"/>
                <a:cs typeface="Times New Roman" panose="02020603050405020304" pitchFamily="18" charset="0"/>
              </a:rPr>
              <a:t>(candidaţii vor efectua inspecţia curentă 2- evaluată prin acordarea unui calificativ);</a:t>
            </a: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Wingdings" panose="05000000000000000000" pitchFamily="2" charset="2"/>
              <a:buChar char=""/>
            </a:pPr>
            <a:r>
              <a:rPr lang="ro-RO" dirty="0">
                <a:latin typeface="Arial" panose="020B0604020202020204" pitchFamily="34" charset="0"/>
                <a:cs typeface="Times New Roman" panose="02020603050405020304" pitchFamily="18" charset="0"/>
              </a:rPr>
              <a:t>candidaţii înscrişi în seria </a:t>
            </a:r>
            <a:r>
              <a:rPr lang="ro-RO" b="1" dirty="0">
                <a:latin typeface="Arial" panose="020B0604020202020204" pitchFamily="34" charset="0"/>
                <a:cs typeface="Times New Roman" panose="02020603050405020304" pitchFamily="18" charset="0"/>
              </a:rPr>
              <a:t>2021-2023</a:t>
            </a:r>
            <a:r>
              <a:rPr lang="ro-RO" dirty="0">
                <a:latin typeface="Arial" panose="020B0604020202020204" pitchFamily="34" charset="0"/>
                <a:cs typeface="Times New Roman" panose="02020603050405020304" pitchFamily="18" charset="0"/>
              </a:rPr>
              <a:t> vor susţine în anul şcolar curent doar colocviul de admitere, în vacanţa intersemestrială, urmând ca în anul şcolar 2021-2022 să susţină inspecţia curentă 2)</a:t>
            </a:r>
          </a:p>
          <a:p>
            <a:pPr marL="342900" indent="-342900" algn="just">
              <a:lnSpc>
                <a:spcPct val="150000"/>
              </a:lnSpc>
              <a:buFont typeface="Wingdings" panose="05000000000000000000" pitchFamily="2" charset="2"/>
              <a:buChar char=""/>
            </a:pPr>
            <a:r>
              <a:rPr lang="ro-RO" b="1" dirty="0">
                <a:latin typeface="Arial" panose="020B0604020202020204" pitchFamily="34" charset="0"/>
                <a:cs typeface="Times New Roman" panose="02020603050405020304" pitchFamily="18" charset="0"/>
              </a:rPr>
              <a:t>2022- 2024</a:t>
            </a:r>
            <a:r>
              <a:rPr lang="ro-RO" dirty="0">
                <a:latin typeface="Arial" panose="020B0604020202020204" pitchFamily="34" charset="0"/>
                <a:cs typeface="Times New Roman" panose="02020603050405020304" pitchFamily="18" charset="0"/>
              </a:rPr>
              <a:t>(candidaţii vor susţine preinspecţia(inspectia curenta 1)- evaluată prin acordarea unui calificativ, iar în octombrie 2021 vor depune dosarul de înscriere la gradul I); </a:t>
            </a: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Wingdings" panose="05000000000000000000" pitchFamily="2" charset="2"/>
              <a:buChar char=""/>
            </a:pPr>
            <a:endParaRPr lang="ro-RO" dirty="0">
              <a:latin typeface="Arial" panose="020B060402020202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18451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Slice">
  <a:themeElements>
    <a:clrScheme name="Slice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Slice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lic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149</TotalTime>
  <Words>685</Words>
  <Application>Microsoft Office PowerPoint</Application>
  <PresentationFormat>Widescreen</PresentationFormat>
  <Paragraphs>35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2" baseType="lpstr">
      <vt:lpstr>Arial</vt:lpstr>
      <vt:lpstr>Calibri</vt:lpstr>
      <vt:lpstr>Century Gothic</vt:lpstr>
      <vt:lpstr>Wingdings</vt:lpstr>
      <vt:lpstr>Wingdings 3</vt:lpstr>
      <vt:lpstr>Slice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Nicole</dc:creator>
  <cp:lastModifiedBy>Nicole</cp:lastModifiedBy>
  <cp:revision>19</cp:revision>
  <dcterms:created xsi:type="dcterms:W3CDTF">2018-02-12T06:31:25Z</dcterms:created>
  <dcterms:modified xsi:type="dcterms:W3CDTF">2020-11-03T08:19:27Z</dcterms:modified>
</cp:coreProperties>
</file>