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6" r:id="rId3"/>
    <p:sldId id="263" r:id="rId4"/>
    <p:sldId id="264" r:id="rId5"/>
    <p:sldId id="265" r:id="rId6"/>
    <p:sldId id="267" r:id="rId7"/>
    <p:sldId id="268" r:id="rId8"/>
    <p:sldId id="273" r:id="rId9"/>
    <p:sldId id="272" r:id="rId10"/>
    <p:sldId id="269" r:id="rId11"/>
    <p:sldId id="271" r:id="rId12"/>
    <p:sldId id="270" r:id="rId13"/>
    <p:sldId id="258" r:id="rId14"/>
    <p:sldId id="259" r:id="rId15"/>
    <p:sldId id="274" r:id="rId16"/>
    <p:sldId id="257" r:id="rId17"/>
    <p:sldId id="260" r:id="rId18"/>
    <p:sldId id="261" r:id="rId19"/>
    <p:sldId id="262" r:id="rId20"/>
  </p:sldIdLst>
  <p:sldSz cx="12188825" cy="6858000"/>
  <p:notesSz cx="6858000" cy="9144000"/>
  <p:embeddedFontLs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entury Schoolbook" panose="020406040505050203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8" y="139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78921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alatino Linotype"/>
              <a:buNone/>
              <a:defRPr sz="66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032208" y="-604796"/>
            <a:ext cx="4114801" cy="91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085013" y="2438401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98711" y="-495298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504781" y="1905001"/>
            <a:ext cx="44195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Palatino Linotype"/>
              <a:buNone/>
              <a:defRPr sz="48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52241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24986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24986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  <a:defRPr sz="3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  <a:defRPr sz="3600" b="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4951414" y="685800"/>
            <a:ext cx="6400799" cy="53340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latino Linotype"/>
              <a:buNone/>
              <a:defRPr sz="3600" b="1" i="0" u="none" strike="noStrike" cap="none">
                <a:solidFill>
                  <a:schemeClr val="accent5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ro/sites/default/files/_fi%C8%99iere/Legislatie/2021/ordin%203243_202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grame.ise.r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025773/timetable/?view=standard_numbered_inline_minu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aa2021.usv.ro/" TargetMode="External"/><Relationship Id="rId5" Type="http://schemas.openxmlformats.org/officeDocument/2006/relationships/hyperlink" Target="https://onfsrf.weebly.com/" TargetMode="External"/><Relationship Id="rId4" Type="http://schemas.openxmlformats.org/officeDocument/2006/relationships/hyperlink" Target="https://indico.cern.ch/event/85613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025773/timetable/?view=standard_numbered_inline_minu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fsrf.weebl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aa2021.usv.r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tie.just.ro/Public/DetaliiDocumentAfis/2382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educred.ro/" TargetMode="External"/><Relationship Id="rId2" Type="http://schemas.openxmlformats.org/officeDocument/2006/relationships/hyperlink" Target="https://www.edu.ro/repere_metodologice_aplicare_curriculum_clasa_IX_an_scolar_2021_20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alatino Linotype"/>
              <a:buNone/>
            </a:pPr>
            <a:r>
              <a:rPr lang="ro-RO" dirty="0"/>
              <a:t>Consfătuiri - 2021 </a:t>
            </a:r>
            <a:br>
              <a:rPr lang="ro-RO" dirty="0"/>
            </a:br>
            <a:r>
              <a:rPr lang="ro-RO" dirty="0"/>
              <a:t>Fizică, Astronomie și Astrofizică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o-RO" dirty="0"/>
              <a:t>MIERCURI </a:t>
            </a:r>
            <a:r>
              <a:rPr lang="ro-RO" dirty="0" smtClean="0"/>
              <a:t>15</a:t>
            </a:r>
            <a:r>
              <a:rPr lang="ro-RO" dirty="0" smtClean="0"/>
              <a:t>.09.2021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" y="381000"/>
            <a:ext cx="10248900" cy="1371600"/>
          </a:xfrm>
        </p:spPr>
        <p:txBody>
          <a:bodyPr>
            <a:normAutofit fontScale="90000"/>
          </a:bodyPr>
          <a:lstStyle/>
          <a:p>
            <a:r>
              <a:rPr lang="vi-VN" dirty="0"/>
              <a:t>Cum continuăm predarea fizicii fructificând achizițiile metodologice din ciclul </a:t>
            </a:r>
            <a:r>
              <a:rPr lang="vi-VN" dirty="0" smtClean="0"/>
              <a:t>gimnazial !?</a:t>
            </a:r>
            <a:r>
              <a:rPr lang="ro-RO" sz="1600" dirty="0" smtClean="0"/>
              <a:t>(Tabel nr.3/pg.34)</a:t>
            </a:r>
            <a:r>
              <a:rPr lang="vi-VN" sz="1600" dirty="0" smtClean="0"/>
              <a:t> 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9" y="1760220"/>
            <a:ext cx="9715183" cy="443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arinela\OneDrive\Pictures\M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937261"/>
            <a:ext cx="10212388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0"/>
            <a:ext cx="98361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7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latino Linotype"/>
              <a:buNone/>
            </a:pPr>
            <a:r>
              <a:rPr lang="ro-RO"/>
              <a:t>Cadru normativ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alatino Linotype"/>
              <a:buAutoNum type="arabicPeriod"/>
            </a:pPr>
            <a:r>
              <a:rPr lang="ro-RO"/>
              <a:t>Ordinul ME nr. </a:t>
            </a:r>
            <a:r>
              <a:rPr lang="ro-RO" b="1"/>
              <a:t>3243/05.02.2021</a:t>
            </a:r>
            <a:r>
              <a:rPr lang="ro-RO"/>
              <a:t> privind structura anului școlar 2021 -2022 </a:t>
            </a:r>
            <a:r>
              <a:rPr lang="ro-RO" u="sng">
                <a:solidFill>
                  <a:schemeClr val="hlink"/>
                </a:solidFill>
                <a:hlinkClick r:id="rId3"/>
              </a:rPr>
              <a:t>https://www.edu.ro/sites/default/files/_fi%C8%99iere/Legislatie/2021/ordin%203243_2021.pdf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Palatino Linotype"/>
              <a:buAutoNum type="arabicPeriod"/>
            </a:pPr>
            <a:r>
              <a:rPr lang="ro-RO"/>
              <a:t>Curriculum național: planurile-cadru, programele și manualele școlare  în vigoare. </a:t>
            </a:r>
            <a:r>
              <a:rPr lang="ro-RO" u="sng">
                <a:solidFill>
                  <a:schemeClr val="hlink"/>
                </a:solidFill>
                <a:hlinkClick r:id="rId4"/>
              </a:rPr>
              <a:t> http://programe.ise.ro/</a:t>
            </a:r>
            <a:r>
              <a:rPr lang="ro-RO"/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Palatino Linotype"/>
              <a:buAutoNum type="arabicPeriod"/>
            </a:pPr>
            <a:r>
              <a:rPr lang="ro-RO"/>
              <a:t>Cadrul normativ care reglementează organizarea și desfășurarea examenului național de bacalaureat, a evaluării naționale pentru elevii clasei a VIII-a și a admiterii învățământ liceal și profesional, graficul examenelor de certificare a calificărilor profesionale, în anul școlar 2021-2022.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Palatino Linotype"/>
              <a:buAutoNum type="arabicPeriod"/>
            </a:pPr>
            <a:r>
              <a:rPr lang="ro-RO"/>
              <a:t>ORDIN COMUN ME-MS </a:t>
            </a:r>
            <a:r>
              <a:rPr lang="ro-RO" b="1" i="1"/>
              <a:t>Ordinul pentru aprobarea măsurilor de organizare a activităților în cadrul unităților/instituțiilor de învățământ în condiții de siguranță epidemiologică pentru prevenirea îmbolnăvirilor cu virusul SARS CoV-2</a:t>
            </a:r>
            <a:endParaRPr b="1" i="1"/>
          </a:p>
          <a:p>
            <a:pPr marL="223838" lvl="0" indent="-942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3838" lvl="0" indent="-942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3838" lvl="0" indent="-942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Palatino Linotype"/>
              <a:buNone/>
            </a:pPr>
            <a:r>
              <a:rPr lang="ro-RO" sz="2000"/>
              <a:t>Cadrul normativ care reglementează organizarea și desfășurarea examenului național de bacalaureat, a evaluării naționale pentru elevii clasei a VIII-a și a admiterii învățământ liceal și profesional, graficul examenelor de certificare a calificărilor profesionale, în anul școlar 2021-2022</a:t>
            </a:r>
            <a:endParaRPr sz="2000"/>
          </a:p>
        </p:txBody>
      </p:sp>
      <p:sp>
        <p:nvSpPr>
          <p:cNvPr id="108" name="Google Shape;108;p16"/>
          <p:cNvSpPr txBox="1"/>
          <p:nvPr/>
        </p:nvSpPr>
        <p:spPr>
          <a:xfrm>
            <a:off x="685800" y="404813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Palatino Linotype"/>
              <a:buNone/>
            </a:pPr>
            <a:r>
              <a:rPr lang="ro-RO" sz="1600" b="1" i="0" u="none" strike="noStrike" cap="none">
                <a:solidFill>
                  <a:schemeClr val="accent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ro-RO" sz="1600" b="1" i="0" u="none" strike="noStrike" cap="none">
                <a:solidFill>
                  <a:schemeClr val="accent5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1600" b="1" i="0" u="none" strike="noStrike" cap="none">
              <a:solidFill>
                <a:schemeClr val="accent5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11188" y="1916113"/>
            <a:ext cx="1131587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DC5B8"/>
              </a:buClr>
              <a:buSzPts val="1800"/>
              <a:buFont typeface="Times New Roman"/>
              <a:buAutoNum type="arabicPeriod"/>
            </a:pPr>
            <a:r>
              <a:rPr lang="ro-RO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OME nr 5149/30.08.2021, privind organizarea și desfășurarea evaluării naționale pentru absolvenții clasei a VIII-a, în anul școlar 2021-2022 </a:t>
            </a:r>
            <a:endParaRPr/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ADC5B8"/>
              </a:buClr>
              <a:buSzPts val="1800"/>
              <a:buFont typeface="Noto Sans Symbols"/>
              <a:buNone/>
            </a:pPr>
            <a:r>
              <a:rPr lang="ro-RO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OME nr. 5150/30.08.2021, privind organizarea și desfășurarea admiterii în învățământul liceal pentru anul școlar 2022-2023 </a:t>
            </a:r>
            <a:endParaRPr/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ADC5B8"/>
              </a:buClr>
              <a:buSzPts val="1800"/>
              <a:buFont typeface="Noto Sans Symbols"/>
              <a:buNone/>
            </a:pPr>
            <a:r>
              <a:rPr lang="ro-RO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3. OME nr. 5151/30.08.2021, privind organizarea și desfășurarea examenului național de bacalaureat – 2022</a:t>
            </a:r>
            <a:endParaRPr/>
          </a:p>
          <a:p>
            <a:pPr marL="223838" marR="0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ADC5B8"/>
              </a:buClr>
              <a:buSzPts val="1800"/>
              <a:buFont typeface="Noto Sans Symbols"/>
              <a:buNone/>
            </a:pPr>
            <a:r>
              <a:rPr lang="ro-RO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4. OME nr. 5152/30.08.2021 privind aprobarea graficului de desfăşurare a examenelor de certificare a calificării profesionale a absolvenţilor din învăţământul profesional şi tehnic preuniversitar în anul şcolar 2021 – 2022</a:t>
            </a:r>
            <a:endParaRPr sz="18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Formarea</a:t>
            </a:r>
            <a:r>
              <a:rPr lang="en-US" dirty="0"/>
              <a:t> CRED -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404361"/>
          </a:xfrm>
        </p:spPr>
        <p:txBody>
          <a:bodyPr>
            <a:normAutofit fontScale="92500"/>
          </a:bodyPr>
          <a:lstStyle/>
          <a:p>
            <a:r>
              <a:rPr lang="ro-RO" dirty="0" smtClean="0"/>
              <a:t>Au fost formate 20 de cadre didactice</a:t>
            </a:r>
          </a:p>
          <a:p>
            <a:r>
              <a:rPr lang="ro-RO" dirty="0" smtClean="0"/>
              <a:t>Grupul țintă este de 42 de profesori de fizică din Bacău</a:t>
            </a:r>
          </a:p>
          <a:p>
            <a:r>
              <a:rPr lang="vi-VN" dirty="0" smtClean="0"/>
              <a:t>Seria </a:t>
            </a:r>
            <a:r>
              <a:rPr lang="vi-VN" dirty="0"/>
              <a:t>9  formare CRED - 27 septembrie  - 17 decembrie 2021;</a:t>
            </a:r>
          </a:p>
          <a:p>
            <a:r>
              <a:rPr lang="vi-VN" dirty="0"/>
              <a:t>Selecție cadre didactice nivel gimnazial, la nivelul unității de învățământ/ online - până la data de 20.09.2021;</a:t>
            </a:r>
          </a:p>
          <a:p>
            <a:r>
              <a:rPr lang="vi-VN" dirty="0"/>
              <a:t>Depunerea dosarelor de înscriere, de către cadrele didactice selecționate, la sediul CCD județean - până la data de 30.09.2021</a:t>
            </a:r>
            <a:r>
              <a:rPr lang="vi-VN" dirty="0" smtClean="0"/>
              <a:t>.</a:t>
            </a:r>
            <a:endParaRPr lang="ro-RO" dirty="0" smtClean="0"/>
          </a:p>
          <a:p>
            <a:r>
              <a:rPr lang="vi-VN" dirty="0"/>
              <a:t>http://www.isjbacau.ro/cred-curriculum-relevant-educatie-deschisa-pentru-toti/link-selectie-cadre-didactice-seria-9-proiect-cred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o-RO" dirty="0"/>
              <a:t>Activități în colaborare cu Societatea Română de Fizică</a:t>
            </a:r>
            <a:endParaRPr dirty="0"/>
          </a:p>
          <a:p>
            <a:pPr marL="682625" lvl="2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ro-RO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ro-RO" dirty="0"/>
              <a:t>Primul program on-line  destinat profesorilor de fizică și nu numai organizat de CERN  </a:t>
            </a:r>
            <a:r>
              <a:rPr lang="ro-RO" u="sng" dirty="0">
                <a:solidFill>
                  <a:schemeClr val="hlink"/>
                </a:solidFill>
                <a:hlinkClick r:id="rId3"/>
              </a:rPr>
              <a:t>https://indico.cern.ch/event/1025773/timetable/?view=standard_numbered_inline_minutes</a:t>
            </a:r>
            <a:endParaRPr dirty="0"/>
          </a:p>
          <a:p>
            <a:pPr marL="682625" lvl="2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ro-RO" b="1" dirty="0"/>
              <a:t>Romanian High-School Students Internship Programme 2021 - </a:t>
            </a:r>
            <a:r>
              <a:rPr lang="ro-RO" dirty="0"/>
              <a:t>7-20 November 2021  </a:t>
            </a:r>
            <a:r>
              <a:rPr lang="ro-RO" u="sng" dirty="0">
                <a:solidFill>
                  <a:schemeClr val="hlink"/>
                </a:solidFill>
                <a:hlinkClick r:id="rId4"/>
              </a:rPr>
              <a:t>https://indico.cern.ch/event/856138/</a:t>
            </a:r>
            <a:r>
              <a:rPr lang="ro-RO" dirty="0"/>
              <a:t> </a:t>
            </a:r>
            <a:endParaRPr b="1" dirty="0"/>
          </a:p>
          <a:p>
            <a:pPr marL="682625" lvl="2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ro-RO" b="1" dirty="0"/>
              <a:t> Olimpiada de Fizică a Societății Române de Fizică (ON-SRF) </a:t>
            </a:r>
            <a:r>
              <a:rPr lang="ro-RO" b="1" u="sng" dirty="0">
                <a:solidFill>
                  <a:schemeClr val="hlink"/>
                </a:solidFill>
                <a:hlinkClick r:id="rId5"/>
              </a:rPr>
              <a:t>https://onfsrf.weebly.com/</a:t>
            </a:r>
            <a:r>
              <a:rPr lang="ro-RO" b="1" dirty="0"/>
              <a:t> </a:t>
            </a:r>
            <a:r>
              <a:rPr lang="ro-RO" dirty="0"/>
              <a:t> </a:t>
            </a:r>
            <a:endParaRPr dirty="0"/>
          </a:p>
          <a:p>
            <a:pPr marL="223838" lvl="0" indent="-22383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ro-RO" dirty="0"/>
              <a:t>Olimpiada de Astronomie și Astrofizică a Universității „Ștefan cel Mare” din Suceava în colaborare cu Societatea Științifică Cygnus </a:t>
            </a:r>
            <a:r>
              <a:rPr lang="ro-RO" sz="1800" u="sng" dirty="0">
                <a:solidFill>
                  <a:schemeClr val="hlink"/>
                </a:solidFill>
                <a:hlinkClick r:id="rId6"/>
              </a:rPr>
              <a:t>https://oaa2021.usv.ro/</a:t>
            </a:r>
            <a:r>
              <a:rPr lang="ro-RO" sz="1800" dirty="0"/>
              <a:t>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latino Linotype"/>
              <a:buNone/>
            </a:pPr>
            <a:r>
              <a:rPr lang="ro-RO"/>
              <a:t>Activități SRF</a:t>
            </a:r>
            <a:endParaRPr/>
          </a:p>
        </p:txBody>
      </p:sp>
      <p:pic>
        <p:nvPicPr>
          <p:cNvPr id="116" name="Google Shape;116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2509" y="1774076"/>
            <a:ext cx="991989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Palatino Linotype"/>
              <a:buNone/>
            </a:pPr>
            <a:r>
              <a:rPr lang="ro-RO"/>
              <a:t>Activități SRF</a:t>
            </a:r>
            <a:endParaRPr/>
          </a:p>
        </p:txBody>
      </p:sp>
      <p:pic>
        <p:nvPicPr>
          <p:cNvPr id="122" name="Google Shape;122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5019" y="1905000"/>
            <a:ext cx="9478788" cy="401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707" y="836712"/>
            <a:ext cx="10466649" cy="499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 </a:t>
            </a:r>
            <a:r>
              <a:rPr lang="ro-RO" sz="2700" dirty="0" smtClean="0">
                <a:solidFill>
                  <a:srgbClr val="FFC000"/>
                </a:solidFill>
              </a:rPr>
              <a:t>1. </a:t>
            </a:r>
            <a:r>
              <a:rPr lang="vi-VN" sz="2700" dirty="0" smtClean="0">
                <a:solidFill>
                  <a:srgbClr val="FFC000"/>
                </a:solidFill>
              </a:rPr>
              <a:t>Diagnoza </a:t>
            </a:r>
            <a:r>
              <a:rPr lang="vi-VN" sz="2700" dirty="0">
                <a:solidFill>
                  <a:srgbClr val="FFC000"/>
                </a:solidFill>
              </a:rPr>
              <a:t>procesului educațional, pe discipline/compartimente/domenii, la nivelul fiecărui județ/al municipiului București, pentru anul școlar 2020-2021, în contextul provocărilor generate de pandemia COVID-19</a:t>
            </a:r>
            <a:endParaRPr lang="en-US" sz="27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1904999"/>
            <a:ext cx="10761132" cy="4114801"/>
          </a:xfrm>
        </p:spPr>
        <p:txBody>
          <a:bodyPr>
            <a:normAutofit/>
          </a:bodyPr>
          <a:lstStyle/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Times New Roman" pitchFamily="18" charset="0"/>
              </a:rPr>
              <a:t>1.1. Analiza activității de predare-învățare - evaluare: curriculumul aplicat, strategiile didactice, metodele de predare-învățare și instrumentele de evaluare utilizate, inclusiv activitățile desfășurate prin intermediul tehnologiei și al internetului, precum  și rezultatele elevilor la evaluarea curentă.</a:t>
            </a:r>
            <a:endParaRPr lang="en-US" altLang="ro-RO" sz="1200" dirty="0">
              <a:solidFill>
                <a:schemeClr val="bg1"/>
              </a:solidFill>
              <a:latin typeface="Century Schoolbook"/>
              <a:ea typeface="Microsoft YaHei"/>
              <a:cs typeface="Times New Roman" pitchFamily="18" charset="0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Times New Roman" pitchFamily="18" charset="0"/>
              </a:rPr>
              <a:t>  </a:t>
            </a:r>
            <a:endParaRPr lang="ro-RO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1.2. Prezentarea rezultatelor privind aplicarea noului curriculum pentru clasa a VII</a:t>
            </a:r>
            <a:r>
              <a:rPr lang="en-US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I</a:t>
            </a: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-a, în anul școlar </a:t>
            </a:r>
            <a:endParaRPr lang="en-US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20</a:t>
            </a:r>
            <a:r>
              <a:rPr lang="en-US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20</a:t>
            </a: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-202</a:t>
            </a:r>
            <a:r>
              <a:rPr lang="en-US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</a:t>
            </a: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1.3. Concluzii privind rezultatul activităților remediale desfășurate la nivelul unităților de învățământ, inclusiv prin raportare la aplicarea prevederilor OME nr. 3300/19.02.2021 privind aprobarea </a:t>
            </a:r>
            <a:r>
              <a:rPr lang="ro-RO" altLang="ro-RO" sz="1200" i="1" u="sng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  <a:hlinkClick r:id="rId2"/>
              </a:rPr>
              <a:t>Normelor metodologice</a:t>
            </a:r>
            <a:r>
              <a:rPr lang="ro-RO" altLang="ro-RO" sz="1200" i="1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 de aplicare a Programului național pilot de tip "Școala după școală", pentru elevii până la clasa a VIII-a inclusiv</a:t>
            </a: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, cu modificările și completările ulterioare. </a:t>
            </a:r>
            <a:r>
              <a:rPr lang="ro-RO" altLang="ro-RO" sz="1200" i="1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(</a:t>
            </a:r>
            <a:r>
              <a:rPr lang="ro-RO" altLang="ro-RO" sz="1200" i="1" dirty="0">
                <a:solidFill>
                  <a:srgbClr val="FFC000"/>
                </a:solidFill>
                <a:latin typeface="Century Schoolbook"/>
                <a:ea typeface="Microsoft YaHei"/>
                <a:cs typeface="+mn-cs"/>
              </a:rPr>
              <a:t>Agăș, Făget, Tg Ocna)</a:t>
            </a: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o-RO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1.4. Impactul cursurilor de formare pentru aplicarea noului curriculum și a programelor școlare la nivel gimnazial asupra performanței școlare a elevilor, la care au participat cadrele didactice.</a:t>
            </a:r>
            <a:endParaRPr lang="en-US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o-RO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1.5. Analiza, pe discipline de examen, a modului de organizare și desfășurare a examenelor naționale și a rezultatelor obținute de elevi în cadrul examenelor naționale, comparativ cu rezultatele evaluării curente.</a:t>
            </a:r>
            <a:endParaRPr lang="en-US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o-RO" altLang="ro-RO" sz="12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342900" lvl="0" indent="20638" algn="just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ro-RO" sz="12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1.6. Impactul cursurilor de formare organizate pentru cadrele didactice evaluatori asupra calității evaluării la examenele naționale.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1.5. BACALAUREAT </a:t>
            </a:r>
            <a:r>
              <a:rPr lang="it-IT" dirty="0" smtClean="0">
                <a:solidFill>
                  <a:srgbClr val="FFC000"/>
                </a:solidFill>
              </a:rPr>
              <a:t>2021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(https://bacplus.ro)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266279"/>
            <a:ext cx="8234098" cy="79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9" y="4099982"/>
            <a:ext cx="8183562" cy="71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51113"/>
            <a:ext cx="823409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altLang="en-US" sz="2800" b="0" dirty="0">
                <a:solidFill>
                  <a:srgbClr val="FFC000"/>
                </a:solidFill>
                <a:latin typeface="Century Schoolbook"/>
                <a:ea typeface="Microsoft YaHei"/>
                <a:cs typeface="+mj-cs"/>
              </a:rPr>
              <a:t>1.6. </a:t>
            </a:r>
            <a:r>
              <a:rPr lang="vi-VN" altLang="en-US" sz="2800" b="0" dirty="0">
                <a:solidFill>
                  <a:srgbClr val="FFC000"/>
                </a:solidFill>
                <a:ea typeface="Microsoft YaHei"/>
                <a:cs typeface="+mj-cs"/>
              </a:rPr>
              <a:t>Impactul cursurilor de formare organizate pentru cadrele didactice evaluatori asupra calității evaluării la examenele naționale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- 24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de profesori de </a:t>
            </a: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fizică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formați pentru a face parte din Corpul de profesori evaluatori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 Nu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au existat diferențe mai mari de un punct între nota la evaluarea inițială și cea de la </a:t>
            </a: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contestații la examenul de bacalaureat</a:t>
            </a:r>
            <a:endParaRPr lang="ro-RO" altLang="en-US" sz="28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 O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nouă serie de formare 22-24 oct. / 29-31oct. / 22 noiembrie </a:t>
            </a: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– evaluare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finală (disciplina fizică)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durata</a:t>
            </a:r>
            <a:r>
              <a:rPr lang="en-US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de </a:t>
            </a:r>
            <a:r>
              <a:rPr lang="en-US" altLang="en-US" sz="2800" dirty="0" err="1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acreditare</a:t>
            </a:r>
            <a:r>
              <a:rPr lang="en-US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 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a cursului este de </a:t>
            </a:r>
            <a:r>
              <a:rPr lang="en-US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4 </a:t>
            </a:r>
            <a:r>
              <a:rPr lang="en-US" altLang="en-US" sz="2800" dirty="0" err="1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ani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 - </a:t>
            </a:r>
            <a:r>
              <a:rPr lang="en-US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un alt </a:t>
            </a:r>
            <a:r>
              <a:rPr lang="en-US" altLang="en-US" sz="2800" dirty="0" err="1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apel</a:t>
            </a:r>
            <a:r>
              <a:rPr lang="en-US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 de </a:t>
            </a:r>
            <a:r>
              <a:rPr lang="en-US" altLang="en-US" sz="2800" dirty="0" err="1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înscriere</a:t>
            </a:r>
            <a:r>
              <a:rPr lang="ro-RO" altLang="en-US" sz="2800" dirty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 pe sem. a</a:t>
            </a:r>
            <a:r>
              <a:rPr lang="ro-RO" altLang="en-US" sz="2800" dirty="0" smtClean="0">
                <a:solidFill>
                  <a:schemeClr val="bg1"/>
                </a:solidFill>
                <a:latin typeface="Century Schoolbook"/>
                <a:ea typeface="Microsoft YaHei"/>
                <a:cs typeface="+mn-cs"/>
              </a:rPr>
              <a:t>l II-lea.</a:t>
            </a:r>
            <a:endParaRPr lang="en-US" altLang="en-US" sz="2800" dirty="0">
              <a:solidFill>
                <a:schemeClr val="bg1"/>
              </a:solidFill>
              <a:latin typeface="Century Schoolbook"/>
              <a:ea typeface="Microsoft YaHei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81000"/>
            <a:ext cx="10879666" cy="13716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C000"/>
                </a:solidFill>
              </a:rPr>
              <a:t> 2. Priorități ale educației pentru anul școlar 2021-2022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1261533"/>
            <a:ext cx="11430000" cy="5088467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2.1. Contextul educativ și sanitar în care se va desfășura activitatea în anul școlar  2021-2022, ca urmare a evoluției pandemiei de COVID-19</a:t>
            </a:r>
          </a:p>
          <a:p>
            <a:r>
              <a:rPr lang="vi-VN" dirty="0"/>
              <a:t>2.2. Repere metodologice pentru aplicarea curriculumului la clasa a IX- a în anul școlar 2021-2022. Prezentarea ghidului  metodologic destinate cadrelor didactice	</a:t>
            </a:r>
          </a:p>
          <a:p>
            <a:r>
              <a:rPr lang="vi-VN" dirty="0"/>
              <a:t>2.3. Utilizarea metodelor moderne de predare – învățare – evaluare diferențiate, conform nevoilor educative ale elevului vizând dezvoltarea gândirii critice, premisă a alfabetizării științifice și diminuării riscului de analfabetism funcțional, în condițiile începerii cursurilor în unitățile de învățământ, respectiv realizarea de activități asistate de tehnologie și internet.</a:t>
            </a:r>
          </a:p>
          <a:p>
            <a:r>
              <a:rPr lang="vi-VN" dirty="0"/>
              <a:t>2.4. Elaborarea și implementarea de programe/proiecte/activități de abilitare curriculară pe discipline de studiu/niveluri de studiu, cu accent pe: proiectare curriculară, evaluarea la clasă, evaluarea la examenele naționale și la competițiile școlare, în parteneriat cu centrele de formare județene (CCD).</a:t>
            </a:r>
          </a:p>
          <a:p>
            <a:r>
              <a:rPr lang="vi-VN" dirty="0"/>
              <a:t>2.5. Propuneri privind organizarea și desfășurarea competițiilor școlare în anul școlar 2021 – 2022. </a:t>
            </a:r>
          </a:p>
          <a:p>
            <a:r>
              <a:rPr lang="vi-VN" dirty="0"/>
              <a:t>2.6. Actualizarea programelor și a regulamentelor specifice pentru competițiile școlare cu noile programe (la nivel gimnazial) în conformitate cu reforma curriculară. </a:t>
            </a:r>
          </a:p>
          <a:p>
            <a:r>
              <a:rPr lang="vi-VN" dirty="0"/>
              <a:t>2.7. Implementarea curriculumului național centrat pe competențe-cheie: elemente de noutate promovate în cadrul proiectului ”Curriculum relevant, educație deschisă pentru toți”-CRED.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C000"/>
                </a:solidFill>
              </a:rPr>
              <a:t>2.1. Contextul educativ și sanitar în care se va desfășura activitatea în anul școlar  2021-2022, ca urmare a evoluției pandemiei de COVID-19.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ORDIN COMUN ME-MS</a:t>
            </a:r>
          </a:p>
          <a:p>
            <a:r>
              <a:rPr lang="vi-VN" dirty="0"/>
              <a:t>Ordinul pentru aprobarea măsurilor de organizare a activităților în cadrul unităților/instituțiilor de învățământ în condiții de siguranță epidemiologică pentru prevenirea îmbolnăvirilor cu virusul SARS CoV-2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889254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2.2. </a:t>
            </a:r>
            <a:r>
              <a:rPr lang="en-US" sz="2800" dirty="0" err="1">
                <a:solidFill>
                  <a:srgbClr val="FFC000"/>
                </a:solidFill>
              </a:rPr>
              <a:t>Repere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metodologice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 err="1">
                <a:solidFill>
                  <a:srgbClr val="FFC000"/>
                </a:solidFill>
              </a:rPr>
              <a:t>pentru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aplicarea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curriculumului</a:t>
            </a:r>
            <a:r>
              <a:rPr lang="en-US" sz="2800" dirty="0">
                <a:solidFill>
                  <a:srgbClr val="FFC000"/>
                </a:solidFill>
              </a:rPr>
              <a:t> la </a:t>
            </a:r>
            <a:r>
              <a:rPr lang="en-US" sz="2800" dirty="0" err="1">
                <a:solidFill>
                  <a:srgbClr val="FFC000"/>
                </a:solidFill>
              </a:rPr>
              <a:t>clasa</a:t>
            </a:r>
            <a:r>
              <a:rPr lang="en-US" sz="2800" dirty="0">
                <a:solidFill>
                  <a:srgbClr val="FFC000"/>
                </a:solidFill>
              </a:rPr>
              <a:t> a IX-a,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la </a:t>
            </a:r>
            <a:r>
              <a:rPr lang="en-US" sz="2800" dirty="0" err="1">
                <a:solidFill>
                  <a:srgbClr val="FFC000"/>
                </a:solidFill>
              </a:rPr>
              <a:t>disciplina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ro-RO" sz="2800" dirty="0" smtClean="0">
                <a:solidFill>
                  <a:srgbClr val="FFC000"/>
                </a:solidFill>
              </a:rPr>
              <a:t>fizică</a:t>
            </a:r>
            <a:r>
              <a:rPr lang="en-US" sz="2800" dirty="0" smtClean="0">
                <a:solidFill>
                  <a:srgbClr val="FFC000"/>
                </a:solidFill>
              </a:rPr>
              <a:t>,</a:t>
            </a:r>
            <a:r>
              <a:rPr lang="en-US" sz="2800" dirty="0">
                <a:solidFill>
                  <a:srgbClr val="FFC000"/>
                </a:solidFill>
              </a:rPr>
              <a:t/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 err="1">
                <a:solidFill>
                  <a:srgbClr val="FFC000"/>
                </a:solidFill>
              </a:rPr>
              <a:t>în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anul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școlar</a:t>
            </a:r>
            <a:r>
              <a:rPr lang="en-US" sz="2800" dirty="0">
                <a:solidFill>
                  <a:srgbClr val="FFC000"/>
                </a:solidFill>
              </a:rPr>
              <a:t> 2021-2022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/>
              <a:t>Pot fi accesate pe site-ul ME, la adresa:</a:t>
            </a:r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www.edu.ro/repere_metodologice_aplicare_curriculum_clasa_IX_an_scolar_2021_2022</a:t>
            </a:r>
            <a:endParaRPr lang="ro-RO" dirty="0" smtClean="0"/>
          </a:p>
          <a:p>
            <a:r>
              <a:rPr lang="it-IT" dirty="0"/>
              <a:t>resursele educaționale deschise realizate în cadrul proiectului CRED </a:t>
            </a:r>
            <a:r>
              <a:rPr lang="it-IT" dirty="0">
                <a:hlinkClick r:id="rId3"/>
              </a:rPr>
              <a:t>https://digital.educred.ro</a:t>
            </a:r>
            <a:r>
              <a:rPr lang="it-IT" dirty="0" smtClean="0">
                <a:hlinkClick r:id="rId3"/>
              </a:rPr>
              <a:t>/</a:t>
            </a:r>
            <a:endParaRPr lang="ro-RO" dirty="0" smtClean="0"/>
          </a:p>
          <a:p>
            <a:r>
              <a:rPr lang="vi-VN" dirty="0"/>
              <a:t>În anul școlar 2021 – 2022 se păstrează valabilitatea programei de fizică aprobate prin  OMECT nr. 3458 / 09.03.2004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Repere</a:t>
            </a:r>
            <a:r>
              <a:rPr lang="en-US" dirty="0"/>
              <a:t> </a:t>
            </a:r>
            <a:r>
              <a:rPr lang="en-US" dirty="0" err="1"/>
              <a:t>metodologice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curriculumului</a:t>
            </a:r>
            <a:r>
              <a:rPr lang="en-US" dirty="0"/>
              <a:t> la </a:t>
            </a:r>
            <a:r>
              <a:rPr lang="en-US" dirty="0" err="1"/>
              <a:t>clasa</a:t>
            </a:r>
            <a:r>
              <a:rPr lang="en-US" dirty="0"/>
              <a:t> a IX-a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	NU REPREZINTĂ  o  noua programă de fizică pentru clasa a IX -a</a:t>
            </a:r>
          </a:p>
          <a:p>
            <a:r>
              <a:rPr lang="vi-VN" dirty="0"/>
              <a:t>-	</a:t>
            </a:r>
            <a:r>
              <a:rPr lang="vi-VN" dirty="0" smtClean="0"/>
              <a:t>REPREZINTĂ</a:t>
            </a:r>
            <a:r>
              <a:rPr lang="ro-RO" dirty="0" smtClean="0"/>
              <a:t> - </a:t>
            </a:r>
            <a:r>
              <a:rPr lang="vi-VN" dirty="0" smtClean="0"/>
              <a:t>Oferta </a:t>
            </a:r>
            <a:r>
              <a:rPr lang="vi-VN" dirty="0"/>
              <a:t>unei soluții,  nu unică, de adaptare a demersului didactic al predării fizicii în clasa a IX -a, prima din ciclul inferior al liceului, la paradigma învățării prin investigație (inquiry based learning)  promovată de programa de fizică pentru clasele a VI -a , a VII -a și a VIII -a, care în anul școlar 2020 -2021 a intrat în vigoare la toate cele trei clase de gimnaziu.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Testare inițială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s</a:t>
            </a:r>
            <a:r>
              <a:rPr lang="vi-VN" dirty="0" smtClean="0"/>
              <a:t>ă </a:t>
            </a:r>
            <a:r>
              <a:rPr lang="vi-VN" dirty="0"/>
              <a:t>surprindă nivelul dobândirii competențelor specifice prevăzute în programa de fizică pentru clasele a VI-a – a VIII </a:t>
            </a:r>
            <a:r>
              <a:rPr lang="vi-VN" dirty="0" smtClean="0"/>
              <a:t>–a</a:t>
            </a:r>
            <a:r>
              <a:rPr lang="ro-RO" dirty="0" smtClean="0"/>
              <a:t> (</a:t>
            </a:r>
            <a:r>
              <a:rPr lang="vi-VN" dirty="0" smtClean="0"/>
              <a:t>vezi  </a:t>
            </a:r>
            <a:r>
              <a:rPr lang="vi-VN" dirty="0"/>
              <a:t>Tabel 4 din </a:t>
            </a:r>
            <a:r>
              <a:rPr lang="vi-VN" dirty="0" smtClean="0"/>
              <a:t>Anexă</a:t>
            </a:r>
            <a:r>
              <a:rPr lang="ro-RO" dirty="0" smtClean="0"/>
              <a:t>);</a:t>
            </a:r>
          </a:p>
          <a:p>
            <a:r>
              <a:rPr lang="vi-VN" dirty="0"/>
              <a:t>testarea inițială se dorește a fi dată </a:t>
            </a:r>
            <a:r>
              <a:rPr lang="vi-VN" dirty="0" smtClean="0"/>
              <a:t>fizic</a:t>
            </a:r>
            <a:endParaRPr lang="ro-RO" dirty="0" smtClean="0"/>
          </a:p>
          <a:p>
            <a:r>
              <a:rPr lang="ro-RO" dirty="0"/>
              <a:t>s</a:t>
            </a:r>
            <a:r>
              <a:rPr lang="ro-RO" dirty="0" smtClean="0"/>
              <a:t>e recomandă </a:t>
            </a:r>
            <a:r>
              <a:rPr lang="vi-VN" dirty="0" smtClean="0"/>
              <a:t>lectura </a:t>
            </a:r>
            <a:r>
              <a:rPr lang="vi-VN" dirty="0"/>
              <a:t>și analiza itemilor dați la testările TIMSS precum și documentația aferentă evaluării naționale la clasa a VI -a </a:t>
            </a:r>
            <a:endParaRPr lang="ro-RO" dirty="0" smtClean="0"/>
          </a:p>
          <a:p>
            <a:r>
              <a:rPr lang="ro-RO" dirty="0" smtClean="0"/>
              <a:t>modele de itemi se regăsesc în repere metodologice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825</Words>
  <Application>Microsoft Office PowerPoint</Application>
  <PresentationFormat>Custom</PresentationFormat>
  <Paragraphs>73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Palatino Linotype</vt:lpstr>
      <vt:lpstr>Microsoft YaHei</vt:lpstr>
      <vt:lpstr>Times New Roman</vt:lpstr>
      <vt:lpstr>Century Gothic</vt:lpstr>
      <vt:lpstr>Noto Sans Symbols</vt:lpstr>
      <vt:lpstr>Century Schoolbook</vt:lpstr>
      <vt:lpstr>Blue atom design template</vt:lpstr>
      <vt:lpstr>Consfătuiri - 2021  Fizică, Astronomie și Astrofizică</vt:lpstr>
      <vt:lpstr> 1. Diagnoza procesului educațional, pe discipline/compartimente/domenii, la nivelul fiecărui județ/al municipiului București, pentru anul școlar 2020-2021, în contextul provocărilor generate de pandemia COVID-19</vt:lpstr>
      <vt:lpstr>1.5. BACALAUREAT 2021 </vt:lpstr>
      <vt:lpstr>1.6. Impactul cursurilor de formare organizate pentru cadrele didactice evaluatori asupra calității evaluării la examenele naționale</vt:lpstr>
      <vt:lpstr> 2. Priorități ale educației pentru anul școlar 2021-2022 </vt:lpstr>
      <vt:lpstr>2.1. Contextul educativ și sanitar în care se va desfășura activitatea în anul școlar  2021-2022, ca urmare a evoluției pandemiei de COVID-19. </vt:lpstr>
      <vt:lpstr>2.2. Repere metodologice  pentru aplicarea curriculumului la clasa a IX-a,  la disciplina fizică, în anul școlar 2021-2022</vt:lpstr>
      <vt:lpstr>Repere metodologice  pentru aplicarea curriculumului la clasa a IX-a</vt:lpstr>
      <vt:lpstr>Testare inițială</vt:lpstr>
      <vt:lpstr>Cum continuăm predarea fizicii fructificând achizițiile metodologice din ciclul gimnazial !?(Tabel nr.3/pg.34) </vt:lpstr>
      <vt:lpstr>PowerPoint Presentation</vt:lpstr>
      <vt:lpstr>PowerPoint Presentation</vt:lpstr>
      <vt:lpstr>Cadru normativ</vt:lpstr>
      <vt:lpstr>Cadrul normativ care reglementează organizarea și desfășurarea examenului național de bacalaureat, a evaluării naționale pentru elevii clasei a VIII-a și a admiterii învățământ liceal și profesional, graficul examenelor de certificare a calificărilor profesionale, în anul școlar 2021-2022</vt:lpstr>
      <vt:lpstr>Formarea CRED - Perspective</vt:lpstr>
      <vt:lpstr>PowerPoint Presentation</vt:lpstr>
      <vt:lpstr>Activități SRF</vt:lpstr>
      <vt:lpstr>Activități SRF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Consfătuiri - 2021  Fizică, Astronomie și Astrofizică</dc:title>
  <dc:creator>Marinela</dc:creator>
  <cp:lastModifiedBy>Marinela</cp:lastModifiedBy>
  <cp:revision>39</cp:revision>
  <dcterms:modified xsi:type="dcterms:W3CDTF">2021-09-15T11:52:32Z</dcterms:modified>
</cp:coreProperties>
</file>