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1"/>
  </p:notesMasterIdLst>
  <p:sldIdLst>
    <p:sldId id="256" r:id="rId2"/>
    <p:sldId id="266" r:id="rId3"/>
    <p:sldId id="263" r:id="rId4"/>
    <p:sldId id="264" r:id="rId5"/>
    <p:sldId id="265" r:id="rId6"/>
    <p:sldId id="267" r:id="rId7"/>
    <p:sldId id="268" r:id="rId8"/>
    <p:sldId id="273" r:id="rId9"/>
    <p:sldId id="272" r:id="rId10"/>
    <p:sldId id="269" r:id="rId11"/>
    <p:sldId id="271" r:id="rId12"/>
    <p:sldId id="270" r:id="rId13"/>
    <p:sldId id="258" r:id="rId14"/>
    <p:sldId id="259" r:id="rId15"/>
    <p:sldId id="274" r:id="rId16"/>
    <p:sldId id="257" r:id="rId17"/>
    <p:sldId id="260" r:id="rId18"/>
    <p:sldId id="261" r:id="rId19"/>
    <p:sldId id="262" r:id="rId20"/>
  </p:sldIdLst>
  <p:sldSz cx="12188825" cy="6858000"/>
  <p:notesSz cx="6858000" cy="9144000"/>
  <p:embeddedFontLst>
    <p:embeddedFont>
      <p:font typeface="Palatino Linotype" panose="02040502050505030304" pitchFamily="18" charset="0"/>
      <p:regular r:id="rId22"/>
      <p:bold r:id="rId23"/>
      <p:italic r:id="rId24"/>
      <p:boldItalic r:id="rId25"/>
    </p:embeddedFont>
    <p:embeddedFont>
      <p:font typeface="Microsoft YaHei" panose="020B0503020204020204" pitchFamily="34" charset="-122"/>
      <p:regular r:id="rId26"/>
      <p:bold r:id="rId27"/>
    </p:embeddedFont>
    <p:embeddedFont>
      <p:font typeface="Century Gothic" panose="020B0502020202020204" pitchFamily="34" charset="0"/>
      <p:regular r:id="rId28"/>
      <p:bold r:id="rId29"/>
      <p:italic r:id="rId30"/>
      <p:boldItalic r:id="rId31"/>
    </p:embeddedFont>
    <p:embeddedFont>
      <p:font typeface="Century Schoolbook" panose="02040604050505020304" pitchFamily="18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160">
          <p15:clr>
            <a:srgbClr val="A4A3A4"/>
          </p15:clr>
        </p15:guide>
        <p15:guide id="2" orient="horz" pos="4030">
          <p15:clr>
            <a:srgbClr val="A4A3A4"/>
          </p15:clr>
        </p15:guide>
        <p15:guide id="3" orient="horz" pos="1200">
          <p15:clr>
            <a:srgbClr val="A4A3A4"/>
          </p15:clr>
        </p15:guide>
        <p15:guide id="4" orient="horz" pos="1008">
          <p15:clr>
            <a:srgbClr val="A4A3A4"/>
          </p15:clr>
        </p15:guide>
        <p15:guide id="5" orient="horz" pos="3792">
          <p15:clr>
            <a:srgbClr val="A4A3A4"/>
          </p15:clr>
        </p15:guide>
        <p15:guide id="6" orient="horz">
          <p15:clr>
            <a:srgbClr val="A4A3A4"/>
          </p15:clr>
        </p15:guide>
        <p15:guide id="7" orient="horz" pos="3360">
          <p15:clr>
            <a:srgbClr val="A4A3A4"/>
          </p15:clr>
        </p15:guide>
        <p15:guide id="8" orient="horz" pos="3312">
          <p15:clr>
            <a:srgbClr val="A4A3A4"/>
          </p15:clr>
        </p15:guide>
        <p15:guide id="9" orient="horz" pos="24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orient="horz" pos="2784">
          <p15:clr>
            <a:srgbClr val="A4A3A4"/>
          </p15:clr>
        </p15:guide>
        <p15:guide id="12" pos="3839">
          <p15:clr>
            <a:srgbClr val="A4A3A4"/>
          </p15:clr>
        </p15:guide>
        <p15:guide id="13" pos="959">
          <p15:clr>
            <a:srgbClr val="A4A3A4"/>
          </p15:clr>
        </p15:guide>
        <p15:guide id="14" pos="6143">
          <p15:clr>
            <a:srgbClr val="A4A3A4"/>
          </p15:clr>
        </p15:guide>
        <p15:guide id="15" pos="1247">
          <p15:clr>
            <a:srgbClr val="A4A3A4"/>
          </p15:clr>
        </p15:guide>
        <p15:guide id="16" pos="7007">
          <p15:clr>
            <a:srgbClr val="A4A3A4"/>
          </p15:clr>
        </p15:guide>
        <p15:guide id="17" pos="5855">
          <p15:clr>
            <a:srgbClr val="A4A3A4"/>
          </p15:clr>
        </p15:guide>
        <p15:guide id="18" pos="671">
          <p15:clr>
            <a:srgbClr val="A4A3A4"/>
          </p15:clr>
        </p15:guide>
        <p15:guide id="19" pos="7151">
          <p15:clr>
            <a:srgbClr val="A4A3A4"/>
          </p15:clr>
        </p15:guide>
        <p15:guide id="20" pos="311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58" y="139"/>
      </p:cViewPr>
      <p:guideLst>
        <p:guide orient="horz" pos="2160"/>
        <p:guide orient="horz" pos="4030"/>
        <p:guide orient="horz" pos="1200"/>
        <p:guide orient="horz" pos="1008"/>
        <p:guide orient="horz" pos="3792"/>
        <p:guide orient="horz"/>
        <p:guide orient="horz" pos="3360"/>
        <p:guide orient="horz" pos="3312"/>
        <p:guide orient="horz" pos="240"/>
        <p:guide orient="horz" pos="432"/>
        <p:guide orient="horz" pos="2784"/>
        <p:guide pos="3839"/>
        <p:guide pos="959"/>
        <p:guide pos="6143"/>
        <p:guide pos="1247"/>
        <p:guide pos="7007"/>
        <p:guide pos="5855"/>
        <p:guide pos="671"/>
        <p:guide pos="7151"/>
        <p:guide pos="311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tableStyles" Target="tableStyles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72789210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065214" y="1828800"/>
            <a:ext cx="8229600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Palatino Linotype"/>
              <a:buNone/>
              <a:defRPr sz="6600" b="1" cap="none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065213" y="4800600"/>
            <a:ext cx="8229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 cap="none">
                <a:solidFill>
                  <a:schemeClr val="accent1"/>
                </a:solidFill>
              </a:defRPr>
            </a:lvl1pPr>
            <a:lvl2pPr lvl="1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lt1"/>
                </a:solidFill>
              </a:defRPr>
            </a:lvl2pPr>
            <a:lvl3pPr lvl="2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3pPr>
            <a:lvl4pPr lvl="3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4pPr>
            <a:lvl5pPr lvl="4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6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L="0" lvl="1" indent="0" algn="r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L="0" lvl="2" indent="0" algn="r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L="0" lvl="3" indent="0" algn="r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L="0" lvl="4" indent="0" algn="r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L="0" lvl="5" indent="0" algn="r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L="0" lvl="6" indent="0" algn="r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L="0" lvl="7" indent="0" algn="r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L="0" lvl="8" indent="0" algn="r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4032208" y="-604796"/>
            <a:ext cx="4114801" cy="9134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ftr" idx="11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085013" y="2438401"/>
            <a:ext cx="5638800" cy="152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2398711" y="-495298"/>
            <a:ext cx="5638800" cy="7391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ftr" idx="11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1522413" y="1904999"/>
            <a:ext cx="9134391" cy="411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dt" idx="10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1522412" y="381000"/>
            <a:ext cx="9144002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1504781" y="1905001"/>
            <a:ext cx="44195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30200" algn="l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2"/>
          </p:nvPr>
        </p:nvSpPr>
        <p:spPr>
          <a:xfrm>
            <a:off x="6229183" y="1905001"/>
            <a:ext cx="44196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30200" algn="l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dt" idx="10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1059614" y="2514600"/>
            <a:ext cx="8692399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Font typeface="Palatino Linotype"/>
              <a:buNone/>
              <a:defRPr sz="4800" b="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1065213" y="5410200"/>
            <a:ext cx="8687333" cy="609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ftr" idx="11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1522412" y="381000"/>
            <a:ext cx="9144002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Palatino Linotype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1522411" y="1905000"/>
            <a:ext cx="4416552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1522411" y="2743201"/>
            <a:ext cx="4416552" cy="3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30200" algn="l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6249861" y="1905000"/>
            <a:ext cx="4416552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6249861" y="2743201"/>
            <a:ext cx="4416552" cy="3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30200" algn="l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ftr" idx="11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dt" idx="10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ftr" idx="11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Palatino Linotype"/>
              <a:buNone/>
              <a:defRPr sz="3600"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4951414" y="685800"/>
            <a:ext cx="6400800" cy="53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30200" algn="l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1065213" y="4648200"/>
            <a:ext cx="3581399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ftr" idx="11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Palatino Linotype"/>
              <a:buNone/>
              <a:defRPr sz="3600" b="0" i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 descr="An empty placeholder to add an image. Click on the placeholder and select the image that you wish to add"/>
          <p:cNvSpPr>
            <a:spLocks noGrp="1"/>
          </p:cNvSpPr>
          <p:nvPr>
            <p:ph type="pic" idx="2"/>
          </p:nvPr>
        </p:nvSpPr>
        <p:spPr>
          <a:xfrm>
            <a:off x="4951414" y="685800"/>
            <a:ext cx="6400799" cy="5334000"/>
          </a:xfrm>
          <a:prstGeom prst="rect">
            <a:avLst/>
          </a:prstGeom>
          <a:solidFill>
            <a:schemeClr val="dk2"/>
          </a:solidFill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065213" y="4648200"/>
            <a:ext cx="3581399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ftr" idx="11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Palatino Linotype"/>
              <a:buNone/>
              <a:defRPr sz="3600" b="1" i="0" u="none" strike="noStrike" cap="none">
                <a:solidFill>
                  <a:schemeClr val="accent5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1522413" y="1904999"/>
            <a:ext cx="9134391" cy="411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L="2743200" marR="0" lvl="5" indent="-3429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L="3200400" marR="0" lvl="6" indent="-3429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L="3657600" marR="0" lvl="7" indent="-3429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L="4114800" marR="0" lvl="8" indent="-3429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dt" idx="10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L="0" marR="0" lvl="1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L="0" marR="0" lvl="2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L="0" marR="0" lvl="3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L="0" marR="0" lvl="4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L="0" marR="0" lvl="5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L="0" marR="0" lvl="6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L="0" marR="0" lvl="7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L="0" marR="0" lvl="8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u.ro/sites/default/files/_fi%C8%99iere/Legislatie/2021/ordin%203243_2021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rograme.ise.ro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cern.ch/event/1025773/timetable/?view=standard_numbered_inline_minute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aa2021.usv.ro/" TargetMode="External"/><Relationship Id="rId5" Type="http://schemas.openxmlformats.org/officeDocument/2006/relationships/hyperlink" Target="https://onfsrf.weebly.com/" TargetMode="External"/><Relationship Id="rId4" Type="http://schemas.openxmlformats.org/officeDocument/2006/relationships/hyperlink" Target="https://indico.cern.ch/event/856138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cern.ch/event/1025773/timetable/?view=standard_numbered_inline_minute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onfsrf.weebly.co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oaa2021.usv.ro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legislatie.just.ro/Public/DetaliiDocumentAfis/23825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tal.educred.ro/" TargetMode="External"/><Relationship Id="rId2" Type="http://schemas.openxmlformats.org/officeDocument/2006/relationships/hyperlink" Target="https://www.edu.ro/repere_metodologice_aplicare_curriculum_clasa_IX_an_scolar_2021_2022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>
            <a:spLocks noGrp="1"/>
          </p:cNvSpPr>
          <p:nvPr>
            <p:ph type="ctrTitle"/>
          </p:nvPr>
        </p:nvSpPr>
        <p:spPr>
          <a:xfrm>
            <a:off x="1065214" y="1828800"/>
            <a:ext cx="8229600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Palatino Linotype"/>
              <a:buNone/>
            </a:pPr>
            <a:r>
              <a:rPr lang="ro-RO" dirty="0"/>
              <a:t>Consfătuiri - 2021 </a:t>
            </a:r>
            <a:br>
              <a:rPr lang="ro-RO" dirty="0"/>
            </a:br>
            <a:r>
              <a:rPr lang="ro-RO" dirty="0"/>
              <a:t>Fizică, Astronomie și Astrofizică</a:t>
            </a:r>
            <a:endParaRPr dirty="0"/>
          </a:p>
        </p:txBody>
      </p:sp>
      <p:sp>
        <p:nvSpPr>
          <p:cNvPr id="90" name="Google Shape;90;p13"/>
          <p:cNvSpPr txBox="1">
            <a:spLocks noGrp="1"/>
          </p:cNvSpPr>
          <p:nvPr>
            <p:ph type="subTitle" idx="1"/>
          </p:nvPr>
        </p:nvSpPr>
        <p:spPr>
          <a:xfrm>
            <a:off x="1065213" y="4800600"/>
            <a:ext cx="8229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ro-RO" dirty="0"/>
              <a:t>MIERCURI </a:t>
            </a:r>
            <a:r>
              <a:rPr lang="ro-RO" dirty="0" smtClean="0"/>
              <a:t>15</a:t>
            </a:r>
            <a:r>
              <a:rPr lang="ro-RO" dirty="0" smtClean="0"/>
              <a:t>.09.2021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940" y="381000"/>
            <a:ext cx="10248900" cy="1371600"/>
          </a:xfrm>
        </p:spPr>
        <p:txBody>
          <a:bodyPr>
            <a:normAutofit fontScale="90000"/>
          </a:bodyPr>
          <a:lstStyle/>
          <a:p>
            <a:r>
              <a:rPr lang="vi-VN" dirty="0"/>
              <a:t>Cum continuăm predarea fizicii fructificând achizițiile metodologice din ciclul </a:t>
            </a:r>
            <a:r>
              <a:rPr lang="vi-VN" dirty="0" smtClean="0"/>
              <a:t>gimnazial !?</a:t>
            </a:r>
            <a:r>
              <a:rPr lang="ro-RO" sz="1600" dirty="0" smtClean="0"/>
              <a:t>(Tabel nr.3/pg.34)</a:t>
            </a:r>
            <a:r>
              <a:rPr lang="vi-VN" sz="1600" dirty="0" smtClean="0"/>
              <a:t> </a:t>
            </a:r>
            <a:endParaRPr lang="en-US" sz="16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879" y="1760220"/>
            <a:ext cx="9715183" cy="4437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335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 descr="C:\Users\Marinela\OneDrive\Pictures\ME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25" y="937261"/>
            <a:ext cx="10212388" cy="524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38" y="0"/>
            <a:ext cx="9836150" cy="618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577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Palatino Linotype"/>
              <a:buNone/>
            </a:pPr>
            <a:r>
              <a:rPr lang="ro-RO"/>
              <a:t>Cadru normativ</a:t>
            </a:r>
            <a:endParaRPr/>
          </a:p>
        </p:txBody>
      </p:sp>
      <p:sp>
        <p:nvSpPr>
          <p:cNvPr id="102" name="Google Shape;102;p15"/>
          <p:cNvSpPr txBox="1">
            <a:spLocks noGrp="1"/>
          </p:cNvSpPr>
          <p:nvPr>
            <p:ph type="body" idx="1"/>
          </p:nvPr>
        </p:nvSpPr>
        <p:spPr>
          <a:xfrm>
            <a:off x="1522413" y="1904999"/>
            <a:ext cx="9134391" cy="411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Palatino Linotype"/>
              <a:buAutoNum type="arabicPeriod"/>
            </a:pPr>
            <a:r>
              <a:rPr lang="ro-RO"/>
              <a:t>Ordinul ME nr. </a:t>
            </a:r>
            <a:r>
              <a:rPr lang="ro-RO" b="1"/>
              <a:t>3243/05.02.2021</a:t>
            </a:r>
            <a:r>
              <a:rPr lang="ro-RO"/>
              <a:t> privind structura anului școlar 2021 -2022 </a:t>
            </a:r>
            <a:r>
              <a:rPr lang="ro-RO" u="sng">
                <a:solidFill>
                  <a:schemeClr val="hlink"/>
                </a:solidFill>
                <a:hlinkClick r:id="rId3"/>
              </a:rPr>
              <a:t>https://www.edu.ro/sites/default/files/_fi%C8%99iere/Legislatie/2021/ordin%203243_2021.pdf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Palatino Linotype"/>
              <a:buAutoNum type="arabicPeriod"/>
            </a:pPr>
            <a:r>
              <a:rPr lang="ro-RO"/>
              <a:t>Curriculum național: planurile-cadru, programele și manualele școlare  în vigoare. </a:t>
            </a:r>
            <a:r>
              <a:rPr lang="ro-RO" u="sng">
                <a:solidFill>
                  <a:schemeClr val="hlink"/>
                </a:solidFill>
                <a:hlinkClick r:id="rId4"/>
              </a:rPr>
              <a:t> http://programe.ise.ro/</a:t>
            </a:r>
            <a:r>
              <a:rPr lang="ro-RO"/>
              <a:t> 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Palatino Linotype"/>
              <a:buAutoNum type="arabicPeriod"/>
            </a:pPr>
            <a:r>
              <a:rPr lang="ro-RO"/>
              <a:t>Cadrul normativ care reglementează organizarea și desfășurarea examenului național de bacalaureat, a evaluării naționale pentru elevii clasei a VIII-a și a admiterii învățământ liceal și profesional, graficul examenelor de certificare a calificărilor profesionale, în anul școlar 2021-2022.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Palatino Linotype"/>
              <a:buAutoNum type="arabicPeriod"/>
            </a:pPr>
            <a:r>
              <a:rPr lang="ro-RO"/>
              <a:t>ORDIN COMUN ME-MS </a:t>
            </a:r>
            <a:r>
              <a:rPr lang="ro-RO" b="1" i="1"/>
              <a:t>Ordinul pentru aprobarea măsurilor de organizare a activităților în cadrul unităților/instituțiilor de învățământ în condiții de siguranță epidemiologică pentru prevenirea îmbolnăvirilor cu virusul SARS CoV-2</a:t>
            </a:r>
            <a:endParaRPr b="1" i="1"/>
          </a:p>
          <a:p>
            <a:pPr marL="223838" lvl="0" indent="-94298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ct val="100000"/>
              <a:buNone/>
            </a:pPr>
            <a:endParaRPr/>
          </a:p>
          <a:p>
            <a:pPr marL="223838" lvl="0" indent="-94298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ct val="100000"/>
              <a:buNone/>
            </a:pPr>
            <a:endParaRPr/>
          </a:p>
          <a:p>
            <a:pPr marL="223838" lvl="0" indent="-94298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ct val="100000"/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Palatino Linotype"/>
              <a:buNone/>
            </a:pPr>
            <a:r>
              <a:rPr lang="ro-RO" sz="2000"/>
              <a:t>Cadrul normativ care reglementează organizarea și desfășurarea examenului național de bacalaureat, a evaluării naționale pentru elevii clasei a VIII-a și a admiterii învățământ liceal și profesional, graficul examenelor de certificare a calificărilor profesionale, în anul școlar 2021-2022</a:t>
            </a:r>
            <a:endParaRPr sz="2000"/>
          </a:p>
        </p:txBody>
      </p:sp>
      <p:sp>
        <p:nvSpPr>
          <p:cNvPr id="108" name="Google Shape;108;p16"/>
          <p:cNvSpPr txBox="1"/>
          <p:nvPr/>
        </p:nvSpPr>
        <p:spPr>
          <a:xfrm>
            <a:off x="685800" y="404813"/>
            <a:ext cx="77724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Palatino Linotype"/>
              <a:buNone/>
            </a:pPr>
            <a:r>
              <a:rPr lang="ro-RO" sz="1600" b="1" i="0" u="none" strike="noStrike" cap="none">
                <a:solidFill>
                  <a:schemeClr val="accent5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/>
            </a:r>
            <a:br>
              <a:rPr lang="ro-RO" sz="1600" b="1" i="0" u="none" strike="noStrike" cap="none">
                <a:solidFill>
                  <a:schemeClr val="accent5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</a:br>
            <a:endParaRPr sz="1600" b="1" i="0" u="none" strike="noStrike" cap="none">
              <a:solidFill>
                <a:schemeClr val="accent5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09" name="Google Shape;109;p16"/>
          <p:cNvSpPr txBox="1"/>
          <p:nvPr/>
        </p:nvSpPr>
        <p:spPr>
          <a:xfrm>
            <a:off x="611188" y="1916113"/>
            <a:ext cx="11315872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ADC5B8"/>
              </a:buClr>
              <a:buSzPts val="1800"/>
              <a:buFont typeface="Times New Roman"/>
              <a:buAutoNum type="arabicPeriod"/>
            </a:pPr>
            <a:r>
              <a:rPr lang="ro-RO" sz="1800" b="1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OME nr 5149/30.08.2021, privind organizarea și desfășurarea evaluării naționale pentru absolvenții clasei a VIII-a, în anul școlar 2021-2022 </a:t>
            </a:r>
            <a:endParaRPr/>
          </a:p>
          <a:p>
            <a:pPr marL="223838" marR="0" lvl="0" indent="-223838" algn="l" rtl="0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rgbClr val="ADC5B8"/>
              </a:buClr>
              <a:buSzPts val="1800"/>
              <a:buFont typeface="Noto Sans Symbols"/>
              <a:buNone/>
            </a:pPr>
            <a:r>
              <a:rPr lang="ro-RO" sz="1800" b="1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2. OME nr. 5150/30.08.2021, privind organizarea și desfășurarea admiterii în învățământul liceal pentru anul școlar 2022-2023 </a:t>
            </a:r>
            <a:endParaRPr/>
          </a:p>
          <a:p>
            <a:pPr marL="223838" marR="0" lvl="0" indent="-223838" algn="l" rtl="0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rgbClr val="ADC5B8"/>
              </a:buClr>
              <a:buSzPts val="1800"/>
              <a:buFont typeface="Noto Sans Symbols"/>
              <a:buNone/>
            </a:pPr>
            <a:r>
              <a:rPr lang="ro-RO" sz="1800" b="1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3. OME nr. 5151/30.08.2021, privind organizarea și desfășurarea examenului național de bacalaureat – 2022</a:t>
            </a:r>
            <a:endParaRPr/>
          </a:p>
          <a:p>
            <a:pPr marL="223838" marR="0" lvl="0" indent="-223838" algn="l" rtl="0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rgbClr val="ADC5B8"/>
              </a:buClr>
              <a:buSzPts val="1800"/>
              <a:buFont typeface="Noto Sans Symbols"/>
              <a:buNone/>
            </a:pPr>
            <a:r>
              <a:rPr lang="ro-RO" sz="1800" b="1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4. OME nr. 5152/30.08.2021 privind aprobarea graficului de desfăşurare a examenelor de certificare a calificării profesionale a absolvenţilor din învăţământul profesional şi tehnic preuniversitar în anul şcolar 2021 – 2022</a:t>
            </a:r>
            <a:endParaRPr sz="1800" b="1" i="0" u="none" strike="noStrike" cap="none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Formarea</a:t>
            </a:r>
            <a:r>
              <a:rPr lang="en-US" dirty="0"/>
              <a:t> CRED - Perspective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904999"/>
            <a:ext cx="9134391" cy="4404361"/>
          </a:xfrm>
        </p:spPr>
        <p:txBody>
          <a:bodyPr>
            <a:normAutofit fontScale="92500"/>
          </a:bodyPr>
          <a:lstStyle/>
          <a:p>
            <a:r>
              <a:rPr lang="ro-RO" dirty="0" smtClean="0"/>
              <a:t>Au fost formate 20 de cadre didactice</a:t>
            </a:r>
          </a:p>
          <a:p>
            <a:r>
              <a:rPr lang="ro-RO" dirty="0" smtClean="0"/>
              <a:t>Grupul țintă este de 42 de profesori de fizică din Bacău</a:t>
            </a:r>
          </a:p>
          <a:p>
            <a:r>
              <a:rPr lang="vi-VN" dirty="0" smtClean="0"/>
              <a:t>Seria </a:t>
            </a:r>
            <a:r>
              <a:rPr lang="vi-VN" dirty="0"/>
              <a:t>9  formare CRED - 27 septembrie  - 17 decembrie 2021;</a:t>
            </a:r>
          </a:p>
          <a:p>
            <a:r>
              <a:rPr lang="vi-VN" dirty="0"/>
              <a:t>Selecție cadre didactice nivel gimnazial, la nivelul unității de învățământ/ online - până la data de 20.09.2021;</a:t>
            </a:r>
          </a:p>
          <a:p>
            <a:r>
              <a:rPr lang="vi-VN" dirty="0"/>
              <a:t>Depunerea dosarelor de înscriere, de către cadrele didactice selecționate, la sediul CCD județean - până la data de 30.09.2021</a:t>
            </a:r>
            <a:r>
              <a:rPr lang="vi-VN" dirty="0" smtClean="0"/>
              <a:t>.</a:t>
            </a:r>
            <a:endParaRPr lang="ro-RO" dirty="0" smtClean="0"/>
          </a:p>
          <a:p>
            <a:r>
              <a:rPr lang="vi-VN" dirty="0"/>
              <a:t>http://www.isjbacau.ro/cred-curriculum-relevant-educatie-deschisa-pentru-toti/link-selectie-cadre-didactice-seria-9-proiect-cred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9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>
            <a:spLocks noGrp="1"/>
          </p:cNvSpPr>
          <p:nvPr>
            <p:ph type="body" idx="1"/>
          </p:nvPr>
        </p:nvSpPr>
        <p:spPr>
          <a:xfrm>
            <a:off x="1522413" y="1904999"/>
            <a:ext cx="9134391" cy="411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3838" lvl="0" indent="-22383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ro-RO" dirty="0"/>
              <a:t>Activități în colaborare cu Societatea Română de Fizică</a:t>
            </a:r>
            <a:endParaRPr dirty="0"/>
          </a:p>
          <a:p>
            <a:pPr marL="682625" lvl="2" indent="-21907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ro-RO" u="sng" dirty="0">
                <a:solidFill>
                  <a:schemeClr val="hlink"/>
                </a:solidFill>
                <a:hlinkClick r:id="rId3"/>
              </a:rPr>
              <a:t> </a:t>
            </a:r>
            <a:r>
              <a:rPr lang="ro-RO" dirty="0"/>
              <a:t>Primul program on-line  destinat profesorilor de fizică și nu numai organizat de CERN  </a:t>
            </a:r>
            <a:r>
              <a:rPr lang="ro-RO" u="sng" dirty="0">
                <a:solidFill>
                  <a:schemeClr val="hlink"/>
                </a:solidFill>
                <a:hlinkClick r:id="rId3"/>
              </a:rPr>
              <a:t>https://indico.cern.ch/event/1025773/timetable/?view=standard_numbered_inline_minutes</a:t>
            </a:r>
            <a:endParaRPr dirty="0"/>
          </a:p>
          <a:p>
            <a:pPr marL="682625" lvl="2" indent="-21907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ro-RO" b="1" dirty="0"/>
              <a:t>Romanian High-School Students Internship Programme 2021 - </a:t>
            </a:r>
            <a:r>
              <a:rPr lang="ro-RO" dirty="0"/>
              <a:t>7-20 November 2021  </a:t>
            </a:r>
            <a:r>
              <a:rPr lang="ro-RO" u="sng" dirty="0">
                <a:solidFill>
                  <a:schemeClr val="hlink"/>
                </a:solidFill>
                <a:hlinkClick r:id="rId4"/>
              </a:rPr>
              <a:t>https://indico.cern.ch/event/856138/</a:t>
            </a:r>
            <a:r>
              <a:rPr lang="ro-RO" dirty="0"/>
              <a:t> </a:t>
            </a:r>
            <a:endParaRPr b="1" dirty="0"/>
          </a:p>
          <a:p>
            <a:pPr marL="682625" lvl="2" indent="-21907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ro-RO" b="1" dirty="0"/>
              <a:t> Olimpiada de Fizică a Societății Române de Fizică (ON-SRF) </a:t>
            </a:r>
            <a:r>
              <a:rPr lang="ro-RO" b="1" u="sng" dirty="0">
                <a:solidFill>
                  <a:schemeClr val="hlink"/>
                </a:solidFill>
                <a:hlinkClick r:id="rId5"/>
              </a:rPr>
              <a:t>https://onfsrf.weebly.com/</a:t>
            </a:r>
            <a:r>
              <a:rPr lang="ro-RO" b="1" dirty="0"/>
              <a:t> </a:t>
            </a:r>
            <a:r>
              <a:rPr lang="ro-RO" dirty="0"/>
              <a:t> </a:t>
            </a:r>
            <a:endParaRPr dirty="0"/>
          </a:p>
          <a:p>
            <a:pPr marL="223838" lvl="0" indent="-223838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400"/>
              <a:buChar char="•"/>
            </a:pPr>
            <a:r>
              <a:rPr lang="ro-RO" dirty="0"/>
              <a:t>Olimpiada de Astronomie și Astrofizică a Universității „Ștefan cel Mare” din Suceava în colaborare cu Societatea Științifică Cygnus </a:t>
            </a:r>
            <a:r>
              <a:rPr lang="ro-RO" sz="1800" u="sng" dirty="0">
                <a:solidFill>
                  <a:schemeClr val="hlink"/>
                </a:solidFill>
                <a:hlinkClick r:id="rId6"/>
              </a:rPr>
              <a:t>https://oaa2021.usv.ro/</a:t>
            </a:r>
            <a:r>
              <a:rPr lang="ro-RO" sz="1800" dirty="0"/>
              <a:t> </a:t>
            </a:r>
            <a:endParaRPr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Palatino Linotype"/>
              <a:buNone/>
            </a:pPr>
            <a:r>
              <a:rPr lang="ro-RO"/>
              <a:t>Activități SRF</a:t>
            </a:r>
            <a:endParaRPr/>
          </a:p>
        </p:txBody>
      </p:sp>
      <p:pic>
        <p:nvPicPr>
          <p:cNvPr id="116" name="Google Shape;116;p1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2509" y="1774076"/>
            <a:ext cx="9919897" cy="384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8"/>
          <p:cNvSpPr txBox="1"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Palatino Linotype"/>
              <a:buNone/>
            </a:pPr>
            <a:r>
              <a:rPr lang="ro-RO"/>
              <a:t>Activități SRF</a:t>
            </a:r>
            <a:endParaRPr/>
          </a:p>
        </p:txBody>
      </p:sp>
      <p:pic>
        <p:nvPicPr>
          <p:cNvPr id="122" name="Google Shape;122;p1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55019" y="1905000"/>
            <a:ext cx="9478788" cy="4013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9707" y="836712"/>
            <a:ext cx="10466649" cy="49989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vi-VN" dirty="0"/>
              <a:t> </a:t>
            </a:r>
            <a:r>
              <a:rPr lang="ro-RO" sz="2700" dirty="0" smtClean="0">
                <a:solidFill>
                  <a:srgbClr val="FFC000"/>
                </a:solidFill>
              </a:rPr>
              <a:t>1. </a:t>
            </a:r>
            <a:r>
              <a:rPr lang="vi-VN" sz="2700" dirty="0" smtClean="0">
                <a:solidFill>
                  <a:srgbClr val="FFC000"/>
                </a:solidFill>
              </a:rPr>
              <a:t>Diagnoza </a:t>
            </a:r>
            <a:r>
              <a:rPr lang="vi-VN" sz="2700" dirty="0">
                <a:solidFill>
                  <a:srgbClr val="FFC000"/>
                </a:solidFill>
              </a:rPr>
              <a:t>procesului educațional, pe discipline/compartimente/domenii, la nivelul fiecărui județ/al municipiului București, pentru anul școlar 2020-2021, în contextul provocărilor generate de pandemia COVID-19</a:t>
            </a:r>
            <a:endParaRPr lang="en-US" sz="2700" dirty="0">
              <a:solidFill>
                <a:srgbClr val="FFC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1904999"/>
            <a:ext cx="10761132" cy="4114801"/>
          </a:xfrm>
        </p:spPr>
        <p:txBody>
          <a:bodyPr>
            <a:normAutofit/>
          </a:bodyPr>
          <a:lstStyle/>
          <a:p>
            <a:pPr marL="342900" lvl="0" indent="20638" algn="just" defTabSz="449263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ro-RO" altLang="ro-RO" sz="1200" dirty="0">
                <a:solidFill>
                  <a:schemeClr val="bg1"/>
                </a:solidFill>
                <a:latin typeface="Century Schoolbook"/>
                <a:ea typeface="Microsoft YaHei"/>
                <a:cs typeface="Times New Roman" pitchFamily="18" charset="0"/>
              </a:rPr>
              <a:t>1.1. Analiza activității de predare-învățare - evaluare: curriculumul aplicat, strategiile didactice, metodele de predare-învățare și instrumentele de evaluare utilizate, inclusiv activitățile desfășurate prin intermediul tehnologiei și al internetului, precum  și rezultatele elevilor la evaluarea curentă.</a:t>
            </a:r>
            <a:endParaRPr lang="en-US" altLang="ro-RO" sz="1200" dirty="0">
              <a:solidFill>
                <a:schemeClr val="bg1"/>
              </a:solidFill>
              <a:latin typeface="Century Schoolbook"/>
              <a:ea typeface="Microsoft YaHei"/>
              <a:cs typeface="Times New Roman" pitchFamily="18" charset="0"/>
            </a:endParaRPr>
          </a:p>
          <a:p>
            <a:pPr marL="342900" lvl="0" indent="20638" algn="just" defTabSz="449263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ro-RO" altLang="ro-RO" sz="1200" dirty="0">
                <a:solidFill>
                  <a:schemeClr val="bg1"/>
                </a:solidFill>
                <a:latin typeface="Century Schoolbook"/>
                <a:ea typeface="Microsoft YaHei"/>
                <a:cs typeface="Times New Roman" pitchFamily="18" charset="0"/>
              </a:rPr>
              <a:t>  </a:t>
            </a:r>
            <a:endParaRPr lang="ro-RO" altLang="ro-RO" sz="1200" dirty="0">
              <a:solidFill>
                <a:schemeClr val="bg1"/>
              </a:solidFill>
              <a:latin typeface="Century Schoolbook"/>
              <a:ea typeface="Microsoft YaHei"/>
              <a:cs typeface="+mn-cs"/>
            </a:endParaRPr>
          </a:p>
          <a:p>
            <a:pPr marL="342900" lvl="0" indent="20638" algn="just" defTabSz="449263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ro-RO" altLang="ro-RO" sz="1200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1.2. Prezentarea rezultatelor privind aplicarea noului curriculum pentru clasa a VII</a:t>
            </a:r>
            <a:r>
              <a:rPr lang="en-US" altLang="ro-RO" sz="1200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I</a:t>
            </a:r>
            <a:r>
              <a:rPr lang="ro-RO" altLang="ro-RO" sz="1200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-a, în anul școlar </a:t>
            </a:r>
            <a:endParaRPr lang="en-US" altLang="ro-RO" sz="1200" dirty="0">
              <a:solidFill>
                <a:schemeClr val="bg1"/>
              </a:solidFill>
              <a:latin typeface="Century Schoolbook"/>
              <a:ea typeface="Microsoft YaHei"/>
              <a:cs typeface="+mn-cs"/>
            </a:endParaRPr>
          </a:p>
          <a:p>
            <a:pPr marL="342900" lvl="0" indent="20638" algn="just" defTabSz="449263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ro-RO" altLang="ro-RO" sz="1200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20</a:t>
            </a:r>
            <a:r>
              <a:rPr lang="en-US" altLang="ro-RO" sz="1200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20</a:t>
            </a:r>
            <a:r>
              <a:rPr lang="ro-RO" altLang="ro-RO" sz="1200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-202</a:t>
            </a:r>
            <a:r>
              <a:rPr lang="en-US" altLang="ro-RO" sz="1200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1.</a:t>
            </a:r>
          </a:p>
          <a:p>
            <a:pPr marL="342900" lvl="0" indent="20638" algn="just" defTabSz="449263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ro-RO" altLang="ro-RO" sz="1200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1.3. Concluzii privind rezultatul activităților remediale desfășurate la nivelul unităților de învățământ, inclusiv prin raportare la aplicarea prevederilor OME nr. 3300/19.02.2021 privind aprobarea </a:t>
            </a:r>
            <a:r>
              <a:rPr lang="ro-RO" altLang="ro-RO" sz="1200" i="1" u="sng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  <a:hlinkClick r:id="rId2"/>
              </a:rPr>
              <a:t>Normelor metodologice</a:t>
            </a:r>
            <a:r>
              <a:rPr lang="ro-RO" altLang="ro-RO" sz="1200" i="1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 de aplicare a Programului național pilot de tip "Școala după școală", pentru elevii până la clasa a VIII-a inclusiv</a:t>
            </a:r>
            <a:r>
              <a:rPr lang="ro-RO" altLang="ro-RO" sz="1200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, cu modificările și completările ulterioare. </a:t>
            </a:r>
            <a:r>
              <a:rPr lang="ro-RO" altLang="ro-RO" sz="1200" i="1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(</a:t>
            </a:r>
            <a:r>
              <a:rPr lang="ro-RO" altLang="ro-RO" sz="1200" i="1" dirty="0">
                <a:solidFill>
                  <a:srgbClr val="FFC000"/>
                </a:solidFill>
                <a:latin typeface="Century Schoolbook"/>
                <a:ea typeface="Microsoft YaHei"/>
                <a:cs typeface="+mn-cs"/>
              </a:rPr>
              <a:t>Agăș, Făget, Tg Ocna)</a:t>
            </a:r>
          </a:p>
          <a:p>
            <a:pPr marL="342900" lvl="0" indent="20638" algn="just" defTabSz="449263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endParaRPr lang="ro-RO" altLang="ro-RO" sz="1200" dirty="0">
              <a:solidFill>
                <a:schemeClr val="bg1"/>
              </a:solidFill>
              <a:latin typeface="Century Schoolbook"/>
              <a:ea typeface="Microsoft YaHei"/>
              <a:cs typeface="+mn-cs"/>
            </a:endParaRPr>
          </a:p>
          <a:p>
            <a:pPr marL="342900" lvl="0" indent="20638" algn="just" defTabSz="449263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ro-RO" altLang="ro-RO" sz="1200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1.4. Impactul cursurilor de formare pentru aplicarea noului curriculum și a programelor școlare la nivel gimnazial asupra performanței școlare a elevilor, la care au participat cadrele didactice.</a:t>
            </a:r>
            <a:endParaRPr lang="en-US" altLang="ro-RO" sz="1200" dirty="0">
              <a:solidFill>
                <a:schemeClr val="bg1"/>
              </a:solidFill>
              <a:latin typeface="Century Schoolbook"/>
              <a:ea typeface="Microsoft YaHei"/>
              <a:cs typeface="+mn-cs"/>
            </a:endParaRPr>
          </a:p>
          <a:p>
            <a:pPr marL="342900" lvl="0" indent="20638" algn="just" defTabSz="449263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endParaRPr lang="ro-RO" altLang="ro-RO" sz="1200" dirty="0">
              <a:solidFill>
                <a:schemeClr val="bg1"/>
              </a:solidFill>
              <a:latin typeface="Century Schoolbook"/>
              <a:ea typeface="Microsoft YaHei"/>
              <a:cs typeface="+mn-cs"/>
            </a:endParaRPr>
          </a:p>
          <a:p>
            <a:pPr marL="342900" lvl="0" indent="20638" algn="just" defTabSz="449263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ro-RO" altLang="ro-RO" sz="1200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1.5. Analiza, pe discipline de examen, a modului de organizare și desfășurare a examenelor naționale și a rezultatelor obținute de elevi în cadrul examenelor naționale, comparativ cu rezultatele evaluării curente.</a:t>
            </a:r>
            <a:endParaRPr lang="en-US" altLang="ro-RO" sz="1200" dirty="0">
              <a:solidFill>
                <a:schemeClr val="bg1"/>
              </a:solidFill>
              <a:latin typeface="Century Schoolbook"/>
              <a:ea typeface="Microsoft YaHei"/>
              <a:cs typeface="+mn-cs"/>
            </a:endParaRPr>
          </a:p>
          <a:p>
            <a:pPr marL="342900" lvl="0" indent="20638" algn="just" defTabSz="449263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endParaRPr lang="ro-RO" altLang="ro-RO" sz="1200" dirty="0">
              <a:solidFill>
                <a:schemeClr val="bg1"/>
              </a:solidFill>
              <a:latin typeface="Century Schoolbook"/>
              <a:ea typeface="Microsoft YaHei"/>
              <a:cs typeface="+mn-cs"/>
            </a:endParaRPr>
          </a:p>
          <a:p>
            <a:pPr marL="342900" lvl="0" indent="20638" algn="just" defTabSz="449263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ro-RO" altLang="ro-RO" sz="1200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1.6. Impactul cursurilor de formare organizate pentru cadrele didactice evaluatori asupra calității evaluării la examenele naționale.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80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srgbClr val="FFC000"/>
                </a:solidFill>
              </a:rPr>
              <a:t>1.5. BACALAUREAT </a:t>
            </a:r>
            <a:r>
              <a:rPr lang="it-IT" dirty="0" smtClean="0">
                <a:solidFill>
                  <a:srgbClr val="FFC000"/>
                </a:solidFill>
              </a:rPr>
              <a:t>2021</a:t>
            </a:r>
            <a:r>
              <a:rPr lang="it-IT" dirty="0"/>
              <a:t/>
            </a:r>
            <a:br>
              <a:rPr lang="it-IT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(https://bacplus.ro)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38" y="3266279"/>
            <a:ext cx="8234098" cy="791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39" y="4099982"/>
            <a:ext cx="8183562" cy="717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38" y="2551113"/>
            <a:ext cx="8234098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803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altLang="en-US" sz="2800" b="0" dirty="0">
                <a:solidFill>
                  <a:srgbClr val="FFC000"/>
                </a:solidFill>
                <a:latin typeface="Century Schoolbook"/>
                <a:ea typeface="Microsoft YaHei"/>
                <a:cs typeface="+mj-cs"/>
              </a:rPr>
              <a:t>1.6. </a:t>
            </a:r>
            <a:r>
              <a:rPr lang="vi-VN" altLang="en-US" sz="2800" b="0" dirty="0">
                <a:solidFill>
                  <a:srgbClr val="FFC000"/>
                </a:solidFill>
                <a:ea typeface="Microsoft YaHei"/>
                <a:cs typeface="+mj-cs"/>
              </a:rPr>
              <a:t>Impactul cursurilor de formare organizate pentru cadrele didactice evaluatori asupra calității evaluării la examenele naționale</a:t>
            </a:r>
            <a:endParaRPr lang="en-US" sz="2800" dirty="0">
              <a:solidFill>
                <a:srgbClr val="FFC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lvl="0" indent="0" defTabSz="449263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ro-RO" altLang="en-US" sz="2800" dirty="0" smtClean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- 24 </a:t>
            </a:r>
            <a:r>
              <a:rPr lang="ro-RO" altLang="en-US" sz="2800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de profesori de </a:t>
            </a:r>
            <a:r>
              <a:rPr lang="ro-RO" altLang="en-US" sz="2800" dirty="0" smtClean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fizică </a:t>
            </a:r>
            <a:r>
              <a:rPr lang="ro-RO" altLang="en-US" sz="2800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formați pentru a face parte din Corpul de profesori evaluatori</a:t>
            </a:r>
          </a:p>
          <a:p>
            <a:pPr marL="0" lvl="0" indent="0" defTabSz="449263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ro-RO" altLang="en-US" sz="2800" dirty="0" smtClean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- Nu </a:t>
            </a:r>
            <a:r>
              <a:rPr lang="ro-RO" altLang="en-US" sz="2800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au existat diferențe mai mari de un punct între nota la evaluarea inițială și cea de la </a:t>
            </a:r>
            <a:r>
              <a:rPr lang="ro-RO" altLang="en-US" sz="2800" dirty="0" smtClean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contestații la examenul de bacalaureat</a:t>
            </a:r>
            <a:endParaRPr lang="ro-RO" altLang="en-US" sz="2800" dirty="0">
              <a:solidFill>
                <a:schemeClr val="bg1"/>
              </a:solidFill>
              <a:latin typeface="Century Schoolbook"/>
              <a:ea typeface="Microsoft YaHei"/>
              <a:cs typeface="+mn-cs"/>
            </a:endParaRPr>
          </a:p>
          <a:p>
            <a:pPr marL="0" lvl="0" indent="0" defTabSz="449263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ro-RO" altLang="en-US" sz="2800" dirty="0" smtClean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- O </a:t>
            </a:r>
            <a:r>
              <a:rPr lang="ro-RO" altLang="en-US" sz="2800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nouă serie de formare 22-24 oct. / 29-31oct. / 22 noiembrie </a:t>
            </a:r>
            <a:r>
              <a:rPr lang="ro-RO" altLang="en-US" sz="2800" dirty="0" smtClean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– evaluare </a:t>
            </a:r>
            <a:r>
              <a:rPr lang="ro-RO" altLang="en-US" sz="2800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finală (disciplina fizică)</a:t>
            </a:r>
          </a:p>
          <a:p>
            <a:pPr marL="0" lvl="0" indent="0" defTabSz="449263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ro-RO" altLang="en-US" sz="2800" dirty="0" smtClean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- </a:t>
            </a:r>
            <a:r>
              <a:rPr lang="en-US" altLang="en-US" sz="2800" dirty="0" err="1" smtClean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durata</a:t>
            </a:r>
            <a:r>
              <a:rPr lang="en-US" altLang="en-US" sz="2800" dirty="0" smtClean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 </a:t>
            </a:r>
            <a:r>
              <a:rPr lang="en-US" altLang="en-US" sz="2800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de </a:t>
            </a:r>
            <a:r>
              <a:rPr lang="en-US" altLang="en-US" sz="2800" dirty="0" err="1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acreditare</a:t>
            </a:r>
            <a:r>
              <a:rPr lang="en-US" altLang="en-US" sz="2800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 </a:t>
            </a:r>
            <a:r>
              <a:rPr lang="ro-RO" altLang="en-US" sz="2800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a cursului este de </a:t>
            </a:r>
            <a:r>
              <a:rPr lang="en-US" altLang="en-US" sz="2800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4 </a:t>
            </a:r>
            <a:r>
              <a:rPr lang="en-US" altLang="en-US" sz="2800" dirty="0" err="1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ani</a:t>
            </a:r>
            <a:r>
              <a:rPr lang="ro-RO" altLang="en-US" sz="2800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 - </a:t>
            </a:r>
            <a:r>
              <a:rPr lang="en-US" altLang="en-US" sz="2800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un alt </a:t>
            </a:r>
            <a:r>
              <a:rPr lang="en-US" altLang="en-US" sz="2800" dirty="0" err="1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apel</a:t>
            </a:r>
            <a:r>
              <a:rPr lang="en-US" altLang="en-US" sz="2800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 de </a:t>
            </a:r>
            <a:r>
              <a:rPr lang="en-US" altLang="en-US" sz="2800" dirty="0" err="1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înscriere</a:t>
            </a:r>
            <a:r>
              <a:rPr lang="ro-RO" altLang="en-US" sz="2800" dirty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 pe sem. a</a:t>
            </a:r>
            <a:r>
              <a:rPr lang="ro-RO" altLang="en-US" sz="2800" dirty="0" smtClean="0">
                <a:solidFill>
                  <a:schemeClr val="bg1"/>
                </a:solidFill>
                <a:latin typeface="Century Schoolbook"/>
                <a:ea typeface="Microsoft YaHei"/>
                <a:cs typeface="+mn-cs"/>
              </a:rPr>
              <a:t>l II-lea.</a:t>
            </a:r>
            <a:endParaRPr lang="en-US" altLang="en-US" sz="2800" dirty="0">
              <a:solidFill>
                <a:schemeClr val="bg1"/>
              </a:solidFill>
              <a:latin typeface="Century Schoolbook"/>
              <a:ea typeface="Microsoft YaHei"/>
              <a:cs typeface="+mn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46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1" y="381000"/>
            <a:ext cx="10879666" cy="1371600"/>
          </a:xfrm>
        </p:spPr>
        <p:txBody>
          <a:bodyPr>
            <a:normAutofit fontScale="90000"/>
          </a:bodyPr>
          <a:lstStyle/>
          <a:p>
            <a:r>
              <a:rPr lang="vi-VN" dirty="0">
                <a:solidFill>
                  <a:srgbClr val="FFC000"/>
                </a:solidFill>
              </a:rPr>
              <a:t> 2. Priorități ale educației pentru anul școlar 2021-2022</a:t>
            </a:r>
            <a:r>
              <a:rPr lang="vi-VN" dirty="0"/>
              <a:t/>
            </a:r>
            <a:br>
              <a:rPr lang="vi-VN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533" y="1261533"/>
            <a:ext cx="11430000" cy="5088467"/>
          </a:xfrm>
        </p:spPr>
        <p:txBody>
          <a:bodyPr>
            <a:normAutofit fontScale="77500" lnSpcReduction="20000"/>
          </a:bodyPr>
          <a:lstStyle/>
          <a:p>
            <a:r>
              <a:rPr lang="vi-VN" dirty="0"/>
              <a:t>2.1. Contextul educativ și sanitar în care se va desfășura activitatea în anul școlar  2021-2022, ca urmare a evoluției pandemiei de COVID-19</a:t>
            </a:r>
          </a:p>
          <a:p>
            <a:r>
              <a:rPr lang="vi-VN" dirty="0"/>
              <a:t>2.2. Repere metodologice pentru aplicarea curriculumului la clasa a IX- a în anul școlar 2021-2022. Prezentarea ghidului  metodologic destinate cadrelor didactice	</a:t>
            </a:r>
          </a:p>
          <a:p>
            <a:r>
              <a:rPr lang="vi-VN" dirty="0"/>
              <a:t>2.3. Utilizarea metodelor moderne de predare – învățare – evaluare diferențiate, conform nevoilor educative ale elevului vizând dezvoltarea gândirii critice, premisă a alfabetizării științifice și diminuării riscului de analfabetism funcțional, în condițiile începerii cursurilor în unitățile de învățământ, respectiv realizarea de activități asistate de tehnologie și internet.</a:t>
            </a:r>
          </a:p>
          <a:p>
            <a:r>
              <a:rPr lang="vi-VN" dirty="0"/>
              <a:t>2.4. Elaborarea și implementarea de programe/proiecte/activități de abilitare curriculară pe discipline de studiu/niveluri de studiu, cu accent pe: proiectare curriculară, evaluarea la clasă, evaluarea la examenele naționale și la competițiile școlare, în parteneriat cu centrele de formare județene (CCD).</a:t>
            </a:r>
          </a:p>
          <a:p>
            <a:r>
              <a:rPr lang="vi-VN" dirty="0"/>
              <a:t>2.5. Propuneri privind organizarea și desfășurarea competițiilor școlare în anul școlar 2021 – 2022. </a:t>
            </a:r>
          </a:p>
          <a:p>
            <a:r>
              <a:rPr lang="vi-VN" dirty="0"/>
              <a:t>2.6. Actualizarea programelor și a regulamentelor specifice pentru competițiile școlare cu noile programe (la nivel gimnazial) în conformitate cu reforma curriculară. </a:t>
            </a:r>
          </a:p>
          <a:p>
            <a:r>
              <a:rPr lang="vi-VN" dirty="0"/>
              <a:t>2.7. Implementarea curriculumului național centrat pe competențe-cheie: elemente de noutate promovate în cadrul proiectului ”Curriculum relevant, educație deschisă pentru toți”-CRED.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98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vi-VN" dirty="0">
                <a:solidFill>
                  <a:srgbClr val="FFC000"/>
                </a:solidFill>
              </a:rPr>
              <a:t>2.1. Contextul educativ și sanitar în care se va desfășura activitatea în anul școlar  2021-2022, ca urmare a evoluției pandemiei de COVID-19. 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ORDIN COMUN ME-MS</a:t>
            </a:r>
          </a:p>
          <a:p>
            <a:r>
              <a:rPr lang="vi-VN" dirty="0"/>
              <a:t>Ordinul pentru aprobarea măsurilor de organizare a activităților în cadrul unităților/instituțiilor de învățământ în condiții de siguranță epidemiologică pentru prevenirea îmbolnăvirilor cu virusul SARS CoV-2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56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500" y="152400"/>
            <a:ext cx="8892540" cy="1600200"/>
          </a:xfrm>
        </p:spPr>
        <p:txBody>
          <a:bodyPr>
            <a:noAutofit/>
          </a:bodyPr>
          <a:lstStyle/>
          <a:p>
            <a:pPr algn="ctr"/>
            <a:r>
              <a:rPr lang="en-US" sz="2800" dirty="0">
                <a:solidFill>
                  <a:srgbClr val="FFC000"/>
                </a:solidFill>
              </a:rPr>
              <a:t>2.2. </a:t>
            </a:r>
            <a:r>
              <a:rPr lang="en-US" sz="2800" dirty="0" err="1">
                <a:solidFill>
                  <a:srgbClr val="FFC000"/>
                </a:solidFill>
              </a:rPr>
              <a:t>Repere</a:t>
            </a:r>
            <a:r>
              <a:rPr lang="en-US" sz="2800" dirty="0">
                <a:solidFill>
                  <a:srgbClr val="FFC000"/>
                </a:solidFill>
              </a:rPr>
              <a:t> </a:t>
            </a:r>
            <a:r>
              <a:rPr lang="en-US" sz="2800" dirty="0" err="1">
                <a:solidFill>
                  <a:srgbClr val="FFC000"/>
                </a:solidFill>
              </a:rPr>
              <a:t>metodologice</a:t>
            </a:r>
            <a:r>
              <a:rPr lang="en-US" sz="2800" dirty="0">
                <a:solidFill>
                  <a:srgbClr val="FFC000"/>
                </a:solidFill>
              </a:rPr>
              <a:t> </a:t>
            </a:r>
            <a:br>
              <a:rPr lang="en-US" sz="2800" dirty="0">
                <a:solidFill>
                  <a:srgbClr val="FFC000"/>
                </a:solidFill>
              </a:rPr>
            </a:br>
            <a:r>
              <a:rPr lang="en-US" sz="2800" dirty="0" err="1">
                <a:solidFill>
                  <a:srgbClr val="FFC000"/>
                </a:solidFill>
              </a:rPr>
              <a:t>pentru</a:t>
            </a:r>
            <a:r>
              <a:rPr lang="en-US" sz="2800" dirty="0">
                <a:solidFill>
                  <a:srgbClr val="FFC000"/>
                </a:solidFill>
              </a:rPr>
              <a:t> </a:t>
            </a:r>
            <a:r>
              <a:rPr lang="en-US" sz="2800" dirty="0" err="1">
                <a:solidFill>
                  <a:srgbClr val="FFC000"/>
                </a:solidFill>
              </a:rPr>
              <a:t>aplicarea</a:t>
            </a:r>
            <a:r>
              <a:rPr lang="en-US" sz="2800" dirty="0">
                <a:solidFill>
                  <a:srgbClr val="FFC000"/>
                </a:solidFill>
              </a:rPr>
              <a:t> </a:t>
            </a:r>
            <a:r>
              <a:rPr lang="en-US" sz="2800" dirty="0" err="1">
                <a:solidFill>
                  <a:srgbClr val="FFC000"/>
                </a:solidFill>
              </a:rPr>
              <a:t>curriculumului</a:t>
            </a:r>
            <a:r>
              <a:rPr lang="en-US" sz="2800" dirty="0">
                <a:solidFill>
                  <a:srgbClr val="FFC000"/>
                </a:solidFill>
              </a:rPr>
              <a:t> la </a:t>
            </a:r>
            <a:r>
              <a:rPr lang="en-US" sz="2800" dirty="0" err="1">
                <a:solidFill>
                  <a:srgbClr val="FFC000"/>
                </a:solidFill>
              </a:rPr>
              <a:t>clasa</a:t>
            </a:r>
            <a:r>
              <a:rPr lang="en-US" sz="2800" dirty="0">
                <a:solidFill>
                  <a:srgbClr val="FFC000"/>
                </a:solidFill>
              </a:rPr>
              <a:t> a IX-a, </a:t>
            </a:r>
            <a:br>
              <a:rPr lang="en-US" sz="2800" dirty="0">
                <a:solidFill>
                  <a:srgbClr val="FFC000"/>
                </a:solidFill>
              </a:rPr>
            </a:br>
            <a:r>
              <a:rPr lang="en-US" sz="2800" dirty="0">
                <a:solidFill>
                  <a:srgbClr val="FFC000"/>
                </a:solidFill>
              </a:rPr>
              <a:t>la </a:t>
            </a:r>
            <a:r>
              <a:rPr lang="en-US" sz="2800" dirty="0" err="1">
                <a:solidFill>
                  <a:srgbClr val="FFC000"/>
                </a:solidFill>
              </a:rPr>
              <a:t>disciplina</a:t>
            </a:r>
            <a:r>
              <a:rPr lang="en-US" sz="2800" dirty="0">
                <a:solidFill>
                  <a:srgbClr val="FFC000"/>
                </a:solidFill>
              </a:rPr>
              <a:t> </a:t>
            </a:r>
            <a:r>
              <a:rPr lang="ro-RO" sz="2800" dirty="0" smtClean="0">
                <a:solidFill>
                  <a:srgbClr val="FFC000"/>
                </a:solidFill>
              </a:rPr>
              <a:t>fizică</a:t>
            </a:r>
            <a:r>
              <a:rPr lang="en-US" sz="2800" dirty="0" smtClean="0">
                <a:solidFill>
                  <a:srgbClr val="FFC000"/>
                </a:solidFill>
              </a:rPr>
              <a:t>,</a:t>
            </a:r>
            <a:r>
              <a:rPr lang="en-US" sz="2800" dirty="0">
                <a:solidFill>
                  <a:srgbClr val="FFC000"/>
                </a:solidFill>
              </a:rPr>
              <a:t/>
            </a:r>
            <a:br>
              <a:rPr lang="en-US" sz="2800" dirty="0">
                <a:solidFill>
                  <a:srgbClr val="FFC000"/>
                </a:solidFill>
              </a:rPr>
            </a:br>
            <a:r>
              <a:rPr lang="en-US" sz="2800" dirty="0" err="1">
                <a:solidFill>
                  <a:srgbClr val="FFC000"/>
                </a:solidFill>
              </a:rPr>
              <a:t>în</a:t>
            </a:r>
            <a:r>
              <a:rPr lang="en-US" sz="2800" dirty="0">
                <a:solidFill>
                  <a:srgbClr val="FFC000"/>
                </a:solidFill>
              </a:rPr>
              <a:t> </a:t>
            </a:r>
            <a:r>
              <a:rPr lang="en-US" sz="2800" dirty="0" err="1">
                <a:solidFill>
                  <a:srgbClr val="FFC000"/>
                </a:solidFill>
              </a:rPr>
              <a:t>anul</a:t>
            </a:r>
            <a:r>
              <a:rPr lang="en-US" sz="2800" dirty="0">
                <a:solidFill>
                  <a:srgbClr val="FFC000"/>
                </a:solidFill>
              </a:rPr>
              <a:t> </a:t>
            </a:r>
            <a:r>
              <a:rPr lang="en-US" sz="2800" dirty="0" err="1">
                <a:solidFill>
                  <a:srgbClr val="FFC000"/>
                </a:solidFill>
              </a:rPr>
              <a:t>școlar</a:t>
            </a:r>
            <a:r>
              <a:rPr lang="en-US" sz="2800" dirty="0">
                <a:solidFill>
                  <a:srgbClr val="FFC000"/>
                </a:solidFill>
              </a:rPr>
              <a:t> 2021-2022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it-IT" dirty="0"/>
              <a:t>Pot fi accesate pe site-ul ME, la adresa:</a:t>
            </a:r>
          </a:p>
          <a:p>
            <a:r>
              <a:rPr lang="it-IT" dirty="0">
                <a:hlinkClick r:id="rId2"/>
              </a:rPr>
              <a:t>https://</a:t>
            </a:r>
            <a:r>
              <a:rPr lang="it-IT" dirty="0" smtClean="0">
                <a:hlinkClick r:id="rId2"/>
              </a:rPr>
              <a:t>www.edu.ro/repere_metodologice_aplicare_curriculum_clasa_IX_an_scolar_2021_2022</a:t>
            </a:r>
            <a:endParaRPr lang="ro-RO" dirty="0" smtClean="0"/>
          </a:p>
          <a:p>
            <a:r>
              <a:rPr lang="it-IT" dirty="0"/>
              <a:t>resursele educaționale deschise realizate în cadrul proiectului CRED </a:t>
            </a:r>
            <a:r>
              <a:rPr lang="it-IT" dirty="0">
                <a:hlinkClick r:id="rId3"/>
              </a:rPr>
              <a:t>https://digital.educred.ro</a:t>
            </a:r>
            <a:r>
              <a:rPr lang="it-IT" dirty="0" smtClean="0">
                <a:hlinkClick r:id="rId3"/>
              </a:rPr>
              <a:t>/</a:t>
            </a:r>
            <a:endParaRPr lang="ro-RO" dirty="0" smtClean="0"/>
          </a:p>
          <a:p>
            <a:r>
              <a:rPr lang="vi-VN" dirty="0"/>
              <a:t>În anul școlar 2021 – 2022 se păstrează valabilitatea programei de fizică aprobate prin  OMECT nr. 3458 / 09.03.2004</a:t>
            </a:r>
          </a:p>
          <a:p>
            <a:endParaRPr lang="it-IT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02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Repere</a:t>
            </a:r>
            <a:r>
              <a:rPr lang="en-US" dirty="0"/>
              <a:t> </a:t>
            </a:r>
            <a:r>
              <a:rPr lang="en-US" dirty="0" err="1"/>
              <a:t>metodologice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aplicarea</a:t>
            </a:r>
            <a:r>
              <a:rPr lang="en-US" dirty="0"/>
              <a:t> </a:t>
            </a:r>
            <a:r>
              <a:rPr lang="en-US" dirty="0" err="1"/>
              <a:t>curriculumului</a:t>
            </a:r>
            <a:r>
              <a:rPr lang="en-US" dirty="0"/>
              <a:t> la </a:t>
            </a:r>
            <a:r>
              <a:rPr lang="en-US" dirty="0" err="1"/>
              <a:t>clasa</a:t>
            </a:r>
            <a:r>
              <a:rPr lang="en-US" dirty="0"/>
              <a:t> a IX-a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-	NU REPREZINTĂ  o  noua programă de fizică pentru clasa a IX -a</a:t>
            </a:r>
          </a:p>
          <a:p>
            <a:r>
              <a:rPr lang="vi-VN" dirty="0"/>
              <a:t>-	</a:t>
            </a:r>
            <a:r>
              <a:rPr lang="vi-VN" dirty="0" smtClean="0"/>
              <a:t>REPREZINTĂ</a:t>
            </a:r>
            <a:r>
              <a:rPr lang="ro-RO" dirty="0" smtClean="0"/>
              <a:t> - </a:t>
            </a:r>
            <a:r>
              <a:rPr lang="vi-VN" dirty="0" smtClean="0"/>
              <a:t>Oferta </a:t>
            </a:r>
            <a:r>
              <a:rPr lang="vi-VN" dirty="0"/>
              <a:t>unei soluții,  nu unică, de adaptare a demersului didactic al predării fizicii în clasa a IX -a, prima din ciclul inferior al liceului, la paradigma învățării prin investigație (inquiry based learning)  promovată de programa de fizică pentru clasele a VI -a , a VII -a și a VIII -a, care în anul școlar 2020 -2021 a intrat în vigoare la toate cele trei clase de gimnaziu.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42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Testare inițială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 smtClean="0"/>
              <a:t>s</a:t>
            </a:r>
            <a:r>
              <a:rPr lang="vi-VN" dirty="0" smtClean="0"/>
              <a:t>ă </a:t>
            </a:r>
            <a:r>
              <a:rPr lang="vi-VN" dirty="0"/>
              <a:t>surprindă nivelul dobândirii competențelor specifice prevăzute în programa de fizică pentru clasele a VI-a – a VIII </a:t>
            </a:r>
            <a:r>
              <a:rPr lang="vi-VN" dirty="0" smtClean="0"/>
              <a:t>–a</a:t>
            </a:r>
            <a:r>
              <a:rPr lang="ro-RO" dirty="0" smtClean="0"/>
              <a:t> (</a:t>
            </a:r>
            <a:r>
              <a:rPr lang="vi-VN" dirty="0" smtClean="0"/>
              <a:t>vezi  </a:t>
            </a:r>
            <a:r>
              <a:rPr lang="vi-VN" dirty="0"/>
              <a:t>Tabel 4 din </a:t>
            </a:r>
            <a:r>
              <a:rPr lang="vi-VN" dirty="0" smtClean="0"/>
              <a:t>Anexă</a:t>
            </a:r>
            <a:r>
              <a:rPr lang="ro-RO" dirty="0" smtClean="0"/>
              <a:t>);</a:t>
            </a:r>
          </a:p>
          <a:p>
            <a:r>
              <a:rPr lang="vi-VN" dirty="0"/>
              <a:t>testarea inițială se dorește a fi dată </a:t>
            </a:r>
            <a:r>
              <a:rPr lang="vi-VN" dirty="0" smtClean="0"/>
              <a:t>fizic</a:t>
            </a:r>
            <a:endParaRPr lang="ro-RO" dirty="0" smtClean="0"/>
          </a:p>
          <a:p>
            <a:r>
              <a:rPr lang="ro-RO" dirty="0"/>
              <a:t>s</a:t>
            </a:r>
            <a:r>
              <a:rPr lang="ro-RO" dirty="0" smtClean="0"/>
              <a:t>e recomandă </a:t>
            </a:r>
            <a:r>
              <a:rPr lang="vi-VN" dirty="0" smtClean="0"/>
              <a:t>lectura </a:t>
            </a:r>
            <a:r>
              <a:rPr lang="vi-VN" dirty="0"/>
              <a:t>și analiza itemilor dați la testările TIMSS precum și documentația aferentă evaluării naționale la clasa a VI -a </a:t>
            </a:r>
            <a:endParaRPr lang="ro-RO" dirty="0" smtClean="0"/>
          </a:p>
          <a:p>
            <a:r>
              <a:rPr lang="ro-RO" dirty="0" smtClean="0"/>
              <a:t>modele de itemi se regăsesc în repere metodologice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181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ue atom design template">
  <a:themeElements>
    <a:clrScheme name="Green Yellow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Green Yellow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825</Words>
  <Application>Microsoft Office PowerPoint</Application>
  <PresentationFormat>Custom</PresentationFormat>
  <Paragraphs>73</Paragraphs>
  <Slides>19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Palatino Linotype</vt:lpstr>
      <vt:lpstr>Microsoft YaHei</vt:lpstr>
      <vt:lpstr>Times New Roman</vt:lpstr>
      <vt:lpstr>Century Gothic</vt:lpstr>
      <vt:lpstr>Noto Sans Symbols</vt:lpstr>
      <vt:lpstr>Century Schoolbook</vt:lpstr>
      <vt:lpstr>Blue atom design template</vt:lpstr>
      <vt:lpstr>Consfătuiri - 2021  Fizică, Astronomie și Astrofizică</vt:lpstr>
      <vt:lpstr> 1. Diagnoza procesului educațional, pe discipline/compartimente/domenii, la nivelul fiecărui județ/al municipiului București, pentru anul școlar 2020-2021, în contextul provocărilor generate de pandemia COVID-19</vt:lpstr>
      <vt:lpstr>1.5. BACALAUREAT 2021 </vt:lpstr>
      <vt:lpstr>1.6. Impactul cursurilor de formare organizate pentru cadrele didactice evaluatori asupra calității evaluării la examenele naționale</vt:lpstr>
      <vt:lpstr> 2. Priorități ale educației pentru anul școlar 2021-2022 </vt:lpstr>
      <vt:lpstr>2.1. Contextul educativ și sanitar în care se va desfășura activitatea în anul școlar  2021-2022, ca urmare a evoluției pandemiei de COVID-19. </vt:lpstr>
      <vt:lpstr>2.2. Repere metodologice  pentru aplicarea curriculumului la clasa a IX-a,  la disciplina fizică, în anul școlar 2021-2022</vt:lpstr>
      <vt:lpstr>Repere metodologice  pentru aplicarea curriculumului la clasa a IX-a</vt:lpstr>
      <vt:lpstr>Testare inițială</vt:lpstr>
      <vt:lpstr>Cum continuăm predarea fizicii fructificând achizițiile metodologice din ciclul gimnazial !?(Tabel nr.3/pg.34) </vt:lpstr>
      <vt:lpstr>PowerPoint Presentation</vt:lpstr>
      <vt:lpstr>PowerPoint Presentation</vt:lpstr>
      <vt:lpstr>Cadru normativ</vt:lpstr>
      <vt:lpstr>Cadrul normativ care reglementează organizarea și desfășurarea examenului național de bacalaureat, a evaluării naționale pentru elevii clasei a VIII-a și a admiterii învățământ liceal și profesional, graficul examenelor de certificare a calificărilor profesionale, în anul școlar 2021-2022</vt:lpstr>
      <vt:lpstr>Formarea CRED - Perspective</vt:lpstr>
      <vt:lpstr>PowerPoint Presentation</vt:lpstr>
      <vt:lpstr>Activități SRF</vt:lpstr>
      <vt:lpstr>Activități SRF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Consfătuiri - 2021  Fizică, Astronomie și Astrofizică</dc:title>
  <dc:creator>Marinela</dc:creator>
  <cp:lastModifiedBy>Marinela</cp:lastModifiedBy>
  <cp:revision>39</cp:revision>
  <dcterms:modified xsi:type="dcterms:W3CDTF">2021-09-15T11:52:32Z</dcterms:modified>
</cp:coreProperties>
</file>