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5" r:id="rId3"/>
    <p:sldId id="257" r:id="rId4"/>
    <p:sldId id="258" r:id="rId5"/>
    <p:sldId id="274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192"/>
    <a:srgbClr val="F0FE6A"/>
    <a:srgbClr val="08B000"/>
    <a:srgbClr val="002570"/>
    <a:srgbClr val="FE6E2E"/>
    <a:srgbClr val="003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42AB40-4424-43E0-9FA1-CB53338D5204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2F8B8-4F03-4338-9785-6EB727688C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798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err="1" smtClean="0"/>
              <a:t>c.a.</a:t>
            </a:r>
            <a:r>
              <a:rPr lang="ro-RO" dirty="0" smtClean="0"/>
              <a:t>/ de acoperit toate competențele și toate conținuturile din programă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2F8B8-4F03-4338-9785-6EB727688CD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7721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2F8B8-4F03-4338-9785-6EB727688CD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198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Activitățile de învățare sunt descrise din perspectiva a ceea ce are de realizat elevul; detalieri</a:t>
            </a:r>
            <a:r>
              <a:rPr lang="ro-RO" baseline="0" dirty="0" smtClean="0"/>
              <a:t> ale activităților în fișe de activitate și (eventual) fișe de lucru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2F8B8-4F03-4338-9785-6EB727688CD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88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847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75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814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647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730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271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476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752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650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713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0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78C17-57B6-4AA9-AD24-F7A2ED94756D}" type="datetimeFigureOut">
              <a:rPr lang="en-US" smtClean="0"/>
              <a:t>06-Sep-22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BCE58-73DD-444E-957A-4DA39BDD013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792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ocnee.eu/images/rocnee/fisiere/curriculum/repere%20metodologice%2022-23/REPERE_METODOLOGICE_FIZIC%C4%82_2022_2023.pdf" TargetMode="External"/><Relationship Id="rId2" Type="http://schemas.openxmlformats.org/officeDocument/2006/relationships/hyperlink" Target="https://www.edu.ro/sites/default/files/18_Repere_metodologice_fizica_0.pdf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840" y="1470656"/>
            <a:ext cx="1211716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REPERE METODOLOGICE PENTRU APLICAREA CURRICULUMULUI LA CLASA A X-A </a:t>
            </a:r>
          </a:p>
          <a:p>
            <a:pPr algn="ctr"/>
            <a:r>
              <a:rPr lang="ro-RO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școlar 2022 - 2023</a:t>
            </a:r>
          </a:p>
          <a:p>
            <a:pPr algn="ctr"/>
            <a:r>
              <a:rPr lang="ro-RO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Disciplina FIZICĂ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1240970" y="3940893"/>
            <a:ext cx="966651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454398" y="4353580"/>
            <a:ext cx="85198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Colectiv de autori: Sorin Trocaru - DGIP</a:t>
            </a:r>
          </a:p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Gabriela Deliu – Colegiul Național de Informatică ”G. Moisil” Brașov</a:t>
            </a:r>
          </a:p>
          <a:p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Daniela Țepeș - Liceul Teoretic ”Ioan Cotovu” Hârșova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33142" y="6531429"/>
            <a:ext cx="6821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8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8675" y="457200"/>
            <a:ext cx="1022985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Cuprins</a:t>
            </a:r>
          </a:p>
          <a:p>
            <a:endParaRPr lang="ro-RO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Necesitatea elaborării ”Reperelor metodologice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[…]</a:t>
            </a: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Modelarea corespondenței programă gimnaziu – programă liceu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Corelația indicatori de performanță (programă liceu) – competențe specifice (programă gimnaziu)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Conținuturi clasa a X-a (fizică)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Etape în realizarea planificării calendaristice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Planificare calendaristică. Exemplificare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Structura unei UI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Structurarea UI pe ciclul lui </a:t>
            </a:r>
            <a:r>
              <a:rPr lang="ro-RO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Bybee</a:t>
            </a:r>
            <a:endParaRPr lang="ro-RO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ro-RO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Proiectul unei UI. Exemplificare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14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83" y="305761"/>
            <a:ext cx="12793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0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30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43707" y="1798702"/>
            <a:ext cx="3148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o-RO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lasa a IX-a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94346" y="3115082"/>
            <a:ext cx="3148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o-RO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lasa a X-a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Chevron 10"/>
          <p:cNvSpPr/>
          <p:nvPr/>
        </p:nvSpPr>
        <p:spPr>
          <a:xfrm>
            <a:off x="9005017" y="1986783"/>
            <a:ext cx="279934" cy="460163"/>
          </a:xfrm>
          <a:prstGeom prst="chevron">
            <a:avLst/>
          </a:prstGeom>
          <a:solidFill>
            <a:srgbClr val="003192"/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9043707" y="3303863"/>
            <a:ext cx="279934" cy="460163"/>
          </a:xfrm>
          <a:prstGeom prst="chevron">
            <a:avLst/>
          </a:prstGeom>
          <a:solidFill>
            <a:srgbClr val="003192"/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800721" y="2075139"/>
            <a:ext cx="6780285" cy="1472298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Repere metodologice pentru aplicarea curriculumului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61022" y="2365093"/>
            <a:ext cx="127939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0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Left Brace 16"/>
          <p:cNvSpPr/>
          <p:nvPr/>
        </p:nvSpPr>
        <p:spPr>
          <a:xfrm>
            <a:off x="8425455" y="1603092"/>
            <a:ext cx="719529" cy="2552313"/>
          </a:xfrm>
          <a:prstGeom prst="leftBrace">
            <a:avLst>
              <a:gd name="adj1" fmla="val 41666"/>
              <a:gd name="adj2" fmla="val 50000"/>
            </a:avLst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 rot="5400000">
            <a:off x="8315091" y="2559478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Up Arrow 18"/>
          <p:cNvSpPr/>
          <p:nvPr/>
        </p:nvSpPr>
        <p:spPr>
          <a:xfrm>
            <a:off x="5039332" y="3341854"/>
            <a:ext cx="678213" cy="1545717"/>
          </a:xfrm>
          <a:prstGeom prst="upArrow">
            <a:avLst/>
          </a:prstGeom>
          <a:solidFill>
            <a:srgbClr val="003192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267781" y="4945049"/>
            <a:ext cx="5846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CONTINUITATEA PARCURSULUI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2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 animBg="1"/>
      <p:bldP spid="12" grpId="0" animBg="1"/>
      <p:bldP spid="15" grpId="0" animBg="1"/>
      <p:bldP spid="17" grpId="0" animBg="1"/>
      <p:bldP spid="18" grpId="0" animBg="1"/>
      <p:bldP spid="19" grpId="0" animBg="1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720768" y="1987647"/>
            <a:ext cx="3192193" cy="3222575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Programa școlară de fizică pentru gimnaziu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148411" y="1950550"/>
            <a:ext cx="3373622" cy="3222574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Programele școlare de fizică pentru liceu (a IX-a; a X-a)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54710" y="4862284"/>
            <a:ext cx="1132115" cy="667657"/>
          </a:xfrm>
          <a:prstGeom prst="roundRect">
            <a:avLst/>
          </a:prstGeom>
          <a:solidFill>
            <a:srgbClr val="003192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0815440" y="4789710"/>
            <a:ext cx="1132115" cy="667657"/>
          </a:xfrm>
          <a:prstGeom prst="roundRect">
            <a:avLst/>
          </a:prstGeom>
          <a:solidFill>
            <a:srgbClr val="003192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2004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Up Arrow 6"/>
          <p:cNvSpPr/>
          <p:nvPr/>
        </p:nvSpPr>
        <p:spPr>
          <a:xfrm rot="5400000">
            <a:off x="5540188" y="923327"/>
            <a:ext cx="1021888" cy="4731656"/>
          </a:xfrm>
          <a:prstGeom prst="upArrow">
            <a:avLst/>
          </a:prstGeom>
          <a:solidFill>
            <a:srgbClr val="003192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o-RO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ontinuitatea parcursului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60853" y="3466271"/>
            <a:ext cx="35473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Reperele metodologice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9490910" y="1463462"/>
            <a:ext cx="2467429" cy="625329"/>
          </a:xfrm>
          <a:prstGeom prst="roundRect">
            <a:avLst/>
          </a:prstGeom>
          <a:solidFill>
            <a:srgbClr val="08B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Competențe?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Curved Down Arrow 11"/>
          <p:cNvSpPr/>
          <p:nvPr/>
        </p:nvSpPr>
        <p:spPr>
          <a:xfrm>
            <a:off x="1682374" y="541627"/>
            <a:ext cx="9492343" cy="1028033"/>
          </a:xfrm>
          <a:prstGeom prst="curvedDownArrow">
            <a:avLst/>
          </a:prstGeom>
          <a:solidFill>
            <a:srgbClr val="00319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22845" y="0"/>
            <a:ext cx="74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9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9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48660" y="1463462"/>
            <a:ext cx="2467429" cy="625329"/>
          </a:xfrm>
          <a:prstGeom prst="roundRect">
            <a:avLst/>
          </a:prstGeom>
          <a:solidFill>
            <a:srgbClr val="08B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Competențe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28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11" grpId="0" animBg="1"/>
      <p:bldP spid="12" grpId="0" animBg="1"/>
      <p:bldP spid="13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94058" y="1859235"/>
            <a:ext cx="1485220" cy="838200"/>
          </a:xfrm>
          <a:prstGeom prst="roundRect">
            <a:avLst/>
          </a:prstGeom>
          <a:solidFill>
            <a:srgbClr val="000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Competență generală</a:t>
            </a:r>
            <a:endParaRPr lang="en-US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08314" y="1540555"/>
            <a:ext cx="1203054" cy="448401"/>
          </a:xfrm>
          <a:prstGeom prst="round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o-RO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gimnaziu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888343" y="1858283"/>
            <a:ext cx="1600013" cy="855887"/>
          </a:xfrm>
          <a:prstGeom prst="roundRect">
            <a:avLst/>
          </a:prstGeom>
          <a:solidFill>
            <a:srgbClr val="00009E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Competențe specifice</a:t>
            </a:r>
            <a:endParaRPr lang="en-US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771121" y="1505356"/>
            <a:ext cx="3419248" cy="1570536"/>
          </a:xfrm>
          <a:prstGeom prst="ellipse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de comportamente asociate fiecărei competențe specifice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8377179" y="1825191"/>
            <a:ext cx="1963874" cy="762000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Conținuturi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hevron 6"/>
          <p:cNvSpPr/>
          <p:nvPr/>
        </p:nvSpPr>
        <p:spPr>
          <a:xfrm>
            <a:off x="2681804" y="2110013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8" name="Chevron 7"/>
          <p:cNvSpPr/>
          <p:nvPr/>
        </p:nvSpPr>
        <p:spPr>
          <a:xfrm>
            <a:off x="4387978" y="2160562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9" name="Chevron 8"/>
          <p:cNvSpPr/>
          <p:nvPr/>
        </p:nvSpPr>
        <p:spPr>
          <a:xfrm>
            <a:off x="4634691" y="2166911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0" name="Chevron 9"/>
          <p:cNvSpPr/>
          <p:nvPr/>
        </p:nvSpPr>
        <p:spPr>
          <a:xfrm rot="10800000">
            <a:off x="8009827" y="2029977"/>
            <a:ext cx="246287" cy="352427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4582381" y="1421609"/>
            <a:ext cx="5565344" cy="1732823"/>
          </a:xfrm>
          <a:prstGeom prst="ellipse">
            <a:avLst/>
          </a:prstGeom>
          <a:solidFill>
            <a:srgbClr val="0F173D">
              <a:alpha val="0"/>
            </a:srgbClr>
          </a:solidFill>
          <a:ln w="34925" cap="flat" cmpd="sng" algn="ctr">
            <a:solidFill>
              <a:srgbClr val="EA0000"/>
            </a:solidFill>
            <a:prstDash val="sysDash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3" name="Chevron 12"/>
          <p:cNvSpPr/>
          <p:nvPr/>
        </p:nvSpPr>
        <p:spPr>
          <a:xfrm rot="10800000">
            <a:off x="8195818" y="2029072"/>
            <a:ext cx="246287" cy="352427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4" name="Chevron 13"/>
          <p:cNvSpPr/>
          <p:nvPr/>
        </p:nvSpPr>
        <p:spPr>
          <a:xfrm rot="16200000">
            <a:off x="7336524" y="1219114"/>
            <a:ext cx="294368" cy="363209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5" name="Text Box 24"/>
          <p:cNvSpPr txBox="1"/>
          <p:nvPr/>
        </p:nvSpPr>
        <p:spPr>
          <a:xfrm>
            <a:off x="6554061" y="505634"/>
            <a:ext cx="1876425" cy="552450"/>
          </a:xfrm>
          <a:prstGeom prst="rect">
            <a:avLst/>
          </a:prstGeom>
          <a:solidFill>
            <a:srgbClr val="FF0000">
              <a:alpha val="0"/>
            </a:srgbClr>
          </a:solidFill>
          <a:ln w="6350">
            <a:solidFill>
              <a:prstClr val="black">
                <a:alpha val="0"/>
              </a:prstClr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de învățare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Chevron 15"/>
          <p:cNvSpPr/>
          <p:nvPr/>
        </p:nvSpPr>
        <p:spPr>
          <a:xfrm rot="16200000">
            <a:off x="7336524" y="1450045"/>
            <a:ext cx="294368" cy="363209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Chevron 16"/>
          <p:cNvSpPr/>
          <p:nvPr/>
        </p:nvSpPr>
        <p:spPr>
          <a:xfrm>
            <a:off x="8318961" y="712554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8778757" y="340529"/>
            <a:ext cx="2602322" cy="1047750"/>
          </a:xfrm>
          <a:prstGeom prst="ellipse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Itemi de evaluare a competențelor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Chevron 19"/>
          <p:cNvSpPr/>
          <p:nvPr/>
        </p:nvSpPr>
        <p:spPr>
          <a:xfrm>
            <a:off x="8568246" y="709592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>
            <a:off x="1230358" y="4522243"/>
            <a:ext cx="1612764" cy="920613"/>
          </a:xfrm>
          <a:prstGeom prst="roundRect">
            <a:avLst/>
          </a:prstGeom>
          <a:solidFill>
            <a:srgbClr val="000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Competență cheie</a:t>
            </a:r>
            <a:endParaRPr lang="en-US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(generală)</a:t>
            </a:r>
            <a:endParaRPr lang="en-US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95118" y="5274899"/>
            <a:ext cx="896620" cy="335915"/>
          </a:xfrm>
          <a:prstGeom prst="roundRect">
            <a:avLst/>
          </a:prstGeom>
          <a:solidFill>
            <a:sysClr val="window" lastClr="FFFFFF">
              <a:lumMod val="65000"/>
            </a:sys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o-RO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liceu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3" name="Up-Down Arrow 22"/>
          <p:cNvSpPr/>
          <p:nvPr/>
        </p:nvSpPr>
        <p:spPr>
          <a:xfrm>
            <a:off x="1904033" y="2569029"/>
            <a:ext cx="229656" cy="2032809"/>
          </a:xfrm>
          <a:prstGeom prst="upDownArrow">
            <a:avLst>
              <a:gd name="adj1" fmla="val 50000"/>
              <a:gd name="adj2" fmla="val 108658"/>
            </a:avLst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ed Rectangle 23"/>
          <p:cNvSpPr/>
          <p:nvPr/>
        </p:nvSpPr>
        <p:spPr>
          <a:xfrm>
            <a:off x="2988980" y="4531087"/>
            <a:ext cx="1572305" cy="838200"/>
          </a:xfrm>
          <a:prstGeom prst="roundRect">
            <a:avLst/>
          </a:prstGeom>
          <a:solidFill>
            <a:srgbClr val="00009E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Competențe specifice</a:t>
            </a:r>
            <a:endParaRPr lang="en-US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Chevron 24"/>
          <p:cNvSpPr/>
          <p:nvPr/>
        </p:nvSpPr>
        <p:spPr>
          <a:xfrm>
            <a:off x="2755033" y="4773975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3052872" y="4531087"/>
            <a:ext cx="1548872" cy="841922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4725657" y="4158296"/>
            <a:ext cx="3743904" cy="1498147"/>
          </a:xfrm>
          <a:prstGeom prst="ellipse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Set de comportamente care se regăsesc în indicatorii de performanță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8693842" y="4395016"/>
            <a:ext cx="1963874" cy="762000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Conținuturi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Chevron 29"/>
          <p:cNvSpPr/>
          <p:nvPr/>
        </p:nvSpPr>
        <p:spPr>
          <a:xfrm>
            <a:off x="4459287" y="4731156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1" name="Chevron 30"/>
          <p:cNvSpPr/>
          <p:nvPr/>
        </p:nvSpPr>
        <p:spPr>
          <a:xfrm>
            <a:off x="4694895" y="4718457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Chevron 31"/>
          <p:cNvSpPr/>
          <p:nvPr/>
        </p:nvSpPr>
        <p:spPr>
          <a:xfrm rot="10800000">
            <a:off x="8377179" y="4615629"/>
            <a:ext cx="246287" cy="352427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3" name="Chevron 32"/>
          <p:cNvSpPr/>
          <p:nvPr/>
        </p:nvSpPr>
        <p:spPr>
          <a:xfrm rot="10800000">
            <a:off x="8561146" y="4601839"/>
            <a:ext cx="246287" cy="352427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4" name="Up-Down Arrow 33"/>
          <p:cNvSpPr/>
          <p:nvPr/>
        </p:nvSpPr>
        <p:spPr>
          <a:xfrm>
            <a:off x="6326207" y="3025928"/>
            <a:ext cx="400050" cy="1057275"/>
          </a:xfrm>
          <a:prstGeom prst="upDownArrow">
            <a:avLst/>
          </a:prstGeom>
          <a:solidFill>
            <a:srgbClr val="FF0000"/>
          </a:solidFill>
          <a:ln w="9525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5" name="Text Box 91"/>
          <p:cNvSpPr txBox="1"/>
          <p:nvPr/>
        </p:nvSpPr>
        <p:spPr>
          <a:xfrm>
            <a:off x="5196682" y="3283473"/>
            <a:ext cx="1275715" cy="600075"/>
          </a:xfrm>
          <a:prstGeom prst="rect">
            <a:avLst/>
          </a:prstGeom>
          <a:solidFill>
            <a:sysClr val="window" lastClr="FFFFFF">
              <a:alpha val="0"/>
            </a:sysClr>
          </a:solidFill>
          <a:ln w="6350">
            <a:solidFill>
              <a:prstClr val="black">
                <a:alpha val="0"/>
              </a:prstClr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o-RO" sz="1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Nivel la care se poate face corelația gimnaziu-liceu</a:t>
            </a:r>
            <a:endParaRPr lang="en-U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4882640" y="4028257"/>
            <a:ext cx="5565344" cy="1732823"/>
          </a:xfrm>
          <a:prstGeom prst="ellipse">
            <a:avLst/>
          </a:prstGeom>
          <a:solidFill>
            <a:srgbClr val="0F173D">
              <a:alpha val="0"/>
            </a:srgbClr>
          </a:solidFill>
          <a:ln w="34925" cap="flat" cmpd="sng" algn="ctr">
            <a:solidFill>
              <a:srgbClr val="EA0000"/>
            </a:solidFill>
            <a:prstDash val="sysDash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7" name="Chevron 36"/>
          <p:cNvSpPr/>
          <p:nvPr/>
        </p:nvSpPr>
        <p:spPr>
          <a:xfrm rot="5592558">
            <a:off x="7564843" y="5558470"/>
            <a:ext cx="287733" cy="448992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8" name="Chevron 37"/>
          <p:cNvSpPr/>
          <p:nvPr/>
        </p:nvSpPr>
        <p:spPr>
          <a:xfrm rot="5592558">
            <a:off x="7564843" y="5759016"/>
            <a:ext cx="287733" cy="448992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9" name="Text Box 24"/>
          <p:cNvSpPr txBox="1"/>
          <p:nvPr/>
        </p:nvSpPr>
        <p:spPr>
          <a:xfrm>
            <a:off x="6817417" y="6113776"/>
            <a:ext cx="1876425" cy="552450"/>
          </a:xfrm>
          <a:prstGeom prst="rect">
            <a:avLst/>
          </a:prstGeom>
          <a:solidFill>
            <a:srgbClr val="FF0000">
              <a:alpha val="0"/>
            </a:srgbClr>
          </a:solidFill>
          <a:ln w="6350">
            <a:solidFill>
              <a:prstClr val="black">
                <a:alpha val="0"/>
              </a:prstClr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de învățare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8764845" y="5640612"/>
            <a:ext cx="2602322" cy="1047750"/>
          </a:xfrm>
          <a:prstGeom prst="ellipse">
            <a:avLst/>
          </a:prstGeom>
          <a:solidFill>
            <a:srgbClr val="5B9BD5">
              <a:lumMod val="20000"/>
              <a:lumOff val="8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o-RO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Itemi de evaluare a competențelor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Chevron 40"/>
          <p:cNvSpPr/>
          <p:nvPr/>
        </p:nvSpPr>
        <p:spPr>
          <a:xfrm>
            <a:off x="8394497" y="6158449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2" name="Chevron 41"/>
          <p:cNvSpPr/>
          <p:nvPr/>
        </p:nvSpPr>
        <p:spPr>
          <a:xfrm>
            <a:off x="8670188" y="6143622"/>
            <a:ext cx="322036" cy="35242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101600">
              <a:srgbClr val="4472C4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43" name="Straight Arrow Connector 42"/>
          <p:cNvCxnSpPr/>
          <p:nvPr/>
        </p:nvCxnSpPr>
        <p:spPr>
          <a:xfrm flipH="1" flipV="1">
            <a:off x="3536563" y="2574859"/>
            <a:ext cx="1814286" cy="1998889"/>
          </a:xfrm>
          <a:prstGeom prst="straightConnector1">
            <a:avLst/>
          </a:prstGeom>
          <a:ln w="66675">
            <a:solidFill>
              <a:srgbClr val="FF0000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1484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70262"/>
          </a:xfrm>
          <a:prstGeom prst="rect">
            <a:avLst/>
          </a:prstGeom>
        </p:spPr>
      </p:pic>
      <p:sp>
        <p:nvSpPr>
          <p:cNvPr id="3" name="Up-Down Arrow 2"/>
          <p:cNvSpPr/>
          <p:nvPr/>
        </p:nvSpPr>
        <p:spPr>
          <a:xfrm>
            <a:off x="780597" y="3618140"/>
            <a:ext cx="293459" cy="1723118"/>
          </a:xfrm>
          <a:prstGeom prst="upDownArrow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86858" y="6581001"/>
            <a:ext cx="20051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o-RO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</a:t>
            </a:r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ș.a., 2021; 2022)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4833" y="252299"/>
            <a:ext cx="118022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Corelația dintre indicatorii de performanță (programa de clasa a IX-a și a X-a) și competențele specifice din programa de gimnaziu</a:t>
            </a:r>
            <a:r>
              <a:rPr lang="ro-RO" sz="3200" b="1" dirty="0" smtClean="0"/>
              <a:t> </a:t>
            </a:r>
            <a:endParaRPr lang="en-US" sz="32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347" y="1589987"/>
            <a:ext cx="11697227" cy="45056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8029" y="6178033"/>
            <a:ext cx="7575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Tabelul 3 – Repere metodologice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5412715" y="5690623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68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2800" y="1036788"/>
            <a:ext cx="7820025" cy="14573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014" y="2916241"/>
            <a:ext cx="7820025" cy="3619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01395" y="294813"/>
            <a:ext cx="5137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Conținuturi clasa a X-</a:t>
            </a:r>
            <a:r>
              <a:rPr lang="ro-RO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171223" y="1351187"/>
            <a:ext cx="2467429" cy="625329"/>
          </a:xfrm>
          <a:prstGeom prst="roundRect">
            <a:avLst/>
          </a:prstGeom>
          <a:solidFill>
            <a:srgbClr val="08B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Competențe?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09863" y="1663851"/>
            <a:ext cx="19158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Titluri de capitole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Isosceles Triangle 12"/>
          <p:cNvSpPr/>
          <p:nvPr/>
        </p:nvSpPr>
        <p:spPr>
          <a:xfrm rot="16200000">
            <a:off x="9217842" y="1841121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/>
          <p:cNvSpPr/>
          <p:nvPr/>
        </p:nvSpPr>
        <p:spPr>
          <a:xfrm rot="5400000">
            <a:off x="9443948" y="4791519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9999552" y="4604154"/>
            <a:ext cx="19158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Detalieri de conținut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470366" y="1976513"/>
            <a:ext cx="2772770" cy="265916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5908987" y="4934946"/>
            <a:ext cx="3511186" cy="292526"/>
          </a:xfrm>
          <a:prstGeom prst="rect">
            <a:avLst/>
          </a:prstGeom>
          <a:solidFill>
            <a:schemeClr val="accent1">
              <a:alpha val="0"/>
            </a:schemeClr>
          </a:solidFill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10885715" y="6581001"/>
            <a:ext cx="12708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(MECT, 2004)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091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/>
      <p:bldP spid="13" grpId="0" animBg="1"/>
      <p:bldP spid="14" grpId="0" animBg="1"/>
      <p:bldP spid="15" grpId="0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0366" y="1189561"/>
            <a:ext cx="5271634" cy="12765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4709" y="3238572"/>
            <a:ext cx="5082948" cy="24447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710" y="1619925"/>
            <a:ext cx="8579921" cy="3904952"/>
          </a:xfrm>
          <a:prstGeom prst="rect">
            <a:avLst/>
          </a:prstGeom>
        </p:spPr>
      </p:pic>
      <p:sp>
        <p:nvSpPr>
          <p:cNvPr id="7" name="Curved Left Arrow 6"/>
          <p:cNvSpPr/>
          <p:nvPr/>
        </p:nvSpPr>
        <p:spPr>
          <a:xfrm rot="5400000">
            <a:off x="8270588" y="4109726"/>
            <a:ext cx="667657" cy="3077028"/>
          </a:xfrm>
          <a:prstGeom prst="curvedLeftArrow">
            <a:avLst/>
          </a:prstGeom>
          <a:solidFill>
            <a:srgbClr val="003192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Isosceles Triangle 7"/>
          <p:cNvSpPr/>
          <p:nvPr/>
        </p:nvSpPr>
        <p:spPr>
          <a:xfrm>
            <a:off x="2567069" y="5314411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156710" y="5841765"/>
            <a:ext cx="7575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Tabelul 2 – Repere metodologice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Curved Right Arrow 9"/>
          <p:cNvSpPr/>
          <p:nvPr/>
        </p:nvSpPr>
        <p:spPr>
          <a:xfrm rot="5400000">
            <a:off x="6644642" y="-1855375"/>
            <a:ext cx="1005634" cy="6633713"/>
          </a:xfrm>
          <a:prstGeom prst="curvedRightArrow">
            <a:avLst/>
          </a:prstGeom>
          <a:solidFill>
            <a:srgbClr val="003192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20824" y="174002"/>
            <a:ext cx="51379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Conținuturi clasa a X-</a:t>
            </a:r>
            <a:r>
              <a:rPr lang="ro-RO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802926" y="6549651"/>
            <a:ext cx="2294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o-RO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</a:t>
            </a:r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Țepeș &amp; Deliu, 2022)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69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eft Brace 6"/>
          <p:cNvSpPr/>
          <p:nvPr/>
        </p:nvSpPr>
        <p:spPr>
          <a:xfrm rot="10800000">
            <a:off x="3080118" y="2031999"/>
            <a:ext cx="719529" cy="2287886"/>
          </a:xfrm>
          <a:prstGeom prst="leftBrace">
            <a:avLst>
              <a:gd name="adj1" fmla="val 41666"/>
              <a:gd name="adj2" fmla="val 50000"/>
            </a:avLst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3869720" y="2257158"/>
            <a:ext cx="3579199" cy="1764481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Planificarea calendaristică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Isosceles Triangle 9"/>
          <p:cNvSpPr/>
          <p:nvPr/>
        </p:nvSpPr>
        <p:spPr>
          <a:xfrm rot="5400000">
            <a:off x="3533732" y="2849710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7761450" y="2257158"/>
            <a:ext cx="3928141" cy="1764482"/>
          </a:xfrm>
          <a:prstGeom prst="roundRect">
            <a:avLst/>
          </a:prstGeom>
          <a:solidFill>
            <a:schemeClr val="bg1">
              <a:lumMod val="95000"/>
            </a:schemeClr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Proiectarea unităților de învățare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Isosceles Triangle 12"/>
          <p:cNvSpPr/>
          <p:nvPr/>
        </p:nvSpPr>
        <p:spPr>
          <a:xfrm rot="5400000">
            <a:off x="7365503" y="2849710"/>
            <a:ext cx="531829" cy="579379"/>
          </a:xfrm>
          <a:prstGeom prst="triangle">
            <a:avLst/>
          </a:prstGeom>
          <a:solidFill>
            <a:srgbClr val="003192"/>
          </a:solidFill>
          <a:ln>
            <a:solidFill>
              <a:srgbClr val="0070C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481817" y="4637966"/>
            <a:ext cx="6299200" cy="754743"/>
          </a:xfrm>
          <a:prstGeom prst="roundRect">
            <a:avLst/>
          </a:prstGeom>
          <a:solidFill>
            <a:srgbClr val="003192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 este o planificare modulară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20289" y="3807349"/>
            <a:ext cx="986972" cy="1661234"/>
          </a:xfrm>
          <a:prstGeom prst="roundRect">
            <a:avLst/>
          </a:prstGeom>
          <a:solidFill>
            <a:srgbClr val="FF00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1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49148" y="2302617"/>
            <a:ext cx="2467429" cy="625329"/>
          </a:xfrm>
          <a:prstGeom prst="roundRect">
            <a:avLst/>
          </a:prstGeom>
          <a:solidFill>
            <a:srgbClr val="08B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Competențe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9997" y="3311251"/>
            <a:ext cx="2467429" cy="625329"/>
          </a:xfrm>
          <a:prstGeom prst="roundRect">
            <a:avLst/>
          </a:prstGeom>
          <a:solidFill>
            <a:srgbClr val="08B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Conținuturi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1714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460872" y="4060675"/>
            <a:ext cx="2015026" cy="1756479"/>
          </a:xfrm>
          <a:prstGeom prst="roundRect">
            <a:avLst/>
          </a:prstGeom>
          <a:solidFill>
            <a:srgbClr val="75FF75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Alocare resurse de timp pe fiecare unitate de învățare (din 75%)</a:t>
            </a:r>
            <a:endPara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Pentagon 16"/>
          <p:cNvSpPr/>
          <p:nvPr/>
        </p:nvSpPr>
        <p:spPr>
          <a:xfrm>
            <a:off x="59248" y="710563"/>
            <a:ext cx="1000472" cy="5458639"/>
          </a:xfrm>
          <a:prstGeom prst="homePlate">
            <a:avLst/>
          </a:prstGeom>
          <a:solidFill>
            <a:srgbClr val="0000CC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o-RO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Etape în realizarea planificării calendaristice clasa a X-a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2079857" y="544603"/>
            <a:ext cx="2483540" cy="1868479"/>
          </a:xfrm>
          <a:prstGeom prst="roundRect">
            <a:avLst/>
          </a:prstGeom>
          <a:solidFill>
            <a:srgbClr val="00CC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a. </a:t>
            </a:r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Identificarea </a:t>
            </a:r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competențelor  și </a:t>
            </a:r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conținuturilor din gimnaziu relevante pentru ciclul liceal ce </a:t>
            </a:r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vor fi evaluate (evaluare inițială)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380587" y="3807669"/>
            <a:ext cx="2434732" cy="2009485"/>
          </a:xfrm>
          <a:prstGeom prst="roundRect">
            <a:avLst/>
          </a:prstGeom>
          <a:solidFill>
            <a:srgbClr val="00CC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b. </a:t>
            </a:r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Corelarea competențelor generale cu indicatorii de performanță din clasa a X-a și conținuturi</a:t>
            </a:r>
          </a:p>
          <a:p>
            <a:pPr algn="ctr"/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Stabilirea temelor UI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2" name="Chevron 21"/>
          <p:cNvSpPr/>
          <p:nvPr/>
        </p:nvSpPr>
        <p:spPr>
          <a:xfrm>
            <a:off x="5351405" y="4748917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4462405" y="621101"/>
            <a:ext cx="1777999" cy="1777998"/>
          </a:xfrm>
          <a:prstGeom prst="roundRect">
            <a:avLst/>
          </a:prstGeom>
          <a:solidFill>
            <a:srgbClr val="19FF19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Realizare test inițial</a:t>
            </a:r>
          </a:p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Evaluare inițială</a:t>
            </a:r>
          </a:p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Prelucrarea rezultatelor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144393" y="578314"/>
            <a:ext cx="1590357" cy="1756228"/>
          </a:xfrm>
          <a:prstGeom prst="roundRect">
            <a:avLst/>
          </a:prstGeom>
          <a:solidFill>
            <a:srgbClr val="4FFF4F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Identificarea </a:t>
            </a:r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competențelor  și conținuturilor ”problematice</a:t>
            </a:r>
            <a:r>
              <a:rPr lang="ro-RO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6" name="Chevron 25"/>
          <p:cNvSpPr/>
          <p:nvPr/>
        </p:nvSpPr>
        <p:spPr>
          <a:xfrm>
            <a:off x="4326161" y="1296506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7" name="Chevron 26"/>
          <p:cNvSpPr/>
          <p:nvPr/>
        </p:nvSpPr>
        <p:spPr>
          <a:xfrm>
            <a:off x="6033395" y="1277784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7671031" y="606585"/>
            <a:ext cx="2153232" cy="1792514"/>
          </a:xfrm>
          <a:prstGeom prst="roundRect">
            <a:avLst/>
          </a:prstGeom>
          <a:solidFill>
            <a:srgbClr val="75FF75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Alocare resurse de timp suplimentare (din  25%)</a:t>
            </a:r>
          </a:p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pentru activități de recuperare</a:t>
            </a:r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algn="ctr"/>
            <a:r>
              <a:rPr lang="ro-RO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remediere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9721536" y="572435"/>
            <a:ext cx="1378852" cy="1792514"/>
          </a:xfrm>
          <a:prstGeom prst="roundRect">
            <a:avLst/>
          </a:prstGeom>
          <a:solidFill>
            <a:srgbClr val="ABFFAB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Unități de învățare suplimentare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1" name="Chevron 30"/>
          <p:cNvSpPr/>
          <p:nvPr/>
        </p:nvSpPr>
        <p:spPr>
          <a:xfrm>
            <a:off x="7601661" y="1296506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2" name="Chevron 31"/>
          <p:cNvSpPr/>
          <p:nvPr/>
        </p:nvSpPr>
        <p:spPr>
          <a:xfrm>
            <a:off x="9564351" y="1309041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3" name="Rounded Rectangle 32"/>
          <p:cNvSpPr/>
          <p:nvPr/>
        </p:nvSpPr>
        <p:spPr>
          <a:xfrm>
            <a:off x="10386647" y="2288558"/>
            <a:ext cx="1739221" cy="1792514"/>
          </a:xfrm>
          <a:prstGeom prst="roundRect">
            <a:avLst/>
          </a:prstGeom>
          <a:solidFill>
            <a:srgbClr val="CDFFCD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Planificare calendaristică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4" name="Chevron 33"/>
          <p:cNvSpPr/>
          <p:nvPr/>
        </p:nvSpPr>
        <p:spPr>
          <a:xfrm>
            <a:off x="5048778" y="4751341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5" name="Chevron 34"/>
          <p:cNvSpPr/>
          <p:nvPr/>
        </p:nvSpPr>
        <p:spPr>
          <a:xfrm>
            <a:off x="5667380" y="4747293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6" name="Chevron 35"/>
          <p:cNvSpPr/>
          <p:nvPr/>
        </p:nvSpPr>
        <p:spPr>
          <a:xfrm>
            <a:off x="5945808" y="4747293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7" name="Chevron 36"/>
          <p:cNvSpPr/>
          <p:nvPr/>
        </p:nvSpPr>
        <p:spPr>
          <a:xfrm>
            <a:off x="6243010" y="4747293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9" name="Chevron 38"/>
          <p:cNvSpPr/>
          <p:nvPr/>
        </p:nvSpPr>
        <p:spPr>
          <a:xfrm>
            <a:off x="6552230" y="4753765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0" name="Chevron 39"/>
          <p:cNvSpPr/>
          <p:nvPr/>
        </p:nvSpPr>
        <p:spPr>
          <a:xfrm>
            <a:off x="6823590" y="4744869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1" name="Chevron 40"/>
          <p:cNvSpPr/>
          <p:nvPr/>
        </p:nvSpPr>
        <p:spPr>
          <a:xfrm>
            <a:off x="7087131" y="4737856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2" name="Chevron 41"/>
          <p:cNvSpPr/>
          <p:nvPr/>
        </p:nvSpPr>
        <p:spPr>
          <a:xfrm>
            <a:off x="4834601" y="4737856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3" name="Chevron 42"/>
          <p:cNvSpPr/>
          <p:nvPr/>
        </p:nvSpPr>
        <p:spPr>
          <a:xfrm>
            <a:off x="4615078" y="4737856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45" name="Straight Arrow Connector 44"/>
          <p:cNvCxnSpPr>
            <a:stCxn id="28" idx="2"/>
          </p:cNvCxnSpPr>
          <p:nvPr/>
        </p:nvCxnSpPr>
        <p:spPr>
          <a:xfrm flipH="1">
            <a:off x="8730320" y="2399099"/>
            <a:ext cx="17327" cy="1959450"/>
          </a:xfrm>
          <a:prstGeom prst="straightConnector1">
            <a:avLst/>
          </a:prstGeom>
          <a:ln w="603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 rot="16200000">
            <a:off x="7914037" y="3150074"/>
            <a:ext cx="1355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Timp suplimentar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Bent Arrow 46"/>
          <p:cNvSpPr/>
          <p:nvPr/>
        </p:nvSpPr>
        <p:spPr>
          <a:xfrm rot="5400000">
            <a:off x="10838617" y="1640925"/>
            <a:ext cx="1118315" cy="557204"/>
          </a:xfrm>
          <a:prstGeom prst="bentArrow">
            <a:avLst>
              <a:gd name="adj1" fmla="val 13091"/>
              <a:gd name="adj2" fmla="val 30128"/>
              <a:gd name="adj3" fmla="val 42949"/>
              <a:gd name="adj4" fmla="val 43750"/>
            </a:avLst>
          </a:prstGeom>
          <a:solidFill>
            <a:srgbClr val="FF00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8" name="Bent Arrow 47"/>
          <p:cNvSpPr/>
          <p:nvPr/>
        </p:nvSpPr>
        <p:spPr>
          <a:xfrm rot="16200000" flipV="1">
            <a:off x="9936169" y="3269053"/>
            <a:ext cx="1279936" cy="2200479"/>
          </a:xfrm>
          <a:prstGeom prst="bentArrow">
            <a:avLst>
              <a:gd name="adj1" fmla="val 5745"/>
              <a:gd name="adj2" fmla="val 13091"/>
              <a:gd name="adj3" fmla="val 19468"/>
              <a:gd name="adj4" fmla="val 43750"/>
            </a:avLst>
          </a:prstGeom>
          <a:solidFill>
            <a:srgbClr val="FF00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9" name="Bent Arrow 48"/>
          <p:cNvSpPr/>
          <p:nvPr/>
        </p:nvSpPr>
        <p:spPr>
          <a:xfrm>
            <a:off x="1219295" y="1293883"/>
            <a:ext cx="1167042" cy="800406"/>
          </a:xfrm>
          <a:prstGeom prst="bentArrow">
            <a:avLst>
              <a:gd name="adj1" fmla="val 11218"/>
              <a:gd name="adj2" fmla="val 25000"/>
              <a:gd name="adj3" fmla="val 25000"/>
              <a:gd name="adj4" fmla="val 43750"/>
            </a:avLst>
          </a:prstGeom>
          <a:solidFill>
            <a:srgbClr val="FF00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0" name="Bent Arrow 49"/>
          <p:cNvSpPr/>
          <p:nvPr/>
        </p:nvSpPr>
        <p:spPr>
          <a:xfrm rot="10800000" flipH="1">
            <a:off x="1272348" y="4377359"/>
            <a:ext cx="1177406" cy="720994"/>
          </a:xfrm>
          <a:prstGeom prst="bentArrow">
            <a:avLst>
              <a:gd name="adj1" fmla="val 11012"/>
              <a:gd name="adj2" fmla="val 25000"/>
              <a:gd name="adj3" fmla="val 25000"/>
              <a:gd name="adj4" fmla="val 43750"/>
            </a:avLst>
          </a:prstGeom>
          <a:solidFill>
            <a:srgbClr val="FF0000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1" name="Chevron 50"/>
          <p:cNvSpPr/>
          <p:nvPr/>
        </p:nvSpPr>
        <p:spPr>
          <a:xfrm>
            <a:off x="7360235" y="4737856"/>
            <a:ext cx="288917" cy="402118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4" name="Rounded Rectangle 43"/>
          <p:cNvSpPr/>
          <p:nvPr/>
        </p:nvSpPr>
        <p:spPr>
          <a:xfrm>
            <a:off x="909311" y="2155681"/>
            <a:ext cx="1842359" cy="2510337"/>
          </a:xfrm>
          <a:prstGeom prst="roundRect">
            <a:avLst/>
          </a:prstGeom>
          <a:solidFill>
            <a:srgbClr val="008A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1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Citirea programei de clasa a X-a în corelare cu programa de gimnaziu urmărind ”Repere metodologice pentru aplicarea curriculumului la clasa a X-a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2" name="Chevron 51"/>
          <p:cNvSpPr/>
          <p:nvPr/>
        </p:nvSpPr>
        <p:spPr>
          <a:xfrm>
            <a:off x="753566" y="3150434"/>
            <a:ext cx="457200" cy="578890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9802926" y="6549651"/>
            <a:ext cx="2294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o-RO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</a:t>
            </a:r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Țepeș &amp; Deliu, 2022)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8187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49" y="579817"/>
            <a:ext cx="10732957" cy="61083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23279" y="-4958"/>
            <a:ext cx="7929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Planificare calendaristică. Exemplificare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02926" y="6549651"/>
            <a:ext cx="2294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o-RO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</a:t>
            </a:r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Țepeș &amp; Deliu, 2022)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36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70" y="980161"/>
            <a:ext cx="11524343" cy="56093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5486" y="333829"/>
            <a:ext cx="67636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Structura unei unități de învățare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473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3161832" y="514350"/>
            <a:ext cx="8274066" cy="5857875"/>
            <a:chOff x="6710" y="3885"/>
            <a:chExt cx="4598" cy="3330"/>
          </a:xfrm>
        </p:grpSpPr>
        <p:grpSp>
          <p:nvGrpSpPr>
            <p:cNvPr id="3" name="Group 2"/>
            <p:cNvGrpSpPr>
              <a:grpSpLocks/>
            </p:cNvGrpSpPr>
            <p:nvPr/>
          </p:nvGrpSpPr>
          <p:grpSpPr bwMode="auto">
            <a:xfrm rot="2576161">
              <a:off x="7305" y="3885"/>
              <a:ext cx="3300" cy="3330"/>
              <a:chOff x="6975" y="10245"/>
              <a:chExt cx="3300" cy="3330"/>
            </a:xfrm>
          </p:grpSpPr>
          <p:sp>
            <p:nvSpPr>
              <p:cNvPr id="9" name="AutoShape 35"/>
              <p:cNvSpPr>
                <a:spLocks noChangeArrowheads="1"/>
              </p:cNvSpPr>
              <p:nvPr/>
            </p:nvSpPr>
            <p:spPr bwMode="auto">
              <a:xfrm>
                <a:off x="6975" y="10245"/>
                <a:ext cx="3300" cy="3330"/>
              </a:xfrm>
              <a:prstGeom prst="flowChartOr">
                <a:avLst/>
              </a:prstGeom>
              <a:solidFill>
                <a:srgbClr val="00CC00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10" name="AutoShape 36"/>
              <p:cNvSpPr>
                <a:spLocks noChangeArrowheads="1"/>
              </p:cNvSpPr>
              <p:nvPr/>
            </p:nvSpPr>
            <p:spPr bwMode="auto">
              <a:xfrm>
                <a:off x="7800" y="11130"/>
                <a:ext cx="1620" cy="1575"/>
              </a:xfrm>
              <a:prstGeom prst="star8">
                <a:avLst>
                  <a:gd name="adj" fmla="val 38250"/>
                </a:avLst>
              </a:prstGeom>
              <a:solidFill>
                <a:srgbClr val="FF0000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28398" dir="3806097" algn="ctr" rotWithShape="0">
                  <a:srgbClr val="3F3151">
                    <a:alpha val="50000"/>
                  </a:srgb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en-US"/>
              </a:p>
            </p:txBody>
          </p:sp>
        </p:grpSp>
        <p:sp>
          <p:nvSpPr>
            <p:cNvPr id="4" name="Text Box 37"/>
            <p:cNvSpPr txBox="1">
              <a:spLocks noChangeArrowheads="1"/>
            </p:cNvSpPr>
            <p:nvPr/>
          </p:nvSpPr>
          <p:spPr bwMode="auto">
            <a:xfrm>
              <a:off x="8278" y="5325"/>
              <a:ext cx="1367" cy="405"/>
            </a:xfrm>
            <a:prstGeom prst="rect">
              <a:avLst/>
            </a:prstGeom>
            <a:solidFill>
              <a:srgbClr val="FF0000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outerShdw dist="28398" dir="3806097" algn="ctr" rotWithShape="0">
                <a:srgbClr val="3F3151">
                  <a:alpha val="50000"/>
                </a:srgb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o-RO" sz="3200" b="1" dirty="0">
                  <a:solidFill>
                    <a:srgbClr val="FFFFFF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EVALUARE</a:t>
              </a:r>
              <a:endPara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" name="Text Box 38"/>
            <p:cNvSpPr txBox="1">
              <a:spLocks noChangeArrowheads="1"/>
            </p:cNvSpPr>
            <p:nvPr/>
          </p:nvSpPr>
          <p:spPr bwMode="auto">
            <a:xfrm>
              <a:off x="6710" y="5325"/>
              <a:ext cx="1440" cy="450"/>
            </a:xfrm>
            <a:prstGeom prst="rect">
              <a:avLst/>
            </a:prstGeom>
            <a:solidFill>
              <a:srgbClr val="4BACC6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glow rad="139700">
                <a:schemeClr val="accent5">
                  <a:satMod val="175000"/>
                  <a:alpha val="40000"/>
                </a:schemeClr>
              </a:glow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o-RO" sz="3200" b="1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APLICARE</a:t>
              </a:r>
              <a:endPara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" name="Text Box 39"/>
            <p:cNvSpPr txBox="1">
              <a:spLocks noChangeArrowheads="1"/>
            </p:cNvSpPr>
            <p:nvPr/>
          </p:nvSpPr>
          <p:spPr bwMode="auto">
            <a:xfrm>
              <a:off x="8256" y="4249"/>
              <a:ext cx="1367" cy="465"/>
            </a:xfrm>
            <a:prstGeom prst="rect">
              <a:avLst/>
            </a:prstGeom>
            <a:solidFill>
              <a:srgbClr val="4BACC6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glow rad="139700">
                <a:schemeClr val="accent5">
                  <a:satMod val="175000"/>
                  <a:alpha val="40000"/>
                </a:schemeClr>
              </a:glow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o-RO" sz="3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ANGAJARE</a:t>
              </a:r>
              <a:endPara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Text Box 40"/>
            <p:cNvSpPr txBox="1">
              <a:spLocks noChangeArrowheads="1"/>
            </p:cNvSpPr>
            <p:nvPr/>
          </p:nvSpPr>
          <p:spPr bwMode="auto">
            <a:xfrm>
              <a:off x="8278" y="6406"/>
              <a:ext cx="1470" cy="418"/>
            </a:xfrm>
            <a:prstGeom prst="rect">
              <a:avLst/>
            </a:prstGeom>
            <a:solidFill>
              <a:srgbClr val="4BACC6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glow rad="139700">
                <a:schemeClr val="accent5">
                  <a:satMod val="175000"/>
                  <a:alpha val="40000"/>
                </a:schemeClr>
              </a:glow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o-RO" sz="3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EXPLICARE</a:t>
              </a:r>
              <a:endPara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Text Box 41"/>
            <p:cNvSpPr txBox="1">
              <a:spLocks noChangeArrowheads="1"/>
            </p:cNvSpPr>
            <p:nvPr/>
          </p:nvSpPr>
          <p:spPr bwMode="auto">
            <a:xfrm>
              <a:off x="9748" y="5325"/>
              <a:ext cx="1560" cy="405"/>
            </a:xfrm>
            <a:prstGeom prst="rect">
              <a:avLst/>
            </a:prstGeom>
            <a:solidFill>
              <a:srgbClr val="4BACC6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>
              <a:glow rad="139700">
                <a:schemeClr val="accent5">
                  <a:satMod val="175000"/>
                  <a:alpha val="40000"/>
                </a:schemeClr>
              </a:glow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ro-RO" sz="32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EXPLORARE</a:t>
              </a:r>
              <a:endPara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1" name="Pentagon 10"/>
          <p:cNvSpPr/>
          <p:nvPr/>
        </p:nvSpPr>
        <p:spPr>
          <a:xfrm>
            <a:off x="501420" y="897002"/>
            <a:ext cx="1624336" cy="5458639"/>
          </a:xfrm>
          <a:prstGeom prst="homePlate">
            <a:avLst/>
          </a:prstGeom>
          <a:solidFill>
            <a:srgbClr val="0000CC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o-RO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Ciclul 5E. Ciclul lui Bybee (revizuit)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Flowchart: Merge 11"/>
          <p:cNvSpPr/>
          <p:nvPr/>
        </p:nvSpPr>
        <p:spPr>
          <a:xfrm rot="16200000">
            <a:off x="1988994" y="3217899"/>
            <a:ext cx="644219" cy="816843"/>
          </a:xfrm>
          <a:prstGeom prst="flowChartMerge">
            <a:avLst/>
          </a:prstGeom>
          <a:solidFill>
            <a:srgbClr val="FF0000"/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586762" y="6581001"/>
            <a:ext cx="1567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(Țepeș &amp; Deliu, 2021)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58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29" y="2242231"/>
            <a:ext cx="3298257" cy="2402340"/>
          </a:xfrm>
          <a:prstGeom prst="rect">
            <a:avLst/>
          </a:prstGeom>
        </p:spPr>
      </p:pic>
      <p:sp>
        <p:nvSpPr>
          <p:cNvPr id="16" name="Left Brace 15"/>
          <p:cNvSpPr/>
          <p:nvPr/>
        </p:nvSpPr>
        <p:spPr>
          <a:xfrm>
            <a:off x="4231322" y="157796"/>
            <a:ext cx="431165" cy="6604000"/>
          </a:xfrm>
          <a:prstGeom prst="leftBrace">
            <a:avLst>
              <a:gd name="adj1" fmla="val 72614"/>
              <a:gd name="adj2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7" name="Pentagon 16"/>
          <p:cNvSpPr/>
          <p:nvPr/>
        </p:nvSpPr>
        <p:spPr>
          <a:xfrm>
            <a:off x="3442995" y="1935547"/>
            <a:ext cx="1016000" cy="3048498"/>
          </a:xfrm>
          <a:prstGeom prst="homePlate">
            <a:avLst/>
          </a:prstGeom>
          <a:solidFill>
            <a:srgbClr val="0000CC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rot="0" spcFirstLastPara="0" vert="vert270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4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Unitate de învățare</a:t>
            </a:r>
            <a:endParaRPr lang="en-US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Pentagon 18"/>
          <p:cNvSpPr/>
          <p:nvPr/>
        </p:nvSpPr>
        <p:spPr>
          <a:xfrm>
            <a:off x="4822528" y="297437"/>
            <a:ext cx="2290078" cy="1069450"/>
          </a:xfrm>
          <a:prstGeom prst="homePlate">
            <a:avLst/>
          </a:prstGeom>
          <a:solidFill>
            <a:srgbClr val="0066FF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Secvență a unității de </a:t>
            </a:r>
            <a:r>
              <a:rPr lang="ro-RO" sz="16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000" b="1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ANGAJARE</a:t>
            </a:r>
          </a:p>
        </p:txBody>
      </p:sp>
      <p:sp>
        <p:nvSpPr>
          <p:cNvPr id="20" name="Flowchart: Extract 19"/>
          <p:cNvSpPr/>
          <p:nvPr/>
        </p:nvSpPr>
        <p:spPr>
          <a:xfrm rot="5400000">
            <a:off x="4537596" y="556618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1" name="Pentagon 20"/>
          <p:cNvSpPr/>
          <p:nvPr/>
        </p:nvSpPr>
        <p:spPr>
          <a:xfrm>
            <a:off x="4847932" y="1533954"/>
            <a:ext cx="2290078" cy="1069450"/>
          </a:xfrm>
          <a:prstGeom prst="homePlate">
            <a:avLst/>
          </a:prstGeom>
          <a:solidFill>
            <a:srgbClr val="0066FF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Secvență a unității de </a:t>
            </a:r>
            <a:r>
              <a:rPr lang="ro-RO" sz="16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EXPLORARE</a:t>
            </a:r>
            <a:endParaRPr lang="ro-RO" sz="2000" b="1" dirty="0" smtClean="0">
              <a:solidFill>
                <a:srgbClr val="FFFF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Pentagon 21"/>
          <p:cNvSpPr/>
          <p:nvPr/>
        </p:nvSpPr>
        <p:spPr>
          <a:xfrm>
            <a:off x="4864258" y="2859309"/>
            <a:ext cx="2290078" cy="1069450"/>
          </a:xfrm>
          <a:prstGeom prst="homePlate">
            <a:avLst/>
          </a:prstGeom>
          <a:solidFill>
            <a:srgbClr val="0066FF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Secvență a unității de </a:t>
            </a:r>
            <a:r>
              <a:rPr lang="ro-RO" sz="16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EXPLICARE</a:t>
            </a:r>
            <a:endParaRPr lang="ro-RO" sz="2000" b="1" dirty="0" smtClean="0">
              <a:solidFill>
                <a:srgbClr val="FFFF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Pentagon 22"/>
          <p:cNvSpPr/>
          <p:nvPr/>
        </p:nvSpPr>
        <p:spPr>
          <a:xfrm>
            <a:off x="4864258" y="4170656"/>
            <a:ext cx="2290078" cy="1069450"/>
          </a:xfrm>
          <a:prstGeom prst="homePlate">
            <a:avLst/>
          </a:prstGeom>
          <a:solidFill>
            <a:srgbClr val="0066FF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Secvență a unității de </a:t>
            </a:r>
            <a:r>
              <a:rPr lang="ro-RO" sz="16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APLICARE</a:t>
            </a:r>
            <a:endParaRPr lang="ro-RO" sz="2000" b="1" dirty="0" smtClean="0">
              <a:solidFill>
                <a:srgbClr val="FFFF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Pentagon 23"/>
          <p:cNvSpPr/>
          <p:nvPr/>
        </p:nvSpPr>
        <p:spPr>
          <a:xfrm>
            <a:off x="4864258" y="5482003"/>
            <a:ext cx="2290078" cy="1069450"/>
          </a:xfrm>
          <a:prstGeom prst="homePlate">
            <a:avLst/>
          </a:prstGeom>
          <a:solidFill>
            <a:srgbClr val="0066FF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1600" dirty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Secvență a unității de </a:t>
            </a:r>
            <a:r>
              <a:rPr lang="ro-RO" sz="1600" dirty="0" smtClean="0"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000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EVALUARE</a:t>
            </a:r>
            <a:endParaRPr lang="ro-RO" sz="2000" b="1" dirty="0" smtClean="0">
              <a:solidFill>
                <a:srgbClr val="FFFF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Flowchart: Extract 24"/>
          <p:cNvSpPr/>
          <p:nvPr/>
        </p:nvSpPr>
        <p:spPr>
          <a:xfrm rot="5400000">
            <a:off x="4553576" y="1854246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6" name="Flowchart: Extract 25"/>
          <p:cNvSpPr/>
          <p:nvPr/>
        </p:nvSpPr>
        <p:spPr>
          <a:xfrm rot="5400000">
            <a:off x="4553575" y="3207805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7" name="Flowchart: Extract 26"/>
          <p:cNvSpPr/>
          <p:nvPr/>
        </p:nvSpPr>
        <p:spPr>
          <a:xfrm rot="5400000">
            <a:off x="4574524" y="4505846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lowchart: Extract 27"/>
          <p:cNvSpPr/>
          <p:nvPr/>
        </p:nvSpPr>
        <p:spPr>
          <a:xfrm rot="5400000">
            <a:off x="4596937" y="5817193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Pentagon 28"/>
          <p:cNvSpPr/>
          <p:nvPr/>
        </p:nvSpPr>
        <p:spPr>
          <a:xfrm>
            <a:off x="6898889" y="496216"/>
            <a:ext cx="1949907" cy="661080"/>
          </a:xfrm>
          <a:prstGeom prst="homePlate">
            <a:avLst/>
          </a:prstGeom>
          <a:solidFill>
            <a:srgbClr val="5B9BD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ysClr val="window" lastClr="FFFFFF">
                <a:lumMod val="75000"/>
                <a:alpha val="40000"/>
              </a:sys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învățare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Flowchart: Extract 29"/>
          <p:cNvSpPr/>
          <p:nvPr/>
        </p:nvSpPr>
        <p:spPr>
          <a:xfrm rot="5400000">
            <a:off x="6734227" y="602820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1" name="Rounded Rectangle 30"/>
          <p:cNvSpPr/>
          <p:nvPr/>
        </p:nvSpPr>
        <p:spPr>
          <a:xfrm>
            <a:off x="8637215" y="454454"/>
            <a:ext cx="1901230" cy="688419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127000">
              <a:schemeClr val="accent1">
                <a:lumMod val="40000"/>
                <a:lumOff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Sarcini de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</a:t>
            </a:r>
            <a:endParaRPr lang="en-US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2" name="Chevron 31"/>
          <p:cNvSpPr/>
          <p:nvPr/>
        </p:nvSpPr>
        <p:spPr>
          <a:xfrm>
            <a:off x="8489104" y="677508"/>
            <a:ext cx="237369" cy="33471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4" name="Right Brace 33"/>
          <p:cNvSpPr/>
          <p:nvPr/>
        </p:nvSpPr>
        <p:spPr>
          <a:xfrm>
            <a:off x="10449390" y="297438"/>
            <a:ext cx="431165" cy="5184566"/>
          </a:xfrm>
          <a:prstGeom prst="rightBrace">
            <a:avLst>
              <a:gd name="adj1" fmla="val 58383"/>
              <a:gd name="adj2" fmla="val 50621"/>
            </a:avLst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5" name="Flowchart: Extract 34"/>
          <p:cNvSpPr/>
          <p:nvPr/>
        </p:nvSpPr>
        <p:spPr>
          <a:xfrm rot="5400000">
            <a:off x="3213581" y="3151988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7" name="Rounded Rectangle 36"/>
          <p:cNvSpPr/>
          <p:nvPr/>
        </p:nvSpPr>
        <p:spPr>
          <a:xfrm rot="16200000">
            <a:off x="9623626" y="2182556"/>
            <a:ext cx="3813048" cy="953879"/>
          </a:xfrm>
          <a:prstGeom prst="roundRect">
            <a:avLst/>
          </a:prstGeom>
          <a:solidFill>
            <a:srgbClr val="00FF00"/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Formarea/dezvoltarea competențelor</a:t>
            </a:r>
            <a:r>
              <a:rPr lang="ro-RO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specifice</a:t>
            </a:r>
            <a:endParaRPr lang="en-US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Flowchart: Extract 37"/>
          <p:cNvSpPr/>
          <p:nvPr/>
        </p:nvSpPr>
        <p:spPr>
          <a:xfrm rot="5400000">
            <a:off x="10797801" y="2647675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39" name="Pentagon 38"/>
          <p:cNvSpPr/>
          <p:nvPr/>
        </p:nvSpPr>
        <p:spPr>
          <a:xfrm>
            <a:off x="6861810" y="4369435"/>
            <a:ext cx="1949907" cy="661080"/>
          </a:xfrm>
          <a:prstGeom prst="homePlate">
            <a:avLst/>
          </a:prstGeom>
          <a:solidFill>
            <a:srgbClr val="5B9BD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ysClr val="window" lastClr="FFFFFF">
                <a:lumMod val="75000"/>
                <a:alpha val="40000"/>
              </a:sys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învățare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1" name="Pentagon 40"/>
          <p:cNvSpPr/>
          <p:nvPr/>
        </p:nvSpPr>
        <p:spPr>
          <a:xfrm>
            <a:off x="6818815" y="1765752"/>
            <a:ext cx="1949907" cy="661080"/>
          </a:xfrm>
          <a:prstGeom prst="homePlate">
            <a:avLst/>
          </a:prstGeom>
          <a:solidFill>
            <a:srgbClr val="5B9BD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ysClr val="window" lastClr="FFFFFF">
                <a:lumMod val="75000"/>
                <a:alpha val="40000"/>
              </a:sys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învățare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Pentagon 41"/>
          <p:cNvSpPr/>
          <p:nvPr/>
        </p:nvSpPr>
        <p:spPr>
          <a:xfrm>
            <a:off x="6847848" y="3024902"/>
            <a:ext cx="1949907" cy="661080"/>
          </a:xfrm>
          <a:prstGeom prst="homePlate">
            <a:avLst/>
          </a:prstGeom>
          <a:solidFill>
            <a:srgbClr val="5B9BD5">
              <a:lumMod val="60000"/>
              <a:lumOff val="40000"/>
            </a:srgbClr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ysClr val="window" lastClr="FFFFFF">
                <a:lumMod val="75000"/>
                <a:alpha val="40000"/>
              </a:sys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învățare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8609817" y="1724469"/>
            <a:ext cx="1901230" cy="688419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127000">
              <a:schemeClr val="accent1">
                <a:lumMod val="40000"/>
                <a:lumOff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Sarcini de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</a:t>
            </a:r>
            <a:endParaRPr lang="en-US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8611241" y="2987023"/>
            <a:ext cx="1901230" cy="688419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127000">
              <a:schemeClr val="accent1">
                <a:lumMod val="40000"/>
                <a:lumOff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Sarcini de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</a:t>
            </a:r>
            <a:endParaRPr lang="en-US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8639367" y="4342096"/>
            <a:ext cx="1901230" cy="688419"/>
          </a:xfrm>
          <a:prstGeom prst="roundRect">
            <a:avLst/>
          </a:prstGeom>
          <a:solidFill>
            <a:schemeClr val="bg1">
              <a:lumMod val="85000"/>
            </a:schemeClr>
          </a:solidFill>
          <a:effectLst>
            <a:glow rad="127000">
              <a:schemeClr val="accent1">
                <a:lumMod val="40000"/>
                <a:lumOff val="6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o-RO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o-RO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Sarcini de </a:t>
            </a:r>
            <a:r>
              <a:rPr lang="ro-RO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învățare</a:t>
            </a:r>
            <a:endParaRPr lang="en-US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6" name="Flowchart: Extract 45"/>
          <p:cNvSpPr/>
          <p:nvPr/>
        </p:nvSpPr>
        <p:spPr>
          <a:xfrm rot="5400000">
            <a:off x="6763919" y="1844635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7" name="Flowchart: Extract 46"/>
          <p:cNvSpPr/>
          <p:nvPr/>
        </p:nvSpPr>
        <p:spPr>
          <a:xfrm rot="5400000">
            <a:off x="6792411" y="3151988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8" name="Flowchart: Extract 47"/>
          <p:cNvSpPr/>
          <p:nvPr/>
        </p:nvSpPr>
        <p:spPr>
          <a:xfrm rot="5400000">
            <a:off x="6757006" y="4505846"/>
            <a:ext cx="451180" cy="484093"/>
          </a:xfrm>
          <a:prstGeom prst="flowChartExtract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2286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49" name="Chevron 48"/>
          <p:cNvSpPr/>
          <p:nvPr/>
        </p:nvSpPr>
        <p:spPr>
          <a:xfrm>
            <a:off x="8446147" y="1931770"/>
            <a:ext cx="237369" cy="33471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0" name="Chevron 49"/>
          <p:cNvSpPr/>
          <p:nvPr/>
        </p:nvSpPr>
        <p:spPr>
          <a:xfrm>
            <a:off x="8474666" y="3178640"/>
            <a:ext cx="237369" cy="33471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51" name="Chevron 50"/>
          <p:cNvSpPr/>
          <p:nvPr/>
        </p:nvSpPr>
        <p:spPr>
          <a:xfrm>
            <a:off x="8529518" y="4532617"/>
            <a:ext cx="237369" cy="334715"/>
          </a:xfrm>
          <a:prstGeom prst="chevron">
            <a:avLst/>
          </a:prstGeom>
          <a:solidFill>
            <a:srgbClr val="FF000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>
            <a:glow rad="139700">
              <a:srgbClr val="FFC000">
                <a:satMod val="175000"/>
                <a:alpha val="40000"/>
              </a:srgbClr>
            </a:glo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3" name="Straight Connector 2"/>
          <p:cNvCxnSpPr>
            <a:stCxn id="24" idx="3"/>
          </p:cNvCxnSpPr>
          <p:nvPr/>
        </p:nvCxnSpPr>
        <p:spPr>
          <a:xfrm>
            <a:off x="7154336" y="6016728"/>
            <a:ext cx="4529664" cy="6701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flipV="1">
            <a:off x="11684000" y="4369435"/>
            <a:ext cx="0" cy="1653994"/>
          </a:xfrm>
          <a:prstGeom prst="straightConnector1">
            <a:avLst/>
          </a:prstGeom>
          <a:ln w="222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597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8857" y="918604"/>
            <a:ext cx="9956800" cy="58236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73943" y="232229"/>
            <a:ext cx="8563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Proiectul unei unități de învățare. </a:t>
            </a:r>
            <a:r>
              <a:rPr lang="ro-RO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o-RO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xemplificare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802926" y="6549651"/>
            <a:ext cx="22947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o-RO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</a:t>
            </a:r>
            <a:r>
              <a:rPr lang="ro-RO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Țepeș &amp; Deliu, 2022)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34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3086" y="870857"/>
            <a:ext cx="24238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Bibliografie: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5771" y="1698171"/>
            <a:ext cx="1149531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MECT. (2004). </a:t>
            </a:r>
            <a:r>
              <a:rPr lang="ro-RO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Programa școlară pentru clasa a X-a. Ciclul inferior al liceului. Fizică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MEN. (2017). </a:t>
            </a:r>
            <a:r>
              <a:rPr lang="ro-RO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Programa școlară pentru disciplina fizică. Clasele a VI-a – a VIII-a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Trocaru, S., Țepeș, D., Deliu, G., </a:t>
            </a:r>
            <a:r>
              <a:rPr lang="ro-RO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Radoslavescu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I., Truță, G., </a:t>
            </a:r>
            <a:r>
              <a:rPr lang="ro-RO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Butușină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F., &amp; </a:t>
            </a:r>
            <a:r>
              <a:rPr lang="ro-RO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Necuță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E. (2021). </a:t>
            </a:r>
            <a:r>
              <a:rPr lang="ro-RO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Repere metodologice pentru aplicarea curriculumului la clasa a IX-a în anul școlar 2021-2022. Disciplina Fizică. </a:t>
            </a:r>
            <a:r>
              <a:rPr lang="ro-RO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https://www.edu.ro/sites/default/files/18_Repere_metodologice_fizica_0.pdf</a:t>
            </a:r>
            <a:endParaRPr lang="ro-RO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Trocaru, S., Țepeș, D., &amp; Deliu, G.</a:t>
            </a:r>
            <a:r>
              <a:rPr lang="ro-RO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(2022). Repere metodologice pentru aplicarea curriculumului la clasa a X-a în anul școlar 2022-2023. Disciplina Fizică. </a:t>
            </a:r>
            <a:r>
              <a:rPr lang="ro-RO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https://rocnee.eu/images/rocnee/fisiere/curriculum/repere%20metodologice%2022-23/REPERE_METODOLOGICE_FIZIC%C4%82_2022_2023.pdf</a:t>
            </a:r>
            <a:endParaRPr lang="ro-RO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Țepeș, D., &amp; Deliu, G. (2021). </a:t>
            </a:r>
            <a:r>
              <a:rPr lang="ro-RO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Suport de curs pentru cursul de formare: Învățarea centrată pe competențe de la proiectare la evaluare. CEAE. </a:t>
            </a: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București</a:t>
            </a:r>
          </a:p>
          <a:p>
            <a:pPr indent="-457200"/>
            <a:endParaRPr lang="ro-RO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o-RO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o-RO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1232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60913" y="2517321"/>
            <a:ext cx="66371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 mulțumesc pentru atenție!</a:t>
            </a:r>
            <a:endParaRPr lang="en-US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786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752</Words>
  <Application>Microsoft Office PowerPoint</Application>
  <PresentationFormat>Widescreen</PresentationFormat>
  <Paragraphs>137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Deliu Gabi</dc:creator>
  <cp:lastModifiedBy>Ovidiu</cp:lastModifiedBy>
  <cp:revision>47</cp:revision>
  <dcterms:created xsi:type="dcterms:W3CDTF">2022-09-04T06:51:28Z</dcterms:created>
  <dcterms:modified xsi:type="dcterms:W3CDTF">2022-09-06T14:48:30Z</dcterms:modified>
</cp:coreProperties>
</file>