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951" r:id="rId1"/>
  </p:sldMasterIdLst>
  <p:notesMasterIdLst>
    <p:notesMasterId r:id="rId24"/>
  </p:notesMasterIdLst>
  <p:sldIdLst>
    <p:sldId id="256" r:id="rId2"/>
    <p:sldId id="300" r:id="rId3"/>
    <p:sldId id="298" r:id="rId4"/>
    <p:sldId id="299" r:id="rId5"/>
    <p:sldId id="287" r:id="rId6"/>
    <p:sldId id="259" r:id="rId7"/>
    <p:sldId id="290" r:id="rId8"/>
    <p:sldId id="301" r:id="rId9"/>
    <p:sldId id="302" r:id="rId10"/>
    <p:sldId id="261" r:id="rId11"/>
    <p:sldId id="303" r:id="rId12"/>
    <p:sldId id="304" r:id="rId13"/>
    <p:sldId id="305" r:id="rId14"/>
    <p:sldId id="306" r:id="rId15"/>
    <p:sldId id="307" r:id="rId16"/>
    <p:sldId id="262" r:id="rId17"/>
    <p:sldId id="260" r:id="rId18"/>
    <p:sldId id="309" r:id="rId19"/>
    <p:sldId id="266" r:id="rId20"/>
    <p:sldId id="277" r:id="rId21"/>
    <p:sldId id="282" r:id="rId22"/>
    <p:sldId id="283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3" roundtripDataSignature="AMtx7mgZAj2Wz/a1UiQp3QLHRtRxoyrJ6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DC30C91-A5F0-4EAD-9A11-FBA4E7A9E972}">
  <a:tblStyle styleId="{5DC30C91-A5F0-4EAD-9A11-FBA4E7A9E97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1B776BCF-63F0-411B-8753-0E63DF102661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013" autoAdjust="0"/>
  </p:normalViewPr>
  <p:slideViewPr>
    <p:cSldViewPr snapToGrid="0">
      <p:cViewPr varScale="1">
        <p:scale>
          <a:sx n="80" d="100"/>
          <a:sy n="80" d="100"/>
        </p:scale>
        <p:origin x="75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48741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446842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3176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89084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3758049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1017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383874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82105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875320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51826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30484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84227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49017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92488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92754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97855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00840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8367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50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2" r:id="rId1"/>
    <p:sldLayoutId id="2147483953" r:id="rId2"/>
    <p:sldLayoutId id="2147483954" r:id="rId3"/>
    <p:sldLayoutId id="2147483955" r:id="rId4"/>
    <p:sldLayoutId id="2147483956" r:id="rId5"/>
    <p:sldLayoutId id="2147483957" r:id="rId6"/>
    <p:sldLayoutId id="2147483958" r:id="rId7"/>
    <p:sldLayoutId id="2147483959" r:id="rId8"/>
    <p:sldLayoutId id="2147483960" r:id="rId9"/>
    <p:sldLayoutId id="2147483961" r:id="rId10"/>
    <p:sldLayoutId id="2147483962" r:id="rId11"/>
    <p:sldLayoutId id="2147483963" r:id="rId12"/>
    <p:sldLayoutId id="2147483964" r:id="rId13"/>
    <p:sldLayoutId id="2147483965" r:id="rId14"/>
    <p:sldLayoutId id="2147483966" r:id="rId15"/>
    <p:sldLayoutId id="2147483967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rocnee.eu/index.php/dcee-oriz/curriculum-oriz/programe-scolare-fro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rocnee.eu/index.php/dcee-oriz/curriculum-oriz/programe-scolare-front/planuri-cadru-de-invatamant-si-programe-scolare-invatamant-liceal-2023-docx" TargetMode="External"/><Relationship Id="rId4" Type="http://schemas.openxmlformats.org/officeDocument/2006/relationships/hyperlink" Target="https://rocnee.eu/images/rocnee/fisiere/planuri-cadru/gimnazial/2024/PCI_PS_%C3%8ENV_GIMNAZIAL.pdf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rocnee.eu/index.php/dcee-oriz/curriculum-oriz/programe-scolare-front/planuri-cadru-de-invatamant-si-programe-scolare-invatamant-liceal-2023-docx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legislatie.just.ro/public/DetaliiDocument/296516" TargetMode="External"/><Relationship Id="rId2" Type="http://schemas.openxmlformats.org/officeDocument/2006/relationships/hyperlink" Target="https://rocnee.eu/images/rocnee/fisiere/programe_scolare/CDS/OMEN%203806_2013_CDS%20Matematica%20si%20stiinte%20in%20societatea%20cunoasterii_inv%20primar%20si%20secundar.pdf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drive.google.com/file/d/1zGtXquDdsctMZR_8lRFz9pi7T6Cus7Pm/view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u.ro/sites/default/files/_fi%C8%99iere/Legislatie/2025/OMEC_3986_2025.pdf" TargetMode="External"/><Relationship Id="rId2" Type="http://schemas.openxmlformats.org/officeDocument/2006/relationships/hyperlink" Target="https://legislatie.just.ro/Public/DetaliiDocumentAfis/299837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cdn.edupedu.ro/wp-content/uploads/2025/09/Intructiune-ministerul-educatiei-25-din-timpul-alocat-Monitorul-Oficial-Partea-I-nr.-855-17-sept-2025.pdf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rocnee.eu/index.php/dcee-oriz/curriculum-oriz/repere-metodologice" TargetMode="External"/><Relationship Id="rId2" Type="http://schemas.openxmlformats.org/officeDocument/2006/relationships/hyperlink" Target="https://www.edu.ro/OMEC_4350_2025_planuri_cadru_liceu_frecventa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rocnee.eu/images/rocnee/fisiere/repere_medotologice/2025/finale/REPERE_METODOLOGICE_FIZIC%C4%82_2024_2025_CLS_XII.pdf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../../../Alina/ISMB%202021-2022/Consfatuiri%20matematica/Catalog_manuale_scolare_invatamant_preuniversitar_2022_2023_clasele_I-VIII.xlsx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ocnee.eu/index.php/auxiliare-didactice" TargetMode="External"/><Relationship Id="rId5" Type="http://schemas.openxmlformats.org/officeDocument/2006/relationships/hyperlink" Target="https://www.manuale.edu.ro/" TargetMode="External"/><Relationship Id="rId4" Type="http://schemas.openxmlformats.org/officeDocument/2006/relationships/hyperlink" Target="https://rocnee.eu/index.php?view=article&amp;id=382:informare-privind-asigurarea-manualelor-scolare-pentru-anul-scolar-2025-2026&amp;catid=2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sjbacau.ro/compartiment-management/perfectionare/definitivat-2026/calendar-definitivat-2026/at_download/fil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u.ro/structura_an_scolar_2024_2025" TargetMode="External"/><Relationship Id="rId2" Type="http://schemas.openxmlformats.org/officeDocument/2006/relationships/hyperlink" Target="OMEC_3463_Structura%20anului%20scolar%202025-2026.pdf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roedulib.ro/learn.php?baseClass=ilrepositorygui&amp;reloadpublic=1&amp;cmd=frameset&amp;ref_id=1" TargetMode="External"/><Relationship Id="rId3" Type="http://schemas.openxmlformats.org/officeDocument/2006/relationships/hyperlink" Target="https://eduboom.ro/lectii-pe-materii/physics" TargetMode="External"/><Relationship Id="rId7" Type="http://schemas.openxmlformats.org/officeDocument/2006/relationships/hyperlink" Target="https://learningapps.org/" TargetMode="External"/><Relationship Id="rId12" Type="http://schemas.openxmlformats.org/officeDocument/2006/relationships/hyperlink" Target="https://www.rose-edu.ro/wp-content/uploads/2023/01/Activitati-remediale-si-de-tutorat_ghid-pentru-licee_TIPAR.pdf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ordwall.net/" TargetMode="External"/><Relationship Id="rId11" Type="http://schemas.openxmlformats.org/officeDocument/2006/relationships/hyperlink" Target="https://www.didactic.ro/materiale-didactice/planificare-activitati-remediale-cls-a-ixa" TargetMode="External"/><Relationship Id="rId5" Type="http://schemas.openxmlformats.org/officeDocument/2006/relationships/hyperlink" Target="https://www.adobe.com/express/create/video" TargetMode="External"/><Relationship Id="rId10" Type="http://schemas.openxmlformats.org/officeDocument/2006/relationships/hyperlink" Target="https://digital.educred.ro/teste-evaluare" TargetMode="External"/><Relationship Id="rId4" Type="http://schemas.openxmlformats.org/officeDocument/2006/relationships/hyperlink" Target="https://phet.colorado.edu/ro/" TargetMode="External"/><Relationship Id="rId9" Type="http://schemas.openxmlformats.org/officeDocument/2006/relationships/hyperlink" Target="https://digital.educred.ro/red-din-cred/red-gimnaziu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xcelentabacau.ro/" TargetMode="Externa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stratone.lauracarmen@e-isjbac&#259;u.ro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u.ro/structura_an_scolar_2024_2025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u.ro/etichete/rofui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rocnee.eu/index.php/dcee-oriz/curriculum-oriz/planuri-cadru-actuale/planuri-cadru-invatamant-gimnazial" TargetMode="External"/><Relationship Id="rId2" Type="http://schemas.openxmlformats.org/officeDocument/2006/relationships/hyperlink" Target="https://rocnee.eu/index.php/dcee-oriz/curriculum-oriz/programe-scolare-front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edu.ro/sites/default/files/_fi%C8%99iere/Legislatie/2025/OMEC_4350_2025/OMEC_4350_2025.pdf" TargetMode="External"/><Relationship Id="rId4" Type="http://schemas.openxmlformats.org/officeDocument/2006/relationships/hyperlink" Target="https://www.edu.ro/OMEC_4350_2025_planuri_cadru_liceu_frecventa_zi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D1F852F-9E28-4DF1-9A0A-099AD736958E}"/>
              </a:ext>
            </a:extLst>
          </p:cNvPr>
          <p:cNvSpPr/>
          <p:nvPr/>
        </p:nvSpPr>
        <p:spPr>
          <a:xfrm>
            <a:off x="774441" y="279918"/>
            <a:ext cx="9274629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o-RO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MINISTERUL EDUCAȚIEI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ȘI CERCETĂRII</a:t>
            </a:r>
            <a:endParaRPr lang="ro-RO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INSPECTORATUL </a:t>
            </a:r>
            <a:r>
              <a:rPr lang="ro-RO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ŞCOLAR JUDEŢEAN BACĂU</a:t>
            </a:r>
            <a:endParaRPr lang="en-GB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o-RO" sz="3600" b="1" dirty="0">
              <a:solidFill>
                <a:srgbClr val="23427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r>
              <a:rPr lang="en-US" sz="3600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CONSFĂTUIREA JUDEȚEANĂ A </a:t>
            </a:r>
            <a:endParaRPr lang="ro-RO" sz="3600" b="1" dirty="0">
              <a:solidFill>
                <a:srgbClr val="7030A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r>
              <a:rPr lang="en-US" sz="3600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PROFESORILOR DE </a:t>
            </a:r>
            <a:r>
              <a:rPr lang="ro-RO" sz="3600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FIZICĂ</a:t>
            </a:r>
          </a:p>
          <a:p>
            <a:pPr algn="ctr"/>
            <a:endParaRPr lang="ro-RO" sz="3600" b="1" dirty="0">
              <a:solidFill>
                <a:srgbClr val="7030A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r>
              <a:rPr lang="ro-RO" sz="3600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en-US" sz="3600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r>
              <a:rPr lang="ro-RO" sz="3600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septembrie</a:t>
            </a:r>
            <a:r>
              <a:rPr lang="ro-RO" sz="3600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202</a:t>
            </a:r>
            <a:r>
              <a:rPr lang="en-US" sz="3600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endParaRPr lang="ro-RO" sz="3600" b="1" dirty="0">
              <a:solidFill>
                <a:srgbClr val="7030A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br>
              <a:rPr lang="en-US" sz="3600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3600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 ȘCOLAR 2025-2026</a:t>
            </a:r>
            <a:br>
              <a:rPr lang="en-US" b="1" dirty="0">
                <a:solidFill>
                  <a:srgbClr val="234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6"/>
          <p:cNvSpPr txBox="1"/>
          <p:nvPr/>
        </p:nvSpPr>
        <p:spPr>
          <a:xfrm>
            <a:off x="285749" y="104775"/>
            <a:ext cx="11449051" cy="590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Programe</a:t>
            </a:r>
            <a:r>
              <a:rPr lang="en-US" sz="3200" b="1" dirty="0"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3200" b="1" dirty="0" err="1"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școlare</a:t>
            </a:r>
            <a:r>
              <a:rPr lang="en-US" sz="3200" b="1" dirty="0"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3200" b="1" dirty="0" err="1"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în</a:t>
            </a:r>
            <a:r>
              <a:rPr lang="en-US" sz="3200" b="1" dirty="0"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3200" b="1" dirty="0" err="1"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vigoare</a:t>
            </a:r>
            <a:r>
              <a:rPr lang="en-US" sz="3200" b="1" dirty="0"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endParaRPr lang="ro-RO" sz="3200" b="1" dirty="0">
              <a:latin typeface="Times New Roman"/>
              <a:ea typeface="Times New Roman"/>
              <a:cs typeface="Times New Roman"/>
              <a:sym typeface="Times New Roman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în</a:t>
            </a:r>
            <a:r>
              <a:rPr lang="en-US" sz="3200" b="1" dirty="0"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3200" b="1" dirty="0" err="1"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anul</a:t>
            </a:r>
            <a:r>
              <a:rPr lang="en-US" sz="3200" b="1" dirty="0"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3200" b="1" dirty="0" err="1"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școlar</a:t>
            </a:r>
            <a:r>
              <a:rPr lang="en-US" sz="3200" b="1" dirty="0"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2025-202</a:t>
            </a:r>
            <a:r>
              <a:rPr lang="en-US" sz="3200" b="1" dirty="0">
                <a:latin typeface="Times New Roman"/>
                <a:ea typeface="Times New Roman"/>
                <a:cs typeface="Times New Roman"/>
                <a:sym typeface="Times New Roman"/>
              </a:rPr>
              <a:t>6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1" dirty="0"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000" b="1" i="1" dirty="0" err="1">
                <a:latin typeface="Times New Roman"/>
                <a:ea typeface="Times New Roman"/>
                <a:cs typeface="Times New Roman"/>
                <a:sym typeface="Times New Roman"/>
              </a:rPr>
              <a:t>Gimnaziu</a:t>
            </a:r>
            <a:endParaRPr lang="en-US" sz="2000" b="1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solidFill>
                <a:srgbClr val="7030A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ORDIN nr. 3.393/28.02.2017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aprobarea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programelor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școlare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învățământul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gimnazial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r>
              <a:rPr lang="en-US" dirty="0">
                <a:hlinkClick r:id="rId4"/>
              </a:rPr>
              <a:t>https://rocnee.eu/images/rocnee/fisiere/planuri-cadru/gimnazial/2024/PCI_PS_%C3%8ENV_GIMNAZIAL.pdf</a:t>
            </a:r>
            <a:endParaRPr lang="ro-RO" dirty="0"/>
          </a:p>
          <a:p>
            <a:endParaRPr lang="ro-RO" dirty="0">
              <a:solidFill>
                <a:srgbClr val="000000"/>
              </a:solidFill>
              <a:latin typeface="Roboto Condensed" panose="020000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US" b="1" i="1" dirty="0"/>
              <a:t>	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Liceu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Roboto Condensed" panose="02000000000000000000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ORDIN nr. 3458 / 2004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școlară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fizică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IX-a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ORDIN nr. 4598 / 2004 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școlară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fizică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X-a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ORDIN nr. 3252 / 2006 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școlară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fizică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F1-F2,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XI-a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ORDIN nr.</a:t>
            </a:r>
            <a:r>
              <a:rPr lang="ro-RO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5959 / 2006 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școlară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fizică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F1-F2,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XII-a</a:t>
            </a:r>
          </a:p>
          <a:p>
            <a:endParaRPr lang="en-US" dirty="0"/>
          </a:p>
          <a:p>
            <a:r>
              <a:rPr lang="en-US" dirty="0">
                <a:hlinkClick r:id="rId5"/>
              </a:rPr>
              <a:t>https://rocnee.eu/index.php/dcee-oriz/curriculum-oriz/programe-scolare-front/planuri-cadru-de-invatamant-si-programe-scolare-invatamant-liceal-2023-docx</a:t>
            </a:r>
            <a:endParaRPr sz="18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9FCE41D-B986-43CA-9997-4D14BF27675C}"/>
              </a:ext>
            </a:extLst>
          </p:cNvPr>
          <p:cNvSpPr txBox="1"/>
          <p:nvPr/>
        </p:nvSpPr>
        <p:spPr>
          <a:xfrm>
            <a:off x="257696" y="91440"/>
            <a:ext cx="10166464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en-US" sz="1200" b="0" i="0" u="none" strike="noStrike" baseline="0" dirty="0">
              <a:solidFill>
                <a:srgbClr val="000000"/>
              </a:solidFill>
              <a:latin typeface="Roboto Condensed" panose="02000000000000000000" pitchFamily="2" charset="0"/>
            </a:endParaRPr>
          </a:p>
          <a:p>
            <a:r>
              <a:rPr lang="en-US" sz="1800" b="1" i="1" u="none" strike="noStrike" baseline="0" dirty="0">
                <a:solidFill>
                  <a:srgbClr val="2E5496"/>
                </a:solidFill>
                <a:latin typeface="Roboto Condensed" panose="02000000000000000000" pitchFamily="2" charset="0"/>
              </a:rPr>
              <a:t>	</a:t>
            </a:r>
            <a:r>
              <a:rPr lang="en-US" sz="2000" b="1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ȘTIINȚE </a:t>
            </a:r>
          </a:p>
          <a:p>
            <a:endParaRPr lang="en-US" sz="20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ORDIN nr. 3252 / 2006 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Științe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XI-a -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filiera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teoretică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umanist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specializarea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filologie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ORDIN nr. 5959 / 2006 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Științe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XII-a -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filiera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teoretică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umanist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specializarea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filologie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ORDIN nr. 3252 / 2006 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Științe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XI-a -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filiera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vocaţională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pedagogic,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specializarea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învăţător-educatoare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ORDIN nr. 5959 / 2006 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Științe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XII-a -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filiera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vocaţională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pedagogic,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specializarea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învăţător-educatoare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ORDIN nr. 3252 / 2006 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Științe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XI-a -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filiera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vocaţională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teologic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specializările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(cu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excepţia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specializărilor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teologie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ortodoxă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patrimoniu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cultural)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filiera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vocaţională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pedagogic,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specializările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•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bibliotecar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-documentarist • instructor-animator •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şcolar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ORDIN nr. 5959 / 2006 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Științe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XII-a -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filiera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vocațională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teologic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filiera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vocațională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pedagogic,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specializările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•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bibliotecar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-documentarist • instructor-animator •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școlar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000" b="0" i="0" u="none" strike="noStrike" baseline="0" dirty="0">
              <a:solidFill>
                <a:srgbClr val="2D75B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0" i="0" u="none" strike="noStrike" baseline="0" dirty="0">
                <a:solidFill>
                  <a:srgbClr val="0462C1"/>
                </a:solidFill>
                <a:latin typeface="Roboto Condensed" panose="02000000000000000000" pitchFamily="2" charset="0"/>
                <a:hlinkClick r:id="rId2"/>
              </a:rPr>
              <a:t>https://rocnee.eu/index.php/dcee-oriz/curriculum-oriz/programe-scolare-front/planuri-cadru-de-invatamant-si-programe-scolare-invatamant-liceal-2023-docx</a:t>
            </a:r>
            <a:endParaRPr lang="en-US" sz="2000" b="0" i="0" u="none" strike="noStrike" baseline="0" dirty="0">
              <a:solidFill>
                <a:srgbClr val="0462C1"/>
              </a:solidFill>
              <a:latin typeface="Roboto Condens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7171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867B64A-E98D-4C0D-AED9-6381BD0A9497}"/>
              </a:ext>
            </a:extLst>
          </p:cNvPr>
          <p:cNvSpPr txBox="1"/>
          <p:nvPr/>
        </p:nvSpPr>
        <p:spPr>
          <a:xfrm>
            <a:off x="249382" y="906088"/>
            <a:ext cx="9858894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Curriculum la </a:t>
            </a:r>
            <a:r>
              <a:rPr lang="en-US" sz="32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Decizia</a:t>
            </a:r>
            <a:r>
              <a:rPr lang="en-US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Școlii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oferta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națională</a:t>
            </a:r>
            <a:endParaRPr lang="en-US" sz="32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1200" b="0" i="0" u="none" strike="noStrike" baseline="0" dirty="0">
              <a:solidFill>
                <a:srgbClr val="000000"/>
              </a:solidFill>
              <a:latin typeface="Roboto Condensed" panose="02000000000000000000" pitchFamily="2" charset="0"/>
            </a:endParaRPr>
          </a:p>
          <a:p>
            <a:pPr marL="342900" indent="-342900">
              <a:buAutoNum type="arabicPeriod"/>
            </a:pP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Matematică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științe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societatea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cunoașterii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o-RO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OMEN nr. 3806/2013</a:t>
            </a:r>
            <a:r>
              <a:rPr lang="ro-RO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o-RO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secundar</a:t>
            </a:r>
            <a:endParaRPr lang="en-US" sz="20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0" i="0" u="none" strike="noStrike" baseline="0" dirty="0">
                <a:solidFill>
                  <a:srgbClr val="2D75B6"/>
                </a:solidFill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>
                <a:solidFill>
                  <a:srgbClr val="0462C1"/>
                </a:solidFill>
                <a:latin typeface="Roboto Condensed" panose="02000000000000000000" pitchFamily="2" charset="0"/>
                <a:hlinkClick r:id="rId2"/>
              </a:rPr>
              <a:t>https://rocnee.eu/images/rocnee/fisiere/programe_scolare/CDS/OMEN%203806_2013_CDS%20Matematica%20si%20stiinte%20in%20societatea%20cunoasterii_inv%20primar%20si%20secundar.pdf</a:t>
            </a:r>
            <a:endParaRPr lang="en-US" sz="1800" b="0" i="0" u="none" strike="noStrike" baseline="0" dirty="0">
              <a:solidFill>
                <a:srgbClr val="0462C1"/>
              </a:solidFill>
              <a:latin typeface="Roboto Condensed" panose="02000000000000000000" pitchFamily="2" charset="0"/>
            </a:endParaRPr>
          </a:p>
          <a:p>
            <a:endParaRPr lang="en-US" sz="1800" b="0" i="0" u="none" strike="noStrike" baseline="0" dirty="0">
              <a:solidFill>
                <a:srgbClr val="0462C1"/>
              </a:solidFill>
              <a:latin typeface="Roboto Condensed" panose="02000000000000000000" pitchFamily="2" charset="0"/>
            </a:endParaRPr>
          </a:p>
          <a:p>
            <a:pPr marL="342900" indent="-342900">
              <a:buAutoNum type="arabicPeriod"/>
            </a:pPr>
            <a:r>
              <a:rPr lang="en-US" sz="2000" b="1" i="0" u="none" strike="noStrike" baseline="0" dirty="0">
                <a:latin typeface="Roboto Condensed" panose="02000000000000000000" pitchFamily="2" charset="0"/>
              </a:rPr>
              <a:t>Aventura </a:t>
            </a:r>
            <a:r>
              <a:rPr lang="ro-RO" sz="2000" b="1" dirty="0">
                <a:latin typeface="Roboto Condensed" panose="02000000000000000000" pitchFamily="2" charset="0"/>
              </a:rPr>
              <a:t>c</a:t>
            </a:r>
            <a:r>
              <a:rPr lang="en-US" sz="2000" b="1" i="0" u="none" strike="noStrike" baseline="0" dirty="0" err="1">
                <a:latin typeface="Roboto Condensed" panose="02000000000000000000" pitchFamily="2" charset="0"/>
              </a:rPr>
              <a:t>unoașterii</a:t>
            </a:r>
            <a:r>
              <a:rPr lang="en-US" sz="2000" b="1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2000" b="1" i="0" u="none" strike="noStrike" baseline="0" dirty="0" err="1">
                <a:latin typeface="Roboto Condensed" panose="02000000000000000000" pitchFamily="2" charset="0"/>
              </a:rPr>
              <a:t>Universului</a:t>
            </a:r>
            <a:r>
              <a:rPr lang="en-US" sz="2000" b="1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ro-RO" sz="2000" b="1" i="0" u="none" strike="noStrike" baseline="0" dirty="0">
                <a:latin typeface="Roboto Condensed" panose="02000000000000000000" pitchFamily="2" charset="0"/>
              </a:rPr>
              <a:t>- </a:t>
            </a:r>
            <a:r>
              <a:rPr lang="en-US" sz="2000" b="1" i="0" u="none" strike="noStrike" baseline="0" dirty="0">
                <a:latin typeface="Roboto Condensed" panose="02000000000000000000" pitchFamily="2" charset="0"/>
              </a:rPr>
              <a:t>OMEC nr. 3595/2025</a:t>
            </a:r>
          </a:p>
          <a:p>
            <a:endParaRPr lang="en-US" b="1" dirty="0">
              <a:solidFill>
                <a:srgbClr val="2D75B6"/>
              </a:solidFill>
              <a:latin typeface="Roboto Condensed" panose="02000000000000000000" pitchFamily="2" charset="0"/>
            </a:endParaRPr>
          </a:p>
          <a:p>
            <a:r>
              <a:rPr lang="en-US" sz="1800" b="0" i="0" u="none" strike="noStrike" baseline="0" dirty="0">
                <a:solidFill>
                  <a:srgbClr val="0462C1"/>
                </a:solidFill>
                <a:latin typeface="Roboto Condensed" panose="02000000000000000000" pitchFamily="2" charset="0"/>
                <a:hlinkClick r:id="rId3"/>
              </a:rPr>
              <a:t>https://legislatie.just.ro/public/DetaliiDocument/296516</a:t>
            </a:r>
            <a:endParaRPr lang="en-US" sz="1800" b="0" i="0" u="none" strike="noStrike" baseline="0" dirty="0">
              <a:solidFill>
                <a:srgbClr val="0462C1"/>
              </a:solidFill>
              <a:latin typeface="Roboto Condensed" panose="02000000000000000000" pitchFamily="2" charset="0"/>
            </a:endParaRPr>
          </a:p>
          <a:p>
            <a:endParaRPr lang="en-US" sz="1800" b="0" i="0" u="none" strike="noStrike" baseline="0" dirty="0">
              <a:solidFill>
                <a:srgbClr val="0462C1"/>
              </a:solidFill>
              <a:latin typeface="Roboto Condensed" panose="02000000000000000000" pitchFamily="2" charset="0"/>
            </a:endParaRPr>
          </a:p>
          <a:p>
            <a:endParaRPr lang="en-US" sz="1800" b="0" i="0" u="none" strike="noStrike" baseline="0" dirty="0">
              <a:solidFill>
                <a:srgbClr val="0462C1"/>
              </a:solidFill>
              <a:latin typeface="Roboto Condensed" panose="02000000000000000000" pitchFamily="2" charset="0"/>
            </a:endParaRP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Roboto Condensed" panose="02000000000000000000" pitchFamily="2" charset="0"/>
              </a:rPr>
              <a:t>film de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Roboto Condensed" panose="02000000000000000000" pitchFamily="2" charset="0"/>
              </a:rPr>
              <a:t>prezentare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Roboto Condensed" panose="02000000000000000000" pitchFamily="2" charset="0"/>
              </a:rPr>
              <a:t>  </a:t>
            </a:r>
          </a:p>
          <a:p>
            <a:r>
              <a:rPr lang="en-US" sz="1800" b="0" i="0" u="none" strike="noStrike" baseline="0" dirty="0">
                <a:solidFill>
                  <a:srgbClr val="0462C1"/>
                </a:solidFill>
                <a:latin typeface="Roboto Condensed" panose="02000000000000000000" pitchFamily="2" charset="0"/>
                <a:hlinkClick r:id="rId4"/>
              </a:rPr>
              <a:t>https://drive.google.com/file/d/1zGtXquDdsctMZR_8lRFz9pi7T6Cus7Pm/view</a:t>
            </a:r>
            <a:endParaRPr lang="en-US" sz="1800" b="0" i="0" u="none" strike="noStrike" baseline="0" dirty="0">
              <a:solidFill>
                <a:srgbClr val="0462C1"/>
              </a:solidFill>
              <a:latin typeface="Roboto Condensed" panose="02000000000000000000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8696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403FE9D-ED9E-4406-BE8C-2013BAAB84FA}"/>
              </a:ext>
            </a:extLst>
          </p:cNvPr>
          <p:cNvSpPr txBox="1"/>
          <p:nvPr/>
        </p:nvSpPr>
        <p:spPr>
          <a:xfrm>
            <a:off x="305146" y="419100"/>
            <a:ext cx="9943753" cy="63401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Alte </a:t>
            </a:r>
            <a:r>
              <a:rPr lang="en-US" sz="32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documente</a:t>
            </a:r>
            <a:r>
              <a:rPr lang="en-US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legislative</a:t>
            </a:r>
          </a:p>
          <a:p>
            <a:pPr algn="ctr"/>
            <a:endParaRPr lang="en-US" sz="3200" b="1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i="0" u="none" strike="noStrike" baseline="0" dirty="0">
                <a:latin typeface="Roboto Condensed" panose="02000000000000000000" pitchFamily="2" charset="0"/>
              </a:rPr>
              <a:t>ORDIN </a:t>
            </a:r>
            <a:r>
              <a:rPr lang="ro-RO" sz="1800" b="1" i="0" u="none" strike="noStrike" baseline="0" dirty="0">
                <a:latin typeface="Roboto Condensed" panose="02000000000000000000" pitchFamily="2" charset="0"/>
              </a:rPr>
              <a:t>n</a:t>
            </a:r>
            <a:r>
              <a:rPr lang="en-US" sz="1800" b="1" i="0" u="none" strike="noStrike" baseline="0" dirty="0">
                <a:latin typeface="Roboto Condensed" panose="02000000000000000000" pitchFamily="2" charset="0"/>
              </a:rPr>
              <a:t>r. 4498/8 </a:t>
            </a:r>
            <a:r>
              <a:rPr lang="en-US" sz="1800" b="1" i="0" u="none" strike="noStrike" baseline="0" dirty="0" err="1">
                <a:latin typeface="Roboto Condensed" panose="02000000000000000000" pitchFamily="2" charset="0"/>
              </a:rPr>
              <a:t>iulie</a:t>
            </a:r>
            <a:r>
              <a:rPr lang="en-US" sz="1800" b="1" i="0" u="none" strike="noStrike" baseline="0" dirty="0">
                <a:latin typeface="Roboto Condensed" panose="02000000000000000000" pitchFamily="2" charset="0"/>
              </a:rPr>
              <a:t> 2025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pentru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modificarea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Regulamentului-cadru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de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organizare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şi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funcţionare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a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unităţilor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de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învăţământ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preuniversitar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,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aprobat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prin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Ordinul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ministrului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educaţiei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nr. 5.726/2024,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poate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fi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accesat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la </a:t>
            </a:r>
            <a:r>
              <a:rPr lang="en-US" sz="1800" b="1" i="1" u="none" strike="noStrike" baseline="0" dirty="0" err="1">
                <a:latin typeface="Roboto Condensed" panose="02000000000000000000" pitchFamily="2" charset="0"/>
              </a:rPr>
              <a:t>adresa</a:t>
            </a:r>
            <a:r>
              <a:rPr lang="en-US" sz="1800" b="1" i="1" u="none" strike="noStrike" baseline="0" dirty="0">
                <a:latin typeface="Roboto Condensed" panose="02000000000000000000" pitchFamily="2" charset="0"/>
              </a:rPr>
              <a:t>:  </a:t>
            </a:r>
          </a:p>
          <a:p>
            <a:endParaRPr lang="en-US" sz="1800" b="0" i="0" u="none" strike="noStrike" baseline="0" dirty="0">
              <a:solidFill>
                <a:srgbClr val="1F4E79"/>
              </a:solidFill>
              <a:latin typeface="Roboto Condensed" panose="02000000000000000000" pitchFamily="2" charset="0"/>
            </a:endParaRPr>
          </a:p>
          <a:p>
            <a:r>
              <a:rPr lang="en-US" sz="1800" b="0" i="0" u="none" strike="noStrike" baseline="0" dirty="0">
                <a:solidFill>
                  <a:srgbClr val="0462C1"/>
                </a:solidFill>
                <a:latin typeface="Roboto Condensed" panose="02000000000000000000" pitchFamily="2" charset="0"/>
                <a:hlinkClick r:id="rId2"/>
              </a:rPr>
              <a:t>https://legislatie.just.ro/Public/DetaliiDocumentAfis/299837</a:t>
            </a:r>
            <a:endParaRPr lang="en-US" sz="1800" b="0" i="0" u="none" strike="noStrike" baseline="0" dirty="0">
              <a:solidFill>
                <a:srgbClr val="0462C1"/>
              </a:solidFill>
              <a:latin typeface="Roboto Condensed" panose="02000000000000000000" pitchFamily="2" charset="0"/>
            </a:endParaRPr>
          </a:p>
          <a:p>
            <a:endParaRPr lang="en-US" sz="1800" b="0" i="0" u="none" strike="noStrike" baseline="0" dirty="0">
              <a:solidFill>
                <a:srgbClr val="0462C1"/>
              </a:solidFill>
              <a:latin typeface="Roboto Condensed" panose="02000000000000000000" pitchFamily="2" charset="0"/>
            </a:endParaRPr>
          </a:p>
          <a:p>
            <a:r>
              <a:rPr lang="en-US" sz="1800" b="1" i="0" u="none" strike="noStrike" baseline="0" dirty="0" err="1">
                <a:latin typeface="Roboto Condensed" panose="02000000000000000000" pitchFamily="2" charset="0"/>
              </a:rPr>
              <a:t>Ordin</a:t>
            </a:r>
            <a:r>
              <a:rPr lang="en-US" sz="1800" b="1" i="0" u="none" strike="noStrike" baseline="0" dirty="0">
                <a:latin typeface="Roboto Condensed" panose="02000000000000000000" pitchFamily="2" charset="0"/>
              </a:rPr>
              <a:t> nr. 3.986/05.05.2025 </a:t>
            </a:r>
            <a:r>
              <a:rPr lang="en-US" sz="1800" b="1" i="0" u="none" strike="noStrike" baseline="0" dirty="0" err="1">
                <a:latin typeface="Roboto Condensed" panose="02000000000000000000" pitchFamily="2" charset="0"/>
              </a:rPr>
              <a:t>pentru</a:t>
            </a:r>
            <a:r>
              <a:rPr lang="en-US" sz="1800" b="1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1" i="0" u="none" strike="noStrike" baseline="0" dirty="0" err="1">
                <a:latin typeface="Roboto Condensed" panose="02000000000000000000" pitchFamily="2" charset="0"/>
              </a:rPr>
              <a:t>aprobarea</a:t>
            </a:r>
            <a:r>
              <a:rPr lang="en-US" sz="1800" b="1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1" i="0" u="none" strike="noStrike" baseline="0" dirty="0" err="1">
                <a:latin typeface="Roboto Condensed" panose="02000000000000000000" pitchFamily="2" charset="0"/>
              </a:rPr>
              <a:t>Metodologiei</a:t>
            </a:r>
            <a:r>
              <a:rPr lang="en-US" sz="1800" b="1" i="0" u="none" strike="noStrike" baseline="0" dirty="0">
                <a:latin typeface="Roboto Condensed" panose="02000000000000000000" pitchFamily="2" charset="0"/>
              </a:rPr>
              <a:t> – </a:t>
            </a:r>
            <a:r>
              <a:rPr lang="en-US" sz="1800" b="1" i="0" u="none" strike="noStrike" baseline="0" dirty="0" err="1">
                <a:latin typeface="Roboto Condensed" panose="02000000000000000000" pitchFamily="2" charset="0"/>
              </a:rPr>
              <a:t>cadru</a:t>
            </a:r>
            <a:r>
              <a:rPr lang="en-US" sz="1800" b="1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privind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tipul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programelor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pentru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dezvoltare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în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cariera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didactică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,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asigurarea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calității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programelor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și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sistemul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de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acumulare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a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creditelor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ECTS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pentru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cadrele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didactice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din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învățământul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preuniversitar</a:t>
            </a:r>
            <a:endParaRPr lang="en-US" sz="1800" b="0" i="0" u="none" strike="noStrike" baseline="0" dirty="0">
              <a:latin typeface="Roboto Condensed" panose="02000000000000000000" pitchFamily="2" charset="0"/>
            </a:endParaRPr>
          </a:p>
          <a:p>
            <a:endParaRPr lang="en-US" sz="1800" b="0" i="0" u="none" strike="noStrike" baseline="0" dirty="0">
              <a:solidFill>
                <a:srgbClr val="1F4E79"/>
              </a:solidFill>
              <a:latin typeface="Roboto Condensed" panose="02000000000000000000" pitchFamily="2" charset="0"/>
            </a:endParaRPr>
          </a:p>
          <a:p>
            <a:r>
              <a:rPr lang="en-US" sz="1800" b="0" i="0" u="none" strike="noStrike" baseline="0" dirty="0">
                <a:solidFill>
                  <a:srgbClr val="0462C1"/>
                </a:solidFill>
                <a:latin typeface="Roboto Condensed" panose="02000000000000000000" pitchFamily="2" charset="0"/>
                <a:hlinkClick r:id="rId3"/>
              </a:rPr>
              <a:t>https://www.edu.ro/sites/default/files/_fi%C8%99iere/Legislatie/2025/OMEC_3986_2025.pdf</a:t>
            </a:r>
            <a:endParaRPr lang="en-US" sz="1800" b="0" i="0" u="none" strike="noStrike" baseline="0" dirty="0">
              <a:solidFill>
                <a:srgbClr val="0462C1"/>
              </a:solidFill>
              <a:latin typeface="Roboto Condensed" panose="02000000000000000000" pitchFamily="2" charset="0"/>
            </a:endParaRPr>
          </a:p>
          <a:p>
            <a:endParaRPr lang="en-US" sz="1800" b="0" i="0" u="none" strike="noStrike" baseline="0" dirty="0">
              <a:solidFill>
                <a:srgbClr val="0462C1"/>
              </a:solidFill>
              <a:latin typeface="Roboto Condensed" panose="02000000000000000000" pitchFamily="2" charset="0"/>
            </a:endParaRPr>
          </a:p>
          <a:p>
            <a:r>
              <a:rPr lang="en-US" sz="1800" b="1" i="0" u="none" strike="noStrike" baseline="0" dirty="0">
                <a:solidFill>
                  <a:srgbClr val="C00000"/>
                </a:solidFill>
                <a:latin typeface="Roboto Condensed" panose="02000000000000000000" pitchFamily="2" charset="0"/>
              </a:rPr>
              <a:t>NOU ! INSTRUCȚIUNE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privind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aplicarea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unitară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a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prevederilor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referitoare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la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utilizarea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timpului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alocat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disciplinei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/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domeniului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de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studiu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,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aflat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la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dispoziția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cadrului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didactic,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în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învățământul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preuniversitar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gimnazial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și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1800" b="0" i="0" u="none" strike="noStrike" baseline="0" dirty="0" err="1">
                <a:latin typeface="Roboto Condensed" panose="02000000000000000000" pitchFamily="2" charset="0"/>
              </a:rPr>
              <a:t>liceal</a:t>
            </a:r>
            <a:r>
              <a:rPr lang="en-US" sz="1800" b="0" i="0" u="none" strike="noStrike" baseline="0" dirty="0">
                <a:latin typeface="Roboto Condensed" panose="02000000000000000000" pitchFamily="2" charset="0"/>
              </a:rPr>
              <a:t>.</a:t>
            </a:r>
          </a:p>
          <a:p>
            <a:endParaRPr lang="en-US" sz="1800" b="0" i="0" u="none" strike="noStrike" baseline="0" dirty="0">
              <a:solidFill>
                <a:srgbClr val="1F4E79"/>
              </a:solidFill>
              <a:latin typeface="Roboto Condensed" panose="02000000000000000000" pitchFamily="2" charset="0"/>
            </a:endParaRPr>
          </a:p>
          <a:p>
            <a:r>
              <a:rPr lang="en-US" sz="1800" b="0" i="0" u="none" strike="noStrike" baseline="0" dirty="0">
                <a:solidFill>
                  <a:srgbClr val="0462C1"/>
                </a:solidFill>
                <a:latin typeface="Roboto Condensed" panose="02000000000000000000" pitchFamily="2" charset="0"/>
                <a:hlinkClick r:id="rId4"/>
              </a:rPr>
              <a:t>https://cdn.edupedu.ro/wp-content/uploads/2025/09/Intructiune-ministerul-educatiei-25-din-timpul-alocat-Monitorul-Oficial-Partea-I-nr.-855-17-sept-2025.pdf</a:t>
            </a:r>
            <a:endParaRPr lang="en-US" sz="1800" b="0" i="0" u="none" strike="noStrike" baseline="0" dirty="0">
              <a:solidFill>
                <a:srgbClr val="0462C1"/>
              </a:solidFill>
              <a:latin typeface="Roboto Condensed" panose="02000000000000000000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7067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F0C6D75-1C05-4CB6-933D-ACD5DF67812A}"/>
              </a:ext>
            </a:extLst>
          </p:cNvPr>
          <p:cNvSpPr txBox="1"/>
          <p:nvPr/>
        </p:nvSpPr>
        <p:spPr>
          <a:xfrm>
            <a:off x="108931" y="103390"/>
            <a:ext cx="11187719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NOUTĂȚI CURRICULARE</a:t>
            </a:r>
          </a:p>
          <a:p>
            <a:pPr algn="ctr"/>
            <a:endParaRPr lang="en-US" sz="2000" b="1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OMEC nr. 4.350/2025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aprobarea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planurilor-cadru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învățământul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liceal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frecvență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</a:t>
            </a:r>
          </a:p>
          <a:p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</a:t>
            </a:r>
            <a:r>
              <a:rPr lang="ro-RO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</a:p>
          <a:p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anul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școlar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2025-2026,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învățământul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liceal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profesional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mențin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aplicare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planurile-cadru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valabile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anul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școlar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2024-2025.</a:t>
            </a:r>
          </a:p>
          <a:p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școlar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2026-2027,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IX-a,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liceal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 cu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frecvență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zi, se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planurile-cadru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aprobate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anexele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nr.</a:t>
            </a:r>
            <a:r>
              <a:rPr lang="ro-RO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2-38 ale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prezentului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ordin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iar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clasele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X-a, a XI-a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XII-a,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liceal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forma cu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frecvență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zi, respective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clasele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X-a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XI-a,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profesional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rămân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aplicare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planurile-cadru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valabile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școlar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2024-2025.</a:t>
            </a:r>
          </a:p>
          <a:p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școlar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2027-2028,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clasele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IX-a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X-a,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liceal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forma cu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frecvență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planurile-cadru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aprobate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anexele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nr. 2-38 ale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prezentului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ordin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iar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clasele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XI-a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XII-a,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liceal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forma cu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frecvență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respectiv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XI-a,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profesional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rămân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aplicare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planurile-cadru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valabile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școlar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2024-2025.</a:t>
            </a:r>
          </a:p>
          <a:p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(4)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școlar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2028-2029,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clasele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IX-a, a</a:t>
            </a:r>
            <a:r>
              <a:rPr lang="ro-RO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X-a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XI-a,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liceal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forma cu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frecvență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zi, se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planurile-cadru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aprobate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anexele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nr. 2-38 ale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prezentului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ordin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iar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XII-a,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liceal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forma cu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frecvență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rămân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aplicare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planurile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valabile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școlar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20242025.</a:t>
            </a:r>
          </a:p>
          <a:p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(5)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Începând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școlar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2029-2030,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clasele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IX-a, a X-a, a XI-a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XII-a,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liceal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forma cu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frecvență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zi, se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planurile-cadru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aprobate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anexele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nr. 2-38 ale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prezentului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ordin</a:t>
            </a:r>
            <a:r>
              <a:rPr lang="en-US" sz="2000" b="0" i="0" u="none" strike="noStrike" baseline="0" dirty="0">
                <a:solidFill>
                  <a:srgbClr val="2D75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9385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B1A92D7-77F9-4D30-BAFF-E32BD3BA5C59}"/>
              </a:ext>
            </a:extLst>
          </p:cNvPr>
          <p:cNvSpPr txBox="1"/>
          <p:nvPr/>
        </p:nvSpPr>
        <p:spPr>
          <a:xfrm>
            <a:off x="546735" y="1066800"/>
            <a:ext cx="1045464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en-US" sz="1200" b="0" i="0" u="none" strike="noStrike" baseline="0" dirty="0">
              <a:solidFill>
                <a:srgbClr val="000000"/>
              </a:solidFill>
              <a:latin typeface="Roboto Condensed" panose="02000000000000000000" pitchFamily="2" charset="0"/>
            </a:endParaRPr>
          </a:p>
          <a:p>
            <a:r>
              <a:rPr lang="en-US" sz="2000" b="0" i="0" u="none" strike="noStrike" baseline="0" dirty="0">
                <a:latin typeface="Roboto Condensed" panose="02000000000000000000" pitchFamily="2" charset="0"/>
              </a:rPr>
              <a:t>Nota de </a:t>
            </a:r>
            <a:r>
              <a:rPr lang="en-US" sz="2000" b="0" i="0" u="none" strike="noStrike" baseline="0" dirty="0" err="1">
                <a:latin typeface="Roboto Condensed" panose="02000000000000000000" pitchFamily="2" charset="0"/>
              </a:rPr>
              <a:t>fundamentare</a:t>
            </a:r>
            <a:r>
              <a:rPr lang="en-US" sz="2000" b="0" i="0" u="none" strike="noStrike" baseline="0" dirty="0">
                <a:latin typeface="Roboto Condensed" panose="02000000000000000000" pitchFamily="2" charset="0"/>
              </a:rPr>
              <a:t> a </a:t>
            </a:r>
            <a:r>
              <a:rPr lang="en-US" sz="2000" b="0" i="0" u="none" strike="noStrike" baseline="0" dirty="0" err="1">
                <a:latin typeface="Roboto Condensed" panose="02000000000000000000" pitchFamily="2" charset="0"/>
              </a:rPr>
              <a:t>planurilor-cadru</a:t>
            </a:r>
            <a:r>
              <a:rPr lang="en-US" sz="20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2000" b="0" i="0" u="none" strike="noStrike" baseline="0" dirty="0" err="1">
                <a:latin typeface="Roboto Condensed" panose="02000000000000000000" pitchFamily="2" charset="0"/>
              </a:rPr>
              <a:t>pentru</a:t>
            </a:r>
            <a:r>
              <a:rPr lang="en-US" sz="20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2000" b="0" i="0" u="none" strike="noStrike" baseline="0" dirty="0" err="1">
                <a:latin typeface="Roboto Condensed" panose="02000000000000000000" pitchFamily="2" charset="0"/>
              </a:rPr>
              <a:t>învățământul</a:t>
            </a:r>
            <a:r>
              <a:rPr lang="en-US" sz="2000" b="0" i="0" u="none" strike="noStrike" baseline="0" dirty="0">
                <a:latin typeface="Roboto Condensed" panose="02000000000000000000" pitchFamily="2" charset="0"/>
              </a:rPr>
              <a:t> </a:t>
            </a:r>
            <a:r>
              <a:rPr lang="en-US" sz="2000" b="0" i="0" u="none" strike="noStrike" baseline="0" dirty="0" err="1">
                <a:latin typeface="Roboto Condensed" panose="02000000000000000000" pitchFamily="2" charset="0"/>
              </a:rPr>
              <a:t>liceal</a:t>
            </a:r>
            <a:r>
              <a:rPr lang="en-US" sz="2000" b="0" i="0" u="none" strike="noStrike" baseline="0" dirty="0">
                <a:latin typeface="Roboto Condensed" panose="02000000000000000000" pitchFamily="2" charset="0"/>
              </a:rPr>
              <a:t>, forma cu </a:t>
            </a:r>
            <a:r>
              <a:rPr lang="en-US" sz="2000" b="0" i="0" u="none" strike="noStrike" baseline="0" dirty="0" err="1">
                <a:latin typeface="Roboto Condensed" panose="02000000000000000000" pitchFamily="2" charset="0"/>
              </a:rPr>
              <a:t>frecvență</a:t>
            </a:r>
            <a:r>
              <a:rPr lang="en-US" sz="2000" b="0" i="0" u="none" strike="noStrike" baseline="0" dirty="0">
                <a:latin typeface="Roboto Condensed" panose="02000000000000000000" pitchFamily="2" charset="0"/>
              </a:rPr>
              <a:t> zi.</a:t>
            </a:r>
          </a:p>
          <a:p>
            <a:r>
              <a:rPr lang="it-IT" sz="2000" b="1" i="0" u="none" strike="noStrike" baseline="0" dirty="0">
                <a:latin typeface="Roboto Condensed" panose="02000000000000000000" pitchFamily="2" charset="0"/>
              </a:rPr>
              <a:t>OMEC nr. 4.350/2025 poate fi accesat la adresa:</a:t>
            </a:r>
            <a:endParaRPr lang="it-IT" sz="2000" b="0" i="0" u="none" strike="noStrike" baseline="0" dirty="0">
              <a:latin typeface="Roboto Condensed" panose="02000000000000000000" pitchFamily="2" charset="0"/>
            </a:endParaRPr>
          </a:p>
          <a:p>
            <a:r>
              <a:rPr lang="en-US" sz="1800" b="0" i="0" u="none" strike="noStrike" baseline="0" dirty="0">
                <a:solidFill>
                  <a:srgbClr val="0462C1"/>
                </a:solidFill>
                <a:latin typeface="Roboto Condensed" panose="02000000000000000000" pitchFamily="2" charset="0"/>
                <a:hlinkClick r:id="rId2"/>
              </a:rPr>
              <a:t>https://www.edu.ro/OMEC_4350_2025_planuri_cadru_liceu_frecventa</a:t>
            </a:r>
            <a:endParaRPr lang="en-US" sz="1800" b="0" i="0" u="none" strike="noStrike" baseline="0" dirty="0">
              <a:solidFill>
                <a:srgbClr val="0462C1"/>
              </a:solidFill>
              <a:latin typeface="Roboto Condensed" panose="02000000000000000000" pitchFamily="2" charset="0"/>
            </a:endParaRPr>
          </a:p>
          <a:p>
            <a:endParaRPr lang="en-US" b="1" dirty="0">
              <a:solidFill>
                <a:srgbClr val="0462C1"/>
              </a:solidFill>
              <a:latin typeface="Roboto Condensed" panose="02000000000000000000" pitchFamily="2" charset="0"/>
            </a:endParaRPr>
          </a:p>
          <a:p>
            <a:endParaRPr lang="ro-RO" b="1" dirty="0">
              <a:solidFill>
                <a:srgbClr val="0462C1"/>
              </a:solidFill>
              <a:latin typeface="Roboto Condensed" panose="02000000000000000000" pitchFamily="2" charset="0"/>
            </a:endParaRPr>
          </a:p>
          <a:p>
            <a:endParaRPr lang="ro-RO" b="1" dirty="0">
              <a:solidFill>
                <a:srgbClr val="0462C1"/>
              </a:solidFill>
              <a:latin typeface="Roboto Condensed" panose="02000000000000000000" pitchFamily="2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REPERE METODOLOGICE PENTRU APLICAREA CURRICULUMULUI</a:t>
            </a:r>
          </a:p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Roboto Condensed" panose="02000000000000000000" pitchFamily="2" charset="0"/>
            </a:endParaRPr>
          </a:p>
          <a:p>
            <a:r>
              <a:rPr lang="en-US" sz="1800" b="0" i="0" u="none" strike="noStrike" baseline="0" dirty="0">
                <a:solidFill>
                  <a:srgbClr val="0462C1"/>
                </a:solidFill>
                <a:latin typeface="Roboto Condensed" panose="02000000000000000000" pitchFamily="2" charset="0"/>
                <a:hlinkClick r:id="rId3"/>
              </a:rPr>
              <a:t>https://rocnee.eu/index.php/dcee-oriz/curriculum-oriz/repere-metodologice</a:t>
            </a:r>
            <a:endParaRPr lang="en-US" sz="1800" b="0" i="0" u="none" strike="noStrike" baseline="0" dirty="0">
              <a:solidFill>
                <a:srgbClr val="0462C1"/>
              </a:solidFill>
              <a:latin typeface="Roboto Condensed" panose="02000000000000000000" pitchFamily="2" charset="0"/>
            </a:endParaRPr>
          </a:p>
          <a:p>
            <a:endParaRPr lang="en-US" sz="1800" b="0" i="0" u="none" strike="noStrike" baseline="0" dirty="0">
              <a:solidFill>
                <a:srgbClr val="0462C1"/>
              </a:solidFill>
              <a:latin typeface="Calibri" panose="020F0502020204030204" pitchFamily="34" charset="0"/>
            </a:endParaRP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Roboto Condensed" panose="02000000000000000000" pitchFamily="2" charset="0"/>
                <a:hlinkClick r:id="rId4"/>
              </a:rPr>
              <a:t>https://rocnee.eu/images/rocnee/fisiere/repere_medotologice/2025/finale/REPERE_METODOLOGICE_FIZIC%C4%82_2024_2025_CLS_XII.pdf</a:t>
            </a:r>
            <a:endParaRPr lang="en-US" sz="1800" b="0" i="0" u="none" strike="noStrike" baseline="0" dirty="0">
              <a:solidFill>
                <a:srgbClr val="000000"/>
              </a:solidFill>
              <a:latin typeface="Roboto Condensed" panose="02000000000000000000" pitchFamily="2" charset="0"/>
            </a:endParaRP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99173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7"/>
          <p:cNvSpPr txBox="1"/>
          <p:nvPr/>
        </p:nvSpPr>
        <p:spPr>
          <a:xfrm>
            <a:off x="440575" y="440575"/>
            <a:ext cx="9694025" cy="5739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indent="457200" algn="ctr">
              <a:lnSpc>
                <a:spcPct val="105000"/>
              </a:lnSpc>
            </a:pPr>
            <a:r>
              <a:rPr lang="ro-RO" sz="3200" b="1" dirty="0">
                <a:latin typeface="Times New Roman"/>
                <a:ea typeface="Times New Roman"/>
                <a:cs typeface="Times New Roman"/>
                <a:sym typeface="Times New Roman"/>
              </a:rPr>
              <a:t>MANUALE ȘCOLARE</a:t>
            </a:r>
            <a:r>
              <a:rPr lang="en-US" sz="3200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o-RO" sz="3200" b="1" dirty="0">
                <a:latin typeface="Times New Roman"/>
                <a:ea typeface="Times New Roman"/>
                <a:cs typeface="Times New Roman"/>
                <a:sym typeface="Times New Roman"/>
              </a:rPr>
              <a:t>valabile </a:t>
            </a:r>
          </a:p>
          <a:p>
            <a:pPr lvl="0" indent="457200" algn="ctr">
              <a:lnSpc>
                <a:spcPct val="105000"/>
              </a:lnSpc>
            </a:pPr>
            <a:r>
              <a:rPr lang="en-US" sz="3200" b="1" dirty="0" err="1">
                <a:latin typeface="Times New Roman"/>
                <a:ea typeface="Times New Roman"/>
                <a:cs typeface="Times New Roman"/>
                <a:sym typeface="Times New Roman"/>
              </a:rPr>
              <a:t>în</a:t>
            </a:r>
            <a:r>
              <a:rPr lang="en-US" sz="3200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dirty="0" err="1">
                <a:latin typeface="Times New Roman"/>
                <a:ea typeface="Times New Roman"/>
                <a:cs typeface="Times New Roman"/>
                <a:sym typeface="Times New Roman"/>
              </a:rPr>
              <a:t>anul</a:t>
            </a:r>
            <a:r>
              <a:rPr lang="en-US" sz="3200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dirty="0" err="1">
                <a:latin typeface="Times New Roman"/>
                <a:ea typeface="Times New Roman"/>
                <a:cs typeface="Times New Roman"/>
                <a:sym typeface="Times New Roman"/>
              </a:rPr>
              <a:t>școlar</a:t>
            </a:r>
            <a:r>
              <a:rPr lang="en-US" sz="3200" b="1" dirty="0">
                <a:latin typeface="Times New Roman"/>
                <a:ea typeface="Times New Roman"/>
                <a:cs typeface="Times New Roman"/>
                <a:sym typeface="Times New Roman"/>
              </a:rPr>
              <a:t> 2025-2026</a:t>
            </a:r>
            <a:endParaRPr lang="ro-RO" sz="32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l" rtl="0">
              <a:lnSpc>
                <a:spcPct val="142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b="1" u="sng" dirty="0">
              <a:latin typeface="Times New Roman"/>
              <a:ea typeface="Times New Roman"/>
              <a:cs typeface="Times New Roman"/>
              <a:sym typeface="Times New Roman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Roboto Condensed" panose="02000000000000000000" pitchFamily="2" charset="0"/>
            </a:endParaRPr>
          </a:p>
          <a:p>
            <a:pPr algn="just"/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şcolar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2025-2026 sunt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vigoare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manualele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şcolare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aprobate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ordinul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ministrului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educaţiei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fi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folosite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sistemul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naţional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învăţământ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b="0" i="1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Catalogul</a:t>
            </a:r>
            <a:r>
              <a:rPr lang="en-US" sz="20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1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manualelor</a:t>
            </a:r>
            <a:r>
              <a:rPr lang="en-US" sz="20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1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şcolare</a:t>
            </a:r>
            <a:r>
              <a:rPr lang="en-US" sz="20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1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1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clasele</a:t>
            </a:r>
            <a:r>
              <a:rPr lang="en-US" sz="20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I-VIII </a:t>
            </a:r>
            <a:r>
              <a:rPr lang="en-US" sz="2000" b="0" i="1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1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Catalogul</a:t>
            </a:r>
            <a:r>
              <a:rPr lang="en-US" sz="20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1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manualelor</a:t>
            </a:r>
            <a:r>
              <a:rPr lang="en-US" sz="20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1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şcolare</a:t>
            </a:r>
            <a:r>
              <a:rPr lang="en-US" sz="20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1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1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clasele</a:t>
            </a:r>
            <a:r>
              <a:rPr lang="en-US" sz="20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IX-XII </a:t>
            </a:r>
            <a:r>
              <a:rPr lang="en-US" sz="2000" b="0" i="1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1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anul</a:t>
            </a:r>
            <a:r>
              <a:rPr lang="en-US" sz="20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1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şcolar</a:t>
            </a:r>
            <a:r>
              <a:rPr lang="en-US" sz="20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2025-2026).</a:t>
            </a:r>
          </a:p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sz="1800" b="0" i="0" u="none" strike="noStrike" baseline="0" dirty="0">
                <a:solidFill>
                  <a:srgbClr val="001F5F"/>
                </a:solidFill>
                <a:latin typeface="Calibri" panose="020F0502020204030204" pitchFamily="34" charset="0"/>
                <a:hlinkClick r:id="rId4"/>
              </a:rPr>
              <a:t>https://rocnee.eu/index.php?view=article&amp;id=382:informare-privind-asigurarea-manualelor-scolare-pentru-anul-scolar-2025-2026&amp;catid=</a:t>
            </a:r>
            <a:r>
              <a:rPr lang="en-US" sz="1800" b="0" i="0" u="none" strike="noStrike" baseline="0" dirty="0">
                <a:solidFill>
                  <a:srgbClr val="0462C1"/>
                </a:solidFill>
                <a:latin typeface="Calibri" panose="020F0502020204030204" pitchFamily="34" charset="0"/>
                <a:hlinkClick r:id="rId4"/>
              </a:rPr>
              <a:t>2</a:t>
            </a:r>
            <a:endParaRPr lang="en-US" sz="1800" b="0" i="0" u="none" strike="noStrike" baseline="0" dirty="0">
              <a:solidFill>
                <a:srgbClr val="0462C1"/>
              </a:solidFill>
              <a:latin typeface="Calibri" panose="020F0502020204030204" pitchFamily="34" charset="0"/>
            </a:endParaRPr>
          </a:p>
          <a:p>
            <a:endParaRPr lang="ro-RO" sz="2000" b="1" u="sng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457200" algn="l" rtl="0">
              <a:lnSpc>
                <a:spcPct val="14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u="sng" dirty="0">
                <a:latin typeface="Times New Roman"/>
                <a:ea typeface="Times New Roman"/>
                <a:cs typeface="Times New Roman"/>
                <a:sym typeface="Times New Roman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MANUALE DIGITALE </a:t>
            </a:r>
            <a:endParaRPr lang="ro-RO" sz="1800" b="1" u="sng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l" rtl="0">
              <a:lnSpc>
                <a:spcPct val="142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b="1" u="sng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l" rtl="0">
              <a:lnSpc>
                <a:spcPct val="14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800" b="1" dirty="0">
                <a:latin typeface="Times New Roman"/>
                <a:ea typeface="Times New Roman"/>
                <a:cs typeface="Times New Roman"/>
                <a:sym typeface="Times New Roman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AUXILIARE DIDACTICE</a:t>
            </a:r>
            <a:endParaRPr sz="18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l" rtl="0">
              <a:lnSpc>
                <a:spcPct val="142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u="sng" dirty="0">
              <a:solidFill>
                <a:srgbClr val="236292"/>
              </a:solidFill>
              <a:latin typeface="Times New Roman"/>
              <a:ea typeface="Times New Roman"/>
              <a:cs typeface="Times New Roman"/>
              <a:sym typeface="Times New Roman"/>
              <a:hlinkClick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5"/>
          <p:cNvSpPr txBox="1"/>
          <p:nvPr/>
        </p:nvSpPr>
        <p:spPr>
          <a:xfrm>
            <a:off x="249983" y="195948"/>
            <a:ext cx="11037142" cy="6586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Examene</a:t>
            </a:r>
            <a:r>
              <a:rPr lang="en-US" sz="32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naționale</a:t>
            </a:r>
            <a:r>
              <a:rPr lang="en-US" sz="32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2025-2026</a:t>
            </a:r>
            <a:endParaRPr lang="ro-RO" sz="32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Roboto Condensed" panose="02000000000000000000" pitchFamily="2" charset="0"/>
            </a:endParaRPr>
          </a:p>
          <a:p>
            <a:pPr algn="just"/>
            <a:r>
              <a:rPr lang="en-US" sz="16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OMEC nr. 6059/29.09.2025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organizarea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desfășurarea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examenului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național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bacalaureat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–2026;</a:t>
            </a:r>
          </a:p>
          <a:p>
            <a:pPr algn="just"/>
            <a:r>
              <a:rPr lang="en-US" sz="16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OMEC nr. 6058/2025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organizarea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desfășurarea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evaluării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naționale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absolvenții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clasei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aVIII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-a,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anul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școlar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2025-2026;</a:t>
            </a:r>
          </a:p>
          <a:p>
            <a:pPr algn="just"/>
            <a:r>
              <a:rPr lang="en-US" sz="16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OMEC nr. 6060/2025</a:t>
            </a:r>
            <a:r>
              <a:rPr lang="ro-RO" sz="16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organizarea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desfășurarea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admiterii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învățământul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liceal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anul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școlar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2025-2026;</a:t>
            </a:r>
          </a:p>
          <a:p>
            <a:pPr algn="just"/>
            <a:r>
              <a:rPr lang="en-US" sz="16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OMEC</a:t>
            </a:r>
            <a:r>
              <a:rPr lang="ro-RO" sz="16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nr. 6056/2025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aprobarea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graficului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desfășurare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examenelor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certificare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calificării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profesionale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absolvenților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învățământul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professional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hnic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preuniversitar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anul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școlar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2025-2026;</a:t>
            </a:r>
            <a:endParaRPr lang="ro-RO" sz="16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sz="16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OMEC n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r. 6.405</a:t>
            </a:r>
            <a:r>
              <a:rPr lang="ro-RO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aprobarea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Metodologiei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desfășurare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evaluărilor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naționale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finalul</a:t>
            </a: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claselor a II-a, a IV-a și a VI-a pentru anul școlar 2025-2026 și a Calendarului de administrare a</a:t>
            </a: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evaluărilor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naționale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finalul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claselor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II-a, a IV-a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VI-a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școlar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2025-2026</a:t>
            </a: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16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600" b="1" i="1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600" b="1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1600" b="1" i="1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1600" b="1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bună</a:t>
            </a:r>
            <a:r>
              <a:rPr lang="en-US" sz="1600" b="1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fundamentare</a:t>
            </a:r>
            <a:r>
              <a:rPr lang="en-US" sz="1600" b="1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b="1" i="1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deciziei</a:t>
            </a:r>
            <a:r>
              <a:rPr lang="en-US" sz="1600" b="1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sz="1600" b="1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contestarea</a:t>
            </a:r>
            <a:r>
              <a:rPr lang="en-US" sz="1600" b="1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notei</a:t>
            </a:r>
            <a:r>
              <a:rPr lang="en-US" sz="1600" b="1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obținute</a:t>
            </a:r>
            <a:r>
              <a:rPr lang="en-US" sz="1600" b="1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600" b="1" i="1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evaluarea</a:t>
            </a:r>
            <a:r>
              <a:rPr lang="en-US" sz="1600" b="1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inițială</a:t>
            </a:r>
            <a:r>
              <a:rPr lang="en-US" sz="1600" b="1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fost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menținută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prevederea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sz="16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permite</a:t>
            </a:r>
            <a:r>
              <a:rPr lang="en-US" sz="16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vizualizarea</a:t>
            </a:r>
            <a:r>
              <a:rPr lang="en-US" sz="16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lucrărilor</a:t>
            </a:r>
            <a:r>
              <a:rPr lang="en-US" sz="16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en-US" sz="16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afișarea</a:t>
            </a:r>
            <a:r>
              <a:rPr lang="en-US" sz="16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rezultatelor</a:t>
            </a:r>
            <a:r>
              <a:rPr lang="en-US" sz="16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inițiale</a:t>
            </a:r>
            <a:r>
              <a:rPr lang="en-US" sz="16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înainte</a:t>
            </a:r>
            <a:r>
              <a:rPr lang="en-US" sz="16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contestații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atât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evaluarea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națională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cât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bacalaureat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Depunerea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contestației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condiționată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vizualizarea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lucrării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16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predictibilitate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Alături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calendarele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examenelor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evaluare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națională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bacalaureat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sunt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publicate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calendarele</a:t>
            </a:r>
            <a:r>
              <a:rPr lang="en-US" sz="16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simulărilor</a:t>
            </a:r>
            <a:r>
              <a:rPr lang="en-US" sz="16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examenelor</a:t>
            </a:r>
            <a:r>
              <a:rPr lang="en-US" sz="16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naționale</a:t>
            </a:r>
            <a:r>
              <a:rPr lang="en-US" sz="16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respectiv</a:t>
            </a:r>
            <a:r>
              <a:rPr lang="en-US" sz="16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evaluare</a:t>
            </a:r>
            <a:r>
              <a:rPr lang="en-US" sz="16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națională</a:t>
            </a:r>
            <a:r>
              <a:rPr lang="en-US" sz="16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bacalaureat</a:t>
            </a:r>
            <a:r>
              <a:rPr lang="en-US" sz="16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Calendarele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desfășurare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disponibile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anexele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celor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documente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16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o-RO" sz="16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CALENDARUL DEFALCAT PRIVIND ORGANIZAREA ȘI DESFĂȘURAREA </a:t>
            </a:r>
            <a:r>
              <a:rPr lang="en-US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EXAMENULUI NAȚIONAL PENTRU DEFINITIVARE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ÎN ÎNVĂȚĂMÂNTUL PREUNIVERSITAR ÎN ANUL ȘCOLAR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2025-2026 / PROBA SCRISĂ PE 14 IULIE 2026</a:t>
            </a:r>
          </a:p>
          <a:p>
            <a:pPr algn="just"/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  <a:hlinkClick r:id="rId3"/>
              </a:rPr>
              <a:t>http://www.isjbacau.ro/compartiment-management/perfectionare/definitivat-2026/calendar-definitivat-2026/at_download/file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2B3A159-8DA2-4FFB-BD82-AE69231F1A37}"/>
              </a:ext>
            </a:extLst>
          </p:cNvPr>
          <p:cNvSpPr txBox="1"/>
          <p:nvPr/>
        </p:nvSpPr>
        <p:spPr>
          <a:xfrm>
            <a:off x="352426" y="180976"/>
            <a:ext cx="10304490" cy="6632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Recomandări</a:t>
            </a:r>
            <a:r>
              <a:rPr lang="en-US" sz="20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noul</a:t>
            </a:r>
            <a:r>
              <a:rPr lang="en-US" sz="20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20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școlar</a:t>
            </a:r>
            <a:endParaRPr lang="en-US" sz="2000" b="1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sz="2000" b="1" i="1" u="none" strike="noStrike" baseline="0" dirty="0">
                <a:solidFill>
                  <a:srgbClr val="1F38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b="1" i="1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Planificarea</a:t>
            </a:r>
            <a:r>
              <a:rPr lang="en-US" sz="2000" b="1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calendaristică</a:t>
            </a:r>
            <a:r>
              <a:rPr lang="en-US" sz="2000" b="1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–document </a:t>
            </a:r>
            <a:r>
              <a:rPr lang="en-US" sz="2000" b="1" i="1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proiectiv</a:t>
            </a:r>
            <a:endParaRPr lang="en-US" sz="20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Planificarea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calendaristică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reprezintă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document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proiectiv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necesar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realizării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activităţilor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didactice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permite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asocierea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-un mod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personalizat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elementelor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programei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competenţe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specific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conţinuturi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unităţilor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învăţare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Acestora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sunt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alocate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unităţi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timp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număr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ore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săptămâni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considerate ca optime de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didactic, pe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parcursul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şcolar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elaborarea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planificării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calendaristice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programa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şcolară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reprezintă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documentul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referinţă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lectura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atentă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integral</a:t>
            </a:r>
            <a:r>
              <a:rPr lang="ro-RO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programei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şcolare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elaborarea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planificării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calendaristice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presupune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parcurgerea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următoarelor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etape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asocierea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competenţelor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specifice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conţinuturilor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prezentate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programa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şcolară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0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stabilirea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unităţilor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învăţare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0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tabilirea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succesiunii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parcurgerii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unităţilor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învăţare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0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tabilirea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bugetului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timp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necesar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fiecare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unitate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învăţare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0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Planificarea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calendaristică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anuală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 se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realizează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manualelor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şcolare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fiind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curriculare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adresate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elevilor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vor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respecta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”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Instrucțiunile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aplicarea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unitară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prevederilor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referitoare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utilizarea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timpului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alocat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disciplinei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domeniului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studiu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aflat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dispoziția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cadrului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didactic,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învățământul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preuniversitar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gimnazial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liceal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1354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6" name="Google Shape;136;p11"/>
          <p:cNvGraphicFramePr/>
          <p:nvPr>
            <p:extLst>
              <p:ext uri="{D42A27DB-BD31-4B8C-83A1-F6EECF244321}">
                <p14:modId xmlns:p14="http://schemas.microsoft.com/office/powerpoint/2010/main" val="92727738"/>
              </p:ext>
            </p:extLst>
          </p:nvPr>
        </p:nvGraphicFramePr>
        <p:xfrm>
          <a:off x="412084" y="1221833"/>
          <a:ext cx="10477500" cy="1791272"/>
        </p:xfrm>
        <a:graphic>
          <a:graphicData uri="http://schemas.openxmlformats.org/drawingml/2006/table">
            <a:tbl>
              <a:tblPr firstRow="1" firstCol="1" bandRow="1">
                <a:noFill/>
                <a:tableStyleId>{1B776BCF-63F0-411B-8753-0E63DF102661}</a:tableStyleId>
              </a:tblPr>
              <a:tblGrid>
                <a:gridCol w="12383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99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8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5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34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620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9162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Unități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de 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învățare</a:t>
                      </a:r>
                      <a:endParaRPr sz="16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Competențe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specifice</a:t>
                      </a:r>
                      <a:endParaRPr sz="16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Conținuturi</a:t>
                      </a:r>
                      <a:endParaRPr sz="16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Număr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de ore 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alocate</a:t>
                      </a:r>
                      <a:endParaRPr sz="16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Săptămâna</a:t>
                      </a:r>
                      <a:endParaRPr sz="16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Observații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/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modulul</a:t>
                      </a:r>
                      <a:endParaRPr sz="16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088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[se 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menționează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titluri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/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teme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]</a:t>
                      </a:r>
                      <a:endParaRPr sz="16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[se 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precizează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numărul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criterial al 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competențelor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specifice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din 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programa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școlară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]</a:t>
                      </a:r>
                      <a:endParaRPr sz="16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16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[din conținuturile programei școlare]</a:t>
                      </a:r>
                      <a:endParaRPr sz="16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[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stabilite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de 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către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cadrul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didactic]</a:t>
                      </a:r>
                      <a:endParaRPr sz="16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[se precizează săptămâna sau săptămânile] </a:t>
                      </a:r>
                      <a:endParaRPr sz="16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[se 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menționează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, de 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exemplu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, 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modificări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în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urma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realizării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activității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didactice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la 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clasă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] </a:t>
                      </a:r>
                      <a:endParaRPr sz="16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</a:t>
                      </a:r>
                      <a:r>
                        <a:rPr lang="ro-RO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Interval de cursuri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1/2/3/4/5)</a:t>
                      </a:r>
                      <a:endParaRPr sz="16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4FE09ABD-AFBC-4DA3-9780-7BA636CAF4E3}"/>
              </a:ext>
            </a:extLst>
          </p:cNvPr>
          <p:cNvSpPr/>
          <p:nvPr/>
        </p:nvSpPr>
        <p:spPr>
          <a:xfrm>
            <a:off x="491792" y="242620"/>
            <a:ext cx="103180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o-RO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Planificarea calendaristică</a:t>
            </a:r>
          </a:p>
          <a:p>
            <a:pPr lvl="0"/>
            <a:endParaRPr lang="ro-RO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4" name="Google Shape;142;p12">
            <a:extLst>
              <a:ext uri="{FF2B5EF4-FFF2-40B4-BE49-F238E27FC236}">
                <a16:creationId xmlns:a16="http://schemas.microsoft.com/office/drawing/2014/main" id="{E000E5E8-B7BF-4D04-98F1-917E226178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18868414"/>
              </p:ext>
            </p:extLst>
          </p:nvPr>
        </p:nvGraphicFramePr>
        <p:xfrm>
          <a:off x="412084" y="3844895"/>
          <a:ext cx="10477500" cy="2610744"/>
        </p:xfrm>
        <a:graphic>
          <a:graphicData uri="http://schemas.openxmlformats.org/drawingml/2006/table">
            <a:tbl>
              <a:tblPr firstRow="1" firstCol="1" bandRow="1">
                <a:noFill/>
                <a:tableStyleId>{1B776BCF-63F0-411B-8753-0E63DF102661}</a:tableStyleId>
              </a:tblPr>
              <a:tblGrid>
                <a:gridCol w="21562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0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83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04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317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6363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Conținuturi</a:t>
                      </a:r>
                      <a:endParaRPr sz="16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detalieri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)</a:t>
                      </a:r>
                      <a:endParaRPr sz="16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Competențe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specifice</a:t>
                      </a:r>
                      <a:endParaRPr sz="16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Activități de învățare</a:t>
                      </a:r>
                      <a:endParaRPr sz="16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(eventual forme de organizare a clasei)</a:t>
                      </a:r>
                      <a:endParaRPr sz="16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Resurse</a:t>
                      </a:r>
                      <a:endParaRPr sz="16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(eventual forme de organizare a clasei)</a:t>
                      </a:r>
                      <a:endParaRPr sz="16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Evaluare</a:t>
                      </a:r>
                      <a:endParaRPr sz="16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711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[se menționează detalieri de conținut care explicitează anumite parcursuri]</a:t>
                      </a:r>
                      <a:endParaRPr sz="16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[se precizează numărul criterial al competențelor specifice din programa școlară]</a:t>
                      </a:r>
                      <a:endParaRPr sz="16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[vizate/recomandate de programa școlară sau altele adecvate pentru realizarea competențelor specifice]</a:t>
                      </a:r>
                      <a:endParaRPr sz="16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16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[se precizează resurse de timp, de loc, material didactic, forme de organizare a clasei]</a:t>
                      </a:r>
                      <a:endParaRPr sz="16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[se 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menționează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metodele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, 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instrumentele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sau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modalitățile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de 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evaluare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1600" u="none" strike="noStrike" cap="none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utilizate</a:t>
                      </a:r>
                      <a:r>
                        <a:rPr lang="en-US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]</a:t>
                      </a:r>
                      <a:endParaRPr sz="16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4CEB167E-06A2-4E71-A4D0-AC282AAEC190}"/>
              </a:ext>
            </a:extLst>
          </p:cNvPr>
          <p:cNvSpPr/>
          <p:nvPr/>
        </p:nvSpPr>
        <p:spPr>
          <a:xfrm>
            <a:off x="4587574" y="3244334"/>
            <a:ext cx="30168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b="1" dirty="0" err="1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Proiectul</a:t>
            </a:r>
            <a:r>
              <a:rPr lang="en-US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unității</a:t>
            </a:r>
            <a:r>
              <a:rPr lang="en-US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de </a:t>
            </a:r>
            <a:r>
              <a:rPr lang="en-US" b="1" dirty="0" err="1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învățare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82760-0FAB-4634-8142-34DECD80B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203784" cy="1320800"/>
          </a:xfrm>
        </p:spPr>
        <p:txBody>
          <a:bodyPr>
            <a:noAutofit/>
          </a:bodyPr>
          <a:lstStyle/>
          <a:p>
            <a:pPr algn="ctr"/>
            <a:r>
              <a:rPr lang="nn-NO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</a:t>
            </a:r>
            <a:r>
              <a:rPr lang="ro-RO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rdinul</a:t>
            </a:r>
            <a:r>
              <a:rPr lang="ro-RO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de ministru</a:t>
            </a:r>
            <a:r>
              <a:rPr lang="nn-NO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nr. 3.463 din 4</a:t>
            </a:r>
            <a:r>
              <a:rPr lang="ro-RO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.03.</a:t>
            </a:r>
            <a:r>
              <a:rPr lang="nn-NO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2025</a:t>
            </a:r>
            <a:r>
              <a:rPr lang="ro-RO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nn-NO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privind structura anului școlar 2025-2026</a:t>
            </a:r>
            <a:br>
              <a:rPr lang="nn-NO" sz="3200" b="1" dirty="0">
                <a:solidFill>
                  <a:schemeClr val="tx1"/>
                </a:solidFill>
              </a:rPr>
            </a:br>
            <a:br>
              <a:rPr lang="nn-NO" sz="3200" b="1" dirty="0">
                <a:solidFill>
                  <a:schemeClr val="tx1"/>
                </a:solidFill>
              </a:rPr>
            </a:b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D81EBD-680D-4403-8DDE-3B70C32B1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9866259" cy="4087811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1. </a:t>
            </a:r>
            <a:r>
              <a:rPr lang="ro-RO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(1)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Anul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școlar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2025-2026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începe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data de 1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septembrie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2025, se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încheie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</a:t>
            </a:r>
            <a:r>
              <a:rPr lang="ro-RO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de 31 august 2026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pt-B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durată de 36 de săptămâni de cursuri. Cursurile anului școlar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2025-2026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încep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data de 8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septembrie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2025.</a:t>
            </a:r>
          </a:p>
          <a:p>
            <a:pPr marL="0" indent="0" algn="just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excepție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prevederile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(1), se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stabilesc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următoarele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o-RO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clasele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XII-a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XIII-a seral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frecvență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redusă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anul școlar are o durată</a:t>
            </a:r>
            <a:r>
              <a:rPr lang="ro-RO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34 de săptămâni de cursuri și se </a:t>
            </a:r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încheie la data de 5 iunie 2026;</a:t>
            </a:r>
          </a:p>
          <a:p>
            <a:pPr marL="0" indent="0" algn="just">
              <a:buNone/>
            </a:pPr>
            <a:r>
              <a:rPr lang="pt-B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pentru clasa a VIII-a, anul școlar are o durată de 35 de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săptămâni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cursuri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încheie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data de 12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iunie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2026;</a:t>
            </a:r>
          </a:p>
          <a:p>
            <a:pPr marL="0" indent="0" algn="just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clasele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învățământul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liceal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filiera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tehnologică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cu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excepția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claselor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prevăzute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lit. a),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clasele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învățământul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profesional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anul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școlar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o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durată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37 de</a:t>
            </a:r>
            <a:r>
              <a:rPr lang="ro-RO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săptămâni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cursuri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încheie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data de 26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iunie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2026;</a:t>
            </a:r>
          </a:p>
          <a:p>
            <a:pPr marL="0" indent="0" algn="just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clasele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învățământul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postliceal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durata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cursurilor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cea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stabilită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planurile-cadru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vigoare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2600" b="1" dirty="0">
              <a:solidFill>
                <a:srgbClr val="7030A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9185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7"/>
          <p:cNvSpPr txBox="1">
            <a:spLocks noGrp="1"/>
          </p:cNvSpPr>
          <p:nvPr>
            <p:ph type="title"/>
          </p:nvPr>
        </p:nvSpPr>
        <p:spPr>
          <a:xfrm>
            <a:off x="208547" y="162906"/>
            <a:ext cx="11983453" cy="745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3600"/>
              <a:buFont typeface="Times New Roman"/>
              <a:buNone/>
            </a:pPr>
            <a:r>
              <a:rPr lang="en-US" sz="32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Recomandări</a:t>
            </a:r>
            <a:r>
              <a:rPr lang="en-US" sz="3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privind</a:t>
            </a:r>
            <a:r>
              <a:rPr lang="en-US" sz="3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resursele</a:t>
            </a:r>
            <a:r>
              <a:rPr lang="en-US" sz="3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educaționale</a:t>
            </a:r>
            <a:r>
              <a:rPr lang="en-US" sz="3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deschise</a:t>
            </a:r>
            <a:r>
              <a:rPr lang="en-US" sz="3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(RED)</a:t>
            </a:r>
            <a:endParaRPr sz="3200" dirty="0">
              <a:solidFill>
                <a:srgbClr val="FF0000"/>
              </a:solidFill>
            </a:endParaRPr>
          </a:p>
        </p:txBody>
      </p:sp>
      <p:sp>
        <p:nvSpPr>
          <p:cNvPr id="201" name="Google Shape;201;p7"/>
          <p:cNvSpPr txBox="1"/>
          <p:nvPr/>
        </p:nvSpPr>
        <p:spPr>
          <a:xfrm>
            <a:off x="208547" y="816602"/>
            <a:ext cx="10664889" cy="5940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Times New Roman"/>
              <a:buNone/>
            </a:pPr>
            <a:r>
              <a:rPr lang="en-US" sz="1800" b="1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Aplicații</a:t>
            </a:r>
            <a:r>
              <a:rPr lang="en-US" sz="18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1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gratuite</a:t>
            </a:r>
            <a:r>
              <a:rPr lang="en-US" sz="18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1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pentru</a:t>
            </a:r>
            <a:r>
              <a:rPr lang="en-US" sz="18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1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realizarea</a:t>
            </a:r>
            <a:r>
              <a:rPr lang="en-US" sz="18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</a:t>
            </a:r>
            <a:r>
              <a:rPr lang="en-US" sz="1800" b="1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lecții</a:t>
            </a:r>
            <a:endParaRPr lang="ro-RO" sz="1800" b="1" i="0" u="none" strike="noStrike" cap="none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Times New Roman"/>
              <a:buNone/>
            </a:pPr>
            <a:r>
              <a:rPr lang="en-US" dirty="0">
                <a:solidFill>
                  <a:srgbClr val="00B1F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https://eduboom.ro/lectii-pe-materii/physics</a:t>
            </a:r>
            <a:endParaRPr lang="en-US" dirty="0">
              <a:solidFill>
                <a:srgbClr val="00B1F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Times New Roman"/>
              <a:buNone/>
            </a:pPr>
            <a:r>
              <a:rPr lang="en-US" dirty="0">
                <a:solidFill>
                  <a:srgbClr val="00B1F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Editor video online</a:t>
            </a:r>
            <a:endParaRPr lang="ro-RO" sz="1800" b="1" i="0" u="none" strike="noStrike" cap="none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buClr>
                <a:srgbClr val="00B1F1"/>
              </a:buClr>
              <a:buSzPts val="1800"/>
            </a:pPr>
            <a:r>
              <a:rPr lang="en-US" sz="1600" dirty="0">
                <a:solidFill>
                  <a:srgbClr val="00B0F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https://phet.colorado.edu/ro/</a:t>
            </a:r>
            <a:endParaRPr lang="ro-RO" sz="1600" dirty="0">
              <a:solidFill>
                <a:srgbClr val="00B0F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1F1"/>
              </a:buClr>
              <a:buSzPts val="1800"/>
              <a:buFont typeface="Times New Roman"/>
              <a:buNone/>
            </a:pPr>
            <a:r>
              <a:rPr lang="en-US" sz="1800" b="0" i="0" u="none" strike="noStrike" cap="none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https://www.adobe.com/express/create/video</a:t>
            </a:r>
            <a:endParaRPr dirty="0">
              <a:solidFill>
                <a:srgbClr val="00B0F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Times New Roman"/>
              <a:buNone/>
            </a:pPr>
            <a:r>
              <a:rPr lang="en-US" sz="1800" b="1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Platforme</a:t>
            </a:r>
            <a:r>
              <a:rPr lang="en-US" sz="18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1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gratuite</a:t>
            </a:r>
            <a:r>
              <a:rPr lang="en-US" sz="18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1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concepute</a:t>
            </a:r>
            <a:r>
              <a:rPr lang="en-US" sz="18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1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pentru</a:t>
            </a:r>
            <a:r>
              <a:rPr lang="en-US" sz="18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 </a:t>
            </a:r>
            <a:r>
              <a:rPr lang="en-US" sz="1800" b="1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sprijini</a:t>
            </a:r>
            <a:r>
              <a:rPr lang="en-US" sz="18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1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procesul</a:t>
            </a:r>
            <a:r>
              <a:rPr lang="en-US" sz="18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</a:t>
            </a:r>
            <a:r>
              <a:rPr lang="en-US" sz="1800" b="1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instruire</a:t>
            </a:r>
            <a:r>
              <a:rPr lang="en-US" sz="18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1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prin</a:t>
            </a:r>
            <a:r>
              <a:rPr lang="en-US" sz="18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1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metode</a:t>
            </a:r>
            <a:r>
              <a:rPr lang="en-US" sz="18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interactive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Times New Roman"/>
              <a:buNone/>
            </a:pPr>
            <a:r>
              <a:rPr lang="en-US" sz="1800" b="0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1800" b="0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profesorul</a:t>
            </a:r>
            <a:r>
              <a:rPr lang="en-US" sz="1800" b="0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are </a:t>
            </a:r>
            <a:r>
              <a:rPr lang="en-US" sz="1800" b="0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acces</a:t>
            </a:r>
            <a:r>
              <a:rPr lang="en-US" sz="1800" b="0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0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după</a:t>
            </a:r>
            <a:r>
              <a:rPr lang="en-US" sz="1800" b="0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0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crearea</a:t>
            </a:r>
            <a:r>
              <a:rPr lang="en-US" sz="1800" b="0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0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unui</a:t>
            </a:r>
            <a:r>
              <a:rPr lang="en-US" sz="1800" b="0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0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</a:t>
            </a:r>
            <a:r>
              <a:rPr lang="en-US" sz="1800" b="0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 </a:t>
            </a:r>
            <a:r>
              <a:rPr lang="en-US" sz="1800" b="0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modulele</a:t>
            </a:r>
            <a:r>
              <a:rPr lang="en-US" sz="1800" b="0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1800" b="0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exercițiile</a:t>
            </a:r>
            <a:r>
              <a:rPr lang="en-US" sz="1800" b="0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0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existente</a:t>
            </a:r>
            <a:r>
              <a:rPr lang="en-US" sz="1800" b="0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pot fi integrate direct </a:t>
            </a:r>
            <a:r>
              <a:rPr lang="en-US" sz="1800" b="0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în</a:t>
            </a:r>
            <a:r>
              <a:rPr lang="en-US" sz="1800" b="0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0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conținuturile</a:t>
            </a:r>
            <a:r>
              <a:rPr lang="en-US" sz="1800" b="0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</a:t>
            </a:r>
            <a:r>
              <a:rPr lang="ro-RO" dirty="0">
                <a:sym typeface="Times New Roman"/>
              </a:rPr>
              <a:t> </a:t>
            </a:r>
            <a:r>
              <a:rPr lang="en-US" sz="1800" b="0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învățare</a:t>
            </a:r>
            <a:r>
              <a:rPr lang="en-US" sz="1800" b="0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0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corespunzătoare</a:t>
            </a:r>
            <a:r>
              <a:rPr lang="en-US" sz="1800" b="0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1800" b="0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dar</a:t>
            </a:r>
            <a:r>
              <a:rPr lang="en-US" sz="1800" b="0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pot fi </a:t>
            </a:r>
            <a:r>
              <a:rPr lang="en-US" sz="1800" b="0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și</a:t>
            </a:r>
            <a:r>
              <a:rPr lang="en-US" sz="1800" b="0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elaborate online teste </a:t>
            </a:r>
            <a:r>
              <a:rPr lang="en-US" sz="1800" b="0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ce</a:t>
            </a:r>
            <a:r>
              <a:rPr lang="en-US" sz="1800" b="0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0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dau</a:t>
            </a:r>
            <a:r>
              <a:rPr lang="en-US" sz="1800" b="0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feedback </a:t>
            </a:r>
            <a:r>
              <a:rPr lang="en-US" sz="1800" b="0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imediat</a:t>
            </a:r>
            <a:r>
              <a:rPr lang="en-US" sz="1800" b="0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0" i="0" u="none" strike="noStrike" cap="none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elevilor</a:t>
            </a:r>
            <a:r>
              <a:rPr lang="en-US" sz="1800" b="0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1F1"/>
              </a:buClr>
              <a:buSzPts val="1800"/>
              <a:buFont typeface="Times New Roman"/>
              <a:buNone/>
            </a:pPr>
            <a:r>
              <a:rPr lang="en-US" sz="1800" b="0" i="0" u="none" strike="noStrike" cap="none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https://wordwall.net/</a:t>
            </a:r>
            <a:endParaRPr dirty="0">
              <a:solidFill>
                <a:srgbClr val="00B0F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1F1"/>
              </a:buClr>
              <a:buSzPts val="1800"/>
              <a:buFont typeface="Times New Roman"/>
              <a:buNone/>
            </a:pPr>
            <a:r>
              <a:rPr lang="en-US" sz="1800" b="0" i="0" u="none" strike="noStrike" cap="none" dirty="0">
                <a:solidFill>
                  <a:srgbClr val="00B0F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https://learningapps.org/</a:t>
            </a:r>
            <a:endParaRPr lang="ro-RO" sz="1800" b="0" i="0" u="none" strike="noStrike" cap="none" dirty="0">
              <a:solidFill>
                <a:srgbClr val="00B0F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>
              <a:buClr>
                <a:srgbClr val="00B1F1"/>
              </a:buClr>
              <a:buSzPts val="1800"/>
            </a:pPr>
            <a:r>
              <a:rPr 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https://roedulib.ro/learn.php?baseClass=ilrepositorygui&amp;reloadpublic=1&amp;cmd=frameset&amp;ref_id=1</a:t>
            </a:r>
            <a:endParaRPr lang="ro-RO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00B1F1"/>
              </a:buClr>
              <a:buSzPts val="1800"/>
            </a:pPr>
            <a:endParaRPr lang="ro-RO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00B1F1"/>
              </a:buClr>
              <a:buSzPts val="1800"/>
            </a:pP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Recomandări privind resursele educaționale deschise RED – activități </a:t>
            </a:r>
            <a:r>
              <a:rPr lang="ro-RO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remediale</a:t>
            </a: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și de progres </a:t>
            </a:r>
          </a:p>
          <a:p>
            <a:pPr lvl="0"/>
            <a:r>
              <a:rPr lang="en-US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Exemple</a:t>
            </a:r>
            <a:r>
              <a:rPr lang="en-US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RED-</a:t>
            </a:r>
            <a:r>
              <a:rPr lang="en-US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uri</a:t>
            </a:r>
            <a:r>
              <a:rPr lang="en-US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pentru</a:t>
            </a:r>
            <a:r>
              <a:rPr lang="en-US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gimnaziu</a:t>
            </a:r>
            <a:r>
              <a:rPr lang="en-US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(CRED ) </a:t>
            </a:r>
          </a:p>
          <a:p>
            <a:pPr lvl="0"/>
            <a:r>
              <a:rPr lang="en-US" u="sng" dirty="0">
                <a:solidFill>
                  <a:srgbClr val="00B1F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https://digital.educred.ro/red-din-cred/red-gimnaziu</a:t>
            </a:r>
            <a:r>
              <a:rPr lang="en-US" dirty="0">
                <a:solidFill>
                  <a:srgbClr val="00B1F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lvl="0"/>
            <a:r>
              <a:rPr lang="en-US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Teste de </a:t>
            </a:r>
            <a:r>
              <a:rPr lang="en-US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evaluare</a:t>
            </a:r>
            <a:r>
              <a:rPr lang="en-US" b="1" dirty="0">
                <a:solidFill>
                  <a:srgbClr val="00B1F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https://digital.educred.ro/teste-evaluare</a:t>
            </a:r>
            <a:endParaRPr lang="en-US" b="1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/>
            <a:r>
              <a:rPr lang="en-US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Materiale</a:t>
            </a:r>
            <a:r>
              <a:rPr lang="en-US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utile </a:t>
            </a:r>
            <a:r>
              <a:rPr lang="en-US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activități</a:t>
            </a:r>
            <a:r>
              <a:rPr lang="en-US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remediale</a:t>
            </a:r>
            <a:r>
              <a:rPr lang="en-US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și</a:t>
            </a:r>
            <a:r>
              <a:rPr lang="en-US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</a:t>
            </a:r>
            <a:r>
              <a:rPr lang="en-US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progres</a:t>
            </a:r>
            <a:r>
              <a:rPr lang="en-US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pentru</a:t>
            </a:r>
            <a:r>
              <a:rPr lang="en-US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liceu</a:t>
            </a:r>
            <a:endParaRPr lang="en-US" b="1" dirty="0"/>
          </a:p>
          <a:p>
            <a:pPr marL="285750" lvl="0" indent="-285750">
              <a:buFontTx/>
              <a:buChar char="-"/>
            </a:pPr>
            <a:r>
              <a:rPr lang="en-US" u="sng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https://www.didactic.ro/materiale-didactice/planificare-activitati-remediale-cls-a-ixa</a:t>
            </a:r>
            <a:endParaRPr lang="en-US" u="sng" dirty="0">
              <a:solidFill>
                <a:srgbClr val="00B0F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85750" lvl="0" indent="-285750">
              <a:buFontTx/>
              <a:buChar char="-"/>
            </a:pPr>
            <a:r>
              <a:rPr lang="en-US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https://www.rose-edu.ro/wp-content/uploads/2023/01/Activitati-remediale-si-de-tutorat_ghid-pentru-licee_TIPAR.pdf</a:t>
            </a:r>
            <a:endParaRPr lang="en-US" dirty="0">
              <a:solidFill>
                <a:srgbClr val="00B0F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buClr>
                <a:srgbClr val="00B1F1"/>
              </a:buClr>
              <a:buSzPts val="1800"/>
            </a:pPr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EC1935F-F4CE-4289-A264-B2278275A12C}"/>
              </a:ext>
            </a:extLst>
          </p:cNvPr>
          <p:cNvSpPr/>
          <p:nvPr/>
        </p:nvSpPr>
        <p:spPr>
          <a:xfrm>
            <a:off x="385471" y="919452"/>
            <a:ext cx="990911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                                                </a:t>
            </a:r>
            <a:r>
              <a:rPr lang="ro-RO" sz="28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DIVERSE</a:t>
            </a:r>
          </a:p>
          <a:p>
            <a:r>
              <a:rPr lang="ro-RO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ÎN VIITOR:</a:t>
            </a:r>
          </a:p>
          <a:p>
            <a:endParaRPr lang="ro-RO" b="1" dirty="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o-RO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        </a:t>
            </a:r>
            <a:r>
              <a:rPr lang="ro-RO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Procedura selecție METODIȘTI – județ - site ISJ Bacău </a:t>
            </a:r>
            <a:endParaRPr lang="ro-RO" dirty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        Procedura selecție CONSILIU CONSULTATIV – județ - </a:t>
            </a:r>
            <a:r>
              <a:rPr lang="ro-RO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site ISJ Bacău </a:t>
            </a:r>
            <a:endParaRPr lang="ro-RO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        CERCURI PEDAGOGICE – 3 în județul Bacău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        Cursuri CCD BACĂU – formatori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        Teste de evaluare inițială 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        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PLANIFICĂRI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        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CJEX Bacău – Centrul Județean pentru Excelență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  <a:sym typeface="Calibri"/>
            </a:endParaRP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        SIMULARE NAȚIONALĂ BACALAUREAT  -  națională - martie 2026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        TESTE DE ANTRENAMENT pentru BAC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Calibri"/>
            </a:endParaRPr>
          </a:p>
          <a:p>
            <a:pPr lvl="0"/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  <a:sym typeface="Calibri"/>
            </a:endParaRPr>
          </a:p>
          <a:p>
            <a:pPr lvl="0"/>
            <a:endParaRPr lang="ro-RO" dirty="0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alibri"/>
            </a:endParaRPr>
          </a:p>
          <a:p>
            <a:pPr lvl="0"/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5616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7A0AB4C-44C3-4A03-83BF-7FD81382F7CC}"/>
              </a:ext>
            </a:extLst>
          </p:cNvPr>
          <p:cNvSpPr/>
          <p:nvPr/>
        </p:nvSpPr>
        <p:spPr>
          <a:xfrm>
            <a:off x="665018" y="673331"/>
            <a:ext cx="8488312" cy="5553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algn="ctr">
              <a:lnSpc>
                <a:spcPct val="200000"/>
              </a:lnSpc>
              <a:spcAft>
                <a:spcPts val="0"/>
              </a:spcAft>
            </a:pPr>
            <a:r>
              <a:rPr lang="en-US" sz="3600" b="1" dirty="0" err="1">
                <a:latin typeface="Lucida Calligraphy" panose="030101010101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Succes</a:t>
            </a:r>
            <a:r>
              <a:rPr lang="en-US" sz="3600" b="1" dirty="0">
                <a:latin typeface="Lucida Calligraphy" panose="030101010101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Lucida Calligraphy" panose="030101010101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3600" b="1" dirty="0">
                <a:latin typeface="Lucida Calligraphy" panose="030101010101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Lucida Calligraphy" panose="030101010101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noul</a:t>
            </a:r>
            <a:r>
              <a:rPr lang="en-US" sz="3600" b="1" dirty="0">
                <a:latin typeface="Lucida Calligraphy" panose="030101010101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an </a:t>
            </a:r>
            <a:r>
              <a:rPr lang="en-US" sz="3600" b="1" dirty="0" err="1">
                <a:latin typeface="Lucida Calligraphy" panose="030101010101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școlar</a:t>
            </a:r>
            <a:r>
              <a:rPr lang="en-US" sz="3600" b="1" dirty="0">
                <a:latin typeface="Lucida Calligraphy" panose="030101010101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pPr marL="180340" algn="ctr">
              <a:lnSpc>
                <a:spcPct val="200000"/>
              </a:lnSpc>
              <a:spcAft>
                <a:spcPts val="0"/>
              </a:spcAft>
            </a:pPr>
            <a:endParaRPr lang="en-US" sz="3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340" algn="ctr">
              <a:lnSpc>
                <a:spcPct val="200000"/>
              </a:lnSpc>
              <a:spcAft>
                <a:spcPts val="0"/>
              </a:spcAft>
            </a:pPr>
            <a:r>
              <a:rPr lang="ro-RO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Inspector școlar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fizică,</a:t>
            </a:r>
          </a:p>
          <a:p>
            <a:pPr marL="180340" algn="ctr">
              <a:lnSpc>
                <a:spcPct val="200000"/>
              </a:lnSpc>
              <a:spcAft>
                <a:spcPts val="0"/>
              </a:spcAft>
            </a:pPr>
            <a:r>
              <a:rPr lang="ro-RO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Prof.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Stratone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Laura-Carmen</a:t>
            </a:r>
            <a:r>
              <a:rPr lang="ro-RO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0757 408 974</a:t>
            </a:r>
          </a:p>
          <a:p>
            <a:pPr marL="180340" algn="ctr">
              <a:lnSpc>
                <a:spcPct val="200000"/>
              </a:lnSpc>
              <a:spcAft>
                <a:spcPts val="0"/>
              </a:spcAft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stratone.lauracarmen@e-isjbacău.ro</a:t>
            </a:r>
            <a:endParaRPr lang="en-US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340" algn="r">
              <a:lnSpc>
                <a:spcPct val="200000"/>
              </a:lnSpc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340" algn="r">
              <a:lnSpc>
                <a:spcPct val="200000"/>
              </a:lnSpc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796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"/>
          <p:cNvSpPr txBox="1"/>
          <p:nvPr/>
        </p:nvSpPr>
        <p:spPr>
          <a:xfrm>
            <a:off x="817595" y="345233"/>
            <a:ext cx="10836728" cy="73968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l"/>
            <a:endParaRPr lang="en-US" sz="1800" b="0" i="0" u="none" strike="noStrike" baseline="0" dirty="0">
              <a:latin typeface="ArialMT"/>
            </a:endParaRPr>
          </a:p>
          <a:p>
            <a:pPr algn="just"/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2. — (1)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Anul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școlar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2025-2026 se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structurează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intervale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cursuri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intervale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vacanță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astfel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intervale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cursuri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de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8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septembrie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2025,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până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vineri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24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octombrie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2025;</a:t>
            </a:r>
          </a:p>
          <a:p>
            <a:pPr algn="just"/>
            <a:r>
              <a:rPr lang="it-IT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de luni, 3 noiembrie 2025, până vineri, 19 decembrie 2025;</a:t>
            </a:r>
          </a:p>
          <a:p>
            <a:pPr algn="just"/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de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8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ianuarie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2026,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până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vineri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februarie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2026, </a:t>
            </a:r>
            <a:r>
              <a:rPr lang="en-US" sz="2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sz="2000" b="1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decizia</a:t>
            </a:r>
            <a:r>
              <a:rPr lang="en-US" sz="2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ISJ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Bacău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urma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consultărilor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beneficiarii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primari ai educației, cu părinții/reprezentanții legali ai </a:t>
            </a:r>
            <a:endParaRPr lang="ro-RO" sz="2000" b="1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acestora și 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cadrele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didactice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realizate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nivelul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unităților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de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martie 2026, </a:t>
            </a:r>
            <a:r>
              <a:rPr lang="en-US" sz="2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sz="2000" b="1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decizia</a:t>
            </a:r>
            <a:r>
              <a:rPr lang="en-US" sz="2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ISJ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Bacău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până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vineri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aprilie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2026;</a:t>
            </a:r>
          </a:p>
          <a:p>
            <a:pPr algn="just"/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de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miercuri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15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aprilie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2026,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până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vineri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iunie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2026;</a:t>
            </a:r>
            <a:endParaRPr lang="it-IT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2000" b="1" i="0" u="none" strike="noStrike" cap="none" dirty="0">
              <a:solidFill>
                <a:schemeClr val="accent2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algn="just"/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intervale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vacanță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de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sâmbătă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25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octombrie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2025,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până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duminică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noiembrie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2025;</a:t>
            </a:r>
          </a:p>
          <a:p>
            <a:pPr algn="just"/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de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sâmbătă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decembrie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2025,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până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miercuri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7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ianuarie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2026;</a:t>
            </a:r>
          </a:p>
          <a:p>
            <a:pPr algn="just"/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o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săptămână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sz="2000" b="1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decizia</a:t>
            </a:r>
            <a:r>
              <a:rPr lang="en-US" sz="2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ISJ </a:t>
            </a:r>
            <a:r>
              <a:rPr lang="en-US" sz="2000" b="1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Bacău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perioada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23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februarie</a:t>
            </a:r>
            <a:r>
              <a:rPr lang="ro-RO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- 1 martie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2026;</a:t>
            </a:r>
          </a:p>
          <a:p>
            <a:pPr algn="just"/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de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sâmbătă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4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aprilie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2026,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până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marți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14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aprilie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2026;</a:t>
            </a:r>
          </a:p>
          <a:p>
            <a:pPr algn="just"/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de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sâmbătă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iunie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2026,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până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duminică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6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septembrie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2026.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0" i="0" u="none" strike="noStrike" cap="none" dirty="0">
              <a:solidFill>
                <a:schemeClr val="accent2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marL="0" marR="0" lvl="0" indent="0" algn="just" rtl="0">
              <a:spcBef>
                <a:spcPts val="840"/>
              </a:spcBef>
              <a:spcAft>
                <a:spcPts val="0"/>
              </a:spcAft>
              <a:buNone/>
            </a:pPr>
            <a:endParaRPr lang="en-US" sz="1800" b="0" i="0" u="none" strike="noStrike" cap="none" dirty="0">
              <a:solidFill>
                <a:srgbClr val="FF000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marL="0" marR="0" lvl="0" indent="0" algn="just" rtl="0">
              <a:spcBef>
                <a:spcPts val="840"/>
              </a:spcBef>
              <a:spcAft>
                <a:spcPts val="0"/>
              </a:spcAft>
              <a:buNone/>
            </a:pP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marL="0" marR="0" lvl="0" indent="0" algn="just" rtl="0">
              <a:spcBef>
                <a:spcPts val="840"/>
              </a:spcBef>
              <a:spcAft>
                <a:spcPts val="0"/>
              </a:spcAft>
              <a:buNone/>
            </a:pPr>
            <a:endParaRPr lang="en-US" sz="1800" b="0" i="0" u="none" strike="noStrike" cap="none" dirty="0">
              <a:solidFill>
                <a:srgbClr val="FF000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marL="0" marR="0" lvl="0" indent="0" algn="just" rtl="0">
              <a:spcBef>
                <a:spcPts val="840"/>
              </a:spcBef>
              <a:spcAft>
                <a:spcPts val="0"/>
              </a:spcAft>
              <a:buNone/>
            </a:pP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54657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"/>
          <p:cNvSpPr txBox="1"/>
          <p:nvPr/>
        </p:nvSpPr>
        <p:spPr>
          <a:xfrm>
            <a:off x="817595" y="345233"/>
            <a:ext cx="10836728" cy="61965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/>
            <a:endParaRPr lang="en-US" sz="2000" b="1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3. —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ziua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5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octombrie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Ziua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internațională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educației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zilele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sz="2000" b="1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nelucrătoare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/de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sărbătoare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legală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prevăzute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contractul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colectiv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sz="2000" b="1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plicabil</a:t>
            </a:r>
            <a:r>
              <a:rPr lang="ro-RO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 se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organizează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cursuri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4. — (1)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Programul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național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Școala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altfel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o-RO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Programul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„Săptămâna verde” </a:t>
            </a:r>
            <a:endParaRPr lang="ro-RO" sz="2000" b="1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desfășoară</a:t>
            </a:r>
            <a:r>
              <a:rPr lang="ro-RO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în perioada 8 septembrie 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2025-3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aprilie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2026,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intervale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câte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zile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consecutive</a:t>
            </a:r>
          </a:p>
          <a:p>
            <a:pPr algn="just"/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lucrătoare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căror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planificare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află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decizia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unității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Derularea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celor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planifică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intervale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cursuri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diferite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La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clasele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învățământul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liceal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filiera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tehnologică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învățământul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profesional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just"/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perioadele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dedicate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programelor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Școala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altfel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Săptămâna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verde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se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organizează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activități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instruire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practică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urmărind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scopul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acestor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La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clasele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învățământul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postliceal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perioadele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dedicate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programelor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Școala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altfel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ro-RO" sz="2000" b="1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Săptămâna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verde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se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organizează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activități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instruire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practică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2000" b="1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o-RO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ATENȚIE LA PLANIFICĂRI!!!</a:t>
            </a:r>
            <a:r>
              <a:rPr lang="en-US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f</a:t>
            </a:r>
            <a:r>
              <a:rPr lang="ro-RO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ără</a:t>
            </a:r>
            <a:r>
              <a:rPr lang="ro-RO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sem</a:t>
            </a:r>
            <a:r>
              <a:rPr lang="en-US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1, sem</a:t>
            </a:r>
            <a:r>
              <a:rPr lang="en-US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2, planificare </a:t>
            </a:r>
            <a:r>
              <a:rPr lang="en-US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ȘCOALA ALTFEL/</a:t>
            </a:r>
            <a:endParaRPr lang="en-US" b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o-RO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SĂPTĂMÂNA VERDE !!!</a:t>
            </a:r>
            <a:endParaRPr lang="en-US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endParaRPr lang="en-US" sz="1800" b="0" i="0" u="none" strike="noStrike" cap="none" dirty="0">
              <a:solidFill>
                <a:srgbClr val="FF000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marL="0" marR="0" lvl="0" indent="0" algn="just" rtl="0">
              <a:spcBef>
                <a:spcPts val="840"/>
              </a:spcBef>
              <a:spcAft>
                <a:spcPts val="0"/>
              </a:spcAft>
              <a:buNone/>
            </a:pP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77241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C6756F7-6D07-4936-A94D-88923B4DC8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1061441"/>
              </p:ext>
            </p:extLst>
          </p:nvPr>
        </p:nvGraphicFramePr>
        <p:xfrm>
          <a:off x="466392" y="117152"/>
          <a:ext cx="9073025" cy="66236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" name="Acrobat Document" r:id="rId3" imgW="6415686" imgH="4533723" progId="Acrobat.Document.DC">
                  <p:embed/>
                </p:oleObj>
              </mc:Choice>
              <mc:Fallback>
                <p:oleObj name="Acrobat Document" r:id="rId3" imgW="6415686" imgH="4533723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6392" y="117152"/>
                        <a:ext cx="9073025" cy="66236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8060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"/>
          <p:cNvSpPr txBox="1"/>
          <p:nvPr/>
        </p:nvSpPr>
        <p:spPr>
          <a:xfrm>
            <a:off x="921487" y="1551583"/>
            <a:ext cx="9184537" cy="3508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ROFUIP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36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lvl="0">
              <a:lnSpc>
                <a:spcPct val="150000"/>
              </a:lnSpc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OME</a:t>
            </a: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nr. 5.726/06.08.2024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aprobarea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Regulamentului-cadru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organizare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funcționare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unităților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preuniversitar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</a:pP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Notarea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elevilor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50000"/>
              </a:lnSpc>
            </a:pPr>
            <a:endParaRPr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DF16CB9-24AA-4302-8494-7038A08B7197}"/>
              </a:ext>
            </a:extLst>
          </p:cNvPr>
          <p:cNvSpPr/>
          <p:nvPr/>
        </p:nvSpPr>
        <p:spPr>
          <a:xfrm>
            <a:off x="370703" y="470498"/>
            <a:ext cx="9603721" cy="59170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2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PLANURI-CADRU ÎN VIGOARE</a:t>
            </a:r>
            <a:r>
              <a:rPr lang="ro-RO" sz="32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endParaRPr lang="en-US" sz="3200" b="1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lvl="0" algn="ctr"/>
            <a:r>
              <a:rPr lang="en-US" sz="32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 </a:t>
            </a:r>
            <a:r>
              <a:rPr lang="en-US" sz="3200" b="1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școlar</a:t>
            </a:r>
            <a:r>
              <a:rPr lang="en-US" sz="32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o-RO" sz="32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202</a:t>
            </a:r>
            <a:r>
              <a:rPr lang="en-US" sz="32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</a:t>
            </a:r>
            <a:r>
              <a:rPr lang="ro-RO" sz="32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-202</a:t>
            </a:r>
            <a:r>
              <a:rPr lang="en-US" sz="32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6</a:t>
            </a:r>
            <a:endParaRPr lang="ro-RO" sz="3200" b="1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algn="ctr"/>
            <a:endParaRPr lang="ro-RO" sz="3600" b="1" dirty="0"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lvl="0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Planuri-cadru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gimnazial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o-RO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0" i="0" u="none" strike="noStrike" baseline="0" dirty="0">
                <a:solidFill>
                  <a:srgbClr val="0462C1"/>
                </a:solidFill>
                <a:latin typeface="Times New Roman" panose="02020603050405020304" pitchFamily="18" charset="0"/>
                <a:hlinkClick r:id="rId3"/>
              </a:rPr>
              <a:t>https://rocnee.eu/index.php/dcee-oriz/curriculum-oriz/planuri-cadru-actuale/planuri-cadru-invatamant-gimnazial</a:t>
            </a:r>
            <a:endParaRPr lang="en-US" sz="1800" b="0" i="0" u="none" strike="noStrike" baseline="0" dirty="0">
              <a:solidFill>
                <a:srgbClr val="0462C1"/>
              </a:solidFill>
              <a:latin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Roboto Condensed" panose="020B0604020202020204" pitchFamily="2" charset="0"/>
            </a:endParaRPr>
          </a:p>
          <a:p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b="1" i="1" u="none" strike="noStrike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Planuri-cadru</a:t>
            </a:r>
            <a:r>
              <a:rPr lang="en-US" sz="2000" b="1" i="1" u="none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u="none" strike="noStrike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sz="2000" b="1" i="1" u="none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u="none" strike="noStrike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liceal</a:t>
            </a:r>
            <a:r>
              <a:rPr lang="en-US" sz="2000" b="1" i="1" u="none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sz="2000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0" i="0" u="none" strike="noStrike" baseline="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i="0" u="none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ORDIN nr.</a:t>
            </a:r>
            <a:r>
              <a:rPr lang="ro-RO" sz="2000" i="0" u="none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0" u="none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4.350/2025 </a:t>
            </a:r>
            <a:r>
              <a:rPr lang="en-US" sz="2000" i="0" u="none" strike="noStrike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sz="2000" i="0" u="none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0" u="none" strike="noStrike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aprobarea</a:t>
            </a:r>
            <a:r>
              <a:rPr lang="en-US" sz="2000" i="0" u="none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0" u="none" strike="noStrike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planurilor</a:t>
            </a:r>
            <a:r>
              <a:rPr lang="ro-RO" sz="2000" i="0" u="none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i="0" u="none" strike="noStrike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cadru</a:t>
            </a:r>
            <a:r>
              <a:rPr lang="en-US" sz="2000" i="0" u="none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0" u="none" strike="noStrike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i="0" u="none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0" u="none" strike="noStrike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învățământul</a:t>
            </a:r>
            <a:r>
              <a:rPr lang="en-US" sz="2000" i="0" u="none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0" u="none" strike="noStrike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liceal</a:t>
            </a:r>
            <a:r>
              <a:rPr lang="en-US" sz="2000" i="0" u="none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000" i="0" u="none" strike="noStrike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frecvență</a:t>
            </a:r>
            <a:r>
              <a:rPr lang="en-US" sz="2000" i="0" u="none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0" u="none" strike="noStrike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</a:t>
            </a:r>
            <a:r>
              <a:rPr lang="en-US" sz="2000" i="0" u="none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o-RO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https://www.edu.ro/OMEC_4350_2025_planuri_cadru_liceu_frecventa_zi</a:t>
            </a:r>
            <a:endParaRPr lang="ro-RO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000" i="0" u="none" strike="noStrike" baseline="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1800" b="0" i="0" u="none" strike="noStrike" baseline="0" dirty="0">
              <a:solidFill>
                <a:srgbClr val="004288"/>
              </a:solidFill>
              <a:latin typeface="Roboto Condensed" panose="02000000000000000000" pitchFamily="2" charset="0"/>
            </a:endParaRPr>
          </a:p>
          <a:p>
            <a:pPr algn="just"/>
            <a:r>
              <a:rPr lang="en-US" sz="1800" b="1" i="0" u="none" strike="noStrike" baseline="0" dirty="0">
                <a:solidFill>
                  <a:srgbClr val="0462C1"/>
                </a:solidFill>
                <a:latin typeface="Roboto Condensed" panose="02000000000000000000" pitchFamily="2" charset="0"/>
                <a:hlinkClick r:id="rId5"/>
              </a:rPr>
              <a:t>https://www.edu.ro/sites/default/files/_fi%C8%99iere/Legislatie/2025/OMEC_4350_2025/OMEC_4350_2025.pdf</a:t>
            </a:r>
            <a:endParaRPr lang="en-US" sz="1800" b="1" i="0" u="none" strike="noStrike" baseline="0" dirty="0">
              <a:solidFill>
                <a:srgbClr val="0462C1"/>
              </a:solidFill>
              <a:latin typeface="Roboto Condensed" panose="02000000000000000000" pitchFamily="2" charset="0"/>
            </a:endParaRPr>
          </a:p>
          <a:p>
            <a:pPr lvl="0" algn="ctr"/>
            <a:endParaRPr lang="ro-RO" sz="1050" b="1" u="sng" dirty="0">
              <a:solidFill>
                <a:srgbClr val="7030A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99452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EFE29B6-DF89-4D66-AB02-CA6224869C22}"/>
              </a:ext>
            </a:extLst>
          </p:cNvPr>
          <p:cNvSpPr txBox="1"/>
          <p:nvPr/>
        </p:nvSpPr>
        <p:spPr>
          <a:xfrm>
            <a:off x="247135" y="954123"/>
            <a:ext cx="10392290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Roboto Condensed" panose="02000000000000000000" pitchFamily="2" charset="0"/>
            </a:endParaRPr>
          </a:p>
          <a:p>
            <a:pPr algn="ctr"/>
            <a:r>
              <a:rPr lang="en-US" sz="2000" b="1" i="0" u="none" strike="noStrike" baseline="0" dirty="0">
                <a:solidFill>
                  <a:srgbClr val="1F38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u="none" strike="noStrike" baseline="0" dirty="0" err="1">
                <a:solidFill>
                  <a:srgbClr val="1F38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Planuri-cadru</a:t>
            </a:r>
            <a:r>
              <a:rPr lang="en-US" sz="2400" b="1" i="0" u="none" strike="noStrike" baseline="0" dirty="0">
                <a:solidFill>
                  <a:srgbClr val="1F38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0" u="none" strike="noStrike" baseline="0" dirty="0" err="1">
                <a:solidFill>
                  <a:srgbClr val="1F38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cursuri</a:t>
            </a:r>
            <a:r>
              <a:rPr lang="en-US" sz="2400" b="1" i="0" u="none" strike="noStrike" baseline="0" dirty="0">
                <a:solidFill>
                  <a:srgbClr val="1F38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zi </a:t>
            </a:r>
            <a:r>
              <a:rPr lang="en-US" sz="2400" b="1" i="0" u="none" strike="noStrike" baseline="0" dirty="0" err="1">
                <a:solidFill>
                  <a:srgbClr val="1F38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400" b="1" i="0" u="none" strike="noStrike" baseline="0" dirty="0">
                <a:solidFill>
                  <a:srgbClr val="1F38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seral, </a:t>
            </a:r>
            <a:r>
              <a:rPr lang="en-US" sz="2400" b="1" i="0" u="none" strike="noStrike" baseline="0" dirty="0" err="1">
                <a:solidFill>
                  <a:srgbClr val="1F38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sz="2400" b="1" i="0" u="none" strike="noStrike" baseline="0" dirty="0">
                <a:solidFill>
                  <a:srgbClr val="1F38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u="none" strike="noStrike" baseline="0" dirty="0" err="1">
                <a:solidFill>
                  <a:srgbClr val="1F38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liceal</a:t>
            </a:r>
            <a:r>
              <a:rPr lang="en-US" sz="2400" b="1" i="0" u="none" strike="noStrike" baseline="0" dirty="0">
                <a:solidFill>
                  <a:srgbClr val="1F38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u="none" strike="noStrike" baseline="0" dirty="0" err="1">
                <a:solidFill>
                  <a:srgbClr val="1F38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400" b="1" i="0" u="none" strike="noStrike" baseline="0" dirty="0">
                <a:solidFill>
                  <a:srgbClr val="1F38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u="none" strike="noStrike" baseline="0" dirty="0" err="1">
                <a:solidFill>
                  <a:srgbClr val="1F38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profesional</a:t>
            </a:r>
            <a:endParaRPr lang="en-US" sz="2400" b="1" i="0" u="none" strike="noStrike" baseline="0" dirty="0">
              <a:solidFill>
                <a:srgbClr val="1F386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b="0" i="0" u="none" strike="noStrike" baseline="0" dirty="0">
              <a:solidFill>
                <a:srgbClr val="1F386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0" i="0" u="none" strike="noStrike" baseline="0" dirty="0">
                <a:solidFill>
                  <a:srgbClr val="2E54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ORDIN nr. 3.410 din 16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martie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2009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aprobarea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planurilor-cadru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clasele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IX-a-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aXII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filierele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teoretică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vocațională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cursuri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zi.</a:t>
            </a:r>
          </a:p>
          <a:p>
            <a:pPr algn="just"/>
            <a:endParaRPr lang="en-US" sz="20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ORDIN nr. 3.411 din 16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martie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2009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aprobarea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planurilor-cadru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învăţământ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IX-a,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ciclul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inferior al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liceului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filiera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tehnologică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învăţământ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zi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învăţământ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seral</a:t>
            </a:r>
            <a:r>
              <a:rPr lang="ro-RO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0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ORDIN nr. 3.412 din 16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martie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2009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aprobarea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planurilor-cadru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învăţământ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X-a,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şcoala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meserii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X-a,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ciclul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inferior al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liceului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filiera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tehnologică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ruta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direct</a:t>
            </a:r>
            <a:r>
              <a:rPr lang="ro-RO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calificare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XI-a,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completare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precum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clasele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XI-a-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aXII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aXII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-a/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aXIII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ciclul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superior al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liceului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filiera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tehnologică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cursuri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zi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seral</a:t>
            </a:r>
          </a:p>
        </p:txBody>
      </p:sp>
    </p:spTree>
    <p:extLst>
      <p:ext uri="{BB962C8B-B14F-4D97-AF65-F5344CB8AC3E}">
        <p14:creationId xmlns:p14="http://schemas.microsoft.com/office/powerpoint/2010/main" val="3672970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89A4589-27B9-4A8F-B296-5000540AB83D}"/>
              </a:ext>
            </a:extLst>
          </p:cNvPr>
          <p:cNvSpPr txBox="1"/>
          <p:nvPr/>
        </p:nvSpPr>
        <p:spPr>
          <a:xfrm>
            <a:off x="209550" y="307127"/>
            <a:ext cx="10163175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o-RO" sz="1800" b="0" i="0" u="none" strike="noStrike" baseline="0" dirty="0">
              <a:solidFill>
                <a:srgbClr val="2E5496"/>
              </a:solidFill>
              <a:latin typeface="Roboto Condensed" panose="02000000000000000000" pitchFamily="2" charset="0"/>
            </a:endParaRPr>
          </a:p>
          <a:p>
            <a:endParaRPr lang="en-US" sz="1800" b="0" i="0" u="none" strike="noStrike" baseline="0" dirty="0">
              <a:solidFill>
                <a:srgbClr val="2E5496"/>
              </a:solidFill>
              <a:latin typeface="Roboto Condensed" panose="02000000000000000000" pitchFamily="2" charset="0"/>
            </a:endParaRPr>
          </a:p>
          <a:p>
            <a:pPr algn="just"/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ORDIN nr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7724 din 13 </a:t>
            </a:r>
            <a:r>
              <a:rPr lang="en-US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decembrie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modificarea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Ordinului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ministrului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educației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cercetării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inovării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nr. 3.412/2009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aprobarea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planurilor-cadru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X-a,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școala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meserii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X-a,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ciclul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inferior al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liceului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filiera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tehnologică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ruta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direct</a:t>
            </a:r>
            <a:r>
              <a:rPr lang="ro-RO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calificare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XI-a,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completare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precum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clasele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XI-a—a</a:t>
            </a:r>
            <a:r>
              <a:rPr lang="ro-RO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XII-a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XII-a/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aXIII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ciclul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superior al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liceului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filiera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tehnologică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cursuri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zi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seral</a:t>
            </a:r>
          </a:p>
          <a:p>
            <a:pPr algn="just"/>
            <a:endParaRPr lang="en-US" sz="20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ORDIN nr. 4051/2006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aprobarea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planurilor</a:t>
            </a:r>
            <a:r>
              <a:rPr lang="ro-RO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învățământul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seral.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învăţământul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seral,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filiera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tehnologică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liceului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prevederile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  <a:r>
              <a:rPr lang="ro-RO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nr. 4051/2006 cu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</a:t>
            </a:r>
            <a:r>
              <a:rPr lang="ro-RO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aprobarea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planurilor-cadru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rămân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valabile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XIII-a.</a:t>
            </a:r>
          </a:p>
          <a:p>
            <a:pPr algn="just"/>
            <a:endParaRPr lang="en-US" sz="20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OMEN 3152/2014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aprobarea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planurilor-cadru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învăţământ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învățământul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profesional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3 ani.</a:t>
            </a:r>
          </a:p>
          <a:p>
            <a:pPr algn="just"/>
            <a:endParaRPr lang="en-US" sz="20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OMEN 3218/2014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aprobarea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planului-cadru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învăţământ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învățământul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profesional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special.</a:t>
            </a:r>
          </a:p>
        </p:txBody>
      </p:sp>
    </p:spTree>
    <p:extLst>
      <p:ext uri="{BB962C8B-B14F-4D97-AF65-F5344CB8AC3E}">
        <p14:creationId xmlns:p14="http://schemas.microsoft.com/office/powerpoint/2010/main" val="332426263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3144</Words>
  <Application>Microsoft Office PowerPoint</Application>
  <PresentationFormat>Widescreen</PresentationFormat>
  <Paragraphs>270</Paragraphs>
  <Slides>22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3" baseType="lpstr">
      <vt:lpstr>Arial</vt:lpstr>
      <vt:lpstr>ArialMT</vt:lpstr>
      <vt:lpstr>Calibri</vt:lpstr>
      <vt:lpstr>Lucida Calligraphy</vt:lpstr>
      <vt:lpstr>Roboto Condensed</vt:lpstr>
      <vt:lpstr>Times New Roman</vt:lpstr>
      <vt:lpstr>Trebuchet MS</vt:lpstr>
      <vt:lpstr>Wingdings</vt:lpstr>
      <vt:lpstr>Wingdings 3</vt:lpstr>
      <vt:lpstr>Facet</vt:lpstr>
      <vt:lpstr>Acrobat Document</vt:lpstr>
      <vt:lpstr>PowerPoint Presentation</vt:lpstr>
      <vt:lpstr>Ordinul de ministru nr. 3.463 din 4.03.2025 privind structura anului școlar 2025-2026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Recomandări privind resursele educaționale deschise (RED)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User</cp:lastModifiedBy>
  <cp:revision>194</cp:revision>
  <dcterms:created xsi:type="dcterms:W3CDTF">2022-09-13T09:39:11Z</dcterms:created>
  <dcterms:modified xsi:type="dcterms:W3CDTF">2025-09-25T16:14:48Z</dcterms:modified>
</cp:coreProperties>
</file>