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259" r:id="rId4"/>
    <p:sldId id="260" r:id="rId5"/>
    <p:sldId id="264" r:id="rId6"/>
    <p:sldId id="263" r:id="rId7"/>
    <p:sldId id="258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Stil tematic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atic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atic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D222D-6881-458B-AE65-B7A27000C6E5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DA613-2A37-4869-BD01-A606307B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o-RO" smtClean="0">
              <a:latin typeface="Arial" pitchFamily="34" charset="0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5AE86423-24D0-423A-97EB-C1631F4B2489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o-RO" smtClean="0">
              <a:latin typeface="Arial" pitchFamily="34" charset="0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8CCB857F-8B68-43F4-A327-CC84D0552F69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o-RO" smtClean="0">
              <a:latin typeface="Arial" pitchFamily="34" charset="0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EF3D6831-46C9-4F68-8E89-E49547F3B850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o-RO" smtClean="0">
              <a:latin typeface="Arial" pitchFamily="34" charset="0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8CCB857F-8B68-43F4-A327-CC84D0552F69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o-RO" smtClean="0">
              <a:latin typeface="Arial" pitchFamily="34" charset="0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fld id="{EF3D6831-46C9-4F68-8E89-E49547F3B850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95622-7D92-47BF-9C2E-F608E17BD61F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9F4F9-8D8F-4965-A679-4FC34BCAF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rograme.ise.r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latin typeface="Garamond" pitchFamily="18" charset="0"/>
              </a:rPr>
              <a:t>P</a:t>
            </a:r>
            <a:r>
              <a:rPr lang="ro-RO" sz="3200" b="1" dirty="0" smtClean="0">
                <a:solidFill>
                  <a:srgbClr val="FFC000"/>
                </a:solidFill>
                <a:latin typeface="Garamond" pitchFamily="18" charset="0"/>
              </a:rPr>
              <a:t>lanuri – cadru de învăţământ valabile în anul şcolar 2014-20</a:t>
            </a:r>
            <a:r>
              <a:rPr lang="en-US" sz="3200" b="1" dirty="0" smtClean="0">
                <a:solidFill>
                  <a:srgbClr val="FFC000"/>
                </a:solidFill>
                <a:latin typeface="Garamond" pitchFamily="18" charset="0"/>
              </a:rPr>
              <a:t>1</a:t>
            </a:r>
            <a:r>
              <a:rPr lang="ro-RO" sz="3200" b="1" dirty="0" smtClean="0">
                <a:solidFill>
                  <a:srgbClr val="FFC000"/>
                </a:solidFill>
                <a:latin typeface="Garamond" pitchFamily="18" charset="0"/>
              </a:rPr>
              <a:t>5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1295400"/>
            <a:ext cx="9144000" cy="579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FFFF99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Planurile-cadru pentru</a:t>
            </a:r>
            <a:r>
              <a:rPr lang="en-US" sz="2000" b="1" dirty="0" smtClean="0">
                <a:solidFill>
                  <a:srgbClr val="99FF33"/>
                </a:solidFill>
                <a:latin typeface="Garamond" pitchFamily="18" charset="0"/>
              </a:rPr>
              <a:t>:</a:t>
            </a: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clasele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 </a:t>
            </a:r>
            <a:r>
              <a:rPr kumimoji="0" lang="ro-RO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I</a:t>
            </a:r>
            <a:r>
              <a:rPr kumimoji="0" 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-VIII</a:t>
            </a: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,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-</a:t>
            </a: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 OM Nr.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3638</a:t>
            </a: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11</a:t>
            </a: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.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04</a:t>
            </a:r>
            <a:r>
              <a:rPr kumimoji="0" lang="ro-R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.200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1</a:t>
            </a:r>
            <a:endParaRPr kumimoji="0" lang="ro-RO" sz="2000" b="1" i="0" u="none" strike="noStrike" kern="1200" cap="none" spc="0" normalizeH="0" baseline="0" noProof="0" dirty="0" smtClean="0">
              <a:ln>
                <a:noFill/>
              </a:ln>
              <a:solidFill>
                <a:srgbClr val="99FF33"/>
              </a:solidFill>
              <a:effectLst/>
              <a:uLnTx/>
              <a:uFillTx/>
              <a:latin typeface="Garamond" pitchFamily="18" charset="0"/>
            </a:endParaRP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Garamond" pitchFamily="18" charset="0"/>
              </a:rPr>
              <a:t>c</a:t>
            </a:r>
            <a:r>
              <a:rPr lang="ro-RO" sz="2000" b="1" dirty="0" err="1">
                <a:solidFill>
                  <a:srgbClr val="99FF33"/>
                </a:solidFill>
                <a:latin typeface="Garamond" pitchFamily="18" charset="0"/>
              </a:rPr>
              <a:t>lasele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IX-XII, filierele teoretică şi vocaţională cursuri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de </a:t>
            </a:r>
            <a:r>
              <a:rPr lang="en-US" sz="2000" b="1" dirty="0" err="1">
                <a:solidFill>
                  <a:srgbClr val="99FF33"/>
                </a:solidFill>
                <a:latin typeface="Garamond" pitchFamily="18" charset="0"/>
              </a:rPr>
              <a:t>zi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, aprobat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e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prin O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M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Nr. 3410/16.03.2009</a:t>
            </a: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învățământul liceal seral, filiera teoretică, aprobat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e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prin </a:t>
            </a:r>
            <a:r>
              <a:rPr lang="en-US" sz="2000" b="1" dirty="0" smtClean="0">
                <a:solidFill>
                  <a:srgbClr val="99FF33"/>
                </a:solidFill>
                <a:latin typeface="Garamond" pitchFamily="18" charset="0"/>
              </a:rPr>
              <a:t>                                   </a:t>
            </a:r>
            <a:r>
              <a:rPr lang="ro-RO" sz="2000" b="1" dirty="0" smtClean="0">
                <a:solidFill>
                  <a:srgbClr val="99FF33"/>
                </a:solidFill>
                <a:latin typeface="Garamond" pitchFamily="18" charset="0"/>
              </a:rPr>
              <a:t>OM 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Nr. 4051/24.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0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5.2006</a:t>
            </a: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clasa a IX-a, ciclul inferior al liceului, filiera tehnologică, învăţământ de zi şi învăţământ seral, aprobat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e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prin O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M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Nr. 3411/16.03.2009</a:t>
            </a: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clasa a X-a, şcoala</a:t>
            </a: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de arte şi meserii; clasa a X-a, ciclul inferior al liceului, filiera tehnologică,</a:t>
            </a:r>
            <a:endParaRPr lang="en-US" sz="2000" b="1" dirty="0">
              <a:solidFill>
                <a:srgbClr val="99FF33"/>
              </a:solidFill>
              <a:latin typeface="Garamond" pitchFamily="18" charset="0"/>
            </a:endParaRP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învăţământul profesional de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stat cu durata de 3 ani, clasele a IX-a, a X-a şi a XI-a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nn-NO" sz="2000" b="1" dirty="0">
                <a:solidFill>
                  <a:srgbClr val="99FF33"/>
                </a:solidFill>
                <a:latin typeface="Garamond" pitchFamily="18" charset="0"/>
              </a:rPr>
              <a:t>ORDIN Nr. 3152 din 24 februarie 2014</a:t>
            </a: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învăţământul profesional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special ORDIN nr. 3218/21.03.2014</a:t>
            </a:r>
          </a:p>
          <a:p>
            <a:pPr marL="800100" lvl="1" indent="-342900" algn="just">
              <a:lnSpc>
                <a:spcPct val="80000"/>
              </a:lnSpc>
              <a:spcBef>
                <a:spcPct val="20000"/>
              </a:spcBef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vi-VN" sz="2000" b="1" strike="sngStrike" dirty="0" smtClean="0">
                <a:solidFill>
                  <a:srgbClr val="99FF33"/>
                </a:solidFill>
                <a:latin typeface="Garamond" pitchFamily="18" charset="0"/>
              </a:rPr>
              <a:t>clasa </a:t>
            </a:r>
            <a:r>
              <a:rPr lang="vi-VN" sz="2000" b="1" strike="sngStrike" dirty="0">
                <a:solidFill>
                  <a:srgbClr val="99FF33"/>
                </a:solidFill>
                <a:latin typeface="Garamond" pitchFamily="18" charset="0"/>
              </a:rPr>
              <a:t>a XI-a, anul de completare; clasele a XI-a - a XII-a şi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it-IT" sz="2000" b="1" strike="sngStrike" dirty="0">
                <a:solidFill>
                  <a:srgbClr val="99FF33"/>
                </a:solidFill>
                <a:latin typeface="Garamond" pitchFamily="18" charset="0"/>
              </a:rPr>
              <a:t>a XII-a / a XIII-a, ciclul superior al liceului, filiera tehnologică,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fr-FR" sz="2000" b="1" strike="sngStrike" dirty="0" err="1">
                <a:solidFill>
                  <a:srgbClr val="99FF33"/>
                </a:solidFill>
                <a:latin typeface="Garamond" pitchFamily="18" charset="0"/>
              </a:rPr>
              <a:t>cursuri</a:t>
            </a:r>
            <a:r>
              <a:rPr lang="fr-FR" sz="2000" b="1" strike="sngStrike" dirty="0">
                <a:solidFill>
                  <a:srgbClr val="99FF33"/>
                </a:solidFill>
                <a:latin typeface="Garamond" pitchFamily="18" charset="0"/>
              </a:rPr>
              <a:t> de </a:t>
            </a:r>
            <a:r>
              <a:rPr lang="fr-FR" sz="2000" b="1" strike="sngStrike" dirty="0" err="1">
                <a:solidFill>
                  <a:srgbClr val="99FF33"/>
                </a:solidFill>
                <a:latin typeface="Garamond" pitchFamily="18" charset="0"/>
              </a:rPr>
              <a:t>zi</a:t>
            </a:r>
            <a:r>
              <a:rPr lang="fr-FR" sz="2000" b="1" strike="sngStrike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fr-FR" sz="2000" b="1" strike="sngStrike" dirty="0" err="1">
                <a:solidFill>
                  <a:srgbClr val="99FF33"/>
                </a:solidFill>
                <a:latin typeface="Garamond" pitchFamily="18" charset="0"/>
              </a:rPr>
              <a:t>şi</a:t>
            </a:r>
            <a:r>
              <a:rPr lang="fr-FR" sz="2000" b="1" strike="sngStrike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fr-FR" sz="2000" b="1" strike="sngStrike" dirty="0" err="1">
                <a:solidFill>
                  <a:srgbClr val="99FF33"/>
                </a:solidFill>
                <a:latin typeface="Garamond" pitchFamily="18" charset="0"/>
              </a:rPr>
              <a:t>seral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,  aprobat</a:t>
            </a:r>
            <a:r>
              <a:rPr lang="en-US" sz="2000" b="1" strike="sngStrike" dirty="0">
                <a:solidFill>
                  <a:srgbClr val="99FF33"/>
                </a:solidFill>
                <a:latin typeface="Garamond" pitchFamily="18" charset="0"/>
              </a:rPr>
              <a:t>e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 prin O</a:t>
            </a:r>
            <a:r>
              <a:rPr lang="en-US" sz="2000" b="1" strike="sngStrike" dirty="0">
                <a:solidFill>
                  <a:srgbClr val="99FF33"/>
                </a:solidFill>
                <a:latin typeface="Garamond" pitchFamily="18" charset="0"/>
              </a:rPr>
              <a:t>M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 Nr. </a:t>
            </a:r>
            <a:r>
              <a:rPr lang="en-US" sz="2000" b="1" strike="sngStrike" dirty="0">
                <a:solidFill>
                  <a:srgbClr val="99FF33"/>
                </a:solidFill>
                <a:latin typeface="Garamond" pitchFamily="18" charset="0"/>
              </a:rPr>
              <a:t>3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412/16.</a:t>
            </a:r>
            <a:r>
              <a:rPr lang="en-US" sz="2000" b="1" strike="sngStrike" dirty="0">
                <a:solidFill>
                  <a:srgbClr val="99FF33"/>
                </a:solidFill>
                <a:latin typeface="Garamond" pitchFamily="18" charset="0"/>
              </a:rPr>
              <a:t>0</a:t>
            </a:r>
            <a:r>
              <a:rPr lang="ro-RO" sz="2000" b="1" strike="sngStrike" dirty="0">
                <a:solidFill>
                  <a:srgbClr val="99FF33"/>
                </a:solidFill>
                <a:latin typeface="Garamond" pitchFamily="18" charset="0"/>
              </a:rPr>
              <a:t>3.2009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FFFF99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ro-RO" sz="20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FFFF99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ro-RO" sz="20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o-RO" sz="3200" dirty="0" smtClean="0">
                <a:solidFill>
                  <a:srgbClr val="FFC000"/>
                </a:solidFill>
                <a:latin typeface="Garamond" pitchFamily="18" charset="0"/>
              </a:rPr>
              <a:t>PLANURILE –CADRU ŞI PROGRAMELE ŞCOLARE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-18288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o-RO" sz="2800" dirty="0" smtClean="0">
              <a:solidFill>
                <a:srgbClr val="FFC000"/>
              </a:solidFill>
              <a:latin typeface="Garamond" pitchFamily="18" charset="0"/>
            </a:endParaRPr>
          </a:p>
          <a:p>
            <a:pPr indent="-182880" eaLnBrk="1" fontAlgn="auto" hangingPunct="1">
              <a:spcAft>
                <a:spcPts val="0"/>
              </a:spcAft>
              <a:buClr>
                <a:srgbClr val="FFFF99"/>
              </a:buClr>
              <a:buFont typeface="Wingdings" pitchFamily="2" charset="2"/>
              <a:buChar char="Ø"/>
              <a:defRPr/>
            </a:pPr>
            <a:r>
              <a:rPr lang="ro-RO" sz="2800" b="1" dirty="0" smtClean="0">
                <a:solidFill>
                  <a:srgbClr val="99FF33"/>
                </a:solidFill>
                <a:latin typeface="Garamond" pitchFamily="18" charset="0"/>
              </a:rPr>
              <a:t>PLANURILE –CADRU  pot fi accesate la adresa: http://www.edu.ro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&gt;</a:t>
            </a:r>
            <a:r>
              <a:rPr lang="ro-RO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Organisme şi instituţii afiliate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&gt;</a:t>
            </a:r>
            <a:r>
              <a:rPr lang="ro-RO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Centrul Naţional 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de </a:t>
            </a:r>
            <a:r>
              <a:rPr lang="en-US" sz="2800" b="1" dirty="0" err="1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Evaluare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si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ro-RO" sz="2800" b="1" dirty="0" err="1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E</a:t>
            </a:r>
            <a:r>
              <a:rPr lang="en-US" sz="2800" b="1" dirty="0" err="1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xaminare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 (CNEE)&gt;</a:t>
            </a:r>
            <a:r>
              <a:rPr lang="ro-RO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 Curriculum </a:t>
            </a:r>
            <a:r>
              <a:rPr lang="en-US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&gt;</a:t>
            </a:r>
            <a:r>
              <a:rPr lang="ro-RO" sz="2800" b="1" dirty="0" smtClean="0">
                <a:solidFill>
                  <a:srgbClr val="99FF33"/>
                </a:solidFill>
                <a:latin typeface="Garamond" pitchFamily="18" charset="0"/>
                <a:cs typeface="Times New Roman" pitchFamily="18" charset="0"/>
              </a:rPr>
              <a:t> Acte normative emise de MECTS</a:t>
            </a:r>
          </a:p>
          <a:p>
            <a:pPr indent="-182880" eaLnBrk="1" fontAlgn="auto" hangingPunct="1">
              <a:spcAft>
                <a:spcPts val="0"/>
              </a:spcAft>
              <a:buClr>
                <a:srgbClr val="FFFF99"/>
              </a:buClr>
              <a:buFont typeface="Wingdings" pitchFamily="2" charset="2"/>
              <a:buChar char="Ø"/>
              <a:defRPr/>
            </a:pPr>
            <a:r>
              <a:rPr lang="ro-RO" sz="2800" b="1" dirty="0">
                <a:solidFill>
                  <a:srgbClr val="99FF33"/>
                </a:solidFill>
                <a:latin typeface="Garamond" pitchFamily="18" charset="0"/>
              </a:rPr>
              <a:t>PROGRAMELE ŞCOLARE, în </a:t>
            </a:r>
            <a:r>
              <a:rPr lang="ro-RO" sz="2800" b="1" dirty="0" smtClean="0">
                <a:solidFill>
                  <a:srgbClr val="99FF33"/>
                </a:solidFill>
                <a:latin typeface="Garamond" pitchFamily="18" charset="0"/>
              </a:rPr>
              <a:t>vigoare</a:t>
            </a:r>
            <a:r>
              <a:rPr lang="en-US" sz="2800" dirty="0">
                <a:solidFill>
                  <a:srgbClr val="99FF33"/>
                </a:solidFill>
                <a:latin typeface="Garamond" pitchFamily="18" charset="0"/>
                <a:hlinkClick r:id="rId3"/>
              </a:rPr>
              <a:t> http://programe.ise.ro/</a:t>
            </a:r>
            <a:endParaRPr lang="en-US" sz="2800" b="1" dirty="0" smtClean="0">
              <a:solidFill>
                <a:srgbClr val="99FF33"/>
              </a:solidFill>
              <a:latin typeface="Garamond" pitchFamily="18" charset="0"/>
            </a:endParaRPr>
          </a:p>
          <a:p>
            <a:pPr indent="-182880" eaLnBrk="1" fontAlgn="auto" hangingPunct="1">
              <a:spcAft>
                <a:spcPts val="0"/>
              </a:spcAft>
              <a:buClr>
                <a:srgbClr val="FFFF99"/>
              </a:buClr>
              <a:buFont typeface="Wingdings" pitchFamily="2" charset="2"/>
              <a:buChar char="Ø"/>
              <a:defRPr/>
            </a:pPr>
            <a:endParaRPr lang="en-US" sz="2800" b="1" dirty="0" smtClean="0">
              <a:solidFill>
                <a:srgbClr val="FFC000"/>
              </a:solidFill>
              <a:latin typeface="Garamond" pitchFamily="18" charset="0"/>
              <a:cs typeface="Times New Roman" pitchFamily="18" charset="0"/>
            </a:endParaRPr>
          </a:p>
          <a:p>
            <a:pPr indent="-182880" eaLnBrk="1" fontAlgn="auto" hangingPunct="1">
              <a:spcAft>
                <a:spcPts val="0"/>
              </a:spcAft>
              <a:buClr>
                <a:srgbClr val="FFFF99"/>
              </a:buClr>
              <a:buFont typeface="Wingdings" pitchFamily="2" charset="2"/>
              <a:buNone/>
              <a:defRPr/>
            </a:pPr>
            <a:endParaRPr lang="ro-RO" sz="2400" b="1" dirty="0" smtClean="0">
              <a:solidFill>
                <a:srgbClr val="FFC000"/>
              </a:solidFill>
              <a:latin typeface="Garamond" pitchFamily="18" charset="0"/>
            </a:endParaRPr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endParaRPr lang="ro-RO" sz="2400" b="1" dirty="0" smtClean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51204" name="Substituent număr diapozitiv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E70212-07A5-40B0-84E7-54C28438F7D7}" type="slidenum">
              <a:rPr lang="en-US" smtClean="0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US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534400" cy="5105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o-RO" sz="2800" b="1" u="sng" dirty="0" err="1" smtClean="0">
                <a:solidFill>
                  <a:srgbClr val="FFC000"/>
                </a:solidFill>
                <a:latin typeface="Garamond" pitchFamily="18" charset="0"/>
              </a:rPr>
              <a:t>Invăţăm</a:t>
            </a:r>
            <a:r>
              <a:rPr lang="ro-RO" sz="2800" b="1" u="sng" dirty="0" err="1">
                <a:solidFill>
                  <a:srgbClr val="FFC000"/>
                </a:solidFill>
                <a:latin typeface="Garamond" pitchFamily="18" charset="0"/>
              </a:rPr>
              <a:t>â</a:t>
            </a:r>
            <a:r>
              <a:rPr lang="ro-RO" sz="2800" b="1" u="sng" dirty="0" err="1" smtClean="0">
                <a:solidFill>
                  <a:srgbClr val="FFC000"/>
                </a:solidFill>
                <a:latin typeface="Garamond" pitchFamily="18" charset="0"/>
              </a:rPr>
              <a:t>nt</a:t>
            </a:r>
            <a:r>
              <a:rPr lang="ro-RO" sz="2800" b="1" u="sng" dirty="0" smtClean="0">
                <a:solidFill>
                  <a:srgbClr val="FFC000"/>
                </a:solidFill>
                <a:latin typeface="Garamond" pitchFamily="18" charset="0"/>
              </a:rPr>
              <a:t> primar</a:t>
            </a:r>
            <a:r>
              <a:rPr lang="ro-RO" sz="2800" b="1" dirty="0" smtClean="0">
                <a:solidFill>
                  <a:srgbClr val="FFC000"/>
                </a:solidFill>
                <a:latin typeface="Garamond" pitchFamily="18" charset="0"/>
              </a:rPr>
              <a:t> – </a:t>
            </a:r>
          </a:p>
          <a:p>
            <a:pPr algn="just" eaLnBrk="1" hangingPunct="1">
              <a:lnSpc>
                <a:spcPct val="90000"/>
              </a:lnSpc>
              <a:buFontTx/>
              <a:buChar char="o"/>
              <a:defRPr/>
            </a:pP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Programa şcolară Ştiinţe ale naturii, cls. a III-a, aprobată </a:t>
            </a:r>
            <a:r>
              <a:rPr lang="en-US" sz="2000" b="1" dirty="0" err="1" smtClean="0">
                <a:solidFill>
                  <a:srgbClr val="FFC000"/>
                </a:solidFill>
                <a:latin typeface="Garamond" pitchFamily="18" charset="0"/>
              </a:rPr>
              <a:t>prin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 O.M. Nr. 5198/01.11.2004;</a:t>
            </a:r>
          </a:p>
          <a:p>
            <a:pPr algn="just" eaLnBrk="1" hangingPunct="1">
              <a:lnSpc>
                <a:spcPct val="90000"/>
              </a:lnSpc>
              <a:buFontTx/>
              <a:buChar char="o"/>
              <a:defRPr/>
            </a:pP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Programa şcolară Ştiinţe ale naturii, cls. a IV-a, aprobată </a:t>
            </a:r>
            <a:r>
              <a:rPr lang="en-US" sz="2000" b="1" dirty="0" err="1" smtClean="0">
                <a:solidFill>
                  <a:srgbClr val="FFC000"/>
                </a:solidFill>
                <a:latin typeface="Garamond" pitchFamily="18" charset="0"/>
              </a:rPr>
              <a:t>prin</a:t>
            </a:r>
            <a:r>
              <a:rPr lang="en-US" sz="20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O.M. Nr. </a:t>
            </a:r>
            <a:r>
              <a:rPr lang="en-US" sz="2000" b="1" dirty="0" smtClean="0">
                <a:solidFill>
                  <a:srgbClr val="FFC000"/>
                </a:solidFill>
                <a:latin typeface="Garamond" pitchFamily="18" charset="0"/>
              </a:rPr>
              <a:t>3919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/</a:t>
            </a:r>
            <a:r>
              <a:rPr lang="en-US" sz="2000" b="1" dirty="0" smtClean="0">
                <a:solidFill>
                  <a:srgbClr val="FFC000"/>
                </a:solidFill>
                <a:latin typeface="Garamond" pitchFamily="18" charset="0"/>
              </a:rPr>
              <a:t>20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.</a:t>
            </a:r>
            <a:r>
              <a:rPr lang="en-US" sz="2000" b="1" dirty="0" smtClean="0">
                <a:solidFill>
                  <a:srgbClr val="FFC000"/>
                </a:solidFill>
                <a:latin typeface="Garamond" pitchFamily="18" charset="0"/>
              </a:rPr>
              <a:t>04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.200</a:t>
            </a:r>
            <a:r>
              <a:rPr lang="en-US" sz="2000" b="1" dirty="0" smtClean="0">
                <a:solidFill>
                  <a:srgbClr val="FFC000"/>
                </a:solidFill>
                <a:latin typeface="Garamond" pitchFamily="18" charset="0"/>
              </a:rPr>
              <a:t>5</a:t>
            </a:r>
            <a:endParaRPr lang="ro-RO" sz="2000" b="1" dirty="0" smtClean="0">
              <a:solidFill>
                <a:srgbClr val="FFC000"/>
              </a:solidFill>
              <a:latin typeface="Garamond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ro-RO" sz="2800" b="1" u="sng" dirty="0" err="1" smtClean="0">
                <a:solidFill>
                  <a:srgbClr val="FFC000"/>
                </a:solidFill>
                <a:latin typeface="Garamond" pitchFamily="18" charset="0"/>
              </a:rPr>
              <a:t>Invăţămînt</a:t>
            </a:r>
            <a:r>
              <a:rPr lang="ro-RO" sz="2800" b="1" u="sng" dirty="0" smtClean="0">
                <a:solidFill>
                  <a:srgbClr val="FFC000"/>
                </a:solidFill>
                <a:latin typeface="Garamond" pitchFamily="18" charset="0"/>
              </a:rPr>
              <a:t> gimnazial</a:t>
            </a:r>
            <a:r>
              <a:rPr lang="ro-RO" sz="2800" b="1" dirty="0" smtClean="0">
                <a:solidFill>
                  <a:srgbClr val="FFC000"/>
                </a:solidFill>
                <a:latin typeface="Garamond" pitchFamily="18" charset="0"/>
              </a:rPr>
              <a:t> –</a:t>
            </a:r>
          </a:p>
          <a:p>
            <a:pPr algn="just" eaLnBrk="1" hangingPunct="1">
              <a:lnSpc>
                <a:spcPct val="90000"/>
              </a:lnSpc>
              <a:buFontTx/>
              <a:buChar char="o"/>
              <a:defRPr/>
            </a:pP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Programele şcolare de </a:t>
            </a:r>
            <a:r>
              <a:rPr lang="en-US" sz="2000" b="1" dirty="0" err="1" smtClean="0">
                <a:solidFill>
                  <a:srgbClr val="FFC000"/>
                </a:solidFill>
                <a:latin typeface="Garamond" pitchFamily="18" charset="0"/>
              </a:rPr>
              <a:t>Fizic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ă, cls. a VI-a  -  a VIII-a, aprobate </a:t>
            </a:r>
            <a:r>
              <a:rPr lang="en-US" sz="2000" b="1" dirty="0" err="1" smtClean="0">
                <a:solidFill>
                  <a:srgbClr val="FFC000"/>
                </a:solidFill>
                <a:latin typeface="Garamond" pitchFamily="18" charset="0"/>
              </a:rPr>
              <a:t>prin</a:t>
            </a:r>
            <a:r>
              <a:rPr lang="ro-RO" sz="2000" b="1" dirty="0" smtClean="0">
                <a:solidFill>
                  <a:srgbClr val="FFC000"/>
                </a:solidFill>
                <a:latin typeface="Garamond" pitchFamily="18" charset="0"/>
              </a:rPr>
              <a:t> O.M. Nr. 5097/09.09.2009. </a:t>
            </a:r>
          </a:p>
        </p:txBody>
      </p:sp>
      <p:sp>
        <p:nvSpPr>
          <p:cNvPr id="49156" name="Substituent număr diapozitiv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6F6DE4-F67D-42A1-932F-BAACA0C48407}" type="slidenum">
              <a:rPr lang="en-US" smtClean="0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US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lu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u 1"/>
          <p:cNvSpPr txBox="1">
            <a:spLocks/>
          </p:cNvSpPr>
          <p:nvPr/>
        </p:nvSpPr>
        <p:spPr>
          <a:xfrm>
            <a:off x="6096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P</a:t>
            </a:r>
            <a:r>
              <a:rPr kumimoji="0" lang="ro-RO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rograme şcolare 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 </a:t>
            </a:r>
            <a:r>
              <a:rPr kumimoji="0" lang="ro-RO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valabile în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 </a:t>
            </a:r>
            <a:r>
              <a:rPr kumimoji="0" lang="ro-RO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anul şcolar 2014-20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1</a:t>
            </a:r>
            <a:r>
              <a:rPr kumimoji="0" lang="ro-RO" sz="36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5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ro-RO" b="1" u="sng" dirty="0" err="1" smtClean="0">
                <a:solidFill>
                  <a:srgbClr val="FFC000"/>
                </a:solidFill>
                <a:latin typeface="Garamond" pitchFamily="18" charset="0"/>
                <a:cs typeface="Tahoma" pitchFamily="34" charset="0"/>
              </a:rPr>
              <a:t>Invăţământ</a:t>
            </a:r>
            <a:r>
              <a:rPr lang="ro-RO" b="1" u="sng" dirty="0" smtClean="0">
                <a:solidFill>
                  <a:srgbClr val="FFC000"/>
                </a:solidFill>
                <a:latin typeface="Garamond" pitchFamily="18" charset="0"/>
                <a:cs typeface="Tahoma" pitchFamily="34" charset="0"/>
              </a:rPr>
              <a:t> liceal</a:t>
            </a:r>
            <a:r>
              <a:rPr lang="ro-RO" b="1" dirty="0" smtClean="0">
                <a:solidFill>
                  <a:srgbClr val="FFC000"/>
                </a:solidFill>
                <a:latin typeface="Garamond" pitchFamily="18" charset="0"/>
                <a:cs typeface="Tahoma" pitchFamily="34" charset="0"/>
              </a:rPr>
              <a:t> –</a:t>
            </a:r>
            <a:r>
              <a:rPr lang="ro-RO" dirty="0" smtClean="0">
                <a:solidFill>
                  <a:srgbClr val="FFC000"/>
                </a:solidFill>
                <a:latin typeface="Garamond" pitchFamily="18" charset="0"/>
                <a:cs typeface="Tahoma" pitchFamily="34" charset="0"/>
              </a:rPr>
              <a:t> </a:t>
            </a:r>
            <a:endParaRPr lang="en-US" dirty="0" smtClean="0">
              <a:solidFill>
                <a:srgbClr val="FFC000"/>
              </a:solidFill>
              <a:latin typeface="Garamond" pitchFamily="18" charset="0"/>
              <a:cs typeface="Tahoma" pitchFamily="34" charset="0"/>
            </a:endParaRPr>
          </a:p>
          <a:p>
            <a:pPr algn="just" eaLnBrk="1" hangingPunct="1"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Fizică, cls a IX-a,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58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09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.200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</a:t>
            </a:r>
          </a:p>
          <a:p>
            <a:pPr algn="just" eaLnBrk="1" hangingPunct="1"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Fizică, cls a X-a,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4598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31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08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.200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</a:t>
            </a:r>
          </a:p>
          <a:p>
            <a:pPr algn="just" eaLnBrk="1" hangingPunct="1"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Fizică cls a X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I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-a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,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ciclul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superior al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liceului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3252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13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02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.200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6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şi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pentru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anul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completare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aprobat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ă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cu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3872/13.04.2005</a:t>
            </a:r>
          </a:p>
          <a:p>
            <a:pPr algn="just" eaLnBrk="1" hangingPunct="1"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de Fizică, cls a XI-a şi a XII –a F1, F2,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3252/13.02.2006</a:t>
            </a:r>
          </a:p>
          <a:p>
            <a:pPr algn="just" eaLnBrk="1" hangingPunct="1"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de Fizică, cls a XI-a şi a XII –a F1, F2,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5959/22.12.2006</a:t>
            </a:r>
          </a:p>
          <a:p>
            <a:pPr algn="just" eaLnBrk="1" hangingPunct="1">
              <a:buFontTx/>
              <a:buChar char="o"/>
            </a:pP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Programele  pentru Ştiinţe, cls a XI-a, filiera teoretică, profil umanist, specializarea filologie, filiera vocaţională, profil pedagogic, specializarea învăţător – educatoare, filiera vocaţională, profil teologic şi profil pedagogic specializările: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bibliotecar-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documentarist, instructor-animator, pedagog şcolar, aprobate prin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3252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13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2.2006</a:t>
            </a:r>
          </a:p>
          <a:p>
            <a:pPr algn="just" eaLnBrk="1" hangingPunct="1">
              <a:buFontTx/>
              <a:buChar char="o"/>
            </a:pP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Programele  pentru Ştiinţe, cls a XII-a, filiera teoretică, profil umanist, specializarea filologie, filiera vocaţională, profil pedagogic, specializarea învăţător – educatoare, filiera vocaţională, profil teologic şi profil pedagogic specializările: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bibliotecar-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documentarist, instructor-animator, pedagog şcolar, aprobate prin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5959/22.12.2006  </a:t>
            </a:r>
          </a:p>
          <a:p>
            <a:pPr algn="just" eaLnBrk="1" hangingPunct="1">
              <a:buFontTx/>
              <a:buChar char="o"/>
            </a:pP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  Metodica predării Ştiinţelor Naturii, cls a XII-a, filiera vocaţională, profil pedagogic, specializarea învăţător-educatoare aprobată prin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5959/22.12.2006)</a:t>
            </a:r>
            <a:endParaRPr lang="en-US" sz="1800" dirty="0" smtClean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1800" dirty="0" smtClean="0">
              <a:solidFill>
                <a:srgbClr val="FFC000"/>
              </a:solidFill>
              <a:latin typeface="Tahoma" pitchFamily="34" charset="0"/>
            </a:endParaRPr>
          </a:p>
          <a:p>
            <a:pPr algn="just" eaLnBrk="1" hangingPunct="1"/>
            <a:endParaRPr lang="ro-RO" sz="1800" dirty="0" smtClean="0">
              <a:solidFill>
                <a:srgbClr val="FFC000"/>
              </a:solidFill>
              <a:latin typeface="Tahoma" pitchFamily="34" charset="0"/>
            </a:endParaRPr>
          </a:p>
        </p:txBody>
      </p:sp>
      <p:sp>
        <p:nvSpPr>
          <p:cNvPr id="50180" name="Substituent număr diapozitiv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F963F3-8A32-4BD1-89D2-32C56444C92C}" type="slidenum">
              <a:rPr lang="en-US" smtClean="0">
                <a:solidFill>
                  <a:schemeClr val="tx1"/>
                </a:solidFill>
                <a:latin typeface="Arial" pitchFamily="34" charset="0"/>
              </a:rPr>
              <a:pPr/>
              <a:t>4</a:t>
            </a:fld>
            <a:endParaRPr lang="en-US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itlu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P</a:t>
            </a:r>
            <a:r>
              <a:rPr lang="ro-RO" sz="3600" b="1" dirty="0" err="1" smtClean="0">
                <a:solidFill>
                  <a:srgbClr val="FFC000"/>
                </a:solidFill>
                <a:latin typeface="Garamond" pitchFamily="18" charset="0"/>
              </a:rPr>
              <a:t>rograme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 şcolare </a:t>
            </a:r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valabile în</a:t>
            </a:r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anul şcolar 2014-20</a:t>
            </a:r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1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5</a:t>
            </a:r>
            <a:endParaRPr lang="en-US" sz="36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0"/>
            <a:ext cx="7315200" cy="11541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o-RO" sz="3600" smtClean="0">
                <a:solidFill>
                  <a:srgbClr val="FFC000"/>
                </a:solidFill>
              </a:rPr>
              <a:t>Programele  şcolare</a:t>
            </a:r>
            <a:r>
              <a:rPr lang="ro-RO" sz="3200" smtClean="0">
                <a:solidFill>
                  <a:srgbClr val="FFC000"/>
                </a:solidFill>
              </a:rPr>
              <a:t> </a:t>
            </a:r>
            <a:br>
              <a:rPr lang="ro-RO" sz="3200" smtClean="0">
                <a:solidFill>
                  <a:srgbClr val="FFC000"/>
                </a:solidFill>
              </a:rPr>
            </a:br>
            <a:endParaRPr lang="en-US" sz="3200" smtClean="0">
              <a:solidFill>
                <a:srgbClr val="FFC000"/>
              </a:solidFill>
            </a:endParaRPr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8534400" cy="5105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o-RO" b="1" u="sng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Invăţămînt</a:t>
            </a:r>
            <a:r>
              <a:rPr lang="ro-RO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primar</a:t>
            </a:r>
            <a:r>
              <a:rPr lang="ro-RO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</a:t>
            </a:r>
          </a:p>
          <a:p>
            <a:pPr algn="just" eaLnBrk="1" hangingPunct="1">
              <a:lnSpc>
                <a:spcPct val="90000"/>
              </a:lnSpc>
              <a:buFontTx/>
              <a:buChar char="o"/>
              <a:defRPr/>
            </a:pP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Programa şcolară Ştiinţe ale naturii, cls. a III-a, aprobată </a:t>
            </a:r>
            <a:r>
              <a:rPr lang="en-US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O.M. Nr. 5198/01.11.2004;</a:t>
            </a:r>
          </a:p>
          <a:p>
            <a:pPr algn="just" eaLnBrk="1" hangingPunct="1">
              <a:lnSpc>
                <a:spcPct val="90000"/>
              </a:lnSpc>
              <a:buFontTx/>
              <a:buChar char="o"/>
              <a:defRPr/>
            </a:pP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Programa şcolară Ştiinţe ale naturii, cls. a IV-a, aprobată </a:t>
            </a:r>
            <a:r>
              <a:rPr lang="en-US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O.M. Nr. 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3919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04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.200</a:t>
            </a: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ro-RO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ro-RO" b="1" u="sng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Invăţămînt</a:t>
            </a:r>
            <a:r>
              <a:rPr lang="ro-RO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gimnazial</a:t>
            </a:r>
            <a:r>
              <a:rPr lang="ro-RO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</a:t>
            </a:r>
          </a:p>
          <a:p>
            <a:pPr algn="just" eaLnBrk="1" hangingPunct="1">
              <a:lnSpc>
                <a:spcPct val="90000"/>
              </a:lnSpc>
              <a:buFontTx/>
              <a:buChar char="o"/>
              <a:defRPr/>
            </a:pP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Programele şcolare de </a:t>
            </a:r>
            <a:r>
              <a:rPr lang="en-US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Fizic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ă, cls. a VI-a  -  a VIII-a, aprobate </a:t>
            </a:r>
            <a:r>
              <a:rPr lang="en-US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</a:t>
            </a:r>
            <a:r>
              <a:rPr lang="ro-RO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O.M. Nr. 5097/09.09.2009. </a:t>
            </a:r>
          </a:p>
        </p:txBody>
      </p:sp>
      <p:sp>
        <p:nvSpPr>
          <p:cNvPr id="49156" name="Substituent număr diapozitiv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6F6DE4-F67D-42A1-932F-BAACA0C48407}" type="slidenum">
              <a:rPr lang="en-US" smtClean="0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US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0"/>
            <a:ext cx="7315200" cy="11541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o-RO" sz="36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Programe şcolare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o-RO" b="1" u="sng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Invăţământ</a:t>
            </a:r>
            <a:r>
              <a:rPr lang="ro-RO" b="1" u="sng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liceal</a:t>
            </a:r>
            <a:r>
              <a:rPr lang="ro-RO" b="1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–</a:t>
            </a:r>
            <a:r>
              <a:rPr lang="ro-RO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en-US" dirty="0" smtClean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Fizică, cls a IX-a,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58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09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.200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Fizică, cls a X-a,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4598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31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08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.200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4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Fizică cls a X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I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-a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,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ciclul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superior al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liceului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3252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13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02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.200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6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şi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pentru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anul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de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completare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aprobat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ă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cu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3872/13.04.2005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de Fizică, cls a XI-a şi a XII –a F1, F2,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3252/13.02.2006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de Fizică, cls a XI-a şi a XII –a F1, F2, aprobată </a:t>
            </a:r>
            <a:r>
              <a:rPr lang="en-US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prin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O.M. Nr. 5959/22.12.2006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Programele  pentru Ştiinţe, cls a XI-a, filiera teoretică, profil umanist, specializarea filologie, filiera vocaţională, profil pedagogic, specializarea învăţător – educatoare, filiera vocaţională, profil teologic şi profil pedagogic specializările: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bibliotecar-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documentarist, instructor-animator, pedagog şcolar, aprobate prin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3252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13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0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2.2006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Programele  pentru Ştiinţe, cls a XII-a, filiera teoretică, profil umanist, specializarea filologie, filiera vocaţională, profil pedagogic, specializarea învăţător – educatoare, filiera vocaţională, profil teologic şi profil pedagogic specializările: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bibliotecar-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 documentarist, instructor-animator, pedagog şcolar, aprobate prin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5959/22.12.2006  </a:t>
            </a:r>
          </a:p>
          <a:p>
            <a:pPr algn="just" eaLnBrk="1" hangingPunct="1">
              <a:lnSpc>
                <a:spcPct val="70000"/>
              </a:lnSpc>
              <a:buFontTx/>
              <a:buChar char="o"/>
            </a:pP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Programa  Metodica predării Ştiinţelor Naturii, cls a XII-a, filiera vocaţională, profil pedagogic, specializarea învăţător-educatoare aprobată prin </a:t>
            </a:r>
            <a:r>
              <a:rPr lang="ro-RO" sz="1800" dirty="0" err="1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O.M.Nr</a:t>
            </a:r>
            <a:r>
              <a:rPr lang="ro-RO" sz="1800" dirty="0" smtClean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. 5959/22.12.2006)</a:t>
            </a:r>
            <a:endParaRPr lang="en-US" sz="1800" dirty="0" smtClean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sz="1800" dirty="0" smtClean="0">
              <a:solidFill>
                <a:srgbClr val="FFC000"/>
              </a:solidFill>
              <a:latin typeface="Tahoma" pitchFamily="34" charset="0"/>
            </a:endParaRPr>
          </a:p>
          <a:p>
            <a:pPr algn="just" eaLnBrk="1" hangingPunct="1">
              <a:lnSpc>
                <a:spcPct val="70000"/>
              </a:lnSpc>
            </a:pPr>
            <a:endParaRPr lang="ro-RO" sz="1800" dirty="0" smtClean="0">
              <a:solidFill>
                <a:srgbClr val="FFC000"/>
              </a:solidFill>
              <a:latin typeface="Tahoma" pitchFamily="34" charset="0"/>
            </a:endParaRPr>
          </a:p>
        </p:txBody>
      </p:sp>
      <p:sp>
        <p:nvSpPr>
          <p:cNvPr id="50180" name="Substituent număr diapozitiv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F963F3-8A32-4BD1-89D2-32C56444C92C}" type="slidenum">
              <a:rPr lang="en-US" smtClean="0">
                <a:solidFill>
                  <a:schemeClr val="tx1"/>
                </a:solidFill>
                <a:latin typeface="Arial" pitchFamily="34" charset="0"/>
              </a:rPr>
              <a:pPr/>
              <a:t>6</a:t>
            </a:fld>
            <a:endParaRPr lang="en-US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P</a:t>
            </a:r>
            <a:r>
              <a:rPr lang="ro-RO" sz="3600" b="1" dirty="0" err="1" smtClean="0">
                <a:solidFill>
                  <a:srgbClr val="FFC000"/>
                </a:solidFill>
                <a:latin typeface="Garamond" pitchFamily="18" charset="0"/>
              </a:rPr>
              <a:t>rograme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 şcolare </a:t>
            </a:r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valabile în</a:t>
            </a:r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anul şcolar 2014-20</a:t>
            </a:r>
            <a:r>
              <a:rPr lang="en-US" sz="3600" b="1" dirty="0" smtClean="0">
                <a:solidFill>
                  <a:srgbClr val="FFC000"/>
                </a:solidFill>
                <a:latin typeface="Garamond" pitchFamily="18" charset="0"/>
              </a:rPr>
              <a:t>1</a:t>
            </a:r>
            <a:r>
              <a:rPr lang="ro-RO" sz="3600" b="1" dirty="0" smtClean="0">
                <a:solidFill>
                  <a:srgbClr val="FFC000"/>
                </a:solidFill>
                <a:latin typeface="Garamond" pitchFamily="18" charset="0"/>
              </a:rPr>
              <a:t>5</a:t>
            </a:r>
            <a:endParaRPr lang="en-US" sz="3600" dirty="0">
              <a:latin typeface="Garamond" pitchFamily="18" charset="0"/>
            </a:endParaRP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800"/>
          </a:xfrm>
        </p:spPr>
        <p:txBody>
          <a:bodyPr>
            <a:normAutofit lnSpcReduction="10000"/>
          </a:bodyPr>
          <a:lstStyle/>
          <a:p>
            <a:pPr marL="800100" lvl="1" indent="-342900" algn="just">
              <a:lnSpc>
                <a:spcPct val="80000"/>
              </a:lnSpc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învăţământul profesional de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stat cu durata de 3 ani, clasele a IX-a, a X-a şi a XI-a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nn-NO" sz="2000" b="1" dirty="0">
                <a:solidFill>
                  <a:srgbClr val="99FF33"/>
                </a:solidFill>
                <a:latin typeface="Garamond" pitchFamily="18" charset="0"/>
              </a:rPr>
              <a:t>ORDIN Nr. 3152 din 24 februarie 2014</a:t>
            </a:r>
          </a:p>
          <a:p>
            <a:pPr marL="800100" lvl="1" indent="-342900" algn="just">
              <a:lnSpc>
                <a:spcPct val="80000"/>
              </a:lnSpc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vi-VN" sz="2000" b="1" dirty="0">
                <a:solidFill>
                  <a:srgbClr val="99FF33"/>
                </a:solidFill>
                <a:latin typeface="Garamond" pitchFamily="18" charset="0"/>
              </a:rPr>
              <a:t>învăţământul profesional</a:t>
            </a:r>
            <a:r>
              <a:rPr lang="en-US" sz="2000" b="1" dirty="0">
                <a:solidFill>
                  <a:srgbClr val="99FF33"/>
                </a:solidFill>
                <a:latin typeface="Garamond" pitchFamily="18" charset="0"/>
              </a:rPr>
              <a:t> special ORDIN nr. </a:t>
            </a:r>
            <a:r>
              <a:rPr lang="en-US" sz="2000" b="1" dirty="0" smtClean="0">
                <a:solidFill>
                  <a:srgbClr val="99FF33"/>
                </a:solidFill>
                <a:latin typeface="Garamond" pitchFamily="18" charset="0"/>
              </a:rPr>
              <a:t>3218/21.03.2014</a:t>
            </a:r>
            <a:endParaRPr lang="ro-RO" sz="2000" b="1" dirty="0" smtClean="0">
              <a:solidFill>
                <a:srgbClr val="99FF33"/>
              </a:solidFill>
              <a:latin typeface="Garamond" pitchFamily="18" charset="0"/>
            </a:endParaRPr>
          </a:p>
          <a:p>
            <a:pPr marL="800100" lvl="1" indent="-342900" algn="just">
              <a:lnSpc>
                <a:spcPct val="80000"/>
              </a:lnSpc>
              <a:buClr>
                <a:srgbClr val="FFFF99"/>
              </a:buClr>
              <a:buFont typeface="Arial" pitchFamily="34" charset="0"/>
              <a:buChar char="•"/>
              <a:defRPr/>
            </a:pPr>
            <a:r>
              <a:rPr lang="ro-RO" sz="2000" b="1" dirty="0">
                <a:solidFill>
                  <a:srgbClr val="99FF33"/>
                </a:solidFill>
                <a:latin typeface="Garamond" pitchFamily="18" charset="0"/>
              </a:rPr>
              <a:t>Programe şcolare aplicate </a:t>
            </a:r>
            <a:endParaRPr lang="en-US" sz="2000" b="1" dirty="0">
              <a:solidFill>
                <a:srgbClr val="99FF33"/>
              </a:solidFill>
              <a:latin typeface="Garamond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228600" y="2819400"/>
          <a:ext cx="8534399" cy="3783676"/>
        </p:xfrm>
        <a:graphic>
          <a:graphicData uri="http://schemas.openxmlformats.org/drawingml/2006/table">
            <a:tbl>
              <a:tblPr firstRow="1">
                <a:tableStyleId>{35758FB7-9AC5-4552-8A53-C91805E547FA}</a:tableStyleId>
              </a:tblPr>
              <a:tblGrid>
                <a:gridCol w="2946470"/>
                <a:gridCol w="2897590"/>
                <a:gridCol w="2690339"/>
              </a:tblGrid>
              <a:tr h="796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 b="1" dirty="0" smtClean="0">
                          <a:solidFill>
                            <a:schemeClr val="tx1"/>
                          </a:solidFill>
                        </a:rPr>
                        <a:t>a IX-a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solidFill>
                            <a:schemeClr val="tx1"/>
                          </a:solidFill>
                        </a:rPr>
                        <a:t>a X</a:t>
                      </a:r>
                      <a:r>
                        <a:rPr lang="ro-RO" sz="2400" baseline="0" dirty="0" smtClean="0">
                          <a:solidFill>
                            <a:schemeClr val="tx1"/>
                          </a:solidFill>
                        </a:rPr>
                        <a:t> - 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solidFill>
                            <a:schemeClr val="tx1"/>
                          </a:solidFill>
                        </a:rPr>
                        <a:t>a XI-a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/>
                </a:tc>
              </a:tr>
              <a:tr h="2708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/>
                        <a:t>Fizică, clasa a IX-a, aprobată prin OMECT nr. 3458/09.03.2004, cu următoarele precizări: sunt vizate conţinuturile de mai jos şi competenţele asociate acestora.</a:t>
                      </a:r>
                      <a:endParaRPr lang="en-US" sz="2000" b="1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/>
                        <a:t>1.</a:t>
                      </a:r>
                      <a:r>
                        <a:rPr lang="ro-RO" sz="1400" dirty="0"/>
                        <a:t> Optica Geometrica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/>
                        <a:t>2. </a:t>
                      </a:r>
                      <a:r>
                        <a:rPr lang="ro-RO" sz="1400" dirty="0"/>
                        <a:t>Principii si legi în mecanica clasică</a:t>
                      </a:r>
                      <a:endParaRPr lang="en-US" sz="2000" dirty="0"/>
                    </a:p>
                    <a:p>
                      <a:pPr marL="0" indent="404813">
                        <a:spcAft>
                          <a:spcPts val="0"/>
                        </a:spcAft>
                      </a:pPr>
                      <a:r>
                        <a:rPr lang="ro-RO" sz="1400" dirty="0" smtClean="0"/>
                        <a:t>Subtemele</a:t>
                      </a:r>
                      <a:r>
                        <a:rPr lang="ro-RO" sz="1400" dirty="0"/>
                        <a:t>: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/>
                        <a:t>	Mişcare </a:t>
                      </a:r>
                      <a:r>
                        <a:rPr lang="ro-RO" sz="1400" dirty="0"/>
                        <a:t>şi repaus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/>
                        <a:t>	Principiul </a:t>
                      </a:r>
                      <a:r>
                        <a:rPr lang="ro-RO" sz="1400" dirty="0"/>
                        <a:t>I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/>
                        <a:t>	Principiul </a:t>
                      </a:r>
                      <a:r>
                        <a:rPr lang="ro-RO" sz="1400" dirty="0"/>
                        <a:t>al II-lea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/>
                        <a:t>	Principiul </a:t>
                      </a:r>
                      <a:r>
                        <a:rPr lang="ro-RO" sz="1400" dirty="0"/>
                        <a:t>al III-lea.</a:t>
                      </a:r>
                      <a:endParaRPr lang="en-US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Fizică, clasa a IX-a, aprobată prin OMECT nr. 3458/09.03.2004, cu următoarele precizări: sunt vizate conţinuturile de mai jos şi competenţele asociate acestora.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2. Principii şi legi în mecanica clasică (continuare)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Subtemele :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Legea lui Hooke. Tensiunea în fir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Legile </a:t>
                      </a:r>
                      <a:r>
                        <a:rPr lang="ro-RO" sz="1400" dirty="0" err="1"/>
                        <a:t>frecarii</a:t>
                      </a:r>
                      <a:r>
                        <a:rPr lang="ro-RO" sz="1400" dirty="0"/>
                        <a:t> la alunecare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Legea atracţiei universale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3. Teoreme de </a:t>
                      </a:r>
                      <a:r>
                        <a:rPr lang="ro-RO" sz="1400" dirty="0" err="1"/>
                        <a:t>variatie</a:t>
                      </a:r>
                      <a:r>
                        <a:rPr lang="ro-RO" sz="1400" dirty="0"/>
                        <a:t> şi legi de conservare în mecanică</a:t>
                      </a:r>
                      <a:endParaRPr lang="en-US" sz="20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4. Elemente de statică.</a:t>
                      </a:r>
                      <a:endParaRPr lang="en-US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/>
                        <a:t>Fizică, clasa a IX-a, aprobată prin OMEC nr. 4598/31.08.2004</a:t>
                      </a:r>
                      <a:endParaRPr lang="en-US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Garamond" pitchFamily="18" charset="0"/>
              </a:rPr>
              <a:t>P</a:t>
            </a:r>
            <a:r>
              <a:rPr lang="ro-RO" b="1" dirty="0" err="1" smtClean="0">
                <a:solidFill>
                  <a:srgbClr val="FFC000"/>
                </a:solidFill>
                <a:latin typeface="Garamond" pitchFamily="18" charset="0"/>
              </a:rPr>
              <a:t>rograme</a:t>
            </a:r>
            <a:r>
              <a:rPr lang="ro-RO" b="1" dirty="0" smtClean="0">
                <a:solidFill>
                  <a:srgbClr val="FFC000"/>
                </a:solidFill>
                <a:latin typeface="Garamond" pitchFamily="18" charset="0"/>
              </a:rPr>
              <a:t> şcolare </a:t>
            </a:r>
            <a:r>
              <a:rPr lang="en-US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b="1" dirty="0" smtClean="0">
                <a:solidFill>
                  <a:srgbClr val="FFC000"/>
                </a:solidFill>
                <a:latin typeface="Garamond" pitchFamily="18" charset="0"/>
              </a:rPr>
              <a:t>valabile în</a:t>
            </a:r>
            <a:r>
              <a:rPr lang="en-US" b="1" dirty="0" smtClean="0">
                <a:solidFill>
                  <a:srgbClr val="FFC000"/>
                </a:solidFill>
                <a:latin typeface="Garamond" pitchFamily="18" charset="0"/>
              </a:rPr>
              <a:t> </a:t>
            </a:r>
            <a:r>
              <a:rPr lang="ro-RO" b="1" dirty="0" smtClean="0">
                <a:solidFill>
                  <a:srgbClr val="FFC000"/>
                </a:solidFill>
                <a:latin typeface="Garamond" pitchFamily="18" charset="0"/>
              </a:rPr>
              <a:t>anul şcolar 2014-20</a:t>
            </a:r>
            <a:r>
              <a:rPr lang="en-US" b="1" dirty="0" smtClean="0">
                <a:solidFill>
                  <a:srgbClr val="FFC000"/>
                </a:solidFill>
                <a:latin typeface="Garamond" pitchFamily="18" charset="0"/>
              </a:rPr>
              <a:t>1</a:t>
            </a:r>
            <a:r>
              <a:rPr lang="ro-RO" b="1" dirty="0" smtClean="0">
                <a:solidFill>
                  <a:srgbClr val="FFC000"/>
                </a:solidFill>
                <a:latin typeface="Garamond" pitchFamily="18" charset="0"/>
              </a:rPr>
              <a:t>5</a:t>
            </a:r>
            <a:endParaRPr lang="en-US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457200" y="1600200"/>
          <a:ext cx="8077200" cy="4511040"/>
        </p:xfrm>
        <a:graphic>
          <a:graphicData uri="http://schemas.openxmlformats.org/drawingml/2006/table">
            <a:tbl>
              <a:tblPr firstRow="1">
                <a:tableStyleId>{35758FB7-9AC5-4552-8A53-C91805E547FA}</a:tableStyleId>
              </a:tblPr>
              <a:tblGrid>
                <a:gridCol w="685800"/>
                <a:gridCol w="1752600"/>
                <a:gridCol w="304800"/>
                <a:gridCol w="2438400"/>
                <a:gridCol w="304800"/>
                <a:gridCol w="1219200"/>
                <a:gridCol w="76200"/>
                <a:gridCol w="1295400"/>
              </a:tblGrid>
              <a:tr h="28758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/>
                        <a:t>Disciplină/ Modul</a:t>
                      </a:r>
                      <a:endParaRPr lang="en-US" sz="1200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Învăţământ profesional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Programe şcolare aplicate în clasa a IX-a – învăţământ profesional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</a:tr>
              <a:tr h="862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a IX-a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a X-a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a XI-a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3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Nr. de ore/ săpt.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Nr. de ore/ săpt.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Nr. de ore/ săpt.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97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TC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CD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 dirty="0"/>
                        <a:t>TC</a:t>
                      </a:r>
                      <a:endParaRPr lang="en-US" sz="1200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CD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TC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200"/>
                        <a:t>CD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800" dirty="0"/>
                        <a:t>Fizică</a:t>
                      </a:r>
                      <a:endParaRPr lang="en-US" sz="1800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600" b="1" dirty="0"/>
                        <a:t>1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o-RO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600" b="1" dirty="0"/>
                        <a:t>1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o-RO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600" b="1" dirty="0"/>
                        <a:t>2</a:t>
                      </a:r>
                      <a:endParaRPr lang="en-US" sz="1600" b="1" dirty="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o-RO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W" sz="1200"/>
                        <a:t>3458/</a:t>
                      </a:r>
                      <a:r>
                        <a:rPr lang="it-IT" sz="1200"/>
                        <a:t>09.03.2004</a:t>
                      </a:r>
                      <a:endParaRPr lang="en-US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</a:tr>
              <a:tr h="16954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o-RO" sz="1200"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OM 3458 /09.03.2004.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Unitati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de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continut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Optica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Geometrica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Principii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si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legi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în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mecanica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clasica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Subtemele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 :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Miscare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si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repaus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Principiul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Principiul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al II-lea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Principiul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al III-lea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o-RO" sz="1600" b="1" dirty="0">
                        <a:solidFill>
                          <a:schemeClr val="tx1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OM 3458 / 09.03.2004.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Principii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si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legi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în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mecanica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clasica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(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continuare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Subtemele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 :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Legea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lui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Hooke.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Tensiunea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în</a:t>
                      </a:r>
                      <a:r>
                        <a:rPr lang="ro-RO" sz="16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fir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Legile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frecarii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la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alunecare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Legea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atractiei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universale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Teoreme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de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variatie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 </a:t>
                      </a:r>
                      <a:r>
                        <a:rPr lang="ro-RO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ş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i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legi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de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conservare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în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mecanica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Elemente de statică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o-RO" sz="1600" b="1" dirty="0">
                        <a:solidFill>
                          <a:schemeClr val="tx1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OM 3458 / 09.03.2004.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Integral programa pentru clasa a X </a:t>
                      </a:r>
                      <a:r>
                        <a:rPr lang="ro-RO" sz="1600" b="1" dirty="0" err="1">
                          <a:solidFill>
                            <a:schemeClr val="tx1"/>
                          </a:solidFill>
                          <a:latin typeface="Garamond" pitchFamily="18" charset="0"/>
                        </a:rPr>
                        <a:t>-a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o-RO" sz="16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Garamond" pitchFamily="18" charset="0"/>
                        <a:ea typeface="Times New Roman"/>
                      </a:endParaRPr>
                    </a:p>
                  </a:txBody>
                  <a:tcPr marL="11765" marR="11765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1238</Words>
  <Application>Microsoft Office PowerPoint</Application>
  <PresentationFormat>Expunere pe ecran (4:3)</PresentationFormat>
  <Paragraphs>121</Paragraphs>
  <Slides>8</Slides>
  <Notes>5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8</vt:i4>
      </vt:variant>
    </vt:vector>
  </HeadingPairs>
  <TitlesOfParts>
    <vt:vector size="9" baseType="lpstr">
      <vt:lpstr>Temă Office</vt:lpstr>
      <vt:lpstr>Planuri – cadru de învăţământ valabile în anul şcolar 2014-2015</vt:lpstr>
      <vt:lpstr>PLANURILE –CADRU ŞI PROGRAMELE ŞCOLARE</vt:lpstr>
      <vt:lpstr>Diapozitivul 3</vt:lpstr>
      <vt:lpstr>Programe şcolare  valabile în anul şcolar 2014-2015</vt:lpstr>
      <vt:lpstr>Programele  şcolare  </vt:lpstr>
      <vt:lpstr>Programe şcolare</vt:lpstr>
      <vt:lpstr>Programe şcolare  valabile în anul şcolar 2014-2015</vt:lpstr>
      <vt:lpstr>Programe şcolare  valabile în anul şcolar 2014-2015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Planuri – cadru de învăţământ valabile în anul şcolar 2014-2015</dc:title>
  <dc:creator>sorin.trocaru</dc:creator>
  <cp:lastModifiedBy>sorin.trocaru</cp:lastModifiedBy>
  <cp:revision>6</cp:revision>
  <dcterms:created xsi:type="dcterms:W3CDTF">2014-09-02T07:05:53Z</dcterms:created>
  <dcterms:modified xsi:type="dcterms:W3CDTF">2014-09-02T08:58:17Z</dcterms:modified>
</cp:coreProperties>
</file>