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58" r:id="rId1"/>
  </p:sldMasterIdLst>
  <p:notesMasterIdLst>
    <p:notesMasterId r:id="rId70"/>
  </p:notesMasterIdLst>
  <p:sldIdLst>
    <p:sldId id="317" r:id="rId2"/>
    <p:sldId id="287" r:id="rId3"/>
    <p:sldId id="357" r:id="rId4"/>
    <p:sldId id="318" r:id="rId5"/>
    <p:sldId id="373" r:id="rId6"/>
    <p:sldId id="329" r:id="rId7"/>
    <p:sldId id="330" r:id="rId8"/>
    <p:sldId id="333" r:id="rId9"/>
    <p:sldId id="356" r:id="rId10"/>
    <p:sldId id="335" r:id="rId11"/>
    <p:sldId id="288" r:id="rId12"/>
    <p:sldId id="314" r:id="rId13"/>
    <p:sldId id="323" r:id="rId14"/>
    <p:sldId id="320" r:id="rId15"/>
    <p:sldId id="324" r:id="rId16"/>
    <p:sldId id="325" r:id="rId17"/>
    <p:sldId id="290" r:id="rId18"/>
    <p:sldId id="291" r:id="rId19"/>
    <p:sldId id="361" r:id="rId20"/>
    <p:sldId id="352" r:id="rId21"/>
    <p:sldId id="359" r:id="rId22"/>
    <p:sldId id="362" r:id="rId23"/>
    <p:sldId id="363" r:id="rId24"/>
    <p:sldId id="370" r:id="rId25"/>
    <p:sldId id="371" r:id="rId26"/>
    <p:sldId id="372" r:id="rId27"/>
    <p:sldId id="364" r:id="rId28"/>
    <p:sldId id="366" r:id="rId29"/>
    <p:sldId id="367" r:id="rId30"/>
    <p:sldId id="368" r:id="rId31"/>
    <p:sldId id="369" r:id="rId32"/>
    <p:sldId id="300" r:id="rId33"/>
    <p:sldId id="301" r:id="rId34"/>
    <p:sldId id="328" r:id="rId35"/>
    <p:sldId id="303" r:id="rId36"/>
    <p:sldId id="302" r:id="rId37"/>
    <p:sldId id="319" r:id="rId38"/>
    <p:sldId id="322" r:id="rId39"/>
    <p:sldId id="358" r:id="rId40"/>
    <p:sldId id="312" r:id="rId41"/>
    <p:sldId id="313" r:id="rId42"/>
    <p:sldId id="315" r:id="rId43"/>
    <p:sldId id="310" r:id="rId44"/>
    <p:sldId id="326" r:id="rId45"/>
    <p:sldId id="294" r:id="rId46"/>
    <p:sldId id="295" r:id="rId47"/>
    <p:sldId id="296" r:id="rId48"/>
    <p:sldId id="327" r:id="rId49"/>
    <p:sldId id="297" r:id="rId50"/>
    <p:sldId id="337" r:id="rId51"/>
    <p:sldId id="338" r:id="rId52"/>
    <p:sldId id="339" r:id="rId53"/>
    <p:sldId id="340" r:id="rId54"/>
    <p:sldId id="341" r:id="rId55"/>
    <p:sldId id="342" r:id="rId56"/>
    <p:sldId id="343" r:id="rId57"/>
    <p:sldId id="344" r:id="rId58"/>
    <p:sldId id="345" r:id="rId59"/>
    <p:sldId id="346" r:id="rId60"/>
    <p:sldId id="347" r:id="rId61"/>
    <p:sldId id="350" r:id="rId62"/>
    <p:sldId id="348" r:id="rId63"/>
    <p:sldId id="304" r:id="rId64"/>
    <p:sldId id="309" r:id="rId65"/>
    <p:sldId id="332" r:id="rId66"/>
    <p:sldId id="355" r:id="rId67"/>
    <p:sldId id="374" r:id="rId68"/>
    <p:sldId id="306" r:id="rId69"/>
  </p:sldIdLst>
  <p:sldSz cx="9144000" cy="6858000" type="screen4x3"/>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9" autoAdjust="0"/>
    <p:restoredTop sz="94291" autoAdjust="0"/>
  </p:normalViewPr>
  <p:slideViewPr>
    <p:cSldViewPr>
      <p:cViewPr>
        <p:scale>
          <a:sx n="78" d="100"/>
          <a:sy n="78" d="100"/>
        </p:scale>
        <p:origin x="-1122" y="6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AutoShape 1">
            <a:extLst>
              <a:ext uri="{FF2B5EF4-FFF2-40B4-BE49-F238E27FC236}">
                <a16:creationId xmlns:a16="http://schemas.microsoft.com/office/drawing/2014/main" xmlns="" id="{78D8E821-D4F9-44B5-B737-E1E1982853E7}"/>
              </a:ext>
            </a:extLst>
          </p:cNvPr>
          <p:cNvSpPr>
            <a:spLocks noChangeArrowheads="1"/>
          </p:cNvSpPr>
          <p:nvPr/>
        </p:nvSpPr>
        <p:spPr bwMode="auto">
          <a:xfrm>
            <a:off x="0" y="0"/>
            <a:ext cx="6669088" cy="9928225"/>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anose="02020603050405020304" pitchFamily="18" charset="0"/>
              <a:buNone/>
            </a:pPr>
            <a:endParaRPr lang="ro-RO" altLang="ro-RO"/>
          </a:p>
        </p:txBody>
      </p:sp>
      <p:sp>
        <p:nvSpPr>
          <p:cNvPr id="5123" name="Text Box 2">
            <a:extLst>
              <a:ext uri="{FF2B5EF4-FFF2-40B4-BE49-F238E27FC236}">
                <a16:creationId xmlns:a16="http://schemas.microsoft.com/office/drawing/2014/main" xmlns="" id="{6D0E8FE6-547C-47F5-87EE-DA3885E94411}"/>
              </a:ext>
            </a:extLst>
          </p:cNvPr>
          <p:cNvSpPr txBox="1">
            <a:spLocks noChangeArrowheads="1"/>
          </p:cNvSpPr>
          <p:nvPr/>
        </p:nvSpPr>
        <p:spPr bwMode="auto">
          <a:xfrm>
            <a:off x="0" y="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anose="02020603050405020304" pitchFamily="18" charset="0"/>
              <a:buNone/>
            </a:pPr>
            <a:endParaRPr lang="ro-RO" altLang="ro-RO"/>
          </a:p>
        </p:txBody>
      </p:sp>
      <p:sp>
        <p:nvSpPr>
          <p:cNvPr id="5124" name="Text Box 3">
            <a:extLst>
              <a:ext uri="{FF2B5EF4-FFF2-40B4-BE49-F238E27FC236}">
                <a16:creationId xmlns:a16="http://schemas.microsoft.com/office/drawing/2014/main" xmlns="" id="{E780E838-4B9B-4579-8529-A3458B937024}"/>
              </a:ext>
            </a:extLst>
          </p:cNvPr>
          <p:cNvSpPr txBox="1">
            <a:spLocks noChangeArrowheads="1"/>
          </p:cNvSpPr>
          <p:nvPr/>
        </p:nvSpPr>
        <p:spPr bwMode="auto">
          <a:xfrm>
            <a:off x="3778250" y="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anose="02020603050405020304" pitchFamily="18" charset="0"/>
              <a:buNone/>
            </a:pPr>
            <a:endParaRPr lang="ro-RO" altLang="ro-RO"/>
          </a:p>
        </p:txBody>
      </p:sp>
      <p:sp>
        <p:nvSpPr>
          <p:cNvPr id="5125" name="Rectangle 4">
            <a:extLst>
              <a:ext uri="{FF2B5EF4-FFF2-40B4-BE49-F238E27FC236}">
                <a16:creationId xmlns:a16="http://schemas.microsoft.com/office/drawing/2014/main" xmlns="" id="{12932323-755C-4331-A7FC-EC89C4265048}"/>
              </a:ext>
            </a:extLst>
          </p:cNvPr>
          <p:cNvSpPr>
            <a:spLocks noGrp="1" noRot="1" noChangeAspect="1" noChangeArrowheads="1"/>
          </p:cNvSpPr>
          <p:nvPr>
            <p:ph type="sldImg"/>
          </p:nvPr>
        </p:nvSpPr>
        <p:spPr bwMode="auto">
          <a:xfrm>
            <a:off x="854075" y="744538"/>
            <a:ext cx="4959350" cy="3721100"/>
          </a:xfrm>
          <a:prstGeom prst="rect">
            <a:avLst/>
          </a:prstGeom>
          <a:noFill/>
          <a:ln w="9360" cap="sq">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xmlns="" id="{BA433405-1610-4FD3-A2C0-4208EA5DF90D}"/>
              </a:ext>
            </a:extLst>
          </p:cNvPr>
          <p:cNvSpPr>
            <a:spLocks noGrp="1" noChangeArrowheads="1"/>
          </p:cNvSpPr>
          <p:nvPr>
            <p:ph type="body"/>
          </p:nvPr>
        </p:nvSpPr>
        <p:spPr bwMode="auto">
          <a:xfrm>
            <a:off x="666750" y="4716463"/>
            <a:ext cx="5334000" cy="4465637"/>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p>
            <a:pPr lvl="0"/>
            <a:endParaRPr lang="ro-RO" noProof="0"/>
          </a:p>
        </p:txBody>
      </p:sp>
      <p:sp>
        <p:nvSpPr>
          <p:cNvPr id="5127" name="Text Box 6">
            <a:extLst>
              <a:ext uri="{FF2B5EF4-FFF2-40B4-BE49-F238E27FC236}">
                <a16:creationId xmlns:a16="http://schemas.microsoft.com/office/drawing/2014/main" xmlns="" id="{5F68DDA8-C488-4DC4-A7C5-318D12BBAFBF}"/>
              </a:ext>
            </a:extLst>
          </p:cNvPr>
          <p:cNvSpPr txBox="1">
            <a:spLocks noChangeArrowheads="1"/>
          </p:cNvSpPr>
          <p:nvPr/>
        </p:nvSpPr>
        <p:spPr bwMode="auto">
          <a:xfrm>
            <a:off x="0" y="942975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anose="02020603050405020304" pitchFamily="18" charset="0"/>
              <a:buNone/>
            </a:pPr>
            <a:endParaRPr lang="ro-RO" altLang="ro-RO"/>
          </a:p>
        </p:txBody>
      </p:sp>
      <p:sp>
        <p:nvSpPr>
          <p:cNvPr id="11271" name="Rectangle 7">
            <a:extLst>
              <a:ext uri="{FF2B5EF4-FFF2-40B4-BE49-F238E27FC236}">
                <a16:creationId xmlns:a16="http://schemas.microsoft.com/office/drawing/2014/main" xmlns="" id="{28FD8362-D809-4575-A7CE-42A17599079F}"/>
              </a:ext>
            </a:extLst>
          </p:cNvPr>
          <p:cNvSpPr>
            <a:spLocks noGrp="1" noChangeArrowheads="1"/>
          </p:cNvSpPr>
          <p:nvPr>
            <p:ph type="sldNum"/>
          </p:nvPr>
        </p:nvSpPr>
        <p:spPr bwMode="auto">
          <a:xfrm>
            <a:off x="3778250" y="9429750"/>
            <a:ext cx="2887663" cy="495300"/>
          </a:xfrm>
          <a:prstGeom prst="rect">
            <a:avLst/>
          </a:prstGeom>
          <a:noFill/>
          <a:ln w="9525" cap="flat">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Tx/>
              <a:buSzPct val="100000"/>
              <a:buFontTx/>
              <a:buNone/>
              <a:tabLst>
                <a:tab pos="723900" algn="l"/>
                <a:tab pos="1447800" algn="l"/>
                <a:tab pos="2171700" algn="l"/>
                <a:tab pos="2895600" algn="l"/>
              </a:tabLst>
              <a:defRPr sz="1200">
                <a:solidFill>
                  <a:srgbClr val="000000"/>
                </a:solidFill>
                <a:latin typeface="Arial" panose="020B0604020202020204" pitchFamily="34" charset="0"/>
              </a:defRPr>
            </a:lvl1pPr>
          </a:lstStyle>
          <a:p>
            <a:pPr>
              <a:defRPr/>
            </a:pPr>
            <a:fld id="{6A617D4F-95DA-4CA0-86EC-5FDF42772C9F}" type="slidenum">
              <a:rPr lang="en-US"/>
              <a:pPr>
                <a:defRPr/>
              </a:pPr>
              <a:t>‹#›</a:t>
            </a:fld>
            <a:endParaRPr lang="en-US"/>
          </a:p>
        </p:txBody>
      </p:sp>
    </p:spTree>
    <p:extLst>
      <p:ext uri="{BB962C8B-B14F-4D97-AF65-F5344CB8AC3E}">
        <p14:creationId xmlns:p14="http://schemas.microsoft.com/office/powerpoint/2010/main" val="3068409725"/>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xmlns="" id="{975CD02B-0DF1-4AA1-8191-DE75B44A3F7F}"/>
              </a:ext>
            </a:extLst>
          </p:cNvPr>
          <p:cNvSpPr>
            <a:spLocks noGrp="1" noRot="1" noChangeAspect="1" noTextEdit="1"/>
          </p:cNvSpPr>
          <p:nvPr>
            <p:ph type="sldImg"/>
          </p:nvPr>
        </p:nvSpPr>
        <p:spPr>
          <a:ln/>
        </p:spPr>
      </p:sp>
      <p:sp>
        <p:nvSpPr>
          <p:cNvPr id="8195" name="Notes Placeholder 2">
            <a:extLst>
              <a:ext uri="{FF2B5EF4-FFF2-40B4-BE49-F238E27FC236}">
                <a16:creationId xmlns:a16="http://schemas.microsoft.com/office/drawing/2014/main" xmlns="" id="{279F4B9F-6338-4497-A717-E958A6BE06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8196" name="Slide Number Placeholder 3">
            <a:extLst>
              <a:ext uri="{FF2B5EF4-FFF2-40B4-BE49-F238E27FC236}">
                <a16:creationId xmlns:a16="http://schemas.microsoft.com/office/drawing/2014/main" xmlns="" id="{207C260B-5D3D-4D8D-90C9-01D07270ECB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3B06EB1-28CF-46FA-B549-55607E83CF07}" type="slidenum">
              <a:rPr lang="en-US" altLang="ro-RO" smtClean="0">
                <a:solidFill>
                  <a:srgbClr val="000000"/>
                </a:solidFill>
                <a:latin typeface="Arial" panose="020B0604020202020204" pitchFamily="34" charset="0"/>
              </a:rPr>
              <a:pPr/>
              <a:t>2</a:t>
            </a:fld>
            <a:endParaRPr lang="en-US" altLang="ro-RO">
              <a:solidFill>
                <a:srgbClr val="000000"/>
              </a:solidFil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xmlns="" id="{CCAC386C-AEF4-44CF-B669-81D9118DE86D}"/>
              </a:ext>
            </a:extLst>
          </p:cNvPr>
          <p:cNvSpPr>
            <a:spLocks noGrp="1" noRot="1" noChangeAspect="1" noTextEdit="1"/>
          </p:cNvSpPr>
          <p:nvPr>
            <p:ph type="sldImg"/>
          </p:nvPr>
        </p:nvSpPr>
        <p:spPr>
          <a:ln/>
        </p:spPr>
      </p:sp>
      <p:sp>
        <p:nvSpPr>
          <p:cNvPr id="10243" name="Notes Placeholder 2">
            <a:extLst>
              <a:ext uri="{FF2B5EF4-FFF2-40B4-BE49-F238E27FC236}">
                <a16:creationId xmlns:a16="http://schemas.microsoft.com/office/drawing/2014/main" xmlns="" id="{DD18D0F8-C950-4E26-802A-560CCF67FEF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0244" name="Slide Number Placeholder 3">
            <a:extLst>
              <a:ext uri="{FF2B5EF4-FFF2-40B4-BE49-F238E27FC236}">
                <a16:creationId xmlns:a16="http://schemas.microsoft.com/office/drawing/2014/main" xmlns="" id="{4C9E4523-99EA-4EFB-90A4-D0D6CA8BE6F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3D709FC9-A3FD-41C3-A631-9C4D5C3CFA51}" type="slidenum">
              <a:rPr lang="en-US" altLang="ro-RO" smtClean="0">
                <a:solidFill>
                  <a:srgbClr val="000000"/>
                </a:solidFill>
                <a:latin typeface="Arial" panose="020B0604020202020204" pitchFamily="34" charset="0"/>
              </a:rPr>
              <a:pPr/>
              <a:t>11</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625734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xmlns="" id="{0AE25C2C-780D-4A9F-92DE-0EBC5DA0726A}"/>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xmlns="" id="{F1E8E8A4-6274-4800-A7C6-605E8CF200D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2292" name="Slide Number Placeholder 3">
            <a:extLst>
              <a:ext uri="{FF2B5EF4-FFF2-40B4-BE49-F238E27FC236}">
                <a16:creationId xmlns:a16="http://schemas.microsoft.com/office/drawing/2014/main" xmlns="" id="{67DC1E9D-D4FE-4B84-BFF2-43F1B5BE9C60}"/>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F047A1E5-8AAC-4BF5-8A4D-9C14570B7A57}" type="slidenum">
              <a:rPr lang="en-US" altLang="ro-RO" smtClean="0">
                <a:solidFill>
                  <a:srgbClr val="000000"/>
                </a:solidFill>
                <a:latin typeface="Arial" panose="020B0604020202020204" pitchFamily="34" charset="0"/>
              </a:rPr>
              <a:pPr/>
              <a:t>12</a:t>
            </a:fld>
            <a:endParaRPr lang="en-US" altLang="ro-RO">
              <a:solidFill>
                <a:srgbClr val="000000"/>
              </a:solidFill>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xmlns="" id="{0AE25C2C-780D-4A9F-92DE-0EBC5DA0726A}"/>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xmlns="" id="{F1E8E8A4-6274-4800-A7C6-605E8CF200D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2292" name="Slide Number Placeholder 3">
            <a:extLst>
              <a:ext uri="{FF2B5EF4-FFF2-40B4-BE49-F238E27FC236}">
                <a16:creationId xmlns:a16="http://schemas.microsoft.com/office/drawing/2014/main" xmlns="" id="{67DC1E9D-D4FE-4B84-BFF2-43F1B5BE9C60}"/>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F047A1E5-8AAC-4BF5-8A4D-9C14570B7A57}" type="slidenum">
              <a:rPr lang="en-US" altLang="ro-RO" smtClean="0">
                <a:solidFill>
                  <a:srgbClr val="000000"/>
                </a:solidFill>
                <a:latin typeface="Arial" panose="020B0604020202020204" pitchFamily="34" charset="0"/>
              </a:rPr>
              <a:pPr/>
              <a:t>13</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847968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xmlns="" id="{AD9831FE-74EF-40D8-BF53-D776B59FE4E9}"/>
              </a:ext>
            </a:extLst>
          </p:cNvPr>
          <p:cNvSpPr>
            <a:spLocks noGrp="1" noRot="1" noChangeAspect="1" noTextEdit="1"/>
          </p:cNvSpPr>
          <p:nvPr>
            <p:ph type="sldImg"/>
          </p:nvPr>
        </p:nvSpPr>
        <p:spPr>
          <a:ln/>
        </p:spPr>
      </p:sp>
      <p:sp>
        <p:nvSpPr>
          <p:cNvPr id="14339" name="Notes Placeholder 2">
            <a:extLst>
              <a:ext uri="{FF2B5EF4-FFF2-40B4-BE49-F238E27FC236}">
                <a16:creationId xmlns:a16="http://schemas.microsoft.com/office/drawing/2014/main" xmlns="" id="{2218F1DA-15D7-4145-8A45-3266EAF5F80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4340" name="Slide Number Placeholder 3">
            <a:extLst>
              <a:ext uri="{FF2B5EF4-FFF2-40B4-BE49-F238E27FC236}">
                <a16:creationId xmlns:a16="http://schemas.microsoft.com/office/drawing/2014/main" xmlns="" id="{F159EF34-B347-471A-AA6A-16B207EAC1FF}"/>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55F80276-D0CB-4059-A3C3-F5854FF3E2DA}" type="slidenum">
              <a:rPr lang="en-US" altLang="ro-RO" smtClean="0">
                <a:solidFill>
                  <a:srgbClr val="000000"/>
                </a:solidFill>
                <a:latin typeface="Arial" panose="020B0604020202020204" pitchFamily="34" charset="0"/>
              </a:rPr>
              <a:pPr/>
              <a:t>14</a:t>
            </a:fld>
            <a:endParaRPr lang="en-US" altLang="ro-RO">
              <a:solidFill>
                <a:srgbClr val="000000"/>
              </a:solidFill>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xmlns="" id="{AD9831FE-74EF-40D8-BF53-D776B59FE4E9}"/>
              </a:ext>
            </a:extLst>
          </p:cNvPr>
          <p:cNvSpPr>
            <a:spLocks noGrp="1" noRot="1" noChangeAspect="1" noTextEdit="1"/>
          </p:cNvSpPr>
          <p:nvPr>
            <p:ph type="sldImg"/>
          </p:nvPr>
        </p:nvSpPr>
        <p:spPr>
          <a:ln/>
        </p:spPr>
      </p:sp>
      <p:sp>
        <p:nvSpPr>
          <p:cNvPr id="14339" name="Notes Placeholder 2">
            <a:extLst>
              <a:ext uri="{FF2B5EF4-FFF2-40B4-BE49-F238E27FC236}">
                <a16:creationId xmlns:a16="http://schemas.microsoft.com/office/drawing/2014/main" xmlns="" id="{2218F1DA-15D7-4145-8A45-3266EAF5F80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4340" name="Slide Number Placeholder 3">
            <a:extLst>
              <a:ext uri="{FF2B5EF4-FFF2-40B4-BE49-F238E27FC236}">
                <a16:creationId xmlns:a16="http://schemas.microsoft.com/office/drawing/2014/main" xmlns="" id="{F159EF34-B347-471A-AA6A-16B207EAC1FF}"/>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55F80276-D0CB-4059-A3C3-F5854FF3E2DA}" type="slidenum">
              <a:rPr lang="en-US" altLang="ro-RO" smtClean="0">
                <a:solidFill>
                  <a:srgbClr val="000000"/>
                </a:solidFill>
                <a:latin typeface="Arial" panose="020B0604020202020204" pitchFamily="34" charset="0"/>
              </a:rPr>
              <a:pPr/>
              <a:t>15</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3681293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xmlns="" id="{AD9831FE-74EF-40D8-BF53-D776B59FE4E9}"/>
              </a:ext>
            </a:extLst>
          </p:cNvPr>
          <p:cNvSpPr>
            <a:spLocks noGrp="1" noRot="1" noChangeAspect="1" noTextEdit="1"/>
          </p:cNvSpPr>
          <p:nvPr>
            <p:ph type="sldImg"/>
          </p:nvPr>
        </p:nvSpPr>
        <p:spPr>
          <a:ln/>
        </p:spPr>
      </p:sp>
      <p:sp>
        <p:nvSpPr>
          <p:cNvPr id="14339" name="Notes Placeholder 2">
            <a:extLst>
              <a:ext uri="{FF2B5EF4-FFF2-40B4-BE49-F238E27FC236}">
                <a16:creationId xmlns:a16="http://schemas.microsoft.com/office/drawing/2014/main" xmlns="" id="{2218F1DA-15D7-4145-8A45-3266EAF5F80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4340" name="Slide Number Placeholder 3">
            <a:extLst>
              <a:ext uri="{FF2B5EF4-FFF2-40B4-BE49-F238E27FC236}">
                <a16:creationId xmlns:a16="http://schemas.microsoft.com/office/drawing/2014/main" xmlns="" id="{F159EF34-B347-471A-AA6A-16B207EAC1FF}"/>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55F80276-D0CB-4059-A3C3-F5854FF3E2DA}" type="slidenum">
              <a:rPr lang="en-US" altLang="ro-RO" smtClean="0">
                <a:solidFill>
                  <a:srgbClr val="000000"/>
                </a:solidFill>
                <a:latin typeface="Arial" panose="020B0604020202020204" pitchFamily="34" charset="0"/>
              </a:rPr>
              <a:pPr/>
              <a:t>16</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4204343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xmlns="" id="{2EF4350F-6FBE-4A5C-9395-154FBA81D41D}"/>
              </a:ext>
            </a:extLst>
          </p:cNvPr>
          <p:cNvSpPr>
            <a:spLocks noGrp="1" noRot="1" noChangeAspect="1" noTextEdit="1"/>
          </p:cNvSpPr>
          <p:nvPr>
            <p:ph type="sldImg"/>
          </p:nvPr>
        </p:nvSpPr>
        <p:spPr>
          <a:ln/>
        </p:spPr>
      </p:sp>
      <p:sp>
        <p:nvSpPr>
          <p:cNvPr id="45059" name="Notes Placeholder 2">
            <a:extLst>
              <a:ext uri="{FF2B5EF4-FFF2-40B4-BE49-F238E27FC236}">
                <a16:creationId xmlns:a16="http://schemas.microsoft.com/office/drawing/2014/main" xmlns="" id="{A53D9D61-ECF9-4793-B5D0-0E30E5BE993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5060" name="Slide Number Placeholder 3">
            <a:extLst>
              <a:ext uri="{FF2B5EF4-FFF2-40B4-BE49-F238E27FC236}">
                <a16:creationId xmlns:a16="http://schemas.microsoft.com/office/drawing/2014/main" xmlns="" id="{13DAC0C2-4409-4D67-8E0B-D241CE4F9EA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D0A8B2D5-F98A-4E51-B8AB-84E0B62C3E92}" type="slidenum">
              <a:rPr lang="en-US" altLang="en-US" smtClean="0">
                <a:solidFill>
                  <a:srgbClr val="000000"/>
                </a:solidFill>
                <a:latin typeface="Arial" panose="020B0604020202020204" pitchFamily="34" charset="0"/>
              </a:rPr>
              <a:pPr/>
              <a:t>17</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570631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18</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7851914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19</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39327654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20</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943937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xmlns="" id="{975CD02B-0DF1-4AA1-8191-DE75B44A3F7F}"/>
              </a:ext>
            </a:extLst>
          </p:cNvPr>
          <p:cNvSpPr>
            <a:spLocks noGrp="1" noRot="1" noChangeAspect="1" noTextEdit="1"/>
          </p:cNvSpPr>
          <p:nvPr>
            <p:ph type="sldImg"/>
          </p:nvPr>
        </p:nvSpPr>
        <p:spPr>
          <a:ln/>
        </p:spPr>
      </p:sp>
      <p:sp>
        <p:nvSpPr>
          <p:cNvPr id="8195" name="Notes Placeholder 2">
            <a:extLst>
              <a:ext uri="{FF2B5EF4-FFF2-40B4-BE49-F238E27FC236}">
                <a16:creationId xmlns:a16="http://schemas.microsoft.com/office/drawing/2014/main" xmlns="" id="{279F4B9F-6338-4497-A717-E958A6BE06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8196" name="Slide Number Placeholder 3">
            <a:extLst>
              <a:ext uri="{FF2B5EF4-FFF2-40B4-BE49-F238E27FC236}">
                <a16:creationId xmlns:a16="http://schemas.microsoft.com/office/drawing/2014/main" xmlns="" id="{207C260B-5D3D-4D8D-90C9-01D07270ECB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3B06EB1-28CF-46FA-B549-55607E83CF07}" type="slidenum">
              <a:rPr lang="en-US" altLang="ro-RO" smtClean="0">
                <a:solidFill>
                  <a:srgbClr val="000000"/>
                </a:solidFill>
                <a:latin typeface="Arial" panose="020B0604020202020204" pitchFamily="34" charset="0"/>
              </a:rPr>
              <a:pPr/>
              <a:t>3</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4541142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21</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1040393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22</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1977959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23</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6954693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24</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7987093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25</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4432834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26</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31684525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27</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6965009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28</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9244036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29</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1822615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30</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3018578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xmlns="" id="{A03C3E68-8D17-4915-8519-146A31A28F08}"/>
              </a:ext>
            </a:extLst>
          </p:cNvPr>
          <p:cNvSpPr>
            <a:spLocks noGrp="1" noRot="1" noChangeAspect="1" noTextEdit="1"/>
          </p:cNvSpPr>
          <p:nvPr>
            <p:ph type="sldImg"/>
          </p:nvPr>
        </p:nvSpPr>
        <p:spPr>
          <a:ln/>
        </p:spPr>
      </p:sp>
      <p:sp>
        <p:nvSpPr>
          <p:cNvPr id="57347" name="Notes Placeholder 2">
            <a:extLst>
              <a:ext uri="{FF2B5EF4-FFF2-40B4-BE49-F238E27FC236}">
                <a16:creationId xmlns:a16="http://schemas.microsoft.com/office/drawing/2014/main" xmlns="" id="{6F054C9D-0FE4-49D1-9C86-615D15EE216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7348" name="Slide Number Placeholder 3">
            <a:extLst>
              <a:ext uri="{FF2B5EF4-FFF2-40B4-BE49-F238E27FC236}">
                <a16:creationId xmlns:a16="http://schemas.microsoft.com/office/drawing/2014/main" xmlns="" id="{36D7E313-2B98-48C7-BB22-DAAD75C7F3A5}"/>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73CD96FD-FB86-401A-B23D-68F93154259C}" type="slidenum">
              <a:rPr lang="en-US" altLang="ro-RO" smtClean="0">
                <a:solidFill>
                  <a:srgbClr val="000000"/>
                </a:solidFill>
                <a:latin typeface="Arial" panose="020B0604020202020204" pitchFamily="34" charset="0"/>
              </a:rPr>
              <a:pPr/>
              <a:t>4</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33784757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AD7D8690-2D5A-48BE-BC4D-F68BC6482D7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xmlns="" id="{CB05A435-B3EB-4E56-9A3E-A3427B4236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a:latin typeface="Times New Roman" panose="02020603050405020304" pitchFamily="18" charset="0"/>
            </a:endParaRPr>
          </a:p>
        </p:txBody>
      </p:sp>
      <p:sp>
        <p:nvSpPr>
          <p:cNvPr id="47108" name="Slide Number Placeholder 3">
            <a:extLst>
              <a:ext uri="{FF2B5EF4-FFF2-40B4-BE49-F238E27FC236}">
                <a16:creationId xmlns:a16="http://schemas.microsoft.com/office/drawing/2014/main" xmlns="" id="{5935F2E9-D61F-473A-8D67-E10643D8B806}"/>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D830DF7-0C5E-485D-8B0D-D5FA2657557F}" type="slidenum">
              <a:rPr lang="en-US" altLang="en-US" smtClean="0">
                <a:solidFill>
                  <a:srgbClr val="000000"/>
                </a:solidFill>
                <a:latin typeface="Arial" panose="020B0604020202020204" pitchFamily="34" charset="0"/>
              </a:rPr>
              <a:pPr/>
              <a:t>31</a:t>
            </a:fld>
            <a:endParaRPr lang="en-US"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4802606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xmlns="" id="{435FB1F3-7D34-48BB-AB7E-AFECABCBC85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B008902B-1AE6-4565-B118-CF6350AB019B}" type="slidenum">
              <a:rPr lang="en-US" altLang="ro-RO" smtClean="0">
                <a:latin typeface="Arial" panose="020B0604020202020204" pitchFamily="34" charset="0"/>
              </a:rPr>
              <a:pPr>
                <a:spcBef>
                  <a:spcPct val="0"/>
                </a:spcBef>
                <a:buClrTx/>
                <a:buFontTx/>
                <a:buNone/>
              </a:pPr>
              <a:t>32</a:t>
            </a:fld>
            <a:endParaRPr lang="en-US" altLang="ro-RO">
              <a:latin typeface="Arial" panose="020B0604020202020204" pitchFamily="34" charset="0"/>
            </a:endParaRPr>
          </a:p>
        </p:txBody>
      </p:sp>
      <p:sp>
        <p:nvSpPr>
          <p:cNvPr id="36867" name="Rectangle 1">
            <a:extLst>
              <a:ext uri="{FF2B5EF4-FFF2-40B4-BE49-F238E27FC236}">
                <a16:creationId xmlns:a16="http://schemas.microsoft.com/office/drawing/2014/main" xmlns="" id="{B6962271-044F-4024-A00C-445E50F7E935}"/>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36868" name="Rectangle 2">
            <a:extLst>
              <a:ext uri="{FF2B5EF4-FFF2-40B4-BE49-F238E27FC236}">
                <a16:creationId xmlns:a16="http://schemas.microsoft.com/office/drawing/2014/main" xmlns="" id="{1049537D-5CEA-4A78-9E39-770BB4CC333C}"/>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23420991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xmlns="" id="{EF297C50-5B2D-4F51-B029-02A6A0533E9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A48780AD-7502-4022-9779-68E2D1E4C37E}" type="slidenum">
              <a:rPr lang="en-US" altLang="ro-RO" smtClean="0">
                <a:latin typeface="Arial" panose="020B0604020202020204" pitchFamily="34" charset="0"/>
              </a:rPr>
              <a:pPr>
                <a:spcBef>
                  <a:spcPct val="0"/>
                </a:spcBef>
                <a:buClrTx/>
                <a:buFontTx/>
                <a:buNone/>
              </a:pPr>
              <a:t>33</a:t>
            </a:fld>
            <a:endParaRPr lang="en-US" altLang="ro-RO">
              <a:latin typeface="Arial" panose="020B0604020202020204" pitchFamily="34" charset="0"/>
            </a:endParaRPr>
          </a:p>
        </p:txBody>
      </p:sp>
      <p:sp>
        <p:nvSpPr>
          <p:cNvPr id="38915" name="Rectangle 1">
            <a:extLst>
              <a:ext uri="{FF2B5EF4-FFF2-40B4-BE49-F238E27FC236}">
                <a16:creationId xmlns:a16="http://schemas.microsoft.com/office/drawing/2014/main" xmlns="" id="{2C829D45-48FA-4E2F-9578-35121B7AE808}"/>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38916" name="Rectangle 2">
            <a:extLst>
              <a:ext uri="{FF2B5EF4-FFF2-40B4-BE49-F238E27FC236}">
                <a16:creationId xmlns:a16="http://schemas.microsoft.com/office/drawing/2014/main" xmlns="" id="{F85B931B-F6CB-4FD5-8CF2-7E62D2461BB5}"/>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6016008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xmlns="" id="{EF297C50-5B2D-4F51-B029-02A6A0533E9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A48780AD-7502-4022-9779-68E2D1E4C37E}" type="slidenum">
              <a:rPr lang="en-US" altLang="ro-RO" smtClean="0">
                <a:latin typeface="Arial" panose="020B0604020202020204" pitchFamily="34" charset="0"/>
              </a:rPr>
              <a:pPr>
                <a:spcBef>
                  <a:spcPct val="0"/>
                </a:spcBef>
                <a:buClrTx/>
                <a:buFontTx/>
                <a:buNone/>
              </a:pPr>
              <a:t>34</a:t>
            </a:fld>
            <a:endParaRPr lang="en-US" altLang="ro-RO">
              <a:latin typeface="Arial" panose="020B0604020202020204" pitchFamily="34" charset="0"/>
            </a:endParaRPr>
          </a:p>
        </p:txBody>
      </p:sp>
      <p:sp>
        <p:nvSpPr>
          <p:cNvPr id="38915" name="Rectangle 1">
            <a:extLst>
              <a:ext uri="{FF2B5EF4-FFF2-40B4-BE49-F238E27FC236}">
                <a16:creationId xmlns:a16="http://schemas.microsoft.com/office/drawing/2014/main" xmlns="" id="{2C829D45-48FA-4E2F-9578-35121B7AE808}"/>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38916" name="Rectangle 2">
            <a:extLst>
              <a:ext uri="{FF2B5EF4-FFF2-40B4-BE49-F238E27FC236}">
                <a16:creationId xmlns:a16="http://schemas.microsoft.com/office/drawing/2014/main" xmlns="" id="{F85B931B-F6CB-4FD5-8CF2-7E62D2461BB5}"/>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40702485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xmlns="" id="{5663BE31-CDCD-41D0-8037-D89E8BB0F14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60BF2FB4-6419-427E-90B7-D81260549CB2}" type="slidenum">
              <a:rPr lang="en-US" altLang="ro-RO" smtClean="0">
                <a:latin typeface="Arial" panose="020B0604020202020204" pitchFamily="34" charset="0"/>
              </a:rPr>
              <a:pPr>
                <a:spcBef>
                  <a:spcPct val="0"/>
                </a:spcBef>
                <a:buClrTx/>
                <a:buFontTx/>
                <a:buNone/>
              </a:pPr>
              <a:t>35</a:t>
            </a:fld>
            <a:endParaRPr lang="en-US" altLang="ro-RO">
              <a:latin typeface="Arial" panose="020B0604020202020204" pitchFamily="34" charset="0"/>
            </a:endParaRPr>
          </a:p>
        </p:txBody>
      </p:sp>
      <p:sp>
        <p:nvSpPr>
          <p:cNvPr id="40963" name="Rectangle 1">
            <a:extLst>
              <a:ext uri="{FF2B5EF4-FFF2-40B4-BE49-F238E27FC236}">
                <a16:creationId xmlns:a16="http://schemas.microsoft.com/office/drawing/2014/main" xmlns="" id="{37EE781E-6702-44DA-9B2D-D1D719EE341E}"/>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40964" name="Rectangle 2">
            <a:extLst>
              <a:ext uri="{FF2B5EF4-FFF2-40B4-BE49-F238E27FC236}">
                <a16:creationId xmlns:a16="http://schemas.microsoft.com/office/drawing/2014/main" xmlns="" id="{F239AB1D-6A58-4C20-A88D-47E8719E4F87}"/>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42537186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xmlns="" id="{6BD950A9-F4C1-4BAA-BE2A-5FD702E6AC8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EFEE1D59-1F9F-4C33-8942-02E9693ABF08}" type="slidenum">
              <a:rPr lang="en-US" altLang="ro-RO" smtClean="0">
                <a:latin typeface="Arial" panose="020B0604020202020204" pitchFamily="34" charset="0"/>
              </a:rPr>
              <a:pPr>
                <a:spcBef>
                  <a:spcPct val="0"/>
                </a:spcBef>
                <a:buClrTx/>
                <a:buFontTx/>
                <a:buNone/>
              </a:pPr>
              <a:t>36</a:t>
            </a:fld>
            <a:endParaRPr lang="en-US" altLang="ro-RO">
              <a:latin typeface="Arial" panose="020B0604020202020204" pitchFamily="34" charset="0"/>
            </a:endParaRPr>
          </a:p>
        </p:txBody>
      </p:sp>
      <p:sp>
        <p:nvSpPr>
          <p:cNvPr id="43011" name="Rectangle 1">
            <a:extLst>
              <a:ext uri="{FF2B5EF4-FFF2-40B4-BE49-F238E27FC236}">
                <a16:creationId xmlns:a16="http://schemas.microsoft.com/office/drawing/2014/main" xmlns="" id="{17C59110-248F-4055-9DEB-AF8920C90BC3}"/>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43012" name="Rectangle 2">
            <a:extLst>
              <a:ext uri="{FF2B5EF4-FFF2-40B4-BE49-F238E27FC236}">
                <a16:creationId xmlns:a16="http://schemas.microsoft.com/office/drawing/2014/main" xmlns="" id="{C1EFD1B1-6E77-4568-99A5-7DAB39A1A56D}"/>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42885186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xmlns="" id="{DABE77E7-D2AB-4293-BD8D-64F86F8E2692}"/>
              </a:ext>
            </a:extLst>
          </p:cNvPr>
          <p:cNvSpPr>
            <a:spLocks noGrp="1" noRot="1" noChangeAspect="1" noTextEdit="1"/>
          </p:cNvSpPr>
          <p:nvPr>
            <p:ph type="sldImg"/>
          </p:nvPr>
        </p:nvSpPr>
        <p:spPr>
          <a:ln/>
        </p:spPr>
      </p:sp>
      <p:sp>
        <p:nvSpPr>
          <p:cNvPr id="51203" name="Notes Placeholder 2">
            <a:extLst>
              <a:ext uri="{FF2B5EF4-FFF2-40B4-BE49-F238E27FC236}">
                <a16:creationId xmlns:a16="http://schemas.microsoft.com/office/drawing/2014/main" xmlns="" id="{BFB8154F-A966-4143-9916-92910EE5759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1204" name="Slide Number Placeholder 3">
            <a:extLst>
              <a:ext uri="{FF2B5EF4-FFF2-40B4-BE49-F238E27FC236}">
                <a16:creationId xmlns:a16="http://schemas.microsoft.com/office/drawing/2014/main" xmlns="" id="{B8A72B82-78F8-40CF-A33F-2B700E9F90DB}"/>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FFA4B220-5814-45E8-8890-2B7AE4A078C7}" type="slidenum">
              <a:rPr lang="en-US" altLang="ro-RO" smtClean="0">
                <a:solidFill>
                  <a:srgbClr val="000000"/>
                </a:solidFill>
                <a:latin typeface="Arial" panose="020B0604020202020204" pitchFamily="34" charset="0"/>
              </a:rPr>
              <a:pPr/>
              <a:t>37</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20355604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xmlns="" id="{1880ADC2-8B71-460C-9ED7-45613B09E2B7}"/>
              </a:ext>
            </a:extLst>
          </p:cNvPr>
          <p:cNvSpPr>
            <a:spLocks noGrp="1" noRot="1" noChangeAspect="1" noTextEdit="1"/>
          </p:cNvSpPr>
          <p:nvPr>
            <p:ph type="sldImg"/>
          </p:nvPr>
        </p:nvSpPr>
        <p:spPr>
          <a:ln/>
        </p:spPr>
      </p:sp>
      <p:sp>
        <p:nvSpPr>
          <p:cNvPr id="59395" name="Notes Placeholder 2">
            <a:extLst>
              <a:ext uri="{FF2B5EF4-FFF2-40B4-BE49-F238E27FC236}">
                <a16:creationId xmlns:a16="http://schemas.microsoft.com/office/drawing/2014/main" xmlns="" id="{079A7FCE-38F0-4F60-A59E-6695523519B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9396" name="Slide Number Placeholder 3">
            <a:extLst>
              <a:ext uri="{FF2B5EF4-FFF2-40B4-BE49-F238E27FC236}">
                <a16:creationId xmlns:a16="http://schemas.microsoft.com/office/drawing/2014/main" xmlns="" id="{A5351E65-2912-4FD1-B478-5A9D4E53FBE8}"/>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896A03F-9BA8-490F-B077-6CFE175CD1BB}" type="slidenum">
              <a:rPr lang="en-US" altLang="ro-RO" smtClean="0">
                <a:solidFill>
                  <a:srgbClr val="000000"/>
                </a:solidFill>
                <a:latin typeface="Arial" panose="020B0604020202020204" pitchFamily="34" charset="0"/>
              </a:rPr>
              <a:pPr/>
              <a:t>38</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6425398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xmlns="" id="{CCAC386C-AEF4-44CF-B669-81D9118DE86D}"/>
              </a:ext>
            </a:extLst>
          </p:cNvPr>
          <p:cNvSpPr>
            <a:spLocks noGrp="1" noRot="1" noChangeAspect="1" noTextEdit="1"/>
          </p:cNvSpPr>
          <p:nvPr>
            <p:ph type="sldImg"/>
          </p:nvPr>
        </p:nvSpPr>
        <p:spPr>
          <a:ln/>
        </p:spPr>
      </p:sp>
      <p:sp>
        <p:nvSpPr>
          <p:cNvPr id="10243" name="Notes Placeholder 2">
            <a:extLst>
              <a:ext uri="{FF2B5EF4-FFF2-40B4-BE49-F238E27FC236}">
                <a16:creationId xmlns:a16="http://schemas.microsoft.com/office/drawing/2014/main" xmlns="" id="{DD18D0F8-C950-4E26-802A-560CCF67FEF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0244" name="Slide Number Placeholder 3">
            <a:extLst>
              <a:ext uri="{FF2B5EF4-FFF2-40B4-BE49-F238E27FC236}">
                <a16:creationId xmlns:a16="http://schemas.microsoft.com/office/drawing/2014/main" xmlns="" id="{4C9E4523-99EA-4EFB-90A4-D0D6CA8BE6F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3D709FC9-A3FD-41C3-A631-9C4D5C3CFA51}" type="slidenum">
              <a:rPr lang="en-US" altLang="ro-RO" smtClean="0">
                <a:solidFill>
                  <a:srgbClr val="000000"/>
                </a:solidFill>
                <a:latin typeface="Arial" panose="020B0604020202020204" pitchFamily="34" charset="0"/>
              </a:rPr>
              <a:pPr/>
              <a:t>39</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24046803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xmlns="" id="{D6C33AEA-0A64-45E0-8B81-6C9692AC5BBF}"/>
              </a:ext>
            </a:extLst>
          </p:cNvPr>
          <p:cNvSpPr>
            <a:spLocks noGrp="1" noRot="1" noChangeAspect="1" noTextEdit="1"/>
          </p:cNvSpPr>
          <p:nvPr>
            <p:ph type="sldImg"/>
          </p:nvPr>
        </p:nvSpPr>
        <p:spPr>
          <a:ln/>
        </p:spPr>
      </p:sp>
      <p:sp>
        <p:nvSpPr>
          <p:cNvPr id="16387" name="Notes Placeholder 2">
            <a:extLst>
              <a:ext uri="{FF2B5EF4-FFF2-40B4-BE49-F238E27FC236}">
                <a16:creationId xmlns:a16="http://schemas.microsoft.com/office/drawing/2014/main" xmlns="" id="{1A5FC989-A68D-4AF5-BDD6-BF6DFC5DA3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16388" name="Slide Number Placeholder 3">
            <a:extLst>
              <a:ext uri="{FF2B5EF4-FFF2-40B4-BE49-F238E27FC236}">
                <a16:creationId xmlns:a16="http://schemas.microsoft.com/office/drawing/2014/main" xmlns="" id="{7500D9B2-31E0-449C-9E88-58D84CA64627}"/>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E0029A2F-41F5-41FC-92B0-E83E68A4516F}" type="slidenum">
              <a:rPr lang="en-US" altLang="ro-RO" smtClean="0">
                <a:solidFill>
                  <a:srgbClr val="000000"/>
                </a:solidFill>
                <a:latin typeface="Arial" panose="020B0604020202020204" pitchFamily="34" charset="0"/>
              </a:rPr>
              <a:pPr/>
              <a:t>40</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768517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xmlns="" id="{A43821B1-2845-4258-A4F1-26699CDF998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8EAA3503-DDB0-4871-80D0-D184952AC461}" type="slidenum">
              <a:rPr lang="en-US" altLang="ro-RO" smtClean="0">
                <a:latin typeface="Arial" panose="020B0604020202020204" pitchFamily="34" charset="0"/>
              </a:rPr>
              <a:pPr>
                <a:spcBef>
                  <a:spcPct val="0"/>
                </a:spcBef>
                <a:buClrTx/>
                <a:buFontTx/>
                <a:buNone/>
              </a:pPr>
              <a:t>5</a:t>
            </a:fld>
            <a:endParaRPr lang="en-US" altLang="ro-RO">
              <a:latin typeface="Arial" panose="020B0604020202020204" pitchFamily="34" charset="0"/>
            </a:endParaRPr>
          </a:p>
        </p:txBody>
      </p:sp>
      <p:sp>
        <p:nvSpPr>
          <p:cNvPr id="61443" name="Rectangle 1">
            <a:extLst>
              <a:ext uri="{FF2B5EF4-FFF2-40B4-BE49-F238E27FC236}">
                <a16:creationId xmlns:a16="http://schemas.microsoft.com/office/drawing/2014/main" xmlns="" id="{F03AB096-9848-4DCB-887C-0489C2153D95}"/>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61444" name="Rectangle 2">
            <a:extLst>
              <a:ext uri="{FF2B5EF4-FFF2-40B4-BE49-F238E27FC236}">
                <a16:creationId xmlns:a16="http://schemas.microsoft.com/office/drawing/2014/main" xmlns="" id="{3ED106E2-9362-4802-9F8E-5AF1269C8EDA}"/>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17895297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xmlns="" id="{C42AD6E4-3391-49A0-B7B5-611477EEACD5}"/>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xmlns="" id="{30BD83F6-C71F-4F7B-B167-1632191664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20484" name="Slide Number Placeholder 3">
            <a:extLst>
              <a:ext uri="{FF2B5EF4-FFF2-40B4-BE49-F238E27FC236}">
                <a16:creationId xmlns:a16="http://schemas.microsoft.com/office/drawing/2014/main" xmlns="" id="{053A03C7-DA34-4FFF-80F1-5FA23AD35B34}"/>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1D8C0100-D12D-43FC-8825-E7ACABECF88D}" type="slidenum">
              <a:rPr lang="en-US" altLang="ro-RO" smtClean="0">
                <a:solidFill>
                  <a:srgbClr val="000000"/>
                </a:solidFill>
                <a:latin typeface="Arial" panose="020B0604020202020204" pitchFamily="34" charset="0"/>
              </a:rPr>
              <a:pPr/>
              <a:t>43</a:t>
            </a:fld>
            <a:endParaRPr lang="en-US" altLang="ro-RO">
              <a:solidFill>
                <a:srgbClr val="000000"/>
              </a:solidFill>
              <a:latin typeface="Arial" panose="020B060402020202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xmlns="" id="{C42AD6E4-3391-49A0-B7B5-611477EEACD5}"/>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xmlns="" id="{30BD83F6-C71F-4F7B-B167-1632191664A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20484" name="Slide Number Placeholder 3">
            <a:extLst>
              <a:ext uri="{FF2B5EF4-FFF2-40B4-BE49-F238E27FC236}">
                <a16:creationId xmlns:a16="http://schemas.microsoft.com/office/drawing/2014/main" xmlns="" id="{053A03C7-DA34-4FFF-80F1-5FA23AD35B34}"/>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1D8C0100-D12D-43FC-8825-E7ACABECF88D}" type="slidenum">
              <a:rPr lang="en-US" altLang="ro-RO" smtClean="0">
                <a:solidFill>
                  <a:srgbClr val="000000"/>
                </a:solidFill>
                <a:latin typeface="Arial" panose="020B0604020202020204" pitchFamily="34" charset="0"/>
              </a:rPr>
              <a:pPr/>
              <a:t>44</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38673615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xmlns="" id="{D386A4F5-1863-4266-8D6A-AF3DD8CC310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29808FCC-0492-49F2-AF1C-123DE3DA4B38}" type="slidenum">
              <a:rPr lang="en-US" altLang="ro-RO" smtClean="0">
                <a:latin typeface="Arial" panose="020B0604020202020204" pitchFamily="34" charset="0"/>
              </a:rPr>
              <a:pPr>
                <a:spcBef>
                  <a:spcPct val="0"/>
                </a:spcBef>
                <a:buClrTx/>
                <a:buFontTx/>
                <a:buNone/>
              </a:pPr>
              <a:t>45</a:t>
            </a:fld>
            <a:endParaRPr lang="en-US" altLang="ro-RO">
              <a:latin typeface="Arial" panose="020B0604020202020204" pitchFamily="34" charset="0"/>
            </a:endParaRPr>
          </a:p>
        </p:txBody>
      </p:sp>
      <p:sp>
        <p:nvSpPr>
          <p:cNvPr id="22531" name="Rectangle 1">
            <a:extLst>
              <a:ext uri="{FF2B5EF4-FFF2-40B4-BE49-F238E27FC236}">
                <a16:creationId xmlns:a16="http://schemas.microsoft.com/office/drawing/2014/main" xmlns="" id="{4E27FB76-017A-4FE1-BBBD-E0BE49256CCC}"/>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2532" name="Rectangle 2">
            <a:extLst>
              <a:ext uri="{FF2B5EF4-FFF2-40B4-BE49-F238E27FC236}">
                <a16:creationId xmlns:a16="http://schemas.microsoft.com/office/drawing/2014/main" xmlns="" id="{1FA50FC9-9F6D-4624-9634-9AAA6A6A35B6}"/>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xmlns="" id="{F129B5A1-8CD2-4272-B9B7-9E1A13A9A3F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EA6399BA-D9CE-4ECC-B7F9-7C69AE286608}" type="slidenum">
              <a:rPr lang="en-US" altLang="ro-RO" smtClean="0">
                <a:latin typeface="Arial" panose="020B0604020202020204" pitchFamily="34" charset="0"/>
              </a:rPr>
              <a:pPr>
                <a:spcBef>
                  <a:spcPct val="0"/>
                </a:spcBef>
                <a:buClrTx/>
                <a:buFontTx/>
                <a:buNone/>
              </a:pPr>
              <a:t>46</a:t>
            </a:fld>
            <a:endParaRPr lang="en-US" altLang="ro-RO">
              <a:latin typeface="Arial" panose="020B0604020202020204" pitchFamily="34" charset="0"/>
            </a:endParaRPr>
          </a:p>
        </p:txBody>
      </p:sp>
      <p:sp>
        <p:nvSpPr>
          <p:cNvPr id="24579" name="Rectangle 1">
            <a:extLst>
              <a:ext uri="{FF2B5EF4-FFF2-40B4-BE49-F238E27FC236}">
                <a16:creationId xmlns:a16="http://schemas.microsoft.com/office/drawing/2014/main" xmlns="" id="{1E9EBC01-2909-4A40-BF2F-07C681DAB8C2}"/>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4580" name="Rectangle 2">
            <a:extLst>
              <a:ext uri="{FF2B5EF4-FFF2-40B4-BE49-F238E27FC236}">
                <a16:creationId xmlns:a16="http://schemas.microsoft.com/office/drawing/2014/main" xmlns="" id="{BAE4FD88-08D2-4B57-BEB9-C3B442FC4C84}"/>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xmlns="" id="{3982FB78-E756-4A4D-A482-CC04B238D9B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FB674763-2CB4-4300-A49D-75161036752E}" type="slidenum">
              <a:rPr lang="en-US" altLang="ro-RO" smtClean="0">
                <a:latin typeface="Arial" panose="020B0604020202020204" pitchFamily="34" charset="0"/>
              </a:rPr>
              <a:pPr>
                <a:spcBef>
                  <a:spcPct val="0"/>
                </a:spcBef>
                <a:buClrTx/>
                <a:buFontTx/>
                <a:buNone/>
              </a:pPr>
              <a:t>47</a:t>
            </a:fld>
            <a:endParaRPr lang="en-US" altLang="ro-RO">
              <a:latin typeface="Arial" panose="020B0604020202020204" pitchFamily="34" charset="0"/>
            </a:endParaRPr>
          </a:p>
        </p:txBody>
      </p:sp>
      <p:sp>
        <p:nvSpPr>
          <p:cNvPr id="26627" name="Rectangle 1">
            <a:extLst>
              <a:ext uri="{FF2B5EF4-FFF2-40B4-BE49-F238E27FC236}">
                <a16:creationId xmlns:a16="http://schemas.microsoft.com/office/drawing/2014/main" xmlns="" id="{6EEA6639-4EB9-4803-BA9B-05DAEC46A1BE}"/>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6628" name="Rectangle 2">
            <a:extLst>
              <a:ext uri="{FF2B5EF4-FFF2-40B4-BE49-F238E27FC236}">
                <a16:creationId xmlns:a16="http://schemas.microsoft.com/office/drawing/2014/main" xmlns="" id="{080308CF-5962-430C-9D77-6904502A316B}"/>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xmlns="" id="{3982FB78-E756-4A4D-A482-CC04B238D9B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FB674763-2CB4-4300-A49D-75161036752E}" type="slidenum">
              <a:rPr lang="en-US" altLang="ro-RO" smtClean="0">
                <a:latin typeface="Arial" panose="020B0604020202020204" pitchFamily="34" charset="0"/>
              </a:rPr>
              <a:pPr>
                <a:spcBef>
                  <a:spcPct val="0"/>
                </a:spcBef>
                <a:buClrTx/>
                <a:buFontTx/>
                <a:buNone/>
              </a:pPr>
              <a:t>48</a:t>
            </a:fld>
            <a:endParaRPr lang="en-US" altLang="ro-RO">
              <a:latin typeface="Arial" panose="020B0604020202020204" pitchFamily="34" charset="0"/>
            </a:endParaRPr>
          </a:p>
        </p:txBody>
      </p:sp>
      <p:sp>
        <p:nvSpPr>
          <p:cNvPr id="26627" name="Rectangle 1">
            <a:extLst>
              <a:ext uri="{FF2B5EF4-FFF2-40B4-BE49-F238E27FC236}">
                <a16:creationId xmlns:a16="http://schemas.microsoft.com/office/drawing/2014/main" xmlns="" id="{6EEA6639-4EB9-4803-BA9B-05DAEC46A1BE}"/>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6628" name="Rectangle 2">
            <a:extLst>
              <a:ext uri="{FF2B5EF4-FFF2-40B4-BE49-F238E27FC236}">
                <a16:creationId xmlns:a16="http://schemas.microsoft.com/office/drawing/2014/main" xmlns="" id="{080308CF-5962-430C-9D77-6904502A316B}"/>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6143927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49</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50</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22911759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51</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280864311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52</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4270713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xmlns="" id="{A43821B1-2845-4258-A4F1-26699CDF998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8EAA3503-DDB0-4871-80D0-D184952AC461}" type="slidenum">
              <a:rPr lang="en-US" altLang="ro-RO" smtClean="0">
                <a:latin typeface="Arial" panose="020B0604020202020204" pitchFamily="34" charset="0"/>
              </a:rPr>
              <a:pPr>
                <a:spcBef>
                  <a:spcPct val="0"/>
                </a:spcBef>
                <a:buClrTx/>
                <a:buFontTx/>
                <a:buNone/>
              </a:pPr>
              <a:t>6</a:t>
            </a:fld>
            <a:endParaRPr lang="en-US" altLang="ro-RO">
              <a:latin typeface="Arial" panose="020B0604020202020204" pitchFamily="34" charset="0"/>
            </a:endParaRPr>
          </a:p>
        </p:txBody>
      </p:sp>
      <p:sp>
        <p:nvSpPr>
          <p:cNvPr id="61443" name="Rectangle 1">
            <a:extLst>
              <a:ext uri="{FF2B5EF4-FFF2-40B4-BE49-F238E27FC236}">
                <a16:creationId xmlns:a16="http://schemas.microsoft.com/office/drawing/2014/main" xmlns="" id="{F03AB096-9848-4DCB-887C-0489C2153D95}"/>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61444" name="Rectangle 2">
            <a:extLst>
              <a:ext uri="{FF2B5EF4-FFF2-40B4-BE49-F238E27FC236}">
                <a16:creationId xmlns:a16="http://schemas.microsoft.com/office/drawing/2014/main" xmlns="" id="{3ED106E2-9362-4802-9F8E-5AF1269C8EDA}"/>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40741709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53</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31189000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54</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11536247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55</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1750749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56</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90520851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57</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27032664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58</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257226968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59</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32811448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705B87FA-ECCA-424B-BD85-B661E1955EE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DFD73F4E-749B-4511-97AA-2550D86B9DDB}" type="slidenum">
              <a:rPr lang="en-US" altLang="ro-RO" smtClean="0">
                <a:latin typeface="Arial" panose="020B0604020202020204" pitchFamily="34" charset="0"/>
              </a:rPr>
              <a:pPr>
                <a:spcBef>
                  <a:spcPct val="0"/>
                </a:spcBef>
                <a:buClrTx/>
                <a:buFontTx/>
                <a:buNone/>
              </a:pPr>
              <a:t>60</a:t>
            </a:fld>
            <a:endParaRPr lang="en-US" altLang="ro-RO">
              <a:latin typeface="Arial" panose="020B0604020202020204" pitchFamily="34" charset="0"/>
            </a:endParaRPr>
          </a:p>
        </p:txBody>
      </p:sp>
      <p:sp>
        <p:nvSpPr>
          <p:cNvPr id="28675" name="Rectangle 1">
            <a:extLst>
              <a:ext uri="{FF2B5EF4-FFF2-40B4-BE49-F238E27FC236}">
                <a16:creationId xmlns:a16="http://schemas.microsoft.com/office/drawing/2014/main" xmlns="" id="{048BB1C2-D5E1-4397-95E1-894E90071ADB}"/>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28676" name="Rectangle 2">
            <a:extLst>
              <a:ext uri="{FF2B5EF4-FFF2-40B4-BE49-F238E27FC236}">
                <a16:creationId xmlns:a16="http://schemas.microsoft.com/office/drawing/2014/main" xmlns="" id="{A3E4A104-6925-4674-A010-0475DBE7703F}"/>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168922469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xmlns="" id="{DBD0028F-AECE-498A-B0B4-CA8670FFE17B}"/>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xmlns="" id="{E222C700-5F39-450B-ADAD-9F0394C4BB3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32772" name="Slide Number Placeholder 3">
            <a:extLst>
              <a:ext uri="{FF2B5EF4-FFF2-40B4-BE49-F238E27FC236}">
                <a16:creationId xmlns:a16="http://schemas.microsoft.com/office/drawing/2014/main" xmlns="" id="{88F0FD54-61F2-4E14-A811-4BC1C81D639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73CF0CEA-CA34-4A2B-B7F5-DD901710DB65}" type="slidenum">
              <a:rPr lang="en-US" altLang="ro-RO" smtClean="0">
                <a:solidFill>
                  <a:srgbClr val="000000"/>
                </a:solidFill>
                <a:latin typeface="Arial" panose="020B0604020202020204" pitchFamily="34" charset="0"/>
              </a:rPr>
              <a:pPr/>
              <a:t>61</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39001642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xmlns="" id="{DBD0028F-AECE-498A-B0B4-CA8670FFE17B}"/>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xmlns="" id="{E222C700-5F39-450B-ADAD-9F0394C4BB3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32772" name="Slide Number Placeholder 3">
            <a:extLst>
              <a:ext uri="{FF2B5EF4-FFF2-40B4-BE49-F238E27FC236}">
                <a16:creationId xmlns:a16="http://schemas.microsoft.com/office/drawing/2014/main" xmlns="" id="{88F0FD54-61F2-4E14-A811-4BC1C81D639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73CF0CEA-CA34-4A2B-B7F5-DD901710DB65}" type="slidenum">
              <a:rPr lang="en-US" altLang="ro-RO" smtClean="0">
                <a:solidFill>
                  <a:srgbClr val="000000"/>
                </a:solidFill>
                <a:latin typeface="Arial" panose="020B0604020202020204" pitchFamily="34" charset="0"/>
              </a:rPr>
              <a:pPr/>
              <a:t>62</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171513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xmlns="" id="{A43821B1-2845-4258-A4F1-26699CDF998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8EAA3503-DDB0-4871-80D0-D184952AC461}" type="slidenum">
              <a:rPr lang="en-US" altLang="ro-RO" smtClean="0">
                <a:latin typeface="Arial" panose="020B0604020202020204" pitchFamily="34" charset="0"/>
              </a:rPr>
              <a:pPr>
                <a:spcBef>
                  <a:spcPct val="0"/>
                </a:spcBef>
                <a:buClrTx/>
                <a:buFontTx/>
                <a:buNone/>
              </a:pPr>
              <a:t>7</a:t>
            </a:fld>
            <a:endParaRPr lang="en-US" altLang="ro-RO">
              <a:latin typeface="Arial" panose="020B0604020202020204" pitchFamily="34" charset="0"/>
            </a:endParaRPr>
          </a:p>
        </p:txBody>
      </p:sp>
      <p:sp>
        <p:nvSpPr>
          <p:cNvPr id="61443" name="Rectangle 1">
            <a:extLst>
              <a:ext uri="{FF2B5EF4-FFF2-40B4-BE49-F238E27FC236}">
                <a16:creationId xmlns:a16="http://schemas.microsoft.com/office/drawing/2014/main" xmlns="" id="{F03AB096-9848-4DCB-887C-0489C2153D95}"/>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61444" name="Rectangle 2">
            <a:extLst>
              <a:ext uri="{FF2B5EF4-FFF2-40B4-BE49-F238E27FC236}">
                <a16:creationId xmlns:a16="http://schemas.microsoft.com/office/drawing/2014/main" xmlns="" id="{3ED106E2-9362-4802-9F8E-5AF1269C8EDA}"/>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6644560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xmlns="" id="{307761A8-EA28-4187-B972-0B527AECD872}"/>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24F64DFB-6C7D-4C1F-80D9-E153AABD8B83}" type="slidenum">
              <a:rPr lang="en-US" altLang="ro-RO" smtClean="0">
                <a:latin typeface="Arial" panose="020B0604020202020204" pitchFamily="34" charset="0"/>
              </a:rPr>
              <a:pPr>
                <a:spcBef>
                  <a:spcPct val="0"/>
                </a:spcBef>
                <a:buClrTx/>
                <a:buFontTx/>
                <a:buNone/>
              </a:pPr>
              <a:t>63</a:t>
            </a:fld>
            <a:endParaRPr lang="en-US" altLang="ro-RO">
              <a:latin typeface="Arial" panose="020B0604020202020204" pitchFamily="34" charset="0"/>
            </a:endParaRPr>
          </a:p>
        </p:txBody>
      </p:sp>
      <p:sp>
        <p:nvSpPr>
          <p:cNvPr id="49155" name="Rectangle 1">
            <a:extLst>
              <a:ext uri="{FF2B5EF4-FFF2-40B4-BE49-F238E27FC236}">
                <a16:creationId xmlns:a16="http://schemas.microsoft.com/office/drawing/2014/main" xmlns="" id="{1CE828E8-99EB-4F18-BC9D-4C94D5D56B6F}"/>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49156" name="Rectangle 2">
            <a:extLst>
              <a:ext uri="{FF2B5EF4-FFF2-40B4-BE49-F238E27FC236}">
                <a16:creationId xmlns:a16="http://schemas.microsoft.com/office/drawing/2014/main" xmlns="" id="{7739AD53-25B9-4718-8425-B6EAE6BFD40D}"/>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xmlns="" id="{1B61DC6F-2E78-452E-9843-B318C17ED082}"/>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xmlns="" id="{A14F0B31-6893-4474-A657-02CAE9866D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5300" name="Slide Number Placeholder 3">
            <a:extLst>
              <a:ext uri="{FF2B5EF4-FFF2-40B4-BE49-F238E27FC236}">
                <a16:creationId xmlns:a16="http://schemas.microsoft.com/office/drawing/2014/main" xmlns="" id="{A1B3D558-DF78-406C-826D-F43AEA52FC5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BE5EFAE3-B21F-4B30-8F3F-C7009D8FB551}" type="slidenum">
              <a:rPr lang="en-US" altLang="ro-RO" smtClean="0">
                <a:solidFill>
                  <a:srgbClr val="000000"/>
                </a:solidFill>
                <a:latin typeface="Arial" panose="020B0604020202020204" pitchFamily="34" charset="0"/>
              </a:rPr>
              <a:pPr/>
              <a:t>64</a:t>
            </a:fld>
            <a:endParaRPr lang="en-US" altLang="ro-RO">
              <a:solidFill>
                <a:srgbClr val="000000"/>
              </a:solidFill>
              <a:latin typeface="Arial" panose="020B0604020202020204" pitchFamily="34"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xmlns="" id="{1B61DC6F-2E78-452E-9843-B318C17ED082}"/>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xmlns="" id="{A14F0B31-6893-4474-A657-02CAE9866D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5300" name="Slide Number Placeholder 3">
            <a:extLst>
              <a:ext uri="{FF2B5EF4-FFF2-40B4-BE49-F238E27FC236}">
                <a16:creationId xmlns:a16="http://schemas.microsoft.com/office/drawing/2014/main" xmlns="" id="{A1B3D558-DF78-406C-826D-F43AEA52FC5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BE5EFAE3-B21F-4B30-8F3F-C7009D8FB551}" type="slidenum">
              <a:rPr lang="en-US" altLang="ro-RO" smtClean="0">
                <a:solidFill>
                  <a:srgbClr val="000000"/>
                </a:solidFill>
                <a:latin typeface="Arial" panose="020B0604020202020204" pitchFamily="34" charset="0"/>
              </a:rPr>
              <a:pPr/>
              <a:t>65</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206505780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xmlns="" id="{1B61DC6F-2E78-452E-9843-B318C17ED082}"/>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xmlns="" id="{A14F0B31-6893-4474-A657-02CAE9866D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5300" name="Slide Number Placeholder 3">
            <a:extLst>
              <a:ext uri="{FF2B5EF4-FFF2-40B4-BE49-F238E27FC236}">
                <a16:creationId xmlns:a16="http://schemas.microsoft.com/office/drawing/2014/main" xmlns="" id="{A1B3D558-DF78-406C-826D-F43AEA52FC5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BE5EFAE3-B21F-4B30-8F3F-C7009D8FB551}" type="slidenum">
              <a:rPr lang="en-US" altLang="ro-RO" smtClean="0">
                <a:solidFill>
                  <a:srgbClr val="000000"/>
                </a:solidFill>
                <a:latin typeface="Arial" panose="020B0604020202020204" pitchFamily="34" charset="0"/>
              </a:rPr>
              <a:pPr/>
              <a:t>66</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303832120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xmlns="" id="{1B61DC6F-2E78-452E-9843-B318C17ED082}"/>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xmlns="" id="{A14F0B31-6893-4474-A657-02CAE9866D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55300" name="Slide Number Placeholder 3">
            <a:extLst>
              <a:ext uri="{FF2B5EF4-FFF2-40B4-BE49-F238E27FC236}">
                <a16:creationId xmlns:a16="http://schemas.microsoft.com/office/drawing/2014/main" xmlns="" id="{A1B3D558-DF78-406C-826D-F43AEA52FC5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BE5EFAE3-B21F-4B30-8F3F-C7009D8FB551}" type="slidenum">
              <a:rPr lang="en-US" altLang="ro-RO" smtClean="0">
                <a:solidFill>
                  <a:srgbClr val="000000"/>
                </a:solidFill>
                <a:latin typeface="Arial" panose="020B0604020202020204" pitchFamily="34" charset="0"/>
              </a:rPr>
              <a:pPr/>
              <a:t>67</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230191563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xmlns="" id="{789AED26-1365-495C-A87D-E6ACF555672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7882BA8D-6AA3-48B7-A9F3-034166814863}" type="slidenum">
              <a:rPr lang="en-US" altLang="ro-RO" smtClean="0">
                <a:latin typeface="Arial" panose="020B0604020202020204" pitchFamily="34" charset="0"/>
              </a:rPr>
              <a:pPr>
                <a:spcBef>
                  <a:spcPct val="0"/>
                </a:spcBef>
                <a:buClrTx/>
                <a:buFontTx/>
                <a:buNone/>
              </a:pPr>
              <a:t>68</a:t>
            </a:fld>
            <a:endParaRPr lang="en-US" altLang="ro-RO">
              <a:latin typeface="Arial" panose="020B0604020202020204" pitchFamily="34" charset="0"/>
            </a:endParaRPr>
          </a:p>
        </p:txBody>
      </p:sp>
      <p:sp>
        <p:nvSpPr>
          <p:cNvPr id="63491" name="Rectangle 1">
            <a:extLst>
              <a:ext uri="{FF2B5EF4-FFF2-40B4-BE49-F238E27FC236}">
                <a16:creationId xmlns:a16="http://schemas.microsoft.com/office/drawing/2014/main" xmlns="" id="{DFCB9AF7-DCA1-4F8E-A198-A008A0B20FEC}"/>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63492" name="Rectangle 2">
            <a:extLst>
              <a:ext uri="{FF2B5EF4-FFF2-40B4-BE49-F238E27FC236}">
                <a16:creationId xmlns:a16="http://schemas.microsoft.com/office/drawing/2014/main" xmlns="" id="{6B5A5729-F3AD-4495-A0A6-638BE24647E2}"/>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
        <p:nvSpPr>
          <p:cNvPr id="63493" name="Text Box 3">
            <a:extLst>
              <a:ext uri="{FF2B5EF4-FFF2-40B4-BE49-F238E27FC236}">
                <a16:creationId xmlns:a16="http://schemas.microsoft.com/office/drawing/2014/main" xmlns="" id="{2228F801-673D-4DA2-9F15-314A0AE370D5}"/>
              </a:ext>
            </a:extLst>
          </p:cNvPr>
          <p:cNvSpPr txBox="1">
            <a:spLocks noChangeArrowheads="1"/>
          </p:cNvSpPr>
          <p:nvPr/>
        </p:nvSpPr>
        <p:spPr bwMode="auto">
          <a:xfrm>
            <a:off x="3778250" y="942975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eaLnBrk="1" hangingPunct="1">
              <a:spcBef>
                <a:spcPct val="0"/>
              </a:spcBef>
              <a:buClrTx/>
              <a:buFontTx/>
              <a:buNone/>
            </a:pPr>
            <a:fld id="{99C6775A-B67F-48DD-AB1F-2B72ED055486}" type="slidenum">
              <a:rPr lang="en-US" altLang="ro-RO">
                <a:solidFill>
                  <a:srgbClr val="5F5F5F"/>
                </a:solidFill>
                <a:latin typeface="Arial" panose="020B0604020202020204" pitchFamily="34" charset="0"/>
              </a:rPr>
              <a:pPr algn="r" eaLnBrk="1" hangingPunct="1">
                <a:spcBef>
                  <a:spcPct val="0"/>
                </a:spcBef>
                <a:buClrTx/>
                <a:buFontTx/>
                <a:buNone/>
              </a:pPr>
              <a:t>68</a:t>
            </a:fld>
            <a:endParaRPr lang="en-US" altLang="ro-RO">
              <a:solidFill>
                <a:srgbClr val="5F5F5F"/>
              </a:solidFil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xmlns="" id="{A43821B1-2845-4258-A4F1-26699CDF998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ClrTx/>
              <a:buFontTx/>
              <a:buNone/>
            </a:pPr>
            <a:fld id="{8EAA3503-DDB0-4871-80D0-D184952AC461}" type="slidenum">
              <a:rPr lang="en-US" altLang="ro-RO" smtClean="0">
                <a:latin typeface="Arial" panose="020B0604020202020204" pitchFamily="34" charset="0"/>
              </a:rPr>
              <a:pPr>
                <a:spcBef>
                  <a:spcPct val="0"/>
                </a:spcBef>
                <a:buClrTx/>
                <a:buFontTx/>
                <a:buNone/>
              </a:pPr>
              <a:t>8</a:t>
            </a:fld>
            <a:endParaRPr lang="en-US" altLang="ro-RO">
              <a:latin typeface="Arial" panose="020B0604020202020204" pitchFamily="34" charset="0"/>
            </a:endParaRPr>
          </a:p>
        </p:txBody>
      </p:sp>
      <p:sp>
        <p:nvSpPr>
          <p:cNvPr id="61443" name="Rectangle 1">
            <a:extLst>
              <a:ext uri="{FF2B5EF4-FFF2-40B4-BE49-F238E27FC236}">
                <a16:creationId xmlns:a16="http://schemas.microsoft.com/office/drawing/2014/main" xmlns="" id="{F03AB096-9848-4DCB-887C-0489C2153D95}"/>
              </a:ext>
            </a:extLst>
          </p:cNvPr>
          <p:cNvSpPr>
            <a:spLocks noGrp="1" noRot="1" noChangeAspect="1" noChangeArrowheads="1" noTextEdit="1"/>
          </p:cNvSpPr>
          <p:nvPr>
            <p:ph type="sldImg"/>
          </p:nvPr>
        </p:nvSpPr>
        <p:spPr>
          <a:xfrm>
            <a:off x="854075" y="744538"/>
            <a:ext cx="4960938" cy="3722687"/>
          </a:xfrm>
          <a:solidFill>
            <a:srgbClr val="FFFFFF"/>
          </a:solidFill>
          <a:ln/>
        </p:spPr>
      </p:sp>
      <p:sp>
        <p:nvSpPr>
          <p:cNvPr id="61444" name="Rectangle 2">
            <a:extLst>
              <a:ext uri="{FF2B5EF4-FFF2-40B4-BE49-F238E27FC236}">
                <a16:creationId xmlns:a16="http://schemas.microsoft.com/office/drawing/2014/main" xmlns="" id="{3ED106E2-9362-4802-9F8E-5AF1269C8EDA}"/>
              </a:ext>
            </a:extLst>
          </p:cNvPr>
          <p:cNvSpPr>
            <a:spLocks noGrp="1" noChangeArrowheads="1"/>
          </p:cNvSpPr>
          <p:nvPr>
            <p:ph type="body" idx="1"/>
          </p:nvPr>
        </p:nvSpPr>
        <p:spPr>
          <a:xfrm>
            <a:off x="666750" y="4716463"/>
            <a:ext cx="5335588"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o-RO" altLang="ro-RO">
              <a:latin typeface="Times New Roman" panose="02020603050405020304" pitchFamily="18" charset="0"/>
            </a:endParaRPr>
          </a:p>
        </p:txBody>
      </p:sp>
    </p:spTree>
    <p:extLst>
      <p:ext uri="{BB962C8B-B14F-4D97-AF65-F5344CB8AC3E}">
        <p14:creationId xmlns:p14="http://schemas.microsoft.com/office/powerpoint/2010/main" val="1681808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xmlns="" id="{975CD02B-0DF1-4AA1-8191-DE75B44A3F7F}"/>
              </a:ext>
            </a:extLst>
          </p:cNvPr>
          <p:cNvSpPr>
            <a:spLocks noGrp="1" noRot="1" noChangeAspect="1" noTextEdit="1"/>
          </p:cNvSpPr>
          <p:nvPr>
            <p:ph type="sldImg"/>
          </p:nvPr>
        </p:nvSpPr>
        <p:spPr>
          <a:ln/>
        </p:spPr>
      </p:sp>
      <p:sp>
        <p:nvSpPr>
          <p:cNvPr id="8195" name="Notes Placeholder 2">
            <a:extLst>
              <a:ext uri="{FF2B5EF4-FFF2-40B4-BE49-F238E27FC236}">
                <a16:creationId xmlns:a16="http://schemas.microsoft.com/office/drawing/2014/main" xmlns="" id="{279F4B9F-6338-4497-A717-E958A6BE06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8196" name="Slide Number Placeholder 3">
            <a:extLst>
              <a:ext uri="{FF2B5EF4-FFF2-40B4-BE49-F238E27FC236}">
                <a16:creationId xmlns:a16="http://schemas.microsoft.com/office/drawing/2014/main" xmlns="" id="{207C260B-5D3D-4D8D-90C9-01D07270ECB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3B06EB1-28CF-46FA-B549-55607E83CF07}" type="slidenum">
              <a:rPr lang="en-US" altLang="ro-RO" smtClean="0">
                <a:solidFill>
                  <a:srgbClr val="000000"/>
                </a:solidFill>
                <a:latin typeface="Arial" panose="020B0604020202020204" pitchFamily="34" charset="0"/>
              </a:rPr>
              <a:pPr/>
              <a:t>9</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3102348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xmlns="" id="{975CD02B-0DF1-4AA1-8191-DE75B44A3F7F}"/>
              </a:ext>
            </a:extLst>
          </p:cNvPr>
          <p:cNvSpPr>
            <a:spLocks noGrp="1" noRot="1" noChangeAspect="1" noTextEdit="1"/>
          </p:cNvSpPr>
          <p:nvPr>
            <p:ph type="sldImg"/>
          </p:nvPr>
        </p:nvSpPr>
        <p:spPr>
          <a:ln/>
        </p:spPr>
      </p:sp>
      <p:sp>
        <p:nvSpPr>
          <p:cNvPr id="8195" name="Notes Placeholder 2">
            <a:extLst>
              <a:ext uri="{FF2B5EF4-FFF2-40B4-BE49-F238E27FC236}">
                <a16:creationId xmlns:a16="http://schemas.microsoft.com/office/drawing/2014/main" xmlns="" id="{279F4B9F-6338-4497-A717-E958A6BE06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ro-RO">
              <a:latin typeface="Times New Roman" panose="02020603050405020304" pitchFamily="18" charset="0"/>
            </a:endParaRPr>
          </a:p>
        </p:txBody>
      </p:sp>
      <p:sp>
        <p:nvSpPr>
          <p:cNvPr id="8196" name="Slide Number Placeholder 3">
            <a:extLst>
              <a:ext uri="{FF2B5EF4-FFF2-40B4-BE49-F238E27FC236}">
                <a16:creationId xmlns:a16="http://schemas.microsoft.com/office/drawing/2014/main" xmlns="" id="{207C260B-5D3D-4D8D-90C9-01D07270ECB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1pPr>
            <a:lvl2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2pPr>
            <a:lvl3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3pPr>
            <a:lvl4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4pPr>
            <a:lvl5pPr>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Black" panose="020B0A04020102020204" pitchFamily="34" charset="0"/>
                <a:ea typeface="Microsoft YaHei" panose="020B0503020204020204" pitchFamily="34" charset="-122"/>
              </a:defRPr>
            </a:lvl9pPr>
          </a:lstStyle>
          <a:p>
            <a:fld id="{C3B06EB1-28CF-46FA-B549-55607E83CF07}" type="slidenum">
              <a:rPr lang="en-US" altLang="ro-RO" smtClean="0">
                <a:solidFill>
                  <a:srgbClr val="000000"/>
                </a:solidFill>
                <a:latin typeface="Arial" panose="020B0604020202020204" pitchFamily="34" charset="0"/>
              </a:rPr>
              <a:pPr/>
              <a:t>10</a:t>
            </a:fld>
            <a:endParaRPr lang="en-US" altLang="ro-RO">
              <a:solidFill>
                <a:srgbClr val="000000"/>
              </a:solidFill>
              <a:latin typeface="Arial" panose="020B0604020202020204" pitchFamily="34" charset="0"/>
            </a:endParaRPr>
          </a:p>
        </p:txBody>
      </p:sp>
    </p:spTree>
    <p:extLst>
      <p:ext uri="{BB962C8B-B14F-4D97-AF65-F5344CB8AC3E}">
        <p14:creationId xmlns:p14="http://schemas.microsoft.com/office/powerpoint/2010/main" val="1552855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ro-RO"/>
              <a:t>Faceți clic pentru a edita stilul de titlu coordonator</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5" name="Footer Placeholder 4"/>
          <p:cNvSpPr>
            <a:spLocks noGrp="1"/>
          </p:cNvSpPr>
          <p:nvPr>
            <p:ph type="ftr" sz="quarter" idx="11"/>
          </p:nvPr>
        </p:nvSpPr>
        <p:spPr/>
        <p:txBody>
          <a:bodyPr/>
          <a:lstStyle/>
          <a:p>
            <a:r>
              <a:rPr lang="en-US" altLang="en-US"/>
              <a:t>inspector Şăitan Traian</a:t>
            </a:r>
          </a:p>
        </p:txBody>
      </p:sp>
      <p:sp>
        <p:nvSpPr>
          <p:cNvPr id="6" name="Slide Number Placeholder 5"/>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1147174054"/>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nchor="t"/>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8" name="Footer Placeholder 7"/>
          <p:cNvSpPr>
            <a:spLocks noGrp="1"/>
          </p:cNvSpPr>
          <p:nvPr>
            <p:ph type="ftr" sz="quarter" idx="11"/>
          </p:nvPr>
        </p:nvSpPr>
        <p:spPr/>
        <p:txBody>
          <a:bodyPr/>
          <a:lstStyle/>
          <a:p>
            <a:r>
              <a:rPr lang="en-US" altLang="en-US"/>
              <a:t>inspector Şăitan Traian</a:t>
            </a:r>
          </a:p>
        </p:txBody>
      </p:sp>
      <p:sp>
        <p:nvSpPr>
          <p:cNvPr id="9" name="Slide Number Placeholder 8"/>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3353190869"/>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8" name="Footer Placeholder 7"/>
          <p:cNvSpPr>
            <a:spLocks noGrp="1"/>
          </p:cNvSpPr>
          <p:nvPr>
            <p:ph type="ftr" sz="quarter" idx="11"/>
          </p:nvPr>
        </p:nvSpPr>
        <p:spPr/>
        <p:txBody>
          <a:bodyPr/>
          <a:lstStyle/>
          <a:p>
            <a:r>
              <a:rPr lang="en-US" altLang="en-US"/>
              <a:t>inspector Şăitan Traian</a:t>
            </a:r>
          </a:p>
        </p:txBody>
      </p:sp>
      <p:sp>
        <p:nvSpPr>
          <p:cNvPr id="9" name="Slide Number Placeholder 8"/>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194431069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idx="1"/>
          </p:nvPr>
        </p:nvSpPr>
        <p:spPr/>
        <p:txBody>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5" name="Footer Placeholder 4"/>
          <p:cNvSpPr>
            <a:spLocks noGrp="1"/>
          </p:cNvSpPr>
          <p:nvPr>
            <p:ph type="ftr" sz="quarter" idx="11"/>
          </p:nvPr>
        </p:nvSpPr>
        <p:spPr/>
        <p:txBody>
          <a:bodyPr/>
          <a:lstStyle/>
          <a:p>
            <a:r>
              <a:rPr lang="en-US" altLang="en-US"/>
              <a:t>inspector Şăitan Traian</a:t>
            </a:r>
          </a:p>
        </p:txBody>
      </p:sp>
      <p:sp>
        <p:nvSpPr>
          <p:cNvPr id="6" name="Slide Number Placeholder 5"/>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162331834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Editați stilurile de text coordonator</a:t>
            </a:r>
          </a:p>
        </p:txBody>
      </p:sp>
      <p:sp>
        <p:nvSpPr>
          <p:cNvPr id="4" name="Date Placeholder 3"/>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5" name="Footer Placeholder 4"/>
          <p:cNvSpPr>
            <a:spLocks noGrp="1"/>
          </p:cNvSpPr>
          <p:nvPr>
            <p:ph type="ftr" sz="quarter" idx="11"/>
          </p:nvPr>
        </p:nvSpPr>
        <p:spPr/>
        <p:txBody>
          <a:bodyPr/>
          <a:lstStyle/>
          <a:p>
            <a:r>
              <a:rPr lang="en-US" altLang="en-US"/>
              <a:t>inspector Şăitan Traian</a:t>
            </a:r>
          </a:p>
        </p:txBody>
      </p:sp>
      <p:sp>
        <p:nvSpPr>
          <p:cNvPr id="6" name="Slide Number Placeholder 5"/>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2363866795"/>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8" name="Date Placeholder 7"/>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9" name="Footer Placeholder 8"/>
          <p:cNvSpPr>
            <a:spLocks noGrp="1"/>
          </p:cNvSpPr>
          <p:nvPr>
            <p:ph type="ftr" sz="quarter" idx="11"/>
          </p:nvPr>
        </p:nvSpPr>
        <p:spPr/>
        <p:txBody>
          <a:bodyPr/>
          <a:lstStyle/>
          <a:p>
            <a:r>
              <a:rPr lang="en-US" altLang="en-US"/>
              <a:t>inspector Şăitan Traian</a:t>
            </a:r>
          </a:p>
        </p:txBody>
      </p:sp>
      <p:sp>
        <p:nvSpPr>
          <p:cNvPr id="10" name="Slide Number Placeholder 9"/>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2381192596"/>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Editați stilurile de text coordonator</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Editați stilurile de text coordonator</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2" name="Date Placeholder 1"/>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11" name="Footer Placeholder 10"/>
          <p:cNvSpPr>
            <a:spLocks noGrp="1"/>
          </p:cNvSpPr>
          <p:nvPr>
            <p:ph type="ftr" sz="quarter" idx="11"/>
          </p:nvPr>
        </p:nvSpPr>
        <p:spPr/>
        <p:txBody>
          <a:bodyPr/>
          <a:lstStyle/>
          <a:p>
            <a:r>
              <a:rPr lang="en-US" altLang="en-US"/>
              <a:t>inspector Şăitan Traian</a:t>
            </a:r>
          </a:p>
        </p:txBody>
      </p:sp>
      <p:sp>
        <p:nvSpPr>
          <p:cNvPr id="12" name="Slide Number Placeholder 11"/>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403607746"/>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o-RO"/>
              <a:t>Faceți clic pentru a edita stilul de titlu coordonator</a:t>
            </a:r>
            <a:endParaRPr lang="en-US" dirty="0"/>
          </a:p>
        </p:txBody>
      </p:sp>
      <p:sp>
        <p:nvSpPr>
          <p:cNvPr id="2" name="Date Placeholder 1"/>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7" name="Footer Placeholder 6"/>
          <p:cNvSpPr>
            <a:spLocks noGrp="1"/>
          </p:cNvSpPr>
          <p:nvPr>
            <p:ph type="ftr" sz="quarter" idx="11"/>
          </p:nvPr>
        </p:nvSpPr>
        <p:spPr/>
        <p:txBody>
          <a:bodyPr/>
          <a:lstStyle/>
          <a:p>
            <a:r>
              <a:rPr lang="en-US" altLang="en-US"/>
              <a:t>inspector Şăitan Traian</a:t>
            </a:r>
          </a:p>
        </p:txBody>
      </p:sp>
      <p:sp>
        <p:nvSpPr>
          <p:cNvPr id="8" name="Slide Number Placeholder 7"/>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425013191"/>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Necompleta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6" name="Footer Placeholder 5"/>
          <p:cNvSpPr>
            <a:spLocks noGrp="1"/>
          </p:cNvSpPr>
          <p:nvPr>
            <p:ph type="ftr" sz="quarter" idx="11"/>
          </p:nvPr>
        </p:nvSpPr>
        <p:spPr/>
        <p:txBody>
          <a:bodyPr/>
          <a:lstStyle/>
          <a:p>
            <a:r>
              <a:rPr lang="en-US" altLang="en-US"/>
              <a:t>inspector Şăitan Traian</a:t>
            </a:r>
          </a:p>
        </p:txBody>
      </p:sp>
      <p:sp>
        <p:nvSpPr>
          <p:cNvPr id="7" name="Slide Number Placeholder 6"/>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1997997539"/>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ro-RO"/>
              <a:t>Faceți clic pentru a edita stilul de titlu coordonator</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Editați stilurile de text coordonator</a:t>
            </a:r>
          </a:p>
        </p:txBody>
      </p:sp>
      <p:sp>
        <p:nvSpPr>
          <p:cNvPr id="8" name="Date Placeholder 7"/>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9" name="Footer Placeholder 8"/>
          <p:cNvSpPr>
            <a:spLocks noGrp="1"/>
          </p:cNvSpPr>
          <p:nvPr>
            <p:ph type="ftr" sz="quarter" idx="11"/>
          </p:nvPr>
        </p:nvSpPr>
        <p:spPr/>
        <p:txBody>
          <a:bodyPr/>
          <a:lstStyle/>
          <a:p>
            <a:r>
              <a:rPr lang="en-US" altLang="en-US"/>
              <a:t>inspector Şăitan Traian</a:t>
            </a:r>
          </a:p>
        </p:txBody>
      </p:sp>
      <p:sp>
        <p:nvSpPr>
          <p:cNvPr id="10" name="Slide Number Placeholder 9"/>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231194337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Editați stilurile de text coordonator</a:t>
            </a:r>
          </a:p>
        </p:txBody>
      </p:sp>
      <p:sp>
        <p:nvSpPr>
          <p:cNvPr id="8" name="Date Placeholder 7"/>
          <p:cNvSpPr>
            <a:spLocks noGrp="1"/>
          </p:cNvSpPr>
          <p:nvPr>
            <p:ph type="dt" sz="half" idx="10"/>
          </p:nvPr>
        </p:nvSpPr>
        <p:spPr/>
        <p:txBody>
          <a:bodyPr/>
          <a:lstStyle/>
          <a:p>
            <a:pPr>
              <a:defRPr/>
            </a:pPr>
            <a:fld id="{7B1FCB7F-588F-4C78-AF0E-B0ED2D6D7F38}" type="datetimeFigureOut">
              <a:rPr lang="en-US" smtClean="0"/>
              <a:pPr>
                <a:defRPr/>
              </a:pPr>
              <a:t>9/16/2021</a:t>
            </a:fld>
            <a:endParaRPr lang="en-US"/>
          </a:p>
        </p:txBody>
      </p:sp>
      <p:sp>
        <p:nvSpPr>
          <p:cNvPr id="9" name="Footer Placeholder 8"/>
          <p:cNvSpPr>
            <a:spLocks noGrp="1"/>
          </p:cNvSpPr>
          <p:nvPr>
            <p:ph type="ftr" sz="quarter" idx="11"/>
          </p:nvPr>
        </p:nvSpPr>
        <p:spPr>
          <a:xfrm>
            <a:off x="2624326" y="6356351"/>
            <a:ext cx="4433638" cy="365125"/>
          </a:xfrm>
        </p:spPr>
        <p:txBody>
          <a:bodyPr/>
          <a:lstStyle/>
          <a:p>
            <a:r>
              <a:rPr lang="en-US" altLang="en-US"/>
              <a:t>inspector Şăitan Traian</a:t>
            </a:r>
          </a:p>
        </p:txBody>
      </p:sp>
      <p:sp>
        <p:nvSpPr>
          <p:cNvPr id="10" name="Slide Number Placeholder 9"/>
          <p:cNvSpPr>
            <a:spLocks noGrp="1"/>
          </p:cNvSpPr>
          <p:nvPr>
            <p:ph type="sldNum" sz="quarter" idx="12"/>
          </p:nvPr>
        </p:nvSpPr>
        <p:spPr/>
        <p:txBody>
          <a:body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2196121187"/>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ro-RO"/>
              <a:t>Faceți clic pentru a edita stilul de titlu coordonator</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ro-RO"/>
              <a:t>Editați stilurile de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fld id="{7B1FCB7F-588F-4C78-AF0E-B0ED2D6D7F38}" type="datetimeFigureOut">
              <a:rPr lang="en-US" smtClean="0"/>
              <a:pPr>
                <a:defRPr/>
              </a:pPr>
              <a:t>9/16/2021</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r>
              <a:rPr lang="en-US" altLang="en-US"/>
              <a:t>inspector Şăitan Traian</a:t>
            </a:r>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pPr>
              <a:defRPr/>
            </a:pPr>
            <a:fld id="{BD20B53C-325C-459B-8806-3CA2450678F1}" type="slidenum">
              <a:rPr lang="en-US" smtClean="0"/>
              <a:pPr>
                <a:defRPr/>
              </a:pPr>
              <a:t>‹#›</a:t>
            </a:fld>
            <a:endParaRPr lang="en-US"/>
          </a:p>
        </p:txBody>
      </p:sp>
    </p:spTree>
    <p:extLst>
      <p:ext uri="{BB962C8B-B14F-4D97-AF65-F5344CB8AC3E}">
        <p14:creationId xmlns:p14="http://schemas.microsoft.com/office/powerpoint/2010/main" val="2944441104"/>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hf sldNum="0" hd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du.ro/ordin_comun_ME_MS_an_scolar_2021_2022_siguranta_epidemiologica_scoli"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du.ro/ordin_comun_ME_MS_an_scolar_2021_2022_siguranta_epidemiologica_scoli"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du.ro/ordin_comun_ME_MS_an_scolar_2021_2022_siguranta_epidemiologica_scoli"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du.ro/ordin_comun_ME_MS_an_scolar_2021_2022_siguranta_epidemiologica_scoli"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du.ro/ordin_comun_ME_MS_an_scolar_2021_2022_siguranta_epidemiologica_scoli"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edu.ro/repere_metodologice_aplicare_curriculum_clasa_IX_an_scolar_2021_2022"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facebook.com/ProiectulCRED/"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hyperlink" Target="https://www.facebook.com/groups/574392349703069/"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edu.ro/sites/default/files/_fi%C8%99iere/Legislatie/2021/ordin%203243_2021.pdf"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edu.ro/sites/default/files/_fi%C8%99iere/Legislatie/2021/ordin%203243_2021.pdf"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edu.ro/sites/default/files/_fi%C8%99iere/Legislatie/2021/ordin%203243_2021.pdf"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legislatie.just.ro/Public/DetaliiDocumentAfis/237422"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programe.ise.ro/Actuale.aspx"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programe.ise.ro/Actuale.aspx"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programe.ise.ro/Actuale.aspx"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programe.ise.ro/Actuale.aspx"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programe.ise.ro/Actuale/Programeinvigoare.aspx"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legislatie.just.ro/Public/DetaliiDocumentAfis/237422"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 Id="rId5" Type="http://schemas.openxmlformats.org/officeDocument/2006/relationships/image" Target="../media/image2.emf"/><Relationship Id="rId4" Type="http://schemas.openxmlformats.org/officeDocument/2006/relationships/hyperlink" Target="https://drive.google.com/file/d/1r8YZCPUG_Tipm1muMpW29XMJ0nBEefj9/view" TargetMode="External"/></Relationships>
</file>

<file path=ppt/slides/_rels/slide63.xml.rels><?xml version="1.0" encoding="UTF-8" standalone="yes"?>
<Relationships xmlns="http://schemas.openxmlformats.org/package/2006/relationships"><Relationship Id="rId3" Type="http://schemas.openxmlformats.org/officeDocument/2006/relationships/hyperlink" Target="https://rocnee.eu/manualeauxiliare/"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 Id="rId5" Type="http://schemas.openxmlformats.org/officeDocument/2006/relationships/hyperlink" Target="https://www.manuale.edu.ro/" TargetMode="External"/><Relationship Id="rId4" Type="http://schemas.openxmlformats.org/officeDocument/2006/relationships/hyperlink" Target="https://rocnee.eu/manualeauxiliare/catalog-manuale.html" TargetMode="External"/></Relationships>
</file>

<file path=ppt/slides/_rels/slide64.xml.rels><?xml version="1.0" encoding="UTF-8" standalone="yes"?>
<Relationships xmlns="http://schemas.openxmlformats.org/package/2006/relationships"><Relationship Id="rId3" Type="http://schemas.openxmlformats.org/officeDocument/2006/relationships/hyperlink" Target="https://www.edu.ro/legisla%C8%9Bie-ordine-de-ministru"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s://www.edu.ro/legisla%C8%9Bie-ordine-de-ministru"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s://www.edu.ro/legisla%C8%9Bie-ordine-de-ministru"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www.edu.ro/legisla%C8%9Bie-ordine-de-ministru"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ocnee.eu/cpeec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9818E704-C8C5-47EF-B9B3-5F88FA71B25E}"/>
              </a:ext>
            </a:extLst>
          </p:cNvPr>
          <p:cNvSpPr>
            <a:spLocks noGrp="1"/>
          </p:cNvSpPr>
          <p:nvPr>
            <p:ph type="ctrTitle"/>
          </p:nvPr>
        </p:nvSpPr>
        <p:spPr/>
        <p:txBody>
          <a:bodyPr rtlCol="0">
            <a:normAutofit fontScale="90000"/>
          </a:bodyPr>
          <a:lstStyle/>
          <a:p>
            <a:pPr marL="320040" indent="-320040" fontAlgn="auto">
              <a:spcAft>
                <a:spcPts val="0"/>
              </a:spcAft>
              <a:buClr>
                <a:schemeClr val="accent6">
                  <a:lumMod val="75000"/>
                </a:schemeClr>
              </a:buClr>
              <a:defRPr/>
            </a:pPr>
            <a:r>
              <a:rPr lang="en-US" dirty="0">
                <a:solidFill>
                  <a:srgbClr val="FFC000"/>
                </a:solidFill>
              </a:rPr>
              <a:t> </a:t>
            </a:r>
            <a:r>
              <a:rPr lang="ro-RO" dirty="0">
                <a:solidFill>
                  <a:srgbClr val="FFC000"/>
                </a:solidFill>
              </a:rPr>
              <a:t/>
            </a:r>
            <a:br>
              <a:rPr lang="ro-RO" dirty="0">
                <a:solidFill>
                  <a:srgbClr val="FFC000"/>
                </a:solidFill>
              </a:rPr>
            </a:br>
            <a:r>
              <a:rPr lang="ro-RO" dirty="0">
                <a:solidFill>
                  <a:srgbClr val="FFC000"/>
                </a:solidFill>
              </a:rPr>
              <a:t/>
            </a:r>
            <a:br>
              <a:rPr lang="ro-RO" dirty="0">
                <a:solidFill>
                  <a:srgbClr val="FFC000"/>
                </a:solidFill>
              </a:rPr>
            </a:br>
            <a:r>
              <a:rPr lang="ro-RO" dirty="0">
                <a:solidFill>
                  <a:srgbClr val="FFC000"/>
                </a:solidFill>
              </a:rPr>
              <a:t/>
            </a:r>
            <a:br>
              <a:rPr lang="ro-RO" dirty="0">
                <a:solidFill>
                  <a:srgbClr val="FFC000"/>
                </a:solidFill>
              </a:rPr>
            </a:br>
            <a:r>
              <a:rPr lang="ro-RO" dirty="0">
                <a:solidFill>
                  <a:srgbClr val="FFC000"/>
                </a:solidFill>
              </a:rPr>
              <a:t/>
            </a:r>
            <a:br>
              <a:rPr lang="ro-RO" dirty="0">
                <a:solidFill>
                  <a:srgbClr val="FFC000"/>
                </a:solidFill>
              </a:rPr>
            </a:br>
            <a:r>
              <a:rPr lang="ro-RO" dirty="0">
                <a:solidFill>
                  <a:srgbClr val="FFC000"/>
                </a:solidFill>
              </a:rPr>
              <a:t/>
            </a:r>
            <a:br>
              <a:rPr lang="ro-RO" dirty="0">
                <a:solidFill>
                  <a:srgbClr val="FFC000"/>
                </a:solidFill>
              </a:rPr>
            </a:br>
            <a:r>
              <a:rPr lang="ro-RO" dirty="0">
                <a:solidFill>
                  <a:srgbClr val="FFC000"/>
                </a:solidFill>
              </a:rPr>
              <a:t/>
            </a:r>
            <a:br>
              <a:rPr lang="ro-RO" dirty="0">
                <a:solidFill>
                  <a:srgbClr val="FFC000"/>
                </a:solidFill>
              </a:rPr>
            </a:br>
            <a:r>
              <a:rPr lang="ro-RO" sz="3200" dirty="0">
                <a:solidFill>
                  <a:srgbClr val="000000"/>
                </a:solidFill>
                <a:effectLst>
                  <a:outerShdw blurRad="38100" dist="38100" dir="2700000" algn="tl">
                    <a:srgbClr val="000000">
                      <a:alpha val="43137"/>
                    </a:srgbClr>
                  </a:outerShdw>
                </a:effectLst>
              </a:rPr>
              <a:t/>
            </a:r>
            <a:br>
              <a:rPr lang="ro-RO" sz="3200" dirty="0">
                <a:solidFill>
                  <a:srgbClr val="000000"/>
                </a:solidFill>
                <a:effectLst>
                  <a:outerShdw blurRad="38100" dist="38100" dir="2700000" algn="tl">
                    <a:srgbClr val="000000">
                      <a:alpha val="43137"/>
                    </a:srgbClr>
                  </a:outerShdw>
                </a:effectLst>
              </a:rPr>
            </a:br>
            <a:endParaRPr lang="en-US" dirty="0">
              <a:solidFill>
                <a:srgbClr val="000000"/>
              </a:solidFill>
              <a:effectLst>
                <a:outerShdw blurRad="38100" dist="38100" dir="2700000" algn="tl">
                  <a:srgbClr val="000000">
                    <a:alpha val="43137"/>
                  </a:srgbClr>
                </a:outerShdw>
              </a:effectLst>
            </a:endParaRPr>
          </a:p>
        </p:txBody>
      </p:sp>
      <p:sp>
        <p:nvSpPr>
          <p:cNvPr id="6147" name="Slide Number Placeholder 1">
            <a:extLst>
              <a:ext uri="{FF2B5EF4-FFF2-40B4-BE49-F238E27FC236}">
                <a16:creationId xmlns:a16="http://schemas.microsoft.com/office/drawing/2014/main" xmlns="" id="{FF15BF4E-CC2C-4AC8-A957-0678B3A49F5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a:buSzPct val="100000"/>
            </a:pPr>
            <a:fld id="{EBA125E4-CBB4-4612-B599-1BAB7A528168}" type="slidenum">
              <a:rPr lang="en-US" altLang="ro-RO" sz="1000">
                <a:solidFill>
                  <a:schemeClr val="tx1"/>
                </a:solidFill>
                <a:latin typeface="Arial" panose="020B0604020202020204" pitchFamily="34" charset="0"/>
              </a:rPr>
              <a:pPr>
                <a:buSzPct val="100000"/>
              </a:pPr>
              <a:t>1</a:t>
            </a:fld>
            <a:endParaRPr lang="en-US" altLang="ro-RO" sz="1000">
              <a:solidFill>
                <a:schemeClr val="tx1"/>
              </a:solidFill>
              <a:latin typeface="Arial" panose="020B0604020202020204" pitchFamily="34" charset="0"/>
            </a:endParaRPr>
          </a:p>
        </p:txBody>
      </p:sp>
      <p:sp>
        <p:nvSpPr>
          <p:cNvPr id="7" name="Rectangle 6">
            <a:extLst>
              <a:ext uri="{FF2B5EF4-FFF2-40B4-BE49-F238E27FC236}">
                <a16:creationId xmlns:a16="http://schemas.microsoft.com/office/drawing/2014/main" xmlns="" id="{1FD00966-4F32-448B-A335-D16CD7C59AF7}"/>
              </a:ext>
            </a:extLst>
          </p:cNvPr>
          <p:cNvSpPr/>
          <p:nvPr/>
        </p:nvSpPr>
        <p:spPr>
          <a:xfrm>
            <a:off x="-108520" y="908720"/>
            <a:ext cx="7010400" cy="6186309"/>
          </a:xfrm>
          <a:prstGeom prst="rect">
            <a:avLst/>
          </a:prstGeom>
          <a:noFill/>
        </p:spPr>
        <p:txBody>
          <a:bodyPr>
            <a:spAutoFit/>
          </a:bodyPr>
          <a:lstStyle/>
          <a:p>
            <a:pPr algn="r">
              <a:defRPr/>
            </a:pPr>
            <a:r>
              <a:rPr lang="ro-RO" sz="3600" b="1" dirty="0">
                <a:solidFill>
                  <a:schemeClr val="bg1">
                    <a:lumMod val="95000"/>
                  </a:schemeClr>
                </a:solidFill>
                <a:effectLst>
                  <a:outerShdw blurRad="38100" dist="38100" dir="2700000" algn="tl">
                    <a:srgbClr val="000000">
                      <a:alpha val="43137"/>
                    </a:srgbClr>
                  </a:outerShdw>
                </a:effectLst>
              </a:rPr>
              <a:t>CONSFĂTUIRILE </a:t>
            </a:r>
            <a:r>
              <a:rPr lang="en-US" sz="3600" b="1" dirty="0" smtClean="0">
                <a:solidFill>
                  <a:schemeClr val="bg1">
                    <a:lumMod val="95000"/>
                  </a:schemeClr>
                </a:solidFill>
                <a:effectLst>
                  <a:outerShdw blurRad="38100" dist="38100" dir="2700000" algn="tl">
                    <a:srgbClr val="000000">
                      <a:alpha val="43137"/>
                    </a:srgbClr>
                  </a:outerShdw>
                </a:effectLst>
              </a:rPr>
              <a:t>JUDE</a:t>
            </a:r>
            <a:r>
              <a:rPr lang="ro-RO" sz="3600" b="1" dirty="0" smtClean="0">
                <a:solidFill>
                  <a:schemeClr val="bg1">
                    <a:lumMod val="95000"/>
                  </a:schemeClr>
                </a:solidFill>
                <a:effectLst>
                  <a:outerShdw blurRad="38100" dist="38100" dir="2700000" algn="tl">
                    <a:srgbClr val="000000">
                      <a:alpha val="43137"/>
                    </a:srgbClr>
                  </a:outerShdw>
                </a:effectLst>
              </a:rPr>
              <a:t>ŢENE ALE PROFESORILOR DE </a:t>
            </a:r>
            <a:r>
              <a:rPr lang="ro-RO" sz="3600" b="1" dirty="0">
                <a:solidFill>
                  <a:schemeClr val="bg1">
                    <a:lumMod val="95000"/>
                  </a:schemeClr>
                </a:solidFill>
                <a:effectLst>
                  <a:outerShdw blurRad="38100" dist="38100" dir="2700000" algn="tl">
                    <a:srgbClr val="000000">
                      <a:alpha val="43137"/>
                    </a:srgbClr>
                  </a:outerShdw>
                </a:effectLst>
              </a:rPr>
              <a:t>INFORMATICĂ ȘI TEHNOLOGIA INFORMAȚIEI ȘI A COMUNICAȚIILOR</a:t>
            </a:r>
          </a:p>
          <a:p>
            <a:pPr algn="ctr">
              <a:defRPr/>
            </a:pPr>
            <a:endParaRPr lang="ro-RO" sz="3600" dirty="0">
              <a:solidFill>
                <a:schemeClr val="bg1">
                  <a:lumMod val="95000"/>
                </a:schemeClr>
              </a:solidFill>
              <a:effectLst>
                <a:outerShdw blurRad="38100" dist="38100" dir="2700000" algn="tl">
                  <a:srgbClr val="000000">
                    <a:alpha val="43137"/>
                  </a:srgbClr>
                </a:outerShdw>
              </a:effectLst>
            </a:endParaRPr>
          </a:p>
          <a:p>
            <a:pPr algn="ctr">
              <a:defRPr/>
            </a:pPr>
            <a:r>
              <a:rPr lang="ro-RO" sz="3600" dirty="0" smtClean="0">
                <a:solidFill>
                  <a:schemeClr val="bg1">
                    <a:lumMod val="95000"/>
                  </a:schemeClr>
                </a:solidFill>
                <a:effectLst>
                  <a:outerShdw blurRad="38100" dist="38100" dir="2700000" algn="tl">
                    <a:srgbClr val="000000">
                      <a:alpha val="43137"/>
                    </a:srgbClr>
                  </a:outerShdw>
                </a:effectLst>
              </a:rPr>
              <a:t>Bacău</a:t>
            </a:r>
            <a:endParaRPr lang="ro-RO" sz="3600" dirty="0">
              <a:solidFill>
                <a:schemeClr val="bg1">
                  <a:lumMod val="95000"/>
                </a:schemeClr>
              </a:solidFill>
              <a:effectLst>
                <a:outerShdw blurRad="38100" dist="38100" dir="2700000" algn="tl">
                  <a:srgbClr val="000000">
                    <a:alpha val="43137"/>
                  </a:srgbClr>
                </a:outerShdw>
              </a:effectLst>
            </a:endParaRPr>
          </a:p>
          <a:p>
            <a:pPr algn="ctr">
              <a:defRPr/>
            </a:pPr>
            <a:r>
              <a:rPr lang="ro-RO" sz="3600" dirty="0" smtClean="0">
                <a:solidFill>
                  <a:schemeClr val="bg1">
                    <a:lumMod val="95000"/>
                  </a:schemeClr>
                </a:solidFill>
                <a:effectLst>
                  <a:outerShdw blurRad="38100" dist="38100" dir="2700000" algn="tl">
                    <a:srgbClr val="000000">
                      <a:alpha val="43137"/>
                    </a:srgbClr>
                  </a:outerShdw>
                </a:effectLst>
              </a:rPr>
              <a:t>16 </a:t>
            </a:r>
            <a:r>
              <a:rPr lang="ro-RO" sz="3600" dirty="0">
                <a:solidFill>
                  <a:schemeClr val="bg1">
                    <a:lumMod val="95000"/>
                  </a:schemeClr>
                </a:solidFill>
                <a:effectLst>
                  <a:outerShdw blurRad="38100" dist="38100" dir="2700000" algn="tl">
                    <a:srgbClr val="000000">
                      <a:alpha val="43137"/>
                    </a:srgbClr>
                  </a:outerShdw>
                </a:effectLst>
              </a:rPr>
              <a:t>septembrie 2021</a:t>
            </a:r>
            <a:br>
              <a:rPr lang="ro-RO" sz="3600" dirty="0">
                <a:solidFill>
                  <a:schemeClr val="bg1">
                    <a:lumMod val="95000"/>
                  </a:schemeClr>
                </a:solidFill>
                <a:effectLst>
                  <a:outerShdw blurRad="38100" dist="38100" dir="2700000" algn="tl">
                    <a:srgbClr val="000000">
                      <a:alpha val="43137"/>
                    </a:srgbClr>
                  </a:outerShdw>
                </a:effectLst>
              </a:rPr>
            </a:br>
            <a:r>
              <a:rPr lang="ro-RO" sz="3600" dirty="0">
                <a:solidFill>
                  <a:schemeClr val="bg1">
                    <a:lumMod val="95000"/>
                  </a:schemeClr>
                </a:solidFill>
                <a:effectLst>
                  <a:outerShdw blurRad="38100" dist="38100" dir="2700000" algn="tl">
                    <a:srgbClr val="000000">
                      <a:alpha val="43137"/>
                    </a:srgbClr>
                  </a:outerShdw>
                </a:effectLst>
              </a:rPr>
              <a:t>online</a:t>
            </a:r>
            <a:endParaRPr lang="ro-RO" dirty="0">
              <a:solidFill>
                <a:schemeClr val="bg1">
                  <a:lumMod val="95000"/>
                </a:schemeClr>
              </a:solidFill>
              <a:effectLst>
                <a:outerShdw blurRad="38100" dist="38100" dir="2700000" algn="tl">
                  <a:srgbClr val="000000">
                    <a:alpha val="43137"/>
                  </a:srgbClr>
                </a:outerShdw>
              </a:effectLst>
            </a:endParaRPr>
          </a:p>
          <a:p>
            <a:pPr>
              <a:defRPr/>
            </a:pPr>
            <a:endParaRPr lang="ro-RO" dirty="0">
              <a:solidFill>
                <a:srgbClr val="000000"/>
              </a:solidFill>
              <a:effectLst>
                <a:outerShdw blurRad="38100" dist="38100" dir="2700000" algn="tl">
                  <a:srgbClr val="000000">
                    <a:alpha val="43137"/>
                  </a:srgbClr>
                </a:outerShdw>
              </a:effectLst>
            </a:endParaRPr>
          </a:p>
          <a:p>
            <a:pPr>
              <a:defRPr/>
            </a:pPr>
            <a:endParaRPr lang="ro-RO" dirty="0">
              <a:solidFill>
                <a:srgbClr val="000000"/>
              </a:solidFill>
              <a:effectLst>
                <a:outerShdw blurRad="38100" dist="38100" dir="2700000" algn="tl">
                  <a:srgbClr val="000000">
                    <a:alpha val="43137"/>
                  </a:srgbClr>
                </a:outerShdw>
              </a:effectLst>
            </a:endParaRPr>
          </a:p>
          <a:p>
            <a:pPr>
              <a:defRPr/>
            </a:pPr>
            <a:endParaRPr lang="ro-RO" dirty="0">
              <a:solidFill>
                <a:srgbClr val="000000"/>
              </a:solidFill>
              <a:effectLst>
                <a:outerShdw blurRad="38100" dist="38100" dir="2700000" algn="tl">
                  <a:srgbClr val="000000">
                    <a:alpha val="43137"/>
                  </a:srgbClr>
                </a:outerShdw>
              </a:effectLst>
            </a:endParaRPr>
          </a:p>
          <a:p>
            <a:pPr>
              <a:defRPr/>
            </a:pPr>
            <a:endParaRPr lang="en-US" dirty="0"/>
          </a:p>
        </p:txBody>
      </p:sp>
      <p:pic>
        <p:nvPicPr>
          <p:cNvPr id="6" name="Picture 8" descr="Back to School letters with a Book and a Apple | 💾 Marco Ve… | Flickr">
            <a:extLst>
              <a:ext uri="{FF2B5EF4-FFF2-40B4-BE49-F238E27FC236}">
                <a16:creationId xmlns:a16="http://schemas.microsoft.com/office/drawing/2014/main" xmlns="" id="{99A709CD-E44E-4A78-A88F-B14C5FCFB4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186" y="5114925"/>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0CFB943A-DD66-4A79-95F6-9D810ADD8893}"/>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sz="2400" dirty="0">
                <a:solidFill>
                  <a:schemeClr val="accent6">
                    <a:lumMod val="50000"/>
                  </a:schemeClr>
                </a:solidFill>
                <a:effectLst>
                  <a:outerShdw blurRad="38100" dist="38100" dir="2700000" algn="tl">
                    <a:srgbClr val="000000">
                      <a:alpha val="43137"/>
                    </a:srgbClr>
                  </a:outerShdw>
                </a:effectLst>
                <a:cs typeface="Arial" panose="020B0604020202020204" pitchFamily="34" charset="0"/>
              </a:rPr>
              <a:t/>
            </a:r>
            <a:br>
              <a:rPr lang="ro-RO" altLang="ro-RO" sz="2400" dirty="0">
                <a:solidFill>
                  <a:schemeClr val="accent6">
                    <a:lumMod val="50000"/>
                  </a:schemeClr>
                </a:solidFill>
                <a:effectLst>
                  <a:outerShdw blurRad="38100" dist="38100" dir="2700000" algn="tl">
                    <a:srgbClr val="000000">
                      <a:alpha val="43137"/>
                    </a:srgbClr>
                  </a:outerShdw>
                </a:effectLst>
                <a:cs typeface="Arial" panose="020B0604020202020204" pitchFamily="34" charset="0"/>
              </a:rPr>
            </a:br>
            <a:endParaRPr lang="en-US" sz="2400" dirty="0">
              <a:effectLst>
                <a:outerShdw blurRad="38100" dist="38100" dir="2700000" algn="tl">
                  <a:srgbClr val="000000">
                    <a:alpha val="43137"/>
                  </a:srgbClr>
                </a:outerShdw>
              </a:effectLst>
            </a:endParaRPr>
          </a:p>
        </p:txBody>
      </p:sp>
      <p:sp>
        <p:nvSpPr>
          <p:cNvPr id="4098" name="Substituent conținut 2">
            <a:extLst>
              <a:ext uri="{FF2B5EF4-FFF2-40B4-BE49-F238E27FC236}">
                <a16:creationId xmlns:a16="http://schemas.microsoft.com/office/drawing/2014/main" xmlns="" id="{4C604284-0C5F-4204-8B97-B813545ACCB0}"/>
              </a:ext>
            </a:extLst>
          </p:cNvPr>
          <p:cNvSpPr>
            <a:spLocks noGrp="1"/>
          </p:cNvSpPr>
          <p:nvPr>
            <p:ph idx="1"/>
          </p:nvPr>
        </p:nvSpPr>
        <p:spPr>
          <a:xfrm>
            <a:off x="2770632" y="758952"/>
            <a:ext cx="5961888" cy="5334344"/>
          </a:xfrm>
          <a:ln>
            <a:solidFill>
              <a:schemeClr val="accent1"/>
            </a:solidFill>
          </a:ln>
        </p:spPr>
        <p:txBody>
          <a:bodyPr>
            <a:normAutofit fontScale="92500"/>
          </a:bodyPr>
          <a:lstStyle/>
          <a:p>
            <a:pPr algn="ctr"/>
            <a:endParaRPr lang="ro-RO" altLang="ro-RO" sz="1500" b="1" dirty="0">
              <a:solidFill>
                <a:srgbClr val="C00000"/>
              </a:solidFill>
              <a:latin typeface="Arial" panose="020B0604020202020204" pitchFamily="34" charset="0"/>
              <a:cs typeface="Arial" panose="020B0604020202020204" pitchFamily="34" charset="0"/>
            </a:endParaRPr>
          </a:p>
          <a:p>
            <a:pPr marL="457200" indent="-457200" algn="just">
              <a:lnSpc>
                <a:spcPct val="100000"/>
              </a:lnSpc>
              <a:buClr>
                <a:srgbClr val="C42F1A"/>
              </a:buClr>
              <a:buSzPct val="110000"/>
              <a:buFont typeface="+mj-lt"/>
              <a:buAutoNum type="arabicPeriod" startAt="4"/>
            </a:pPr>
            <a:r>
              <a:rPr lang="ro-RO" altLang="ro-RO" sz="2000" dirty="0">
                <a:solidFill>
                  <a:schemeClr val="accent6">
                    <a:lumMod val="50000"/>
                  </a:schemeClr>
                </a:solidFill>
                <a:cs typeface="Arial" panose="020B0604020202020204" pitchFamily="34" charset="0"/>
              </a:rPr>
              <a:t>Elaborarea și implementarea de programe/proiecte/activități de abilitare curriculară pe discipline de studiu/niveluri de studiu, cu accent pe: </a:t>
            </a:r>
            <a:r>
              <a:rPr lang="ro-RO" altLang="ro-RO" sz="2000" i="1" dirty="0">
                <a:solidFill>
                  <a:schemeClr val="accent6">
                    <a:lumMod val="50000"/>
                  </a:schemeClr>
                </a:solidFill>
                <a:cs typeface="Arial" panose="020B0604020202020204" pitchFamily="34" charset="0"/>
              </a:rPr>
              <a:t>proiectare curriculară, evaluarea la clasă, evaluarea la examenele naționale și la competițiile școlare</a:t>
            </a:r>
            <a:r>
              <a:rPr lang="ro-RO" altLang="ro-RO" sz="2000" dirty="0">
                <a:solidFill>
                  <a:schemeClr val="accent6">
                    <a:lumMod val="50000"/>
                  </a:schemeClr>
                </a:solidFill>
                <a:cs typeface="Arial" panose="020B0604020202020204" pitchFamily="34" charset="0"/>
              </a:rPr>
              <a:t>, în parteneriat cu centrele de formare județene (CCD).</a:t>
            </a:r>
            <a:endParaRPr lang="en-US" altLang="ro-RO" sz="2000" dirty="0">
              <a:solidFill>
                <a:schemeClr val="accent6">
                  <a:lumMod val="50000"/>
                </a:schemeClr>
              </a:solidFill>
              <a:cs typeface="Arial" panose="020B0604020202020204" pitchFamily="34" charset="0"/>
            </a:endParaRPr>
          </a:p>
          <a:p>
            <a:pPr marL="342900" indent="-342900" algn="just">
              <a:lnSpc>
                <a:spcPct val="100000"/>
              </a:lnSpc>
              <a:buClr>
                <a:srgbClr val="C42F1A"/>
              </a:buClr>
              <a:buSzPct val="110000"/>
              <a:buFont typeface="+mj-lt"/>
              <a:buAutoNum type="arabicPeriod" startAt="4"/>
            </a:pPr>
            <a:r>
              <a:rPr lang="ro-RO" altLang="ro-RO" sz="2000" dirty="0">
                <a:solidFill>
                  <a:schemeClr val="accent6">
                    <a:lumMod val="50000"/>
                  </a:schemeClr>
                </a:solidFill>
                <a:cs typeface="Arial" panose="020B0604020202020204" pitchFamily="34" charset="0"/>
              </a:rPr>
              <a:t>Propuneri privind organizarea și desfășurarea competițiilor școlare în anul școlar 2021 – 2022. </a:t>
            </a:r>
          </a:p>
          <a:p>
            <a:pPr marL="342900" indent="-342900" algn="just">
              <a:lnSpc>
                <a:spcPct val="100000"/>
              </a:lnSpc>
              <a:buClr>
                <a:srgbClr val="C42F1A"/>
              </a:buClr>
              <a:buSzPct val="110000"/>
              <a:buFont typeface="+mj-lt"/>
              <a:buAutoNum type="arabicPeriod" startAt="4"/>
            </a:pPr>
            <a:r>
              <a:rPr lang="ro-RO" altLang="ro-RO" sz="2000" dirty="0">
                <a:solidFill>
                  <a:schemeClr val="accent6">
                    <a:lumMod val="50000"/>
                  </a:schemeClr>
                </a:solidFill>
                <a:cs typeface="Arial" panose="020B0604020202020204" pitchFamily="34" charset="0"/>
              </a:rPr>
              <a:t>Actualizarea programelor și a regulamentelor specifice pentru competițiile școlare cu noile programe (la nivel gimnazial) în conformitate cu reforma curriculară. </a:t>
            </a:r>
          </a:p>
          <a:p>
            <a:pPr marL="342900" indent="-342900" algn="just">
              <a:lnSpc>
                <a:spcPct val="100000"/>
              </a:lnSpc>
              <a:buClr>
                <a:srgbClr val="C42F1A"/>
              </a:buClr>
              <a:buSzPct val="110000"/>
              <a:buFont typeface="+mj-lt"/>
              <a:buAutoNum type="arabicPeriod" startAt="4"/>
            </a:pPr>
            <a:r>
              <a:rPr lang="ro-RO" altLang="ro-RO" sz="2000" dirty="0">
                <a:solidFill>
                  <a:schemeClr val="accent6">
                    <a:lumMod val="50000"/>
                  </a:schemeClr>
                </a:solidFill>
                <a:cs typeface="Arial" panose="020B0604020202020204" pitchFamily="34" charset="0"/>
              </a:rPr>
              <a:t>Implementarea curriculumului național centrat pe competențe-cheie: elemente de noutate promovate în cadrul proiectului ”Curriculum relevant, educație deschisă pentru toți”-CRED.</a:t>
            </a:r>
          </a:p>
          <a:p>
            <a:pPr algn="ctr"/>
            <a:endParaRPr lang="ro-RO" altLang="ro-RO" sz="1500" dirty="0">
              <a:solidFill>
                <a:srgbClr val="C00000"/>
              </a:solidFill>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4DB85E03-2491-48C4-9E66-D54D8D8605D8}"/>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49791608"/>
      </p:ext>
    </p:extLst>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u 1">
            <a:extLst>
              <a:ext uri="{FF2B5EF4-FFF2-40B4-BE49-F238E27FC236}">
                <a16:creationId xmlns:a16="http://schemas.microsoft.com/office/drawing/2014/main" xmlns="" id="{110F914C-CB3D-46F1-B8C8-20039CB347EA}"/>
              </a:ext>
            </a:extLst>
          </p:cNvPr>
          <p:cNvSpPr>
            <a:spLocks noGrp="1"/>
          </p:cNvSpPr>
          <p:nvPr>
            <p:ph type="title"/>
          </p:nvPr>
        </p:nvSpPr>
        <p:spPr/>
        <p:txBody>
          <a:bodyPr>
            <a:noAutofit/>
          </a:bodyPr>
          <a:lstStyle/>
          <a:p>
            <a:r>
              <a:rPr lang="ro-RO" altLang="ro-RO" sz="2400" b="1" dirty="0">
                <a:solidFill>
                  <a:schemeClr val="bg1">
                    <a:lumMod val="95000"/>
                  </a:schemeClr>
                </a:solidFill>
                <a:effectLst>
                  <a:outerShdw blurRad="38100" dist="38100" dir="2700000" algn="tl">
                    <a:srgbClr val="000000">
                      <a:alpha val="43137"/>
                    </a:srgbClr>
                  </a:outerShdw>
                </a:effectLst>
              </a:rPr>
              <a:t>Ordin comun ME-MS nr. 5196/1756/2021</a:t>
            </a: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i="1" dirty="0">
                <a:solidFill>
                  <a:schemeClr val="bg1">
                    <a:lumMod val="95000"/>
                  </a:schemeClr>
                </a:solidFill>
              </a:rPr>
              <a:t>m</a:t>
            </a:r>
            <a:r>
              <a:rPr lang="ro-RO" altLang="ro-RO" sz="2400" b="1" i="1" dirty="0">
                <a:solidFill>
                  <a:schemeClr val="bg1">
                    <a:lumMod val="95000"/>
                  </a:schemeClr>
                </a:solidFill>
              </a:rPr>
              <a:t>ă</a:t>
            </a:r>
            <a:r>
              <a:rPr lang="en-US" altLang="ro-RO" sz="2400" b="1" i="1" dirty="0" err="1">
                <a:solidFill>
                  <a:schemeClr val="bg1">
                    <a:lumMod val="95000"/>
                  </a:schemeClr>
                </a:solidFill>
              </a:rPr>
              <a:t>suri</a:t>
            </a:r>
            <a:r>
              <a:rPr lang="en-US" altLang="ro-RO" sz="2400" b="1" i="1" dirty="0">
                <a:solidFill>
                  <a:schemeClr val="bg1">
                    <a:lumMod val="95000"/>
                  </a:schemeClr>
                </a:solidFill>
              </a:rPr>
              <a:t> de </a:t>
            </a:r>
            <a:r>
              <a:rPr lang="ro-RO" altLang="ro-RO" sz="2400" b="1" i="1" dirty="0">
                <a:solidFill>
                  <a:schemeClr val="bg1">
                    <a:lumMod val="95000"/>
                  </a:schemeClr>
                </a:solidFill>
              </a:rPr>
              <a:t>organizare a activităților în cadrul unităților/instituțiilor de învățământ în condiții de siguranță epidemiologică</a:t>
            </a:r>
            <a:endPar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endParaRPr>
          </a:p>
        </p:txBody>
      </p:sp>
      <p:sp>
        <p:nvSpPr>
          <p:cNvPr id="5123" name="Substituent conținut 2">
            <a:extLst>
              <a:ext uri="{FF2B5EF4-FFF2-40B4-BE49-F238E27FC236}">
                <a16:creationId xmlns:a16="http://schemas.microsoft.com/office/drawing/2014/main" xmlns="" id="{EB5085E5-6AA6-443B-AD07-13FC562CB1DD}"/>
              </a:ext>
            </a:extLst>
          </p:cNvPr>
          <p:cNvSpPr>
            <a:spLocks noGrp="1"/>
          </p:cNvSpPr>
          <p:nvPr>
            <p:ph idx="1"/>
          </p:nvPr>
        </p:nvSpPr>
        <p:spPr>
          <a:xfrm>
            <a:off x="2627784" y="758953"/>
            <a:ext cx="5961888" cy="5330952"/>
          </a:xfrm>
          <a:ln>
            <a:solidFill>
              <a:schemeClr val="accent1"/>
            </a:solidFill>
          </a:ln>
        </p:spPr>
        <p:txBody>
          <a:bodyPr>
            <a:noAutofit/>
          </a:bodyPr>
          <a:lstStyle/>
          <a:p>
            <a:pPr marL="0" indent="0" algn="just">
              <a:lnSpc>
                <a:spcPct val="100000"/>
              </a:lnSpc>
              <a:buClr>
                <a:srgbClr val="C42F1A"/>
              </a:buClr>
              <a:buNone/>
            </a:pPr>
            <a:r>
              <a:rPr lang="en-US" sz="2000" b="1" dirty="0">
                <a:solidFill>
                  <a:schemeClr val="accent6">
                    <a:lumMod val="50000"/>
                  </a:schemeClr>
                </a:solidFill>
                <a:cs typeface="Arial" panose="020B0604020202020204" pitchFamily="34" charset="0"/>
              </a:rPr>
              <a:t>ORDIN </a:t>
            </a:r>
            <a:r>
              <a:rPr lang="ro-RO" sz="2000" b="1" dirty="0">
                <a:solidFill>
                  <a:schemeClr val="accent6">
                    <a:lumMod val="50000"/>
                  </a:schemeClr>
                </a:solidFill>
                <a:cs typeface="Arial" panose="020B0604020202020204" pitchFamily="34" charset="0"/>
              </a:rPr>
              <a:t>comun ME 5196/3.09.2021 + MS 1756/3.09.2021 </a:t>
            </a:r>
            <a:r>
              <a:rPr lang="en-US" sz="2000" b="1" dirty="0" err="1">
                <a:solidFill>
                  <a:schemeClr val="accent6">
                    <a:lumMod val="50000"/>
                  </a:schemeClr>
                </a:solidFill>
                <a:cs typeface="Arial" panose="020B0604020202020204" pitchFamily="34" charset="0"/>
              </a:rPr>
              <a:t>pentru</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aprobarea</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măsurilor</a:t>
            </a:r>
            <a:r>
              <a:rPr lang="en-US" sz="2000" b="1" dirty="0">
                <a:solidFill>
                  <a:schemeClr val="accent6">
                    <a:lumMod val="50000"/>
                  </a:schemeClr>
                </a:solidFill>
                <a:cs typeface="Arial" panose="020B0604020202020204" pitchFamily="34" charset="0"/>
              </a:rPr>
              <a:t> de </a:t>
            </a:r>
            <a:r>
              <a:rPr lang="en-US" sz="2000" b="1" dirty="0" err="1">
                <a:solidFill>
                  <a:schemeClr val="accent6">
                    <a:lumMod val="50000"/>
                  </a:schemeClr>
                </a:solidFill>
                <a:cs typeface="Arial" panose="020B0604020202020204" pitchFamily="34" charset="0"/>
              </a:rPr>
              <a:t>organizare</a:t>
            </a:r>
            <a:r>
              <a:rPr lang="en-US" sz="2000" b="1" dirty="0">
                <a:solidFill>
                  <a:schemeClr val="accent6">
                    <a:lumMod val="50000"/>
                  </a:schemeClr>
                </a:solidFill>
                <a:cs typeface="Arial" panose="020B0604020202020204" pitchFamily="34" charset="0"/>
              </a:rPr>
              <a:t> a </a:t>
            </a:r>
            <a:r>
              <a:rPr lang="en-US" sz="2000" b="1" dirty="0" err="1">
                <a:solidFill>
                  <a:schemeClr val="accent6">
                    <a:lumMod val="50000"/>
                  </a:schemeClr>
                </a:solidFill>
                <a:cs typeface="Arial" panose="020B0604020202020204" pitchFamily="34" charset="0"/>
              </a:rPr>
              <a:t>activității</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în</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cadrul</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unităților</a:t>
            </a:r>
            <a:r>
              <a:rPr lang="en-US" sz="2000" b="1" dirty="0">
                <a:solidFill>
                  <a:schemeClr val="accent6">
                    <a:lumMod val="50000"/>
                  </a:schemeClr>
                </a:solidFill>
                <a:cs typeface="Arial" panose="020B0604020202020204" pitchFamily="34" charset="0"/>
              </a:rPr>
              <a:t>/</a:t>
            </a:r>
            <a:r>
              <a:rPr lang="en-US" sz="2000" b="1" dirty="0" err="1">
                <a:solidFill>
                  <a:schemeClr val="accent6">
                    <a:lumMod val="50000"/>
                  </a:schemeClr>
                </a:solidFill>
                <a:cs typeface="Arial" panose="020B0604020202020204" pitchFamily="34" charset="0"/>
              </a:rPr>
              <a:t>instituțiilor</a:t>
            </a:r>
            <a:r>
              <a:rPr lang="en-US" sz="2000" b="1" dirty="0">
                <a:solidFill>
                  <a:schemeClr val="accent6">
                    <a:lumMod val="50000"/>
                  </a:schemeClr>
                </a:solidFill>
                <a:cs typeface="Arial" panose="020B0604020202020204" pitchFamily="34" charset="0"/>
              </a:rPr>
              <a:t> de </a:t>
            </a:r>
            <a:r>
              <a:rPr lang="en-US" sz="2000" b="1" dirty="0" err="1">
                <a:solidFill>
                  <a:schemeClr val="accent6">
                    <a:lumMod val="50000"/>
                  </a:schemeClr>
                </a:solidFill>
                <a:cs typeface="Arial" panose="020B0604020202020204" pitchFamily="34" charset="0"/>
              </a:rPr>
              <a:t>învățământ</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în</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condiții</a:t>
            </a:r>
            <a:r>
              <a:rPr lang="en-US" sz="2000" b="1" dirty="0">
                <a:solidFill>
                  <a:schemeClr val="accent6">
                    <a:lumMod val="50000"/>
                  </a:schemeClr>
                </a:solidFill>
                <a:cs typeface="Arial" panose="020B0604020202020204" pitchFamily="34" charset="0"/>
              </a:rPr>
              <a:t> de </a:t>
            </a:r>
            <a:r>
              <a:rPr lang="en-US" sz="2000" b="1" dirty="0" err="1">
                <a:solidFill>
                  <a:schemeClr val="accent6">
                    <a:lumMod val="50000"/>
                  </a:schemeClr>
                </a:solidFill>
                <a:cs typeface="Arial" panose="020B0604020202020204" pitchFamily="34" charset="0"/>
              </a:rPr>
              <a:t>siguranță</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epidemiologică</a:t>
            </a:r>
            <a:r>
              <a:rPr lang="en-US" sz="2000" b="1" dirty="0">
                <a:solidFill>
                  <a:schemeClr val="accent6">
                    <a:lumMod val="50000"/>
                  </a:schemeClr>
                </a:solidFill>
                <a:cs typeface="Arial" panose="020B0604020202020204" pitchFamily="34" charset="0"/>
              </a:rPr>
              <a:t> </a:t>
            </a:r>
            <a:r>
              <a:rPr lang="en-US" sz="2000" dirty="0" err="1">
                <a:solidFill>
                  <a:schemeClr val="accent6">
                    <a:lumMod val="50000"/>
                  </a:schemeClr>
                </a:solidFill>
                <a:cs typeface="Arial" panose="020B0604020202020204" pitchFamily="34" charset="0"/>
              </a:rPr>
              <a:t>pentru</a:t>
            </a:r>
            <a:r>
              <a:rPr lang="en-US" sz="2000" dirty="0">
                <a:solidFill>
                  <a:schemeClr val="accent6">
                    <a:lumMod val="50000"/>
                  </a:schemeClr>
                </a:solidFill>
                <a:cs typeface="Arial" panose="020B0604020202020204" pitchFamily="34" charset="0"/>
              </a:rPr>
              <a:t> </a:t>
            </a:r>
            <a:r>
              <a:rPr lang="en-US" sz="2000" dirty="0" err="1">
                <a:solidFill>
                  <a:schemeClr val="accent6">
                    <a:lumMod val="50000"/>
                  </a:schemeClr>
                </a:solidFill>
                <a:cs typeface="Arial" panose="020B0604020202020204" pitchFamily="34" charset="0"/>
              </a:rPr>
              <a:t>prevenirea</a:t>
            </a:r>
            <a:r>
              <a:rPr lang="en-US" sz="2000" dirty="0">
                <a:solidFill>
                  <a:schemeClr val="accent6">
                    <a:lumMod val="50000"/>
                  </a:schemeClr>
                </a:solidFill>
                <a:cs typeface="Arial" panose="020B0604020202020204" pitchFamily="34" charset="0"/>
              </a:rPr>
              <a:t> </a:t>
            </a:r>
            <a:r>
              <a:rPr lang="en-US" sz="2000" dirty="0" err="1">
                <a:solidFill>
                  <a:schemeClr val="accent6">
                    <a:lumMod val="50000"/>
                  </a:schemeClr>
                </a:solidFill>
                <a:cs typeface="Arial" panose="020B0604020202020204" pitchFamily="34" charset="0"/>
              </a:rPr>
              <a:t>îmbolnăvirilor</a:t>
            </a:r>
            <a:r>
              <a:rPr lang="en-US" sz="2000" dirty="0">
                <a:solidFill>
                  <a:schemeClr val="accent6">
                    <a:lumMod val="50000"/>
                  </a:schemeClr>
                </a:solidFill>
                <a:cs typeface="Arial" panose="020B0604020202020204" pitchFamily="34" charset="0"/>
              </a:rPr>
              <a:t> cu </a:t>
            </a:r>
            <a:r>
              <a:rPr lang="en-US" sz="2000" dirty="0" err="1">
                <a:solidFill>
                  <a:schemeClr val="accent6">
                    <a:lumMod val="50000"/>
                  </a:schemeClr>
                </a:solidFill>
                <a:cs typeface="Arial" panose="020B0604020202020204" pitchFamily="34" charset="0"/>
              </a:rPr>
              <a:t>virusul</a:t>
            </a:r>
            <a:r>
              <a:rPr lang="en-US" sz="2000" dirty="0">
                <a:solidFill>
                  <a:schemeClr val="accent6">
                    <a:lumMod val="50000"/>
                  </a:schemeClr>
                </a:solidFill>
                <a:cs typeface="Arial" panose="020B0604020202020204" pitchFamily="34" charset="0"/>
              </a:rPr>
              <a:t> SARS-CoV2 - c</a:t>
            </a:r>
            <a:r>
              <a:rPr lang="ro-RO" altLang="ro-RO" sz="2000" dirty="0" err="1">
                <a:solidFill>
                  <a:schemeClr val="accent6">
                    <a:lumMod val="50000"/>
                  </a:schemeClr>
                </a:solidFill>
                <a:cs typeface="Arial" panose="020B0604020202020204" pitchFamily="34" charset="0"/>
              </a:rPr>
              <a:t>ontextul</a:t>
            </a:r>
            <a:r>
              <a:rPr lang="ro-RO" altLang="ro-RO" sz="2000" dirty="0">
                <a:solidFill>
                  <a:schemeClr val="accent6">
                    <a:lumMod val="50000"/>
                  </a:schemeClr>
                </a:solidFill>
                <a:cs typeface="Arial" panose="020B0604020202020204" pitchFamily="34" charset="0"/>
              </a:rPr>
              <a:t> educativ și sanitar în care se va desfășura activitatea în anul școlar  2021-2022, ca urmare a evoluției pandemiei de COVID-19</a:t>
            </a:r>
            <a:r>
              <a:rPr lang="en-US" altLang="ro-RO" sz="2000" dirty="0">
                <a:solidFill>
                  <a:schemeClr val="accent6">
                    <a:lumMod val="50000"/>
                  </a:schemeClr>
                </a:solidFill>
                <a:cs typeface="Arial" panose="020B0604020202020204" pitchFamily="34" charset="0"/>
              </a:rPr>
              <a:t>.</a:t>
            </a:r>
            <a:endParaRPr lang="ro-RO" altLang="ro-RO" sz="2000" dirty="0">
              <a:solidFill>
                <a:schemeClr val="accent6">
                  <a:lumMod val="50000"/>
                </a:schemeClr>
              </a:solidFill>
              <a:cs typeface="Arial" panose="020B0604020202020204" pitchFamily="34" charset="0"/>
            </a:endParaRPr>
          </a:p>
          <a:p>
            <a:pPr marL="0" indent="0" algn="just">
              <a:lnSpc>
                <a:spcPct val="100000"/>
              </a:lnSpc>
              <a:buClr>
                <a:srgbClr val="C42F1A"/>
              </a:buClr>
              <a:buNone/>
            </a:pPr>
            <a:r>
              <a:rPr lang="ro-RO" altLang="ro-RO" sz="2000" dirty="0">
                <a:solidFill>
                  <a:schemeClr val="accent6">
                    <a:lumMod val="50000"/>
                  </a:schemeClr>
                </a:solidFill>
                <a:cs typeface="Arial" panose="020B0604020202020204" pitchFamily="34" charset="0"/>
              </a:rPr>
              <a:t>reglementează procedura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măsurile obligatorii privind prevenirea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combaterea îmbolnăvirilor cu virusul SARS-CoV-2, care se vor aplica în </a:t>
            </a:r>
            <a:r>
              <a:rPr lang="ro-RO" altLang="ro-RO" sz="2000" dirty="0" err="1">
                <a:solidFill>
                  <a:schemeClr val="accent6">
                    <a:lumMod val="50000"/>
                  </a:schemeClr>
                </a:solidFill>
                <a:cs typeface="Arial" panose="020B0604020202020204" pitchFamily="34" charset="0"/>
              </a:rPr>
              <a:t>unităţile</a:t>
            </a:r>
            <a:r>
              <a:rPr lang="ro-RO" altLang="ro-RO" sz="2000" dirty="0">
                <a:solidFill>
                  <a:schemeClr val="accent6">
                    <a:lumMod val="50000"/>
                  </a:schemeClr>
                </a:solidFill>
                <a:cs typeface="Arial" panose="020B0604020202020204" pitchFamily="34" charset="0"/>
              </a:rPr>
              <a:t> de </a:t>
            </a:r>
            <a:r>
              <a:rPr lang="ro-RO" altLang="ro-RO" sz="2000" dirty="0" err="1">
                <a:solidFill>
                  <a:schemeClr val="accent6">
                    <a:lumMod val="50000"/>
                  </a:schemeClr>
                </a:solidFill>
                <a:cs typeface="Arial" panose="020B0604020202020204" pitchFamily="34" charset="0"/>
              </a:rPr>
              <a:t>învăţământ</a:t>
            </a:r>
            <a:r>
              <a:rPr lang="ro-RO" altLang="ro-RO" sz="2000" dirty="0">
                <a:solidFill>
                  <a:schemeClr val="accent6">
                    <a:lumMod val="50000"/>
                  </a:schemeClr>
                </a:solidFill>
                <a:cs typeface="Arial" panose="020B0604020202020204" pitchFamily="34" charset="0"/>
              </a:rPr>
              <a:t> preuniversitar/conexe/</a:t>
            </a:r>
            <a:r>
              <a:rPr lang="ro-RO" altLang="ro-RO" sz="2000" dirty="0" err="1">
                <a:solidFill>
                  <a:schemeClr val="accent6">
                    <a:lumMod val="50000"/>
                  </a:schemeClr>
                </a:solidFill>
                <a:cs typeface="Arial" panose="020B0604020202020204" pitchFamily="34" charset="0"/>
              </a:rPr>
              <a:t>instituţiile</a:t>
            </a:r>
            <a:r>
              <a:rPr lang="ro-RO" altLang="ro-RO" sz="2000" dirty="0">
                <a:solidFill>
                  <a:schemeClr val="accent6">
                    <a:lumMod val="50000"/>
                  </a:schemeClr>
                </a:solidFill>
                <a:cs typeface="Arial" panose="020B0604020202020204" pitchFamily="34" charset="0"/>
              </a:rPr>
              <a:t> de </a:t>
            </a:r>
            <a:r>
              <a:rPr lang="ro-RO" altLang="ro-RO" sz="2000" dirty="0" err="1">
                <a:solidFill>
                  <a:schemeClr val="accent6">
                    <a:lumMod val="50000"/>
                  </a:schemeClr>
                </a:solidFill>
                <a:cs typeface="Arial" panose="020B0604020202020204" pitchFamily="34" charset="0"/>
              </a:rPr>
              <a:t>învăţământ</a:t>
            </a:r>
            <a:r>
              <a:rPr lang="ro-RO" altLang="ro-RO" sz="2000" dirty="0">
                <a:solidFill>
                  <a:schemeClr val="accent6">
                    <a:lumMod val="50000"/>
                  </a:schemeClr>
                </a:solidFill>
                <a:cs typeface="Arial" panose="020B0604020202020204" pitchFamily="34" charset="0"/>
              </a:rPr>
              <a:t>, în scopul asigurării dreptului la </a:t>
            </a:r>
            <a:r>
              <a:rPr lang="ro-RO" altLang="ro-RO" sz="2000" dirty="0" err="1">
                <a:solidFill>
                  <a:schemeClr val="accent6">
                    <a:lumMod val="50000"/>
                  </a:schemeClr>
                </a:solidFill>
                <a:cs typeface="Arial" panose="020B0604020202020204" pitchFamily="34" charset="0"/>
              </a:rPr>
              <a:t>învăţătură</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a dreptului la sănătate, pentru beneficiarii primari ai dreptului la </a:t>
            </a:r>
            <a:r>
              <a:rPr lang="ro-RO" altLang="ro-RO" sz="2000" dirty="0" err="1">
                <a:solidFill>
                  <a:schemeClr val="accent6">
                    <a:lumMod val="50000"/>
                  </a:schemeClr>
                </a:solidFill>
                <a:cs typeface="Arial" panose="020B0604020202020204" pitchFamily="34" charset="0"/>
              </a:rPr>
              <a:t>învăţătură</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studenţi</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personalul din sistemul </a:t>
            </a:r>
            <a:r>
              <a:rPr lang="ro-RO" altLang="ro-RO" sz="2000" dirty="0" err="1">
                <a:solidFill>
                  <a:schemeClr val="accent6">
                    <a:lumMod val="50000"/>
                  </a:schemeClr>
                </a:solidFill>
                <a:cs typeface="Arial" panose="020B0604020202020204" pitchFamily="34" charset="0"/>
              </a:rPr>
              <a:t>naţional</a:t>
            </a:r>
            <a:r>
              <a:rPr lang="ro-RO" altLang="ro-RO" sz="2000" dirty="0">
                <a:solidFill>
                  <a:schemeClr val="accent6">
                    <a:lumMod val="50000"/>
                  </a:schemeClr>
                </a:solidFill>
                <a:cs typeface="Arial" panose="020B0604020202020204" pitchFamily="34" charset="0"/>
              </a:rPr>
              <a:t> de </a:t>
            </a:r>
            <a:r>
              <a:rPr lang="ro-RO" altLang="ro-RO" sz="2000" dirty="0" err="1">
                <a:solidFill>
                  <a:schemeClr val="accent6">
                    <a:lumMod val="50000"/>
                  </a:schemeClr>
                </a:solidFill>
                <a:cs typeface="Arial" panose="020B0604020202020204" pitchFamily="34" charset="0"/>
              </a:rPr>
              <a:t>învăţământ</a:t>
            </a:r>
            <a:r>
              <a:rPr lang="ro-RO" altLang="ro-RO" sz="2000" dirty="0">
                <a:solidFill>
                  <a:schemeClr val="accent6">
                    <a:lumMod val="50000"/>
                  </a:schemeClr>
                </a:solidFill>
                <a:cs typeface="Arial" panose="020B0604020202020204" pitchFamily="34" charset="0"/>
              </a:rPr>
              <a:t>.</a:t>
            </a:r>
          </a:p>
        </p:txBody>
      </p:sp>
      <p:sp>
        <p:nvSpPr>
          <p:cNvPr id="5" name="Dreptunghi 4">
            <a:extLst>
              <a:ext uri="{FF2B5EF4-FFF2-40B4-BE49-F238E27FC236}">
                <a16:creationId xmlns:a16="http://schemas.microsoft.com/office/drawing/2014/main" xmlns="" id="{54BBC1DE-F061-4110-99C5-2E4B5C5C7280}"/>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797582299"/>
      </p:ext>
    </p:extLst>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xmlns="" id="{569A27E8-705C-4F69-806A-653EC19A160F}"/>
              </a:ext>
            </a:extLst>
          </p:cNvPr>
          <p:cNvSpPr>
            <a:spLocks noGrp="1"/>
          </p:cNvSpPr>
          <p:nvPr>
            <p:ph type="title"/>
          </p:nvPr>
        </p:nvSpPr>
        <p:spPr/>
        <p:txBody>
          <a:bodyPr>
            <a:noAutofit/>
          </a:bodyPr>
          <a:lstStyle/>
          <a:p>
            <a:r>
              <a:rPr lang="ro-RO" altLang="ro-RO" sz="2400" b="1" dirty="0">
                <a:solidFill>
                  <a:schemeClr val="bg1">
                    <a:lumMod val="95000"/>
                  </a:schemeClr>
                </a:solidFill>
                <a:effectLst>
                  <a:outerShdw blurRad="38100" dist="38100" dir="2700000" algn="tl">
                    <a:srgbClr val="000000">
                      <a:alpha val="43137"/>
                    </a:srgbClr>
                  </a:outerShdw>
                </a:effectLst>
              </a:rPr>
              <a:t>Ordin comun ME-MS nr. 5196/1756/2021</a:t>
            </a: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i="1" dirty="0">
                <a:solidFill>
                  <a:schemeClr val="bg1">
                    <a:lumMod val="95000"/>
                  </a:schemeClr>
                </a:solidFill>
              </a:rPr>
              <a:t>m</a:t>
            </a:r>
            <a:r>
              <a:rPr lang="ro-RO" altLang="ro-RO" sz="2400" b="1" i="1" dirty="0">
                <a:solidFill>
                  <a:schemeClr val="bg1">
                    <a:lumMod val="95000"/>
                  </a:schemeClr>
                </a:solidFill>
              </a:rPr>
              <a:t>ă</a:t>
            </a:r>
            <a:r>
              <a:rPr lang="en-US" altLang="ro-RO" sz="2400" b="1" i="1" dirty="0" err="1">
                <a:solidFill>
                  <a:schemeClr val="bg1">
                    <a:lumMod val="95000"/>
                  </a:schemeClr>
                </a:solidFill>
              </a:rPr>
              <a:t>suri</a:t>
            </a:r>
            <a:r>
              <a:rPr lang="en-US" altLang="ro-RO" sz="2400" b="1" i="1" dirty="0">
                <a:solidFill>
                  <a:schemeClr val="bg1">
                    <a:lumMod val="95000"/>
                  </a:schemeClr>
                </a:solidFill>
              </a:rPr>
              <a:t> de </a:t>
            </a:r>
            <a:r>
              <a:rPr lang="ro-RO" altLang="ro-RO" sz="2400" b="1" i="1" dirty="0">
                <a:solidFill>
                  <a:schemeClr val="bg1">
                    <a:lumMod val="95000"/>
                  </a:schemeClr>
                </a:solidFill>
              </a:rPr>
              <a:t>organizare a activităților în cadrul unităților/instituțiilor de învățământ în condiții de siguranță epidemiologică</a:t>
            </a:r>
            <a:endParaRPr lang="en-US" altLang="ro-RO" sz="2400" b="1" i="1" dirty="0">
              <a:solidFill>
                <a:schemeClr val="bg1">
                  <a:lumMod val="95000"/>
                </a:schemeClr>
              </a:solidFill>
            </a:endParaRPr>
          </a:p>
        </p:txBody>
      </p:sp>
      <p:sp>
        <p:nvSpPr>
          <p:cNvPr id="8195" name="Content Placeholder 2">
            <a:extLst>
              <a:ext uri="{FF2B5EF4-FFF2-40B4-BE49-F238E27FC236}">
                <a16:creationId xmlns:a16="http://schemas.microsoft.com/office/drawing/2014/main" xmlns="" id="{4F07F19B-2FEB-4838-8B4E-0E4336E29192}"/>
              </a:ext>
            </a:extLst>
          </p:cNvPr>
          <p:cNvSpPr>
            <a:spLocks noGrp="1"/>
          </p:cNvSpPr>
          <p:nvPr>
            <p:ph idx="1"/>
          </p:nvPr>
        </p:nvSpPr>
        <p:spPr>
          <a:xfrm>
            <a:off x="2770632" y="758952"/>
            <a:ext cx="5961888" cy="5330952"/>
          </a:xfrm>
          <a:ln>
            <a:solidFill>
              <a:schemeClr val="accent1"/>
            </a:solidFill>
          </a:ln>
        </p:spPr>
        <p:txBody>
          <a:bodyPr>
            <a:normAutofit/>
          </a:bodyPr>
          <a:lstStyle/>
          <a:p>
            <a:pPr marL="0" lvl="0" indent="0" algn="just">
              <a:lnSpc>
                <a:spcPct val="100000"/>
              </a:lnSpc>
              <a:spcBef>
                <a:spcPts val="0"/>
              </a:spcBef>
              <a:buClrTx/>
              <a:buNone/>
            </a:pPr>
            <a:r>
              <a:rPr lang="ro-RO" sz="2000" dirty="0">
                <a:solidFill>
                  <a:prstClr val="black"/>
                </a:solidFill>
              </a:rPr>
              <a:t>Consiliul de administrație al unității de învățământ propune ISJ/ISMB aplicarea scenariului de organizare și desfășurare a cursurilor în unitatea de învățământ, pe baza criteriului epidemiologic privind rata incidenței cumulate la nivelul localității, respectiv numărul total de cazuri noi din ultimele 14 zile raportat la 1.000 de locuitori (scenariul 1 sau 2).</a:t>
            </a:r>
          </a:p>
          <a:p>
            <a:pPr marL="0" indent="0" algn="just">
              <a:buClr>
                <a:srgbClr val="C42F1A"/>
              </a:buClr>
            </a:pPr>
            <a:endParaRPr lang="ro-RO" altLang="ro-RO" sz="2000" dirty="0">
              <a:solidFill>
                <a:schemeClr val="accent6">
                  <a:lumMod val="50000"/>
                </a:schemeClr>
              </a:solidFill>
              <a:cs typeface="Arial" panose="020B0604020202020204" pitchFamily="34" charset="0"/>
            </a:endParaRPr>
          </a:p>
        </p:txBody>
      </p:sp>
      <p:sp>
        <p:nvSpPr>
          <p:cNvPr id="2" name="Dreptunghi 1">
            <a:extLst>
              <a:ext uri="{FF2B5EF4-FFF2-40B4-BE49-F238E27FC236}">
                <a16:creationId xmlns:a16="http://schemas.microsoft.com/office/drawing/2014/main" xmlns="" id="{AB7D025F-A15C-46E0-B646-D81E0286F96F}"/>
              </a:ext>
            </a:extLst>
          </p:cNvPr>
          <p:cNvSpPr/>
          <p:nvPr/>
        </p:nvSpPr>
        <p:spPr>
          <a:xfrm>
            <a:off x="207884" y="6099048"/>
            <a:ext cx="8936116" cy="646331"/>
          </a:xfrm>
          <a:prstGeom prst="rect">
            <a:avLst/>
          </a:prstGeom>
        </p:spPr>
        <p:txBody>
          <a:bodyPr wrap="square">
            <a:spAutoFit/>
          </a:bodyPr>
          <a:lstStyle/>
          <a:p>
            <a:pPr algn="just">
              <a:buClr>
                <a:srgbClr val="C42F1A"/>
              </a:buClr>
            </a:pPr>
            <a:r>
              <a:rPr lang="en-US" altLang="ro-RO" i="1" dirty="0">
                <a:solidFill>
                  <a:schemeClr val="accent6">
                    <a:lumMod val="50000"/>
                  </a:schemeClr>
                </a:solidFill>
                <a:hlinkClick r:id="rId3"/>
              </a:rPr>
              <a:t>https://edu.ro/ordin_comun_ME_MS_an_scolar_2021_2022_siguranta_epidemiologica_scoli</a:t>
            </a:r>
            <a:endParaRPr lang="en-US" altLang="ro-RO" i="1" dirty="0">
              <a:solidFill>
                <a:schemeClr val="accent6">
                  <a:lumMod val="50000"/>
                </a:schemeClr>
              </a:solidFill>
            </a:endParaRPr>
          </a:p>
          <a:p>
            <a:pPr algn="just">
              <a:buClr>
                <a:srgbClr val="C42F1A"/>
              </a:buClr>
            </a:pPr>
            <a:endParaRPr lang="en-US" altLang="ro-RO" i="1" dirty="0">
              <a:solidFill>
                <a:schemeClr val="accent6">
                  <a:lumMod val="50000"/>
                </a:schemeClr>
              </a:solidFill>
            </a:endParaRPr>
          </a:p>
        </p:txBody>
      </p:sp>
      <p:sp>
        <p:nvSpPr>
          <p:cNvPr id="5" name="Dreptunghi 4">
            <a:extLst>
              <a:ext uri="{FF2B5EF4-FFF2-40B4-BE49-F238E27FC236}">
                <a16:creationId xmlns:a16="http://schemas.microsoft.com/office/drawing/2014/main" xmlns="" id="{E03E45CA-AF84-4E22-BD32-038BCABA4556}"/>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xmlns="" id="{569A27E8-705C-4F69-806A-653EC19A160F}"/>
              </a:ext>
            </a:extLst>
          </p:cNvPr>
          <p:cNvSpPr>
            <a:spLocks noGrp="1"/>
          </p:cNvSpPr>
          <p:nvPr>
            <p:ph type="title"/>
          </p:nvPr>
        </p:nvSpPr>
        <p:spPr/>
        <p:txBody>
          <a:bodyPr>
            <a:noAutofit/>
          </a:bodyPr>
          <a:lstStyle/>
          <a:p>
            <a:pPr algn="just"/>
            <a:r>
              <a:rPr lang="ro-RO" altLang="ro-RO" sz="2400" b="1" dirty="0">
                <a:solidFill>
                  <a:schemeClr val="bg1">
                    <a:lumMod val="95000"/>
                  </a:schemeClr>
                </a:solidFill>
                <a:effectLst>
                  <a:outerShdw blurRad="38100" dist="38100" dir="2700000" algn="tl">
                    <a:srgbClr val="000000">
                      <a:alpha val="43137"/>
                    </a:srgbClr>
                  </a:outerShdw>
                </a:effectLst>
              </a:rPr>
              <a:t>Ordin comun ME-MS nr. 5196/1756/2021</a:t>
            </a: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i="1" dirty="0">
                <a:solidFill>
                  <a:schemeClr val="bg1">
                    <a:lumMod val="95000"/>
                  </a:schemeClr>
                </a:solidFill>
              </a:rPr>
              <a:t>m</a:t>
            </a:r>
            <a:r>
              <a:rPr lang="ro-RO" altLang="ro-RO" sz="2400" b="1" i="1" dirty="0">
                <a:solidFill>
                  <a:schemeClr val="bg1">
                    <a:lumMod val="95000"/>
                  </a:schemeClr>
                </a:solidFill>
              </a:rPr>
              <a:t>ă</a:t>
            </a:r>
            <a:r>
              <a:rPr lang="en-US" altLang="ro-RO" sz="2400" b="1" i="1" dirty="0" err="1">
                <a:solidFill>
                  <a:schemeClr val="bg1">
                    <a:lumMod val="95000"/>
                  </a:schemeClr>
                </a:solidFill>
              </a:rPr>
              <a:t>suri</a:t>
            </a:r>
            <a:r>
              <a:rPr lang="en-US" altLang="ro-RO" sz="2400" b="1" i="1" dirty="0">
                <a:solidFill>
                  <a:schemeClr val="bg1">
                    <a:lumMod val="95000"/>
                  </a:schemeClr>
                </a:solidFill>
              </a:rPr>
              <a:t> de </a:t>
            </a:r>
            <a:r>
              <a:rPr lang="ro-RO" altLang="ro-RO" sz="2400" b="1" i="1" dirty="0">
                <a:solidFill>
                  <a:schemeClr val="bg1">
                    <a:lumMod val="95000"/>
                  </a:schemeClr>
                </a:solidFill>
              </a:rPr>
              <a:t>organizare a activităților în cadrul unităților/instituțiilor de învățământ în condiții de siguranță epidemiologică</a:t>
            </a:r>
            <a:endParaRPr lang="en-US" altLang="ro-RO" sz="2400" b="1" i="1" dirty="0">
              <a:solidFill>
                <a:schemeClr val="bg1">
                  <a:lumMod val="95000"/>
                </a:schemeClr>
              </a:solidFill>
            </a:endParaRPr>
          </a:p>
        </p:txBody>
      </p:sp>
      <p:sp>
        <p:nvSpPr>
          <p:cNvPr id="8195" name="Content Placeholder 2">
            <a:extLst>
              <a:ext uri="{FF2B5EF4-FFF2-40B4-BE49-F238E27FC236}">
                <a16:creationId xmlns:a16="http://schemas.microsoft.com/office/drawing/2014/main" xmlns="" id="{4F07F19B-2FEB-4838-8B4E-0E4336E29192}"/>
              </a:ext>
            </a:extLst>
          </p:cNvPr>
          <p:cNvSpPr>
            <a:spLocks noGrp="1"/>
          </p:cNvSpPr>
          <p:nvPr>
            <p:ph idx="1"/>
          </p:nvPr>
        </p:nvSpPr>
        <p:spPr>
          <a:xfrm>
            <a:off x="2771800" y="758952"/>
            <a:ext cx="5961888" cy="5330952"/>
          </a:xfrm>
          <a:ln>
            <a:solidFill>
              <a:schemeClr val="accent1"/>
            </a:solidFill>
          </a:ln>
        </p:spPr>
        <p:txBody>
          <a:bodyPr>
            <a:norm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Scenariul 1</a:t>
            </a:r>
            <a:endParaRPr lang="en-US"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Participarea zilnică cu prezență fizică a tuturor </a:t>
            </a:r>
            <a:r>
              <a:rPr lang="ro-RO" altLang="ro-RO" sz="2000" dirty="0" err="1">
                <a:solidFill>
                  <a:schemeClr val="accent6">
                    <a:lumMod val="50000"/>
                  </a:schemeClr>
                </a:solidFill>
                <a:cs typeface="Arial" panose="020B0604020202020204" pitchFamily="34" charset="0"/>
              </a:rPr>
              <a:t>antepreșcolarilor</a:t>
            </a:r>
            <a:r>
              <a:rPr lang="ro-RO" altLang="ro-RO" sz="2000" dirty="0">
                <a:solidFill>
                  <a:schemeClr val="accent6">
                    <a:lumMod val="50000"/>
                  </a:schemeClr>
                </a:solidFill>
                <a:cs typeface="Arial" panose="020B0604020202020204" pitchFamily="34" charset="0"/>
              </a:rPr>
              <a:t>, preșcolarilor și elevilor în unitățile de învățământ, cu respectarea și aplicarea tuturor normelor de protecție, în cazul în care incidența cumulată în </a:t>
            </a:r>
            <a:r>
              <a:rPr lang="ro-RO" altLang="ro-RO" sz="2000" dirty="0" err="1">
                <a:solidFill>
                  <a:schemeClr val="accent6">
                    <a:lumMod val="50000"/>
                  </a:schemeClr>
                </a:solidFill>
                <a:cs typeface="Arial" panose="020B0604020202020204" pitchFamily="34" charset="0"/>
              </a:rPr>
              <a:t>ultimile</a:t>
            </a:r>
            <a:r>
              <a:rPr lang="ro-RO" altLang="ro-RO" sz="2000" dirty="0">
                <a:solidFill>
                  <a:schemeClr val="accent6">
                    <a:lumMod val="50000"/>
                  </a:schemeClr>
                </a:solidFill>
                <a:cs typeface="Arial" panose="020B0604020202020204" pitchFamily="34" charset="0"/>
              </a:rPr>
              <a:t> 14 zile a cazurilor din localitate este mai mică sau egală cu 6/1.000 de locuitori.</a:t>
            </a:r>
          </a:p>
        </p:txBody>
      </p:sp>
      <p:sp>
        <p:nvSpPr>
          <p:cNvPr id="4" name="Dreptunghi 3">
            <a:extLst>
              <a:ext uri="{FF2B5EF4-FFF2-40B4-BE49-F238E27FC236}">
                <a16:creationId xmlns:a16="http://schemas.microsoft.com/office/drawing/2014/main" xmlns="" id="{F52F1723-80F4-4240-9666-5F3867FB22B6}"/>
              </a:ext>
            </a:extLst>
          </p:cNvPr>
          <p:cNvSpPr/>
          <p:nvPr/>
        </p:nvSpPr>
        <p:spPr>
          <a:xfrm>
            <a:off x="207884" y="6099048"/>
            <a:ext cx="8936116" cy="646331"/>
          </a:xfrm>
          <a:prstGeom prst="rect">
            <a:avLst/>
          </a:prstGeom>
        </p:spPr>
        <p:txBody>
          <a:bodyPr wrap="square">
            <a:spAutoFit/>
          </a:bodyPr>
          <a:lstStyle/>
          <a:p>
            <a:pPr algn="just">
              <a:buClr>
                <a:srgbClr val="C42F1A"/>
              </a:buClr>
            </a:pPr>
            <a:r>
              <a:rPr lang="en-US" altLang="ro-RO" i="1" dirty="0">
                <a:solidFill>
                  <a:schemeClr val="accent6">
                    <a:lumMod val="50000"/>
                  </a:schemeClr>
                </a:solidFill>
                <a:hlinkClick r:id="rId3"/>
              </a:rPr>
              <a:t>https://edu.ro/ordin_comun_ME_MS_an_scolar_2021_2022_siguranta_epidemiologica_scoli</a:t>
            </a:r>
            <a:endParaRPr lang="en-US" altLang="ro-RO" i="1" dirty="0">
              <a:solidFill>
                <a:schemeClr val="accent6">
                  <a:lumMod val="50000"/>
                </a:schemeClr>
              </a:solidFill>
            </a:endParaRPr>
          </a:p>
          <a:p>
            <a:pPr algn="just">
              <a:buClr>
                <a:srgbClr val="C42F1A"/>
              </a:buClr>
            </a:pPr>
            <a:endParaRPr lang="en-US" altLang="ro-RO" i="1" dirty="0">
              <a:solidFill>
                <a:schemeClr val="accent6">
                  <a:lumMod val="50000"/>
                </a:schemeClr>
              </a:solidFill>
            </a:endParaRPr>
          </a:p>
        </p:txBody>
      </p:sp>
      <p:sp>
        <p:nvSpPr>
          <p:cNvPr id="5" name="Dreptunghi 4">
            <a:extLst>
              <a:ext uri="{FF2B5EF4-FFF2-40B4-BE49-F238E27FC236}">
                <a16:creationId xmlns:a16="http://schemas.microsoft.com/office/drawing/2014/main" xmlns="" id="{2149C538-E180-4AF7-A567-B97835DC25EB}"/>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236136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CC7995CD-DD71-46ED-AC56-D37DB05CF336}"/>
              </a:ext>
            </a:extLst>
          </p:cNvPr>
          <p:cNvSpPr>
            <a:spLocks noGrp="1"/>
          </p:cNvSpPr>
          <p:nvPr>
            <p:ph type="title"/>
          </p:nvPr>
        </p:nvSpPr>
        <p:spPr/>
        <p:txBody>
          <a:bodyPr>
            <a:noAutofit/>
          </a:bodyPr>
          <a:lstStyle/>
          <a:p>
            <a:r>
              <a:rPr lang="ro-RO" altLang="ro-RO" sz="2400" b="1" dirty="0">
                <a:solidFill>
                  <a:schemeClr val="bg1">
                    <a:lumMod val="95000"/>
                  </a:schemeClr>
                </a:solidFill>
                <a:effectLst>
                  <a:outerShdw blurRad="38100" dist="38100" dir="2700000" algn="tl">
                    <a:srgbClr val="000000">
                      <a:alpha val="43137"/>
                    </a:srgbClr>
                  </a:outerShdw>
                </a:effectLst>
              </a:rPr>
              <a:t>Ordin comun ME-MS nr. 5196/1756/2021</a:t>
            </a: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i="1" dirty="0">
                <a:solidFill>
                  <a:schemeClr val="bg1">
                    <a:lumMod val="95000"/>
                  </a:schemeClr>
                </a:solidFill>
              </a:rPr>
              <a:t>m</a:t>
            </a:r>
            <a:r>
              <a:rPr lang="ro-RO" altLang="ro-RO" sz="2400" b="1" i="1" dirty="0">
                <a:solidFill>
                  <a:schemeClr val="bg1">
                    <a:lumMod val="95000"/>
                  </a:schemeClr>
                </a:solidFill>
              </a:rPr>
              <a:t>ă</a:t>
            </a:r>
            <a:r>
              <a:rPr lang="en-US" altLang="ro-RO" sz="2400" b="1" i="1" dirty="0" err="1">
                <a:solidFill>
                  <a:schemeClr val="bg1">
                    <a:lumMod val="95000"/>
                  </a:schemeClr>
                </a:solidFill>
              </a:rPr>
              <a:t>suri</a:t>
            </a:r>
            <a:r>
              <a:rPr lang="en-US" altLang="ro-RO" sz="2400" b="1" i="1" dirty="0">
                <a:solidFill>
                  <a:schemeClr val="bg1">
                    <a:lumMod val="95000"/>
                  </a:schemeClr>
                </a:solidFill>
              </a:rPr>
              <a:t> de </a:t>
            </a:r>
            <a:r>
              <a:rPr lang="ro-RO" altLang="ro-RO" sz="2400" b="1" i="1" dirty="0">
                <a:solidFill>
                  <a:schemeClr val="bg1">
                    <a:lumMod val="95000"/>
                  </a:schemeClr>
                </a:solidFill>
              </a:rPr>
              <a:t>organizare a activităților în cadrul unităților/instituțiilor de învățământ în condiții de siguranță epidemiologică</a:t>
            </a:r>
            <a:endParaRPr lang="en-US" sz="2400" dirty="0">
              <a:solidFill>
                <a:schemeClr val="bg1">
                  <a:lumMod val="95000"/>
                </a:schemeClr>
              </a:solidFill>
            </a:endParaRPr>
          </a:p>
        </p:txBody>
      </p:sp>
      <p:sp>
        <p:nvSpPr>
          <p:cNvPr id="8195" name="Content Placeholder 2">
            <a:extLst>
              <a:ext uri="{FF2B5EF4-FFF2-40B4-BE49-F238E27FC236}">
                <a16:creationId xmlns:a16="http://schemas.microsoft.com/office/drawing/2014/main" xmlns="" id="{78C9D92E-05B1-4DDE-A760-726F96AFB65F}"/>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Scenariul 2</a:t>
            </a:r>
            <a:endParaRPr lang="en-US" altLang="ro-RO" sz="2000" b="1"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a) Participarea zilnică cu prezență fizică în unitățile de învățământ a tuturor </a:t>
            </a:r>
            <a:r>
              <a:rPr lang="ro-RO" altLang="ro-RO" sz="2000" dirty="0" err="1">
                <a:solidFill>
                  <a:schemeClr val="accent6">
                    <a:lumMod val="50000"/>
                  </a:schemeClr>
                </a:solidFill>
                <a:cs typeface="Arial" panose="020B0604020202020204" pitchFamily="34" charset="0"/>
              </a:rPr>
              <a:t>antepreșcolarilor</a:t>
            </a:r>
            <a:r>
              <a:rPr lang="ro-RO" altLang="ro-RO" sz="2000" dirty="0">
                <a:solidFill>
                  <a:schemeClr val="accent6">
                    <a:lumMod val="50000"/>
                  </a:schemeClr>
                </a:solidFill>
                <a:cs typeface="Arial" panose="020B0604020202020204" pitchFamily="34" charset="0"/>
              </a:rPr>
              <a:t>, preșcolarilor și elevilor din învățământul special, cu respectarea și aplicarea tuturor normelor de protecție</a:t>
            </a:r>
            <a:r>
              <a:rPr lang="en-US" altLang="ro-RO" sz="2000" dirty="0">
                <a:solidFill>
                  <a:schemeClr val="accent6">
                    <a:lumMod val="50000"/>
                  </a:schemeClr>
                </a:solidFill>
                <a:cs typeface="Arial" panose="020B0604020202020204" pitchFamily="34" charset="0"/>
              </a:rPr>
              <a:t>.</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b) Participarea zilnică în sistem online, a tuturor elevilor cu excepția celor din învățământul special, în cazul în care incidența cumulată în ultimele 14 zile a cazurilor din localitate este mai  mare de 6/1.000 de locuitori până la instituirea stării de carantină la nivelul localității.</a:t>
            </a:r>
          </a:p>
        </p:txBody>
      </p:sp>
      <p:sp>
        <p:nvSpPr>
          <p:cNvPr id="4" name="Dreptunghi 3">
            <a:extLst>
              <a:ext uri="{FF2B5EF4-FFF2-40B4-BE49-F238E27FC236}">
                <a16:creationId xmlns:a16="http://schemas.microsoft.com/office/drawing/2014/main" xmlns="" id="{1A7238A0-30CA-4E00-A098-59EF196E2139}"/>
              </a:ext>
            </a:extLst>
          </p:cNvPr>
          <p:cNvSpPr/>
          <p:nvPr/>
        </p:nvSpPr>
        <p:spPr>
          <a:xfrm>
            <a:off x="207884" y="6099048"/>
            <a:ext cx="8936116" cy="646331"/>
          </a:xfrm>
          <a:prstGeom prst="rect">
            <a:avLst/>
          </a:prstGeom>
        </p:spPr>
        <p:txBody>
          <a:bodyPr wrap="square">
            <a:spAutoFit/>
          </a:bodyPr>
          <a:lstStyle/>
          <a:p>
            <a:pPr algn="just">
              <a:buClr>
                <a:srgbClr val="C42F1A"/>
              </a:buClr>
            </a:pPr>
            <a:r>
              <a:rPr lang="en-US" altLang="ro-RO" i="1" dirty="0">
                <a:solidFill>
                  <a:schemeClr val="accent6">
                    <a:lumMod val="50000"/>
                  </a:schemeClr>
                </a:solidFill>
                <a:hlinkClick r:id="rId3"/>
              </a:rPr>
              <a:t>https://edu.ro/ordin_comun_ME_MS_an_scolar_2021_2022_siguranta_epidemiologica_scoli</a:t>
            </a:r>
            <a:endParaRPr lang="en-US" altLang="ro-RO" i="1" dirty="0">
              <a:solidFill>
                <a:schemeClr val="accent6">
                  <a:lumMod val="50000"/>
                </a:schemeClr>
              </a:solidFill>
            </a:endParaRPr>
          </a:p>
          <a:p>
            <a:pPr algn="just">
              <a:buClr>
                <a:srgbClr val="C42F1A"/>
              </a:buClr>
            </a:pPr>
            <a:endParaRPr lang="en-US" altLang="ro-RO" i="1" dirty="0">
              <a:solidFill>
                <a:schemeClr val="accent6">
                  <a:lumMod val="50000"/>
                </a:schemeClr>
              </a:solidFill>
            </a:endParaRPr>
          </a:p>
        </p:txBody>
      </p:sp>
      <p:sp>
        <p:nvSpPr>
          <p:cNvPr id="5" name="Dreptunghi 4">
            <a:extLst>
              <a:ext uri="{FF2B5EF4-FFF2-40B4-BE49-F238E27FC236}">
                <a16:creationId xmlns:a16="http://schemas.microsoft.com/office/drawing/2014/main" xmlns="" id="{0D539302-C0D0-47A9-9B88-6CF720A90395}"/>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CC7995CD-DD71-46ED-AC56-D37DB05CF336}"/>
              </a:ext>
            </a:extLst>
          </p:cNvPr>
          <p:cNvSpPr>
            <a:spLocks noGrp="1"/>
          </p:cNvSpPr>
          <p:nvPr>
            <p:ph type="title"/>
          </p:nvPr>
        </p:nvSpPr>
        <p:spPr/>
        <p:txBody>
          <a:bodyPr>
            <a:noAutofit/>
          </a:bodyPr>
          <a:lstStyle/>
          <a:p>
            <a:r>
              <a:rPr lang="ro-RO" altLang="ro-RO" sz="2400" b="1" dirty="0">
                <a:solidFill>
                  <a:schemeClr val="bg1">
                    <a:lumMod val="95000"/>
                  </a:schemeClr>
                </a:solidFill>
                <a:effectLst>
                  <a:outerShdw blurRad="38100" dist="38100" dir="2700000" algn="tl">
                    <a:srgbClr val="000000">
                      <a:alpha val="43137"/>
                    </a:srgbClr>
                  </a:outerShdw>
                </a:effectLst>
              </a:rPr>
              <a:t>Ordin comun ME-MS nr. 5196/1756/2021</a:t>
            </a: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i="1" dirty="0">
                <a:solidFill>
                  <a:schemeClr val="bg1">
                    <a:lumMod val="95000"/>
                  </a:schemeClr>
                </a:solidFill>
              </a:rPr>
              <a:t>m</a:t>
            </a:r>
            <a:r>
              <a:rPr lang="ro-RO" altLang="ro-RO" sz="2400" b="1" i="1" dirty="0">
                <a:solidFill>
                  <a:schemeClr val="bg1">
                    <a:lumMod val="95000"/>
                  </a:schemeClr>
                </a:solidFill>
              </a:rPr>
              <a:t>ă</a:t>
            </a:r>
            <a:r>
              <a:rPr lang="en-US" altLang="ro-RO" sz="2400" b="1" i="1" dirty="0" err="1">
                <a:solidFill>
                  <a:schemeClr val="bg1">
                    <a:lumMod val="95000"/>
                  </a:schemeClr>
                </a:solidFill>
              </a:rPr>
              <a:t>suri</a:t>
            </a:r>
            <a:r>
              <a:rPr lang="en-US" altLang="ro-RO" sz="2400" b="1" i="1" dirty="0">
                <a:solidFill>
                  <a:schemeClr val="bg1">
                    <a:lumMod val="95000"/>
                  </a:schemeClr>
                </a:solidFill>
              </a:rPr>
              <a:t> de </a:t>
            </a:r>
            <a:r>
              <a:rPr lang="ro-RO" altLang="ro-RO" sz="2400" b="1" i="1" dirty="0">
                <a:solidFill>
                  <a:schemeClr val="bg1">
                    <a:lumMod val="95000"/>
                  </a:schemeClr>
                </a:solidFill>
              </a:rPr>
              <a:t>organizare a activităților în cadrul unităților/instituțiilor de învățământ în condiții de siguranță epidemiologică</a:t>
            </a:r>
            <a:endParaRPr lang="en-US" sz="2400" dirty="0">
              <a:solidFill>
                <a:schemeClr val="bg1">
                  <a:lumMod val="95000"/>
                </a:schemeClr>
              </a:solidFill>
            </a:endParaRPr>
          </a:p>
        </p:txBody>
      </p:sp>
      <p:sp>
        <p:nvSpPr>
          <p:cNvPr id="8195" name="Content Placeholder 2">
            <a:extLst>
              <a:ext uri="{FF2B5EF4-FFF2-40B4-BE49-F238E27FC236}">
                <a16:creationId xmlns:a16="http://schemas.microsoft.com/office/drawing/2014/main" xmlns="" id="{78C9D92E-05B1-4DDE-A760-726F96AFB65F}"/>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Clr>
                <a:srgbClr val="C42F1A"/>
              </a:buClr>
              <a:buNone/>
            </a:pPr>
            <a:r>
              <a:rPr lang="ro-RO" dirty="0"/>
              <a:t>O</a:t>
            </a:r>
            <a:r>
              <a:rPr lang="en-US" dirty="0" err="1"/>
              <a:t>rganizarea</a:t>
            </a:r>
            <a:r>
              <a:rPr lang="en-US" dirty="0"/>
              <a:t> </a:t>
            </a:r>
            <a:r>
              <a:rPr lang="en-US" dirty="0" err="1"/>
              <a:t>sălilor</a:t>
            </a:r>
            <a:r>
              <a:rPr lang="en-US" dirty="0"/>
              <a:t> de </a:t>
            </a:r>
            <a:r>
              <a:rPr lang="en-US" dirty="0" err="1"/>
              <a:t>clasă</a:t>
            </a:r>
            <a:r>
              <a:rPr lang="en-US" dirty="0"/>
              <a:t>:</a:t>
            </a:r>
            <a:endParaRPr lang="ro-RO" dirty="0"/>
          </a:p>
          <a:p>
            <a:pPr marL="0" indent="0" algn="just">
              <a:buClr>
                <a:srgbClr val="C42F1A"/>
              </a:buClr>
              <a:buNone/>
            </a:pPr>
            <a:r>
              <a:rPr lang="en-US" dirty="0"/>
              <a:t> — </a:t>
            </a:r>
            <a:r>
              <a:rPr lang="en-US" dirty="0" err="1"/>
              <a:t>sala</a:t>
            </a:r>
            <a:r>
              <a:rPr lang="en-US" dirty="0"/>
              <a:t> de </a:t>
            </a:r>
            <a:r>
              <a:rPr lang="en-US" dirty="0" err="1"/>
              <a:t>clasă</a:t>
            </a:r>
            <a:r>
              <a:rPr lang="en-US" dirty="0"/>
              <a:t> </a:t>
            </a:r>
            <a:r>
              <a:rPr lang="en-US" dirty="0" err="1"/>
              <a:t>va</a:t>
            </a:r>
            <a:r>
              <a:rPr lang="en-US" dirty="0"/>
              <a:t> fi </a:t>
            </a:r>
            <a:r>
              <a:rPr lang="en-US" dirty="0" err="1"/>
              <a:t>amenajată</a:t>
            </a:r>
            <a:r>
              <a:rPr lang="en-US" dirty="0"/>
              <a:t> </a:t>
            </a:r>
            <a:r>
              <a:rPr lang="en-US" dirty="0" err="1"/>
              <a:t>astfel</a:t>
            </a:r>
            <a:r>
              <a:rPr lang="en-US" dirty="0"/>
              <a:t> </a:t>
            </a:r>
            <a:r>
              <a:rPr lang="en-US" dirty="0" err="1"/>
              <a:t>încât</a:t>
            </a:r>
            <a:r>
              <a:rPr lang="en-US" dirty="0"/>
              <a:t> </a:t>
            </a:r>
            <a:r>
              <a:rPr lang="en-US" dirty="0" err="1"/>
              <a:t>să</a:t>
            </a:r>
            <a:r>
              <a:rPr lang="en-US" dirty="0"/>
              <a:t> fie </a:t>
            </a:r>
            <a:r>
              <a:rPr lang="en-US" dirty="0" err="1"/>
              <a:t>asigurată</a:t>
            </a:r>
            <a:r>
              <a:rPr lang="en-US" dirty="0"/>
              <a:t> </a:t>
            </a:r>
            <a:r>
              <a:rPr lang="en-US" dirty="0" err="1"/>
              <a:t>distanțarea</a:t>
            </a:r>
            <a:r>
              <a:rPr lang="en-US" dirty="0"/>
              <a:t> </a:t>
            </a:r>
            <a:r>
              <a:rPr lang="en-US" dirty="0" err="1"/>
              <a:t>fizică</a:t>
            </a:r>
            <a:r>
              <a:rPr lang="en-US" dirty="0"/>
              <a:t> de minimum 1 </a:t>
            </a:r>
            <a:r>
              <a:rPr lang="en-US" dirty="0" err="1"/>
              <a:t>metru</a:t>
            </a:r>
            <a:r>
              <a:rPr lang="en-US" dirty="0"/>
              <a:t> </a:t>
            </a:r>
            <a:r>
              <a:rPr lang="en-US" dirty="0" err="1"/>
              <a:t>între</a:t>
            </a:r>
            <a:r>
              <a:rPr lang="en-US" dirty="0"/>
              <a:t> </a:t>
            </a:r>
            <a:r>
              <a:rPr lang="en-US" dirty="0" err="1"/>
              <a:t>elevi</a:t>
            </a:r>
            <a:r>
              <a:rPr lang="en-US" dirty="0"/>
              <a:t>. </a:t>
            </a:r>
            <a:r>
              <a:rPr lang="en-US" dirty="0" err="1"/>
              <a:t>Dacă</a:t>
            </a:r>
            <a:r>
              <a:rPr lang="en-US" dirty="0"/>
              <a:t> </a:t>
            </a:r>
            <a:r>
              <a:rPr lang="en-US" dirty="0" err="1"/>
              <a:t>configurația</a:t>
            </a:r>
            <a:r>
              <a:rPr lang="en-US" dirty="0"/>
              <a:t> </a:t>
            </a:r>
            <a:r>
              <a:rPr lang="en-US" dirty="0" err="1"/>
              <a:t>sălii</a:t>
            </a:r>
            <a:r>
              <a:rPr lang="en-US" dirty="0"/>
              <a:t> de </a:t>
            </a:r>
            <a:r>
              <a:rPr lang="en-US" dirty="0" err="1"/>
              <a:t>clasă</a:t>
            </a:r>
            <a:r>
              <a:rPr lang="en-US" dirty="0"/>
              <a:t> (</a:t>
            </a:r>
            <a:r>
              <a:rPr lang="en-US" dirty="0" err="1"/>
              <a:t>suprafață</a:t>
            </a:r>
            <a:r>
              <a:rPr lang="en-US" dirty="0"/>
              <a:t>, mobilier etc.) nu </a:t>
            </a:r>
            <a:r>
              <a:rPr lang="en-US" dirty="0" err="1"/>
              <a:t>permite</a:t>
            </a:r>
            <a:r>
              <a:rPr lang="en-US" dirty="0"/>
              <a:t> </a:t>
            </a:r>
            <a:r>
              <a:rPr lang="en-US" dirty="0" err="1"/>
              <a:t>distanțarea</a:t>
            </a:r>
            <a:r>
              <a:rPr lang="en-US" dirty="0"/>
              <a:t> </a:t>
            </a:r>
            <a:r>
              <a:rPr lang="en-US" dirty="0" err="1"/>
              <a:t>fizică</a:t>
            </a:r>
            <a:r>
              <a:rPr lang="en-US" dirty="0"/>
              <a:t> de minimum 1 </a:t>
            </a:r>
            <a:r>
              <a:rPr lang="en-US" dirty="0" err="1"/>
              <a:t>metru</a:t>
            </a:r>
            <a:r>
              <a:rPr lang="en-US" dirty="0"/>
              <a:t>, </a:t>
            </a:r>
            <a:r>
              <a:rPr lang="en-US" dirty="0" err="1"/>
              <a:t>atunci</a:t>
            </a:r>
            <a:r>
              <a:rPr lang="en-US" dirty="0"/>
              <a:t> </a:t>
            </a:r>
            <a:r>
              <a:rPr lang="en-US" dirty="0" err="1"/>
              <a:t>spațiul</a:t>
            </a:r>
            <a:r>
              <a:rPr lang="en-US" dirty="0"/>
              <a:t> </a:t>
            </a:r>
            <a:r>
              <a:rPr lang="en-US" dirty="0" err="1"/>
              <a:t>va</a:t>
            </a:r>
            <a:r>
              <a:rPr lang="en-US" dirty="0"/>
              <a:t> fi </a:t>
            </a:r>
            <a:r>
              <a:rPr lang="en-US" dirty="0" err="1"/>
              <a:t>organizat</a:t>
            </a:r>
            <a:r>
              <a:rPr lang="en-US" dirty="0"/>
              <a:t> </a:t>
            </a:r>
            <a:r>
              <a:rPr lang="en-US" dirty="0" err="1"/>
              <a:t>astfel</a:t>
            </a:r>
            <a:r>
              <a:rPr lang="en-US" dirty="0"/>
              <a:t> </a:t>
            </a:r>
            <a:r>
              <a:rPr lang="en-US" dirty="0" err="1"/>
              <a:t>încât</a:t>
            </a:r>
            <a:r>
              <a:rPr lang="en-US" dirty="0"/>
              <a:t> </a:t>
            </a:r>
            <a:r>
              <a:rPr lang="en-US" dirty="0" err="1"/>
              <a:t>să</a:t>
            </a:r>
            <a:r>
              <a:rPr lang="en-US" dirty="0"/>
              <a:t> se </a:t>
            </a:r>
            <a:r>
              <a:rPr lang="en-US" dirty="0" err="1"/>
              <a:t>asigure</a:t>
            </a:r>
            <a:r>
              <a:rPr lang="en-US" dirty="0"/>
              <a:t> </a:t>
            </a:r>
            <a:r>
              <a:rPr lang="en-US" dirty="0" err="1"/>
              <a:t>distanța</a:t>
            </a:r>
            <a:r>
              <a:rPr lang="en-US" dirty="0"/>
              <a:t> maxim </a:t>
            </a:r>
            <a:r>
              <a:rPr lang="en-US" dirty="0" err="1"/>
              <a:t>posibilă</a:t>
            </a:r>
            <a:r>
              <a:rPr lang="en-US" dirty="0"/>
              <a:t> </a:t>
            </a:r>
            <a:r>
              <a:rPr lang="en-US" dirty="0" err="1"/>
              <a:t>între</a:t>
            </a:r>
            <a:r>
              <a:rPr lang="en-US" dirty="0"/>
              <a:t> </a:t>
            </a:r>
            <a:r>
              <a:rPr lang="en-US" dirty="0" err="1"/>
              <a:t>elevi</a:t>
            </a:r>
            <a:r>
              <a:rPr lang="en-US" dirty="0"/>
              <a:t>;</a:t>
            </a:r>
            <a:endParaRPr lang="ro-RO" dirty="0"/>
          </a:p>
          <a:p>
            <a:pPr marL="0" indent="0" algn="just">
              <a:buClr>
                <a:srgbClr val="C42F1A"/>
              </a:buClr>
              <a:buNone/>
            </a:pPr>
            <a:r>
              <a:rPr lang="en-US" dirty="0"/>
              <a:t> — </a:t>
            </a:r>
            <a:r>
              <a:rPr lang="en-US" dirty="0" err="1"/>
              <a:t>deplasarea</a:t>
            </a:r>
            <a:r>
              <a:rPr lang="en-US" dirty="0"/>
              <a:t> </a:t>
            </a:r>
            <a:r>
              <a:rPr lang="en-US" dirty="0" err="1"/>
              <a:t>elevilor</a:t>
            </a:r>
            <a:r>
              <a:rPr lang="en-US" dirty="0"/>
              <a:t> </a:t>
            </a:r>
            <a:r>
              <a:rPr lang="en-US" dirty="0" err="1"/>
              <a:t>în</a:t>
            </a:r>
            <a:r>
              <a:rPr lang="en-US" dirty="0"/>
              <a:t> </a:t>
            </a:r>
            <a:r>
              <a:rPr lang="en-US" dirty="0" err="1"/>
              <a:t>interiorul</a:t>
            </a:r>
            <a:r>
              <a:rPr lang="en-US" dirty="0"/>
              <a:t> </a:t>
            </a:r>
            <a:r>
              <a:rPr lang="en-US" dirty="0" err="1"/>
              <a:t>instituției</a:t>
            </a:r>
            <a:r>
              <a:rPr lang="en-US" dirty="0"/>
              <a:t> </a:t>
            </a:r>
            <a:r>
              <a:rPr lang="en-US" dirty="0" err="1"/>
              <a:t>trebuie</a:t>
            </a:r>
            <a:r>
              <a:rPr lang="en-US" dirty="0"/>
              <a:t> </a:t>
            </a:r>
            <a:r>
              <a:rPr lang="en-US" dirty="0" err="1"/>
              <a:t>limitată</a:t>
            </a:r>
            <a:r>
              <a:rPr lang="en-US" dirty="0"/>
              <a:t> </a:t>
            </a:r>
            <a:r>
              <a:rPr lang="en-US" dirty="0" err="1"/>
              <a:t>prin</a:t>
            </a:r>
            <a:r>
              <a:rPr lang="en-US" dirty="0"/>
              <a:t> </a:t>
            </a:r>
            <a:r>
              <a:rPr lang="en-US" dirty="0" err="1"/>
              <a:t>alocarea</a:t>
            </a:r>
            <a:r>
              <a:rPr lang="en-US" dirty="0"/>
              <a:t> </a:t>
            </a:r>
            <a:r>
              <a:rPr lang="en-US" dirty="0" err="1"/>
              <a:t>aceleiași</a:t>
            </a:r>
            <a:r>
              <a:rPr lang="en-US" dirty="0"/>
              <a:t> </a:t>
            </a:r>
            <a:r>
              <a:rPr lang="en-US" dirty="0" err="1"/>
              <a:t>săli</a:t>
            </a:r>
            <a:r>
              <a:rPr lang="en-US" dirty="0"/>
              <a:t> </a:t>
            </a:r>
            <a:r>
              <a:rPr lang="en-US" dirty="0" err="1"/>
              <a:t>pentru</a:t>
            </a:r>
            <a:r>
              <a:rPr lang="en-US" dirty="0"/>
              <a:t> o </a:t>
            </a:r>
            <a:r>
              <a:rPr lang="en-US" dirty="0" err="1"/>
              <a:t>singură</a:t>
            </a:r>
            <a:r>
              <a:rPr lang="en-US" dirty="0"/>
              <a:t> </a:t>
            </a:r>
            <a:r>
              <a:rPr lang="en-US" dirty="0" err="1"/>
              <a:t>clasă</a:t>
            </a:r>
            <a:r>
              <a:rPr lang="en-US" dirty="0"/>
              <a:t> de </a:t>
            </a:r>
            <a:r>
              <a:rPr lang="en-US" dirty="0" err="1"/>
              <a:t>elevi</a:t>
            </a:r>
            <a:r>
              <a:rPr lang="en-US" dirty="0"/>
              <a:t>. </a:t>
            </a:r>
            <a:r>
              <a:rPr lang="en-US" dirty="0" err="1"/>
              <a:t>Principiul</a:t>
            </a:r>
            <a:r>
              <a:rPr lang="en-US" dirty="0"/>
              <a:t> de </a:t>
            </a:r>
            <a:r>
              <a:rPr lang="en-US" dirty="0" err="1"/>
              <a:t>urmat</a:t>
            </a:r>
            <a:r>
              <a:rPr lang="en-US" dirty="0"/>
              <a:t> </a:t>
            </a:r>
            <a:r>
              <a:rPr lang="en-US" dirty="0" err="1"/>
              <a:t>este</a:t>
            </a:r>
            <a:r>
              <a:rPr lang="en-US" dirty="0"/>
              <a:t> „1 </a:t>
            </a:r>
            <a:r>
              <a:rPr lang="en-US" dirty="0" err="1"/>
              <a:t>clasă</a:t>
            </a:r>
            <a:r>
              <a:rPr lang="en-US" dirty="0"/>
              <a:t> de </a:t>
            </a:r>
            <a:r>
              <a:rPr lang="en-US" dirty="0" err="1"/>
              <a:t>elevi</a:t>
            </a:r>
            <a:r>
              <a:rPr lang="en-US" dirty="0"/>
              <a:t> = 1 </a:t>
            </a:r>
            <a:r>
              <a:rPr lang="en-US" dirty="0" err="1"/>
              <a:t>sală</a:t>
            </a:r>
            <a:r>
              <a:rPr lang="en-US" dirty="0"/>
              <a:t>”, cu </a:t>
            </a:r>
            <a:r>
              <a:rPr lang="en-US" dirty="0" err="1"/>
              <a:t>excepția</a:t>
            </a:r>
            <a:r>
              <a:rPr lang="en-US" dirty="0"/>
              <a:t> </a:t>
            </a:r>
            <a:r>
              <a:rPr lang="en-US" dirty="0" err="1"/>
              <a:t>laboratoarelor</a:t>
            </a:r>
            <a:r>
              <a:rPr lang="en-US" dirty="0"/>
              <a:t> </a:t>
            </a:r>
            <a:r>
              <a:rPr lang="en-US" dirty="0" err="1"/>
              <a:t>și</a:t>
            </a:r>
            <a:r>
              <a:rPr lang="en-US" dirty="0"/>
              <a:t> </a:t>
            </a:r>
            <a:r>
              <a:rPr lang="en-US" dirty="0" err="1"/>
              <a:t>atelierelor</a:t>
            </a:r>
            <a:r>
              <a:rPr lang="en-US" dirty="0"/>
              <a:t>, </a:t>
            </a:r>
            <a:r>
              <a:rPr lang="en-US" dirty="0" err="1"/>
              <a:t>pentru</a:t>
            </a:r>
            <a:r>
              <a:rPr lang="en-US" dirty="0"/>
              <a:t> care se </a:t>
            </a:r>
            <a:r>
              <a:rPr lang="en-US" dirty="0" err="1"/>
              <a:t>va</a:t>
            </a:r>
            <a:r>
              <a:rPr lang="en-US" dirty="0"/>
              <a:t> </a:t>
            </a:r>
            <a:r>
              <a:rPr lang="en-US" dirty="0" err="1"/>
              <a:t>aplica</a:t>
            </a:r>
            <a:r>
              <a:rPr lang="en-US" dirty="0"/>
              <a:t> </a:t>
            </a:r>
            <a:r>
              <a:rPr lang="en-US" dirty="0" err="1"/>
              <a:t>protocolul</a:t>
            </a:r>
            <a:r>
              <a:rPr lang="en-US" dirty="0"/>
              <a:t> de </a:t>
            </a:r>
            <a:r>
              <a:rPr lang="en-US" dirty="0" err="1"/>
              <a:t>dezinfectare</a:t>
            </a:r>
            <a:r>
              <a:rPr lang="en-US" dirty="0"/>
              <a:t> </a:t>
            </a:r>
            <a:r>
              <a:rPr lang="en-US" dirty="0" err="1"/>
              <a:t>după</a:t>
            </a:r>
            <a:r>
              <a:rPr lang="en-US" dirty="0"/>
              <a:t> </a:t>
            </a:r>
            <a:r>
              <a:rPr lang="en-US" dirty="0" err="1"/>
              <a:t>fiecare</a:t>
            </a:r>
            <a:r>
              <a:rPr lang="en-US" dirty="0"/>
              <a:t> </a:t>
            </a:r>
            <a:r>
              <a:rPr lang="en-US" dirty="0" err="1"/>
              <a:t>grupă</a:t>
            </a:r>
            <a:r>
              <a:rPr lang="en-US" dirty="0"/>
              <a:t>; </a:t>
            </a:r>
            <a:endParaRPr lang="ro-RO" dirty="0"/>
          </a:p>
          <a:p>
            <a:pPr marL="0" indent="0" algn="just">
              <a:buClr>
                <a:srgbClr val="C42F1A"/>
              </a:buClr>
              <a:buNone/>
            </a:pPr>
            <a:r>
              <a:rPr lang="en-US" dirty="0"/>
              <a:t>— </a:t>
            </a:r>
            <a:r>
              <a:rPr lang="en-US" dirty="0" err="1"/>
              <a:t>este</a:t>
            </a:r>
            <a:r>
              <a:rPr lang="en-US" dirty="0"/>
              <a:t> </a:t>
            </a:r>
            <a:r>
              <a:rPr lang="en-US" dirty="0" err="1"/>
              <a:t>interzis</a:t>
            </a:r>
            <a:r>
              <a:rPr lang="en-US" dirty="0"/>
              <a:t> </a:t>
            </a:r>
            <a:r>
              <a:rPr lang="en-US" dirty="0" err="1"/>
              <a:t>schimbul</a:t>
            </a:r>
            <a:r>
              <a:rPr lang="en-US" dirty="0"/>
              <a:t> de </a:t>
            </a:r>
            <a:r>
              <a:rPr lang="en-US" dirty="0" err="1"/>
              <a:t>obiecte</a:t>
            </a:r>
            <a:r>
              <a:rPr lang="en-US" dirty="0"/>
              <a:t> </a:t>
            </a:r>
            <a:r>
              <a:rPr lang="en-US" dirty="0" err="1"/>
              <a:t>personale</a:t>
            </a:r>
            <a:r>
              <a:rPr lang="en-US" dirty="0"/>
              <a:t>; </a:t>
            </a:r>
            <a:endParaRPr lang="ro-RO" dirty="0"/>
          </a:p>
          <a:p>
            <a:pPr marL="0" indent="0" algn="just">
              <a:buClr>
                <a:srgbClr val="C42F1A"/>
              </a:buClr>
              <a:buNone/>
            </a:pPr>
            <a:r>
              <a:rPr lang="en-US" dirty="0"/>
              <a:t>— </a:t>
            </a:r>
            <a:r>
              <a:rPr lang="en-US" dirty="0" err="1"/>
              <a:t>va</a:t>
            </a:r>
            <a:r>
              <a:rPr lang="en-US" dirty="0"/>
              <a:t> fi </a:t>
            </a:r>
            <a:r>
              <a:rPr lang="en-US" dirty="0" err="1"/>
              <a:t>asigurată</a:t>
            </a:r>
            <a:r>
              <a:rPr lang="en-US" dirty="0"/>
              <a:t> </a:t>
            </a:r>
            <a:r>
              <a:rPr lang="en-US" dirty="0" err="1"/>
              <a:t>aerisirea</a:t>
            </a:r>
            <a:r>
              <a:rPr lang="en-US" dirty="0"/>
              <a:t> </a:t>
            </a:r>
            <a:r>
              <a:rPr lang="en-US" dirty="0" err="1"/>
              <a:t>claselor</a:t>
            </a:r>
            <a:r>
              <a:rPr lang="en-US" dirty="0"/>
              <a:t> </a:t>
            </a:r>
            <a:r>
              <a:rPr lang="en-US" dirty="0" err="1"/>
              <a:t>înainte</a:t>
            </a:r>
            <a:r>
              <a:rPr lang="en-US" dirty="0"/>
              <a:t> de </a:t>
            </a:r>
            <a:r>
              <a:rPr lang="en-US" dirty="0" err="1"/>
              <a:t>sosirea</a:t>
            </a:r>
            <a:r>
              <a:rPr lang="en-US" dirty="0"/>
              <a:t> </a:t>
            </a:r>
            <a:r>
              <a:rPr lang="en-US" dirty="0" err="1"/>
              <a:t>elevilor</a:t>
            </a:r>
            <a:r>
              <a:rPr lang="en-US" dirty="0"/>
              <a:t>, </a:t>
            </a:r>
            <a:r>
              <a:rPr lang="en-US" dirty="0" err="1"/>
              <a:t>prin</a:t>
            </a:r>
            <a:r>
              <a:rPr lang="en-US" dirty="0"/>
              <a:t> </a:t>
            </a:r>
            <a:r>
              <a:rPr lang="en-US" dirty="0" err="1"/>
              <a:t>deschiderea</a:t>
            </a:r>
            <a:r>
              <a:rPr lang="en-US" dirty="0"/>
              <a:t> </a:t>
            </a:r>
            <a:r>
              <a:rPr lang="en-US" dirty="0" err="1"/>
              <a:t>ferestrelor</a:t>
            </a:r>
            <a:r>
              <a:rPr lang="en-US" dirty="0"/>
              <a:t> </a:t>
            </a:r>
            <a:r>
              <a:rPr lang="en-US" dirty="0" err="1"/>
              <a:t>timp</a:t>
            </a:r>
            <a:r>
              <a:rPr lang="en-US" dirty="0"/>
              <a:t> de minimum 30 de minute, </a:t>
            </a:r>
            <a:r>
              <a:rPr lang="en-US" dirty="0" err="1"/>
              <a:t>apoi</a:t>
            </a:r>
            <a:r>
              <a:rPr lang="en-US" dirty="0"/>
              <a:t> </a:t>
            </a:r>
            <a:r>
              <a:rPr lang="en-US" dirty="0" err="1"/>
              <a:t>în</a:t>
            </a:r>
            <a:r>
              <a:rPr lang="en-US" dirty="0"/>
              <a:t> </a:t>
            </a:r>
            <a:r>
              <a:rPr lang="en-US" dirty="0" err="1"/>
              <a:t>timpul</a:t>
            </a:r>
            <a:r>
              <a:rPr lang="en-US" dirty="0"/>
              <a:t> </a:t>
            </a:r>
            <a:r>
              <a:rPr lang="en-US" dirty="0" err="1"/>
              <a:t>pauzelor</a:t>
            </a:r>
            <a:r>
              <a:rPr lang="en-US" dirty="0"/>
              <a:t> minimum 10 minute </a:t>
            </a:r>
            <a:r>
              <a:rPr lang="en-US" dirty="0" err="1"/>
              <a:t>și</a:t>
            </a:r>
            <a:r>
              <a:rPr lang="en-US" dirty="0"/>
              <a:t> la </a:t>
            </a:r>
            <a:r>
              <a:rPr lang="en-US" dirty="0" err="1"/>
              <a:t>finalul</a:t>
            </a:r>
            <a:r>
              <a:rPr lang="en-US" dirty="0"/>
              <a:t> </a:t>
            </a:r>
            <a:r>
              <a:rPr lang="en-US" dirty="0" err="1"/>
              <a:t>zilei</a:t>
            </a:r>
            <a:r>
              <a:rPr lang="en-US" dirty="0"/>
              <a:t>, precum </a:t>
            </a:r>
            <a:r>
              <a:rPr lang="en-US" dirty="0" err="1"/>
              <a:t>și</a:t>
            </a:r>
            <a:r>
              <a:rPr lang="en-US" dirty="0"/>
              <a:t> </a:t>
            </a:r>
            <a:r>
              <a:rPr lang="en-US" dirty="0" err="1"/>
              <a:t>păstrarea</a:t>
            </a:r>
            <a:r>
              <a:rPr lang="en-US" dirty="0"/>
              <a:t> </a:t>
            </a:r>
            <a:r>
              <a:rPr lang="en-US" dirty="0" err="1"/>
              <a:t>ferestrelor</a:t>
            </a:r>
            <a:r>
              <a:rPr lang="en-US" dirty="0"/>
              <a:t> </a:t>
            </a:r>
            <a:r>
              <a:rPr lang="en-US" dirty="0" err="1"/>
              <a:t>deschise</a:t>
            </a:r>
            <a:r>
              <a:rPr lang="en-US" dirty="0"/>
              <a:t> </a:t>
            </a:r>
            <a:r>
              <a:rPr lang="en-US" dirty="0" err="1"/>
              <a:t>ori</a:t>
            </a:r>
            <a:r>
              <a:rPr lang="en-US" dirty="0"/>
              <a:t> de </a:t>
            </a:r>
            <a:r>
              <a:rPr lang="en-US" dirty="0" err="1"/>
              <a:t>câte</a:t>
            </a:r>
            <a:r>
              <a:rPr lang="en-US" dirty="0"/>
              <a:t> </a:t>
            </a:r>
            <a:r>
              <a:rPr lang="en-US" dirty="0" err="1"/>
              <a:t>ori</a:t>
            </a:r>
            <a:r>
              <a:rPr lang="en-US" dirty="0"/>
              <a:t> </a:t>
            </a:r>
            <a:r>
              <a:rPr lang="en-US" dirty="0" err="1"/>
              <a:t>este</a:t>
            </a:r>
            <a:r>
              <a:rPr lang="en-US" dirty="0"/>
              <a:t> </a:t>
            </a:r>
            <a:r>
              <a:rPr lang="en-US" dirty="0" err="1"/>
              <a:t>posibil</a:t>
            </a:r>
            <a:r>
              <a:rPr lang="ro-RO" dirty="0"/>
              <a:t>.</a:t>
            </a:r>
            <a:endParaRPr lang="ro-RO" altLang="ro-RO" dirty="0">
              <a:solidFill>
                <a:schemeClr val="accent6">
                  <a:lumMod val="50000"/>
                </a:schemeClr>
              </a:solidFill>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79A8E8F2-797B-4F07-B81F-F46A005CDAEE}"/>
              </a:ext>
            </a:extLst>
          </p:cNvPr>
          <p:cNvSpPr/>
          <p:nvPr/>
        </p:nvSpPr>
        <p:spPr>
          <a:xfrm>
            <a:off x="207884" y="6099048"/>
            <a:ext cx="8936116" cy="646331"/>
          </a:xfrm>
          <a:prstGeom prst="rect">
            <a:avLst/>
          </a:prstGeom>
        </p:spPr>
        <p:txBody>
          <a:bodyPr wrap="square">
            <a:spAutoFit/>
          </a:bodyPr>
          <a:lstStyle/>
          <a:p>
            <a:pPr algn="just">
              <a:buClr>
                <a:srgbClr val="C42F1A"/>
              </a:buClr>
            </a:pPr>
            <a:r>
              <a:rPr lang="en-US" altLang="ro-RO" i="1" dirty="0">
                <a:solidFill>
                  <a:schemeClr val="accent6">
                    <a:lumMod val="50000"/>
                  </a:schemeClr>
                </a:solidFill>
                <a:hlinkClick r:id="rId3"/>
              </a:rPr>
              <a:t>https://edu.ro/ordin_comun_ME_MS_an_scolar_2021_2022_siguranta_epidemiologica_scoli</a:t>
            </a:r>
            <a:endParaRPr lang="en-US" altLang="ro-RO" i="1" dirty="0">
              <a:solidFill>
                <a:schemeClr val="accent6">
                  <a:lumMod val="50000"/>
                </a:schemeClr>
              </a:solidFill>
            </a:endParaRPr>
          </a:p>
          <a:p>
            <a:pPr algn="just">
              <a:buClr>
                <a:srgbClr val="C42F1A"/>
              </a:buClr>
            </a:pPr>
            <a:endParaRPr lang="en-US" altLang="ro-RO" i="1" dirty="0">
              <a:solidFill>
                <a:schemeClr val="accent6">
                  <a:lumMod val="50000"/>
                </a:schemeClr>
              </a:solidFill>
            </a:endParaRPr>
          </a:p>
        </p:txBody>
      </p:sp>
      <p:sp>
        <p:nvSpPr>
          <p:cNvPr id="5" name="Dreptunghi 4">
            <a:extLst>
              <a:ext uri="{FF2B5EF4-FFF2-40B4-BE49-F238E27FC236}">
                <a16:creationId xmlns:a16="http://schemas.microsoft.com/office/drawing/2014/main" xmlns="" id="{971A8E46-1874-4AB7-8D44-A8DA93B7C237}"/>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908864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CC7995CD-DD71-46ED-AC56-D37DB05CF336}"/>
              </a:ext>
            </a:extLst>
          </p:cNvPr>
          <p:cNvSpPr>
            <a:spLocks noGrp="1"/>
          </p:cNvSpPr>
          <p:nvPr>
            <p:ph type="title"/>
          </p:nvPr>
        </p:nvSpPr>
        <p:spPr>
          <a:xfrm>
            <a:off x="150297" y="1123836"/>
            <a:ext cx="2210612" cy="4601183"/>
          </a:xfrm>
        </p:spPr>
        <p:txBody>
          <a:bodyPr>
            <a:noAutofit/>
          </a:bodyPr>
          <a:lstStyle/>
          <a:p>
            <a:r>
              <a:rPr lang="ro-RO" altLang="ro-RO" sz="2400" b="1" dirty="0">
                <a:solidFill>
                  <a:schemeClr val="bg1">
                    <a:lumMod val="95000"/>
                  </a:schemeClr>
                </a:solidFill>
                <a:effectLst>
                  <a:outerShdw blurRad="38100" dist="38100" dir="2700000" algn="tl">
                    <a:srgbClr val="000000">
                      <a:alpha val="43137"/>
                    </a:srgbClr>
                  </a:outerShdw>
                </a:effectLst>
              </a:rPr>
              <a:t> Ordin comun ME-MS nr. 5196/1756/2021</a:t>
            </a: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dirty="0">
                <a:solidFill>
                  <a:schemeClr val="bg1">
                    <a:lumMod val="95000"/>
                  </a:schemeClr>
                </a:solidFill>
                <a:effectLst>
                  <a:outerShdw blurRad="38100" dist="38100" dir="2700000" algn="tl">
                    <a:srgbClr val="000000">
                      <a:alpha val="43137"/>
                    </a:srgbClr>
                  </a:outerShdw>
                </a:effectLst>
              </a:rPr>
              <a:t/>
            </a:r>
            <a:br>
              <a:rPr lang="en-US" altLang="ro-RO" sz="2400" b="1" dirty="0">
                <a:solidFill>
                  <a:schemeClr val="bg1">
                    <a:lumMod val="95000"/>
                  </a:schemeClr>
                </a:solidFill>
                <a:effectLst>
                  <a:outerShdw blurRad="38100" dist="38100" dir="2700000" algn="tl">
                    <a:srgbClr val="000000">
                      <a:alpha val="43137"/>
                    </a:srgbClr>
                  </a:outerShdw>
                </a:effectLst>
              </a:rPr>
            </a:br>
            <a:r>
              <a:rPr lang="en-US" altLang="ro-RO" sz="2400" b="1" i="1" dirty="0">
                <a:solidFill>
                  <a:schemeClr val="bg1">
                    <a:lumMod val="95000"/>
                  </a:schemeClr>
                </a:solidFill>
              </a:rPr>
              <a:t>m</a:t>
            </a:r>
            <a:r>
              <a:rPr lang="ro-RO" altLang="ro-RO" sz="2400" b="1" i="1" dirty="0">
                <a:solidFill>
                  <a:schemeClr val="bg1">
                    <a:lumMod val="95000"/>
                  </a:schemeClr>
                </a:solidFill>
              </a:rPr>
              <a:t>ă</a:t>
            </a:r>
            <a:r>
              <a:rPr lang="en-US" altLang="ro-RO" sz="2400" b="1" i="1" dirty="0" err="1">
                <a:solidFill>
                  <a:schemeClr val="bg1">
                    <a:lumMod val="95000"/>
                  </a:schemeClr>
                </a:solidFill>
              </a:rPr>
              <a:t>suri</a:t>
            </a:r>
            <a:r>
              <a:rPr lang="en-US" altLang="ro-RO" sz="2400" b="1" i="1" dirty="0">
                <a:solidFill>
                  <a:schemeClr val="bg1">
                    <a:lumMod val="95000"/>
                  </a:schemeClr>
                </a:solidFill>
              </a:rPr>
              <a:t> de </a:t>
            </a:r>
            <a:r>
              <a:rPr lang="ro-RO" altLang="ro-RO" sz="2400" b="1" i="1" dirty="0">
                <a:solidFill>
                  <a:schemeClr val="bg1">
                    <a:lumMod val="95000"/>
                  </a:schemeClr>
                </a:solidFill>
              </a:rPr>
              <a:t>organizare a activităților în cadrul unităților/instituțiilor de învățământ în condiții de siguranță epidemiologică</a:t>
            </a:r>
            <a:endParaRPr lang="en-US" sz="2400" dirty="0">
              <a:solidFill>
                <a:schemeClr val="bg1">
                  <a:lumMod val="95000"/>
                </a:schemeClr>
              </a:solidFill>
            </a:endParaRPr>
          </a:p>
        </p:txBody>
      </p:sp>
      <p:sp>
        <p:nvSpPr>
          <p:cNvPr id="8195" name="Content Placeholder 2">
            <a:extLst>
              <a:ext uri="{FF2B5EF4-FFF2-40B4-BE49-F238E27FC236}">
                <a16:creationId xmlns:a16="http://schemas.microsoft.com/office/drawing/2014/main" xmlns="" id="{78C9D92E-05B1-4DDE-A760-726F96AFB65F}"/>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Clr>
                <a:srgbClr val="C42F1A"/>
              </a:buClr>
            </a:pPr>
            <a:r>
              <a:rPr lang="ro-RO" altLang="ro-RO" sz="2000" dirty="0">
                <a:solidFill>
                  <a:schemeClr val="accent6">
                    <a:lumMod val="50000"/>
                  </a:schemeClr>
                </a:solidFill>
                <a:cs typeface="Arial" panose="020B0604020202020204" pitchFamily="34" charset="0"/>
              </a:rPr>
              <a:t> În cazul instituirii măsurii de  </a:t>
            </a:r>
            <a:r>
              <a:rPr lang="ro-RO" altLang="ro-RO" sz="2000" dirty="0" err="1">
                <a:solidFill>
                  <a:schemeClr val="accent6">
                    <a:lumMod val="50000"/>
                  </a:schemeClr>
                </a:solidFill>
                <a:cs typeface="Arial" panose="020B0604020202020204" pitchFamily="34" charset="0"/>
              </a:rPr>
              <a:t>carantinare</a:t>
            </a:r>
            <a:r>
              <a:rPr lang="ro-RO" altLang="ro-RO" sz="2000" dirty="0">
                <a:solidFill>
                  <a:schemeClr val="accent6">
                    <a:lumMod val="50000"/>
                  </a:schemeClr>
                </a:solidFill>
                <a:cs typeface="Arial" panose="020B0604020202020204" pitchFamily="34" charset="0"/>
              </a:rPr>
              <a:t> zonală nu sunt permise </a:t>
            </a:r>
            <a:r>
              <a:rPr lang="ro-RO" altLang="ro-RO" sz="2000" dirty="0" err="1">
                <a:solidFill>
                  <a:schemeClr val="accent6">
                    <a:lumMod val="50000"/>
                  </a:schemeClr>
                </a:solidFill>
                <a:cs typeface="Arial" panose="020B0604020202020204" pitchFamily="34" charset="0"/>
              </a:rPr>
              <a:t>activităţile</a:t>
            </a:r>
            <a:r>
              <a:rPr lang="ro-RO" altLang="ro-RO" sz="2000" dirty="0">
                <a:solidFill>
                  <a:schemeClr val="accent6">
                    <a:lumMod val="50000"/>
                  </a:schemeClr>
                </a:solidFill>
                <a:cs typeface="Arial" panose="020B0604020202020204" pitchFamily="34" charset="0"/>
              </a:rPr>
              <a:t> care impun </a:t>
            </a:r>
            <a:r>
              <a:rPr lang="ro-RO" altLang="ro-RO" sz="2000" dirty="0" err="1">
                <a:solidFill>
                  <a:schemeClr val="accent6">
                    <a:lumMod val="50000"/>
                  </a:schemeClr>
                </a:solidFill>
                <a:cs typeface="Arial" panose="020B0604020202020204" pitchFamily="34" charset="0"/>
              </a:rPr>
              <a:t>prezenţa</a:t>
            </a:r>
            <a:r>
              <a:rPr lang="ro-RO" altLang="ro-RO" sz="2000" dirty="0">
                <a:solidFill>
                  <a:schemeClr val="accent6">
                    <a:lumMod val="50000"/>
                  </a:schemeClr>
                </a:solidFill>
                <a:cs typeface="Arial" panose="020B0604020202020204" pitchFamily="34" charset="0"/>
              </a:rPr>
              <a:t> fizică a </a:t>
            </a:r>
            <a:r>
              <a:rPr lang="ro-RO" altLang="ro-RO" sz="2000" dirty="0" err="1">
                <a:solidFill>
                  <a:schemeClr val="accent6">
                    <a:lumMod val="50000"/>
                  </a:schemeClr>
                </a:solidFill>
                <a:cs typeface="Arial" panose="020B0604020202020204" pitchFamily="34" charset="0"/>
              </a:rPr>
              <a:t>antepreşcolarilor</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preşcolarilor</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elevilor în </a:t>
            </a:r>
            <a:r>
              <a:rPr lang="ro-RO" altLang="ro-RO" sz="2000" dirty="0" err="1">
                <a:solidFill>
                  <a:schemeClr val="accent6">
                    <a:lumMod val="50000"/>
                  </a:schemeClr>
                </a:solidFill>
                <a:cs typeface="Arial" panose="020B0604020202020204" pitchFamily="34" charset="0"/>
              </a:rPr>
              <a:t>unităţile</a:t>
            </a:r>
            <a:r>
              <a:rPr lang="ro-RO" altLang="ro-RO" sz="2000" dirty="0">
                <a:solidFill>
                  <a:schemeClr val="accent6">
                    <a:lumMod val="50000"/>
                  </a:schemeClr>
                </a:solidFill>
                <a:cs typeface="Arial" panose="020B0604020202020204" pitchFamily="34" charset="0"/>
              </a:rPr>
              <a:t> de </a:t>
            </a:r>
            <a:r>
              <a:rPr lang="ro-RO" altLang="ro-RO" sz="2000" dirty="0" err="1">
                <a:solidFill>
                  <a:schemeClr val="accent6">
                    <a:lumMod val="50000"/>
                  </a:schemeClr>
                </a:solidFill>
                <a:cs typeface="Arial" panose="020B0604020202020204" pitchFamily="34" charset="0"/>
              </a:rPr>
              <a:t>învăţământ</a:t>
            </a:r>
            <a:r>
              <a:rPr lang="ro-RO" altLang="ro-RO" sz="2000" dirty="0">
                <a:solidFill>
                  <a:schemeClr val="accent6">
                    <a:lumMod val="50000"/>
                  </a:schemeClr>
                </a:solidFill>
                <a:cs typeface="Arial" panose="020B0604020202020204" pitchFamily="34" charset="0"/>
              </a:rPr>
              <a:t>. În această </a:t>
            </a:r>
            <a:r>
              <a:rPr lang="ro-RO" altLang="ro-RO" sz="2000" dirty="0" err="1">
                <a:solidFill>
                  <a:schemeClr val="accent6">
                    <a:lumMod val="50000"/>
                  </a:schemeClr>
                </a:solidFill>
                <a:cs typeface="Arial" panose="020B0604020202020204" pitchFamily="34" charset="0"/>
              </a:rPr>
              <a:t>situaţie</a:t>
            </a:r>
            <a:r>
              <a:rPr lang="ro-RO" altLang="ro-RO" sz="2000" dirty="0">
                <a:solidFill>
                  <a:schemeClr val="accent6">
                    <a:lumMod val="50000"/>
                  </a:schemeClr>
                </a:solidFill>
                <a:cs typeface="Arial" panose="020B0604020202020204" pitchFamily="34" charset="0"/>
              </a:rPr>
              <a:t>, activitatea didactică pentru </a:t>
            </a:r>
            <a:r>
              <a:rPr lang="ro-RO" altLang="ro-RO" sz="2000" dirty="0" err="1">
                <a:solidFill>
                  <a:schemeClr val="accent6">
                    <a:lumMod val="50000"/>
                  </a:schemeClr>
                </a:solidFill>
                <a:cs typeface="Arial" panose="020B0604020202020204" pitchFamily="34" charset="0"/>
              </a:rPr>
              <a:t>preşcolari</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elevi se </a:t>
            </a:r>
            <a:r>
              <a:rPr lang="ro-RO" altLang="ro-RO" sz="2000" dirty="0" err="1">
                <a:solidFill>
                  <a:schemeClr val="accent6">
                    <a:lumMod val="50000"/>
                  </a:schemeClr>
                </a:solidFill>
                <a:cs typeface="Arial" panose="020B0604020202020204" pitchFamily="34" charset="0"/>
              </a:rPr>
              <a:t>desfăşoară</a:t>
            </a:r>
            <a:r>
              <a:rPr lang="ro-RO" altLang="ro-RO" sz="2000" dirty="0">
                <a:solidFill>
                  <a:schemeClr val="accent6">
                    <a:lumMod val="50000"/>
                  </a:schemeClr>
                </a:solidFill>
                <a:cs typeface="Arial" panose="020B0604020202020204" pitchFamily="34" charset="0"/>
              </a:rPr>
              <a:t> exclusiv online, cu </a:t>
            </a:r>
            <a:r>
              <a:rPr lang="ro-RO" altLang="ro-RO" sz="2000" dirty="0" err="1">
                <a:solidFill>
                  <a:schemeClr val="accent6">
                    <a:lumMod val="50000"/>
                  </a:schemeClr>
                </a:solidFill>
                <a:cs typeface="Arial" panose="020B0604020202020204" pitchFamily="34" charset="0"/>
              </a:rPr>
              <a:t>excepţia</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activităţilor</a:t>
            </a:r>
            <a:r>
              <a:rPr lang="ro-RO" altLang="ro-RO" sz="2000" dirty="0">
                <a:solidFill>
                  <a:schemeClr val="accent6">
                    <a:lumMod val="50000"/>
                  </a:schemeClr>
                </a:solidFill>
                <a:cs typeface="Arial" panose="020B0604020202020204" pitchFamily="34" charset="0"/>
              </a:rPr>
              <a:t> de terapie pentru elevii cu </a:t>
            </a:r>
            <a:r>
              <a:rPr lang="ro-RO" altLang="ro-RO" sz="2000" dirty="0" err="1">
                <a:solidFill>
                  <a:schemeClr val="accent6">
                    <a:lumMod val="50000"/>
                  </a:schemeClr>
                </a:solidFill>
                <a:cs typeface="Arial" panose="020B0604020202020204" pitchFamily="34" charset="0"/>
              </a:rPr>
              <a:t>cerinţe</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educaţionale</a:t>
            </a:r>
            <a:r>
              <a:rPr lang="ro-RO" altLang="ro-RO" sz="2000" dirty="0">
                <a:solidFill>
                  <a:schemeClr val="accent6">
                    <a:lumMod val="50000"/>
                  </a:schemeClr>
                </a:solidFill>
                <a:cs typeface="Arial" panose="020B0604020202020204" pitchFamily="34" charset="0"/>
              </a:rPr>
              <a:t> speciale din </a:t>
            </a:r>
            <a:r>
              <a:rPr lang="ro-RO" altLang="ro-RO" sz="2000" dirty="0" err="1">
                <a:solidFill>
                  <a:schemeClr val="accent6">
                    <a:lumMod val="50000"/>
                  </a:schemeClr>
                </a:solidFill>
                <a:cs typeface="Arial" panose="020B0604020202020204" pitchFamily="34" charset="0"/>
              </a:rPr>
              <a:t>învăţământul</a:t>
            </a:r>
            <a:r>
              <a:rPr lang="ro-RO" altLang="ro-RO" sz="2000" dirty="0">
                <a:solidFill>
                  <a:schemeClr val="accent6">
                    <a:lumMod val="50000"/>
                  </a:schemeClr>
                </a:solidFill>
                <a:cs typeface="Arial" panose="020B0604020202020204" pitchFamily="34" charset="0"/>
              </a:rPr>
              <a:t> special </a:t>
            </a:r>
            <a:r>
              <a:rPr lang="ro-RO" altLang="ro-RO" sz="2000" dirty="0" err="1">
                <a:solidFill>
                  <a:schemeClr val="accent6">
                    <a:lumMod val="50000"/>
                  </a:schemeClr>
                </a:solidFill>
                <a:cs typeface="Arial" panose="020B0604020202020204" pitchFamily="34" charset="0"/>
              </a:rPr>
              <a:t>şi</a:t>
            </a:r>
            <a:r>
              <a:rPr lang="ro-RO" altLang="ro-RO" sz="2000" dirty="0">
                <a:solidFill>
                  <a:schemeClr val="accent6">
                    <a:lumMod val="50000"/>
                  </a:schemeClr>
                </a:solidFill>
                <a:cs typeface="Arial" panose="020B0604020202020204" pitchFamily="34" charset="0"/>
              </a:rPr>
              <a:t> special integrat, care se </a:t>
            </a:r>
            <a:r>
              <a:rPr lang="ro-RO" altLang="ro-RO" sz="2000" dirty="0" err="1">
                <a:solidFill>
                  <a:schemeClr val="accent6">
                    <a:lumMod val="50000"/>
                  </a:schemeClr>
                </a:solidFill>
                <a:cs typeface="Arial" panose="020B0604020202020204" pitchFamily="34" charset="0"/>
              </a:rPr>
              <a:t>desfăşoară</a:t>
            </a:r>
            <a:r>
              <a:rPr lang="ro-RO" altLang="ro-RO" sz="2000" dirty="0">
                <a:solidFill>
                  <a:schemeClr val="accent6">
                    <a:lumMod val="50000"/>
                  </a:schemeClr>
                </a:solidFill>
                <a:cs typeface="Arial" panose="020B0604020202020204" pitchFamily="34" charset="0"/>
              </a:rPr>
              <a:t> cu </a:t>
            </a:r>
            <a:r>
              <a:rPr lang="ro-RO" altLang="ro-RO" sz="2000" dirty="0" err="1">
                <a:solidFill>
                  <a:schemeClr val="accent6">
                    <a:lumMod val="50000"/>
                  </a:schemeClr>
                </a:solidFill>
                <a:cs typeface="Arial" panose="020B0604020202020204" pitchFamily="34" charset="0"/>
              </a:rPr>
              <a:t>prezenţă</a:t>
            </a:r>
            <a:r>
              <a:rPr lang="ro-RO" altLang="ro-RO" sz="2000" dirty="0">
                <a:solidFill>
                  <a:schemeClr val="accent6">
                    <a:lumMod val="50000"/>
                  </a:schemeClr>
                </a:solidFill>
                <a:cs typeface="Arial" panose="020B0604020202020204" pitchFamily="34" charset="0"/>
              </a:rPr>
              <a:t> fizică în unitatea de </a:t>
            </a:r>
            <a:r>
              <a:rPr lang="ro-RO" altLang="ro-RO" sz="2000" dirty="0" err="1">
                <a:solidFill>
                  <a:schemeClr val="accent6">
                    <a:lumMod val="50000"/>
                  </a:schemeClr>
                </a:solidFill>
                <a:cs typeface="Arial" panose="020B0604020202020204" pitchFamily="34" charset="0"/>
              </a:rPr>
              <a:t>învăţământ</a:t>
            </a:r>
            <a:endParaRPr lang="ro-RO" altLang="ro-RO" sz="2000" dirty="0">
              <a:solidFill>
                <a:schemeClr val="accent6">
                  <a:lumMod val="50000"/>
                </a:schemeClr>
              </a:solidFill>
              <a:cs typeface="Arial" panose="020B0604020202020204" pitchFamily="34" charset="0"/>
            </a:endParaRPr>
          </a:p>
          <a:p>
            <a:pPr marL="0" indent="0" algn="just">
              <a:buClr>
                <a:srgbClr val="C42F1A"/>
              </a:buClr>
            </a:pPr>
            <a:r>
              <a:rPr lang="ro-RO" altLang="ro-RO" sz="2000" dirty="0">
                <a:solidFill>
                  <a:schemeClr val="accent6">
                    <a:lumMod val="50000"/>
                  </a:schemeClr>
                </a:solidFill>
                <a:cs typeface="Arial" panose="020B0604020202020204" pitchFamily="34" charset="0"/>
              </a:rPr>
              <a:t> Scenariul de </a:t>
            </a:r>
            <a:r>
              <a:rPr lang="ro-RO" altLang="ro-RO" sz="2000" dirty="0" err="1">
                <a:solidFill>
                  <a:schemeClr val="accent6">
                    <a:lumMod val="50000"/>
                  </a:schemeClr>
                </a:solidFill>
                <a:cs typeface="Arial" panose="020B0604020202020204" pitchFamily="34" charset="0"/>
              </a:rPr>
              <a:t>funcţionare</a:t>
            </a:r>
            <a:r>
              <a:rPr lang="ro-RO" altLang="ro-RO" sz="2000" dirty="0">
                <a:solidFill>
                  <a:schemeClr val="accent6">
                    <a:lumMod val="50000"/>
                  </a:schemeClr>
                </a:solidFill>
                <a:cs typeface="Arial" panose="020B0604020202020204" pitchFamily="34" charset="0"/>
              </a:rPr>
              <a:t> al </a:t>
            </a:r>
            <a:r>
              <a:rPr lang="ro-RO" altLang="ro-RO" sz="2000" dirty="0" err="1">
                <a:solidFill>
                  <a:schemeClr val="accent6">
                    <a:lumMod val="50000"/>
                  </a:schemeClr>
                </a:solidFill>
                <a:cs typeface="Arial" panose="020B0604020202020204" pitchFamily="34" charset="0"/>
              </a:rPr>
              <a:t>unităţii</a:t>
            </a:r>
            <a:r>
              <a:rPr lang="ro-RO" altLang="ro-RO" sz="2000" dirty="0">
                <a:solidFill>
                  <a:schemeClr val="accent6">
                    <a:lumMod val="50000"/>
                  </a:schemeClr>
                </a:solidFill>
                <a:cs typeface="Arial" panose="020B0604020202020204" pitchFamily="34" charset="0"/>
              </a:rPr>
              <a:t>/</a:t>
            </a:r>
            <a:r>
              <a:rPr lang="ro-RO" altLang="ro-RO" sz="2000" dirty="0" err="1">
                <a:solidFill>
                  <a:schemeClr val="accent6">
                    <a:lumMod val="50000"/>
                  </a:schemeClr>
                </a:solidFill>
                <a:cs typeface="Arial" panose="020B0604020202020204" pitchFamily="34" charset="0"/>
              </a:rPr>
              <a:t>instituţiei</a:t>
            </a:r>
            <a:r>
              <a:rPr lang="ro-RO" altLang="ro-RO" sz="2000" dirty="0">
                <a:solidFill>
                  <a:schemeClr val="accent6">
                    <a:lumMod val="50000"/>
                  </a:schemeClr>
                </a:solidFill>
                <a:cs typeface="Arial" panose="020B0604020202020204" pitchFamily="34" charset="0"/>
              </a:rPr>
              <a:t> de </a:t>
            </a:r>
            <a:r>
              <a:rPr lang="ro-RO" altLang="ro-RO" sz="2000" dirty="0" err="1">
                <a:solidFill>
                  <a:schemeClr val="accent6">
                    <a:lumMod val="50000"/>
                  </a:schemeClr>
                </a:solidFill>
                <a:cs typeface="Arial" panose="020B0604020202020204" pitchFamily="34" charset="0"/>
              </a:rPr>
              <a:t>învăţământ</a:t>
            </a:r>
            <a:r>
              <a:rPr lang="ro-RO" altLang="ro-RO" sz="2000" dirty="0">
                <a:solidFill>
                  <a:schemeClr val="accent6">
                    <a:lumMod val="50000"/>
                  </a:schemeClr>
                </a:solidFill>
                <a:cs typeface="Arial" panose="020B0604020202020204" pitchFamily="34" charset="0"/>
              </a:rPr>
              <a:t> pe parcursul anului </a:t>
            </a:r>
            <a:r>
              <a:rPr lang="ro-RO" altLang="ro-RO" sz="2000" dirty="0" err="1">
                <a:solidFill>
                  <a:schemeClr val="accent6">
                    <a:lumMod val="50000"/>
                  </a:schemeClr>
                </a:solidFill>
                <a:cs typeface="Arial" panose="020B0604020202020204" pitchFamily="34" charset="0"/>
              </a:rPr>
              <a:t>şcolar</a:t>
            </a:r>
            <a:r>
              <a:rPr lang="ro-RO" altLang="ro-RO" sz="2000" dirty="0">
                <a:solidFill>
                  <a:schemeClr val="accent6">
                    <a:lumMod val="50000"/>
                  </a:schemeClr>
                </a:solidFill>
                <a:cs typeface="Arial" panose="020B0604020202020204" pitchFamily="34" charset="0"/>
              </a:rPr>
              <a:t>/universitar se va actualiza săptămânal, cu </a:t>
            </a:r>
            <a:r>
              <a:rPr lang="ro-RO" altLang="ro-RO" sz="2000" dirty="0" err="1">
                <a:solidFill>
                  <a:schemeClr val="accent6">
                    <a:lumMod val="50000"/>
                  </a:schemeClr>
                </a:solidFill>
                <a:cs typeface="Arial" panose="020B0604020202020204" pitchFamily="34" charset="0"/>
              </a:rPr>
              <a:t>referinţă</a:t>
            </a:r>
            <a:r>
              <a:rPr lang="ro-RO" altLang="ro-RO" sz="2000" dirty="0">
                <a:solidFill>
                  <a:schemeClr val="accent6">
                    <a:lumMod val="50000"/>
                  </a:schemeClr>
                </a:solidFill>
                <a:cs typeface="Arial" panose="020B0604020202020204" pitchFamily="34" charset="0"/>
              </a:rPr>
              <a:t> la fiecare zi de vineri, în </a:t>
            </a:r>
            <a:r>
              <a:rPr lang="ro-RO" altLang="ro-RO" sz="2000" dirty="0" err="1">
                <a:solidFill>
                  <a:schemeClr val="accent6">
                    <a:lumMod val="50000"/>
                  </a:schemeClr>
                </a:solidFill>
                <a:cs typeface="Arial" panose="020B0604020202020204" pitchFamily="34" charset="0"/>
              </a:rPr>
              <a:t>funcţie</a:t>
            </a:r>
            <a:r>
              <a:rPr lang="ro-RO" altLang="ro-RO" sz="2000" dirty="0">
                <a:solidFill>
                  <a:schemeClr val="accent6">
                    <a:lumMod val="50000"/>
                  </a:schemeClr>
                </a:solidFill>
                <a:cs typeface="Arial" panose="020B0604020202020204" pitchFamily="34" charset="0"/>
              </a:rPr>
              <a:t> de </a:t>
            </a:r>
            <a:r>
              <a:rPr lang="ro-RO" altLang="ro-RO" sz="2000" dirty="0" err="1">
                <a:solidFill>
                  <a:schemeClr val="accent6">
                    <a:lumMod val="50000"/>
                  </a:schemeClr>
                </a:solidFill>
                <a:cs typeface="Arial" panose="020B0604020202020204" pitchFamily="34" charset="0"/>
              </a:rPr>
              <a:t>situaţia</a:t>
            </a:r>
            <a:r>
              <a:rPr lang="ro-RO" altLang="ro-RO" sz="2000" dirty="0">
                <a:solidFill>
                  <a:schemeClr val="accent6">
                    <a:lumMod val="50000"/>
                  </a:schemeClr>
                </a:solidFill>
                <a:cs typeface="Arial" panose="020B0604020202020204" pitchFamily="34" charset="0"/>
              </a:rPr>
              <a:t> privind </a:t>
            </a:r>
            <a:r>
              <a:rPr lang="ro-RO" altLang="ro-RO" sz="2000" dirty="0" err="1">
                <a:solidFill>
                  <a:schemeClr val="accent6">
                    <a:lumMod val="50000"/>
                  </a:schemeClr>
                </a:solidFill>
                <a:cs typeface="Arial" panose="020B0604020202020204" pitchFamily="34" charset="0"/>
              </a:rPr>
              <a:t>evoluţia</a:t>
            </a:r>
            <a:r>
              <a:rPr lang="ro-RO" altLang="ro-RO" sz="2000" dirty="0">
                <a:solidFill>
                  <a:schemeClr val="accent6">
                    <a:lumMod val="50000"/>
                  </a:schemeClr>
                </a:solidFill>
                <a:cs typeface="Arial" panose="020B0604020202020204" pitchFamily="34" charset="0"/>
              </a:rPr>
              <a:t> epidemiologică publicată pe site-ul DSP.</a:t>
            </a:r>
          </a:p>
        </p:txBody>
      </p:sp>
      <p:sp>
        <p:nvSpPr>
          <p:cNvPr id="4" name="Dreptunghi 3">
            <a:extLst>
              <a:ext uri="{FF2B5EF4-FFF2-40B4-BE49-F238E27FC236}">
                <a16:creationId xmlns:a16="http://schemas.microsoft.com/office/drawing/2014/main" xmlns="" id="{8D411D32-6DC5-4676-BC2A-7E3D54C04E59}"/>
              </a:ext>
            </a:extLst>
          </p:cNvPr>
          <p:cNvSpPr/>
          <p:nvPr/>
        </p:nvSpPr>
        <p:spPr>
          <a:xfrm>
            <a:off x="207884" y="6099048"/>
            <a:ext cx="8936116" cy="646331"/>
          </a:xfrm>
          <a:prstGeom prst="rect">
            <a:avLst/>
          </a:prstGeom>
        </p:spPr>
        <p:txBody>
          <a:bodyPr wrap="square">
            <a:spAutoFit/>
          </a:bodyPr>
          <a:lstStyle/>
          <a:p>
            <a:pPr algn="just">
              <a:buClr>
                <a:srgbClr val="C42F1A"/>
              </a:buClr>
            </a:pPr>
            <a:r>
              <a:rPr lang="en-US" altLang="ro-RO" i="1" dirty="0">
                <a:solidFill>
                  <a:schemeClr val="accent6">
                    <a:lumMod val="50000"/>
                  </a:schemeClr>
                </a:solidFill>
                <a:hlinkClick r:id="rId3"/>
              </a:rPr>
              <a:t>https://edu.ro/ordin_comun_ME_MS_an_scolar_2021_2022_siguranta_epidemiologica_scoli</a:t>
            </a:r>
            <a:endParaRPr lang="en-US" altLang="ro-RO" i="1" dirty="0">
              <a:solidFill>
                <a:schemeClr val="accent6">
                  <a:lumMod val="50000"/>
                </a:schemeClr>
              </a:solidFill>
            </a:endParaRPr>
          </a:p>
          <a:p>
            <a:pPr algn="just">
              <a:buClr>
                <a:srgbClr val="C42F1A"/>
              </a:buClr>
            </a:pPr>
            <a:endParaRPr lang="en-US" altLang="ro-RO" i="1" dirty="0">
              <a:solidFill>
                <a:schemeClr val="accent6">
                  <a:lumMod val="50000"/>
                </a:schemeClr>
              </a:solidFill>
            </a:endParaRPr>
          </a:p>
        </p:txBody>
      </p:sp>
      <p:sp>
        <p:nvSpPr>
          <p:cNvPr id="5" name="Dreptunghi 4">
            <a:extLst>
              <a:ext uri="{FF2B5EF4-FFF2-40B4-BE49-F238E27FC236}">
                <a16:creationId xmlns:a16="http://schemas.microsoft.com/office/drawing/2014/main" xmlns="" id="{FA5064CC-FAAF-4FB7-9E55-6050F55ECAE9}"/>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657482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u 1">
            <a:extLst>
              <a:ext uri="{FF2B5EF4-FFF2-40B4-BE49-F238E27FC236}">
                <a16:creationId xmlns:a16="http://schemas.microsoft.com/office/drawing/2014/main" xmlns="" id="{6C08E4B2-8407-4C56-B9E1-4827150A4267}"/>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r>
              <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r>
              <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ro-RO" altLang="ro-RO" sz="2400" dirty="0">
              <a:solidFill>
                <a:schemeClr val="bg1">
                  <a:lumMod val="95000"/>
                </a:schemeClr>
              </a:solidFill>
              <a:effectLst>
                <a:outerShdw blurRad="38100" dist="38100" dir="2700000" algn="tl">
                  <a:srgbClr val="000000">
                    <a:alpha val="43137"/>
                  </a:srgbClr>
                </a:outerShdw>
              </a:effectLst>
              <a:cs typeface="Arial" panose="020B0604020202020204" pitchFamily="34" charset="0"/>
            </a:endParaRPr>
          </a:p>
        </p:txBody>
      </p:sp>
      <p:sp>
        <p:nvSpPr>
          <p:cNvPr id="44035" name="Substituent conținut 2">
            <a:extLst>
              <a:ext uri="{FF2B5EF4-FFF2-40B4-BE49-F238E27FC236}">
                <a16:creationId xmlns:a16="http://schemas.microsoft.com/office/drawing/2014/main" xmlns="" id="{C694E0C8-970A-41A4-9AE9-9FEE1A8522AE}"/>
              </a:ext>
            </a:extLst>
          </p:cNvPr>
          <p:cNvSpPr>
            <a:spLocks noGrp="1"/>
          </p:cNvSpPr>
          <p:nvPr>
            <p:ph idx="1"/>
          </p:nvPr>
        </p:nvSpPr>
        <p:spPr>
          <a:xfrm>
            <a:off x="2770632" y="758952"/>
            <a:ext cx="5961888" cy="5330952"/>
          </a:xfrm>
          <a:ln>
            <a:solidFill>
              <a:schemeClr val="accent1"/>
            </a:solidFill>
          </a:ln>
        </p:spPr>
        <p:txBody>
          <a:bodyPr>
            <a:normAutofit/>
          </a:bodyPr>
          <a:lstStyle/>
          <a:p>
            <a:pPr marL="0" indent="0" algn="ctr">
              <a:buFont typeface="Wingdings 3" panose="05040102010807070707" pitchFamily="18" charset="2"/>
              <a:buNone/>
            </a:pPr>
            <a:endParaRPr lang="ro-RO" altLang="ro-RO" sz="2000" b="1" dirty="0">
              <a:solidFill>
                <a:schemeClr val="accent6">
                  <a:lumMod val="50000"/>
                </a:schemeClr>
              </a:solidFill>
              <a:cs typeface="Arial" panose="020B0604020202020204" pitchFamily="34" charset="0"/>
            </a:endParaRPr>
          </a:p>
          <a:p>
            <a:pPr marL="0" indent="0" algn="ctr">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Ce anume a generat elaborarea lor?</a:t>
            </a: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Nevoia de a oferi un material de sprijin în vederea desfășurării activității didactice, prin raportare la elementele de continuitate și de discontinuitate existente între programele de gimnaziu parcurse de elevi și programa de clasa a IX-a </a:t>
            </a:r>
          </a:p>
          <a:p>
            <a:pPr marL="0" indent="0" algn="ctr">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Care este scopul lor?</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Elaborarea reperelor metodologice are drept scop sprijinirea profesorilor care predau discipline informatice, în anul școlar 2021-2022, î</a:t>
            </a:r>
            <a:r>
              <a:rPr lang="en-US" altLang="ro-RO" sz="2000" dirty="0">
                <a:solidFill>
                  <a:schemeClr val="accent6">
                    <a:lumMod val="50000"/>
                  </a:schemeClr>
                </a:solidFill>
                <a:cs typeface="Arial" panose="020B0604020202020204" pitchFamily="34" charset="0"/>
              </a:rPr>
              <a:t>n </a:t>
            </a:r>
            <a:r>
              <a:rPr lang="en-US" altLang="ro-RO" sz="2000" dirty="0" err="1">
                <a:solidFill>
                  <a:schemeClr val="accent6">
                    <a:lumMod val="50000"/>
                  </a:schemeClr>
                </a:solidFill>
                <a:cs typeface="Arial" panose="020B0604020202020204" pitchFamily="34" charset="0"/>
              </a:rPr>
              <a:t>vederea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aplicării</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programei pentru </a:t>
            </a:r>
            <a:r>
              <a:rPr lang="en-US" altLang="ro-RO" sz="2000" dirty="0" err="1">
                <a:solidFill>
                  <a:schemeClr val="accent6">
                    <a:lumMod val="50000"/>
                  </a:schemeClr>
                </a:solidFill>
                <a:cs typeface="Arial" panose="020B0604020202020204" pitchFamily="34" charset="0"/>
              </a:rPr>
              <a:t>clasa</a:t>
            </a:r>
            <a:r>
              <a:rPr lang="en-US" altLang="ro-RO" sz="2000" dirty="0">
                <a:solidFill>
                  <a:schemeClr val="accent6">
                    <a:lumMod val="50000"/>
                  </a:schemeClr>
                </a:solidFill>
                <a:cs typeface="Arial" panose="020B0604020202020204" pitchFamily="34" charset="0"/>
              </a:rPr>
              <a:t> a IX-a </a:t>
            </a:r>
            <a:r>
              <a:rPr lang="ro-RO" altLang="ro-RO" sz="2000" dirty="0">
                <a:solidFill>
                  <a:schemeClr val="accent6">
                    <a:lumMod val="50000"/>
                  </a:schemeClr>
                </a:solidFill>
                <a:cs typeface="Arial" panose="020B0604020202020204" pitchFamily="34" charset="0"/>
              </a:rPr>
              <a:t>(</a:t>
            </a:r>
            <a:r>
              <a:rPr lang="ro-RO" altLang="ro-RO" sz="2000" b="1" dirty="0">
                <a:solidFill>
                  <a:schemeClr val="accent6">
                    <a:lumMod val="50000"/>
                  </a:schemeClr>
                </a:solidFill>
                <a:cs typeface="Arial" panose="020B0604020202020204" pitchFamily="34" charset="0"/>
              </a:rPr>
              <a:t>programă școlară aprobată în anul 2009</a:t>
            </a:r>
            <a:r>
              <a:rPr lang="ro-RO" altLang="ro-RO" sz="2000" dirty="0">
                <a:solidFill>
                  <a:schemeClr val="accent6">
                    <a:lumMod val="50000"/>
                  </a:schemeClr>
                </a:solidFill>
                <a:cs typeface="Arial" panose="020B0604020202020204" pitchFamily="34" charset="0"/>
              </a:rPr>
              <a:t>), cu generația de elevi care a studiat după programe școlare noi pe parcursul ciclurilor primar și gimnazial</a:t>
            </a:r>
          </a:p>
        </p:txBody>
      </p:sp>
      <p:sp>
        <p:nvSpPr>
          <p:cNvPr id="2" name="Dreptunghi 1">
            <a:extLst>
              <a:ext uri="{FF2B5EF4-FFF2-40B4-BE49-F238E27FC236}">
                <a16:creationId xmlns:a16="http://schemas.microsoft.com/office/drawing/2014/main" xmlns="" id="{22062C9A-D9E8-4BE5-96E8-0D7A39BD078D}"/>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FCEE8C4C-7A25-4B5F-AF09-9E828D566449}"/>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640951373"/>
      </p:ext>
    </p:extLst>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None/>
            </a:pPr>
            <a:r>
              <a:rPr lang="ro-RO" sz="2000" dirty="0"/>
              <a:t>1. </a:t>
            </a:r>
            <a:r>
              <a:rPr lang="en-US" sz="2000" dirty="0"/>
              <a:t>REPERE METODOLOGICE PENTRU APLICAREA CURRICULUMULUI LA CLASA a IX-a ÎN ANUL ȘCOLAR 2021-2022</a:t>
            </a:r>
            <a:r>
              <a:rPr lang="ro-RO" sz="2000" dirty="0"/>
              <a:t> – disciplina informatică</a:t>
            </a:r>
          </a:p>
          <a:p>
            <a:pPr marL="0" indent="0" algn="just">
              <a:buNone/>
            </a:pPr>
            <a:endParaRPr lang="ro-RO" sz="2000" dirty="0"/>
          </a:p>
          <a:p>
            <a:pPr marL="0" indent="0" algn="just">
              <a:buFont typeface="Wingdings 3" panose="05040102010807070707" pitchFamily="18" charset="2"/>
              <a:buNone/>
            </a:pPr>
            <a:r>
              <a:rPr lang="ro-RO" sz="2000" dirty="0"/>
              <a:t>2. </a:t>
            </a:r>
            <a:r>
              <a:rPr lang="en-US" sz="2000" dirty="0"/>
              <a:t>REPERE METODOLOGICE PENTRU APLICAREA CURRICULUMULUI LA CLASA a IX-a ÎN ANUL ȘCOLAR 2021-2022</a:t>
            </a:r>
            <a:r>
              <a:rPr lang="ro-RO" sz="2000" dirty="0"/>
              <a:t> – disciplina tehnologia informației și a comunicațiilor</a:t>
            </a:r>
            <a:endParaRPr lang="ro-RO" altLang="ro-RO" sz="2000" b="1" dirty="0">
              <a:solidFill>
                <a:schemeClr val="accent6">
                  <a:lumMod val="50000"/>
                </a:schemeClr>
              </a:solidFill>
              <a:cs typeface="Arial" panose="020B0604020202020204" pitchFamily="34" charset="0"/>
            </a:endParaRPr>
          </a:p>
          <a:p>
            <a:pPr marL="0" indent="0" algn="ctr">
              <a:buFont typeface="Wingdings 3" panose="05040102010807070707" pitchFamily="18" charset="2"/>
              <a:buNone/>
            </a:pPr>
            <a:endParaRPr lang="ro-RO" altLang="ro-RO" sz="2000" dirty="0">
              <a:solidFill>
                <a:schemeClr val="accent6">
                  <a:lumMod val="50000"/>
                </a:schemeClr>
              </a:solidFill>
              <a:cs typeface="Arial" panose="020B0604020202020204" pitchFamily="34" charset="0"/>
            </a:endParaRPr>
          </a:p>
        </p:txBody>
      </p:sp>
      <p:sp>
        <p:nvSpPr>
          <p:cNvPr id="4" name="Dreptunghi 3">
            <a:extLst>
              <a:ext uri="{FF2B5EF4-FFF2-40B4-BE49-F238E27FC236}">
                <a16:creationId xmlns:a16="http://schemas.microsoft.com/office/drawing/2014/main" xmlns="" id="{F6908B05-B4E9-446A-8BFE-49D3CCDB67A1}"/>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A320F227-C14A-4854-BB54-5536CD4AC20B}"/>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367677403"/>
      </p:ext>
    </p:extLst>
  </p:cSld>
  <p:clrMapOvr>
    <a:masterClrMapping/>
  </p:clrMapOvr>
  <p:transition>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ctr">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Ce reprezintă?</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Reperele metodologice reprezintă materiale de sprijin având titlu de recomandare, fără a reprezenta o abordare exhaustivă sau prescriptivă/obligatorie. Fiecare profesor va reflecta asupra propriului demers, în vederea stabilirii acțiunilor necesare pentru planificarea, proiectarea și desfășurarea procesului didactic în anul școlar 2021-2022. </a:t>
            </a:r>
          </a:p>
          <a:p>
            <a:pPr marL="0" indent="0" algn="ctr">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Ce conțin?</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Reperele metodologice pentru aplicarea curriculumului la clasa a IX-a, la disciplina informatică, respectiv la disciplina tehnologia informației și a comunicațiilor,</a:t>
            </a:r>
            <a:r>
              <a:rPr lang="ro-RO" altLang="ro-RO" sz="2000" i="1"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în anul școlar 2021-2022, sunt structurate pe </a:t>
            </a:r>
            <a:r>
              <a:rPr lang="ro-RO" altLang="ro-RO" sz="2000" b="1" dirty="0">
                <a:solidFill>
                  <a:schemeClr val="accent6">
                    <a:lumMod val="50000"/>
                  </a:schemeClr>
                </a:solidFill>
                <a:cs typeface="Arial" panose="020B0604020202020204" pitchFamily="34" charset="0"/>
              </a:rPr>
              <a:t>patru secțiuni.</a:t>
            </a:r>
            <a:endParaRPr lang="ro-RO" altLang="ro-RO" sz="2000" dirty="0">
              <a:solidFill>
                <a:schemeClr val="accent6">
                  <a:lumMod val="50000"/>
                </a:schemeClr>
              </a:solidFill>
              <a:cs typeface="Arial" panose="020B0604020202020204" pitchFamily="34" charset="0"/>
            </a:endParaRPr>
          </a:p>
        </p:txBody>
      </p:sp>
      <p:sp>
        <p:nvSpPr>
          <p:cNvPr id="4" name="Dreptunghi 3">
            <a:extLst>
              <a:ext uri="{FF2B5EF4-FFF2-40B4-BE49-F238E27FC236}">
                <a16:creationId xmlns:a16="http://schemas.microsoft.com/office/drawing/2014/main" xmlns="" id="{F6908B05-B4E9-446A-8BFE-49D3CCDB67A1}"/>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A320F227-C14A-4854-BB54-5536CD4AC20B}"/>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284379801"/>
      </p:ext>
    </p:extLst>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0CFB943A-DD66-4A79-95F6-9D810ADD8893}"/>
              </a:ext>
            </a:extLst>
          </p:cNvPr>
          <p:cNvSpPr>
            <a:spLocks noGrp="1"/>
          </p:cNvSpPr>
          <p:nvPr>
            <p:ph type="title"/>
          </p:nvPr>
        </p:nvSpPr>
        <p:spPr>
          <a:xfrm>
            <a:off x="149357" y="1340768"/>
            <a:ext cx="2210612" cy="4601183"/>
          </a:xfrm>
        </p:spPr>
        <p:txBody>
          <a:bodyPr>
            <a:noAutofit/>
          </a:bodyPr>
          <a:lstStyle/>
          <a:p>
            <a:r>
              <a:rPr lang="ro-RO" altLang="ro-RO" sz="23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I. Diagnoza procesului educațional, pe discipline/ compartimente/domenii, la nivelul fiecărui județ/al municipiului București, pentru anul școlar 20</a:t>
            </a:r>
            <a:r>
              <a:rPr lang="en-US" altLang="ro-RO" sz="23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21</a:t>
            </a:r>
            <a:r>
              <a:rPr lang="ro-RO" altLang="ro-RO" sz="23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-202</a:t>
            </a:r>
            <a:r>
              <a:rPr lang="en-US" altLang="ro-RO" sz="23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2</a:t>
            </a:r>
            <a:r>
              <a:rPr lang="ro-RO" altLang="ro-RO" sz="23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 în contextul provocărilor generate de pandemia COVID-19</a:t>
            </a:r>
            <a:r>
              <a:rPr lang="ro-RO" altLang="ro-RO" sz="2300" dirty="0">
                <a:solidFill>
                  <a:schemeClr val="accent6">
                    <a:lumMod val="50000"/>
                  </a:schemeClr>
                </a:solidFill>
                <a:cs typeface="Arial" panose="020B0604020202020204" pitchFamily="34" charset="0"/>
              </a:rPr>
              <a:t/>
            </a:r>
            <a:br>
              <a:rPr lang="ro-RO" altLang="ro-RO" sz="2300" dirty="0">
                <a:solidFill>
                  <a:schemeClr val="accent6">
                    <a:lumMod val="50000"/>
                  </a:schemeClr>
                </a:solidFill>
                <a:cs typeface="Arial" panose="020B0604020202020204" pitchFamily="34" charset="0"/>
              </a:rPr>
            </a:br>
            <a:endParaRPr lang="en-US" sz="2300" dirty="0"/>
          </a:p>
        </p:txBody>
      </p:sp>
      <p:sp>
        <p:nvSpPr>
          <p:cNvPr id="4098" name="Substituent conținut 2">
            <a:extLst>
              <a:ext uri="{FF2B5EF4-FFF2-40B4-BE49-F238E27FC236}">
                <a16:creationId xmlns:a16="http://schemas.microsoft.com/office/drawing/2014/main" xmlns="" id="{4C604284-0C5F-4204-8B97-B813545ACCB0}"/>
              </a:ext>
            </a:extLst>
          </p:cNvPr>
          <p:cNvSpPr>
            <a:spLocks noGrp="1"/>
          </p:cNvSpPr>
          <p:nvPr>
            <p:ph idx="1"/>
          </p:nvPr>
        </p:nvSpPr>
        <p:spPr>
          <a:xfrm>
            <a:off x="2770632" y="758952"/>
            <a:ext cx="5961888" cy="5334344"/>
          </a:xfrm>
          <a:ln>
            <a:solidFill>
              <a:schemeClr val="accent1"/>
            </a:solidFill>
          </a:ln>
        </p:spPr>
        <p:txBody>
          <a:bodyPr>
            <a:noAutofit/>
          </a:bodyPr>
          <a:lstStyle/>
          <a:p>
            <a:pPr marL="0" indent="0" algn="just">
              <a:lnSpc>
                <a:spcPct val="120000"/>
              </a:lnSpc>
              <a:spcBef>
                <a:spcPts val="600"/>
              </a:spcBef>
              <a:buClr>
                <a:srgbClr val="C42F1A"/>
              </a:buClr>
              <a:buSzPct val="110000"/>
              <a:buNone/>
            </a:pPr>
            <a:r>
              <a:rPr lang="ro-RO" altLang="ro-RO" sz="1700" dirty="0">
                <a:solidFill>
                  <a:schemeClr val="accent6">
                    <a:lumMod val="50000"/>
                  </a:schemeClr>
                </a:solidFill>
                <a:cs typeface="Arial" panose="020B0604020202020204" pitchFamily="34" charset="0"/>
              </a:rPr>
              <a:t>1.1. Analiza activității de predare-învățare - evaluare: curriculumul aplicat, strategiile didactice, metodele de predare-învățare și instrumentele de evaluare utilizate, inclusive activitățile desfășurate prin intermediul tehnologiei și al internetului, precum și rezultatele elevilor la evaluarea curentă;</a:t>
            </a:r>
          </a:p>
          <a:p>
            <a:pPr marL="0" indent="0" algn="just">
              <a:lnSpc>
                <a:spcPct val="120000"/>
              </a:lnSpc>
              <a:spcBef>
                <a:spcPts val="600"/>
              </a:spcBef>
              <a:buClr>
                <a:srgbClr val="C42F1A"/>
              </a:buClr>
              <a:buSzPct val="110000"/>
              <a:buNone/>
            </a:pPr>
            <a:r>
              <a:rPr lang="ro-RO" altLang="ro-RO" sz="1700" dirty="0">
                <a:solidFill>
                  <a:schemeClr val="accent6">
                    <a:lumMod val="50000"/>
                  </a:schemeClr>
                </a:solidFill>
                <a:cs typeface="Arial" panose="020B0604020202020204" pitchFamily="34" charset="0"/>
              </a:rPr>
              <a:t>1.2. </a:t>
            </a:r>
            <a:r>
              <a:rPr lang="ro-RO" altLang="ro-RO" sz="1700" dirty="0" smtClean="0">
                <a:solidFill>
                  <a:schemeClr val="accent6">
                    <a:lumMod val="50000"/>
                  </a:schemeClr>
                </a:solidFill>
                <a:cs typeface="Arial" panose="020B0604020202020204" pitchFamily="34" charset="0"/>
              </a:rPr>
              <a:t>Rezultate </a:t>
            </a:r>
            <a:r>
              <a:rPr lang="ro-RO" altLang="ro-RO" sz="1700" dirty="0">
                <a:solidFill>
                  <a:schemeClr val="accent6">
                    <a:lumMod val="50000"/>
                  </a:schemeClr>
                </a:solidFill>
                <a:cs typeface="Arial" panose="020B0604020202020204" pitchFamily="34" charset="0"/>
              </a:rPr>
              <a:t>privind aplicarea noului curriculum pentru clasa a VIII-a, în anul școlar 2020-2021;</a:t>
            </a:r>
          </a:p>
          <a:p>
            <a:pPr marL="0" indent="0" algn="just">
              <a:lnSpc>
                <a:spcPct val="120000"/>
              </a:lnSpc>
              <a:spcBef>
                <a:spcPts val="600"/>
              </a:spcBef>
              <a:buClr>
                <a:srgbClr val="C42F1A"/>
              </a:buClr>
              <a:buSzPct val="110000"/>
              <a:buNone/>
            </a:pPr>
            <a:r>
              <a:rPr lang="ro-RO" altLang="ro-RO" sz="1700" dirty="0">
                <a:solidFill>
                  <a:schemeClr val="accent6">
                    <a:lumMod val="50000"/>
                  </a:schemeClr>
                </a:solidFill>
                <a:cs typeface="Arial" panose="020B0604020202020204" pitchFamily="34" charset="0"/>
              </a:rPr>
              <a:t>1.3. Concluzii privind rezultatul activităților </a:t>
            </a:r>
            <a:r>
              <a:rPr lang="ro-RO" altLang="ro-RO" sz="1700" dirty="0" err="1">
                <a:solidFill>
                  <a:schemeClr val="accent6">
                    <a:lumMod val="50000"/>
                  </a:schemeClr>
                </a:solidFill>
                <a:cs typeface="Arial" panose="020B0604020202020204" pitchFamily="34" charset="0"/>
              </a:rPr>
              <a:t>remediale</a:t>
            </a:r>
            <a:r>
              <a:rPr lang="ro-RO" altLang="ro-RO" sz="1700" dirty="0">
                <a:solidFill>
                  <a:schemeClr val="accent6">
                    <a:lumMod val="50000"/>
                  </a:schemeClr>
                </a:solidFill>
                <a:cs typeface="Arial" panose="020B0604020202020204" pitchFamily="34" charset="0"/>
              </a:rPr>
              <a:t> desfășurate la nivelul unităților de învățământ, inclusiv prin raportare la aplicarea prevederilor OME nr.3300/19.02.2021 privind aprobarea Normelor metodologice de aplicare a Programului național pilot de tip Școala după școală, pentru elevii până la clasa a VIII-a inclusiv, cu modificările și completările ulterioare.</a:t>
            </a:r>
          </a:p>
        </p:txBody>
      </p:sp>
      <p:sp>
        <p:nvSpPr>
          <p:cNvPr id="3" name="Dreptunghi 2">
            <a:extLst>
              <a:ext uri="{FF2B5EF4-FFF2-40B4-BE49-F238E27FC236}">
                <a16:creationId xmlns:a16="http://schemas.microsoft.com/office/drawing/2014/main" xmlns="" id="{52D30C8B-65E0-473B-BB9F-1AEA64588E9C}"/>
              </a:ext>
            </a:extLst>
          </p:cNvPr>
          <p:cNvSpPr/>
          <p:nvPr/>
        </p:nvSpPr>
        <p:spPr>
          <a:xfrm>
            <a:off x="104124" y="115830"/>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1. Planificarea calendaristică</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Analiza comparată a programei clasei a IX-a a disciplinei informatică/tehnologia informației și a comunicațiilor cu programele școlare ale </a:t>
            </a:r>
            <a:r>
              <a:rPr lang="en-US" sz="2000" dirty="0" err="1"/>
              <a:t>disciplin</a:t>
            </a:r>
            <a:r>
              <a:rPr lang="ro-RO" sz="2000" dirty="0"/>
              <a:t>ei</a:t>
            </a:r>
            <a:r>
              <a:rPr lang="en-US" sz="2000" dirty="0"/>
              <a:t> </a:t>
            </a:r>
            <a:r>
              <a:rPr lang="en-US" sz="2000" dirty="0" err="1"/>
              <a:t>informatică</a:t>
            </a:r>
            <a:r>
              <a:rPr lang="en-US" sz="2000" dirty="0"/>
              <a:t> </a:t>
            </a:r>
            <a:r>
              <a:rPr lang="en-US" sz="2000" dirty="0" err="1"/>
              <a:t>și</a:t>
            </a:r>
            <a:r>
              <a:rPr lang="en-US" sz="2000" dirty="0"/>
              <a:t> TIC, </a:t>
            </a:r>
            <a:r>
              <a:rPr lang="ro-RO" sz="2000" dirty="0"/>
              <a:t>cu scopul </a:t>
            </a:r>
            <a:r>
              <a:rPr lang="en-US" sz="2000" dirty="0" err="1"/>
              <a:t>identific</a:t>
            </a:r>
            <a:r>
              <a:rPr lang="ro-RO" sz="2000" dirty="0" err="1"/>
              <a:t>ării</a:t>
            </a:r>
            <a:r>
              <a:rPr lang="en-US" sz="2000" dirty="0"/>
              <a:t> </a:t>
            </a:r>
            <a:r>
              <a:rPr lang="en-US" sz="2000" dirty="0" err="1"/>
              <a:t>și</a:t>
            </a:r>
            <a:r>
              <a:rPr lang="en-US" sz="2000" dirty="0"/>
              <a:t> </a:t>
            </a:r>
            <a:r>
              <a:rPr lang="en-US" sz="2000" dirty="0" err="1"/>
              <a:t>relațion</a:t>
            </a:r>
            <a:r>
              <a:rPr lang="ro-RO" sz="2000" dirty="0" err="1"/>
              <a:t>ării</a:t>
            </a:r>
            <a:r>
              <a:rPr lang="en-US" sz="2000" dirty="0"/>
              <a:t> </a:t>
            </a:r>
            <a:r>
              <a:rPr lang="en-US" sz="2000" dirty="0" err="1"/>
              <a:t>competențelor</a:t>
            </a:r>
            <a:r>
              <a:rPr lang="en-US" sz="2000" dirty="0"/>
              <a:t> </a:t>
            </a:r>
            <a:r>
              <a:rPr lang="en-US" sz="2000" dirty="0" err="1"/>
              <a:t>specifice</a:t>
            </a:r>
            <a:r>
              <a:rPr lang="ro-RO" sz="2000" dirty="0"/>
              <a:t>,</a:t>
            </a:r>
            <a:r>
              <a:rPr lang="en-US" sz="2000" dirty="0"/>
              <a:t> </a:t>
            </a:r>
            <a:r>
              <a:rPr lang="en-US" sz="2000" dirty="0" err="1"/>
              <a:t>pentru</a:t>
            </a:r>
            <a:r>
              <a:rPr lang="en-US" sz="2000" dirty="0"/>
              <a:t> </a:t>
            </a:r>
            <a:r>
              <a:rPr lang="en-US" sz="2000" dirty="0" err="1"/>
              <a:t>proiectarea</a:t>
            </a:r>
            <a:r>
              <a:rPr lang="en-US" sz="2000" dirty="0"/>
              <a:t> </a:t>
            </a:r>
            <a:r>
              <a:rPr lang="en-US" sz="2000" dirty="0" err="1"/>
              <a:t>activității</a:t>
            </a:r>
            <a:r>
              <a:rPr lang="en-US" sz="2000" dirty="0"/>
              <a:t> din </a:t>
            </a:r>
            <a:r>
              <a:rPr lang="en-US" sz="2000" dirty="0" err="1"/>
              <a:t>noul</a:t>
            </a:r>
            <a:r>
              <a:rPr lang="en-US" sz="2000" dirty="0"/>
              <a:t> an </a:t>
            </a:r>
            <a:r>
              <a:rPr lang="en-US" sz="2000" dirty="0" err="1"/>
              <a:t>școlar</a:t>
            </a:r>
            <a:r>
              <a:rPr lang="en-US" sz="2000" dirty="0"/>
              <a:t>.</a:t>
            </a:r>
            <a:r>
              <a:rPr lang="ro-RO" sz="2000" dirty="0"/>
              <a:t> </a:t>
            </a:r>
          </a:p>
          <a:p>
            <a:pPr marL="0" indent="0" algn="just">
              <a:buFont typeface="Wingdings 3" panose="05040102010807070707" pitchFamily="18" charset="2"/>
              <a:buNone/>
            </a:pPr>
            <a:r>
              <a:rPr lang="ro-RO" sz="2000" dirty="0"/>
              <a:t>Materialul indică posibilele corespondențe directe între competențele specifice aferente programelor școlare din gimnaziu și competențele specifice precizate în programa clasei a IX-a și, de asemenea, face recomandări privind realizarea planificării calendaristice.</a:t>
            </a:r>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128200845"/>
      </p:ext>
    </p:extLst>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2. Evaluarea gradului de achiziție a competențelor din gimnaziu</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2.A </a:t>
            </a:r>
            <a:r>
              <a:rPr lang="en-US" sz="2000" b="1" dirty="0" err="1"/>
              <a:t>Recomandări</a:t>
            </a:r>
            <a:r>
              <a:rPr lang="en-US" sz="2000" b="1" dirty="0"/>
              <a:t> </a:t>
            </a:r>
            <a:r>
              <a:rPr lang="en-US" sz="2000" b="1" dirty="0" err="1"/>
              <a:t>pentru</a:t>
            </a:r>
            <a:r>
              <a:rPr lang="en-US" sz="2000" b="1" dirty="0"/>
              <a:t> </a:t>
            </a:r>
            <a:r>
              <a:rPr lang="en-US" sz="2000" b="1" dirty="0" err="1"/>
              <a:t>realizarea</a:t>
            </a:r>
            <a:r>
              <a:rPr lang="en-US" sz="2000" b="1" dirty="0"/>
              <a:t> </a:t>
            </a:r>
            <a:r>
              <a:rPr lang="en-US" sz="2000" b="1" dirty="0" err="1"/>
              <a:t>evaluării</a:t>
            </a:r>
            <a:r>
              <a:rPr lang="en-US" sz="2000" b="1" dirty="0"/>
              <a:t> </a:t>
            </a:r>
            <a:r>
              <a:rPr lang="en-US" sz="2000" b="1" dirty="0" err="1"/>
              <a:t>inițiale</a:t>
            </a:r>
            <a:endParaRPr lang="ro-RO" sz="2000" b="1" dirty="0"/>
          </a:p>
          <a:p>
            <a:pPr marL="0" indent="0" algn="just">
              <a:buFont typeface="Wingdings 3" panose="05040102010807070707" pitchFamily="18" charset="2"/>
              <a:buNone/>
            </a:pPr>
            <a:r>
              <a:rPr lang="en-US" sz="2000" dirty="0" err="1"/>
              <a:t>Pentru</a:t>
            </a:r>
            <a:r>
              <a:rPr lang="en-US" sz="2000" dirty="0"/>
              <a:t> </a:t>
            </a:r>
            <a:r>
              <a:rPr lang="ro-RO" sz="2000" dirty="0"/>
              <a:t>cerințele</a:t>
            </a:r>
            <a:r>
              <a:rPr lang="en-US" sz="2000" dirty="0"/>
              <a:t> care </a:t>
            </a:r>
            <a:r>
              <a:rPr lang="en-US" sz="2000" dirty="0" err="1"/>
              <a:t>vizează</a:t>
            </a:r>
            <a:r>
              <a:rPr lang="en-US" sz="2000" dirty="0"/>
              <a:t> </a:t>
            </a:r>
            <a:r>
              <a:rPr lang="en-US" sz="2000" dirty="0" err="1"/>
              <a:t>și</a:t>
            </a:r>
            <a:r>
              <a:rPr lang="en-US" sz="2000" dirty="0"/>
              <a:t> </a:t>
            </a:r>
            <a:r>
              <a:rPr lang="en-US" sz="2000" dirty="0" err="1"/>
              <a:t>elemente</a:t>
            </a:r>
            <a:r>
              <a:rPr lang="en-US" sz="2000" dirty="0"/>
              <a:t> </a:t>
            </a:r>
            <a:r>
              <a:rPr lang="en-US" sz="2000" dirty="0" err="1"/>
              <a:t>specifice</a:t>
            </a:r>
            <a:r>
              <a:rPr lang="en-US" sz="2000" dirty="0"/>
              <a:t> </a:t>
            </a:r>
            <a:r>
              <a:rPr lang="en-US" sz="2000" dirty="0" err="1"/>
              <a:t>unor</a:t>
            </a:r>
            <a:r>
              <a:rPr lang="en-US" sz="2000" dirty="0"/>
              <a:t> </a:t>
            </a:r>
            <a:r>
              <a:rPr lang="en-US" sz="2000" dirty="0" err="1"/>
              <a:t>versiuni</a:t>
            </a:r>
            <a:r>
              <a:rPr lang="en-US" sz="2000" dirty="0"/>
              <a:t> de software</a:t>
            </a:r>
            <a:r>
              <a:rPr lang="ro-RO" sz="2000" dirty="0"/>
              <a:t>/limbaje de programare</a:t>
            </a:r>
            <a:r>
              <a:rPr lang="en-US" sz="2000" dirty="0"/>
              <a:t>, se </a:t>
            </a:r>
            <a:r>
              <a:rPr lang="en-US" sz="2000" dirty="0" err="1"/>
              <a:t>recomandă</a:t>
            </a:r>
            <a:r>
              <a:rPr lang="en-US" sz="2000" dirty="0"/>
              <a:t> ca </a:t>
            </a:r>
            <a:r>
              <a:rPr lang="ro-RO" sz="2000" dirty="0"/>
              <a:t>în cadrul evaluării</a:t>
            </a:r>
            <a:r>
              <a:rPr lang="en-US" sz="2000" dirty="0"/>
              <a:t> </a:t>
            </a:r>
            <a:r>
              <a:rPr lang="en-US" sz="2000" dirty="0" err="1"/>
              <a:t>inițial</a:t>
            </a:r>
            <a:r>
              <a:rPr lang="ro-RO" sz="2000" dirty="0"/>
              <a:t>e</a:t>
            </a:r>
            <a:r>
              <a:rPr lang="en-US" sz="2000" dirty="0"/>
              <a:t> </a:t>
            </a:r>
            <a:r>
              <a:rPr lang="en-US" sz="2000" dirty="0" err="1"/>
              <a:t>să</a:t>
            </a:r>
            <a:r>
              <a:rPr lang="en-US" sz="2000" dirty="0"/>
              <a:t> </a:t>
            </a:r>
            <a:r>
              <a:rPr lang="ro-RO" sz="2000" dirty="0"/>
              <a:t>se </a:t>
            </a:r>
            <a:r>
              <a:rPr lang="en-US" sz="2000" dirty="0" err="1"/>
              <a:t>abordeze</a:t>
            </a:r>
            <a:r>
              <a:rPr lang="en-US" sz="2000" dirty="0"/>
              <a:t> </a:t>
            </a:r>
            <a:r>
              <a:rPr lang="en-US" sz="2000" dirty="0" err="1"/>
              <a:t>toate</a:t>
            </a:r>
            <a:r>
              <a:rPr lang="en-US" sz="2000" dirty="0"/>
              <a:t> </a:t>
            </a:r>
            <a:r>
              <a:rPr lang="en-US" sz="2000" dirty="0" err="1"/>
              <a:t>aceste</a:t>
            </a:r>
            <a:r>
              <a:rPr lang="en-US" sz="2000" dirty="0"/>
              <a:t> </a:t>
            </a:r>
            <a:r>
              <a:rPr lang="en-US" sz="2000" dirty="0" err="1"/>
              <a:t>versiuni</a:t>
            </a:r>
            <a:r>
              <a:rPr lang="en-US" sz="2000" dirty="0"/>
              <a:t> </a:t>
            </a:r>
            <a:r>
              <a:rPr lang="en-US" sz="2000" dirty="0" err="1"/>
              <a:t>studiate</a:t>
            </a:r>
            <a:r>
              <a:rPr lang="en-US" sz="2000" dirty="0"/>
              <a:t>/</a:t>
            </a:r>
            <a:r>
              <a:rPr lang="en-US" sz="2000" dirty="0" err="1"/>
              <a:t>utilizate</a:t>
            </a:r>
            <a:r>
              <a:rPr lang="en-US" sz="2000" dirty="0"/>
              <a:t> pe </a:t>
            </a:r>
            <a:r>
              <a:rPr lang="en-US" sz="2000" dirty="0" err="1"/>
              <a:t>parcursul</a:t>
            </a:r>
            <a:r>
              <a:rPr lang="en-US" sz="2000" dirty="0"/>
              <a:t> </a:t>
            </a:r>
            <a:r>
              <a:rPr lang="en-US" sz="2000" dirty="0" err="1"/>
              <a:t>gimnaziului</a:t>
            </a:r>
            <a:r>
              <a:rPr lang="en-US" sz="2000" dirty="0"/>
              <a:t> de </a:t>
            </a:r>
            <a:r>
              <a:rPr lang="en-US" sz="2000" dirty="0" err="1"/>
              <a:t>elevii</a:t>
            </a:r>
            <a:r>
              <a:rPr lang="en-US" sz="2000" dirty="0"/>
              <a:t> </a:t>
            </a:r>
            <a:r>
              <a:rPr lang="en-US" sz="2000" dirty="0" err="1"/>
              <a:t>clasei</a:t>
            </a:r>
            <a:r>
              <a:rPr lang="en-US" sz="2000" dirty="0"/>
              <a:t> </a:t>
            </a:r>
            <a:r>
              <a:rPr lang="en-US" sz="2000" dirty="0" err="1"/>
              <a:t>cărora</a:t>
            </a:r>
            <a:r>
              <a:rPr lang="en-US" sz="2000" dirty="0"/>
              <a:t> li se </a:t>
            </a:r>
            <a:r>
              <a:rPr lang="en-US" sz="2000" dirty="0" err="1"/>
              <a:t>adresează</a:t>
            </a:r>
            <a:r>
              <a:rPr lang="en-US" sz="2000" dirty="0"/>
              <a:t>, </a:t>
            </a:r>
            <a:r>
              <a:rPr lang="en-US" sz="2000" dirty="0" err="1"/>
              <a:t>urmând</a:t>
            </a:r>
            <a:r>
              <a:rPr lang="en-US" sz="2000" dirty="0"/>
              <a:t> ca </a:t>
            </a:r>
            <a:r>
              <a:rPr lang="en-US" sz="2000" dirty="0" err="1"/>
              <a:t>activitatea</a:t>
            </a:r>
            <a:r>
              <a:rPr lang="en-US" sz="2000" dirty="0"/>
              <a:t> de </a:t>
            </a:r>
            <a:r>
              <a:rPr lang="en-US" sz="2000" dirty="0" err="1"/>
              <a:t>predare-învățare-evaluare</a:t>
            </a:r>
            <a:r>
              <a:rPr lang="en-US" sz="2000" dirty="0"/>
              <a:t> </a:t>
            </a:r>
            <a:r>
              <a:rPr lang="en-US" sz="2000" dirty="0" err="1"/>
              <a:t>corespunzătoare</a:t>
            </a:r>
            <a:r>
              <a:rPr lang="en-US" sz="2000" dirty="0"/>
              <a:t> </a:t>
            </a:r>
            <a:r>
              <a:rPr lang="en-US" sz="2000" dirty="0" err="1"/>
              <a:t>competențelor</a:t>
            </a:r>
            <a:r>
              <a:rPr lang="en-US" sz="2000" dirty="0"/>
              <a:t> </a:t>
            </a:r>
            <a:r>
              <a:rPr lang="en-US" sz="2000" dirty="0" err="1"/>
              <a:t>și</a:t>
            </a:r>
            <a:r>
              <a:rPr lang="en-US" sz="2000" dirty="0"/>
              <a:t> </a:t>
            </a:r>
            <a:r>
              <a:rPr lang="en-US" sz="2000" dirty="0" err="1"/>
              <a:t>conținuturile</a:t>
            </a:r>
            <a:r>
              <a:rPr lang="en-US" sz="2000" dirty="0"/>
              <a:t> </a:t>
            </a:r>
            <a:r>
              <a:rPr lang="en-US" sz="2000" dirty="0" err="1"/>
              <a:t>aferente</a:t>
            </a:r>
            <a:r>
              <a:rPr lang="en-US" sz="2000" dirty="0"/>
              <a:t> </a:t>
            </a:r>
            <a:r>
              <a:rPr lang="en-US" sz="2000" dirty="0" err="1"/>
              <a:t>să</a:t>
            </a:r>
            <a:r>
              <a:rPr lang="en-US" sz="2000" dirty="0"/>
              <a:t> </a:t>
            </a:r>
            <a:r>
              <a:rPr lang="en-US" sz="2000" dirty="0" err="1"/>
              <a:t>aibă</a:t>
            </a:r>
            <a:r>
              <a:rPr lang="en-US" sz="2000" dirty="0"/>
              <a:t> </a:t>
            </a:r>
            <a:r>
              <a:rPr lang="en-US" sz="2000" dirty="0" err="1"/>
              <a:t>în</a:t>
            </a:r>
            <a:r>
              <a:rPr lang="en-US" sz="2000" dirty="0"/>
              <a:t> </a:t>
            </a:r>
            <a:r>
              <a:rPr lang="en-US" sz="2000" dirty="0" err="1"/>
              <a:t>vedere</a:t>
            </a:r>
            <a:r>
              <a:rPr lang="en-US" sz="2000" dirty="0"/>
              <a:t> o </a:t>
            </a:r>
            <a:r>
              <a:rPr lang="en-US" sz="2000" dirty="0" err="1"/>
              <a:t>versiune</a:t>
            </a:r>
            <a:r>
              <a:rPr lang="en-US" sz="2000" dirty="0"/>
              <a:t> </a:t>
            </a:r>
            <a:r>
              <a:rPr lang="en-US" sz="2000" dirty="0" err="1"/>
              <a:t>corespunzătoare</a:t>
            </a:r>
            <a:r>
              <a:rPr lang="en-US" sz="2000" dirty="0"/>
              <a:t> </a:t>
            </a:r>
            <a:r>
              <a:rPr lang="en-US" sz="2000" dirty="0" err="1"/>
              <a:t>contextului</a:t>
            </a:r>
            <a:r>
              <a:rPr lang="en-US" sz="2000" dirty="0"/>
              <a:t> din </a:t>
            </a:r>
            <a:r>
              <a:rPr lang="en-US" sz="2000" dirty="0" err="1"/>
              <a:t>unitatea</a:t>
            </a:r>
            <a:r>
              <a:rPr lang="en-US" sz="2000" dirty="0"/>
              <a:t> de </a:t>
            </a:r>
            <a:r>
              <a:rPr lang="en-US" sz="2000" dirty="0" err="1"/>
              <a:t>învățământ</a:t>
            </a:r>
            <a:r>
              <a:rPr lang="en-US" sz="2000" dirty="0"/>
              <a:t> </a:t>
            </a:r>
            <a:r>
              <a:rPr lang="en-US" sz="2000" dirty="0" err="1"/>
              <a:t>liceal</a:t>
            </a:r>
            <a:r>
              <a:rPr lang="en-US" sz="2000" dirty="0"/>
              <a:t> </a:t>
            </a:r>
            <a:r>
              <a:rPr lang="en-US" sz="2000" dirty="0" err="1"/>
              <a:t>în</a:t>
            </a:r>
            <a:r>
              <a:rPr lang="en-US" sz="2000" dirty="0"/>
              <a:t> care </a:t>
            </a:r>
            <a:r>
              <a:rPr lang="en-US" sz="2000" dirty="0" err="1"/>
              <a:t>studiază</a:t>
            </a:r>
            <a:r>
              <a:rPr lang="en-US" sz="2000" dirty="0"/>
              <a:t> </a:t>
            </a:r>
            <a:r>
              <a:rPr lang="en-US" sz="2000" dirty="0" err="1"/>
              <a:t>elevii</a:t>
            </a:r>
            <a:r>
              <a:rPr lang="en-US" sz="2000" dirty="0"/>
              <a:t>.</a:t>
            </a:r>
            <a:endParaRPr lang="ro-RO" altLang="ro-RO" sz="2000" dirty="0">
              <a:solidFill>
                <a:schemeClr val="accent6">
                  <a:lumMod val="50000"/>
                </a:schemeClr>
              </a:solidFill>
              <a:cs typeface="Arial" panose="020B0604020202020204" pitchFamily="34" charset="0"/>
            </a:endParaRPr>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039079669"/>
      </p:ext>
    </p:extLst>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2. Evaluarea gradului de achiziție a competențelor din gimnaziu</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pt-BR" sz="2000" b="1" dirty="0"/>
              <a:t>2. B. Exemple de metode aplicate pentru evaluarea inițială</a:t>
            </a:r>
            <a:endParaRPr lang="ro-RO" sz="2000" b="1" dirty="0"/>
          </a:p>
          <a:p>
            <a:pPr algn="just"/>
            <a:r>
              <a:rPr lang="en-US" sz="2000" dirty="0" err="1"/>
              <a:t>exemple</a:t>
            </a:r>
            <a:r>
              <a:rPr lang="en-US" sz="2000" dirty="0"/>
              <a:t> de teste</a:t>
            </a:r>
            <a:r>
              <a:rPr lang="ro-RO" sz="2000" dirty="0"/>
              <a:t>, </a:t>
            </a:r>
            <a:r>
              <a:rPr lang="en-US" sz="2000" dirty="0"/>
              <a:t>ca </a:t>
            </a:r>
            <a:r>
              <a:rPr lang="en-US" sz="2000" dirty="0" err="1"/>
              <a:t>instrumente</a:t>
            </a:r>
            <a:r>
              <a:rPr lang="en-US" sz="2000" dirty="0"/>
              <a:t> </a:t>
            </a:r>
            <a:r>
              <a:rPr lang="en-US" sz="2000" dirty="0" err="1"/>
              <a:t>ce</a:t>
            </a:r>
            <a:r>
              <a:rPr lang="en-US" sz="2000" dirty="0"/>
              <a:t> pot fi </a:t>
            </a:r>
            <a:r>
              <a:rPr lang="en-US" sz="2000" dirty="0" err="1"/>
              <a:t>utilizate</a:t>
            </a:r>
            <a:r>
              <a:rPr lang="en-US" sz="2000" dirty="0"/>
              <a:t> </a:t>
            </a:r>
            <a:r>
              <a:rPr lang="en-US" sz="2000" dirty="0" err="1"/>
              <a:t>în</a:t>
            </a:r>
            <a:r>
              <a:rPr lang="en-US" sz="2000" dirty="0"/>
              <a:t> </a:t>
            </a:r>
            <a:r>
              <a:rPr lang="en-US" sz="2000" dirty="0" err="1"/>
              <a:t>cadrul</a:t>
            </a:r>
            <a:r>
              <a:rPr lang="en-US" sz="2000" dirty="0"/>
              <a:t> </a:t>
            </a:r>
            <a:r>
              <a:rPr lang="en-US" sz="2000" dirty="0" err="1"/>
              <a:t>unor</a:t>
            </a:r>
            <a:r>
              <a:rPr lang="en-US" sz="2000" dirty="0"/>
              <a:t> </a:t>
            </a:r>
            <a:r>
              <a:rPr lang="en-US" sz="2000" dirty="0" err="1"/>
              <a:t>metode</a:t>
            </a:r>
            <a:r>
              <a:rPr lang="en-US" sz="2000" dirty="0"/>
              <a:t> </a:t>
            </a:r>
            <a:r>
              <a:rPr lang="en-US" sz="2000" dirty="0" err="1"/>
              <a:t>tradiționale</a:t>
            </a:r>
            <a:r>
              <a:rPr lang="en-US" sz="2000" dirty="0"/>
              <a:t> de </a:t>
            </a:r>
            <a:r>
              <a:rPr lang="en-US" sz="2000" dirty="0" err="1"/>
              <a:t>evaluare</a:t>
            </a:r>
            <a:r>
              <a:rPr lang="ro-RO" sz="2000" dirty="0"/>
              <a:t> (itemii corespunzători și baremul de evaluare și de notare</a:t>
            </a:r>
            <a:r>
              <a:rPr lang="en-US" sz="2000" dirty="0"/>
              <a:t>, precum </a:t>
            </a:r>
            <a:r>
              <a:rPr lang="en-US" sz="2000" dirty="0" err="1"/>
              <a:t>și</a:t>
            </a:r>
            <a:r>
              <a:rPr lang="en-US" sz="2000" dirty="0"/>
              <a:t> </a:t>
            </a:r>
            <a:r>
              <a:rPr lang="en-US" sz="2000" dirty="0" err="1"/>
              <a:t>unele</a:t>
            </a:r>
            <a:r>
              <a:rPr lang="en-US" sz="2000" dirty="0"/>
              <a:t> </a:t>
            </a:r>
            <a:r>
              <a:rPr lang="en-US" sz="2000" dirty="0" err="1"/>
              <a:t>propuneri</a:t>
            </a:r>
            <a:r>
              <a:rPr lang="en-US" sz="2000" dirty="0"/>
              <a:t> de </a:t>
            </a:r>
            <a:r>
              <a:rPr lang="en-US" sz="2000" dirty="0" err="1"/>
              <a:t>activități</a:t>
            </a:r>
            <a:r>
              <a:rPr lang="en-US" sz="2000" dirty="0"/>
              <a:t> </a:t>
            </a:r>
            <a:r>
              <a:rPr lang="en-US" sz="2000" dirty="0" err="1"/>
              <a:t>remediale</a:t>
            </a:r>
            <a:r>
              <a:rPr lang="ro-RO" sz="2000" dirty="0"/>
              <a:t>): probă scrisă, probă practică; </a:t>
            </a:r>
            <a:r>
              <a:rPr lang="en-US" sz="2000" dirty="0"/>
              <a:t> </a:t>
            </a:r>
            <a:endParaRPr lang="ro-RO" sz="2000" dirty="0"/>
          </a:p>
          <a:p>
            <a:pPr algn="just"/>
            <a:r>
              <a:rPr lang="en-US" sz="2000" spc="-40" dirty="0" err="1"/>
              <a:t>exemple</a:t>
            </a:r>
            <a:r>
              <a:rPr lang="en-US" sz="2000" spc="-40" dirty="0"/>
              <a:t> de </a:t>
            </a:r>
            <a:r>
              <a:rPr lang="en-US" sz="2000" spc="-40" dirty="0" err="1"/>
              <a:t>aplicare</a:t>
            </a:r>
            <a:r>
              <a:rPr lang="en-US" sz="2000" spc="-40" dirty="0"/>
              <a:t> a </a:t>
            </a:r>
            <a:r>
              <a:rPr lang="en-US" sz="2000" spc="-40" dirty="0" err="1"/>
              <a:t>unor</a:t>
            </a:r>
            <a:r>
              <a:rPr lang="en-US" sz="2000" spc="-40" dirty="0"/>
              <a:t> </a:t>
            </a:r>
            <a:r>
              <a:rPr lang="en-US" sz="2000" spc="-40" dirty="0" err="1"/>
              <a:t>metode</a:t>
            </a:r>
            <a:r>
              <a:rPr lang="en-US" sz="2000" spc="-40" dirty="0"/>
              <a:t> </a:t>
            </a:r>
            <a:r>
              <a:rPr lang="en-US" sz="2000" spc="-40" dirty="0" err="1"/>
              <a:t>moderne</a:t>
            </a:r>
            <a:r>
              <a:rPr lang="ro-RO" sz="2000" spc="-40" dirty="0"/>
              <a:t> de evaluare (proiect, turul galeriei, hărți conceptuale etc.);</a:t>
            </a:r>
          </a:p>
          <a:p>
            <a:pPr marL="0" indent="0" algn="just">
              <a:buNone/>
            </a:pPr>
            <a:r>
              <a:rPr lang="ro-RO" sz="2000" b="1" dirty="0"/>
              <a:t>2.C. </a:t>
            </a:r>
            <a:r>
              <a:rPr lang="pt-BR" sz="2000" b="1" dirty="0"/>
              <a:t>Exemple de cerințe pentru realizarea evaluării inițiale</a:t>
            </a:r>
            <a:endParaRPr lang="ro-RO" sz="2000" b="1" dirty="0"/>
          </a:p>
          <a:p>
            <a:pPr algn="just"/>
            <a:r>
              <a:rPr lang="en-US" sz="2000" dirty="0" err="1"/>
              <a:t>unele</a:t>
            </a:r>
            <a:r>
              <a:rPr lang="en-US" sz="2000" dirty="0"/>
              <a:t> </a:t>
            </a:r>
            <a:r>
              <a:rPr lang="en-US" sz="2000" dirty="0" err="1"/>
              <a:t>exemple</a:t>
            </a:r>
            <a:r>
              <a:rPr lang="en-US" sz="2000" dirty="0"/>
              <a:t> de </a:t>
            </a:r>
            <a:r>
              <a:rPr lang="en-US" sz="2000" dirty="0" err="1"/>
              <a:t>itemi</a:t>
            </a:r>
            <a:r>
              <a:rPr lang="en-US" sz="2000" dirty="0"/>
              <a:t> de </a:t>
            </a:r>
            <a:r>
              <a:rPr lang="en-US" sz="2000" dirty="0" err="1"/>
              <a:t>diferite</a:t>
            </a:r>
            <a:r>
              <a:rPr lang="en-US" sz="2000" dirty="0"/>
              <a:t> </a:t>
            </a:r>
            <a:r>
              <a:rPr lang="en-US" sz="2000" dirty="0" err="1"/>
              <a:t>tipuri</a:t>
            </a:r>
            <a:r>
              <a:rPr lang="ro-RO" sz="2000" dirty="0"/>
              <a:t> (nivel de cunoaștere, nivel de aplicare, nivel de raționament), care pot fi integrate în teste de evaluare inițială</a:t>
            </a:r>
            <a:r>
              <a:rPr lang="en-US" sz="2000" dirty="0"/>
              <a:t>.</a:t>
            </a: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121928634"/>
      </p:ext>
    </p:extLst>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3. Construirea noilor achiziții</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b="1" dirty="0">
                <a:solidFill>
                  <a:schemeClr val="accent6">
                    <a:lumMod val="50000"/>
                  </a:schemeClr>
                </a:solidFill>
                <a:cs typeface="Arial" panose="020B0604020202020204" pitchFamily="34" charset="0"/>
              </a:rPr>
              <a:t>3. A. </a:t>
            </a:r>
            <a:r>
              <a:rPr lang="en-US" sz="2000" b="1" dirty="0" err="1">
                <a:solidFill>
                  <a:schemeClr val="accent6">
                    <a:lumMod val="50000"/>
                  </a:schemeClr>
                </a:solidFill>
                <a:cs typeface="Arial" panose="020B0604020202020204" pitchFamily="34" charset="0"/>
              </a:rPr>
              <a:t>Recomandări</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pentru</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construirea</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noilor</a:t>
            </a:r>
            <a:r>
              <a:rPr lang="en-US" sz="2000" b="1" dirty="0">
                <a:solidFill>
                  <a:schemeClr val="accent6">
                    <a:lumMod val="50000"/>
                  </a:schemeClr>
                </a:solidFill>
                <a:cs typeface="Arial" panose="020B0604020202020204" pitchFamily="34" charset="0"/>
              </a:rPr>
              <a:t> </a:t>
            </a:r>
            <a:r>
              <a:rPr lang="en-US" sz="2000" b="1" dirty="0" err="1">
                <a:solidFill>
                  <a:schemeClr val="accent6">
                    <a:lumMod val="50000"/>
                  </a:schemeClr>
                </a:solidFill>
                <a:cs typeface="Arial" panose="020B0604020202020204" pitchFamily="34" charset="0"/>
              </a:rPr>
              <a:t>achiziții</a:t>
            </a:r>
            <a:r>
              <a:rPr lang="en-US" sz="2000" b="1" dirty="0">
                <a:solidFill>
                  <a:schemeClr val="accent6">
                    <a:lumMod val="50000"/>
                  </a:schemeClr>
                </a:solidFill>
                <a:cs typeface="Arial" panose="020B0604020202020204" pitchFamily="34" charset="0"/>
              </a:rPr>
              <a:t> </a:t>
            </a:r>
            <a:endParaRPr lang="ro-RO" sz="2000" b="1"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dirty="0" err="1"/>
              <a:t>Fiind</a:t>
            </a:r>
            <a:r>
              <a:rPr lang="en-US" sz="2000" dirty="0"/>
              <a:t> </a:t>
            </a:r>
            <a:r>
              <a:rPr lang="en-US" sz="2000" dirty="0" err="1"/>
              <a:t>primul</a:t>
            </a:r>
            <a:r>
              <a:rPr lang="en-US" sz="2000" dirty="0"/>
              <a:t> an </a:t>
            </a:r>
            <a:r>
              <a:rPr lang="en-US" sz="2000" dirty="0" err="1"/>
              <a:t>în</a:t>
            </a:r>
            <a:r>
              <a:rPr lang="en-US" sz="2000" dirty="0"/>
              <a:t> care </a:t>
            </a:r>
            <a:r>
              <a:rPr lang="en-US" sz="2000" dirty="0" err="1"/>
              <a:t>programa</a:t>
            </a:r>
            <a:r>
              <a:rPr lang="en-US" sz="2000" dirty="0"/>
              <a:t> </a:t>
            </a:r>
            <a:r>
              <a:rPr lang="en-US" sz="2000" dirty="0" err="1"/>
              <a:t>școlară</a:t>
            </a:r>
            <a:r>
              <a:rPr lang="en-US" sz="2000" dirty="0"/>
              <a:t> </a:t>
            </a:r>
            <a:r>
              <a:rPr lang="en-US" sz="2000" dirty="0" err="1"/>
              <a:t>pentru</a:t>
            </a:r>
            <a:r>
              <a:rPr lang="en-US" sz="2000" dirty="0"/>
              <a:t> </a:t>
            </a:r>
            <a:r>
              <a:rPr lang="en-US" sz="2000" dirty="0" err="1"/>
              <a:t>clasa</a:t>
            </a:r>
            <a:r>
              <a:rPr lang="en-US" sz="2000" dirty="0"/>
              <a:t> a IX-a se </a:t>
            </a:r>
            <a:r>
              <a:rPr lang="en-US" sz="2000" dirty="0" err="1"/>
              <a:t>adresează</a:t>
            </a:r>
            <a:r>
              <a:rPr lang="en-US" sz="2000" dirty="0"/>
              <a:t> </a:t>
            </a:r>
            <a:r>
              <a:rPr lang="en-US" sz="2000" dirty="0" err="1"/>
              <a:t>unor</a:t>
            </a:r>
            <a:r>
              <a:rPr lang="en-US" sz="2000" dirty="0"/>
              <a:t> </a:t>
            </a:r>
            <a:r>
              <a:rPr lang="en-US" sz="2000" dirty="0" err="1"/>
              <a:t>elevi</a:t>
            </a:r>
            <a:r>
              <a:rPr lang="en-US" sz="2000" dirty="0"/>
              <a:t> care au </a:t>
            </a:r>
            <a:r>
              <a:rPr lang="en-US" sz="2000" dirty="0" err="1"/>
              <a:t>studiat</a:t>
            </a:r>
            <a:r>
              <a:rPr lang="en-US" sz="2000" dirty="0"/>
              <a:t> </a:t>
            </a:r>
            <a:r>
              <a:rPr lang="en-US" sz="2000" dirty="0" err="1"/>
              <a:t>în</a:t>
            </a:r>
            <a:r>
              <a:rPr lang="en-US" sz="2000" dirty="0"/>
              <a:t> </a:t>
            </a:r>
            <a:r>
              <a:rPr lang="en-US" sz="2000" dirty="0" err="1"/>
              <a:t>gimnaziu</a:t>
            </a:r>
            <a:r>
              <a:rPr lang="en-US" sz="2000" dirty="0"/>
              <a:t> </a:t>
            </a:r>
            <a:r>
              <a:rPr lang="en-US" sz="2000" dirty="0" err="1"/>
              <a:t>disciplina</a:t>
            </a:r>
            <a:r>
              <a:rPr lang="en-US" sz="2000" dirty="0"/>
              <a:t> </a:t>
            </a:r>
            <a:r>
              <a:rPr lang="en-US" sz="2000" dirty="0" err="1"/>
              <a:t>informatică</a:t>
            </a:r>
            <a:r>
              <a:rPr lang="en-US" sz="2000" dirty="0"/>
              <a:t> </a:t>
            </a:r>
            <a:r>
              <a:rPr lang="en-US" sz="2000" dirty="0" err="1"/>
              <a:t>și</a:t>
            </a:r>
            <a:r>
              <a:rPr lang="en-US" sz="2000" dirty="0"/>
              <a:t> TIC, se </a:t>
            </a:r>
            <a:r>
              <a:rPr lang="en-US" sz="2000" dirty="0" err="1"/>
              <a:t>recomandă</a:t>
            </a:r>
            <a:r>
              <a:rPr lang="en-US" sz="2000" dirty="0"/>
              <a:t> ca </a:t>
            </a:r>
            <a:r>
              <a:rPr lang="en-US" sz="2000" dirty="0" err="1"/>
              <a:t>proiectarea</a:t>
            </a:r>
            <a:r>
              <a:rPr lang="en-US" sz="2000" dirty="0"/>
              <a:t> </a:t>
            </a:r>
            <a:r>
              <a:rPr lang="en-US" sz="2000" dirty="0" err="1"/>
              <a:t>demersului</a:t>
            </a:r>
            <a:r>
              <a:rPr lang="en-US" sz="2000" dirty="0"/>
              <a:t> didactic </a:t>
            </a:r>
            <a:r>
              <a:rPr lang="en-US" sz="2000" dirty="0" err="1"/>
              <a:t>ce</a:t>
            </a:r>
            <a:r>
              <a:rPr lang="en-US" sz="2000" dirty="0"/>
              <a:t> </a:t>
            </a:r>
            <a:r>
              <a:rPr lang="en-US" sz="2000" dirty="0" err="1"/>
              <a:t>vizează</a:t>
            </a:r>
            <a:r>
              <a:rPr lang="en-US" sz="2000" dirty="0"/>
              <a:t> </a:t>
            </a:r>
            <a:r>
              <a:rPr lang="en-US" sz="2000" dirty="0" err="1"/>
              <a:t>formarea</a:t>
            </a:r>
            <a:r>
              <a:rPr lang="en-US" sz="2000" dirty="0"/>
              <a:t> </a:t>
            </a:r>
            <a:r>
              <a:rPr lang="en-US" sz="2000" dirty="0" err="1"/>
              <a:t>competențelor</a:t>
            </a:r>
            <a:r>
              <a:rPr lang="en-US" sz="2000" dirty="0"/>
              <a:t> </a:t>
            </a:r>
            <a:r>
              <a:rPr lang="en-US" sz="2000" dirty="0" err="1"/>
              <a:t>specifice</a:t>
            </a:r>
            <a:r>
              <a:rPr lang="en-US" sz="2000" dirty="0"/>
              <a:t> </a:t>
            </a:r>
            <a:r>
              <a:rPr lang="en-US" sz="2000" dirty="0" err="1"/>
              <a:t>să</a:t>
            </a:r>
            <a:r>
              <a:rPr lang="en-US" sz="2000" dirty="0"/>
              <a:t> </a:t>
            </a:r>
            <a:r>
              <a:rPr lang="en-US" sz="2000" dirty="0" err="1"/>
              <a:t>urmărească</a:t>
            </a:r>
            <a:r>
              <a:rPr lang="en-US" sz="2000" dirty="0"/>
              <a:t> </a:t>
            </a:r>
            <a:r>
              <a:rPr lang="en-US" sz="2000" b="1" dirty="0" err="1"/>
              <a:t>valorificarea</a:t>
            </a:r>
            <a:r>
              <a:rPr lang="en-US" sz="2000" b="1" dirty="0"/>
              <a:t> </a:t>
            </a:r>
            <a:r>
              <a:rPr lang="en-US" sz="2000" b="1" dirty="0" err="1"/>
              <a:t>achizițiilor</a:t>
            </a:r>
            <a:r>
              <a:rPr lang="en-US" sz="2000" b="1" dirty="0"/>
              <a:t> </a:t>
            </a:r>
            <a:r>
              <a:rPr lang="en-US" sz="2000" b="1" dirty="0" err="1"/>
              <a:t>elevilor</a:t>
            </a:r>
            <a:r>
              <a:rPr lang="en-US" sz="2000" b="1" dirty="0"/>
              <a:t> de pe </a:t>
            </a:r>
            <a:r>
              <a:rPr lang="en-US" sz="2000" b="1" dirty="0" err="1"/>
              <a:t>parcursul</a:t>
            </a:r>
            <a:r>
              <a:rPr lang="en-US" sz="2000" b="1" dirty="0"/>
              <a:t> </a:t>
            </a:r>
            <a:r>
              <a:rPr lang="en-US" sz="2000" b="1" dirty="0" err="1"/>
              <a:t>ciclului</a:t>
            </a:r>
            <a:r>
              <a:rPr lang="en-US" sz="2000" b="1" dirty="0"/>
              <a:t> </a:t>
            </a:r>
            <a:r>
              <a:rPr lang="en-US" sz="2000" b="1" dirty="0" err="1"/>
              <a:t>gimnazial</a:t>
            </a:r>
            <a:r>
              <a:rPr lang="ro-RO" sz="2000" dirty="0"/>
              <a:t>.</a:t>
            </a:r>
          </a:p>
          <a:p>
            <a:pPr marL="0" indent="0" algn="just">
              <a:buFont typeface="Wingdings 3" panose="05040102010807070707" pitchFamily="18" charset="2"/>
              <a:buNone/>
            </a:pPr>
            <a:r>
              <a:rPr lang="en-US" sz="2000" dirty="0" err="1"/>
              <a:t>Profesorul</a:t>
            </a:r>
            <a:r>
              <a:rPr lang="en-US" sz="2000" dirty="0"/>
              <a:t> </a:t>
            </a:r>
            <a:r>
              <a:rPr lang="en-US" sz="2000" dirty="0" err="1"/>
              <a:t>va</a:t>
            </a:r>
            <a:r>
              <a:rPr lang="en-US" sz="2000" dirty="0"/>
              <a:t> </a:t>
            </a:r>
            <a:r>
              <a:rPr lang="en-US" sz="2000" dirty="0" err="1"/>
              <a:t>avea</a:t>
            </a:r>
            <a:r>
              <a:rPr lang="en-US" sz="2000" dirty="0"/>
              <a:t> </a:t>
            </a:r>
            <a:r>
              <a:rPr lang="en-US" sz="2000" dirty="0" err="1"/>
              <a:t>în</a:t>
            </a:r>
            <a:r>
              <a:rPr lang="en-US" sz="2000" dirty="0"/>
              <a:t> </a:t>
            </a:r>
            <a:r>
              <a:rPr lang="en-US" sz="2000" dirty="0" err="1"/>
              <a:t>vedere</a:t>
            </a:r>
            <a:r>
              <a:rPr lang="en-US" sz="2000" dirty="0"/>
              <a:t> </a:t>
            </a:r>
            <a:r>
              <a:rPr lang="en-US" sz="2000" b="1" dirty="0" err="1"/>
              <a:t>consolidarea</a:t>
            </a:r>
            <a:r>
              <a:rPr lang="en-US" sz="2000" b="1" dirty="0"/>
              <a:t> </a:t>
            </a:r>
            <a:r>
              <a:rPr lang="en-US" sz="2000" b="1" dirty="0" err="1"/>
              <a:t>achizițiilor</a:t>
            </a:r>
            <a:r>
              <a:rPr lang="en-US" sz="2000" b="1" dirty="0"/>
              <a:t> din </a:t>
            </a:r>
            <a:r>
              <a:rPr lang="en-US" sz="2000" b="1" dirty="0" err="1"/>
              <a:t>gimnaziu</a:t>
            </a:r>
            <a:r>
              <a:rPr lang="en-US" sz="2000" b="1" dirty="0"/>
              <a:t> </a:t>
            </a:r>
            <a:r>
              <a:rPr lang="en-US" sz="2000" b="1" dirty="0" err="1"/>
              <a:t>prin</a:t>
            </a:r>
            <a:r>
              <a:rPr lang="en-US" sz="2000" b="1" dirty="0"/>
              <a:t> </a:t>
            </a:r>
            <a:r>
              <a:rPr lang="en-US" sz="2000" b="1" dirty="0" err="1"/>
              <a:t>reluarea</a:t>
            </a:r>
            <a:r>
              <a:rPr lang="en-US" sz="2000" b="1" dirty="0"/>
              <a:t> </a:t>
            </a:r>
            <a:r>
              <a:rPr lang="en-US" sz="2000" b="1" dirty="0" err="1"/>
              <a:t>unor</a:t>
            </a:r>
            <a:r>
              <a:rPr lang="en-US" sz="2000" b="1" dirty="0"/>
              <a:t> </a:t>
            </a:r>
            <a:r>
              <a:rPr lang="en-US" sz="2000" b="1" dirty="0" err="1"/>
              <a:t>elemente</a:t>
            </a:r>
            <a:r>
              <a:rPr lang="en-US" sz="2000" b="1" dirty="0"/>
              <a:t> de </a:t>
            </a:r>
            <a:r>
              <a:rPr lang="en-US" sz="2000" b="1" dirty="0" err="1"/>
              <a:t>conținut</a:t>
            </a:r>
            <a:r>
              <a:rPr lang="en-US" sz="2000" b="1" dirty="0"/>
              <a:t> la un </a:t>
            </a:r>
            <a:r>
              <a:rPr lang="en-US" sz="2000" b="1" dirty="0" err="1"/>
              <a:t>nivel</a:t>
            </a:r>
            <a:r>
              <a:rPr lang="en-US" sz="2000" b="1" dirty="0"/>
              <a:t> de </a:t>
            </a:r>
            <a:r>
              <a:rPr lang="en-US" sz="2000" b="1" dirty="0" err="1"/>
              <a:t>abordare</a:t>
            </a:r>
            <a:r>
              <a:rPr lang="en-US" sz="2000" b="1" dirty="0"/>
              <a:t> </a:t>
            </a:r>
            <a:r>
              <a:rPr lang="en-US" sz="2000" b="1" dirty="0" err="1"/>
              <a:t>corespunzător</a:t>
            </a:r>
            <a:r>
              <a:rPr lang="en-US" sz="2000" b="1" dirty="0"/>
              <a:t> </a:t>
            </a:r>
            <a:r>
              <a:rPr lang="en-US" sz="2000" b="1" dirty="0" err="1"/>
              <a:t>vârstei</a:t>
            </a:r>
            <a:r>
              <a:rPr lang="en-US" sz="2000" dirty="0"/>
              <a:t>, </a:t>
            </a:r>
            <a:r>
              <a:rPr lang="en-US" sz="2000" dirty="0" err="1"/>
              <a:t>în</a:t>
            </a:r>
            <a:r>
              <a:rPr lang="en-US" sz="2000" dirty="0"/>
              <a:t> </a:t>
            </a:r>
            <a:r>
              <a:rPr lang="en-US" sz="2000" dirty="0" err="1"/>
              <a:t>clasa</a:t>
            </a:r>
            <a:r>
              <a:rPr lang="en-US" sz="2000" dirty="0"/>
              <a:t> a IX-a. </a:t>
            </a:r>
            <a:r>
              <a:rPr lang="en-US" sz="2000" dirty="0" err="1"/>
              <a:t>Acestea</a:t>
            </a:r>
            <a:r>
              <a:rPr lang="en-US" sz="2000" dirty="0"/>
              <a:t> </a:t>
            </a:r>
            <a:r>
              <a:rPr lang="en-US" sz="2000" dirty="0" err="1"/>
              <a:t>vor</a:t>
            </a:r>
            <a:r>
              <a:rPr lang="en-US" sz="2000" dirty="0"/>
              <a:t> fi </a:t>
            </a:r>
            <a:r>
              <a:rPr lang="en-US" sz="2000" b="1" dirty="0"/>
              <a:t>reformulate </a:t>
            </a:r>
            <a:r>
              <a:rPr lang="en-US" sz="2000" b="1" dirty="0" err="1"/>
              <a:t>în</a:t>
            </a:r>
            <a:r>
              <a:rPr lang="en-US" sz="2000" b="1" dirty="0"/>
              <a:t> </a:t>
            </a:r>
            <a:r>
              <a:rPr lang="en-US" sz="2000" b="1" dirty="0" err="1"/>
              <a:t>noi</a:t>
            </a:r>
            <a:r>
              <a:rPr lang="en-US" sz="2000" b="1" dirty="0"/>
              <a:t> </a:t>
            </a:r>
            <a:r>
              <a:rPr lang="en-US" sz="2000" b="1" dirty="0" err="1"/>
              <a:t>contexte</a:t>
            </a:r>
            <a:r>
              <a:rPr lang="en-US" sz="2000" b="1" dirty="0"/>
              <a:t> de </a:t>
            </a:r>
            <a:r>
              <a:rPr lang="en-US" sz="2000" b="1" dirty="0" err="1"/>
              <a:t>învățare</a:t>
            </a:r>
            <a:r>
              <a:rPr lang="en-US" sz="2000" dirty="0"/>
              <a:t> </a:t>
            </a:r>
            <a:r>
              <a:rPr lang="en-US" sz="2000" dirty="0" err="1"/>
              <a:t>și</a:t>
            </a:r>
            <a:r>
              <a:rPr lang="en-US" sz="2000" dirty="0"/>
              <a:t> se </a:t>
            </a:r>
            <a:r>
              <a:rPr lang="en-US" sz="2000" dirty="0" err="1"/>
              <a:t>va</a:t>
            </a:r>
            <a:r>
              <a:rPr lang="en-US" sz="2000" dirty="0"/>
              <a:t> </a:t>
            </a:r>
            <a:r>
              <a:rPr lang="en-US" sz="2000" dirty="0" err="1"/>
              <a:t>stabili</a:t>
            </a:r>
            <a:r>
              <a:rPr lang="en-US" sz="2000" dirty="0"/>
              <a:t> </a:t>
            </a:r>
            <a:r>
              <a:rPr lang="en-US" sz="2000" dirty="0" err="1"/>
              <a:t>modul</a:t>
            </a:r>
            <a:r>
              <a:rPr lang="en-US" sz="2000" dirty="0"/>
              <a:t> de </a:t>
            </a:r>
            <a:r>
              <a:rPr lang="en-US" sz="2000" dirty="0" err="1"/>
              <a:t>valorificare</a:t>
            </a:r>
            <a:r>
              <a:rPr lang="en-US" sz="2000" dirty="0"/>
              <a:t>, </a:t>
            </a:r>
            <a:r>
              <a:rPr lang="en-US" sz="2000" dirty="0" err="1"/>
              <a:t>completare</a:t>
            </a:r>
            <a:r>
              <a:rPr lang="en-US" sz="2000" dirty="0"/>
              <a:t> </a:t>
            </a:r>
            <a:r>
              <a:rPr lang="en-US" sz="2000" dirty="0" err="1"/>
              <a:t>și</a:t>
            </a:r>
            <a:r>
              <a:rPr lang="en-US" sz="2000" dirty="0"/>
              <a:t> </a:t>
            </a:r>
            <a:r>
              <a:rPr lang="en-US" sz="2000" dirty="0" err="1"/>
              <a:t>fuzionare</a:t>
            </a:r>
            <a:r>
              <a:rPr lang="en-US" sz="2000" dirty="0"/>
              <a:t> a </a:t>
            </a:r>
            <a:r>
              <a:rPr lang="en-US" sz="2000" dirty="0" err="1"/>
              <a:t>competențelor</a:t>
            </a:r>
            <a:r>
              <a:rPr lang="en-US" sz="2000" dirty="0"/>
              <a:t> </a:t>
            </a:r>
            <a:r>
              <a:rPr lang="en-US" sz="2000" dirty="0" err="1"/>
              <a:t>și</a:t>
            </a:r>
            <a:r>
              <a:rPr lang="en-US" sz="2000" dirty="0"/>
              <a:t> </a:t>
            </a:r>
            <a:r>
              <a:rPr lang="en-US" sz="2000" dirty="0" err="1"/>
              <a:t>conținuturilor</a:t>
            </a:r>
            <a:r>
              <a:rPr lang="en-US" sz="2000" dirty="0"/>
              <a:t> din </a:t>
            </a:r>
            <a:r>
              <a:rPr lang="en-US" sz="2000" dirty="0" err="1"/>
              <a:t>anii</a:t>
            </a:r>
            <a:r>
              <a:rPr lang="en-US" sz="2000" dirty="0"/>
              <a:t> </a:t>
            </a:r>
            <a:r>
              <a:rPr lang="en-US" sz="2000" dirty="0" err="1"/>
              <a:t>precedenți</a:t>
            </a:r>
            <a:r>
              <a:rPr lang="en-US" sz="2000" dirty="0"/>
              <a:t> cu </a:t>
            </a:r>
            <a:r>
              <a:rPr lang="en-US" sz="2000" dirty="0" err="1"/>
              <a:t>elementele</a:t>
            </a:r>
            <a:r>
              <a:rPr lang="en-US" sz="2000" dirty="0"/>
              <a:t> </a:t>
            </a:r>
            <a:r>
              <a:rPr lang="en-US" sz="2000" dirty="0" err="1"/>
              <a:t>componente</a:t>
            </a:r>
            <a:r>
              <a:rPr lang="en-US" sz="2000" dirty="0"/>
              <a:t> din </a:t>
            </a:r>
            <a:r>
              <a:rPr lang="en-US" sz="2000" dirty="0" err="1"/>
              <a:t>anul</a:t>
            </a:r>
            <a:r>
              <a:rPr lang="en-US" sz="2000" dirty="0"/>
              <a:t> </a:t>
            </a:r>
            <a:r>
              <a:rPr lang="en-US" sz="2000" dirty="0" err="1"/>
              <a:t>în</a:t>
            </a:r>
            <a:r>
              <a:rPr lang="en-US" sz="2000" dirty="0"/>
              <a:t> curs. </a:t>
            </a:r>
            <a:endParaRPr lang="ro-RO" sz="2000" dirty="0"/>
          </a:p>
          <a:p>
            <a:pPr marL="0" indent="0" algn="just">
              <a:buNone/>
            </a:pP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963041835"/>
      </p:ext>
    </p:extLst>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3. Construirea noilor achiziții</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b="1" dirty="0" err="1"/>
              <a:t>Limbajul</a:t>
            </a:r>
            <a:r>
              <a:rPr lang="en-US" sz="2000" b="1" dirty="0"/>
              <a:t> de </a:t>
            </a:r>
            <a:r>
              <a:rPr lang="en-US" sz="2000" b="1" dirty="0" err="1"/>
              <a:t>programare</a:t>
            </a:r>
            <a:r>
              <a:rPr lang="en-US" sz="2000" b="1" dirty="0"/>
              <a:t> </a:t>
            </a:r>
            <a:r>
              <a:rPr lang="en-US" sz="2000" b="1" dirty="0" err="1"/>
              <a:t>studiat</a:t>
            </a:r>
            <a:r>
              <a:rPr lang="en-US" sz="2000" b="1" dirty="0"/>
              <a:t> </a:t>
            </a:r>
            <a:r>
              <a:rPr lang="en-US" sz="2000" b="1" dirty="0" err="1"/>
              <a:t>în</a:t>
            </a:r>
            <a:r>
              <a:rPr lang="en-US" sz="2000" b="1" dirty="0"/>
              <a:t> </a:t>
            </a:r>
            <a:r>
              <a:rPr lang="en-US" sz="2000" b="1" dirty="0" err="1"/>
              <a:t>clasa</a:t>
            </a:r>
            <a:r>
              <a:rPr lang="en-US" sz="2000" b="1" dirty="0"/>
              <a:t> a IX-a </a:t>
            </a:r>
            <a:r>
              <a:rPr lang="en-US" sz="2000" b="1" dirty="0" err="1"/>
              <a:t>va</a:t>
            </a:r>
            <a:r>
              <a:rPr lang="en-US" sz="2000" b="1" dirty="0"/>
              <a:t> fi ales conform </a:t>
            </a:r>
            <a:r>
              <a:rPr lang="en-US" sz="2000" b="1" dirty="0" err="1"/>
              <a:t>programei</a:t>
            </a:r>
            <a:r>
              <a:rPr lang="en-US" sz="2000" b="1" dirty="0"/>
              <a:t> </a:t>
            </a:r>
            <a:r>
              <a:rPr lang="en-US" sz="2000" b="1" dirty="0" err="1"/>
              <a:t>școlare</a:t>
            </a:r>
            <a:r>
              <a:rPr lang="en-US" sz="2000" b="1" dirty="0"/>
              <a:t> </a:t>
            </a:r>
            <a:r>
              <a:rPr lang="en-US" sz="2000" b="1" dirty="0" err="1"/>
              <a:t>în</a:t>
            </a:r>
            <a:r>
              <a:rPr lang="en-US" sz="2000" b="1" dirty="0"/>
              <a:t> </a:t>
            </a:r>
            <a:r>
              <a:rPr lang="en-US" sz="2000" b="1" dirty="0" err="1"/>
              <a:t>vigoare</a:t>
            </a:r>
            <a:r>
              <a:rPr lang="en-US" sz="2000" b="1" dirty="0"/>
              <a:t> </a:t>
            </a:r>
            <a:r>
              <a:rPr lang="en-US" sz="2000" b="1" dirty="0" err="1"/>
              <a:t>pentru</a:t>
            </a:r>
            <a:r>
              <a:rPr lang="en-US" sz="2000" b="1" dirty="0"/>
              <a:t> </a:t>
            </a:r>
            <a:r>
              <a:rPr lang="en-US" sz="2000" b="1" dirty="0" err="1"/>
              <a:t>clasa</a:t>
            </a:r>
            <a:r>
              <a:rPr lang="en-US" sz="2000" b="1" dirty="0"/>
              <a:t> a IX-a (C, C++ </a:t>
            </a:r>
            <a:r>
              <a:rPr lang="en-US" sz="2000" b="1" dirty="0" err="1"/>
              <a:t>sau</a:t>
            </a:r>
            <a:r>
              <a:rPr lang="en-US" sz="2000" b="1" dirty="0"/>
              <a:t> Pascal)</a:t>
            </a:r>
            <a:r>
              <a:rPr lang="en-US" sz="2000" dirty="0"/>
              <a:t>. </a:t>
            </a:r>
            <a:r>
              <a:rPr lang="en-US" sz="2000" dirty="0" err="1"/>
              <a:t>Având</a:t>
            </a:r>
            <a:r>
              <a:rPr lang="en-US" sz="2000" dirty="0"/>
              <a:t> </a:t>
            </a:r>
            <a:r>
              <a:rPr lang="en-US" sz="2000" dirty="0" err="1"/>
              <a:t>în</a:t>
            </a:r>
            <a:r>
              <a:rPr lang="en-US" sz="2000" dirty="0"/>
              <a:t> </a:t>
            </a:r>
            <a:r>
              <a:rPr lang="en-US" sz="2000" dirty="0" err="1"/>
              <a:t>vedere</a:t>
            </a:r>
            <a:r>
              <a:rPr lang="en-US" sz="2000" dirty="0"/>
              <a:t> </a:t>
            </a:r>
            <a:r>
              <a:rPr lang="en-US" sz="2000" dirty="0" err="1"/>
              <a:t>că</a:t>
            </a:r>
            <a:r>
              <a:rPr lang="en-US" sz="2000" dirty="0"/>
              <a:t> </a:t>
            </a:r>
            <a:r>
              <a:rPr lang="en-US" sz="2000" dirty="0" err="1"/>
              <a:t>mediile</a:t>
            </a:r>
            <a:r>
              <a:rPr lang="en-US" sz="2000" dirty="0"/>
              <a:t> de </a:t>
            </a:r>
            <a:r>
              <a:rPr lang="en-US" sz="2000" dirty="0" err="1"/>
              <a:t>programare</a:t>
            </a:r>
            <a:r>
              <a:rPr lang="en-US" sz="2000" dirty="0"/>
              <a:t> </a:t>
            </a:r>
            <a:r>
              <a:rPr lang="en-US" sz="2000" dirty="0" err="1"/>
              <a:t>pentru</a:t>
            </a:r>
            <a:r>
              <a:rPr lang="en-US" sz="2000" dirty="0"/>
              <a:t> </a:t>
            </a:r>
            <a:r>
              <a:rPr lang="en-US" sz="2000" dirty="0" err="1"/>
              <a:t>editarea</a:t>
            </a:r>
            <a:r>
              <a:rPr lang="en-US" sz="2000" dirty="0"/>
              <a:t>, </a:t>
            </a:r>
            <a:r>
              <a:rPr lang="en-US" sz="2000" dirty="0" err="1"/>
              <a:t>depanarea</a:t>
            </a:r>
            <a:r>
              <a:rPr lang="en-US" sz="2000" dirty="0"/>
              <a:t> </a:t>
            </a:r>
            <a:r>
              <a:rPr lang="en-US" sz="2000" dirty="0" err="1"/>
              <a:t>și</a:t>
            </a:r>
            <a:r>
              <a:rPr lang="en-US" sz="2000" dirty="0"/>
              <a:t> </a:t>
            </a:r>
            <a:r>
              <a:rPr lang="en-US" sz="2000" dirty="0" err="1"/>
              <a:t>rularea</a:t>
            </a:r>
            <a:r>
              <a:rPr lang="en-US" sz="2000" dirty="0"/>
              <a:t> </a:t>
            </a:r>
            <a:r>
              <a:rPr lang="en-US" sz="2000" dirty="0" err="1"/>
              <a:t>programelor</a:t>
            </a:r>
            <a:r>
              <a:rPr lang="en-US" sz="2000" dirty="0"/>
              <a:t> </a:t>
            </a:r>
            <a:r>
              <a:rPr lang="en-US" sz="2000" dirty="0" err="1"/>
              <a:t>în</a:t>
            </a:r>
            <a:r>
              <a:rPr lang="en-US" sz="2000" dirty="0"/>
              <a:t> </a:t>
            </a:r>
            <a:r>
              <a:rPr lang="en-US" sz="2000" dirty="0" err="1"/>
              <a:t>limbajul</a:t>
            </a:r>
            <a:r>
              <a:rPr lang="en-US" sz="2000" dirty="0"/>
              <a:t> Pascal nu sunt </a:t>
            </a:r>
            <a:r>
              <a:rPr lang="en-US" sz="2000" dirty="0" err="1"/>
              <a:t>actualizate</a:t>
            </a:r>
            <a:r>
              <a:rPr lang="en-US" sz="2000" dirty="0"/>
              <a:t> </a:t>
            </a:r>
            <a:r>
              <a:rPr lang="en-US" sz="2000" dirty="0" err="1"/>
              <a:t>și</a:t>
            </a:r>
            <a:r>
              <a:rPr lang="en-US" sz="2000" dirty="0"/>
              <a:t> nu sunt </a:t>
            </a:r>
            <a:r>
              <a:rPr lang="en-US" sz="2000" dirty="0" err="1"/>
              <a:t>compatibile</a:t>
            </a:r>
            <a:r>
              <a:rPr lang="en-US" sz="2000" dirty="0"/>
              <a:t> cu </a:t>
            </a:r>
            <a:r>
              <a:rPr lang="en-US" sz="2000" dirty="0" err="1"/>
              <a:t>majoritatea</a:t>
            </a:r>
            <a:r>
              <a:rPr lang="en-US" sz="2000" dirty="0"/>
              <a:t> </a:t>
            </a:r>
            <a:r>
              <a:rPr lang="en-US" sz="2000" dirty="0" err="1"/>
              <a:t>sistemele</a:t>
            </a:r>
            <a:r>
              <a:rPr lang="en-US" sz="2000" dirty="0"/>
              <a:t> de </a:t>
            </a:r>
            <a:r>
              <a:rPr lang="en-US" sz="2000" dirty="0" err="1"/>
              <a:t>operare</a:t>
            </a:r>
            <a:r>
              <a:rPr lang="en-US" sz="2000" dirty="0"/>
              <a:t> </a:t>
            </a:r>
            <a:r>
              <a:rPr lang="en-US" sz="2000" dirty="0" err="1"/>
              <a:t>actuale</a:t>
            </a:r>
            <a:r>
              <a:rPr lang="en-US" sz="2000" dirty="0"/>
              <a:t>, </a:t>
            </a:r>
            <a:r>
              <a:rPr lang="en-US" sz="2000" b="1" dirty="0"/>
              <a:t>se </a:t>
            </a:r>
            <a:r>
              <a:rPr lang="en-US" sz="2000" b="1" dirty="0" err="1"/>
              <a:t>recomandă</a:t>
            </a:r>
            <a:r>
              <a:rPr lang="en-US" sz="2000" b="1" dirty="0"/>
              <a:t> </a:t>
            </a:r>
            <a:r>
              <a:rPr lang="en-US" sz="2000" b="1" dirty="0" err="1"/>
              <a:t>utilizarea</a:t>
            </a:r>
            <a:r>
              <a:rPr lang="en-US" sz="2000" b="1" dirty="0"/>
              <a:t> </a:t>
            </a:r>
            <a:r>
              <a:rPr lang="en-US" sz="2000" b="1" dirty="0" err="1"/>
              <a:t>limbajului</a:t>
            </a:r>
            <a:r>
              <a:rPr lang="en-US" sz="2000" b="1" dirty="0"/>
              <a:t> C++</a:t>
            </a:r>
            <a:r>
              <a:rPr lang="en-US" sz="2000" dirty="0"/>
              <a:t>, </a:t>
            </a:r>
            <a:r>
              <a:rPr lang="en-US" sz="2000" dirty="0" err="1"/>
              <a:t>având</a:t>
            </a:r>
            <a:r>
              <a:rPr lang="en-US" sz="2000" dirty="0"/>
              <a:t> </a:t>
            </a:r>
            <a:r>
              <a:rPr lang="en-US" sz="2000" dirty="0" err="1"/>
              <a:t>în</a:t>
            </a:r>
            <a:r>
              <a:rPr lang="en-US" sz="2000" dirty="0"/>
              <a:t> </a:t>
            </a:r>
            <a:r>
              <a:rPr lang="en-US" sz="2000" dirty="0" err="1"/>
              <a:t>vedere</a:t>
            </a:r>
            <a:r>
              <a:rPr lang="en-US" sz="2000" dirty="0"/>
              <a:t> </a:t>
            </a:r>
            <a:r>
              <a:rPr lang="en-US" sz="2000" dirty="0" err="1"/>
              <a:t>și</a:t>
            </a:r>
            <a:r>
              <a:rPr lang="en-US" sz="2000" dirty="0"/>
              <a:t> </a:t>
            </a:r>
            <a:r>
              <a:rPr lang="en-US" sz="2000" dirty="0" err="1"/>
              <a:t>oportunitățile</a:t>
            </a:r>
            <a:r>
              <a:rPr lang="en-US" sz="2000" dirty="0"/>
              <a:t> pe care le </a:t>
            </a:r>
            <a:r>
              <a:rPr lang="en-US" sz="2000" dirty="0" err="1"/>
              <a:t>oferă</a:t>
            </a:r>
            <a:r>
              <a:rPr lang="en-US" sz="2000" dirty="0"/>
              <a:t> </a:t>
            </a:r>
            <a:r>
              <a:rPr lang="en-US" sz="2000" dirty="0" err="1"/>
              <a:t>privind</a:t>
            </a:r>
            <a:r>
              <a:rPr lang="en-US" sz="2000" dirty="0"/>
              <a:t> </a:t>
            </a:r>
            <a:r>
              <a:rPr lang="en-US" sz="2000" dirty="0" err="1"/>
              <a:t>programarea</a:t>
            </a:r>
            <a:r>
              <a:rPr lang="en-US" sz="2000" dirty="0"/>
              <a:t> </a:t>
            </a:r>
            <a:r>
              <a:rPr lang="en-US" sz="2000" dirty="0" err="1"/>
              <a:t>orientată</a:t>
            </a:r>
            <a:r>
              <a:rPr lang="en-US" sz="2000" dirty="0"/>
              <a:t> pe </a:t>
            </a:r>
            <a:r>
              <a:rPr lang="en-US" sz="2000" dirty="0" err="1"/>
              <a:t>obiecte</a:t>
            </a:r>
            <a:r>
              <a:rPr lang="en-US" sz="2000" dirty="0"/>
              <a:t>, </a:t>
            </a:r>
            <a:r>
              <a:rPr lang="en-US" sz="2000" dirty="0" err="1"/>
              <a:t>studiată</a:t>
            </a:r>
            <a:r>
              <a:rPr lang="en-US" sz="2000" dirty="0"/>
              <a:t> </a:t>
            </a:r>
            <a:r>
              <a:rPr lang="en-US" sz="2000" dirty="0" err="1"/>
              <a:t>în</a:t>
            </a:r>
            <a:r>
              <a:rPr lang="en-US" sz="2000" dirty="0"/>
              <a:t> </a:t>
            </a:r>
            <a:r>
              <a:rPr lang="en-US" sz="2000" dirty="0" err="1"/>
              <a:t>clasele</a:t>
            </a:r>
            <a:r>
              <a:rPr lang="en-US" sz="2000" dirty="0"/>
              <a:t> </a:t>
            </a:r>
            <a:r>
              <a:rPr lang="en-US" sz="2000" dirty="0" err="1"/>
              <a:t>mai</a:t>
            </a:r>
            <a:r>
              <a:rPr lang="en-US" sz="2000" dirty="0"/>
              <a:t> </a:t>
            </a:r>
            <a:r>
              <a:rPr lang="en-US" sz="2000" dirty="0" err="1"/>
              <a:t>mari</a:t>
            </a:r>
            <a:r>
              <a:rPr lang="en-US" sz="2000" dirty="0"/>
              <a:t>.</a:t>
            </a: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612674339"/>
      </p:ext>
    </p:extLst>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3. Construirea noilor achiziții</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dirty="0" err="1"/>
              <a:t>În</a:t>
            </a:r>
            <a:r>
              <a:rPr lang="en-US" sz="2000" dirty="0"/>
              <a:t> </a:t>
            </a:r>
            <a:r>
              <a:rPr lang="en-US" sz="2000" dirty="0" err="1"/>
              <a:t>funcție</a:t>
            </a:r>
            <a:r>
              <a:rPr lang="en-US" sz="2000" dirty="0"/>
              <a:t> de </a:t>
            </a:r>
            <a:r>
              <a:rPr lang="en-US" sz="2000" dirty="0" err="1"/>
              <a:t>particularitățile</a:t>
            </a:r>
            <a:r>
              <a:rPr lang="en-US" sz="2000" dirty="0"/>
              <a:t> </a:t>
            </a:r>
            <a:r>
              <a:rPr lang="en-US" sz="2000" dirty="0" err="1"/>
              <a:t>clasei</a:t>
            </a:r>
            <a:r>
              <a:rPr lang="en-US" sz="2000" dirty="0"/>
              <a:t> de </a:t>
            </a:r>
            <a:r>
              <a:rPr lang="en-US" sz="2000" dirty="0" err="1"/>
              <a:t>elevi</a:t>
            </a:r>
            <a:r>
              <a:rPr lang="en-US" sz="2000" dirty="0"/>
              <a:t>, se pot </a:t>
            </a:r>
            <a:r>
              <a:rPr lang="en-US" sz="2000" dirty="0" err="1"/>
              <a:t>întâlni</a:t>
            </a:r>
            <a:r>
              <a:rPr lang="en-US" sz="2000" dirty="0"/>
              <a:t> </a:t>
            </a:r>
            <a:r>
              <a:rPr lang="en-US" sz="2000" dirty="0" err="1"/>
              <a:t>situații</a:t>
            </a:r>
            <a:r>
              <a:rPr lang="en-US" sz="2000" dirty="0"/>
              <a:t> </a:t>
            </a:r>
            <a:r>
              <a:rPr lang="en-US" sz="2000" dirty="0" err="1"/>
              <a:t>în</a:t>
            </a:r>
            <a:r>
              <a:rPr lang="en-US" sz="2000" dirty="0"/>
              <a:t> care o </a:t>
            </a:r>
            <a:r>
              <a:rPr lang="en-US" sz="2000" dirty="0" err="1"/>
              <a:t>parte</a:t>
            </a:r>
            <a:r>
              <a:rPr lang="en-US" sz="2000" dirty="0"/>
              <a:t> </a:t>
            </a:r>
            <a:r>
              <a:rPr lang="en-US" sz="2000" dirty="0" err="1"/>
              <a:t>dintre</a:t>
            </a:r>
            <a:r>
              <a:rPr lang="en-US" sz="2000" dirty="0"/>
              <a:t> </a:t>
            </a:r>
            <a:r>
              <a:rPr lang="en-US" sz="2000" dirty="0" err="1"/>
              <a:t>elevii</a:t>
            </a:r>
            <a:r>
              <a:rPr lang="en-US" sz="2000" dirty="0"/>
              <a:t> </a:t>
            </a:r>
            <a:r>
              <a:rPr lang="en-US" sz="2000" dirty="0" err="1"/>
              <a:t>clasei</a:t>
            </a:r>
            <a:r>
              <a:rPr lang="en-US" sz="2000" dirty="0"/>
              <a:t> </a:t>
            </a:r>
            <a:r>
              <a:rPr lang="en-US" sz="2000" dirty="0" err="1"/>
              <a:t>să</a:t>
            </a:r>
            <a:r>
              <a:rPr lang="en-US" sz="2000" dirty="0"/>
              <a:t> fi </a:t>
            </a:r>
            <a:r>
              <a:rPr lang="en-US" sz="2000" dirty="0" err="1"/>
              <a:t>studiat</a:t>
            </a:r>
            <a:r>
              <a:rPr lang="en-US" sz="2000" dirty="0"/>
              <a:t> un </a:t>
            </a:r>
            <a:r>
              <a:rPr lang="en-US" sz="2000" dirty="0" err="1"/>
              <a:t>limbaj</a:t>
            </a:r>
            <a:r>
              <a:rPr lang="en-US" sz="2000" dirty="0"/>
              <a:t> de </a:t>
            </a:r>
            <a:r>
              <a:rPr lang="en-US" sz="2000" dirty="0" err="1"/>
              <a:t>programare</a:t>
            </a:r>
            <a:r>
              <a:rPr lang="en-US" sz="2000" dirty="0"/>
              <a:t> </a:t>
            </a:r>
            <a:r>
              <a:rPr lang="en-US" sz="2000" dirty="0" err="1"/>
              <a:t>în</a:t>
            </a:r>
            <a:r>
              <a:rPr lang="en-US" sz="2000" dirty="0"/>
              <a:t> </a:t>
            </a:r>
            <a:r>
              <a:rPr lang="en-US" sz="2000" dirty="0" err="1"/>
              <a:t>ciclul</a:t>
            </a:r>
            <a:r>
              <a:rPr lang="en-US" sz="2000" dirty="0"/>
              <a:t> </a:t>
            </a:r>
            <a:r>
              <a:rPr lang="en-US" sz="2000" dirty="0" err="1"/>
              <a:t>gimnazial</a:t>
            </a:r>
            <a:r>
              <a:rPr lang="en-US" sz="2000" dirty="0"/>
              <a:t>, </a:t>
            </a:r>
            <a:r>
              <a:rPr lang="en-US" sz="2000" dirty="0" err="1"/>
              <a:t>iar</a:t>
            </a:r>
            <a:r>
              <a:rPr lang="en-US" sz="2000" dirty="0"/>
              <a:t> o </a:t>
            </a:r>
            <a:r>
              <a:rPr lang="en-US" sz="2000" dirty="0" err="1"/>
              <a:t>altă</a:t>
            </a:r>
            <a:r>
              <a:rPr lang="en-US" sz="2000" dirty="0"/>
              <a:t> </a:t>
            </a:r>
            <a:r>
              <a:rPr lang="en-US" sz="2000" dirty="0" err="1"/>
              <a:t>parte</a:t>
            </a:r>
            <a:r>
              <a:rPr lang="en-US" sz="2000" dirty="0"/>
              <a:t> </a:t>
            </a:r>
            <a:r>
              <a:rPr lang="en-US" sz="2000" dirty="0" err="1"/>
              <a:t>dintre</a:t>
            </a:r>
            <a:r>
              <a:rPr lang="en-US" sz="2000" dirty="0"/>
              <a:t> </a:t>
            </a:r>
            <a:r>
              <a:rPr lang="en-US" sz="2000" dirty="0" err="1"/>
              <a:t>elevi</a:t>
            </a:r>
            <a:r>
              <a:rPr lang="en-US" sz="2000" dirty="0"/>
              <a:t> </a:t>
            </a:r>
            <a:r>
              <a:rPr lang="en-US" sz="2000" dirty="0" err="1"/>
              <a:t>să</a:t>
            </a:r>
            <a:r>
              <a:rPr lang="en-US" sz="2000" dirty="0"/>
              <a:t> fi </a:t>
            </a:r>
            <a:r>
              <a:rPr lang="en-US" sz="2000" dirty="0" err="1"/>
              <a:t>studiat</a:t>
            </a:r>
            <a:r>
              <a:rPr lang="en-US" sz="2000" dirty="0"/>
              <a:t> un alt </a:t>
            </a:r>
            <a:r>
              <a:rPr lang="en-US" sz="2000" dirty="0" err="1"/>
              <a:t>limbaj</a:t>
            </a:r>
            <a:r>
              <a:rPr lang="en-US" sz="2000" dirty="0"/>
              <a:t> de </a:t>
            </a:r>
            <a:r>
              <a:rPr lang="en-US" sz="2000" dirty="0" err="1"/>
              <a:t>programare</a:t>
            </a:r>
            <a:r>
              <a:rPr lang="ro-RO" sz="2000" dirty="0"/>
              <a:t> – se </a:t>
            </a:r>
            <a:r>
              <a:rPr lang="en-US" sz="2000" dirty="0" err="1"/>
              <a:t>recomandă</a:t>
            </a:r>
            <a:r>
              <a:rPr lang="en-US" sz="2000" dirty="0"/>
              <a:t> ca, </a:t>
            </a:r>
            <a:r>
              <a:rPr lang="en-US" sz="2000" dirty="0" err="1"/>
              <a:t>pentru</a:t>
            </a:r>
            <a:r>
              <a:rPr lang="en-US" sz="2000" dirty="0"/>
              <a:t> </a:t>
            </a:r>
            <a:r>
              <a:rPr lang="en-US" sz="2000" dirty="0" err="1"/>
              <a:t>început</a:t>
            </a:r>
            <a:r>
              <a:rPr lang="en-US" sz="2000" dirty="0"/>
              <a:t>, </a:t>
            </a:r>
            <a:r>
              <a:rPr lang="en-US" sz="2000" dirty="0" err="1"/>
              <a:t>descrierea</a:t>
            </a:r>
            <a:r>
              <a:rPr lang="en-US" sz="2000" dirty="0"/>
              <a:t> </a:t>
            </a:r>
            <a:r>
              <a:rPr lang="en-US" sz="2000" dirty="0" err="1"/>
              <a:t>algoritmilor</a:t>
            </a:r>
            <a:r>
              <a:rPr lang="en-US" sz="2000" dirty="0"/>
              <a:t> </a:t>
            </a:r>
            <a:r>
              <a:rPr lang="en-US" sz="2000" dirty="0" err="1"/>
              <a:t>în</a:t>
            </a:r>
            <a:r>
              <a:rPr lang="en-US" sz="2000" dirty="0"/>
              <a:t> </a:t>
            </a:r>
            <a:r>
              <a:rPr lang="en-US" sz="2000" dirty="0" err="1"/>
              <a:t>limbaj</a:t>
            </a:r>
            <a:r>
              <a:rPr lang="en-US" sz="2000" dirty="0"/>
              <a:t> de </a:t>
            </a:r>
            <a:r>
              <a:rPr lang="en-US" sz="2000" dirty="0" err="1"/>
              <a:t>programare</a:t>
            </a:r>
            <a:r>
              <a:rPr lang="en-US" sz="2000" dirty="0"/>
              <a:t> </a:t>
            </a:r>
            <a:r>
              <a:rPr lang="en-US" sz="2000" dirty="0" err="1"/>
              <a:t>să</a:t>
            </a:r>
            <a:r>
              <a:rPr lang="en-US" sz="2000" dirty="0"/>
              <a:t> se </a:t>
            </a:r>
            <a:r>
              <a:rPr lang="en-US" sz="2000" dirty="0" err="1"/>
              <a:t>facă</a:t>
            </a:r>
            <a:r>
              <a:rPr lang="en-US" sz="2000" dirty="0"/>
              <a:t> </a:t>
            </a:r>
            <a:r>
              <a:rPr lang="en-US" sz="2000" dirty="0" err="1"/>
              <a:t>în</a:t>
            </a:r>
            <a:r>
              <a:rPr lang="en-US" sz="2000" dirty="0"/>
              <a:t> </a:t>
            </a:r>
            <a:r>
              <a:rPr lang="en-US" sz="2000" dirty="0" err="1"/>
              <a:t>paralel</a:t>
            </a:r>
            <a:r>
              <a:rPr lang="en-US" sz="2000" dirty="0"/>
              <a:t> </a:t>
            </a:r>
            <a:r>
              <a:rPr lang="en-US" sz="2000" dirty="0" err="1"/>
              <a:t>în</a:t>
            </a:r>
            <a:r>
              <a:rPr lang="en-US" sz="2000" dirty="0"/>
              <a:t> </a:t>
            </a:r>
            <a:r>
              <a:rPr lang="en-US" sz="2000" dirty="0" err="1"/>
              <a:t>limbajele</a:t>
            </a:r>
            <a:r>
              <a:rPr lang="en-US" sz="2000" dirty="0"/>
              <a:t> </a:t>
            </a:r>
            <a:r>
              <a:rPr lang="en-US" sz="2000" dirty="0" err="1"/>
              <a:t>studiate</a:t>
            </a:r>
            <a:r>
              <a:rPr lang="en-US" sz="2000" dirty="0"/>
              <a:t> de </a:t>
            </a:r>
            <a:r>
              <a:rPr lang="en-US" sz="2000" dirty="0" err="1"/>
              <a:t>elevii</a:t>
            </a:r>
            <a:r>
              <a:rPr lang="en-US" sz="2000" dirty="0"/>
              <a:t> </a:t>
            </a:r>
            <a:r>
              <a:rPr lang="en-US" sz="2000" dirty="0" err="1"/>
              <a:t>clasei</a:t>
            </a:r>
            <a:r>
              <a:rPr lang="en-US" sz="2000" dirty="0"/>
              <a:t>, </a:t>
            </a:r>
            <a:r>
              <a:rPr lang="en-US" sz="2000" dirty="0" err="1"/>
              <a:t>astfel</a:t>
            </a:r>
            <a:r>
              <a:rPr lang="en-US" sz="2000" dirty="0"/>
              <a:t> </a:t>
            </a:r>
            <a:r>
              <a:rPr lang="en-US" sz="2000" dirty="0" err="1"/>
              <a:t>încât</a:t>
            </a:r>
            <a:r>
              <a:rPr lang="en-US" sz="2000" dirty="0"/>
              <a:t> </a:t>
            </a:r>
            <a:r>
              <a:rPr lang="en-US" sz="2000" dirty="0" err="1"/>
              <a:t>aceștia</a:t>
            </a:r>
            <a:r>
              <a:rPr lang="en-US" sz="2000" dirty="0"/>
              <a:t> </a:t>
            </a:r>
            <a:r>
              <a:rPr lang="en-US" sz="2000" dirty="0" err="1"/>
              <a:t>să</a:t>
            </a:r>
            <a:r>
              <a:rPr lang="en-US" sz="2000" dirty="0"/>
              <a:t> </a:t>
            </a:r>
            <a:r>
              <a:rPr lang="en-US" sz="2000" dirty="0" err="1"/>
              <a:t>poată</a:t>
            </a:r>
            <a:r>
              <a:rPr lang="en-US" sz="2000" dirty="0"/>
              <a:t> </a:t>
            </a:r>
            <a:r>
              <a:rPr lang="en-US" sz="2000" dirty="0" err="1"/>
              <a:t>observa</a:t>
            </a:r>
            <a:r>
              <a:rPr lang="en-US" sz="2000" dirty="0"/>
              <a:t> </a:t>
            </a:r>
            <a:r>
              <a:rPr lang="en-US" sz="2000" dirty="0" err="1"/>
              <a:t>similitudini</a:t>
            </a:r>
            <a:r>
              <a:rPr lang="en-US" sz="2000" dirty="0"/>
              <a:t> </a:t>
            </a:r>
            <a:r>
              <a:rPr lang="en-US" sz="2000" dirty="0" err="1"/>
              <a:t>și</a:t>
            </a:r>
            <a:r>
              <a:rPr lang="en-US" sz="2000" dirty="0"/>
              <a:t> </a:t>
            </a:r>
            <a:r>
              <a:rPr lang="en-US" sz="2000" dirty="0" err="1"/>
              <a:t>particularități</a:t>
            </a:r>
            <a:r>
              <a:rPr lang="en-US" sz="2000" dirty="0"/>
              <a:t> ale </a:t>
            </a:r>
            <a:r>
              <a:rPr lang="en-US" sz="2000" dirty="0" err="1"/>
              <a:t>noului</a:t>
            </a:r>
            <a:r>
              <a:rPr lang="en-US" sz="2000" dirty="0"/>
              <a:t> </a:t>
            </a:r>
            <a:r>
              <a:rPr lang="en-US" sz="2000" dirty="0" err="1"/>
              <a:t>limbaj</a:t>
            </a:r>
            <a:r>
              <a:rPr lang="en-US" sz="2000" dirty="0"/>
              <a:t> de </a:t>
            </a:r>
            <a:r>
              <a:rPr lang="en-US" sz="2000" dirty="0" err="1"/>
              <a:t>programare</a:t>
            </a:r>
            <a:r>
              <a:rPr lang="en-US" sz="2000" dirty="0"/>
              <a:t> </a:t>
            </a:r>
            <a:r>
              <a:rPr lang="en-US" sz="2000" dirty="0" err="1"/>
              <a:t>studiat</a:t>
            </a:r>
            <a:r>
              <a:rPr lang="en-US" sz="2000" dirty="0"/>
              <a:t>, </a:t>
            </a:r>
            <a:r>
              <a:rPr lang="en-US" sz="2000" dirty="0" err="1"/>
              <a:t>în</a:t>
            </a:r>
            <a:r>
              <a:rPr lang="en-US" sz="2000" dirty="0"/>
              <a:t> </a:t>
            </a:r>
            <a:r>
              <a:rPr lang="en-US" sz="2000" dirty="0" err="1"/>
              <a:t>comparație</a:t>
            </a:r>
            <a:r>
              <a:rPr lang="en-US" sz="2000" dirty="0"/>
              <a:t> cu </a:t>
            </a:r>
            <a:r>
              <a:rPr lang="en-US" sz="2000" dirty="0" err="1"/>
              <a:t>limbajul</a:t>
            </a:r>
            <a:r>
              <a:rPr lang="en-US" sz="2000" dirty="0"/>
              <a:t> </a:t>
            </a:r>
            <a:r>
              <a:rPr lang="en-US" sz="2000" dirty="0" err="1"/>
              <a:t>studiat</a:t>
            </a:r>
            <a:r>
              <a:rPr lang="en-US" sz="2000" dirty="0"/>
              <a:t> </a:t>
            </a:r>
            <a:r>
              <a:rPr lang="en-US" sz="2000" dirty="0" err="1"/>
              <a:t>în</a:t>
            </a:r>
            <a:r>
              <a:rPr lang="en-US" sz="2000" dirty="0"/>
              <a:t> </a:t>
            </a:r>
            <a:r>
              <a:rPr lang="en-US" sz="2000" dirty="0" err="1"/>
              <a:t>ciclul</a:t>
            </a:r>
            <a:r>
              <a:rPr lang="en-US" sz="2000" dirty="0"/>
              <a:t> </a:t>
            </a:r>
            <a:r>
              <a:rPr lang="en-US" sz="2000" dirty="0" err="1"/>
              <a:t>gimnazial</a:t>
            </a:r>
            <a:r>
              <a:rPr lang="en-US" sz="2000" dirty="0"/>
              <a:t>. </a:t>
            </a:r>
            <a:r>
              <a:rPr lang="en-US" sz="2000" dirty="0" err="1"/>
              <a:t>Profesorul</a:t>
            </a:r>
            <a:r>
              <a:rPr lang="en-US" sz="2000" dirty="0"/>
              <a:t> </a:t>
            </a:r>
            <a:r>
              <a:rPr lang="en-US" sz="2000" dirty="0" err="1"/>
              <a:t>va</a:t>
            </a:r>
            <a:r>
              <a:rPr lang="en-US" sz="2000" dirty="0"/>
              <a:t> </a:t>
            </a:r>
            <a:r>
              <a:rPr lang="en-US" sz="2000" dirty="0" err="1"/>
              <a:t>accentua</a:t>
            </a:r>
            <a:r>
              <a:rPr lang="en-US" sz="2000" dirty="0"/>
              <a:t> </a:t>
            </a:r>
            <a:r>
              <a:rPr lang="en-US" sz="2000" dirty="0" err="1"/>
              <a:t>și</a:t>
            </a:r>
            <a:r>
              <a:rPr lang="en-US" sz="2000" dirty="0"/>
              <a:t> </a:t>
            </a:r>
            <a:r>
              <a:rPr lang="en-US" sz="2000" dirty="0" err="1"/>
              <a:t>evidenția</a:t>
            </a:r>
            <a:r>
              <a:rPr lang="en-US" sz="2000" dirty="0"/>
              <a:t> </a:t>
            </a:r>
            <a:r>
              <a:rPr lang="en-US" sz="2000" dirty="0" err="1"/>
              <a:t>diferențele</a:t>
            </a:r>
            <a:r>
              <a:rPr lang="en-US" sz="2000" dirty="0"/>
              <a:t> </a:t>
            </a:r>
            <a:r>
              <a:rPr lang="en-US" sz="2000" dirty="0" err="1"/>
              <a:t>și</a:t>
            </a:r>
            <a:r>
              <a:rPr lang="en-US" sz="2000" dirty="0"/>
              <a:t> </a:t>
            </a:r>
            <a:r>
              <a:rPr lang="en-US" sz="2000" dirty="0" err="1"/>
              <a:t>asemănările</a:t>
            </a:r>
            <a:r>
              <a:rPr lang="en-US" sz="2000" dirty="0"/>
              <a:t> </a:t>
            </a:r>
            <a:r>
              <a:rPr lang="en-US" sz="2000" dirty="0" err="1"/>
              <a:t>între</a:t>
            </a:r>
            <a:r>
              <a:rPr lang="en-US" sz="2000" dirty="0"/>
              <a:t> </a:t>
            </a:r>
            <a:r>
              <a:rPr lang="en-US" sz="2000" dirty="0" err="1"/>
              <a:t>programele</a:t>
            </a:r>
            <a:r>
              <a:rPr lang="en-US" sz="2000" dirty="0"/>
              <a:t> </a:t>
            </a:r>
            <a:r>
              <a:rPr lang="en-US" sz="2000" dirty="0" err="1"/>
              <a:t>scrise</a:t>
            </a:r>
            <a:r>
              <a:rPr lang="en-US" sz="2000" dirty="0"/>
              <a:t> </a:t>
            </a:r>
            <a:r>
              <a:rPr lang="en-US" sz="2000" dirty="0" err="1"/>
              <a:t>în</a:t>
            </a:r>
            <a:r>
              <a:rPr lang="en-US" sz="2000" dirty="0"/>
              <a:t> </a:t>
            </a:r>
            <a:r>
              <a:rPr lang="en-US" sz="2000" dirty="0" err="1"/>
              <a:t>aceste</a:t>
            </a:r>
            <a:r>
              <a:rPr lang="en-US" sz="2000" dirty="0"/>
              <a:t> </a:t>
            </a:r>
            <a:r>
              <a:rPr lang="en-US" sz="2000" dirty="0" err="1"/>
              <a:t>limbajele</a:t>
            </a:r>
            <a:r>
              <a:rPr lang="en-US" sz="2000" dirty="0"/>
              <a:t> de </a:t>
            </a:r>
            <a:r>
              <a:rPr lang="en-US" sz="2000" dirty="0" err="1"/>
              <a:t>programare</a:t>
            </a:r>
            <a:r>
              <a:rPr lang="ro-RO" sz="2000" dirty="0"/>
              <a:t>, apoi, după acomodare, </a:t>
            </a:r>
            <a:r>
              <a:rPr lang="en-US" sz="2000" dirty="0" err="1"/>
              <a:t>algoritmii</a:t>
            </a:r>
            <a:r>
              <a:rPr lang="en-US" sz="2000" dirty="0"/>
              <a:t> </a:t>
            </a:r>
            <a:r>
              <a:rPr lang="en-US" sz="2000" dirty="0" err="1"/>
              <a:t>vor</a:t>
            </a:r>
            <a:r>
              <a:rPr lang="en-US" sz="2000" dirty="0"/>
              <a:t> </a:t>
            </a:r>
            <a:r>
              <a:rPr lang="en-US" sz="2000" dirty="0" err="1"/>
              <a:t>putea</a:t>
            </a:r>
            <a:r>
              <a:rPr lang="en-US" sz="2000" dirty="0"/>
              <a:t> fi </a:t>
            </a:r>
            <a:r>
              <a:rPr lang="en-US" sz="2000" dirty="0" err="1"/>
              <a:t>implementați</a:t>
            </a:r>
            <a:r>
              <a:rPr lang="en-US" sz="2000" dirty="0"/>
              <a:t> </a:t>
            </a:r>
            <a:r>
              <a:rPr lang="en-US" sz="2000" dirty="0" err="1"/>
              <a:t>doar</a:t>
            </a:r>
            <a:r>
              <a:rPr lang="en-US" sz="2000" dirty="0"/>
              <a:t> </a:t>
            </a:r>
            <a:r>
              <a:rPr lang="en-US" sz="2000" dirty="0" err="1"/>
              <a:t>în</a:t>
            </a:r>
            <a:r>
              <a:rPr lang="en-US" sz="2000" dirty="0"/>
              <a:t> </a:t>
            </a:r>
            <a:r>
              <a:rPr lang="en-US" sz="2000" dirty="0" err="1"/>
              <a:t>limbaj</a:t>
            </a:r>
            <a:r>
              <a:rPr lang="ro-RO" sz="2000" dirty="0" err="1"/>
              <a:t>ul</a:t>
            </a:r>
            <a:r>
              <a:rPr lang="ro-RO" sz="2000" dirty="0"/>
              <a:t> ales</a:t>
            </a:r>
            <a:r>
              <a:rPr lang="en-US" sz="2000" dirty="0"/>
              <a:t>. </a:t>
            </a:r>
            <a:endParaRPr lang="ro-RO" sz="2000" dirty="0"/>
          </a:p>
          <a:p>
            <a:pPr marL="0" indent="0" algn="just">
              <a:buFont typeface="Wingdings 3" panose="05040102010807070707" pitchFamily="18" charset="2"/>
              <a:buNone/>
            </a:pPr>
            <a:r>
              <a:rPr lang="ro-RO" sz="2000" dirty="0"/>
              <a:t>Analog se poate proceda și pentru diferitele versiuni ale aplicațiilor de birotică studiate la gimnaziu.</a:t>
            </a:r>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406822272"/>
      </p:ext>
    </p:extLst>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3. Construirea noilor achiziții</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dirty="0"/>
              <a:t>La </a:t>
            </a:r>
            <a:r>
              <a:rPr lang="en-US" sz="2000" dirty="0" err="1"/>
              <a:t>clasele</a:t>
            </a:r>
            <a:r>
              <a:rPr lang="en-US" sz="2000" dirty="0"/>
              <a:t> cu </a:t>
            </a:r>
            <a:r>
              <a:rPr lang="en-US" sz="2000" dirty="0" err="1"/>
              <a:t>specializarea</a:t>
            </a:r>
            <a:r>
              <a:rPr lang="en-US" sz="2000" dirty="0"/>
              <a:t> </a:t>
            </a:r>
            <a:r>
              <a:rPr lang="en-US" sz="2000" dirty="0" err="1"/>
              <a:t>matematică-informatică</a:t>
            </a:r>
            <a:r>
              <a:rPr lang="en-US" sz="2000" dirty="0"/>
              <a:t> </a:t>
            </a:r>
            <a:r>
              <a:rPr lang="en-US" sz="2000" dirty="0" err="1"/>
              <a:t>sau</a:t>
            </a:r>
            <a:r>
              <a:rPr lang="en-US" sz="2000" dirty="0"/>
              <a:t> </a:t>
            </a:r>
            <a:r>
              <a:rPr lang="en-US" sz="2000" dirty="0" err="1"/>
              <a:t>științe</a:t>
            </a:r>
            <a:r>
              <a:rPr lang="en-US" sz="2000" dirty="0"/>
              <a:t> ale </a:t>
            </a:r>
            <a:r>
              <a:rPr lang="en-US" sz="2000" dirty="0" err="1"/>
              <a:t>naturii</a:t>
            </a:r>
            <a:r>
              <a:rPr lang="en-US" sz="2000" dirty="0"/>
              <a:t> se </a:t>
            </a:r>
            <a:r>
              <a:rPr lang="en-US" sz="2000" dirty="0" err="1"/>
              <a:t>recomandă</a:t>
            </a:r>
            <a:r>
              <a:rPr lang="en-US" sz="2000" dirty="0"/>
              <a:t> </a:t>
            </a:r>
            <a:r>
              <a:rPr lang="en-US" sz="2000" dirty="0" err="1"/>
              <a:t>elaborarea</a:t>
            </a:r>
            <a:r>
              <a:rPr lang="en-US" sz="2000" dirty="0"/>
              <a:t> </a:t>
            </a:r>
            <a:r>
              <a:rPr lang="en-US" sz="2000" dirty="0" err="1"/>
              <a:t>programelor</a:t>
            </a:r>
            <a:r>
              <a:rPr lang="en-US" sz="2000" dirty="0"/>
              <a:t> </a:t>
            </a:r>
            <a:r>
              <a:rPr lang="en-US" sz="2000" dirty="0" err="1"/>
              <a:t>în</a:t>
            </a:r>
            <a:r>
              <a:rPr lang="en-US" sz="2000" dirty="0"/>
              <a:t> </a:t>
            </a:r>
            <a:r>
              <a:rPr lang="en-US" sz="2000" dirty="0" err="1"/>
              <a:t>pseudocod</a:t>
            </a:r>
            <a:r>
              <a:rPr lang="en-US" sz="2000" dirty="0"/>
              <a:t>, </a:t>
            </a:r>
            <a:r>
              <a:rPr lang="en-US" sz="2000" dirty="0" err="1"/>
              <a:t>dar</a:t>
            </a:r>
            <a:r>
              <a:rPr lang="en-US" sz="2000" dirty="0"/>
              <a:t> </a:t>
            </a:r>
            <a:r>
              <a:rPr lang="en-US" sz="2000" dirty="0" err="1"/>
              <a:t>și</a:t>
            </a:r>
            <a:r>
              <a:rPr lang="en-US" sz="2000" dirty="0"/>
              <a:t> </a:t>
            </a:r>
            <a:r>
              <a:rPr lang="en-US" sz="2000" dirty="0" err="1"/>
              <a:t>implementarea</a:t>
            </a:r>
            <a:r>
              <a:rPr lang="en-US" sz="2000" dirty="0"/>
              <a:t> </a:t>
            </a:r>
            <a:r>
              <a:rPr lang="en-US" sz="2000" dirty="0" err="1"/>
              <a:t>programelor</a:t>
            </a:r>
            <a:r>
              <a:rPr lang="en-US" sz="2000" dirty="0"/>
              <a:t> </a:t>
            </a:r>
            <a:r>
              <a:rPr lang="en-US" sz="2000" dirty="0" err="1"/>
              <a:t>în</a:t>
            </a:r>
            <a:r>
              <a:rPr lang="en-US" sz="2000" dirty="0"/>
              <a:t> </a:t>
            </a:r>
            <a:r>
              <a:rPr lang="en-US" sz="2000" dirty="0" err="1"/>
              <a:t>limbaj</a:t>
            </a:r>
            <a:r>
              <a:rPr lang="en-US" sz="2000" dirty="0"/>
              <a:t> de </a:t>
            </a:r>
            <a:r>
              <a:rPr lang="en-US" sz="2000" dirty="0" err="1"/>
              <a:t>programare</a:t>
            </a:r>
            <a:r>
              <a:rPr lang="en-US" sz="2000" dirty="0"/>
              <a:t>, </a:t>
            </a:r>
            <a:r>
              <a:rPr lang="en-US" sz="2000" dirty="0" err="1"/>
              <a:t>pentru</a:t>
            </a:r>
            <a:r>
              <a:rPr lang="en-US" sz="2000" dirty="0"/>
              <a:t> </a:t>
            </a:r>
            <a:r>
              <a:rPr lang="en-US" sz="2000" dirty="0" err="1"/>
              <a:t>valorificarea</a:t>
            </a:r>
            <a:r>
              <a:rPr lang="en-US" sz="2000" dirty="0"/>
              <a:t> </a:t>
            </a:r>
            <a:r>
              <a:rPr lang="en-US" sz="2000" dirty="0" err="1"/>
              <a:t>competențelor</a:t>
            </a:r>
            <a:r>
              <a:rPr lang="en-US" sz="2000" dirty="0"/>
              <a:t> </a:t>
            </a:r>
            <a:r>
              <a:rPr lang="en-US" sz="2000" dirty="0" err="1"/>
              <a:t>formate</a:t>
            </a:r>
            <a:r>
              <a:rPr lang="en-US" sz="2000" dirty="0"/>
              <a:t> </a:t>
            </a:r>
            <a:r>
              <a:rPr lang="en-US" sz="2000" dirty="0" err="1"/>
              <a:t>în</a:t>
            </a:r>
            <a:r>
              <a:rPr lang="en-US" sz="2000" dirty="0"/>
              <a:t> </a:t>
            </a:r>
            <a:r>
              <a:rPr lang="en-US" sz="2000" dirty="0" err="1"/>
              <a:t>gimnaziu</a:t>
            </a:r>
            <a:r>
              <a:rPr lang="en-US" sz="2000" dirty="0"/>
              <a:t> </a:t>
            </a:r>
            <a:r>
              <a:rPr lang="en-US" sz="2000" dirty="0" err="1"/>
              <a:t>și</a:t>
            </a:r>
            <a:r>
              <a:rPr lang="en-US" sz="2000" dirty="0"/>
              <a:t> </a:t>
            </a:r>
            <a:r>
              <a:rPr lang="en-US" sz="2000" dirty="0" err="1"/>
              <a:t>pentru</a:t>
            </a:r>
            <a:r>
              <a:rPr lang="en-US" sz="2000" dirty="0"/>
              <a:t> </a:t>
            </a:r>
            <a:r>
              <a:rPr lang="en-US" sz="2000" dirty="0" err="1"/>
              <a:t>asigurarea</a:t>
            </a:r>
            <a:r>
              <a:rPr lang="en-US" sz="2000" dirty="0"/>
              <a:t> </a:t>
            </a:r>
            <a:r>
              <a:rPr lang="en-US" sz="2000" dirty="0" err="1"/>
              <a:t>continuității</a:t>
            </a:r>
            <a:r>
              <a:rPr lang="en-US" sz="2000" dirty="0"/>
              <a:t> </a:t>
            </a:r>
            <a:r>
              <a:rPr lang="en-US" sz="2000" dirty="0" err="1"/>
              <a:t>învățării</a:t>
            </a:r>
            <a:r>
              <a:rPr lang="en-US" sz="2000" dirty="0"/>
              <a:t>.</a:t>
            </a:r>
            <a:endParaRPr lang="ro-RO" sz="2000" dirty="0"/>
          </a:p>
          <a:p>
            <a:pPr marL="0" indent="0" algn="just">
              <a:buFont typeface="Wingdings 3" panose="05040102010807070707" pitchFamily="18" charset="2"/>
              <a:buNone/>
            </a:pPr>
            <a:endParaRPr lang="ro-RO" sz="2000" dirty="0"/>
          </a:p>
          <a:p>
            <a:pPr marL="0" indent="0" algn="just">
              <a:buFont typeface="Wingdings 3" panose="05040102010807070707" pitchFamily="18" charset="2"/>
              <a:buNone/>
            </a:pPr>
            <a:r>
              <a:rPr lang="ro-RO" sz="2000" dirty="0"/>
              <a:t>Se recomandă a</a:t>
            </a:r>
            <a:r>
              <a:rPr lang="en-US" sz="2000" dirty="0" err="1"/>
              <a:t>rgumentarea</a:t>
            </a:r>
            <a:r>
              <a:rPr lang="en-US" sz="2000" dirty="0"/>
              <a:t> </a:t>
            </a:r>
            <a:r>
              <a:rPr lang="en-US" sz="2000" dirty="0" err="1"/>
              <a:t>utilizării</a:t>
            </a:r>
            <a:r>
              <a:rPr lang="en-US" sz="2000" dirty="0"/>
              <a:t> </a:t>
            </a:r>
            <a:r>
              <a:rPr lang="en-US" sz="2000" dirty="0" err="1"/>
              <a:t>pseudocodului</a:t>
            </a:r>
            <a:r>
              <a:rPr lang="en-US" sz="2000" dirty="0"/>
              <a:t> ca o </a:t>
            </a:r>
            <a:r>
              <a:rPr lang="en-US" sz="2000" dirty="0" err="1"/>
              <a:t>formă</a:t>
            </a:r>
            <a:r>
              <a:rPr lang="en-US" sz="2000" dirty="0"/>
              <a:t> de </a:t>
            </a:r>
            <a:r>
              <a:rPr lang="en-US" sz="2000" dirty="0" err="1"/>
              <a:t>reprezentare</a:t>
            </a:r>
            <a:r>
              <a:rPr lang="en-US" sz="2000" dirty="0"/>
              <a:t> a </a:t>
            </a:r>
            <a:r>
              <a:rPr lang="en-US" sz="2000" dirty="0" err="1"/>
              <a:t>unui</a:t>
            </a:r>
            <a:r>
              <a:rPr lang="en-US" sz="2000" dirty="0"/>
              <a:t> </a:t>
            </a:r>
            <a:r>
              <a:rPr lang="en-US" sz="2000" dirty="0" err="1"/>
              <a:t>algoritm</a:t>
            </a:r>
            <a:r>
              <a:rPr lang="en-US" sz="2000" dirty="0"/>
              <a:t> </a:t>
            </a:r>
            <a:r>
              <a:rPr lang="en-US" sz="2000" dirty="0" err="1"/>
              <a:t>independentă</a:t>
            </a:r>
            <a:r>
              <a:rPr lang="en-US" sz="2000" dirty="0"/>
              <a:t> de </a:t>
            </a:r>
            <a:r>
              <a:rPr lang="en-US" sz="2000" dirty="0" err="1"/>
              <a:t>tehnologia</a:t>
            </a:r>
            <a:r>
              <a:rPr lang="en-US" sz="2000" dirty="0"/>
              <a:t>/</a:t>
            </a:r>
            <a:r>
              <a:rPr lang="en-US" sz="2000" dirty="0" err="1"/>
              <a:t>limbajul</a:t>
            </a:r>
            <a:r>
              <a:rPr lang="en-US" sz="2000" dirty="0"/>
              <a:t> de </a:t>
            </a:r>
            <a:r>
              <a:rPr lang="en-US" sz="2000" dirty="0" err="1"/>
              <a:t>programare</a:t>
            </a:r>
            <a:r>
              <a:rPr lang="en-US" sz="2000" dirty="0"/>
              <a:t> </a:t>
            </a:r>
            <a:r>
              <a:rPr lang="en-US" sz="2000" dirty="0" err="1"/>
              <a:t>utilizat</a:t>
            </a:r>
            <a:r>
              <a:rPr lang="en-US" sz="2000" dirty="0"/>
              <a:t>, ca </a:t>
            </a:r>
            <a:r>
              <a:rPr lang="en-US" sz="2000" dirty="0" err="1"/>
              <a:t>punct</a:t>
            </a:r>
            <a:r>
              <a:rPr lang="en-US" sz="2000" dirty="0"/>
              <a:t> de </a:t>
            </a:r>
            <a:r>
              <a:rPr lang="en-US" sz="2000" dirty="0" err="1"/>
              <a:t>pornire</a:t>
            </a:r>
            <a:r>
              <a:rPr lang="en-US" sz="2000" dirty="0"/>
              <a:t> </a:t>
            </a:r>
            <a:r>
              <a:rPr lang="en-US" sz="2000" dirty="0" err="1"/>
              <a:t>pentru</a:t>
            </a:r>
            <a:r>
              <a:rPr lang="en-US" sz="2000" dirty="0"/>
              <a:t> </a:t>
            </a:r>
            <a:r>
              <a:rPr lang="en-US" sz="2000" dirty="0" err="1"/>
              <a:t>discuții</a:t>
            </a:r>
            <a:r>
              <a:rPr lang="en-US" sz="2000" dirty="0"/>
              <a:t> </a:t>
            </a:r>
            <a:r>
              <a:rPr lang="en-US" sz="2000" dirty="0" err="1"/>
              <a:t>în</a:t>
            </a:r>
            <a:r>
              <a:rPr lang="en-US" sz="2000" dirty="0"/>
              <a:t> </a:t>
            </a:r>
            <a:r>
              <a:rPr lang="en-US" sz="2000" dirty="0" err="1"/>
              <a:t>cadrul</a:t>
            </a:r>
            <a:r>
              <a:rPr lang="en-US" sz="2000" dirty="0"/>
              <a:t> </a:t>
            </a:r>
            <a:r>
              <a:rPr lang="en-US" sz="2000" dirty="0" err="1"/>
              <a:t>unui</a:t>
            </a:r>
            <a:r>
              <a:rPr lang="en-US" sz="2000" dirty="0"/>
              <a:t> </a:t>
            </a:r>
            <a:r>
              <a:rPr lang="en-US" sz="2000" dirty="0" err="1"/>
              <a:t>proiect</a:t>
            </a:r>
            <a:r>
              <a:rPr lang="en-US" sz="2000" dirty="0"/>
              <a:t> complex</a:t>
            </a:r>
            <a:r>
              <a:rPr lang="ro-RO" sz="2000" dirty="0"/>
              <a:t>. </a:t>
            </a:r>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033518251"/>
      </p:ext>
    </p:extLst>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3. Construirea noilor achiziții</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b="1" dirty="0">
                <a:solidFill>
                  <a:schemeClr val="accent6">
                    <a:lumMod val="50000"/>
                  </a:schemeClr>
                </a:solidFill>
                <a:cs typeface="Arial" panose="020B0604020202020204" pitchFamily="34" charset="0"/>
              </a:rPr>
              <a:t>3. </a:t>
            </a:r>
            <a:r>
              <a:rPr lang="ro-RO" sz="2000" b="1" dirty="0">
                <a:solidFill>
                  <a:schemeClr val="accent6">
                    <a:lumMod val="50000"/>
                  </a:schemeClr>
                </a:solidFill>
                <a:cs typeface="Arial" panose="020B0604020202020204" pitchFamily="34" charset="0"/>
              </a:rPr>
              <a:t>B</a:t>
            </a:r>
            <a:r>
              <a:rPr lang="en-US" sz="2000" b="1" dirty="0">
                <a:solidFill>
                  <a:schemeClr val="accent6">
                    <a:lumMod val="50000"/>
                  </a:schemeClr>
                </a:solidFill>
                <a:cs typeface="Arial" panose="020B0604020202020204" pitchFamily="34" charset="0"/>
              </a:rPr>
              <a:t>. </a:t>
            </a:r>
            <a:r>
              <a:rPr lang="pt-BR" sz="2000" b="1" dirty="0"/>
              <a:t>Exemple de activități de învățare pentru formarea/dezvoltarea competențelor specifice</a:t>
            </a:r>
            <a:endParaRPr lang="ro-RO" sz="2000" b="1"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ro-RO" sz="2000" dirty="0"/>
              <a:t>Sunt enumerate exemple de activități de învățare pentru fiecare competență specifică.</a:t>
            </a:r>
          </a:p>
          <a:p>
            <a:pPr marL="0" indent="0" algn="just">
              <a:buFont typeface="Wingdings 3" panose="05040102010807070707" pitchFamily="18" charset="2"/>
              <a:buNone/>
            </a:pPr>
            <a:endParaRPr lang="ro-RO" sz="2000" dirty="0"/>
          </a:p>
          <a:p>
            <a:pPr marL="0" indent="0" algn="just">
              <a:buNone/>
            </a:pP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470410464"/>
      </p:ext>
    </p:extLst>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3. Construirea noilor achiziții</a:t>
            </a:r>
            <a:endParaRPr lang="ro-RO" altLang="ro-RO" sz="2000" dirty="0">
              <a:solidFill>
                <a:schemeClr val="accent6">
                  <a:lumMod val="50000"/>
                </a:schemeClr>
              </a:solidFill>
              <a:cs typeface="Arial" panose="020B0604020202020204" pitchFamily="34" charset="0"/>
            </a:endParaRPr>
          </a:p>
          <a:p>
            <a:pPr marL="0" indent="0" algn="just">
              <a:buFont typeface="Wingdings 3" panose="05040102010807070707" pitchFamily="18" charset="2"/>
              <a:buNone/>
            </a:pPr>
            <a:r>
              <a:rPr lang="en-US" sz="2000" b="1" dirty="0">
                <a:solidFill>
                  <a:schemeClr val="accent6">
                    <a:lumMod val="50000"/>
                  </a:schemeClr>
                </a:solidFill>
                <a:cs typeface="Arial" panose="020B0604020202020204" pitchFamily="34" charset="0"/>
              </a:rPr>
              <a:t>3. </a:t>
            </a:r>
            <a:r>
              <a:rPr lang="en-US" sz="2000" b="1" dirty="0"/>
              <a:t>C. </a:t>
            </a:r>
            <a:r>
              <a:rPr lang="en-US" sz="2000" b="1" dirty="0" err="1"/>
              <a:t>Proiectarea</a:t>
            </a:r>
            <a:r>
              <a:rPr lang="en-US" sz="2000" b="1" dirty="0"/>
              <a:t> </a:t>
            </a:r>
            <a:r>
              <a:rPr lang="en-US" sz="2000" b="1" dirty="0" err="1"/>
              <a:t>unor</a:t>
            </a:r>
            <a:r>
              <a:rPr lang="en-US" sz="2000" b="1" dirty="0"/>
              <a:t> </a:t>
            </a:r>
            <a:r>
              <a:rPr lang="en-US" sz="2000" b="1" dirty="0" err="1"/>
              <a:t>activități</a:t>
            </a:r>
            <a:r>
              <a:rPr lang="en-US" sz="2000" b="1" dirty="0"/>
              <a:t> de </a:t>
            </a:r>
            <a:r>
              <a:rPr lang="en-US" sz="2000" b="1" dirty="0" err="1"/>
              <a:t>învățare</a:t>
            </a:r>
            <a:r>
              <a:rPr lang="en-US" sz="2000" b="1" dirty="0"/>
              <a:t> – </a:t>
            </a:r>
            <a:r>
              <a:rPr lang="en-US" sz="2000" b="1" dirty="0" err="1"/>
              <a:t>exemple</a:t>
            </a:r>
            <a:endParaRPr lang="ro-RO" sz="2000" b="1" dirty="0"/>
          </a:p>
          <a:p>
            <a:pPr marL="0" indent="0" algn="just">
              <a:buFont typeface="Wingdings 3" panose="05040102010807070707" pitchFamily="18" charset="2"/>
              <a:buNone/>
            </a:pPr>
            <a:r>
              <a:rPr lang="en-US" sz="2000" dirty="0"/>
              <a:t>O </a:t>
            </a:r>
            <a:r>
              <a:rPr lang="en-US" sz="2000" dirty="0" err="1"/>
              <a:t>modalitate</a:t>
            </a:r>
            <a:r>
              <a:rPr lang="en-US" sz="2000" dirty="0"/>
              <a:t> </a:t>
            </a:r>
            <a:r>
              <a:rPr lang="en-US" sz="2000" b="1" dirty="0" err="1"/>
              <a:t>propusă</a:t>
            </a:r>
            <a:r>
              <a:rPr lang="en-US" sz="2000" dirty="0"/>
              <a:t> </a:t>
            </a:r>
            <a:r>
              <a:rPr lang="en-US" sz="2000" dirty="0" err="1"/>
              <a:t>pentru</a:t>
            </a:r>
            <a:r>
              <a:rPr lang="en-US" sz="2000" dirty="0"/>
              <a:t> </a:t>
            </a:r>
            <a:r>
              <a:rPr lang="en-US" sz="2000" dirty="0" err="1"/>
              <a:t>proiectarea</a:t>
            </a:r>
            <a:r>
              <a:rPr lang="en-US" sz="2000" dirty="0"/>
              <a:t> </a:t>
            </a:r>
            <a:r>
              <a:rPr lang="en-US" sz="2000" dirty="0" err="1"/>
              <a:t>unei</a:t>
            </a:r>
            <a:r>
              <a:rPr lang="en-US" sz="2000" dirty="0"/>
              <a:t> </a:t>
            </a:r>
            <a:r>
              <a:rPr lang="en-US" sz="2000" dirty="0" err="1"/>
              <a:t>activități</a:t>
            </a:r>
            <a:r>
              <a:rPr lang="en-US" sz="2000" dirty="0"/>
              <a:t> de </a:t>
            </a:r>
            <a:r>
              <a:rPr lang="en-US" sz="2000" dirty="0" err="1"/>
              <a:t>învățare</a:t>
            </a:r>
            <a:r>
              <a:rPr lang="en-US" sz="2000" dirty="0"/>
              <a:t> </a:t>
            </a:r>
            <a:r>
              <a:rPr lang="en-US" sz="2000" dirty="0" err="1"/>
              <a:t>cere</a:t>
            </a:r>
            <a:r>
              <a:rPr lang="en-US" sz="2000" dirty="0"/>
              <a:t> </a:t>
            </a:r>
            <a:r>
              <a:rPr lang="en-US" sz="2000" dirty="0" err="1"/>
              <a:t>stabilirea</a:t>
            </a:r>
            <a:r>
              <a:rPr lang="en-US" sz="2000" dirty="0"/>
              <a:t> </a:t>
            </a:r>
            <a:r>
              <a:rPr lang="en-US" sz="2000" dirty="0" err="1"/>
              <a:t>unor</a:t>
            </a:r>
            <a:r>
              <a:rPr lang="en-US" sz="2000" dirty="0"/>
              <a:t> </a:t>
            </a:r>
            <a:r>
              <a:rPr lang="en-US" sz="2000" dirty="0" err="1"/>
              <a:t>repere</a:t>
            </a:r>
            <a:r>
              <a:rPr lang="en-US" sz="2000" dirty="0"/>
              <a:t> ca: </a:t>
            </a:r>
            <a:endParaRPr lang="ro-RO" sz="2000" dirty="0"/>
          </a:p>
          <a:p>
            <a:pPr marL="0" indent="0" algn="just">
              <a:buFont typeface="Wingdings 3" panose="05040102010807070707" pitchFamily="18" charset="2"/>
              <a:buNone/>
            </a:pPr>
            <a:r>
              <a:rPr lang="en-US" sz="2000" dirty="0"/>
              <a:t>• </a:t>
            </a:r>
            <a:r>
              <a:rPr lang="en-US" sz="2000" dirty="0" err="1"/>
              <a:t>titlul</a:t>
            </a:r>
            <a:r>
              <a:rPr lang="en-US" sz="2000" dirty="0"/>
              <a:t> </a:t>
            </a:r>
            <a:r>
              <a:rPr lang="en-US" sz="2000" dirty="0" err="1"/>
              <a:t>activității</a:t>
            </a:r>
            <a:r>
              <a:rPr lang="en-US" sz="2000" dirty="0"/>
              <a:t> de </a:t>
            </a:r>
            <a:r>
              <a:rPr lang="en-US" sz="2000" dirty="0" err="1"/>
              <a:t>învățare</a:t>
            </a:r>
            <a:r>
              <a:rPr lang="en-US" sz="2000" dirty="0"/>
              <a:t>: o </a:t>
            </a:r>
            <a:r>
              <a:rPr lang="en-US" sz="2000" dirty="0" err="1"/>
              <a:t>secvență</a:t>
            </a:r>
            <a:r>
              <a:rPr lang="en-US" sz="2000" dirty="0"/>
              <a:t> de text, </a:t>
            </a:r>
            <a:r>
              <a:rPr lang="en-US" sz="2000" dirty="0" err="1"/>
              <a:t>sintetic</a:t>
            </a:r>
            <a:r>
              <a:rPr lang="en-US" sz="2000" dirty="0"/>
              <a:t> </a:t>
            </a:r>
            <a:r>
              <a:rPr lang="en-US" sz="2000" dirty="0" err="1"/>
              <a:t>și</a:t>
            </a:r>
            <a:r>
              <a:rPr lang="en-US" sz="2000" dirty="0"/>
              <a:t> </a:t>
            </a:r>
            <a:r>
              <a:rPr lang="en-US" sz="2000" dirty="0" err="1"/>
              <a:t>sugestiv</a:t>
            </a:r>
            <a:r>
              <a:rPr lang="en-US" sz="2000" dirty="0"/>
              <a:t> </a:t>
            </a:r>
            <a:r>
              <a:rPr lang="en-US" sz="2000" dirty="0" err="1"/>
              <a:t>pentru</a:t>
            </a:r>
            <a:r>
              <a:rPr lang="en-US" sz="2000" dirty="0"/>
              <a:t> </a:t>
            </a:r>
            <a:r>
              <a:rPr lang="en-US" sz="2000" dirty="0" err="1"/>
              <a:t>activitatea</a:t>
            </a:r>
            <a:r>
              <a:rPr lang="en-US" sz="2000" dirty="0"/>
              <a:t> de </a:t>
            </a:r>
            <a:r>
              <a:rPr lang="en-US" sz="2000" dirty="0" err="1"/>
              <a:t>învățare</a:t>
            </a:r>
            <a:r>
              <a:rPr lang="en-US" sz="2000" dirty="0"/>
              <a:t> </a:t>
            </a:r>
            <a:r>
              <a:rPr lang="en-US" sz="2000" dirty="0" err="1"/>
              <a:t>propusă</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competențele</a:t>
            </a:r>
            <a:r>
              <a:rPr lang="en-US" sz="2000" dirty="0"/>
              <a:t> </a:t>
            </a:r>
            <a:r>
              <a:rPr lang="en-US" sz="2000" dirty="0" err="1"/>
              <a:t>specifice</a:t>
            </a:r>
            <a:r>
              <a:rPr lang="en-US" sz="2000" dirty="0"/>
              <a:t> </a:t>
            </a:r>
            <a:r>
              <a:rPr lang="en-US" sz="2000" dirty="0" err="1"/>
              <a:t>vizate</a:t>
            </a:r>
            <a:r>
              <a:rPr lang="en-US" sz="2000" dirty="0"/>
              <a:t>: conform </a:t>
            </a:r>
            <a:r>
              <a:rPr lang="en-US" sz="2000" dirty="0" err="1"/>
              <a:t>programei</a:t>
            </a:r>
            <a:r>
              <a:rPr lang="en-US" sz="2000" dirty="0"/>
              <a:t> </a:t>
            </a:r>
            <a:r>
              <a:rPr lang="en-US" sz="2000" dirty="0" err="1"/>
              <a:t>școlare</a:t>
            </a:r>
            <a:r>
              <a:rPr lang="en-US" sz="2000" dirty="0"/>
              <a:t> </a:t>
            </a:r>
            <a:r>
              <a:rPr lang="en-US" sz="2000" dirty="0" err="1"/>
              <a:t>în</a:t>
            </a:r>
            <a:r>
              <a:rPr lang="en-US" sz="2000" dirty="0"/>
              <a:t> </a:t>
            </a:r>
            <a:r>
              <a:rPr lang="en-US" sz="2000" dirty="0" err="1"/>
              <a:t>vigoare</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condițiile</a:t>
            </a:r>
            <a:r>
              <a:rPr lang="en-US" sz="2000" dirty="0"/>
              <a:t> </a:t>
            </a:r>
            <a:r>
              <a:rPr lang="en-US" sz="2000" dirty="0" err="1"/>
              <a:t>necesare</a:t>
            </a:r>
            <a:r>
              <a:rPr lang="en-US" sz="2000" dirty="0"/>
              <a:t> </a:t>
            </a:r>
            <a:r>
              <a:rPr lang="en-US" sz="2000" dirty="0" err="1"/>
              <a:t>desfășurării</a:t>
            </a:r>
            <a:r>
              <a:rPr lang="en-US" sz="2000" dirty="0"/>
              <a:t> </a:t>
            </a:r>
            <a:r>
              <a:rPr lang="en-US" sz="2000" dirty="0" err="1"/>
              <a:t>activității</a:t>
            </a:r>
            <a:r>
              <a:rPr lang="en-US" sz="2000" dirty="0"/>
              <a:t>: sunt </a:t>
            </a:r>
            <a:r>
              <a:rPr lang="en-US" sz="2000" dirty="0" err="1"/>
              <a:t>oferite</a:t>
            </a:r>
            <a:r>
              <a:rPr lang="en-US" sz="2000" dirty="0"/>
              <a:t> </a:t>
            </a:r>
            <a:r>
              <a:rPr lang="en-US" sz="2000" dirty="0" err="1"/>
              <a:t>sintetic</a:t>
            </a:r>
            <a:r>
              <a:rPr lang="en-US" sz="2000" dirty="0"/>
              <a:t> </a:t>
            </a:r>
            <a:r>
              <a:rPr lang="en-US" sz="2000" dirty="0" err="1"/>
              <a:t>detalii</a:t>
            </a:r>
            <a:r>
              <a:rPr lang="en-US" sz="2000" dirty="0"/>
              <a:t> </a:t>
            </a:r>
            <a:r>
              <a:rPr lang="en-US" sz="2000" dirty="0" err="1"/>
              <a:t>despre</a:t>
            </a:r>
            <a:r>
              <a:rPr lang="en-US" sz="2000" dirty="0"/>
              <a:t> </a:t>
            </a:r>
            <a:r>
              <a:rPr lang="en-US" sz="2000" dirty="0" err="1"/>
              <a:t>spațiul</a:t>
            </a:r>
            <a:r>
              <a:rPr lang="en-US" sz="2000" dirty="0"/>
              <a:t> </a:t>
            </a:r>
            <a:r>
              <a:rPr lang="en-US" sz="2000" dirty="0" err="1"/>
              <a:t>în</a:t>
            </a:r>
            <a:r>
              <a:rPr lang="en-US" sz="2000" dirty="0"/>
              <a:t> care se </a:t>
            </a:r>
            <a:r>
              <a:rPr lang="en-US" sz="2000" dirty="0" err="1"/>
              <a:t>desfășoară</a:t>
            </a:r>
            <a:r>
              <a:rPr lang="en-US" sz="2000" dirty="0"/>
              <a:t> </a:t>
            </a:r>
            <a:r>
              <a:rPr lang="en-US" sz="2000" dirty="0" err="1"/>
              <a:t>activitatea</a:t>
            </a:r>
            <a:r>
              <a:rPr lang="en-US" sz="2000" dirty="0"/>
              <a:t> </a:t>
            </a:r>
            <a:r>
              <a:rPr lang="en-US" sz="2000" dirty="0" err="1"/>
              <a:t>propusă</a:t>
            </a:r>
            <a:r>
              <a:rPr lang="en-US" sz="2000" dirty="0"/>
              <a:t> (de </a:t>
            </a:r>
            <a:r>
              <a:rPr lang="en-US" sz="2000" dirty="0" err="1"/>
              <a:t>exemplu</a:t>
            </a:r>
            <a:r>
              <a:rPr lang="en-US" sz="2000" dirty="0"/>
              <a:t> </a:t>
            </a:r>
            <a:r>
              <a:rPr lang="en-US" sz="2000" dirty="0" err="1"/>
              <a:t>laboratorul</a:t>
            </a:r>
            <a:r>
              <a:rPr lang="en-US" sz="2000" dirty="0"/>
              <a:t> de </a:t>
            </a:r>
            <a:r>
              <a:rPr lang="en-US" sz="2000" dirty="0" err="1"/>
              <a:t>informatică</a:t>
            </a:r>
            <a:r>
              <a:rPr lang="en-US" sz="2000" dirty="0"/>
              <a:t> </a:t>
            </a:r>
            <a:r>
              <a:rPr lang="en-US" sz="2000" dirty="0" err="1"/>
              <a:t>sau</a:t>
            </a:r>
            <a:r>
              <a:rPr lang="en-US" sz="2000" dirty="0"/>
              <a:t> </a:t>
            </a:r>
            <a:r>
              <a:rPr lang="en-US" sz="2000" dirty="0" err="1"/>
              <a:t>sala</a:t>
            </a:r>
            <a:r>
              <a:rPr lang="en-US" sz="2000" dirty="0"/>
              <a:t> de </a:t>
            </a:r>
            <a:r>
              <a:rPr lang="en-US" sz="2000" dirty="0" err="1"/>
              <a:t>clasă</a:t>
            </a:r>
            <a:r>
              <a:rPr lang="en-US" sz="2000" dirty="0"/>
              <a:t> </a:t>
            </a:r>
            <a:r>
              <a:rPr lang="en-US" sz="2000" dirty="0" err="1"/>
              <a:t>sau</a:t>
            </a:r>
            <a:r>
              <a:rPr lang="en-US" sz="2000" dirty="0"/>
              <a:t> on-line), </a:t>
            </a:r>
            <a:r>
              <a:rPr lang="en-US" sz="2000" dirty="0" err="1"/>
              <a:t>alte</a:t>
            </a:r>
            <a:r>
              <a:rPr lang="en-US" sz="2000" dirty="0"/>
              <a:t> </a:t>
            </a:r>
            <a:r>
              <a:rPr lang="en-US" sz="2000" dirty="0" err="1"/>
              <a:t>aspecte</a:t>
            </a:r>
            <a:r>
              <a:rPr lang="en-US" sz="2000" dirty="0"/>
              <a:t> </a:t>
            </a:r>
            <a:r>
              <a:rPr lang="en-US" sz="2000" dirty="0" err="1"/>
              <a:t>necesare</a:t>
            </a:r>
            <a:r>
              <a:rPr lang="en-US" sz="2000" dirty="0"/>
              <a:t> </a:t>
            </a:r>
            <a:r>
              <a:rPr lang="en-US" sz="2000" dirty="0" err="1"/>
              <a:t>pentru</a:t>
            </a:r>
            <a:r>
              <a:rPr lang="en-US" sz="2000" dirty="0"/>
              <a:t> </a:t>
            </a:r>
            <a:r>
              <a:rPr lang="en-US" sz="2000" dirty="0" err="1"/>
              <a:t>organizarea</a:t>
            </a:r>
            <a:r>
              <a:rPr lang="en-US" sz="2000" dirty="0"/>
              <a:t> </a:t>
            </a:r>
            <a:r>
              <a:rPr lang="en-US" sz="2000" dirty="0" err="1"/>
              <a:t>și</a:t>
            </a:r>
            <a:r>
              <a:rPr lang="en-US" sz="2000" dirty="0"/>
              <a:t> </a:t>
            </a:r>
            <a:r>
              <a:rPr lang="en-US" sz="2000" dirty="0" err="1"/>
              <a:t>desfășurarea</a:t>
            </a:r>
            <a:r>
              <a:rPr lang="en-US" sz="2000" dirty="0"/>
              <a:t> </a:t>
            </a:r>
            <a:r>
              <a:rPr lang="en-US" sz="2000" dirty="0" err="1"/>
              <a:t>activității</a:t>
            </a:r>
            <a:r>
              <a:rPr lang="en-US" sz="2000" dirty="0"/>
              <a:t> </a:t>
            </a:r>
            <a:r>
              <a:rPr lang="en-US" sz="2000" dirty="0" err="1"/>
              <a:t>propuse</a:t>
            </a:r>
            <a:r>
              <a:rPr lang="en-US" sz="2000" dirty="0"/>
              <a:t> de </a:t>
            </a:r>
            <a:r>
              <a:rPr lang="en-US" sz="2000" dirty="0" err="1"/>
              <a:t>exemplu</a:t>
            </a:r>
            <a:r>
              <a:rPr lang="en-US" sz="2000" dirty="0"/>
              <a:t> </a:t>
            </a:r>
            <a:r>
              <a:rPr lang="en-US" sz="2000" dirty="0" err="1"/>
              <a:t>acces</a:t>
            </a:r>
            <a:r>
              <a:rPr lang="en-US" sz="2000" dirty="0"/>
              <a:t> la </a:t>
            </a:r>
            <a:r>
              <a:rPr lang="en-US" sz="2000" dirty="0" err="1"/>
              <a:t>rețeaua</a:t>
            </a:r>
            <a:r>
              <a:rPr lang="en-US" sz="2000" dirty="0"/>
              <a:t> Internet, </a:t>
            </a:r>
            <a:r>
              <a:rPr lang="en-US" sz="2000" dirty="0" err="1"/>
              <a:t>platforme</a:t>
            </a:r>
            <a:r>
              <a:rPr lang="en-US" sz="2000" dirty="0"/>
              <a:t> </a:t>
            </a:r>
            <a:r>
              <a:rPr lang="en-US" sz="2000" dirty="0" err="1"/>
              <a:t>educaționale</a:t>
            </a:r>
            <a:r>
              <a:rPr lang="en-US" sz="2000" dirty="0"/>
              <a:t>; </a:t>
            </a: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478050247"/>
      </p:ext>
    </p:extLst>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en-US" sz="2000" dirty="0"/>
              <a:t>• </a:t>
            </a:r>
            <a:r>
              <a:rPr lang="en-US" sz="2000" dirty="0" err="1"/>
              <a:t>contextul</a:t>
            </a:r>
            <a:r>
              <a:rPr lang="en-US" sz="2000" dirty="0"/>
              <a:t> de </a:t>
            </a:r>
            <a:r>
              <a:rPr lang="en-US" sz="2000" dirty="0" err="1"/>
              <a:t>învățare</a:t>
            </a:r>
            <a:r>
              <a:rPr lang="en-US" sz="2000" dirty="0"/>
              <a:t>: sunt </a:t>
            </a:r>
            <a:r>
              <a:rPr lang="en-US" sz="2000" dirty="0" err="1"/>
              <a:t>oferite</a:t>
            </a:r>
            <a:r>
              <a:rPr lang="en-US" sz="2000" dirty="0"/>
              <a:t> </a:t>
            </a:r>
            <a:r>
              <a:rPr lang="en-US" sz="2000" dirty="0" err="1"/>
              <a:t>sintetic</a:t>
            </a:r>
            <a:r>
              <a:rPr lang="en-US" sz="2000" dirty="0"/>
              <a:t> </a:t>
            </a:r>
            <a:r>
              <a:rPr lang="en-US" sz="2000" dirty="0" err="1"/>
              <a:t>detalii</a:t>
            </a:r>
            <a:r>
              <a:rPr lang="en-US" sz="2000" dirty="0"/>
              <a:t> </a:t>
            </a:r>
            <a:r>
              <a:rPr lang="en-US" sz="2000" dirty="0" err="1"/>
              <a:t>despre</a:t>
            </a:r>
            <a:r>
              <a:rPr lang="en-US" sz="2000" dirty="0"/>
              <a:t> </a:t>
            </a:r>
            <a:r>
              <a:rPr lang="en-US" sz="2000" dirty="0" err="1"/>
              <a:t>modul</a:t>
            </a:r>
            <a:r>
              <a:rPr lang="en-US" sz="2000" dirty="0"/>
              <a:t> de </a:t>
            </a:r>
            <a:r>
              <a:rPr lang="en-US" sz="2000" dirty="0" err="1"/>
              <a:t>organizare</a:t>
            </a:r>
            <a:r>
              <a:rPr lang="en-US" sz="2000" dirty="0"/>
              <a:t> a </a:t>
            </a:r>
            <a:r>
              <a:rPr lang="en-US" sz="2000" dirty="0" err="1"/>
              <a:t>activității</a:t>
            </a:r>
            <a:r>
              <a:rPr lang="en-US" sz="2000" dirty="0"/>
              <a:t> de </a:t>
            </a:r>
            <a:r>
              <a:rPr lang="en-US" sz="2000" dirty="0" err="1"/>
              <a:t>învățare</a:t>
            </a:r>
            <a:r>
              <a:rPr lang="en-US" sz="2000" dirty="0"/>
              <a:t> din </a:t>
            </a:r>
            <a:r>
              <a:rPr lang="en-US" sz="2000" dirty="0" err="1"/>
              <a:t>perspectiva</a:t>
            </a:r>
            <a:r>
              <a:rPr lang="en-US" sz="2000" dirty="0"/>
              <a:t> </a:t>
            </a:r>
            <a:r>
              <a:rPr lang="en-US" sz="2000" dirty="0" err="1"/>
              <a:t>contextului</a:t>
            </a:r>
            <a:r>
              <a:rPr lang="en-US" sz="2000" dirty="0"/>
              <a:t> </a:t>
            </a:r>
            <a:r>
              <a:rPr lang="en-US" sz="2000" dirty="0" err="1"/>
              <a:t>concret</a:t>
            </a:r>
            <a:r>
              <a:rPr lang="en-US" sz="2000" dirty="0"/>
              <a:t> de </a:t>
            </a:r>
            <a:r>
              <a:rPr lang="en-US" sz="2000" dirty="0" err="1"/>
              <a:t>formare</a:t>
            </a:r>
            <a:r>
              <a:rPr lang="en-US" sz="2000" dirty="0"/>
              <a:t> </a:t>
            </a:r>
            <a:r>
              <a:rPr lang="en-US" sz="2000" dirty="0" err="1"/>
              <a:t>sau</a:t>
            </a:r>
            <a:r>
              <a:rPr lang="en-US" sz="2000" dirty="0"/>
              <a:t> </a:t>
            </a:r>
            <a:r>
              <a:rPr lang="en-US" sz="2000" dirty="0" err="1"/>
              <a:t>dezvoltare</a:t>
            </a:r>
            <a:r>
              <a:rPr lang="en-US" sz="2000" dirty="0"/>
              <a:t> a </a:t>
            </a:r>
            <a:r>
              <a:rPr lang="en-US" sz="2000" dirty="0" err="1"/>
              <a:t>competenței</a:t>
            </a:r>
            <a:r>
              <a:rPr lang="en-US" sz="2000" dirty="0"/>
              <a:t> </a:t>
            </a:r>
            <a:r>
              <a:rPr lang="en-US" sz="2000" dirty="0" err="1"/>
              <a:t>vizate</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timpul</a:t>
            </a:r>
            <a:r>
              <a:rPr lang="en-US" sz="2000" dirty="0"/>
              <a:t> </a:t>
            </a:r>
            <a:r>
              <a:rPr lang="en-US" sz="2000" dirty="0" err="1"/>
              <a:t>alocat</a:t>
            </a:r>
            <a:r>
              <a:rPr lang="en-US" sz="2000" dirty="0"/>
              <a:t>: </a:t>
            </a:r>
            <a:r>
              <a:rPr lang="en-US" sz="2000" dirty="0" err="1"/>
              <a:t>este</a:t>
            </a:r>
            <a:r>
              <a:rPr lang="en-US" sz="2000" dirty="0"/>
              <a:t> </a:t>
            </a:r>
            <a:r>
              <a:rPr lang="en-US" sz="2000" dirty="0" err="1"/>
              <a:t>indicat</a:t>
            </a:r>
            <a:r>
              <a:rPr lang="en-US" sz="2000" dirty="0"/>
              <a:t>, </a:t>
            </a:r>
            <a:r>
              <a:rPr lang="en-US" sz="2000" dirty="0" err="1"/>
              <a:t>estimativ</a:t>
            </a:r>
            <a:r>
              <a:rPr lang="en-US" sz="2000" dirty="0"/>
              <a:t>, </a:t>
            </a:r>
            <a:r>
              <a:rPr lang="en-US" sz="2000" dirty="0" err="1"/>
              <a:t>timpul</a:t>
            </a:r>
            <a:r>
              <a:rPr lang="en-US" sz="2000" dirty="0"/>
              <a:t> </a:t>
            </a:r>
            <a:r>
              <a:rPr lang="en-US" sz="2000" dirty="0" err="1"/>
              <a:t>necesar</a:t>
            </a:r>
            <a:r>
              <a:rPr lang="en-US" sz="2000" dirty="0"/>
              <a:t> </a:t>
            </a:r>
            <a:r>
              <a:rPr lang="en-US" sz="2000" dirty="0" err="1"/>
              <a:t>pentru</a:t>
            </a:r>
            <a:r>
              <a:rPr lang="en-US" sz="2000" dirty="0"/>
              <a:t> </a:t>
            </a:r>
            <a:r>
              <a:rPr lang="en-US" sz="2000" dirty="0" err="1"/>
              <a:t>realizarea</a:t>
            </a:r>
            <a:r>
              <a:rPr lang="en-US" sz="2000" dirty="0"/>
              <a:t> </a:t>
            </a:r>
            <a:r>
              <a:rPr lang="en-US" sz="2000" dirty="0" err="1"/>
              <a:t>activității</a:t>
            </a:r>
            <a:r>
              <a:rPr lang="en-US" sz="2000" dirty="0"/>
              <a:t>; </a:t>
            </a:r>
            <a:endParaRPr lang="ro-RO" sz="2000" dirty="0"/>
          </a:p>
          <a:p>
            <a:pPr marL="0" indent="0" algn="just">
              <a:buFont typeface="Wingdings 3" panose="05040102010807070707" pitchFamily="18" charset="2"/>
              <a:buNone/>
            </a:pPr>
            <a:r>
              <a:rPr lang="en-US" sz="2000" dirty="0"/>
              <a:t>• forma de </a:t>
            </a:r>
            <a:r>
              <a:rPr lang="en-US" sz="2000" dirty="0" err="1"/>
              <a:t>organizare</a:t>
            </a:r>
            <a:r>
              <a:rPr lang="en-US" sz="2000" dirty="0"/>
              <a:t> a </a:t>
            </a:r>
            <a:r>
              <a:rPr lang="en-US" sz="2000" dirty="0" err="1"/>
              <a:t>clasei</a:t>
            </a:r>
            <a:r>
              <a:rPr lang="en-US" sz="2000" dirty="0"/>
              <a:t>: de </a:t>
            </a:r>
            <a:r>
              <a:rPr lang="en-US" sz="2000" dirty="0" err="1"/>
              <a:t>exemplu</a:t>
            </a:r>
            <a:r>
              <a:rPr lang="en-US" sz="2000" dirty="0"/>
              <a:t> frontal, cu </a:t>
            </a:r>
            <a:r>
              <a:rPr lang="en-US" sz="2000" dirty="0" err="1"/>
              <a:t>întreaga</a:t>
            </a:r>
            <a:r>
              <a:rPr lang="en-US" sz="2000" dirty="0"/>
              <a:t> </a:t>
            </a:r>
            <a:r>
              <a:rPr lang="en-US" sz="2000" dirty="0" err="1"/>
              <a:t>clasă</a:t>
            </a:r>
            <a:r>
              <a:rPr lang="en-US" sz="2000" dirty="0"/>
              <a:t> de </a:t>
            </a:r>
            <a:r>
              <a:rPr lang="en-US" sz="2000" dirty="0" err="1"/>
              <a:t>elevi</a:t>
            </a:r>
            <a:r>
              <a:rPr lang="en-US" sz="2000" dirty="0"/>
              <a:t>, pe </a:t>
            </a:r>
            <a:r>
              <a:rPr lang="en-US" sz="2000" dirty="0" err="1"/>
              <a:t>grupe</a:t>
            </a:r>
            <a:r>
              <a:rPr lang="en-US" sz="2000" dirty="0"/>
              <a:t> etc.; </a:t>
            </a:r>
            <a:endParaRPr lang="ro-RO" sz="2000" dirty="0"/>
          </a:p>
          <a:p>
            <a:pPr marL="0" indent="0" algn="just">
              <a:buFont typeface="Wingdings 3" panose="05040102010807070707" pitchFamily="18" charset="2"/>
              <a:buNone/>
            </a:pPr>
            <a:r>
              <a:rPr lang="en-US" sz="2000" dirty="0"/>
              <a:t>• </a:t>
            </a:r>
            <a:r>
              <a:rPr lang="en-US" sz="2000" dirty="0" err="1"/>
              <a:t>metode</a:t>
            </a:r>
            <a:r>
              <a:rPr lang="en-US" sz="2000" dirty="0"/>
              <a:t> </a:t>
            </a:r>
            <a:r>
              <a:rPr lang="en-US" sz="2000" dirty="0" err="1"/>
              <a:t>didactice</a:t>
            </a:r>
            <a:r>
              <a:rPr lang="en-US" sz="2000" dirty="0"/>
              <a:t> </a:t>
            </a:r>
            <a:r>
              <a:rPr lang="en-US" sz="2000" dirty="0" err="1"/>
              <a:t>utilizate</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mijloacele</a:t>
            </a:r>
            <a:r>
              <a:rPr lang="en-US" sz="2000" dirty="0"/>
              <a:t> de </a:t>
            </a:r>
            <a:r>
              <a:rPr lang="en-US" sz="2000" dirty="0" err="1"/>
              <a:t>învățământ</a:t>
            </a:r>
            <a:r>
              <a:rPr lang="en-US" sz="2000" dirty="0"/>
              <a:t> </a:t>
            </a:r>
            <a:r>
              <a:rPr lang="en-US" sz="2000" dirty="0" err="1"/>
              <a:t>utilizate</a:t>
            </a:r>
            <a:r>
              <a:rPr lang="en-US" sz="2000" dirty="0"/>
              <a:t> (</a:t>
            </a:r>
            <a:r>
              <a:rPr lang="en-US" sz="2000" dirty="0" err="1"/>
              <a:t>inclusiv</a:t>
            </a:r>
            <a:r>
              <a:rPr lang="en-US" sz="2000" dirty="0"/>
              <a:t> link-</a:t>
            </a:r>
            <a:r>
              <a:rPr lang="en-US" sz="2000" dirty="0" err="1"/>
              <a:t>uri</a:t>
            </a:r>
            <a:r>
              <a:rPr lang="en-US" sz="2000" dirty="0"/>
              <a:t>, </a:t>
            </a:r>
            <a:r>
              <a:rPr lang="en-US" sz="2000" dirty="0" err="1"/>
              <a:t>acolo</a:t>
            </a:r>
            <a:r>
              <a:rPr lang="en-US" sz="2000" dirty="0"/>
              <a:t> </a:t>
            </a:r>
            <a:r>
              <a:rPr lang="en-US" sz="2000" dirty="0" err="1"/>
              <a:t>unde</a:t>
            </a:r>
            <a:r>
              <a:rPr lang="en-US" sz="2000" dirty="0"/>
              <a:t> sunt </a:t>
            </a:r>
            <a:r>
              <a:rPr lang="en-US" sz="2000" dirty="0" err="1"/>
              <a:t>disponibile</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scenariul</a:t>
            </a:r>
            <a:r>
              <a:rPr lang="en-US" sz="2000" dirty="0"/>
              <a:t> </a:t>
            </a:r>
            <a:r>
              <a:rPr lang="en-US" sz="2000" dirty="0" err="1"/>
              <a:t>activității</a:t>
            </a:r>
            <a:r>
              <a:rPr lang="en-US" sz="2000" dirty="0"/>
              <a:t> de </a:t>
            </a:r>
            <a:r>
              <a:rPr lang="en-US" sz="2000" dirty="0" err="1"/>
              <a:t>învățare</a:t>
            </a:r>
            <a:r>
              <a:rPr lang="en-US" sz="2000" dirty="0"/>
              <a:t>, </a:t>
            </a:r>
            <a:r>
              <a:rPr lang="en-US" sz="2000" dirty="0" err="1"/>
              <a:t>descrierea</a:t>
            </a:r>
            <a:r>
              <a:rPr lang="en-US" sz="2000" dirty="0"/>
              <a:t> </a:t>
            </a:r>
            <a:r>
              <a:rPr lang="en-US" sz="2000" dirty="0" err="1"/>
              <a:t>specifică</a:t>
            </a:r>
            <a:r>
              <a:rPr lang="en-US" sz="2000" dirty="0"/>
              <a:t> a </a:t>
            </a:r>
            <a:r>
              <a:rPr lang="en-US" sz="2000" dirty="0" err="1"/>
              <a:t>acesteia</a:t>
            </a:r>
            <a:r>
              <a:rPr lang="en-US" sz="2000" dirty="0"/>
              <a:t>, </a:t>
            </a:r>
            <a:r>
              <a:rPr lang="en-US" sz="2000" dirty="0" err="1"/>
              <a:t>evidențiindu</a:t>
            </a:r>
            <a:r>
              <a:rPr lang="en-US" sz="2000" dirty="0"/>
              <a:t>-se </a:t>
            </a:r>
            <a:r>
              <a:rPr lang="en-US" sz="2000" dirty="0" err="1"/>
              <a:t>activitatea</a:t>
            </a:r>
            <a:r>
              <a:rPr lang="en-US" sz="2000" dirty="0"/>
              <a:t> </a:t>
            </a:r>
            <a:r>
              <a:rPr lang="en-US" sz="2000" dirty="0" err="1"/>
              <a:t>profesorului</a:t>
            </a:r>
            <a:r>
              <a:rPr lang="en-US" sz="2000" dirty="0"/>
              <a:t> </a:t>
            </a:r>
            <a:r>
              <a:rPr lang="en-US" sz="2000" dirty="0" err="1"/>
              <a:t>și</a:t>
            </a:r>
            <a:r>
              <a:rPr lang="en-US" sz="2000" dirty="0"/>
              <a:t> </a:t>
            </a:r>
            <a:r>
              <a:rPr lang="en-US" sz="2000" dirty="0" err="1"/>
              <a:t>activitatea</a:t>
            </a:r>
            <a:r>
              <a:rPr lang="en-US" sz="2000" dirty="0"/>
              <a:t> </a:t>
            </a:r>
            <a:r>
              <a:rPr lang="en-US" sz="2000" dirty="0" err="1"/>
              <a:t>elevilor</a:t>
            </a:r>
            <a:r>
              <a:rPr lang="en-US" sz="2000" dirty="0"/>
              <a:t>; </a:t>
            </a:r>
            <a:endParaRPr lang="ro-RO" sz="2000" dirty="0"/>
          </a:p>
          <a:p>
            <a:pPr marL="0" indent="0" algn="just">
              <a:buNone/>
            </a:pP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774308274"/>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0CFB943A-DD66-4A79-95F6-9D810ADD8893}"/>
              </a:ext>
            </a:extLst>
          </p:cNvPr>
          <p:cNvSpPr>
            <a:spLocks noGrp="1"/>
          </p:cNvSpPr>
          <p:nvPr>
            <p:ph type="title"/>
          </p:nvPr>
        </p:nvSpPr>
        <p:spPr>
          <a:xfrm>
            <a:off x="179512" y="1340768"/>
            <a:ext cx="2210612" cy="4601183"/>
          </a:xfrm>
        </p:spPr>
        <p:txBody>
          <a:bodyPr>
            <a:normAutofit fontScale="90000"/>
          </a:bodyPr>
          <a:lstStyle/>
          <a:p>
            <a:r>
              <a:rPr lang="ro-RO" altLang="ro-RO" sz="26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I. Diagnoza procesului educațional, pe discipline/ compartimente/domenii, la nivelul fiecărui județ/al municipiului București, pentru anul școlar 20</a:t>
            </a:r>
            <a:r>
              <a:rPr lang="en-US" altLang="ro-RO" sz="26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21</a:t>
            </a:r>
            <a:r>
              <a:rPr lang="ro-RO" altLang="ro-RO" sz="26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-202</a:t>
            </a:r>
            <a:r>
              <a:rPr lang="en-US" altLang="ro-RO" sz="26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2</a:t>
            </a:r>
            <a:r>
              <a:rPr lang="ro-RO" altLang="ro-RO" sz="26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 în contextul provocărilor generate de pandemia COVID-19</a:t>
            </a:r>
            <a:br>
              <a:rPr lang="ro-RO" altLang="ro-RO" sz="2600" b="1"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br>
            <a:r>
              <a:rPr lang="ro-RO" altLang="ro-RO" sz="2400" dirty="0">
                <a:solidFill>
                  <a:schemeClr val="accent6">
                    <a:lumMod val="50000"/>
                  </a:schemeClr>
                </a:solidFill>
                <a:cs typeface="Arial" panose="020B0604020202020204" pitchFamily="34" charset="0"/>
              </a:rPr>
              <a:t/>
            </a:r>
            <a:br>
              <a:rPr lang="ro-RO" altLang="ro-RO" sz="2400" dirty="0">
                <a:solidFill>
                  <a:schemeClr val="accent6">
                    <a:lumMod val="50000"/>
                  </a:schemeClr>
                </a:solidFill>
                <a:cs typeface="Arial" panose="020B0604020202020204" pitchFamily="34" charset="0"/>
              </a:rPr>
            </a:br>
            <a:endParaRPr lang="en-US" sz="2400" dirty="0"/>
          </a:p>
        </p:txBody>
      </p:sp>
      <p:sp>
        <p:nvSpPr>
          <p:cNvPr id="4098" name="Substituent conținut 2">
            <a:extLst>
              <a:ext uri="{FF2B5EF4-FFF2-40B4-BE49-F238E27FC236}">
                <a16:creationId xmlns:a16="http://schemas.microsoft.com/office/drawing/2014/main" xmlns="" id="{4C604284-0C5F-4204-8B97-B813545ACCB0}"/>
              </a:ext>
            </a:extLst>
          </p:cNvPr>
          <p:cNvSpPr>
            <a:spLocks noGrp="1"/>
          </p:cNvSpPr>
          <p:nvPr>
            <p:ph idx="1"/>
          </p:nvPr>
        </p:nvSpPr>
        <p:spPr>
          <a:xfrm>
            <a:off x="2770632" y="758952"/>
            <a:ext cx="5961888" cy="5334344"/>
          </a:xfrm>
          <a:ln>
            <a:solidFill>
              <a:schemeClr val="accent1"/>
            </a:solidFill>
          </a:ln>
        </p:spPr>
        <p:txBody>
          <a:bodyPr>
            <a:normAutofit/>
          </a:bodyPr>
          <a:lstStyle/>
          <a:p>
            <a:pPr marL="0" indent="0" algn="just">
              <a:lnSpc>
                <a:spcPct val="120000"/>
              </a:lnSpc>
              <a:spcBef>
                <a:spcPts val="600"/>
              </a:spcBef>
              <a:buClr>
                <a:srgbClr val="C42F1A"/>
              </a:buClr>
              <a:buSzPct val="110000"/>
              <a:buNone/>
            </a:pPr>
            <a:r>
              <a:rPr lang="ro-RO" altLang="ro-RO" sz="2000" dirty="0">
                <a:solidFill>
                  <a:schemeClr val="accent6">
                    <a:lumMod val="50000"/>
                  </a:schemeClr>
                </a:solidFill>
                <a:cs typeface="Arial" panose="020B0604020202020204" pitchFamily="34" charset="0"/>
              </a:rPr>
              <a:t>1.4. Impactul cursurilor de formare pentru aplicarea noului curriculum și a programelor școlare la nivel gimnazial asupra performanței școlare a elevilor, la care au participat cadrele didactice;</a:t>
            </a:r>
          </a:p>
          <a:p>
            <a:pPr marL="0" indent="0" algn="just">
              <a:lnSpc>
                <a:spcPct val="120000"/>
              </a:lnSpc>
              <a:spcBef>
                <a:spcPts val="600"/>
              </a:spcBef>
              <a:buClr>
                <a:srgbClr val="C42F1A"/>
              </a:buClr>
              <a:buSzPct val="110000"/>
              <a:buNone/>
            </a:pPr>
            <a:r>
              <a:rPr lang="ro-RO" altLang="ro-RO" sz="2000" dirty="0">
                <a:solidFill>
                  <a:schemeClr val="accent6">
                    <a:lumMod val="50000"/>
                  </a:schemeClr>
                </a:solidFill>
                <a:cs typeface="Arial" panose="020B0604020202020204" pitchFamily="34" charset="0"/>
              </a:rPr>
              <a:t>1.5. Analiza, pe discipline de examen, a modului de organizare și desfășurare a examenelor naționale și a rezultatelor obținute de elevi în cadrul examenelor naționale, comparativ cu rezultatele evaluării curente .</a:t>
            </a:r>
          </a:p>
          <a:p>
            <a:pPr marL="0" indent="0" algn="just">
              <a:lnSpc>
                <a:spcPct val="120000"/>
              </a:lnSpc>
              <a:spcBef>
                <a:spcPts val="600"/>
              </a:spcBef>
              <a:buClr>
                <a:srgbClr val="C42F1A"/>
              </a:buClr>
              <a:buSzPct val="110000"/>
              <a:buNone/>
            </a:pPr>
            <a:r>
              <a:rPr lang="ro-RO" dirty="0"/>
              <a:t>1.6. Impactul cursurilor de formare organizate pentru cadrele didactice evaluatori asupra calității evaluării la examenele naționale. </a:t>
            </a:r>
            <a:endParaRPr lang="ro-RO" altLang="ro-RO" sz="2000" dirty="0">
              <a:solidFill>
                <a:schemeClr val="accent6">
                  <a:lumMod val="50000"/>
                </a:schemeClr>
              </a:solidFill>
              <a:cs typeface="Arial" panose="020B0604020202020204" pitchFamily="34" charset="0"/>
            </a:endParaRPr>
          </a:p>
          <a:p>
            <a:pPr algn="ctr"/>
            <a:endParaRPr lang="ro-RO" altLang="ro-RO" sz="1500" dirty="0">
              <a:solidFill>
                <a:srgbClr val="C00000"/>
              </a:solidFill>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8F1B0B93-A9BC-49A6-9CD7-847DBA4E2D77}"/>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368533951"/>
      </p:ext>
    </p:extLst>
  </p:cSld>
  <p:clrMapOvr>
    <a:masterClrMapping/>
  </p:clrMapOvr>
  <p:transition>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en-US" sz="2000" dirty="0"/>
              <a:t>• </a:t>
            </a:r>
            <a:r>
              <a:rPr lang="en-US" sz="2000" dirty="0" err="1"/>
              <a:t>modul</a:t>
            </a:r>
            <a:r>
              <a:rPr lang="en-US" sz="2000" dirty="0"/>
              <a:t> de </a:t>
            </a:r>
            <a:r>
              <a:rPr lang="en-US" sz="2000" dirty="0" err="1"/>
              <a:t>organizare</a:t>
            </a:r>
            <a:r>
              <a:rPr lang="en-US" sz="2000" dirty="0"/>
              <a:t> a </a:t>
            </a:r>
            <a:r>
              <a:rPr lang="en-US" sz="2000" dirty="0" err="1"/>
              <a:t>activității</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modalități</a:t>
            </a:r>
            <a:r>
              <a:rPr lang="en-US" sz="2000" dirty="0"/>
              <a:t> de </a:t>
            </a:r>
            <a:r>
              <a:rPr lang="en-US" sz="2000" dirty="0" err="1"/>
              <a:t>evaluare</a:t>
            </a:r>
            <a:r>
              <a:rPr lang="en-US" sz="2000" dirty="0"/>
              <a:t> a </a:t>
            </a:r>
            <a:r>
              <a:rPr lang="en-US" sz="2000" dirty="0" err="1"/>
              <a:t>modului</a:t>
            </a:r>
            <a:r>
              <a:rPr lang="en-US" sz="2000" dirty="0"/>
              <a:t> de </a:t>
            </a:r>
            <a:r>
              <a:rPr lang="en-US" sz="2000" dirty="0" err="1"/>
              <a:t>rezolvare</a:t>
            </a:r>
            <a:r>
              <a:rPr lang="en-US" sz="2000" dirty="0"/>
              <a:t> a </a:t>
            </a:r>
            <a:r>
              <a:rPr lang="en-US" sz="2000" dirty="0" err="1"/>
              <a:t>sarcinilor</a:t>
            </a:r>
            <a:r>
              <a:rPr lang="en-US" sz="2000" dirty="0"/>
              <a:t> de </a:t>
            </a:r>
            <a:r>
              <a:rPr lang="en-US" sz="2000" dirty="0" err="1"/>
              <a:t>lucru</a:t>
            </a:r>
            <a:r>
              <a:rPr lang="en-US" sz="2000" dirty="0"/>
              <a:t>; </a:t>
            </a:r>
            <a:endParaRPr lang="ro-RO" sz="2000" dirty="0"/>
          </a:p>
          <a:p>
            <a:pPr marL="0" indent="0" algn="just">
              <a:buFont typeface="Wingdings 3" panose="05040102010807070707" pitchFamily="18" charset="2"/>
              <a:buNone/>
            </a:pPr>
            <a:r>
              <a:rPr lang="en-US" sz="2000" dirty="0"/>
              <a:t>• </a:t>
            </a:r>
            <a:r>
              <a:rPr lang="en-US" sz="2000" dirty="0" err="1"/>
              <a:t>extinderi</a:t>
            </a:r>
            <a:r>
              <a:rPr lang="en-US" sz="2000" dirty="0"/>
              <a:t> </a:t>
            </a:r>
            <a:r>
              <a:rPr lang="en-US" sz="2000" dirty="0" err="1"/>
              <a:t>sau</a:t>
            </a:r>
            <a:r>
              <a:rPr lang="en-US" sz="2000" dirty="0"/>
              <a:t> </a:t>
            </a:r>
            <a:r>
              <a:rPr lang="en-US" sz="2000" dirty="0" err="1"/>
              <a:t>dezvoltări</a:t>
            </a:r>
            <a:r>
              <a:rPr lang="en-US" sz="2000" dirty="0"/>
              <a:t> ale </a:t>
            </a:r>
            <a:r>
              <a:rPr lang="en-US" sz="2000" dirty="0" err="1"/>
              <a:t>activității</a:t>
            </a:r>
            <a:r>
              <a:rPr lang="ro-RO" sz="2000" dirty="0"/>
              <a:t>;</a:t>
            </a:r>
          </a:p>
          <a:p>
            <a:pPr marL="0" indent="0" algn="just">
              <a:buFont typeface="Wingdings 3" panose="05040102010807070707" pitchFamily="18" charset="2"/>
              <a:buNone/>
            </a:pPr>
            <a:r>
              <a:rPr lang="en-US" sz="2000" dirty="0"/>
              <a:t>• </a:t>
            </a:r>
            <a:r>
              <a:rPr lang="en-US" sz="2000" dirty="0" err="1"/>
              <a:t>resurse</a:t>
            </a:r>
            <a:r>
              <a:rPr lang="en-US" sz="2000" dirty="0"/>
              <a:t> </a:t>
            </a:r>
            <a:r>
              <a:rPr lang="ro-RO" sz="2000" dirty="0"/>
              <a:t>b</a:t>
            </a:r>
            <a:r>
              <a:rPr lang="en-US" sz="2000" dirty="0" err="1"/>
              <a:t>ibliografice</a:t>
            </a:r>
            <a:r>
              <a:rPr lang="en-US" sz="2000" dirty="0"/>
              <a:t> </a:t>
            </a:r>
            <a:r>
              <a:rPr lang="en-US" sz="2000" dirty="0" err="1"/>
              <a:t>valorificate</a:t>
            </a:r>
            <a:r>
              <a:rPr lang="en-US" sz="2000" dirty="0"/>
              <a:t> </a:t>
            </a:r>
            <a:r>
              <a:rPr lang="en-US" sz="2000" dirty="0" err="1"/>
              <a:t>în</a:t>
            </a:r>
            <a:r>
              <a:rPr lang="en-US" sz="2000" dirty="0"/>
              <a:t> </a:t>
            </a:r>
            <a:r>
              <a:rPr lang="en-US" sz="2000" dirty="0" err="1"/>
              <a:t>dezvoltarea</a:t>
            </a:r>
            <a:r>
              <a:rPr lang="en-US" sz="2000" dirty="0"/>
              <a:t> </a:t>
            </a:r>
            <a:r>
              <a:rPr lang="en-US" sz="2000" dirty="0" err="1"/>
              <a:t>activității</a:t>
            </a:r>
            <a:r>
              <a:rPr lang="en-US" sz="2000" dirty="0"/>
              <a:t> de </a:t>
            </a:r>
            <a:r>
              <a:rPr lang="en-US" sz="2000" dirty="0" err="1"/>
              <a:t>învățare</a:t>
            </a:r>
            <a:endParaRPr lang="ro-RO" sz="2000" dirty="0"/>
          </a:p>
          <a:p>
            <a:pPr marL="0" indent="0" algn="just">
              <a:buFont typeface="Wingdings 3" panose="05040102010807070707" pitchFamily="18" charset="2"/>
              <a:buNone/>
            </a:pPr>
            <a:endParaRPr lang="ro-RO" sz="2000" dirty="0"/>
          </a:p>
          <a:p>
            <a:pPr marL="0" indent="0" algn="just">
              <a:buNone/>
            </a:pP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174669712"/>
      </p:ext>
    </p:extLst>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FB012294-6D6B-4940-9A70-B0F7936351A0}"/>
              </a:ext>
            </a:extLst>
          </p:cNvPr>
          <p:cNvSpPr>
            <a:spLocks noGrp="1"/>
          </p:cNvSpPr>
          <p:nvPr>
            <p:ph type="title"/>
          </p:nvPr>
        </p:nvSpPr>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Repere metodologice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pentru aplicarea curriculumului la clasa a IX-a,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la disciplina</a:t>
            </a:r>
            <a:r>
              <a:rPr lang="en-US"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informatică și la disciplina tehnologia informației și a comunicațiilor</a:t>
            </a:r>
            <a:r>
              <a:rPr lang="ro-RO" altLang="ro-RO" sz="2400" b="1" i="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a:t>
            </a: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în anul școlar 2021-2022</a:t>
            </a:r>
            <a:endParaRPr lang="en-US" sz="2400" b="1" dirty="0">
              <a:solidFill>
                <a:schemeClr val="bg1">
                  <a:lumMod val="95000"/>
                </a:schemeClr>
              </a:solidFill>
              <a:effectLst>
                <a:outerShdw blurRad="38100" dist="38100" dir="2700000" algn="tl">
                  <a:srgbClr val="000000">
                    <a:alpha val="43137"/>
                  </a:srgbClr>
                </a:outerShdw>
              </a:effectLst>
            </a:endParaRPr>
          </a:p>
        </p:txBody>
      </p:sp>
      <p:sp>
        <p:nvSpPr>
          <p:cNvPr id="46082" name="Substituent conținut 2">
            <a:extLst>
              <a:ext uri="{FF2B5EF4-FFF2-40B4-BE49-F238E27FC236}">
                <a16:creationId xmlns:a16="http://schemas.microsoft.com/office/drawing/2014/main" xmlns="" id="{82632956-ABA4-4170-8322-BC8E884BCD3C}"/>
              </a:ext>
            </a:extLst>
          </p:cNvPr>
          <p:cNvSpPr>
            <a:spLocks noGrp="1"/>
          </p:cNvSpPr>
          <p:nvPr>
            <p:ph idx="1"/>
          </p:nvPr>
        </p:nvSpPr>
        <p:spPr>
          <a:xfrm>
            <a:off x="2770632" y="758952"/>
            <a:ext cx="5961888" cy="5330952"/>
          </a:xfrm>
          <a:ln>
            <a:solidFill>
              <a:schemeClr val="accent1"/>
            </a:solidFill>
          </a:ln>
        </p:spPr>
        <p:txBody>
          <a:bodyPr>
            <a:noAutofit/>
          </a:bodyPr>
          <a:lstStyle/>
          <a:p>
            <a:pPr marL="0" indent="0" algn="just">
              <a:buFont typeface="Wingdings 3" panose="05040102010807070707" pitchFamily="18" charset="2"/>
              <a:buNone/>
            </a:pPr>
            <a:r>
              <a:rPr lang="ro-RO" altLang="ro-RO" sz="2000" b="1" dirty="0">
                <a:solidFill>
                  <a:schemeClr val="accent6">
                    <a:lumMod val="50000"/>
                  </a:schemeClr>
                </a:solidFill>
                <a:cs typeface="Arial" panose="020B0604020202020204" pitchFamily="34" charset="0"/>
              </a:rPr>
              <a:t>Secțiunea 4. </a:t>
            </a:r>
            <a:r>
              <a:rPr lang="en-US" sz="2000" b="1" dirty="0">
                <a:solidFill>
                  <a:schemeClr val="accent6">
                    <a:lumMod val="50000"/>
                  </a:schemeClr>
                </a:solidFill>
                <a:cs typeface="Arial" panose="020B0604020202020204" pitchFamily="34" charset="0"/>
              </a:rPr>
              <a:t>A</a:t>
            </a:r>
            <a:r>
              <a:rPr lang="ro-RO" sz="2000" b="1" dirty="0" err="1">
                <a:solidFill>
                  <a:schemeClr val="accent6">
                    <a:lumMod val="50000"/>
                  </a:schemeClr>
                </a:solidFill>
                <a:cs typeface="Arial" panose="020B0604020202020204" pitchFamily="34" charset="0"/>
              </a:rPr>
              <a:t>daptarea</a:t>
            </a:r>
            <a:r>
              <a:rPr lang="ro-RO" sz="2000" b="1" dirty="0">
                <a:solidFill>
                  <a:schemeClr val="accent6">
                    <a:lumMod val="50000"/>
                  </a:schemeClr>
                </a:solidFill>
                <a:cs typeface="Arial" panose="020B0604020202020204" pitchFamily="34" charset="0"/>
              </a:rPr>
              <a:t> la particularitățile/categoriile de elevi în situații de risc</a:t>
            </a:r>
          </a:p>
          <a:p>
            <a:pPr marL="0" indent="0" algn="just">
              <a:buFont typeface="Wingdings 3" panose="05040102010807070707" pitchFamily="18" charset="2"/>
              <a:buNone/>
            </a:pPr>
            <a:r>
              <a:rPr lang="ro-RO" sz="2000" dirty="0"/>
              <a:t>Sunt prezentate câteva recomandări atât pentru elevii care nu </a:t>
            </a:r>
            <a:r>
              <a:rPr lang="en-US" sz="2000" dirty="0"/>
              <a:t>au </a:t>
            </a:r>
            <a:r>
              <a:rPr lang="en-US" sz="2000" dirty="0" err="1"/>
              <a:t>toate</a:t>
            </a:r>
            <a:r>
              <a:rPr lang="en-US" sz="2000" dirty="0"/>
              <a:t> </a:t>
            </a:r>
            <a:r>
              <a:rPr lang="en-US" sz="2000" dirty="0" err="1"/>
              <a:t>condițiile</a:t>
            </a:r>
            <a:r>
              <a:rPr lang="en-US" sz="2000" dirty="0"/>
              <a:t> </a:t>
            </a:r>
            <a:r>
              <a:rPr lang="en-US" sz="2000" dirty="0" err="1"/>
              <a:t>necesare</a:t>
            </a:r>
            <a:r>
              <a:rPr lang="en-US" sz="2000" dirty="0"/>
              <a:t> </a:t>
            </a:r>
            <a:r>
              <a:rPr lang="en-US" sz="2000" dirty="0" err="1"/>
              <a:t>desfășurării</a:t>
            </a:r>
            <a:r>
              <a:rPr lang="en-US" sz="2000" dirty="0"/>
              <a:t> </a:t>
            </a:r>
            <a:r>
              <a:rPr lang="en-US" sz="2000" dirty="0" err="1"/>
              <a:t>optime</a:t>
            </a:r>
            <a:r>
              <a:rPr lang="en-US" sz="2000" dirty="0"/>
              <a:t> a </a:t>
            </a:r>
            <a:r>
              <a:rPr lang="en-US" sz="2000" dirty="0" err="1"/>
              <a:t>procesului</a:t>
            </a:r>
            <a:r>
              <a:rPr lang="en-US" sz="2000" dirty="0"/>
              <a:t> de </a:t>
            </a:r>
            <a:r>
              <a:rPr lang="en-US" sz="2000" dirty="0" err="1"/>
              <a:t>predare-învățare</a:t>
            </a:r>
            <a:r>
              <a:rPr lang="ro-RO" sz="2000" dirty="0"/>
              <a:t>, provenind din medii dezavantajate, cât și pentru elevii capabili de performanță.</a:t>
            </a:r>
          </a:p>
          <a:p>
            <a:pPr marL="0" indent="0" algn="just">
              <a:buNone/>
            </a:pPr>
            <a:endParaRPr lang="ro-RO" sz="2000" dirty="0"/>
          </a:p>
        </p:txBody>
      </p:sp>
      <p:sp>
        <p:nvSpPr>
          <p:cNvPr id="4" name="Dreptunghi 3">
            <a:extLst>
              <a:ext uri="{FF2B5EF4-FFF2-40B4-BE49-F238E27FC236}">
                <a16:creationId xmlns:a16="http://schemas.microsoft.com/office/drawing/2014/main" xmlns="" id="{ED2475DD-173C-4EA7-A76B-26DF3679E2DE}"/>
              </a:ext>
            </a:extLst>
          </p:cNvPr>
          <p:cNvSpPr/>
          <p:nvPr/>
        </p:nvSpPr>
        <p:spPr>
          <a:xfrm>
            <a:off x="32944" y="6165304"/>
            <a:ext cx="9111055" cy="646331"/>
          </a:xfrm>
          <a:prstGeom prst="rect">
            <a:avLst/>
          </a:prstGeom>
        </p:spPr>
        <p:txBody>
          <a:bodyPr wrap="square">
            <a:spAutoFit/>
          </a:bodyPr>
          <a:lstStyle/>
          <a:p>
            <a:pPr algn="just"/>
            <a:r>
              <a:rPr lang="ro-RO" altLang="ro-RO"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https://www.edu.ro/repere_metodologice_aplicare_curriculum_clasa_IX_an_scolar_2021_2022</a:t>
            </a:r>
            <a:endParaRPr lang="ro-RO" altLang="ro-RO" dirty="0">
              <a:solidFill>
                <a:schemeClr val="accent6">
                  <a:lumMod val="50000"/>
                </a:schemeClr>
              </a:solidFill>
            </a:endParaRPr>
          </a:p>
          <a:p>
            <a:pPr algn="just"/>
            <a:endParaRPr lang="ro-RO" altLang="ro-RO" dirty="0">
              <a:solidFill>
                <a:schemeClr val="accent6">
                  <a:lumMod val="50000"/>
                </a:schemeClr>
              </a:solidFill>
            </a:endParaRPr>
          </a:p>
        </p:txBody>
      </p:sp>
      <p:sp>
        <p:nvSpPr>
          <p:cNvPr id="5" name="Dreptunghi 4">
            <a:extLst>
              <a:ext uri="{FF2B5EF4-FFF2-40B4-BE49-F238E27FC236}">
                <a16:creationId xmlns:a16="http://schemas.microsoft.com/office/drawing/2014/main" xmlns="" id="{874404F7-E316-4A30-8E8D-3C0E6AA8BDF3}"/>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487845766"/>
      </p:ext>
    </p:extLst>
  </p:cSld>
  <p:clrMapOvr>
    <a:masterClrMapping/>
  </p:clrMapOvr>
  <p:transition>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
            <a:extLst>
              <a:ext uri="{FF2B5EF4-FFF2-40B4-BE49-F238E27FC236}">
                <a16:creationId xmlns:a16="http://schemas.microsoft.com/office/drawing/2014/main" xmlns="" id="{6BACFE48-3566-472B-8DB4-484AC424F10D}"/>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096A85C6-9447-4E3F-B8A2-16BAD3E6F142}"/>
              </a:ext>
            </a:extLst>
          </p:cNvPr>
          <p:cNvSpPr>
            <a:spLocks noChangeArrowheads="1"/>
          </p:cNvSpPr>
          <p:nvPr/>
        </p:nvSpPr>
        <p:spPr bwMode="auto">
          <a:xfrm>
            <a:off x="2770632" y="758952"/>
            <a:ext cx="5961888" cy="5330952"/>
          </a:xfrm>
          <a:prstGeom prst="rect">
            <a:avLst/>
          </a:prstGeom>
          <a:noFill/>
          <a:ln w="9525" cap="flat">
            <a:solidFill>
              <a:schemeClr val="accent1"/>
            </a:solidFill>
            <a:round/>
            <a:headEnd/>
            <a:tailEnd/>
          </a:ln>
          <a:effectLst/>
        </p:spPr>
        <p:txBody>
          <a:bodyPr wrap="square" lIns="90000" tIns="46800" rIns="90000" bIns="46800">
            <a:noAutofit/>
          </a:bodyPr>
          <a:lstStyle>
            <a:lvl1pPr marL="273050" indent="-271463">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1pPr>
            <a:lvl2pPr>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2pPr>
            <a:lvl3pPr>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3pPr>
            <a:lvl4pPr>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4pPr>
            <a:lvl5pPr>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lnSpc>
                <a:spcPct val="90000"/>
              </a:lnSpc>
              <a:buSzPct val="100000"/>
            </a:pPr>
            <a:endParaRPr lang="ro-RO" altLang="en-US" sz="2800" b="1"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endParaRPr>
          </a:p>
          <a:p>
            <a:pPr algn="ctr" eaLnBrk="1" hangingPunct="1">
              <a:lnSpc>
                <a:spcPct val="90000"/>
              </a:lnSpc>
              <a:buClr>
                <a:srgbClr val="C42F1A"/>
              </a:buClr>
              <a:buSzPct val="100000"/>
              <a:buFont typeface="Wingdings" panose="05000000000000000000" pitchFamily="2" charset="2"/>
              <a:buChar char="Ø"/>
            </a:pPr>
            <a:endParaRPr lang="ro-RO" altLang="en-US" sz="2800" b="1"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344487" indent="-342900" eaLnBrk="1" hangingPunct="1">
              <a:lnSpc>
                <a:spcPct val="90000"/>
              </a:lnSpc>
              <a:buClr>
                <a:srgbClr val="C42F1A"/>
              </a:buClr>
              <a:buSzPct val="100000"/>
              <a:buFont typeface="Arial" panose="020B0604020202020204" pitchFamily="34" charset="0"/>
              <a:buChar char="•"/>
            </a:pPr>
            <a:r>
              <a:rPr lang="ro-RO" altLang="en-US" sz="2000" dirty="0">
                <a:solidFill>
                  <a:schemeClr val="accent6">
                    <a:lumMod val="50000"/>
                  </a:schemeClr>
                </a:solidFill>
                <a:latin typeface="+mn-lt"/>
                <a:cs typeface="Arial" panose="020B0604020202020204" pitchFamily="34" charset="0"/>
              </a:rPr>
              <a:t>Elaborarea planificării calendaristice</a:t>
            </a:r>
          </a:p>
          <a:p>
            <a:pPr marL="344487" indent="-342900" eaLnBrk="1" hangingPunct="1">
              <a:lnSpc>
                <a:spcPct val="90000"/>
              </a:lnSpc>
              <a:buClr>
                <a:srgbClr val="C42F1A"/>
              </a:buClr>
              <a:buSzPct val="100000"/>
              <a:buFont typeface="Arial" panose="020B0604020202020204" pitchFamily="34" charset="0"/>
              <a:buChar char="•"/>
            </a:pPr>
            <a:endParaRPr lang="ro-RO" altLang="en-US" sz="2000" dirty="0">
              <a:solidFill>
                <a:schemeClr val="accent6">
                  <a:lumMod val="50000"/>
                </a:schemeClr>
              </a:solidFill>
              <a:latin typeface="+mn-lt"/>
              <a:cs typeface="Arial" panose="020B0604020202020204" pitchFamily="34" charset="0"/>
            </a:endParaRPr>
          </a:p>
          <a:p>
            <a:pPr marL="344487" indent="-342900" eaLnBrk="1" hangingPunct="1">
              <a:lnSpc>
                <a:spcPct val="90000"/>
              </a:lnSpc>
              <a:buClr>
                <a:srgbClr val="C42F1A"/>
              </a:buClr>
              <a:buSzPct val="100000"/>
              <a:buFont typeface="Arial" panose="020B0604020202020204" pitchFamily="34" charset="0"/>
              <a:buChar char="•"/>
            </a:pPr>
            <a:r>
              <a:rPr lang="ro-RO" altLang="en-US" sz="2000" dirty="0">
                <a:solidFill>
                  <a:schemeClr val="accent6">
                    <a:lumMod val="50000"/>
                  </a:schemeClr>
                </a:solidFill>
                <a:latin typeface="+mn-lt"/>
                <a:ea typeface="SimSun" panose="02010600030101010101" pitchFamily="2" charset="-122"/>
                <a:cs typeface="Arial" panose="020B0604020202020204" pitchFamily="34" charset="0"/>
              </a:rPr>
              <a:t>Proiectarea </a:t>
            </a:r>
            <a:r>
              <a:rPr lang="ro-RO" altLang="en-US" sz="2000" dirty="0" err="1">
                <a:solidFill>
                  <a:schemeClr val="accent6">
                    <a:lumMod val="50000"/>
                  </a:schemeClr>
                </a:solidFill>
                <a:latin typeface="+mn-lt"/>
                <a:ea typeface="SimSun" panose="02010600030101010101" pitchFamily="2" charset="-122"/>
                <a:cs typeface="Arial" panose="020B0604020202020204" pitchFamily="34" charset="0"/>
              </a:rPr>
              <a:t>unităţi</a:t>
            </a:r>
            <a:r>
              <a:rPr lang="en-US" altLang="en-US" sz="2000" dirty="0" err="1">
                <a:solidFill>
                  <a:schemeClr val="accent6">
                    <a:lumMod val="50000"/>
                  </a:schemeClr>
                </a:solidFill>
                <a:latin typeface="+mn-lt"/>
                <a:ea typeface="SimSun" panose="02010600030101010101" pitchFamily="2" charset="-122"/>
                <a:cs typeface="Arial" panose="020B0604020202020204" pitchFamily="34" charset="0"/>
              </a:rPr>
              <a:t>lor</a:t>
            </a:r>
            <a:r>
              <a:rPr lang="ro-RO" altLang="en-US" sz="2000" dirty="0">
                <a:solidFill>
                  <a:schemeClr val="accent6">
                    <a:lumMod val="50000"/>
                  </a:schemeClr>
                </a:solidFill>
                <a:latin typeface="+mn-lt"/>
                <a:ea typeface="SimSun" panose="02010600030101010101" pitchFamily="2" charset="-122"/>
                <a:cs typeface="Arial" panose="020B0604020202020204" pitchFamily="34" charset="0"/>
              </a:rPr>
              <a:t> de </a:t>
            </a:r>
            <a:r>
              <a:rPr lang="ro-RO" altLang="en-US" sz="2000" dirty="0" err="1">
                <a:solidFill>
                  <a:schemeClr val="accent6">
                    <a:lumMod val="50000"/>
                  </a:schemeClr>
                </a:solidFill>
                <a:latin typeface="+mn-lt"/>
                <a:ea typeface="SimSun" panose="02010600030101010101" pitchFamily="2" charset="-122"/>
                <a:cs typeface="Arial" panose="020B0604020202020204" pitchFamily="34" charset="0"/>
              </a:rPr>
              <a:t>învăţare</a:t>
            </a:r>
            <a:endParaRPr lang="ro-RO" altLang="en-US" sz="2000" dirty="0">
              <a:solidFill>
                <a:schemeClr val="accent6">
                  <a:lumMod val="50000"/>
                </a:schemeClr>
              </a:solidFill>
              <a:latin typeface="+mn-lt"/>
              <a:ea typeface="SimSun" panose="02010600030101010101" pitchFamily="2" charset="-122"/>
              <a:cs typeface="Arial" panose="020B0604020202020204" pitchFamily="34" charset="0"/>
            </a:endParaRPr>
          </a:p>
        </p:txBody>
      </p:sp>
      <p:sp>
        <p:nvSpPr>
          <p:cNvPr id="3" name="Titlu 2">
            <a:extLst>
              <a:ext uri="{FF2B5EF4-FFF2-40B4-BE49-F238E27FC236}">
                <a16:creationId xmlns:a16="http://schemas.microsoft.com/office/drawing/2014/main" xmlns="" id="{9B70D88B-0B2D-4A4F-8418-5AD7102AFB58}"/>
              </a:ext>
            </a:extLst>
          </p:cNvPr>
          <p:cNvSpPr>
            <a:spLocks noGrp="1"/>
          </p:cNvSpPr>
          <p:nvPr>
            <p:ph type="title"/>
          </p:nvPr>
        </p:nvSpPr>
        <p:spPr/>
        <p:txBody>
          <a:bodyPr>
            <a:normAutofit/>
          </a:bodyPr>
          <a:lstStyle/>
          <a:p>
            <a:r>
              <a:rPr lang="en-US" altLang="en-US" sz="2400" b="1" dirty="0" err="1">
                <a:solidFill>
                  <a:schemeClr val="bg1">
                    <a:lumMod val="95000"/>
                  </a:schemeClr>
                </a:solidFill>
                <a:effectLst>
                  <a:outerShdw blurRad="38100" dist="38100" dir="2700000" algn="tl">
                    <a:srgbClr val="C0C0C0"/>
                  </a:outerShdw>
                </a:effectLst>
                <a:cs typeface="Arial" panose="020B0604020202020204" pitchFamily="34" charset="0"/>
              </a:rPr>
              <a:t>Planificarea</a:t>
            </a:r>
            <a:r>
              <a:rPr lang="en-US" altLang="en-US" sz="2400" b="1" dirty="0">
                <a:solidFill>
                  <a:schemeClr val="bg1">
                    <a:lumMod val="95000"/>
                  </a:schemeClr>
                </a:solidFill>
                <a:effectLst>
                  <a:outerShdw blurRad="38100" dist="38100" dir="2700000" algn="tl">
                    <a:srgbClr val="C0C0C0"/>
                  </a:outerShdw>
                </a:effectLst>
                <a:cs typeface="Arial" panose="020B0604020202020204" pitchFamily="34" charset="0"/>
              </a:rPr>
              <a:t> </a:t>
            </a:r>
            <a:r>
              <a:rPr lang="ro-RO" altLang="en-US" sz="2400" b="1" dirty="0">
                <a:solidFill>
                  <a:schemeClr val="bg1">
                    <a:lumMod val="95000"/>
                  </a:schemeClr>
                </a:solidFill>
                <a:effectLst>
                  <a:outerShdw blurRad="38100" dist="38100" dir="2700000" algn="tl">
                    <a:srgbClr val="C0C0C0"/>
                  </a:outerShdw>
                </a:effectLst>
                <a:cs typeface="Arial" panose="020B0604020202020204" pitchFamily="34" charset="0"/>
              </a:rPr>
              <a:t>si proiectarea didactică</a:t>
            </a:r>
            <a:br>
              <a:rPr lang="ro-RO" altLang="en-US" sz="2400" b="1" dirty="0">
                <a:solidFill>
                  <a:schemeClr val="bg1">
                    <a:lumMod val="95000"/>
                  </a:schemeClr>
                </a:solidFill>
                <a:effectLst>
                  <a:outerShdw blurRad="38100" dist="38100" dir="2700000" algn="tl">
                    <a:srgbClr val="C0C0C0"/>
                  </a:outerShdw>
                </a:effectLst>
                <a:cs typeface="Arial" panose="020B0604020202020204" pitchFamily="34" charset="0"/>
              </a:rPr>
            </a:br>
            <a:endParaRPr lang="en-US" sz="2400" dirty="0">
              <a:solidFill>
                <a:schemeClr val="bg1">
                  <a:lumMod val="95000"/>
                </a:schemeClr>
              </a:solidFill>
            </a:endParaRPr>
          </a:p>
        </p:txBody>
      </p:sp>
      <p:sp>
        <p:nvSpPr>
          <p:cNvPr id="5" name="Dreptunghi 4">
            <a:extLst>
              <a:ext uri="{FF2B5EF4-FFF2-40B4-BE49-F238E27FC236}">
                <a16:creationId xmlns:a16="http://schemas.microsoft.com/office/drawing/2014/main" xmlns="" id="{F61F6075-C20E-4885-B3E6-54CA8FF5C6BA}"/>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360403291"/>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a:extLst>
              <a:ext uri="{FF2B5EF4-FFF2-40B4-BE49-F238E27FC236}">
                <a16:creationId xmlns:a16="http://schemas.microsoft.com/office/drawing/2014/main" xmlns="" id="{B3512B26-77B6-4D8B-ABE8-CF1438A08E3F}"/>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1746" name="Rectangle 2">
            <a:extLst>
              <a:ext uri="{FF2B5EF4-FFF2-40B4-BE49-F238E27FC236}">
                <a16:creationId xmlns:a16="http://schemas.microsoft.com/office/drawing/2014/main" xmlns="" id="{BA99DDA1-F625-48D6-8536-3E4CB132F217}"/>
              </a:ext>
            </a:extLst>
          </p:cNvPr>
          <p:cNvSpPr>
            <a:spLocks noChangeArrowheads="1"/>
          </p:cNvSpPr>
          <p:nvPr/>
        </p:nvSpPr>
        <p:spPr bwMode="auto">
          <a:xfrm>
            <a:off x="2771799" y="758951"/>
            <a:ext cx="5961888" cy="5330952"/>
          </a:xfrm>
          <a:prstGeom prst="rect">
            <a:avLst/>
          </a:prstGeom>
          <a:noFill/>
          <a:ln w="9525" cap="flat">
            <a:solidFill>
              <a:schemeClr val="accent1"/>
            </a:solidFill>
            <a:round/>
            <a:headEnd/>
            <a:tailEnd/>
          </a:ln>
          <a:effectLst/>
        </p:spPr>
        <p:txBody>
          <a:bodyPr wrap="square" lIns="90000" tIns="46800" rIns="90000" bIns="46800" anchor="ctr">
            <a:noAutofit/>
          </a:bodyPr>
          <a:lstStyle>
            <a:lvl1pPr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just">
              <a:buSzPct val="100000"/>
            </a:pPr>
            <a:r>
              <a:rPr lang="ro-RO" altLang="en-US" sz="2000" dirty="0">
                <a:solidFill>
                  <a:schemeClr val="accent6">
                    <a:lumMod val="50000"/>
                  </a:schemeClr>
                </a:solidFill>
                <a:latin typeface="+mn-lt"/>
                <a:cs typeface="Arial" panose="020B0604020202020204" pitchFamily="34" charset="0"/>
              </a:rPr>
              <a:t>Planificarea calendaristică reprezintă un document proiectiv, necesar realizării </a:t>
            </a:r>
            <a:r>
              <a:rPr lang="ro-RO" altLang="en-US" sz="2000" dirty="0" err="1">
                <a:solidFill>
                  <a:schemeClr val="accent6">
                    <a:lumMod val="50000"/>
                  </a:schemeClr>
                </a:solidFill>
                <a:latin typeface="+mn-lt"/>
                <a:cs typeface="Arial" panose="020B0604020202020204" pitchFamily="34" charset="0"/>
              </a:rPr>
              <a:t>activităţilor</a:t>
            </a:r>
            <a:r>
              <a:rPr lang="ro-RO" altLang="en-US" sz="2000" dirty="0">
                <a:solidFill>
                  <a:schemeClr val="accent6">
                    <a:lumMod val="50000"/>
                  </a:schemeClr>
                </a:solidFill>
                <a:latin typeface="+mn-lt"/>
                <a:cs typeface="Arial" panose="020B0604020202020204" pitchFamily="34" charset="0"/>
              </a:rPr>
              <a:t> didactice care permite asocierea, într-un mod personalizat, a elementelor programei (</a:t>
            </a:r>
            <a:r>
              <a:rPr lang="ro-RO" altLang="en-US" sz="2000" dirty="0" err="1">
                <a:solidFill>
                  <a:schemeClr val="accent6">
                    <a:lumMod val="50000"/>
                  </a:schemeClr>
                </a:solidFill>
                <a:latin typeface="+mn-lt"/>
                <a:cs typeface="Arial" panose="020B0604020202020204" pitchFamily="34" charset="0"/>
              </a:rPr>
              <a:t>competenţe</a:t>
            </a:r>
            <a:r>
              <a:rPr lang="ro-RO" altLang="en-US" sz="2000" dirty="0">
                <a:solidFill>
                  <a:schemeClr val="accent6">
                    <a:lumMod val="50000"/>
                  </a:schemeClr>
                </a:solidFill>
                <a:latin typeface="+mn-lt"/>
                <a:cs typeface="Arial" panose="020B0604020202020204" pitchFamily="34" charset="0"/>
              </a:rPr>
              <a:t> specifice </a:t>
            </a:r>
            <a:r>
              <a:rPr lang="ro-RO" altLang="en-US" sz="2000" dirty="0" err="1">
                <a:solidFill>
                  <a:schemeClr val="accent6">
                    <a:lumMod val="50000"/>
                  </a:schemeClr>
                </a:solidFill>
                <a:latin typeface="+mn-lt"/>
                <a:cs typeface="Arial" panose="020B0604020202020204" pitchFamily="34" charset="0"/>
              </a:rPr>
              <a:t>şi</a:t>
            </a:r>
            <a:r>
              <a:rPr lang="ro-RO" altLang="en-US" sz="2000" dirty="0">
                <a:solidFill>
                  <a:schemeClr val="accent6">
                    <a:lumMod val="50000"/>
                  </a:schemeClr>
                </a:solidFill>
                <a:latin typeface="+mn-lt"/>
                <a:cs typeface="Arial" panose="020B0604020202020204" pitchFamily="34" charset="0"/>
              </a:rPr>
              <a:t> </a:t>
            </a:r>
            <a:r>
              <a:rPr lang="ro-RO" altLang="en-US" sz="2000" dirty="0" err="1">
                <a:solidFill>
                  <a:schemeClr val="accent6">
                    <a:lumMod val="50000"/>
                  </a:schemeClr>
                </a:solidFill>
                <a:latin typeface="+mn-lt"/>
                <a:cs typeface="Arial" panose="020B0604020202020204" pitchFamily="34" charset="0"/>
              </a:rPr>
              <a:t>conţinuturi</a:t>
            </a:r>
            <a:r>
              <a:rPr lang="ro-RO" altLang="en-US" sz="2000" dirty="0">
                <a:solidFill>
                  <a:schemeClr val="accent6">
                    <a:lumMod val="50000"/>
                  </a:schemeClr>
                </a:solidFill>
                <a:latin typeface="+mn-lt"/>
                <a:cs typeface="Arial" panose="020B0604020202020204" pitchFamily="34" charset="0"/>
              </a:rPr>
              <a:t>), în cadrul </a:t>
            </a:r>
            <a:r>
              <a:rPr lang="ro-RO" altLang="en-US" sz="2000" dirty="0" err="1">
                <a:solidFill>
                  <a:schemeClr val="accent6">
                    <a:lumMod val="50000"/>
                  </a:schemeClr>
                </a:solidFill>
                <a:latin typeface="+mn-lt"/>
                <a:cs typeface="Arial" panose="020B0604020202020204" pitchFamily="34" charset="0"/>
              </a:rPr>
              <a:t>unităţilor</a:t>
            </a:r>
            <a:r>
              <a:rPr lang="ro-RO" altLang="en-US" sz="2000" dirty="0">
                <a:solidFill>
                  <a:schemeClr val="accent6">
                    <a:lumMod val="50000"/>
                  </a:schemeClr>
                </a:solidFill>
                <a:latin typeface="+mn-lt"/>
                <a:cs typeface="Arial" panose="020B0604020202020204" pitchFamily="34" charset="0"/>
              </a:rPr>
              <a:t> de </a:t>
            </a:r>
            <a:r>
              <a:rPr lang="ro-RO" altLang="en-US" sz="2000" dirty="0" err="1">
                <a:solidFill>
                  <a:schemeClr val="accent6">
                    <a:lumMod val="50000"/>
                  </a:schemeClr>
                </a:solidFill>
                <a:latin typeface="+mn-lt"/>
                <a:cs typeface="Arial" panose="020B0604020202020204" pitchFamily="34" charset="0"/>
              </a:rPr>
              <a:t>învăţare</a:t>
            </a:r>
            <a:r>
              <a:rPr lang="ro-RO" altLang="en-US" sz="2000" dirty="0">
                <a:solidFill>
                  <a:schemeClr val="accent6">
                    <a:lumMod val="50000"/>
                  </a:schemeClr>
                </a:solidFill>
                <a:latin typeface="+mn-lt"/>
                <a:cs typeface="Arial" panose="020B0604020202020204" pitchFamily="34" charset="0"/>
              </a:rPr>
              <a:t>. Acestora le sunt alocate </a:t>
            </a:r>
            <a:r>
              <a:rPr lang="ro-RO" altLang="en-US" sz="2000" dirty="0" err="1">
                <a:solidFill>
                  <a:schemeClr val="accent6">
                    <a:lumMod val="50000"/>
                  </a:schemeClr>
                </a:solidFill>
                <a:latin typeface="+mn-lt"/>
                <a:cs typeface="Arial" panose="020B0604020202020204" pitchFamily="34" charset="0"/>
              </a:rPr>
              <a:t>unităţi</a:t>
            </a:r>
            <a:r>
              <a:rPr lang="ro-RO" altLang="en-US" sz="2000" dirty="0">
                <a:solidFill>
                  <a:schemeClr val="accent6">
                    <a:lumMod val="50000"/>
                  </a:schemeClr>
                </a:solidFill>
                <a:latin typeface="+mn-lt"/>
                <a:cs typeface="Arial" panose="020B0604020202020204" pitchFamily="34" charset="0"/>
              </a:rPr>
              <a:t> de timp (număr de ore </a:t>
            </a:r>
            <a:r>
              <a:rPr lang="ro-RO" altLang="en-US" sz="2000" dirty="0" err="1">
                <a:solidFill>
                  <a:schemeClr val="accent6">
                    <a:lumMod val="50000"/>
                  </a:schemeClr>
                </a:solidFill>
                <a:latin typeface="+mn-lt"/>
                <a:cs typeface="Arial" panose="020B0604020202020204" pitchFamily="34" charset="0"/>
              </a:rPr>
              <a:t>şi</a:t>
            </a:r>
            <a:r>
              <a:rPr lang="ro-RO" altLang="en-US" sz="2000" dirty="0">
                <a:solidFill>
                  <a:schemeClr val="accent6">
                    <a:lumMod val="50000"/>
                  </a:schemeClr>
                </a:solidFill>
                <a:latin typeface="+mn-lt"/>
                <a:cs typeface="Arial" panose="020B0604020202020204" pitchFamily="34" charset="0"/>
              </a:rPr>
              <a:t> săptămâni) considerate ca optime de către cadrul didactic, pe parcursul unui an </a:t>
            </a:r>
            <a:r>
              <a:rPr lang="ro-RO" altLang="en-US" sz="2000" dirty="0" err="1">
                <a:solidFill>
                  <a:schemeClr val="accent6">
                    <a:lumMod val="50000"/>
                  </a:schemeClr>
                </a:solidFill>
                <a:latin typeface="+mn-lt"/>
                <a:cs typeface="Arial" panose="020B0604020202020204" pitchFamily="34" charset="0"/>
              </a:rPr>
              <a:t>şcolar</a:t>
            </a:r>
            <a:r>
              <a:rPr lang="ro-RO" altLang="en-US" sz="2000" dirty="0">
                <a:solidFill>
                  <a:schemeClr val="accent6">
                    <a:lumMod val="50000"/>
                  </a:schemeClr>
                </a:solidFill>
                <a:latin typeface="+mn-lt"/>
                <a:cs typeface="Arial" panose="020B0604020202020204" pitchFamily="34" charset="0"/>
              </a:rPr>
              <a:t>.</a:t>
            </a:r>
          </a:p>
          <a:p>
            <a:pPr algn="just">
              <a:buClr>
                <a:srgbClr val="000000"/>
              </a:buClr>
              <a:buSzPct val="100000"/>
              <a:buFont typeface="Times New Roman" panose="02020603050405020304" pitchFamily="18" charset="0"/>
              <a:buNone/>
            </a:pPr>
            <a:endParaRPr lang="ro-RO" altLang="en-US" sz="2000" b="1" dirty="0">
              <a:solidFill>
                <a:schemeClr val="accent6">
                  <a:lumMod val="50000"/>
                </a:schemeClr>
              </a:solidFill>
              <a:latin typeface="+mn-lt"/>
              <a:cs typeface="Arial" panose="020B0604020202020204" pitchFamily="34" charset="0"/>
            </a:endParaRPr>
          </a:p>
          <a:p>
            <a:pPr algn="just">
              <a:buSzPct val="100000"/>
            </a:pPr>
            <a:r>
              <a:rPr lang="ro-RO" altLang="en-US" sz="2000" dirty="0">
                <a:solidFill>
                  <a:schemeClr val="accent6">
                    <a:lumMod val="50000"/>
                  </a:schemeClr>
                </a:solidFill>
                <a:latin typeface="+mn-lt"/>
                <a:cs typeface="Arial" panose="020B0604020202020204" pitchFamily="34" charset="0"/>
              </a:rPr>
              <a:t>Planificarea calendaristică anuală </a:t>
            </a:r>
            <a:r>
              <a:rPr lang="ro-RO" altLang="en-US" sz="2000" b="1" dirty="0">
                <a:solidFill>
                  <a:schemeClr val="accent6">
                    <a:lumMod val="50000"/>
                  </a:schemeClr>
                </a:solidFill>
                <a:latin typeface="+mn-lt"/>
                <a:cs typeface="Arial" panose="020B0604020202020204" pitchFamily="34" charset="0"/>
              </a:rPr>
              <a:t>nu se realizează pe baza manualelor </a:t>
            </a:r>
            <a:r>
              <a:rPr lang="ro-RO" altLang="en-US" sz="2000" b="1" dirty="0" err="1">
                <a:solidFill>
                  <a:schemeClr val="accent6">
                    <a:lumMod val="50000"/>
                  </a:schemeClr>
                </a:solidFill>
                <a:latin typeface="+mn-lt"/>
                <a:cs typeface="Arial" panose="020B0604020202020204" pitchFamily="34" charset="0"/>
              </a:rPr>
              <a:t>şcolare</a:t>
            </a:r>
            <a:r>
              <a:rPr lang="ro-RO" altLang="en-US" sz="2000" dirty="0">
                <a:solidFill>
                  <a:schemeClr val="accent6">
                    <a:lumMod val="50000"/>
                  </a:schemeClr>
                </a:solidFill>
                <a:latin typeface="+mn-lt"/>
                <a:cs typeface="Arial" panose="020B0604020202020204" pitchFamily="34" charset="0"/>
              </a:rPr>
              <a:t>, acestea fiind materiale curriculare adresate elevilor. </a:t>
            </a:r>
          </a:p>
          <a:p>
            <a:pPr algn="just">
              <a:buSzPct val="100000"/>
            </a:pPr>
            <a:r>
              <a:rPr lang="ro-RO" altLang="en-US" sz="2000" dirty="0">
                <a:solidFill>
                  <a:schemeClr val="accent6">
                    <a:lumMod val="50000"/>
                  </a:schemeClr>
                </a:solidFill>
                <a:latin typeface="+mn-lt"/>
                <a:cs typeface="Arial" panose="020B0604020202020204" pitchFamily="34" charset="0"/>
              </a:rPr>
              <a:t>Structura anului </a:t>
            </a:r>
            <a:r>
              <a:rPr lang="ro-RO" altLang="en-US" sz="2000" dirty="0" err="1">
                <a:solidFill>
                  <a:schemeClr val="accent6">
                    <a:lumMod val="50000"/>
                  </a:schemeClr>
                </a:solidFill>
                <a:latin typeface="+mn-lt"/>
                <a:cs typeface="Arial" panose="020B0604020202020204" pitchFamily="34" charset="0"/>
              </a:rPr>
              <a:t>şcolar</a:t>
            </a:r>
            <a:r>
              <a:rPr lang="ro-RO" altLang="en-US" sz="2000" dirty="0">
                <a:solidFill>
                  <a:schemeClr val="accent6">
                    <a:lumMod val="50000"/>
                  </a:schemeClr>
                </a:solidFill>
                <a:latin typeface="+mn-lt"/>
                <a:cs typeface="Arial" panose="020B0604020202020204" pitchFamily="34" charset="0"/>
              </a:rPr>
              <a:t> se aprobă anual, prin ordin al ministrului </a:t>
            </a:r>
            <a:r>
              <a:rPr lang="ro-RO" altLang="en-US" sz="2000" dirty="0" err="1">
                <a:solidFill>
                  <a:schemeClr val="accent6">
                    <a:lumMod val="50000"/>
                  </a:schemeClr>
                </a:solidFill>
                <a:latin typeface="+mn-lt"/>
                <a:cs typeface="Arial" panose="020B0604020202020204" pitchFamily="34" charset="0"/>
              </a:rPr>
              <a:t>educaţiei</a:t>
            </a:r>
            <a:r>
              <a:rPr lang="ro-RO" altLang="en-US" sz="2000" dirty="0">
                <a:solidFill>
                  <a:schemeClr val="accent6">
                    <a:lumMod val="50000"/>
                  </a:schemeClr>
                </a:solidFill>
                <a:latin typeface="+mn-lt"/>
                <a:cs typeface="Arial" panose="020B0604020202020204" pitchFamily="34" charset="0"/>
              </a:rPr>
              <a:t>. </a:t>
            </a:r>
            <a:endParaRPr lang="ro-RO" altLang="en-US" sz="2000" b="1" dirty="0">
              <a:solidFill>
                <a:schemeClr val="accent6">
                  <a:lumMod val="50000"/>
                </a:schemeClr>
              </a:solidFill>
              <a:latin typeface="+mn-lt"/>
              <a:cs typeface="Arial" panose="020B0604020202020204" pitchFamily="34" charset="0"/>
            </a:endParaRPr>
          </a:p>
        </p:txBody>
      </p:sp>
      <p:sp>
        <p:nvSpPr>
          <p:cNvPr id="2" name="Titlu 1">
            <a:extLst>
              <a:ext uri="{FF2B5EF4-FFF2-40B4-BE49-F238E27FC236}">
                <a16:creationId xmlns:a16="http://schemas.microsoft.com/office/drawing/2014/main" xmlns="" id="{38F466D2-1AFA-43BF-9DA3-F6A4BA064917}"/>
              </a:ext>
            </a:extLst>
          </p:cNvPr>
          <p:cNvSpPr>
            <a:spLocks noGrp="1"/>
          </p:cNvSpPr>
          <p:nvPr>
            <p:ph type="title"/>
          </p:nvPr>
        </p:nvSpPr>
        <p:spPr/>
        <p:txBody>
          <a:bodyPr>
            <a:normAutofit/>
          </a:bodyPr>
          <a:lstStyle/>
          <a:p>
            <a:r>
              <a:rPr lang="en-US" altLang="en-US" sz="2400" b="1" dirty="0" err="1">
                <a:solidFill>
                  <a:schemeClr val="bg1">
                    <a:lumMod val="95000"/>
                  </a:schemeClr>
                </a:solidFill>
                <a:effectLst>
                  <a:outerShdw blurRad="38100" dist="38100" dir="2700000" algn="tl">
                    <a:srgbClr val="C0C0C0"/>
                  </a:outerShdw>
                </a:effectLst>
                <a:cs typeface="Arial" panose="020B0604020202020204" pitchFamily="34" charset="0"/>
              </a:rPr>
              <a:t>Planificarea</a:t>
            </a:r>
            <a:r>
              <a:rPr lang="en-US" altLang="en-US" sz="2400" b="1" dirty="0">
                <a:solidFill>
                  <a:schemeClr val="bg1">
                    <a:lumMod val="95000"/>
                  </a:schemeClr>
                </a:solidFill>
                <a:effectLst>
                  <a:outerShdw blurRad="38100" dist="38100" dir="2700000" algn="tl">
                    <a:srgbClr val="C0C0C0"/>
                  </a:outerShdw>
                </a:effectLst>
                <a:cs typeface="Arial" panose="020B0604020202020204" pitchFamily="34" charset="0"/>
              </a:rPr>
              <a:t> </a:t>
            </a:r>
            <a:r>
              <a:rPr lang="ro-RO" altLang="en-US" sz="2400" b="1" dirty="0">
                <a:solidFill>
                  <a:schemeClr val="bg1">
                    <a:lumMod val="95000"/>
                  </a:schemeClr>
                </a:solidFill>
                <a:effectLst>
                  <a:outerShdw blurRad="38100" dist="38100" dir="2700000" algn="tl">
                    <a:srgbClr val="C0C0C0"/>
                  </a:outerShdw>
                </a:effectLst>
                <a:cs typeface="Arial" panose="020B0604020202020204" pitchFamily="34" charset="0"/>
              </a:rPr>
              <a:t>si proiectarea didactică</a:t>
            </a:r>
            <a: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t/>
            </a:r>
            <a:b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br>
            <a: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t/>
            </a:r>
            <a:b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br>
            <a:r>
              <a:rPr lang="ro-RO" altLang="en-US" sz="2400" b="1" dirty="0">
                <a:solidFill>
                  <a:schemeClr val="bg1">
                    <a:lumMod val="95000"/>
                  </a:schemeClr>
                </a:solidFill>
                <a:cs typeface="Arial" panose="020B0604020202020204" pitchFamily="34" charset="0"/>
              </a:rPr>
              <a:t>Planificarea calendaristică – document proiectiv</a:t>
            </a:r>
            <a:br>
              <a:rPr lang="ro-RO" altLang="en-US" sz="2400" b="1" dirty="0">
                <a:solidFill>
                  <a:schemeClr val="bg1">
                    <a:lumMod val="95000"/>
                  </a:schemeClr>
                </a:solidFill>
                <a:cs typeface="Arial" panose="020B0604020202020204" pitchFamily="34" charset="0"/>
              </a:rPr>
            </a:br>
            <a:endParaRPr lang="en-US" sz="2400" dirty="0">
              <a:solidFill>
                <a:schemeClr val="bg1">
                  <a:lumMod val="95000"/>
                </a:schemeClr>
              </a:solidFill>
            </a:endParaRPr>
          </a:p>
        </p:txBody>
      </p:sp>
      <p:sp>
        <p:nvSpPr>
          <p:cNvPr id="5" name="Dreptunghi 4">
            <a:extLst>
              <a:ext uri="{FF2B5EF4-FFF2-40B4-BE49-F238E27FC236}">
                <a16:creationId xmlns:a16="http://schemas.microsoft.com/office/drawing/2014/main" xmlns="" id="{82A5DA07-0A46-47BD-B9F6-301090FAE1B8}"/>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84433741"/>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a:extLst>
              <a:ext uri="{FF2B5EF4-FFF2-40B4-BE49-F238E27FC236}">
                <a16:creationId xmlns:a16="http://schemas.microsoft.com/office/drawing/2014/main" xmlns="" id="{B3512B26-77B6-4D8B-ABE8-CF1438A08E3F}"/>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1746" name="Rectangle 2">
            <a:extLst>
              <a:ext uri="{FF2B5EF4-FFF2-40B4-BE49-F238E27FC236}">
                <a16:creationId xmlns:a16="http://schemas.microsoft.com/office/drawing/2014/main" xmlns="" id="{BA99DDA1-F625-48D6-8536-3E4CB132F217}"/>
              </a:ext>
            </a:extLst>
          </p:cNvPr>
          <p:cNvSpPr>
            <a:spLocks noChangeArrowheads="1"/>
          </p:cNvSpPr>
          <p:nvPr/>
        </p:nvSpPr>
        <p:spPr bwMode="auto">
          <a:xfrm>
            <a:off x="2771799" y="758952"/>
            <a:ext cx="5961888" cy="5330952"/>
          </a:xfrm>
          <a:prstGeom prst="rect">
            <a:avLst/>
          </a:prstGeom>
          <a:noFill/>
          <a:ln w="9525" cap="flat">
            <a:solidFill>
              <a:schemeClr val="accent1"/>
            </a:solidFill>
            <a:round/>
            <a:headEnd/>
            <a:tailEnd/>
          </a:ln>
          <a:effectLst/>
        </p:spPr>
        <p:txBody>
          <a:bodyPr wrap="square" lIns="90000" tIns="46800" rIns="90000" bIns="46800" anchor="ctr">
            <a:spAutoFit/>
          </a:bodyPr>
          <a:lstStyle>
            <a:lvl1pPr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just">
              <a:buSzPct val="100000"/>
            </a:pPr>
            <a:r>
              <a:rPr lang="ro-RO" altLang="en-US" sz="2000" dirty="0">
                <a:solidFill>
                  <a:schemeClr val="accent6">
                    <a:lumMod val="50000"/>
                  </a:schemeClr>
                </a:solidFill>
                <a:latin typeface="+mn-lt"/>
                <a:cs typeface="Arial" panose="020B0604020202020204" pitchFamily="34" charset="0"/>
              </a:rPr>
              <a:t>În elaborarea planificării calendaristice </a:t>
            </a:r>
            <a:r>
              <a:rPr lang="ro-RO" altLang="en-US" sz="2000" b="1" dirty="0">
                <a:solidFill>
                  <a:schemeClr val="accent6">
                    <a:lumMod val="50000"/>
                  </a:schemeClr>
                </a:solidFill>
                <a:latin typeface="+mn-lt"/>
                <a:cs typeface="Arial" panose="020B0604020202020204" pitchFamily="34" charset="0"/>
              </a:rPr>
              <a:t>programa </a:t>
            </a:r>
            <a:r>
              <a:rPr lang="ro-RO" altLang="en-US" sz="2000" b="1" dirty="0" err="1">
                <a:solidFill>
                  <a:schemeClr val="accent6">
                    <a:lumMod val="50000"/>
                  </a:schemeClr>
                </a:solidFill>
                <a:latin typeface="+mn-lt"/>
                <a:cs typeface="Arial" panose="020B0604020202020204" pitchFamily="34" charset="0"/>
              </a:rPr>
              <a:t>şcolară</a:t>
            </a:r>
            <a:r>
              <a:rPr lang="ro-RO" altLang="en-US" sz="2000" b="1" dirty="0">
                <a:solidFill>
                  <a:schemeClr val="accent6">
                    <a:lumMod val="50000"/>
                  </a:schemeClr>
                </a:solidFill>
                <a:latin typeface="+mn-lt"/>
                <a:cs typeface="Arial" panose="020B0604020202020204" pitchFamily="34" charset="0"/>
              </a:rPr>
              <a:t> reprezintă documentul de </a:t>
            </a:r>
            <a:r>
              <a:rPr lang="ro-RO" altLang="en-US" sz="2000" b="1" dirty="0" err="1">
                <a:solidFill>
                  <a:schemeClr val="accent6">
                    <a:lumMod val="50000"/>
                  </a:schemeClr>
                </a:solidFill>
                <a:latin typeface="+mn-lt"/>
                <a:cs typeface="Arial" panose="020B0604020202020204" pitchFamily="34" charset="0"/>
              </a:rPr>
              <a:t>referinţă</a:t>
            </a:r>
            <a:r>
              <a:rPr lang="ro-RO" altLang="en-US" sz="2000" dirty="0">
                <a:solidFill>
                  <a:schemeClr val="accent6">
                    <a:lumMod val="50000"/>
                  </a:schemeClr>
                </a:solidFill>
                <a:latin typeface="+mn-lt"/>
                <a:cs typeface="Arial" panose="020B0604020202020204" pitchFamily="34" charset="0"/>
              </a:rPr>
              <a:t>. După lectura atentă </a:t>
            </a:r>
            <a:r>
              <a:rPr lang="ro-RO" altLang="en-US" sz="2000" dirty="0" err="1">
                <a:solidFill>
                  <a:schemeClr val="accent6">
                    <a:lumMod val="50000"/>
                  </a:schemeClr>
                </a:solidFill>
                <a:latin typeface="+mn-lt"/>
                <a:cs typeface="Arial" panose="020B0604020202020204" pitchFamily="34" charset="0"/>
              </a:rPr>
              <a:t>şi</a:t>
            </a:r>
            <a:r>
              <a:rPr lang="ro-RO" altLang="en-US" sz="2000" dirty="0">
                <a:solidFill>
                  <a:schemeClr val="accent6">
                    <a:lumMod val="50000"/>
                  </a:schemeClr>
                </a:solidFill>
                <a:latin typeface="+mn-lt"/>
                <a:cs typeface="Arial" panose="020B0604020202020204" pitchFamily="34" charset="0"/>
              </a:rPr>
              <a:t> integrală a programei </a:t>
            </a:r>
            <a:r>
              <a:rPr lang="ro-RO" altLang="en-US" sz="2000" dirty="0" err="1">
                <a:solidFill>
                  <a:schemeClr val="accent6">
                    <a:lumMod val="50000"/>
                  </a:schemeClr>
                </a:solidFill>
                <a:latin typeface="+mn-lt"/>
                <a:cs typeface="Arial" panose="020B0604020202020204" pitchFamily="34" charset="0"/>
              </a:rPr>
              <a:t>şcolare</a:t>
            </a:r>
            <a:r>
              <a:rPr lang="ro-RO" altLang="en-US" sz="2000" dirty="0">
                <a:solidFill>
                  <a:schemeClr val="accent6">
                    <a:lumMod val="50000"/>
                  </a:schemeClr>
                </a:solidFill>
                <a:latin typeface="+mn-lt"/>
                <a:cs typeface="Arial" panose="020B0604020202020204" pitchFamily="34" charset="0"/>
              </a:rPr>
              <a:t>, elaborarea planificării calendaristice presupune parcurgerea următoarelor etape:</a:t>
            </a:r>
          </a:p>
          <a:p>
            <a:pPr indent="0" algn="just">
              <a:buSzPct val="100000"/>
            </a:pPr>
            <a:r>
              <a:rPr lang="ro-RO" altLang="en-US" sz="2000" b="1" dirty="0">
                <a:solidFill>
                  <a:schemeClr val="accent6">
                    <a:lumMod val="50000"/>
                  </a:schemeClr>
                </a:solidFill>
                <a:latin typeface="+mn-lt"/>
                <a:cs typeface="Arial" panose="020B0604020202020204" pitchFamily="34" charset="0"/>
              </a:rPr>
              <a:t>1. asocierea </a:t>
            </a:r>
            <a:r>
              <a:rPr lang="ro-RO" altLang="en-US" sz="2000" b="1" dirty="0" err="1">
                <a:solidFill>
                  <a:schemeClr val="accent6">
                    <a:lumMod val="50000"/>
                  </a:schemeClr>
                </a:solidFill>
                <a:latin typeface="+mn-lt"/>
                <a:cs typeface="Arial" panose="020B0604020202020204" pitchFamily="34" charset="0"/>
              </a:rPr>
              <a:t>competenţelor</a:t>
            </a:r>
            <a:r>
              <a:rPr lang="ro-RO" altLang="en-US" sz="2000" b="1" dirty="0">
                <a:solidFill>
                  <a:schemeClr val="accent6">
                    <a:lumMod val="50000"/>
                  </a:schemeClr>
                </a:solidFill>
                <a:latin typeface="+mn-lt"/>
                <a:cs typeface="Arial" panose="020B0604020202020204" pitchFamily="34" charset="0"/>
              </a:rPr>
              <a:t> specifice </a:t>
            </a:r>
            <a:r>
              <a:rPr lang="ro-RO" altLang="en-US" sz="2000" b="1" dirty="0" err="1">
                <a:solidFill>
                  <a:schemeClr val="accent6">
                    <a:lumMod val="50000"/>
                  </a:schemeClr>
                </a:solidFill>
                <a:latin typeface="+mn-lt"/>
                <a:cs typeface="Arial" panose="020B0604020202020204" pitchFamily="34" charset="0"/>
              </a:rPr>
              <a:t>şi</a:t>
            </a:r>
            <a:r>
              <a:rPr lang="ro-RO" altLang="en-US" sz="2000" b="1" dirty="0">
                <a:solidFill>
                  <a:schemeClr val="accent6">
                    <a:lumMod val="50000"/>
                  </a:schemeClr>
                </a:solidFill>
                <a:latin typeface="+mn-lt"/>
                <a:cs typeface="Arial" panose="020B0604020202020204" pitchFamily="34" charset="0"/>
              </a:rPr>
              <a:t> a </a:t>
            </a:r>
            <a:r>
              <a:rPr lang="ro-RO" altLang="en-US" sz="2000" b="1" dirty="0" err="1">
                <a:solidFill>
                  <a:schemeClr val="accent6">
                    <a:lumMod val="50000"/>
                  </a:schemeClr>
                </a:solidFill>
                <a:latin typeface="+mn-lt"/>
                <a:cs typeface="Arial" panose="020B0604020202020204" pitchFamily="34" charset="0"/>
              </a:rPr>
              <a:t>conţinuturilor</a:t>
            </a:r>
            <a:r>
              <a:rPr lang="ro-RO" altLang="en-US" sz="2000" b="1" dirty="0">
                <a:solidFill>
                  <a:schemeClr val="accent6">
                    <a:lumMod val="50000"/>
                  </a:schemeClr>
                </a:solidFill>
                <a:latin typeface="+mn-lt"/>
                <a:cs typeface="Arial" panose="020B0604020202020204" pitchFamily="34" charset="0"/>
              </a:rPr>
              <a:t> prezentate în programa </a:t>
            </a:r>
            <a:r>
              <a:rPr lang="ro-RO" altLang="en-US" sz="2000" b="1" dirty="0" err="1">
                <a:solidFill>
                  <a:schemeClr val="accent6">
                    <a:lumMod val="50000"/>
                  </a:schemeClr>
                </a:solidFill>
                <a:latin typeface="+mn-lt"/>
                <a:cs typeface="Arial" panose="020B0604020202020204" pitchFamily="34" charset="0"/>
              </a:rPr>
              <a:t>şcolară</a:t>
            </a:r>
            <a:r>
              <a:rPr lang="ro-RO" altLang="en-US" sz="2000" b="1" dirty="0">
                <a:solidFill>
                  <a:schemeClr val="accent6">
                    <a:lumMod val="50000"/>
                  </a:schemeClr>
                </a:solidFill>
                <a:latin typeface="+mn-lt"/>
                <a:cs typeface="Arial" panose="020B0604020202020204" pitchFamily="34" charset="0"/>
              </a:rPr>
              <a:t>;</a:t>
            </a:r>
          </a:p>
          <a:p>
            <a:pPr marL="342900" indent="-342900" algn="just">
              <a:buSzPct val="100000"/>
              <a:buAutoNum type="arabicPeriod" startAt="2"/>
            </a:pPr>
            <a:r>
              <a:rPr lang="ro-RO" altLang="en-US" sz="2000" b="1" dirty="0">
                <a:solidFill>
                  <a:schemeClr val="accent6">
                    <a:lumMod val="50000"/>
                  </a:schemeClr>
                </a:solidFill>
                <a:latin typeface="+mn-lt"/>
                <a:cs typeface="Arial" panose="020B0604020202020204" pitchFamily="34" charset="0"/>
              </a:rPr>
              <a:t>stabilirea </a:t>
            </a:r>
            <a:r>
              <a:rPr lang="ro-RO" altLang="en-US" sz="2000" b="1" dirty="0" err="1">
                <a:solidFill>
                  <a:schemeClr val="accent6">
                    <a:lumMod val="50000"/>
                  </a:schemeClr>
                </a:solidFill>
                <a:latin typeface="+mn-lt"/>
                <a:cs typeface="Arial" panose="020B0604020202020204" pitchFamily="34" charset="0"/>
              </a:rPr>
              <a:t>unităţilor</a:t>
            </a:r>
            <a:r>
              <a:rPr lang="ro-RO" altLang="en-US" sz="2000" b="1" dirty="0">
                <a:solidFill>
                  <a:schemeClr val="accent6">
                    <a:lumMod val="50000"/>
                  </a:schemeClr>
                </a:solidFill>
                <a:latin typeface="+mn-lt"/>
                <a:cs typeface="Arial" panose="020B0604020202020204" pitchFamily="34" charset="0"/>
              </a:rPr>
              <a:t> de </a:t>
            </a:r>
            <a:r>
              <a:rPr lang="ro-RO" altLang="en-US" sz="2000" b="1" dirty="0" err="1">
                <a:solidFill>
                  <a:schemeClr val="accent6">
                    <a:lumMod val="50000"/>
                  </a:schemeClr>
                </a:solidFill>
                <a:latin typeface="+mn-lt"/>
                <a:cs typeface="Arial" panose="020B0604020202020204" pitchFamily="34" charset="0"/>
              </a:rPr>
              <a:t>învăţare</a:t>
            </a:r>
            <a:r>
              <a:rPr lang="ro-RO" altLang="en-US" sz="2000" b="1" dirty="0">
                <a:solidFill>
                  <a:schemeClr val="accent6">
                    <a:lumMod val="50000"/>
                  </a:schemeClr>
                </a:solidFill>
                <a:latin typeface="+mn-lt"/>
                <a:cs typeface="Arial" panose="020B0604020202020204" pitchFamily="34" charset="0"/>
              </a:rPr>
              <a:t>;</a:t>
            </a:r>
          </a:p>
          <a:p>
            <a:pPr marL="342900" indent="-342900" algn="just">
              <a:buSzPct val="100000"/>
              <a:buAutoNum type="arabicPeriod" startAt="2"/>
            </a:pPr>
            <a:r>
              <a:rPr lang="ro-RO" altLang="en-US" sz="2000" b="1" dirty="0">
                <a:solidFill>
                  <a:schemeClr val="accent6">
                    <a:lumMod val="50000"/>
                  </a:schemeClr>
                </a:solidFill>
                <a:latin typeface="+mn-lt"/>
                <a:cs typeface="Arial" panose="020B0604020202020204" pitchFamily="34" charset="0"/>
              </a:rPr>
              <a:t>stabilirea succesiunii parcurgerii </a:t>
            </a:r>
            <a:r>
              <a:rPr lang="ro-RO" altLang="en-US" sz="2000" b="1" dirty="0" err="1">
                <a:solidFill>
                  <a:schemeClr val="accent6">
                    <a:lumMod val="50000"/>
                  </a:schemeClr>
                </a:solidFill>
                <a:latin typeface="+mn-lt"/>
                <a:cs typeface="Arial" panose="020B0604020202020204" pitchFamily="34" charset="0"/>
              </a:rPr>
              <a:t>unităţilor</a:t>
            </a:r>
            <a:r>
              <a:rPr lang="ro-RO" altLang="en-US" sz="2000" b="1" dirty="0">
                <a:solidFill>
                  <a:schemeClr val="accent6">
                    <a:lumMod val="50000"/>
                  </a:schemeClr>
                </a:solidFill>
                <a:latin typeface="+mn-lt"/>
                <a:cs typeface="Arial" panose="020B0604020202020204" pitchFamily="34" charset="0"/>
              </a:rPr>
              <a:t> de </a:t>
            </a:r>
            <a:r>
              <a:rPr lang="ro-RO" altLang="en-US" sz="2000" b="1" dirty="0" err="1">
                <a:solidFill>
                  <a:schemeClr val="accent6">
                    <a:lumMod val="50000"/>
                  </a:schemeClr>
                </a:solidFill>
                <a:latin typeface="+mn-lt"/>
                <a:cs typeface="Arial" panose="020B0604020202020204" pitchFamily="34" charset="0"/>
              </a:rPr>
              <a:t>învăţare</a:t>
            </a:r>
            <a:r>
              <a:rPr lang="ro-RO" altLang="en-US" sz="2000" b="1" dirty="0">
                <a:solidFill>
                  <a:schemeClr val="accent6">
                    <a:lumMod val="50000"/>
                  </a:schemeClr>
                </a:solidFill>
                <a:latin typeface="+mn-lt"/>
                <a:cs typeface="Arial" panose="020B0604020202020204" pitchFamily="34" charset="0"/>
              </a:rPr>
              <a:t>;</a:t>
            </a:r>
          </a:p>
          <a:p>
            <a:pPr marL="342900" indent="-342900" algn="just">
              <a:buSzPct val="100000"/>
              <a:buAutoNum type="arabicPeriod" startAt="2"/>
            </a:pPr>
            <a:r>
              <a:rPr lang="ro-RO" altLang="en-US" sz="2000" b="1" dirty="0">
                <a:solidFill>
                  <a:schemeClr val="accent6">
                    <a:lumMod val="50000"/>
                  </a:schemeClr>
                </a:solidFill>
                <a:latin typeface="+mn-lt"/>
                <a:cs typeface="Arial" panose="020B0604020202020204" pitchFamily="34" charset="0"/>
              </a:rPr>
              <a:t>stabilirea bugetului de timp necesar pentru fiecare unitate de </a:t>
            </a:r>
            <a:r>
              <a:rPr lang="ro-RO" altLang="en-US" sz="2000" b="1" dirty="0" err="1">
                <a:solidFill>
                  <a:schemeClr val="accent6">
                    <a:lumMod val="50000"/>
                  </a:schemeClr>
                </a:solidFill>
                <a:latin typeface="+mn-lt"/>
                <a:cs typeface="Arial" panose="020B0604020202020204" pitchFamily="34" charset="0"/>
              </a:rPr>
              <a:t>învăţare</a:t>
            </a:r>
            <a:r>
              <a:rPr lang="ro-RO" altLang="en-US" sz="2000" b="1" dirty="0">
                <a:solidFill>
                  <a:schemeClr val="accent6">
                    <a:lumMod val="50000"/>
                  </a:schemeClr>
                </a:solidFill>
                <a:latin typeface="+mn-lt"/>
                <a:cs typeface="Arial" panose="020B0604020202020204" pitchFamily="34" charset="0"/>
              </a:rPr>
              <a:t>.</a:t>
            </a:r>
          </a:p>
          <a:p>
            <a:pPr algn="just">
              <a:buClr>
                <a:srgbClr val="000000"/>
              </a:buClr>
              <a:buSzPct val="100000"/>
              <a:buFont typeface="Times New Roman" panose="02020603050405020304" pitchFamily="18" charset="0"/>
              <a:buNone/>
            </a:pPr>
            <a:endParaRPr lang="ro-RO" altLang="en-US" sz="2000" b="1" dirty="0">
              <a:solidFill>
                <a:schemeClr val="accent6">
                  <a:lumMod val="50000"/>
                </a:schemeClr>
              </a:solidFill>
              <a:latin typeface="+mn-lt"/>
              <a:cs typeface="Arial" panose="020B0604020202020204" pitchFamily="34" charset="0"/>
            </a:endParaRPr>
          </a:p>
        </p:txBody>
      </p:sp>
      <p:sp>
        <p:nvSpPr>
          <p:cNvPr id="2" name="Titlu 1">
            <a:extLst>
              <a:ext uri="{FF2B5EF4-FFF2-40B4-BE49-F238E27FC236}">
                <a16:creationId xmlns:a16="http://schemas.microsoft.com/office/drawing/2014/main" xmlns="" id="{38F466D2-1AFA-43BF-9DA3-F6A4BA064917}"/>
              </a:ext>
            </a:extLst>
          </p:cNvPr>
          <p:cNvSpPr>
            <a:spLocks noGrp="1"/>
          </p:cNvSpPr>
          <p:nvPr>
            <p:ph type="title"/>
          </p:nvPr>
        </p:nvSpPr>
        <p:spPr/>
        <p:txBody>
          <a:bodyPr>
            <a:normAutofit/>
          </a:bodyPr>
          <a:lstStyle/>
          <a:p>
            <a:r>
              <a:rPr lang="en-US" altLang="en-US" sz="2400" b="1" dirty="0" err="1">
                <a:solidFill>
                  <a:schemeClr val="bg1">
                    <a:lumMod val="95000"/>
                  </a:schemeClr>
                </a:solidFill>
                <a:effectLst>
                  <a:outerShdw blurRad="38100" dist="38100" dir="2700000" algn="tl">
                    <a:srgbClr val="C0C0C0"/>
                  </a:outerShdw>
                </a:effectLst>
                <a:cs typeface="Arial" panose="020B0604020202020204" pitchFamily="34" charset="0"/>
              </a:rPr>
              <a:t>Planificarea</a:t>
            </a:r>
            <a:r>
              <a:rPr lang="en-US" altLang="en-US" sz="2400" b="1" dirty="0">
                <a:solidFill>
                  <a:schemeClr val="bg1">
                    <a:lumMod val="95000"/>
                  </a:schemeClr>
                </a:solidFill>
                <a:effectLst>
                  <a:outerShdw blurRad="38100" dist="38100" dir="2700000" algn="tl">
                    <a:srgbClr val="C0C0C0"/>
                  </a:outerShdw>
                </a:effectLst>
                <a:cs typeface="Arial" panose="020B0604020202020204" pitchFamily="34" charset="0"/>
              </a:rPr>
              <a:t> </a:t>
            </a:r>
            <a:r>
              <a:rPr lang="ro-RO" altLang="en-US" sz="2400" b="1" dirty="0">
                <a:solidFill>
                  <a:schemeClr val="bg1">
                    <a:lumMod val="95000"/>
                  </a:schemeClr>
                </a:solidFill>
                <a:effectLst>
                  <a:outerShdw blurRad="38100" dist="38100" dir="2700000" algn="tl">
                    <a:srgbClr val="C0C0C0"/>
                  </a:outerShdw>
                </a:effectLst>
                <a:cs typeface="Arial" panose="020B0604020202020204" pitchFamily="34" charset="0"/>
              </a:rPr>
              <a:t>si proiectarea didactică</a:t>
            </a:r>
            <a: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t/>
            </a:r>
            <a:b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br>
            <a: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t/>
            </a:r>
            <a:br>
              <a:rPr lang="ro-RO" altLang="en-US" sz="2000" b="1" dirty="0">
                <a:solidFill>
                  <a:schemeClr val="bg1">
                    <a:lumMod val="95000"/>
                  </a:schemeClr>
                </a:solidFill>
                <a:effectLst>
                  <a:outerShdw blurRad="38100" dist="38100" dir="2700000" algn="tl">
                    <a:srgbClr val="C0C0C0"/>
                  </a:outerShdw>
                </a:effectLst>
                <a:cs typeface="Arial" panose="020B0604020202020204" pitchFamily="34" charset="0"/>
              </a:rPr>
            </a:br>
            <a:r>
              <a:rPr lang="ro-RO" altLang="en-US" sz="2400" b="1" dirty="0">
                <a:solidFill>
                  <a:schemeClr val="bg1">
                    <a:lumMod val="95000"/>
                  </a:schemeClr>
                </a:solidFill>
                <a:cs typeface="Arial" panose="020B0604020202020204" pitchFamily="34" charset="0"/>
              </a:rPr>
              <a:t>Planificarea calendaristică – document proiectiv</a:t>
            </a:r>
            <a:endParaRPr lang="en-US" sz="2000" dirty="0">
              <a:solidFill>
                <a:schemeClr val="bg1">
                  <a:lumMod val="95000"/>
                </a:schemeClr>
              </a:solidFill>
            </a:endParaRPr>
          </a:p>
        </p:txBody>
      </p:sp>
      <p:sp>
        <p:nvSpPr>
          <p:cNvPr id="5" name="Dreptunghi 4">
            <a:extLst>
              <a:ext uri="{FF2B5EF4-FFF2-40B4-BE49-F238E27FC236}">
                <a16:creationId xmlns:a16="http://schemas.microsoft.com/office/drawing/2014/main" xmlns="" id="{C3E944A0-AAD7-4FC1-84A9-6EB25C17835B}"/>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392618707"/>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1">
            <a:extLst>
              <a:ext uri="{FF2B5EF4-FFF2-40B4-BE49-F238E27FC236}">
                <a16:creationId xmlns:a16="http://schemas.microsoft.com/office/drawing/2014/main" xmlns="" id="{F97BDA36-BC17-4683-B023-9379F2518415}"/>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graphicFrame>
        <p:nvGraphicFramePr>
          <p:cNvPr id="33794" name="Group 2">
            <a:extLst>
              <a:ext uri="{FF2B5EF4-FFF2-40B4-BE49-F238E27FC236}">
                <a16:creationId xmlns:a16="http://schemas.microsoft.com/office/drawing/2014/main" xmlns="" id="{2D7E264B-0536-4B29-9621-04C318961518}"/>
              </a:ext>
            </a:extLst>
          </p:cNvPr>
          <p:cNvGraphicFramePr>
            <a:graphicFrameLocks noGrp="1"/>
          </p:cNvGraphicFramePr>
          <p:nvPr>
            <p:extLst/>
          </p:nvPr>
        </p:nvGraphicFramePr>
        <p:xfrm>
          <a:off x="180975" y="1628775"/>
          <a:ext cx="8558213" cy="3133665"/>
        </p:xfrm>
        <a:graphic>
          <a:graphicData uri="http://schemas.openxmlformats.org/drawingml/2006/table">
            <a:tbl>
              <a:tblPr/>
              <a:tblGrid>
                <a:gridCol w="1366838">
                  <a:extLst>
                    <a:ext uri="{9D8B030D-6E8A-4147-A177-3AD203B41FA5}">
                      <a16:colId xmlns:a16="http://schemas.microsoft.com/office/drawing/2014/main" xmlns="" val="915647650"/>
                    </a:ext>
                  </a:extLst>
                </a:gridCol>
                <a:gridCol w="1584325">
                  <a:extLst>
                    <a:ext uri="{9D8B030D-6E8A-4147-A177-3AD203B41FA5}">
                      <a16:colId xmlns:a16="http://schemas.microsoft.com/office/drawing/2014/main" xmlns="" val="2376365772"/>
                    </a:ext>
                  </a:extLst>
                </a:gridCol>
                <a:gridCol w="1944687">
                  <a:extLst>
                    <a:ext uri="{9D8B030D-6E8A-4147-A177-3AD203B41FA5}">
                      <a16:colId xmlns:a16="http://schemas.microsoft.com/office/drawing/2014/main" xmlns="" val="2105570691"/>
                    </a:ext>
                  </a:extLst>
                </a:gridCol>
                <a:gridCol w="1654175">
                  <a:extLst>
                    <a:ext uri="{9D8B030D-6E8A-4147-A177-3AD203B41FA5}">
                      <a16:colId xmlns:a16="http://schemas.microsoft.com/office/drawing/2014/main" xmlns="" val="2261381903"/>
                    </a:ext>
                  </a:extLst>
                </a:gridCol>
                <a:gridCol w="2008188">
                  <a:extLst>
                    <a:ext uri="{9D8B030D-6E8A-4147-A177-3AD203B41FA5}">
                      <a16:colId xmlns:a16="http://schemas.microsoft.com/office/drawing/2014/main" xmlns="" val="4027845963"/>
                    </a:ext>
                  </a:extLst>
                </a:gridCol>
              </a:tblGrid>
              <a:tr h="809625">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Conținuturi</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(detalieri)</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Competenţe specifice</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Activități de învățare</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Resurse</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Evaluare</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325088635"/>
                  </a:ext>
                </a:extLst>
              </a:tr>
              <a:tr h="2143125">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0"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2000" b="0" i="1"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se menţionează   detalieri de conținut care explicitează anumite parcursuri</a:t>
                      </a:r>
                      <a:r>
                        <a:rPr kumimoji="0" lang="ro-RO" altLang="en-US" sz="2000" b="0"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0"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2000" b="0" i="1"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se precizează numărul criterial al competenţelor specifice din programa şcolară</a:t>
                      </a:r>
                      <a:r>
                        <a:rPr kumimoji="0" lang="ro-RO" altLang="en-US" sz="2000" b="0"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20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vizate/recomandate de programa școlară sau altele adecvate pentru realizarea competențelor specifice</a:t>
                      </a:r>
                      <a:r>
                        <a:rPr kumimoji="0" lang="ro-RO" altLang="en-US" sz="20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0"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2000" b="0" i="1"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se precizează resurse de timp, de loc, material didactic, forme de organizare a clasei</a:t>
                      </a:r>
                      <a:r>
                        <a:rPr kumimoji="0" lang="ro-RO" altLang="en-US" sz="2000" b="0"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20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se menționează metodele, instrumentele sau modalitățile de evaluare utilizate</a:t>
                      </a:r>
                      <a:r>
                        <a:rPr kumimoji="0" lang="ro-RO" altLang="en-US" sz="20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502572400"/>
                  </a:ext>
                </a:extLst>
              </a:tr>
            </a:tbl>
          </a:graphicData>
        </a:graphic>
      </p:graphicFrame>
      <p:sp>
        <p:nvSpPr>
          <p:cNvPr id="39959" name="Rectangle 40">
            <a:extLst>
              <a:ext uri="{FF2B5EF4-FFF2-40B4-BE49-F238E27FC236}">
                <a16:creationId xmlns:a16="http://schemas.microsoft.com/office/drawing/2014/main" xmlns="" id="{0E4C379E-E61F-45C2-870C-61D5EDCE6FE3}"/>
              </a:ext>
            </a:extLst>
          </p:cNvPr>
          <p:cNvSpPr>
            <a:spLocks noChangeArrowheads="1"/>
          </p:cNvSpPr>
          <p:nvPr/>
        </p:nvSpPr>
        <p:spPr bwMode="auto">
          <a:xfrm>
            <a:off x="0" y="-206375"/>
            <a:ext cx="1809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buSzPct val="100000"/>
            </a:pPr>
            <a:r>
              <a:rPr lang="en-US" altLang="ro-RO" sz="1200">
                <a:solidFill>
                  <a:srgbClr val="5F5F5F"/>
                </a:solidFill>
                <a:cs typeface="Times New Roman" panose="02020603050405020304" pitchFamily="18" charset="0"/>
              </a:rPr>
              <a:t/>
            </a:r>
            <a:br>
              <a:rPr lang="en-US" altLang="ro-RO" sz="1200">
                <a:solidFill>
                  <a:srgbClr val="5F5F5F"/>
                </a:solidFill>
                <a:cs typeface="Times New Roman" panose="02020603050405020304" pitchFamily="18" charset="0"/>
              </a:rPr>
            </a:br>
            <a:endParaRPr lang="en-US" altLang="ro-RO" sz="1200">
              <a:solidFill>
                <a:srgbClr val="5F5F5F"/>
              </a:solidFill>
              <a:cs typeface="Times New Roman" panose="02020603050405020304" pitchFamily="18" charset="0"/>
            </a:endParaRPr>
          </a:p>
        </p:txBody>
      </p:sp>
      <p:sp>
        <p:nvSpPr>
          <p:cNvPr id="39960" name="Rectangle 41">
            <a:extLst>
              <a:ext uri="{FF2B5EF4-FFF2-40B4-BE49-F238E27FC236}">
                <a16:creationId xmlns:a16="http://schemas.microsoft.com/office/drawing/2014/main" xmlns="" id="{D6708BAB-D1A2-402A-A28E-4D76954AFEE7}"/>
              </a:ext>
            </a:extLst>
          </p:cNvPr>
          <p:cNvSpPr>
            <a:spLocks noChangeArrowheads="1"/>
          </p:cNvSpPr>
          <p:nvPr/>
        </p:nvSpPr>
        <p:spPr bwMode="auto">
          <a:xfrm>
            <a:off x="2439988" y="4766469"/>
            <a:ext cx="6400800" cy="987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a:buSzPct val="100000"/>
            </a:pPr>
            <a:endParaRPr lang="ro-RO" altLang="ro-RO" dirty="0">
              <a:solidFill>
                <a:schemeClr val="accent6">
                  <a:lumMod val="50000"/>
                </a:schemeClr>
              </a:solidFill>
              <a:latin typeface="Century Schoolbook" panose="02040604050505020304" pitchFamily="18" charset="0"/>
            </a:endParaRPr>
          </a:p>
          <a:p>
            <a:pPr algn="ctr">
              <a:buSzPct val="100000"/>
            </a:pPr>
            <a:r>
              <a:rPr lang="ro-RO" altLang="ro-RO" sz="2000" dirty="0">
                <a:solidFill>
                  <a:schemeClr val="accent6">
                    <a:lumMod val="50000"/>
                  </a:schemeClr>
                </a:solidFill>
                <a:latin typeface="+mn-lt"/>
                <a:cs typeface="Arial" panose="020B0604020202020204" pitchFamily="34" charset="0"/>
              </a:rPr>
              <a:t>Din punct de vedere formal, proiectul unei unități de învățare poate fi realizat potrivit modelului de mai sus</a:t>
            </a:r>
          </a:p>
        </p:txBody>
      </p:sp>
      <p:sp>
        <p:nvSpPr>
          <p:cNvPr id="33834" name="Rectangle 42">
            <a:extLst>
              <a:ext uri="{FF2B5EF4-FFF2-40B4-BE49-F238E27FC236}">
                <a16:creationId xmlns:a16="http://schemas.microsoft.com/office/drawing/2014/main" xmlns="" id="{24081B8C-FD63-4F28-B81F-0296D5E582E8}"/>
              </a:ext>
            </a:extLst>
          </p:cNvPr>
          <p:cNvSpPr>
            <a:spLocks noChangeArrowheads="1"/>
          </p:cNvSpPr>
          <p:nvPr/>
        </p:nvSpPr>
        <p:spPr bwMode="auto">
          <a:xfrm>
            <a:off x="2317750" y="685800"/>
            <a:ext cx="4508500" cy="703263"/>
          </a:xfrm>
          <a:prstGeom prst="rect">
            <a:avLst/>
          </a:prstGeom>
          <a:noFill/>
          <a:ln w="9525" cap="flat">
            <a:noFill/>
            <a:round/>
            <a:headEnd/>
            <a:tailEnd/>
          </a:ln>
          <a:effec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a:buSzPct val="100000"/>
            </a:pPr>
            <a:r>
              <a:rPr lang="ro-RO" altLang="en-US" sz="2000" b="1" dirty="0">
                <a:solidFill>
                  <a:schemeClr val="accent6">
                    <a:lumMod val="50000"/>
                  </a:schemeClr>
                </a:solidFill>
                <a:effectLst>
                  <a:outerShdw blurRad="38100" dist="38100" dir="2700000" algn="tl">
                    <a:srgbClr val="C0C0C0"/>
                  </a:outerShdw>
                </a:effectLst>
                <a:latin typeface="+mj-lt"/>
              </a:rPr>
              <a:t>PROIECTAREA UNITĂȚILOR DE ÎNVĂȚARE</a:t>
            </a:r>
          </a:p>
        </p:txBody>
      </p:sp>
      <p:sp>
        <p:nvSpPr>
          <p:cNvPr id="7" name="Dreptunghi 6">
            <a:extLst>
              <a:ext uri="{FF2B5EF4-FFF2-40B4-BE49-F238E27FC236}">
                <a16:creationId xmlns:a16="http://schemas.microsoft.com/office/drawing/2014/main" xmlns="" id="{44C72DCE-A27F-47E5-9F04-4604673C23A4}"/>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47539192"/>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1">
            <a:extLst>
              <a:ext uri="{FF2B5EF4-FFF2-40B4-BE49-F238E27FC236}">
                <a16:creationId xmlns:a16="http://schemas.microsoft.com/office/drawing/2014/main" xmlns="" id="{F3F44E8F-F5B4-4EFA-B048-1282ED62BD27}"/>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graphicFrame>
        <p:nvGraphicFramePr>
          <p:cNvPr id="32770" name="Group 2">
            <a:extLst>
              <a:ext uri="{FF2B5EF4-FFF2-40B4-BE49-F238E27FC236}">
                <a16:creationId xmlns:a16="http://schemas.microsoft.com/office/drawing/2014/main" xmlns="" id="{D02B3F86-3EB5-48A9-800A-BCE68FE3DA3E}"/>
              </a:ext>
            </a:extLst>
          </p:cNvPr>
          <p:cNvGraphicFramePr>
            <a:graphicFrameLocks noGrp="1"/>
          </p:cNvGraphicFramePr>
          <p:nvPr>
            <p:extLst/>
          </p:nvPr>
        </p:nvGraphicFramePr>
        <p:xfrm>
          <a:off x="180975" y="1462088"/>
          <a:ext cx="7747000" cy="3381315"/>
        </p:xfrm>
        <a:graphic>
          <a:graphicData uri="http://schemas.openxmlformats.org/drawingml/2006/table">
            <a:tbl>
              <a:tblPr/>
              <a:tblGrid>
                <a:gridCol w="1122363">
                  <a:extLst>
                    <a:ext uri="{9D8B030D-6E8A-4147-A177-3AD203B41FA5}">
                      <a16:colId xmlns:a16="http://schemas.microsoft.com/office/drawing/2014/main" xmlns="" val="1791466769"/>
                    </a:ext>
                  </a:extLst>
                </a:gridCol>
                <a:gridCol w="1462087">
                  <a:extLst>
                    <a:ext uri="{9D8B030D-6E8A-4147-A177-3AD203B41FA5}">
                      <a16:colId xmlns:a16="http://schemas.microsoft.com/office/drawing/2014/main" xmlns="" val="341227037"/>
                    </a:ext>
                  </a:extLst>
                </a:gridCol>
                <a:gridCol w="1249363">
                  <a:extLst>
                    <a:ext uri="{9D8B030D-6E8A-4147-A177-3AD203B41FA5}">
                      <a16:colId xmlns:a16="http://schemas.microsoft.com/office/drawing/2014/main" xmlns="" val="2870896011"/>
                    </a:ext>
                  </a:extLst>
                </a:gridCol>
                <a:gridCol w="1111250">
                  <a:extLst>
                    <a:ext uri="{9D8B030D-6E8A-4147-A177-3AD203B41FA5}">
                      <a16:colId xmlns:a16="http://schemas.microsoft.com/office/drawing/2014/main" xmlns="" val="3746080595"/>
                    </a:ext>
                  </a:extLst>
                </a:gridCol>
                <a:gridCol w="1320800">
                  <a:extLst>
                    <a:ext uri="{9D8B030D-6E8A-4147-A177-3AD203B41FA5}">
                      <a16:colId xmlns:a16="http://schemas.microsoft.com/office/drawing/2014/main" xmlns="" val="1134885114"/>
                    </a:ext>
                  </a:extLst>
                </a:gridCol>
                <a:gridCol w="1481137">
                  <a:extLst>
                    <a:ext uri="{9D8B030D-6E8A-4147-A177-3AD203B41FA5}">
                      <a16:colId xmlns:a16="http://schemas.microsoft.com/office/drawing/2014/main" xmlns="" val="27355577"/>
                    </a:ext>
                  </a:extLst>
                </a:gridCol>
              </a:tblGrid>
              <a:tr h="661988">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altLang="en-US" sz="2000" b="1" i="0"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Unită</a:t>
                      </a:r>
                      <a:r>
                        <a:rPr kumimoji="0" lang="ro-RO" altLang="en-US" sz="2000" b="1"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ț</a:t>
                      </a:r>
                      <a:r>
                        <a:rPr kumimoji="0" lang="en-US" altLang="en-US" sz="2000" b="1" i="0"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i</a:t>
                      </a:r>
                      <a:r>
                        <a:rPr kumimoji="0" lang="en-US" altLang="en-US" sz="2000" b="1"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de </a:t>
                      </a:r>
                      <a:r>
                        <a:rPr kumimoji="0" lang="en-US" altLang="en-US" sz="2000" b="1" i="0"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învăţare</a:t>
                      </a:r>
                      <a:endParaRPr kumimoji="0" lang="en-US" altLang="en-US" sz="2000" b="1"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endParaRP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Competenţe specifice</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Conţinuturi</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Nr.  de ore</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Săptămâna*</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2000" b="1" i="0" u="none" strike="noStrike" cap="none" normalizeH="0" baseline="0">
                          <a:ln>
                            <a:noFill/>
                          </a:ln>
                          <a:solidFill>
                            <a:schemeClr val="accent6">
                              <a:lumMod val="50000"/>
                            </a:schemeClr>
                          </a:solidFill>
                          <a:effectLst/>
                          <a:latin typeface="+mn-lt"/>
                          <a:ea typeface="Microsoft YaHei" panose="020B0503020204020204" pitchFamily="34" charset="-122"/>
                          <a:cs typeface="Arial" panose="020B0604020202020204" pitchFamily="34" charset="0"/>
                        </a:rPr>
                        <a:t>Observaţii</a:t>
                      </a:r>
                    </a:p>
                  </a:txBody>
                  <a:tcPr marL="46080" marR="46080" marT="7560" marB="0" anchor="ctr"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430925582"/>
                  </a:ext>
                </a:extLst>
              </a:tr>
              <a:tr h="2505075">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se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menţionează</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titluri/teme</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se precizează numărul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criterial</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al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competenţelor</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specifice din programa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şcolară</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din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conţinuturile</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programei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şcolare</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stabilite de către cadrul didactic</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se precizează săptămâna sau săptămânile</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1"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a:t>
                      </a:r>
                    </a:p>
                  </a:txBody>
                  <a:tcPr marL="46080" marR="46080" marT="7560" marB="0"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600">
                          <a:solidFill>
                            <a:srgbClr val="404040"/>
                          </a:solidFill>
                          <a:latin typeface="Trebuchet MS" panose="020B0603020202020204" pitchFamily="34" charset="0"/>
                        </a:defRPr>
                      </a:lvl1pPr>
                      <a:lvl2pPr marL="4572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404040"/>
                          </a:solidFill>
                          <a:latin typeface="Trebuchet MS" panose="020B0603020202020204" pitchFamily="34" charset="0"/>
                        </a:defRPr>
                      </a:lvl2pPr>
                      <a:lvl3pPr marL="9144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404040"/>
                          </a:solidFill>
                          <a:latin typeface="Trebuchet MS" panose="020B0603020202020204" pitchFamily="34" charset="0"/>
                        </a:defRPr>
                      </a:lvl3pPr>
                      <a:lvl4pPr marL="13716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4pPr>
                      <a:lvl5pPr marL="1828800">
                        <a:spcBef>
                          <a:spcPts val="1000"/>
                        </a:spcBef>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5pPr>
                      <a:lvl6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6pPr>
                      <a:lvl7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7pPr>
                      <a:lvl8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8pPr>
                      <a:lvl9pPr indent="-228600" defTabSz="449263" fontAlgn="base">
                        <a:spcBef>
                          <a:spcPts val="1000"/>
                        </a:spcBef>
                        <a:spcAft>
                          <a:spcPct val="0"/>
                        </a:spcAft>
                        <a:buClr>
                          <a:schemeClr val="accent1"/>
                        </a:buClr>
                        <a:buSzPct val="80000"/>
                        <a:buFont typeface="Wingdings 3" panose="05040102010807070707" pitchFamily="18" charset="2"/>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404040"/>
                          </a:solidFill>
                          <a:latin typeface="Trebuchet MS" panose="020B0603020202020204" pitchFamily="34" charset="0"/>
                        </a:defRPr>
                      </a:lvl9p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se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menţionează</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de exemplu,</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modificări în urma realizării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activităţii</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didactice la clasă </a:t>
                      </a:r>
                      <a:r>
                        <a:rPr kumimoji="0" lang="ro-RO" altLang="en-US" sz="1800" b="0" i="1" u="none" strike="noStrike" cap="none" normalizeH="0" baseline="0" dirty="0" err="1">
                          <a:ln>
                            <a:noFill/>
                          </a:ln>
                          <a:solidFill>
                            <a:schemeClr val="accent6">
                              <a:lumMod val="50000"/>
                            </a:schemeClr>
                          </a:solidFill>
                          <a:effectLst/>
                          <a:latin typeface="+mn-lt"/>
                          <a:ea typeface="Microsoft YaHei" panose="020B0503020204020204" pitchFamily="34" charset="-122"/>
                          <a:cs typeface="Arial" panose="020B0604020202020204" pitchFamily="34" charset="0"/>
                        </a:rPr>
                        <a:t>şi</a:t>
                      </a:r>
                      <a:r>
                        <a:rPr kumimoji="0" lang="ro-RO" altLang="en-US" sz="1800" b="0" i="1"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 semestrul</a:t>
                      </a:r>
                      <a:r>
                        <a:rPr kumimoji="0" lang="ro-RO" altLang="en-US" sz="1800" b="0" i="0" u="none" strike="noStrike" cap="none" normalizeH="0" baseline="0" dirty="0">
                          <a:ln>
                            <a:noFill/>
                          </a:ln>
                          <a:solidFill>
                            <a:schemeClr val="accent6">
                              <a:lumMod val="50000"/>
                            </a:schemeClr>
                          </a:solidFill>
                          <a:effectLst/>
                          <a:latin typeface="+mn-lt"/>
                          <a:ea typeface="Microsoft YaHei" panose="020B0503020204020204" pitchFamily="34" charset="-122"/>
                          <a:cs typeface="Arial" panose="020B0604020202020204" pitchFamily="34" charset="0"/>
                        </a:rPr>
                        <a:t>]</a:t>
                      </a:r>
                    </a:p>
                  </a:txBody>
                  <a:tcPr marL="46080" marR="46080" marT="7560" marB="0" horzOverflow="overflow">
                    <a:lnL w="1152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162486102"/>
                  </a:ext>
                </a:extLst>
              </a:tr>
            </a:tbl>
          </a:graphicData>
        </a:graphic>
      </p:graphicFrame>
      <p:sp>
        <p:nvSpPr>
          <p:cNvPr id="42010" name="Rectangle 47">
            <a:extLst>
              <a:ext uri="{FF2B5EF4-FFF2-40B4-BE49-F238E27FC236}">
                <a16:creationId xmlns:a16="http://schemas.microsoft.com/office/drawing/2014/main" xmlns="" id="{AB584EBA-91E1-463D-8CCF-EDF552C606A2}"/>
              </a:ext>
            </a:extLst>
          </p:cNvPr>
          <p:cNvSpPr>
            <a:spLocks noChangeArrowheads="1"/>
          </p:cNvSpPr>
          <p:nvPr/>
        </p:nvSpPr>
        <p:spPr bwMode="auto">
          <a:xfrm>
            <a:off x="0" y="-206375"/>
            <a:ext cx="1809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buSzPct val="100000"/>
            </a:pPr>
            <a:r>
              <a:rPr lang="en-US" altLang="ro-RO" sz="1200">
                <a:solidFill>
                  <a:srgbClr val="5F5F5F"/>
                </a:solidFill>
                <a:cs typeface="Times New Roman" panose="02020603050405020304" pitchFamily="18" charset="0"/>
              </a:rPr>
              <a:t/>
            </a:r>
            <a:br>
              <a:rPr lang="en-US" altLang="ro-RO" sz="1200">
                <a:solidFill>
                  <a:srgbClr val="5F5F5F"/>
                </a:solidFill>
                <a:cs typeface="Times New Roman" panose="02020603050405020304" pitchFamily="18" charset="0"/>
              </a:rPr>
            </a:br>
            <a:endParaRPr lang="en-US" altLang="ro-RO" sz="1200">
              <a:solidFill>
                <a:srgbClr val="5F5F5F"/>
              </a:solidFill>
              <a:cs typeface="Times New Roman" panose="02020603050405020304" pitchFamily="18" charset="0"/>
            </a:endParaRPr>
          </a:p>
        </p:txBody>
      </p:sp>
      <p:sp>
        <p:nvSpPr>
          <p:cNvPr id="36891" name="Rectangle 48">
            <a:extLst>
              <a:ext uri="{FF2B5EF4-FFF2-40B4-BE49-F238E27FC236}">
                <a16:creationId xmlns:a16="http://schemas.microsoft.com/office/drawing/2014/main" xmlns="" id="{4CA298BD-220A-46A4-B341-AA91C0F9D200}"/>
              </a:ext>
            </a:extLst>
          </p:cNvPr>
          <p:cNvSpPr>
            <a:spLocks noChangeArrowheads="1"/>
          </p:cNvSpPr>
          <p:nvPr/>
        </p:nvSpPr>
        <p:spPr bwMode="auto">
          <a:xfrm>
            <a:off x="130175" y="5215917"/>
            <a:ext cx="7848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indent="4508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a:buSzPct val="100000"/>
            </a:pPr>
            <a:r>
              <a:rPr lang="ro-RO" altLang="ro-RO" sz="1200" dirty="0">
                <a:solidFill>
                  <a:schemeClr val="accent6">
                    <a:lumMod val="50000"/>
                  </a:schemeClr>
                </a:solidFill>
                <a:latin typeface="+mn-lt"/>
                <a:cs typeface="Times New Roman" panose="02020603050405020304" pitchFamily="18" charset="0"/>
              </a:rPr>
              <a:t>*</a:t>
            </a:r>
            <a:r>
              <a:rPr lang="ro-RO" altLang="ro-RO" sz="1200" i="1" dirty="0" err="1">
                <a:solidFill>
                  <a:schemeClr val="accent6">
                    <a:lumMod val="50000"/>
                  </a:schemeClr>
                </a:solidFill>
                <a:latin typeface="+mn-lt"/>
                <a:cs typeface="Times New Roman" panose="02020603050405020304" pitchFamily="18" charset="0"/>
              </a:rPr>
              <a:t>notaţia</a:t>
            </a:r>
            <a:r>
              <a:rPr lang="ro-RO" altLang="ro-RO" sz="1200" i="1" dirty="0">
                <a:solidFill>
                  <a:schemeClr val="accent6">
                    <a:lumMod val="50000"/>
                  </a:schemeClr>
                </a:solidFill>
                <a:latin typeface="+mn-lt"/>
                <a:cs typeface="Times New Roman" panose="02020603050405020304" pitchFamily="18" charset="0"/>
              </a:rPr>
              <a:t> se poate realiza prin precizarea explicită a săptămânii/săptămânilor, spre exemplu 11-15.09, sau se poate nota sub forma generică S1, pentru săptămâna 1 sau perioada S1-S3 pentru săptămânile 1-3</a:t>
            </a:r>
          </a:p>
        </p:txBody>
      </p:sp>
      <p:sp>
        <p:nvSpPr>
          <p:cNvPr id="42012" name="Rectangle 49">
            <a:extLst>
              <a:ext uri="{FF2B5EF4-FFF2-40B4-BE49-F238E27FC236}">
                <a16:creationId xmlns:a16="http://schemas.microsoft.com/office/drawing/2014/main" xmlns="" id="{C86554D9-5ED8-4724-B20C-84789090A6E1}"/>
              </a:ext>
            </a:extLst>
          </p:cNvPr>
          <p:cNvSpPr>
            <a:spLocks noChangeArrowheads="1"/>
          </p:cNvSpPr>
          <p:nvPr/>
        </p:nvSpPr>
        <p:spPr bwMode="auto">
          <a:xfrm>
            <a:off x="404812" y="5734050"/>
            <a:ext cx="7391400" cy="710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a:buSzPct val="100000"/>
            </a:pPr>
            <a:r>
              <a:rPr lang="ro-RO" altLang="ro-RO" sz="2000" dirty="0">
                <a:solidFill>
                  <a:schemeClr val="accent6">
                    <a:lumMod val="50000"/>
                  </a:schemeClr>
                </a:solidFill>
                <a:latin typeface="+mn-lt"/>
                <a:cs typeface="Arial" panose="020B0604020202020204" pitchFamily="34" charset="0"/>
              </a:rPr>
              <a:t>Din punct de vedere formal, planificarea calendaristică anuală poate fi realizată potrivit modelului de mai sus</a:t>
            </a:r>
          </a:p>
        </p:txBody>
      </p:sp>
      <p:sp>
        <p:nvSpPr>
          <p:cNvPr id="32818" name="Rectangle 50">
            <a:extLst>
              <a:ext uri="{FF2B5EF4-FFF2-40B4-BE49-F238E27FC236}">
                <a16:creationId xmlns:a16="http://schemas.microsoft.com/office/drawing/2014/main" xmlns="" id="{014B8B65-93C3-4C98-9166-1C1CFF8935E0}"/>
              </a:ext>
            </a:extLst>
          </p:cNvPr>
          <p:cNvSpPr>
            <a:spLocks noChangeArrowheads="1"/>
          </p:cNvSpPr>
          <p:nvPr/>
        </p:nvSpPr>
        <p:spPr bwMode="auto">
          <a:xfrm>
            <a:off x="1415279" y="811776"/>
            <a:ext cx="6705600" cy="398463"/>
          </a:xfrm>
          <a:prstGeom prst="rect">
            <a:avLst/>
          </a:prstGeom>
          <a:noFill/>
          <a:ln w="9525" cap="flat">
            <a:noFill/>
            <a:round/>
            <a:headEnd/>
            <a:tailEnd/>
          </a:ln>
          <a:effectLst/>
        </p:spPr>
        <p:txBody>
          <a:bodyPr lIns="90000" tIns="46800" rIns="90000" bIns="46800">
            <a:spAutoFit/>
          </a:bodyP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o-RO" sz="2000" b="1" dirty="0">
                <a:solidFill>
                  <a:schemeClr val="accent6">
                    <a:lumMod val="50000"/>
                  </a:schemeClr>
                </a:solidFill>
                <a:effectLst>
                  <a:outerShdw blurRad="38100" dist="38100" dir="2700000" algn="tl">
                    <a:srgbClr val="C0C0C0"/>
                  </a:outerShdw>
                </a:effectLst>
                <a:latin typeface="+mj-lt"/>
                <a:ea typeface="Microsoft YaHei" charset="-122"/>
                <a:cs typeface="Arial" panose="020B0604020202020204" pitchFamily="34" charset="0"/>
              </a:rPr>
              <a:t>PLANIFICAREA CALENDARISTICA ANUALA</a:t>
            </a:r>
          </a:p>
        </p:txBody>
      </p:sp>
      <p:sp>
        <p:nvSpPr>
          <p:cNvPr id="8" name="Dreptunghi 7">
            <a:extLst>
              <a:ext uri="{FF2B5EF4-FFF2-40B4-BE49-F238E27FC236}">
                <a16:creationId xmlns:a16="http://schemas.microsoft.com/office/drawing/2014/main" xmlns="" id="{C426CA23-505C-4224-B58C-165F822B74B9}"/>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587600653"/>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xmlns="" id="{99B05640-FD60-494F-98CB-CD90F01988E2}"/>
              </a:ext>
            </a:extLst>
          </p:cNvPr>
          <p:cNvSpPr>
            <a:spLocks noChangeArrowheads="1"/>
          </p:cNvSpPr>
          <p:nvPr/>
        </p:nvSpPr>
        <p:spPr bwMode="auto">
          <a:xfrm>
            <a:off x="-16275" y="1461976"/>
            <a:ext cx="2430504"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90000"/>
              </a:lnSpc>
            </a:pPr>
            <a:r>
              <a:rPr lang="ro-RO" altLang="ro-RO" sz="2400" b="1" dirty="0">
                <a:solidFill>
                  <a:schemeClr val="bg1">
                    <a:lumMod val="95000"/>
                  </a:schemeClr>
                </a:solidFill>
                <a:latin typeface="+mj-lt"/>
                <a:cs typeface="Arial" panose="020B0604020202020204" pitchFamily="34" charset="0"/>
              </a:rPr>
              <a:t>Mijloace</a:t>
            </a:r>
            <a:r>
              <a:rPr lang="ro-RO" altLang="ro-RO" sz="2400" b="1" dirty="0">
                <a:solidFill>
                  <a:schemeClr val="bg1">
                    <a:lumMod val="95000"/>
                  </a:schemeClr>
                </a:solidFill>
                <a:latin typeface="Arial" panose="020B0604020202020204" pitchFamily="34" charset="0"/>
                <a:cs typeface="Arial" panose="020B0604020202020204" pitchFamily="34" charset="0"/>
              </a:rPr>
              <a:t> de învățământ</a:t>
            </a:r>
            <a:r>
              <a:rPr lang="it-IT" altLang="ro-RO" sz="2400" b="1" dirty="0">
                <a:solidFill>
                  <a:schemeClr val="bg1">
                    <a:lumMod val="95000"/>
                  </a:schemeClr>
                </a:solidFill>
                <a:latin typeface="Arial" panose="020B0604020202020204" pitchFamily="34" charset="0"/>
                <a:cs typeface="Arial" panose="020B0604020202020204" pitchFamily="34" charset="0"/>
              </a:rPr>
              <a:t> </a:t>
            </a:r>
            <a:endParaRPr lang="ro-RO" altLang="ro-RO" sz="2400" b="1" dirty="0">
              <a:solidFill>
                <a:schemeClr val="bg1">
                  <a:lumMod val="95000"/>
                </a:schemeClr>
              </a:solidFill>
              <a:latin typeface="Arial" panose="020B0604020202020204" pitchFamily="34" charset="0"/>
              <a:cs typeface="Arial" panose="020B0604020202020204" pitchFamily="34" charset="0"/>
            </a:endParaRPr>
          </a:p>
        </p:txBody>
      </p:sp>
      <p:grpSp>
        <p:nvGrpSpPr>
          <p:cNvPr id="50179" name="Google Shape;152;p21">
            <a:extLst>
              <a:ext uri="{FF2B5EF4-FFF2-40B4-BE49-F238E27FC236}">
                <a16:creationId xmlns:a16="http://schemas.microsoft.com/office/drawing/2014/main" xmlns="" id="{0B4BAE30-43FC-4D66-957B-031F1132654D}"/>
              </a:ext>
            </a:extLst>
          </p:cNvPr>
          <p:cNvGrpSpPr>
            <a:grpSpLocks/>
          </p:cNvGrpSpPr>
          <p:nvPr/>
        </p:nvGrpSpPr>
        <p:grpSpPr bwMode="auto">
          <a:xfrm>
            <a:off x="107950" y="1341438"/>
            <a:ext cx="8280400" cy="4941887"/>
            <a:chOff x="0" y="466198"/>
            <a:chExt cx="10264847" cy="4942564"/>
          </a:xfrm>
        </p:grpSpPr>
        <p:sp>
          <p:nvSpPr>
            <p:cNvPr id="50180" name="Google Shape;153;p21">
              <a:extLst>
                <a:ext uri="{FF2B5EF4-FFF2-40B4-BE49-F238E27FC236}">
                  <a16:creationId xmlns:a16="http://schemas.microsoft.com/office/drawing/2014/main" xmlns="" id="{4D8A2D7A-BD4A-41E2-B4E4-91C3C2D4AAE9}"/>
                </a:ext>
              </a:extLst>
            </p:cNvPr>
            <p:cNvSpPr>
              <a:spLocks noChangeArrowheads="1"/>
            </p:cNvSpPr>
            <p:nvPr/>
          </p:nvSpPr>
          <p:spPr bwMode="auto">
            <a:xfrm>
              <a:off x="0" y="2350648"/>
              <a:ext cx="2398239" cy="1012494"/>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181" name="Google Shape;154;p21">
              <a:extLst>
                <a:ext uri="{FF2B5EF4-FFF2-40B4-BE49-F238E27FC236}">
                  <a16:creationId xmlns:a16="http://schemas.microsoft.com/office/drawing/2014/main" xmlns="" id="{6E21454D-B9C9-4591-BA0E-2DBE273EDE68}"/>
                </a:ext>
              </a:extLst>
            </p:cNvPr>
            <p:cNvSpPr txBox="1">
              <a:spLocks noChangeArrowheads="1"/>
            </p:cNvSpPr>
            <p:nvPr/>
          </p:nvSpPr>
          <p:spPr bwMode="auto">
            <a:xfrm>
              <a:off x="29655" y="2380303"/>
              <a:ext cx="2338929" cy="953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Platforma EduCRED</a:t>
              </a:r>
              <a:endParaRPr lang="en-US" altLang="en-US">
                <a:solidFill>
                  <a:srgbClr val="FFFFFF"/>
                </a:solidFill>
                <a:latin typeface="Calibri" panose="020F0502020204030204" pitchFamily="34" charset="0"/>
                <a:cs typeface="Calibri" panose="020F0502020204030204" pitchFamily="34" charset="0"/>
                <a:sym typeface="Calibri" panose="020F0502020204030204" pitchFamily="34" charset="0"/>
              </a:endParaRPr>
            </a:p>
            <a:p>
              <a:pPr algn="ctr">
                <a:lnSpc>
                  <a:spcPct val="90000"/>
                </a:lnSpc>
                <a:spcBef>
                  <a:spcPts val="625"/>
                </a:spcBef>
                <a:buClr>
                  <a:srgbClr val="FFFFFF"/>
                </a:buClr>
                <a:buSzPts val="1800"/>
                <a:buFont typeface="Calibri" panose="020F0502020204030204" pitchFamily="34" charset="0"/>
                <a:buNone/>
              </a:pPr>
              <a:endParaRPr lang="en-US" altLang="en-US">
                <a:solidFill>
                  <a:srgbClr val="FFFFFF"/>
                </a:solidFill>
                <a:latin typeface="Calibri" panose="020F0502020204030204" pitchFamily="34" charset="0"/>
                <a:cs typeface="Calibri" panose="020F0502020204030204" pitchFamily="34" charset="0"/>
                <a:sym typeface="Calibri" panose="020F0502020204030204" pitchFamily="34" charset="0"/>
              </a:endParaRPr>
            </a:p>
          </p:txBody>
        </p:sp>
        <p:sp>
          <p:nvSpPr>
            <p:cNvPr id="50182" name="Google Shape;155;p21">
              <a:extLst>
                <a:ext uri="{FF2B5EF4-FFF2-40B4-BE49-F238E27FC236}">
                  <a16:creationId xmlns:a16="http://schemas.microsoft.com/office/drawing/2014/main" xmlns="" id="{0F1D4CE1-1D89-462D-A75A-88338C4A8A91}"/>
                </a:ext>
              </a:extLst>
            </p:cNvPr>
            <p:cNvSpPr>
              <a:spLocks/>
            </p:cNvSpPr>
            <p:nvPr/>
          </p:nvSpPr>
          <p:spPr bwMode="auto">
            <a:xfrm rot="-3892744">
              <a:off x="1809220" y="1913240"/>
              <a:ext cx="2047087"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487AA8"/>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183" name="Google Shape;156;p21">
              <a:extLst>
                <a:ext uri="{FF2B5EF4-FFF2-40B4-BE49-F238E27FC236}">
                  <a16:creationId xmlns:a16="http://schemas.microsoft.com/office/drawing/2014/main" xmlns="" id="{B5344A87-4EA3-4E18-A4A4-6F393ACB3A0B}"/>
                </a:ext>
              </a:extLst>
            </p:cNvPr>
            <p:cNvSpPr txBox="1">
              <a:spLocks noChangeArrowheads="1"/>
            </p:cNvSpPr>
            <p:nvPr/>
          </p:nvSpPr>
          <p:spPr bwMode="auto">
            <a:xfrm rot="-3892744">
              <a:off x="2781587" y="1878987"/>
              <a:ext cx="102354" cy="102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700"/>
                <a:buFont typeface="Calibri" panose="020F0502020204030204" pitchFamily="34" charset="0"/>
                <a:buNone/>
              </a:pPr>
              <a:endParaRPr lang="en-US" altLang="en-US" sz="7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184" name="Google Shape;157;p21">
              <a:extLst>
                <a:ext uri="{FF2B5EF4-FFF2-40B4-BE49-F238E27FC236}">
                  <a16:creationId xmlns:a16="http://schemas.microsoft.com/office/drawing/2014/main" xmlns="" id="{4FC9E687-D39B-454B-BE64-725F62AA3DDC}"/>
                </a:ext>
              </a:extLst>
            </p:cNvPr>
            <p:cNvSpPr>
              <a:spLocks noChangeArrowheads="1"/>
            </p:cNvSpPr>
            <p:nvPr/>
          </p:nvSpPr>
          <p:spPr bwMode="auto">
            <a:xfrm>
              <a:off x="3267290" y="466198"/>
              <a:ext cx="2148940" cy="1074470"/>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185" name="Google Shape;158;p21">
              <a:extLst>
                <a:ext uri="{FF2B5EF4-FFF2-40B4-BE49-F238E27FC236}">
                  <a16:creationId xmlns:a16="http://schemas.microsoft.com/office/drawing/2014/main" xmlns="" id="{0B84BF38-EBAD-45EA-8ED9-C1C611FAFC86}"/>
                </a:ext>
              </a:extLst>
            </p:cNvPr>
            <p:cNvSpPr txBox="1">
              <a:spLocks noChangeArrowheads="1"/>
            </p:cNvSpPr>
            <p:nvPr/>
          </p:nvSpPr>
          <p:spPr bwMode="auto">
            <a:xfrm>
              <a:off x="3298760" y="497668"/>
              <a:ext cx="2086000" cy="1011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Platforma </a:t>
              </a:r>
              <a:r>
                <a:rPr lang="ro-RO" altLang="en-US" b="1">
                  <a:solidFill>
                    <a:srgbClr val="C00000"/>
                  </a:solidFill>
                  <a:latin typeface="Calibri" panose="020F0502020204030204" pitchFamily="34" charset="0"/>
                  <a:cs typeface="Calibri" panose="020F0502020204030204" pitchFamily="34" charset="0"/>
                  <a:sym typeface="Calibri" panose="020F0502020204030204" pitchFamily="34" charset="0"/>
                </a:rPr>
                <a:t>comunicare</a:t>
              </a: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 și </a:t>
              </a:r>
              <a:r>
                <a:rPr lang="ro-RO" altLang="en-US" b="1">
                  <a:solidFill>
                    <a:srgbClr val="C00000"/>
                  </a:solidFill>
                  <a:latin typeface="Calibri" panose="020F0502020204030204" pitchFamily="34" charset="0"/>
                  <a:cs typeface="Calibri" panose="020F0502020204030204" pitchFamily="34" charset="0"/>
                  <a:sym typeface="Calibri" panose="020F0502020204030204" pitchFamily="34" charset="0"/>
                </a:rPr>
                <a:t>colaborare</a:t>
              </a:r>
              <a:endParaRPr lang="en-US" altLang="en-US" b="1">
                <a:solidFill>
                  <a:srgbClr val="C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186" name="Google Shape;159;p21">
              <a:extLst>
                <a:ext uri="{FF2B5EF4-FFF2-40B4-BE49-F238E27FC236}">
                  <a16:creationId xmlns:a16="http://schemas.microsoft.com/office/drawing/2014/main" xmlns="" id="{EAA8EB0B-7133-4D99-B238-A02FA8DCC7A4}"/>
                </a:ext>
              </a:extLst>
            </p:cNvPr>
            <p:cNvSpPr>
              <a:spLocks/>
            </p:cNvSpPr>
            <p:nvPr/>
          </p:nvSpPr>
          <p:spPr bwMode="auto">
            <a:xfrm>
              <a:off x="5416231" y="986509"/>
              <a:ext cx="859576"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528CBE"/>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187" name="Google Shape;160;p21">
              <a:extLst>
                <a:ext uri="{FF2B5EF4-FFF2-40B4-BE49-F238E27FC236}">
                  <a16:creationId xmlns:a16="http://schemas.microsoft.com/office/drawing/2014/main" xmlns="" id="{D3114943-6168-4105-BAC9-F524BAAB2AF2}"/>
                </a:ext>
              </a:extLst>
            </p:cNvPr>
            <p:cNvSpPr txBox="1">
              <a:spLocks noChangeArrowheads="1"/>
            </p:cNvSpPr>
            <p:nvPr/>
          </p:nvSpPr>
          <p:spPr bwMode="auto">
            <a:xfrm>
              <a:off x="5824529" y="981944"/>
              <a:ext cx="42978" cy="4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500"/>
                <a:buFont typeface="Calibri" panose="020F0502020204030204" pitchFamily="34" charset="0"/>
                <a:buNone/>
              </a:pPr>
              <a:endParaRPr lang="en-US" altLang="en-US" sz="5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188" name="Google Shape;161;p21">
              <a:extLst>
                <a:ext uri="{FF2B5EF4-FFF2-40B4-BE49-F238E27FC236}">
                  <a16:creationId xmlns:a16="http://schemas.microsoft.com/office/drawing/2014/main" xmlns="" id="{08F81C8F-CFDE-46AE-B7D1-A471EE2CB49B}"/>
                </a:ext>
              </a:extLst>
            </p:cNvPr>
            <p:cNvSpPr>
              <a:spLocks noChangeArrowheads="1"/>
            </p:cNvSpPr>
            <p:nvPr/>
          </p:nvSpPr>
          <p:spPr bwMode="auto">
            <a:xfrm>
              <a:off x="6275807" y="466198"/>
              <a:ext cx="3903511" cy="1036057"/>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189" name="Google Shape;162;p21">
              <a:extLst>
                <a:ext uri="{FF2B5EF4-FFF2-40B4-BE49-F238E27FC236}">
                  <a16:creationId xmlns:a16="http://schemas.microsoft.com/office/drawing/2014/main" xmlns="" id="{DBA9F472-8ED5-488A-863A-B3C657A18750}"/>
                </a:ext>
              </a:extLst>
            </p:cNvPr>
            <p:cNvSpPr txBox="1">
              <a:spLocks noChangeArrowheads="1"/>
            </p:cNvSpPr>
            <p:nvPr/>
          </p:nvSpPr>
          <p:spPr bwMode="auto">
            <a:xfrm>
              <a:off x="6307277" y="497668"/>
              <a:ext cx="3903511" cy="939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43000 membri</a:t>
              </a:r>
              <a:endParaRPr lang="en-US" altLang="en-US">
                <a:solidFill>
                  <a:srgbClr val="FFFFFF"/>
                </a:solidFill>
                <a:latin typeface="Calibri" panose="020F0502020204030204" pitchFamily="34" charset="0"/>
                <a:cs typeface="Calibri" panose="020F0502020204030204" pitchFamily="34" charset="0"/>
                <a:sym typeface="Calibri" panose="020F0502020204030204" pitchFamily="34" charset="0"/>
              </a:endParaRPr>
            </a:p>
          </p:txBody>
        </p:sp>
        <p:sp>
          <p:nvSpPr>
            <p:cNvPr id="50190" name="Google Shape;163;p21">
              <a:extLst>
                <a:ext uri="{FF2B5EF4-FFF2-40B4-BE49-F238E27FC236}">
                  <a16:creationId xmlns:a16="http://schemas.microsoft.com/office/drawing/2014/main" xmlns="" id="{2F756660-1E9E-431F-A701-9EBF631964FF}"/>
                </a:ext>
              </a:extLst>
            </p:cNvPr>
            <p:cNvSpPr>
              <a:spLocks/>
            </p:cNvSpPr>
            <p:nvPr/>
          </p:nvSpPr>
          <p:spPr bwMode="auto">
            <a:xfrm rot="-2124574">
              <a:off x="2299625" y="2531060"/>
              <a:ext cx="1066279"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487AA8"/>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191" name="Google Shape;164;p21">
              <a:extLst>
                <a:ext uri="{FF2B5EF4-FFF2-40B4-BE49-F238E27FC236}">
                  <a16:creationId xmlns:a16="http://schemas.microsoft.com/office/drawing/2014/main" xmlns="" id="{A5D17854-F1F4-4FC9-B0D4-89C40C75C0BE}"/>
                </a:ext>
              </a:extLst>
            </p:cNvPr>
            <p:cNvSpPr txBox="1">
              <a:spLocks noChangeArrowheads="1"/>
            </p:cNvSpPr>
            <p:nvPr/>
          </p:nvSpPr>
          <p:spPr bwMode="auto">
            <a:xfrm rot="-2124574">
              <a:off x="2806107" y="2521328"/>
              <a:ext cx="53313" cy="5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500"/>
                <a:buFont typeface="Calibri" panose="020F0502020204030204" pitchFamily="34" charset="0"/>
                <a:buNone/>
              </a:pPr>
              <a:endParaRPr lang="en-US" altLang="en-US" sz="5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192" name="Google Shape;165;p21">
              <a:extLst>
                <a:ext uri="{FF2B5EF4-FFF2-40B4-BE49-F238E27FC236}">
                  <a16:creationId xmlns:a16="http://schemas.microsoft.com/office/drawing/2014/main" xmlns="" id="{8867D2F3-280E-45AB-A287-DF21E6CF3B3E}"/>
                </a:ext>
              </a:extLst>
            </p:cNvPr>
            <p:cNvSpPr>
              <a:spLocks noChangeArrowheads="1"/>
            </p:cNvSpPr>
            <p:nvPr/>
          </p:nvSpPr>
          <p:spPr bwMode="auto">
            <a:xfrm>
              <a:off x="3267290" y="1701839"/>
              <a:ext cx="2148940" cy="1074470"/>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193" name="Google Shape;166;p21">
              <a:extLst>
                <a:ext uri="{FF2B5EF4-FFF2-40B4-BE49-F238E27FC236}">
                  <a16:creationId xmlns:a16="http://schemas.microsoft.com/office/drawing/2014/main" xmlns="" id="{CC90E485-2580-4DA0-83A9-F8B89C6B2F31}"/>
                </a:ext>
              </a:extLst>
            </p:cNvPr>
            <p:cNvSpPr txBox="1">
              <a:spLocks noChangeArrowheads="1"/>
            </p:cNvSpPr>
            <p:nvPr/>
          </p:nvSpPr>
          <p:spPr bwMode="auto">
            <a:xfrm>
              <a:off x="3298760" y="1733309"/>
              <a:ext cx="2086000" cy="1011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Platforma de </a:t>
              </a:r>
              <a:r>
                <a:rPr lang="ro-RO" altLang="en-US" b="1">
                  <a:solidFill>
                    <a:srgbClr val="C00000"/>
                  </a:solidFill>
                  <a:latin typeface="Calibri" panose="020F0502020204030204" pitchFamily="34" charset="0"/>
                  <a:cs typeface="Calibri" panose="020F0502020204030204" pitchFamily="34" charset="0"/>
                  <a:sym typeface="Calibri" panose="020F0502020204030204" pitchFamily="34" charset="0"/>
                </a:rPr>
                <a:t>formare</a:t>
              </a:r>
              <a:endParaRPr lang="en-US" altLang="en-US" b="1">
                <a:solidFill>
                  <a:srgbClr val="C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194" name="Google Shape;167;p21">
              <a:extLst>
                <a:ext uri="{FF2B5EF4-FFF2-40B4-BE49-F238E27FC236}">
                  <a16:creationId xmlns:a16="http://schemas.microsoft.com/office/drawing/2014/main" xmlns="" id="{8F2A80DF-F845-4552-9695-5A450356055C}"/>
                </a:ext>
              </a:extLst>
            </p:cNvPr>
            <p:cNvSpPr>
              <a:spLocks/>
            </p:cNvSpPr>
            <p:nvPr/>
          </p:nvSpPr>
          <p:spPr bwMode="auto">
            <a:xfrm>
              <a:off x="5416231" y="2222150"/>
              <a:ext cx="859576"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528CBE"/>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195" name="Google Shape;168;p21">
              <a:extLst>
                <a:ext uri="{FF2B5EF4-FFF2-40B4-BE49-F238E27FC236}">
                  <a16:creationId xmlns:a16="http://schemas.microsoft.com/office/drawing/2014/main" xmlns="" id="{DF232FA0-321F-42E5-9432-1847954AB6EA}"/>
                </a:ext>
              </a:extLst>
            </p:cNvPr>
            <p:cNvSpPr txBox="1">
              <a:spLocks noChangeArrowheads="1"/>
            </p:cNvSpPr>
            <p:nvPr/>
          </p:nvSpPr>
          <p:spPr bwMode="auto">
            <a:xfrm>
              <a:off x="5824529" y="2217585"/>
              <a:ext cx="42978" cy="4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500"/>
                <a:buFont typeface="Calibri" panose="020F0502020204030204" pitchFamily="34" charset="0"/>
                <a:buNone/>
              </a:pPr>
              <a:endParaRPr lang="en-US" altLang="en-US" sz="5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196" name="Google Shape;169;p21">
              <a:extLst>
                <a:ext uri="{FF2B5EF4-FFF2-40B4-BE49-F238E27FC236}">
                  <a16:creationId xmlns:a16="http://schemas.microsoft.com/office/drawing/2014/main" xmlns="" id="{9CB7ADA8-F976-477F-B2A6-0B0756B6C58F}"/>
                </a:ext>
              </a:extLst>
            </p:cNvPr>
            <p:cNvSpPr>
              <a:spLocks noChangeArrowheads="1"/>
            </p:cNvSpPr>
            <p:nvPr/>
          </p:nvSpPr>
          <p:spPr bwMode="auto">
            <a:xfrm>
              <a:off x="6275807" y="1701839"/>
              <a:ext cx="3934981" cy="1036057"/>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197" name="Google Shape;170;p21">
              <a:extLst>
                <a:ext uri="{FF2B5EF4-FFF2-40B4-BE49-F238E27FC236}">
                  <a16:creationId xmlns:a16="http://schemas.microsoft.com/office/drawing/2014/main" xmlns="" id="{4A7928F2-BFC4-4743-B785-A1DE48D66BE8}"/>
                </a:ext>
              </a:extLst>
            </p:cNvPr>
            <p:cNvSpPr txBox="1">
              <a:spLocks noChangeArrowheads="1"/>
            </p:cNvSpPr>
            <p:nvPr/>
          </p:nvSpPr>
          <p:spPr bwMode="auto">
            <a:xfrm>
              <a:off x="6307277" y="1733309"/>
              <a:ext cx="3903511" cy="976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41.000 utilizatori (cursanți, formatori, monitori)</a:t>
              </a:r>
              <a:endParaRPr lang="en-US" altLang="en-US">
                <a:solidFill>
                  <a:srgbClr val="FFFFFF"/>
                </a:solidFill>
                <a:latin typeface="Calibri" panose="020F0502020204030204" pitchFamily="34" charset="0"/>
                <a:cs typeface="Calibri" panose="020F0502020204030204" pitchFamily="34" charset="0"/>
                <a:sym typeface="Calibri" panose="020F0502020204030204" pitchFamily="34" charset="0"/>
              </a:endParaRPr>
            </a:p>
          </p:txBody>
        </p:sp>
        <p:sp>
          <p:nvSpPr>
            <p:cNvPr id="50198" name="Google Shape;171;p21">
              <a:extLst>
                <a:ext uri="{FF2B5EF4-FFF2-40B4-BE49-F238E27FC236}">
                  <a16:creationId xmlns:a16="http://schemas.microsoft.com/office/drawing/2014/main" xmlns="" id="{ACB9BC57-99C7-404A-A762-5BE72F9BD165}"/>
                </a:ext>
              </a:extLst>
            </p:cNvPr>
            <p:cNvSpPr>
              <a:spLocks/>
            </p:cNvSpPr>
            <p:nvPr/>
          </p:nvSpPr>
          <p:spPr bwMode="auto">
            <a:xfrm rot="2124574">
              <a:off x="2299625" y="3148881"/>
              <a:ext cx="1066279"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487AA8"/>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199" name="Google Shape;172;p21">
              <a:extLst>
                <a:ext uri="{FF2B5EF4-FFF2-40B4-BE49-F238E27FC236}">
                  <a16:creationId xmlns:a16="http://schemas.microsoft.com/office/drawing/2014/main" xmlns="" id="{6D1FAB62-94B0-4497-92B0-02F120FEDA2E}"/>
                </a:ext>
              </a:extLst>
            </p:cNvPr>
            <p:cNvSpPr txBox="1">
              <a:spLocks noChangeArrowheads="1"/>
            </p:cNvSpPr>
            <p:nvPr/>
          </p:nvSpPr>
          <p:spPr bwMode="auto">
            <a:xfrm rot="2124574">
              <a:off x="2806107" y="3139148"/>
              <a:ext cx="53313" cy="5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500"/>
                <a:buFont typeface="Calibri" panose="020F0502020204030204" pitchFamily="34" charset="0"/>
                <a:buNone/>
              </a:pPr>
              <a:endParaRPr lang="en-US" altLang="en-US" sz="5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200" name="Google Shape;173;p21">
              <a:extLst>
                <a:ext uri="{FF2B5EF4-FFF2-40B4-BE49-F238E27FC236}">
                  <a16:creationId xmlns:a16="http://schemas.microsoft.com/office/drawing/2014/main" xmlns="" id="{BC8969EA-B8AC-4BBD-8108-76C4F0BDEE44}"/>
                </a:ext>
              </a:extLst>
            </p:cNvPr>
            <p:cNvSpPr>
              <a:spLocks noChangeArrowheads="1"/>
            </p:cNvSpPr>
            <p:nvPr/>
          </p:nvSpPr>
          <p:spPr bwMode="auto">
            <a:xfrm>
              <a:off x="3267290" y="2937480"/>
              <a:ext cx="2148940" cy="1074470"/>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201" name="Google Shape;174;p21">
              <a:extLst>
                <a:ext uri="{FF2B5EF4-FFF2-40B4-BE49-F238E27FC236}">
                  <a16:creationId xmlns:a16="http://schemas.microsoft.com/office/drawing/2014/main" xmlns="" id="{8C4254F6-B558-4D17-9EAD-CC7C7CEEFED8}"/>
                </a:ext>
              </a:extLst>
            </p:cNvPr>
            <p:cNvSpPr txBox="1">
              <a:spLocks noChangeArrowheads="1"/>
            </p:cNvSpPr>
            <p:nvPr/>
          </p:nvSpPr>
          <p:spPr bwMode="auto">
            <a:xfrm>
              <a:off x="3298760" y="2968950"/>
              <a:ext cx="2086000" cy="1011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Componenta de </a:t>
              </a:r>
              <a:r>
                <a:rPr lang="ro-RO" altLang="en-US" b="1">
                  <a:solidFill>
                    <a:srgbClr val="C00000"/>
                  </a:solidFill>
                  <a:latin typeface="Calibri" panose="020F0502020204030204" pitchFamily="34" charset="0"/>
                  <a:cs typeface="Calibri" panose="020F0502020204030204" pitchFamily="34" charset="0"/>
                  <a:sym typeface="Calibri" panose="020F0502020204030204" pitchFamily="34" charset="0"/>
                </a:rPr>
                <a:t>RED</a:t>
              </a:r>
              <a:endParaRPr lang="en-US" altLang="en-US" b="1">
                <a:solidFill>
                  <a:srgbClr val="C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202" name="Google Shape;175;p21">
              <a:extLst>
                <a:ext uri="{FF2B5EF4-FFF2-40B4-BE49-F238E27FC236}">
                  <a16:creationId xmlns:a16="http://schemas.microsoft.com/office/drawing/2014/main" xmlns="" id="{A4AAAD60-F3E7-41B6-9DFA-3BB707010EA9}"/>
                </a:ext>
              </a:extLst>
            </p:cNvPr>
            <p:cNvSpPr>
              <a:spLocks/>
            </p:cNvSpPr>
            <p:nvPr/>
          </p:nvSpPr>
          <p:spPr bwMode="auto">
            <a:xfrm>
              <a:off x="5416231" y="3457791"/>
              <a:ext cx="859576"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528CBE"/>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203" name="Google Shape;176;p21">
              <a:extLst>
                <a:ext uri="{FF2B5EF4-FFF2-40B4-BE49-F238E27FC236}">
                  <a16:creationId xmlns:a16="http://schemas.microsoft.com/office/drawing/2014/main" xmlns="" id="{579060E3-4A2D-4826-A65E-57952C212C9C}"/>
                </a:ext>
              </a:extLst>
            </p:cNvPr>
            <p:cNvSpPr txBox="1">
              <a:spLocks noChangeArrowheads="1"/>
            </p:cNvSpPr>
            <p:nvPr/>
          </p:nvSpPr>
          <p:spPr bwMode="auto">
            <a:xfrm>
              <a:off x="5824529" y="3453226"/>
              <a:ext cx="42978" cy="4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500"/>
                <a:buFont typeface="Calibri" panose="020F0502020204030204" pitchFamily="34" charset="0"/>
                <a:buNone/>
              </a:pPr>
              <a:endParaRPr lang="en-US" altLang="en-US" sz="5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204" name="Google Shape;177;p21">
              <a:extLst>
                <a:ext uri="{FF2B5EF4-FFF2-40B4-BE49-F238E27FC236}">
                  <a16:creationId xmlns:a16="http://schemas.microsoft.com/office/drawing/2014/main" xmlns="" id="{2B365FFE-6BFB-4E59-ABD7-147F8B4890C5}"/>
                </a:ext>
              </a:extLst>
            </p:cNvPr>
            <p:cNvSpPr>
              <a:spLocks noChangeArrowheads="1"/>
            </p:cNvSpPr>
            <p:nvPr/>
          </p:nvSpPr>
          <p:spPr bwMode="auto">
            <a:xfrm>
              <a:off x="6275807" y="2968950"/>
              <a:ext cx="3989040" cy="650011"/>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205" name="Google Shape;178;p21">
              <a:extLst>
                <a:ext uri="{FF2B5EF4-FFF2-40B4-BE49-F238E27FC236}">
                  <a16:creationId xmlns:a16="http://schemas.microsoft.com/office/drawing/2014/main" xmlns="" id="{C6C2F823-5D84-4EFF-8E48-8A7123C47C17}"/>
                </a:ext>
              </a:extLst>
            </p:cNvPr>
            <p:cNvSpPr txBox="1">
              <a:spLocks noChangeArrowheads="1"/>
            </p:cNvSpPr>
            <p:nvPr/>
          </p:nvSpPr>
          <p:spPr bwMode="auto">
            <a:xfrm>
              <a:off x="6307277" y="2968950"/>
              <a:ext cx="3652679" cy="74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0000"/>
                  </a:solidFill>
                  <a:latin typeface="Calibri" panose="020F0502020204030204" pitchFamily="34" charset="0"/>
                  <a:cs typeface="Calibri" panose="020F0502020204030204" pitchFamily="34" charset="0"/>
                  <a:sym typeface="Calibri" panose="020F0502020204030204" pitchFamily="34" charset="0"/>
                </a:rPr>
                <a:t>Red</a:t>
              </a: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.educ</a:t>
              </a:r>
              <a:r>
                <a:rPr lang="en-US" altLang="en-US">
                  <a:solidFill>
                    <a:srgbClr val="FFFFFF"/>
                  </a:solidFill>
                  <a:latin typeface="Calibri" panose="020F0502020204030204" pitchFamily="34" charset="0"/>
                  <a:cs typeface="Calibri" panose="020F0502020204030204" pitchFamily="34" charset="0"/>
                  <a:sym typeface="Calibri" panose="020F0502020204030204" pitchFamily="34" charset="0"/>
                </a:rPr>
                <a:t>r</a:t>
              </a: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ed.ro</a:t>
              </a:r>
              <a:endParaRPr lang="en-US" altLang="en-US">
                <a:solidFill>
                  <a:schemeClr val="tx1"/>
                </a:solidFill>
                <a:latin typeface="Calibri" panose="020F0502020204030204" pitchFamily="34" charset="0"/>
              </a:endParaRPr>
            </a:p>
          </p:txBody>
        </p:sp>
        <p:sp>
          <p:nvSpPr>
            <p:cNvPr id="50206" name="Google Shape;179;p21">
              <a:extLst>
                <a:ext uri="{FF2B5EF4-FFF2-40B4-BE49-F238E27FC236}">
                  <a16:creationId xmlns:a16="http://schemas.microsoft.com/office/drawing/2014/main" xmlns="" id="{DFFFFCDB-23AE-43B0-8406-39602408BA4B}"/>
                </a:ext>
              </a:extLst>
            </p:cNvPr>
            <p:cNvSpPr>
              <a:spLocks/>
            </p:cNvSpPr>
            <p:nvPr/>
          </p:nvSpPr>
          <p:spPr bwMode="auto">
            <a:xfrm rot="3892744">
              <a:off x="1809220" y="3766701"/>
              <a:ext cx="2047087"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487AA8"/>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207" name="Google Shape;180;p21">
              <a:extLst>
                <a:ext uri="{FF2B5EF4-FFF2-40B4-BE49-F238E27FC236}">
                  <a16:creationId xmlns:a16="http://schemas.microsoft.com/office/drawing/2014/main" xmlns="" id="{98B70A87-9BDD-4ED7-9135-FCB72CEDD299}"/>
                </a:ext>
              </a:extLst>
            </p:cNvPr>
            <p:cNvSpPr txBox="1">
              <a:spLocks noChangeArrowheads="1"/>
            </p:cNvSpPr>
            <p:nvPr/>
          </p:nvSpPr>
          <p:spPr bwMode="auto">
            <a:xfrm rot="3892744">
              <a:off x="2781587" y="3732449"/>
              <a:ext cx="102354" cy="102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700"/>
                <a:buFont typeface="Calibri" panose="020F0502020204030204" pitchFamily="34" charset="0"/>
                <a:buNone/>
              </a:pPr>
              <a:endParaRPr lang="en-US" altLang="en-US" sz="7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208" name="Google Shape;181;p21">
              <a:extLst>
                <a:ext uri="{FF2B5EF4-FFF2-40B4-BE49-F238E27FC236}">
                  <a16:creationId xmlns:a16="http://schemas.microsoft.com/office/drawing/2014/main" xmlns="" id="{AAAE1BF7-209F-4E5B-9EA3-DD0B12788BAD}"/>
                </a:ext>
              </a:extLst>
            </p:cNvPr>
            <p:cNvSpPr>
              <a:spLocks noChangeArrowheads="1"/>
            </p:cNvSpPr>
            <p:nvPr/>
          </p:nvSpPr>
          <p:spPr bwMode="auto">
            <a:xfrm>
              <a:off x="3267290" y="4173121"/>
              <a:ext cx="2148940" cy="1074470"/>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50209" name="Google Shape;182;p21">
              <a:extLst>
                <a:ext uri="{FF2B5EF4-FFF2-40B4-BE49-F238E27FC236}">
                  <a16:creationId xmlns:a16="http://schemas.microsoft.com/office/drawing/2014/main" xmlns="" id="{4964B473-798B-4363-8A9E-AF98FCC7AA59}"/>
                </a:ext>
              </a:extLst>
            </p:cNvPr>
            <p:cNvSpPr txBox="1">
              <a:spLocks noChangeArrowheads="1"/>
            </p:cNvSpPr>
            <p:nvPr/>
          </p:nvSpPr>
          <p:spPr bwMode="auto">
            <a:xfrm>
              <a:off x="3298760" y="4204591"/>
              <a:ext cx="2086000" cy="1011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25" tIns="11425" rIns="11425" bIns="11425" anchor="ctr"/>
            <a:lstStyle/>
            <a:p>
              <a:pPr algn="ctr">
                <a:lnSpc>
                  <a:spcPct val="90000"/>
                </a:lnSpc>
                <a:buClr>
                  <a:srgbClr val="FFFFFF"/>
                </a:buClr>
                <a:buSzPts val="1800"/>
                <a:buFont typeface="Calibri" panose="020F0502020204030204" pitchFamily="34" charset="0"/>
                <a:buNone/>
              </a:pPr>
              <a:r>
                <a:rPr lang="ro-RO" altLang="en-US">
                  <a:solidFill>
                    <a:srgbClr val="FFFFFF"/>
                  </a:solidFill>
                  <a:latin typeface="Calibri" panose="020F0502020204030204" pitchFamily="34" charset="0"/>
                  <a:cs typeface="Calibri" panose="020F0502020204030204" pitchFamily="34" charset="0"/>
                  <a:sym typeface="Calibri" panose="020F0502020204030204" pitchFamily="34" charset="0"/>
                </a:rPr>
                <a:t>Componenta </a:t>
              </a:r>
              <a:r>
                <a:rPr lang="ro-RO" altLang="en-US" b="1">
                  <a:solidFill>
                    <a:srgbClr val="C00000"/>
                  </a:solidFill>
                  <a:latin typeface="Calibri" panose="020F0502020204030204" pitchFamily="34" charset="0"/>
                  <a:cs typeface="Calibri" panose="020F0502020204030204" pitchFamily="34" charset="0"/>
                  <a:sym typeface="Calibri" panose="020F0502020204030204" pitchFamily="34" charset="0"/>
                </a:rPr>
                <a:t>social media</a:t>
              </a:r>
              <a:endParaRPr lang="en-US" altLang="en-US" b="1">
                <a:solidFill>
                  <a:srgbClr val="C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210" name="Google Shape;183;p21">
              <a:extLst>
                <a:ext uri="{FF2B5EF4-FFF2-40B4-BE49-F238E27FC236}">
                  <a16:creationId xmlns:a16="http://schemas.microsoft.com/office/drawing/2014/main" xmlns="" id="{6785FB22-DAE2-407D-9A17-6606660CB1CC}"/>
                </a:ext>
              </a:extLst>
            </p:cNvPr>
            <p:cNvSpPr>
              <a:spLocks/>
            </p:cNvSpPr>
            <p:nvPr/>
          </p:nvSpPr>
          <p:spPr bwMode="auto">
            <a:xfrm>
              <a:off x="5416231" y="4693432"/>
              <a:ext cx="859576" cy="33848"/>
            </a:xfrm>
            <a:custGeom>
              <a:avLst/>
              <a:gdLst>
                <a:gd name="T0" fmla="*/ 0 w 120000"/>
                <a:gd name="T1" fmla="*/ 107 h 120000"/>
                <a:gd name="T2" fmla="*/ 2147483646 w 120000"/>
                <a:gd name="T3" fmla="*/ 107 h 120000"/>
                <a:gd name="T4" fmla="*/ 0 60000 65536"/>
                <a:gd name="T5" fmla="*/ 0 60000 65536"/>
              </a:gdLst>
              <a:ahLst/>
              <a:cxnLst>
                <a:cxn ang="T4">
                  <a:pos x="T0" y="T1"/>
                </a:cxn>
                <a:cxn ang="T5">
                  <a:pos x="T2" y="T3"/>
                </a:cxn>
              </a:cxnLst>
              <a:rect l="0" t="0" r="r" b="b"/>
              <a:pathLst>
                <a:path w="120000" h="120000" extrusionOk="0">
                  <a:moveTo>
                    <a:pt x="0" y="60000"/>
                  </a:moveTo>
                  <a:lnTo>
                    <a:pt x="120000" y="60000"/>
                  </a:lnTo>
                </a:path>
              </a:pathLst>
            </a:custGeom>
            <a:noFill/>
            <a:ln w="12700" cap="flat" cmpd="sng">
              <a:solidFill>
                <a:srgbClr val="528CBE"/>
              </a:solidFill>
              <a:prstDash val="solid"/>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1425" tIns="91425" rIns="91425" bIns="91425" anchor="ctr"/>
            <a:lstStyle/>
            <a:p>
              <a:endParaRPr lang="en-US"/>
            </a:p>
          </p:txBody>
        </p:sp>
        <p:sp>
          <p:nvSpPr>
            <p:cNvPr id="50211" name="Google Shape;184;p21">
              <a:extLst>
                <a:ext uri="{FF2B5EF4-FFF2-40B4-BE49-F238E27FC236}">
                  <a16:creationId xmlns:a16="http://schemas.microsoft.com/office/drawing/2014/main" xmlns="" id="{D29DF983-9806-4905-BB8D-3D1E52D20BE6}"/>
                </a:ext>
              </a:extLst>
            </p:cNvPr>
            <p:cNvSpPr txBox="1">
              <a:spLocks noChangeArrowheads="1"/>
            </p:cNvSpPr>
            <p:nvPr/>
          </p:nvSpPr>
          <p:spPr bwMode="auto">
            <a:xfrm>
              <a:off x="5824529" y="4688867"/>
              <a:ext cx="42978" cy="4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0" rIns="12700" bIns="0" anchor="ctr"/>
            <a:lstStyle/>
            <a:p>
              <a:pPr algn="ctr">
                <a:lnSpc>
                  <a:spcPct val="90000"/>
                </a:lnSpc>
                <a:buClr>
                  <a:srgbClr val="000000"/>
                </a:buClr>
                <a:buSzPts val="500"/>
                <a:buFont typeface="Calibri" panose="020F0502020204030204" pitchFamily="34" charset="0"/>
                <a:buNone/>
              </a:pPr>
              <a:endParaRPr lang="en-US" altLang="en-US" sz="5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50212" name="Google Shape;185;p21">
              <a:extLst>
                <a:ext uri="{FF2B5EF4-FFF2-40B4-BE49-F238E27FC236}">
                  <a16:creationId xmlns:a16="http://schemas.microsoft.com/office/drawing/2014/main" xmlns="" id="{C0BA10A6-B795-4DAC-8E9E-4EF96A612422}"/>
                </a:ext>
              </a:extLst>
            </p:cNvPr>
            <p:cNvSpPr>
              <a:spLocks noChangeArrowheads="1"/>
            </p:cNvSpPr>
            <p:nvPr/>
          </p:nvSpPr>
          <p:spPr bwMode="auto">
            <a:xfrm>
              <a:off x="6275807" y="3715564"/>
              <a:ext cx="3934981" cy="1693198"/>
            </a:xfrm>
            <a:prstGeom prst="roundRect">
              <a:avLst>
                <a:gd name="adj" fmla="val 10000"/>
              </a:avLst>
            </a:prstGeom>
            <a:solidFill>
              <a:srgbClr val="599BD5"/>
            </a:solidFill>
            <a:ln w="12700">
              <a:solidFill>
                <a:schemeClr val="bg1"/>
              </a:solidFill>
              <a:miter lim="800000"/>
              <a:headEnd type="none" w="sm" len="sm"/>
              <a:tailEnd type="none" w="sm" len="sm"/>
            </a:ln>
          </p:spPr>
          <p:txBody>
            <a:bodyPr lIns="91425" tIns="91425" rIns="91425" bIns="91425" anchor="ctr"/>
            <a:lstStyle/>
            <a:p>
              <a:endParaRPr lang="en-US" altLang="en-US">
                <a:solidFill>
                  <a:schemeClr val="tx1"/>
                </a:solidFill>
                <a:latin typeface="Calibri" panose="020F0502020204030204" pitchFamily="34" charset="0"/>
              </a:endParaRPr>
            </a:p>
          </p:txBody>
        </p:sp>
        <p:sp>
          <p:nvSpPr>
            <p:cNvPr id="38" name="Google Shape;186;p21">
              <a:extLst>
                <a:ext uri="{FF2B5EF4-FFF2-40B4-BE49-F238E27FC236}">
                  <a16:creationId xmlns:a16="http://schemas.microsoft.com/office/drawing/2014/main" xmlns="" id="{3ADCD7F4-F33D-4C17-85C0-217D68371152}"/>
                </a:ext>
              </a:extLst>
            </p:cNvPr>
            <p:cNvSpPr txBox="1"/>
            <p:nvPr/>
          </p:nvSpPr>
          <p:spPr>
            <a:xfrm>
              <a:off x="6307291" y="3979816"/>
              <a:ext cx="3903494" cy="1236832"/>
            </a:xfrm>
            <a:prstGeom prst="rect">
              <a:avLst/>
            </a:prstGeom>
            <a:noFill/>
            <a:ln>
              <a:noFill/>
            </a:ln>
          </p:spPr>
          <p:txBody>
            <a:bodyPr spcFirstLastPara="1" lIns="5700" tIns="5700" rIns="5700" bIns="5700" anchor="ctr"/>
            <a:lstStyle/>
            <a:p>
              <a:pPr>
                <a:lnSpc>
                  <a:spcPct val="90000"/>
                </a:lnSpc>
                <a:spcBef>
                  <a:spcPts val="0"/>
                </a:spcBef>
                <a:spcAft>
                  <a:spcPts val="0"/>
                </a:spcAft>
                <a:buClr>
                  <a:schemeClr val="lt1"/>
                </a:buClr>
                <a:buSzPts val="900"/>
                <a:buFont typeface="Calibri"/>
                <a:buNone/>
                <a:defRPr/>
              </a:pPr>
              <a:r>
                <a:rPr lang="ro-RO" sz="900" b="1" dirty="0">
                  <a:solidFill>
                    <a:srgbClr val="FF0000"/>
                  </a:solidFill>
                  <a:latin typeface="Calibri"/>
                  <a:ea typeface="Calibri"/>
                  <a:cs typeface="Calibri"/>
                  <a:sym typeface="Calibri"/>
                </a:rPr>
                <a:t>Pagina</a:t>
              </a:r>
              <a:r>
                <a:rPr lang="ro-RO" sz="900" dirty="0">
                  <a:solidFill>
                    <a:schemeClr val="lt1"/>
                  </a:solidFill>
                  <a:latin typeface="Calibri"/>
                  <a:ea typeface="Calibri"/>
                  <a:cs typeface="Calibri"/>
                  <a:sym typeface="Calibri"/>
                </a:rPr>
                <a:t>: </a:t>
              </a:r>
              <a:r>
                <a:rPr lang="ro-RO" sz="1200" b="1" u="sng" dirty="0">
                  <a:solidFill>
                    <a:schemeClr val="hlink"/>
                  </a:solidFill>
                  <a:latin typeface="Calibri"/>
                  <a:ea typeface="Calibri"/>
                  <a:cs typeface="Calibri"/>
                  <a:sym typeface="Calibri"/>
                  <a:hlinkClick r:id="rId3"/>
                </a:rPr>
                <a:t>https://www.facebook.com/ProiectulCRED</a:t>
              </a:r>
              <a:r>
                <a:rPr lang="ro-RO" sz="900" u="sng" dirty="0">
                  <a:solidFill>
                    <a:schemeClr val="hlink"/>
                  </a:solidFill>
                  <a:latin typeface="Calibri"/>
                  <a:ea typeface="Calibri"/>
                  <a:cs typeface="Calibri"/>
                  <a:sym typeface="Calibri"/>
                  <a:hlinkClick r:id="rId3"/>
                </a:rPr>
                <a:t>/</a:t>
              </a:r>
              <a:endParaRPr sz="900" dirty="0">
                <a:solidFill>
                  <a:schemeClr val="lt1"/>
                </a:solidFill>
                <a:latin typeface="Calibri"/>
                <a:ea typeface="Calibri"/>
                <a:cs typeface="Calibri"/>
                <a:sym typeface="Calibri"/>
              </a:endParaRPr>
            </a:p>
            <a:p>
              <a:pPr>
                <a:lnSpc>
                  <a:spcPct val="90000"/>
                </a:lnSpc>
                <a:spcBef>
                  <a:spcPts val="420"/>
                </a:spcBef>
                <a:spcAft>
                  <a:spcPts val="0"/>
                </a:spcAft>
                <a:buClr>
                  <a:schemeClr val="lt1"/>
                </a:buClr>
                <a:buSzPts val="900"/>
                <a:buFont typeface="Calibri"/>
                <a:buNone/>
                <a:defRPr/>
              </a:pPr>
              <a:r>
                <a:rPr lang="ro-RO" sz="900" b="1" dirty="0">
                  <a:solidFill>
                    <a:srgbClr val="FF0000"/>
                  </a:solidFill>
                  <a:latin typeface="Calibri"/>
                  <a:ea typeface="Calibri"/>
                  <a:cs typeface="Calibri"/>
                  <a:sym typeface="Calibri"/>
                </a:rPr>
                <a:t>Grup</a:t>
              </a:r>
              <a:r>
                <a:rPr lang="ro-RO" sz="1050" b="1" dirty="0">
                  <a:solidFill>
                    <a:srgbClr val="C00000"/>
                  </a:solidFill>
                  <a:latin typeface="Calibri"/>
                  <a:ea typeface="Calibri"/>
                  <a:cs typeface="Calibri"/>
                  <a:sym typeface="Calibri"/>
                </a:rPr>
                <a:t>: </a:t>
              </a:r>
              <a:r>
                <a:rPr lang="ro-RO" sz="1050" b="1" u="sng" dirty="0">
                  <a:solidFill>
                    <a:schemeClr val="hlink"/>
                  </a:solidFill>
                  <a:latin typeface="Calibri"/>
                  <a:ea typeface="Calibri"/>
                  <a:cs typeface="Calibri"/>
                  <a:sym typeface="Calibri"/>
                  <a:hlinkClick r:id="rId4"/>
                </a:rPr>
                <a:t>https://www.facebook.com/groups/574392349703069</a:t>
              </a:r>
              <a:r>
                <a:rPr lang="ro-RO" sz="900" u="sng" dirty="0">
                  <a:solidFill>
                    <a:schemeClr val="hlink"/>
                  </a:solidFill>
                  <a:latin typeface="Calibri"/>
                  <a:ea typeface="Calibri"/>
                  <a:cs typeface="Calibri"/>
                  <a:sym typeface="Calibri"/>
                  <a:hlinkClick r:id="rId4"/>
                </a:rPr>
                <a:t>/</a:t>
              </a:r>
              <a:endParaRPr lang="ro-RO" sz="900" u="sng" dirty="0">
                <a:solidFill>
                  <a:schemeClr val="hlink"/>
                </a:solidFill>
                <a:latin typeface="Calibri"/>
                <a:ea typeface="Calibri"/>
                <a:cs typeface="Calibri"/>
                <a:sym typeface="Calibri"/>
              </a:endParaRPr>
            </a:p>
            <a:p>
              <a:pPr>
                <a:lnSpc>
                  <a:spcPct val="90000"/>
                </a:lnSpc>
                <a:spcBef>
                  <a:spcPts val="420"/>
                </a:spcBef>
                <a:spcAft>
                  <a:spcPts val="0"/>
                </a:spcAft>
                <a:buClr>
                  <a:schemeClr val="lt1"/>
                </a:buClr>
                <a:buSzPts val="900"/>
                <a:buFont typeface="Calibri"/>
                <a:buNone/>
                <a:defRPr/>
              </a:pPr>
              <a:r>
                <a:rPr lang="ro-RO" sz="900" b="1" u="sng" dirty="0" err="1">
                  <a:solidFill>
                    <a:srgbClr val="FF0000"/>
                  </a:solidFill>
                  <a:latin typeface="Calibri"/>
                  <a:ea typeface="Calibri"/>
                  <a:cs typeface="Calibri"/>
                  <a:sym typeface="Calibri"/>
                </a:rPr>
                <a:t>Youtube</a:t>
              </a:r>
              <a:r>
                <a:rPr lang="ro-RO" sz="900" b="1" u="sng" dirty="0">
                  <a:solidFill>
                    <a:srgbClr val="FFFF00"/>
                  </a:solidFill>
                  <a:latin typeface="Calibri"/>
                  <a:ea typeface="Calibri"/>
                  <a:cs typeface="Calibri"/>
                  <a:sym typeface="Calibri"/>
                </a:rPr>
                <a:t> </a:t>
              </a:r>
              <a:r>
                <a:rPr lang="ro-RO" sz="900" b="1" u="sng" dirty="0">
                  <a:solidFill>
                    <a:schemeClr val="hlink"/>
                  </a:solidFill>
                  <a:latin typeface="Calibri"/>
                  <a:ea typeface="Calibri"/>
                  <a:cs typeface="Calibri"/>
                  <a:sym typeface="Calibri"/>
                </a:rPr>
                <a:t>: </a:t>
              </a:r>
            </a:p>
            <a:p>
              <a:pPr marL="628650" lvl="1" indent="-171450">
                <a:lnSpc>
                  <a:spcPct val="90000"/>
                </a:lnSpc>
                <a:spcBef>
                  <a:spcPts val="420"/>
                </a:spcBef>
                <a:spcAft>
                  <a:spcPts val="0"/>
                </a:spcAft>
                <a:buClr>
                  <a:schemeClr val="lt1"/>
                </a:buClr>
                <a:buSzPts val="900"/>
                <a:buFont typeface="Arial" panose="020B0604020202020204" pitchFamily="34" charset="0"/>
                <a:buChar char="•"/>
                <a:defRPr/>
              </a:pPr>
              <a:r>
                <a:rPr lang="ro-RO" sz="1400" b="1" u="sng" dirty="0">
                  <a:solidFill>
                    <a:schemeClr val="hlink"/>
                  </a:solidFill>
                  <a:latin typeface="Calibri"/>
                  <a:ea typeface="Calibri"/>
                  <a:cs typeface="Calibri"/>
                  <a:sym typeface="Calibri"/>
                </a:rPr>
                <a:t>bit.ly/</a:t>
              </a:r>
              <a:r>
                <a:rPr lang="ro-RO" sz="1400" b="1" u="sng" dirty="0" err="1">
                  <a:solidFill>
                    <a:schemeClr val="hlink"/>
                  </a:solidFill>
                  <a:latin typeface="Calibri"/>
                  <a:ea typeface="Calibri"/>
                  <a:cs typeface="Calibri"/>
                  <a:sym typeface="Calibri"/>
                </a:rPr>
                <a:t>ProiectCRED</a:t>
              </a:r>
              <a:endParaRPr lang="ro-RO" sz="1400" b="1" u="sng" dirty="0">
                <a:solidFill>
                  <a:schemeClr val="hlink"/>
                </a:solidFill>
                <a:latin typeface="Calibri"/>
                <a:ea typeface="Calibri"/>
                <a:cs typeface="Calibri"/>
                <a:sym typeface="Calibri"/>
              </a:endParaRPr>
            </a:p>
            <a:p>
              <a:pPr marL="628650" lvl="1" indent="-171450">
                <a:lnSpc>
                  <a:spcPct val="90000"/>
                </a:lnSpc>
                <a:spcBef>
                  <a:spcPts val="420"/>
                </a:spcBef>
                <a:spcAft>
                  <a:spcPts val="0"/>
                </a:spcAft>
                <a:buClr>
                  <a:schemeClr val="lt1"/>
                </a:buClr>
                <a:buSzPts val="900"/>
                <a:buFont typeface="Arial" panose="020B0604020202020204" pitchFamily="34" charset="0"/>
                <a:buChar char="•"/>
                <a:defRPr/>
              </a:pPr>
              <a:r>
                <a:rPr lang="ro-RO" sz="1400" b="1" u="sng" dirty="0">
                  <a:solidFill>
                    <a:schemeClr val="hlink"/>
                  </a:solidFill>
                  <a:latin typeface="Calibri"/>
                  <a:ea typeface="Calibri"/>
                  <a:cs typeface="Calibri"/>
                  <a:sym typeface="Calibri"/>
                </a:rPr>
                <a:t>Bit.ly/</a:t>
              </a:r>
              <a:r>
                <a:rPr lang="ro-RO" sz="1400" b="1" u="sng" dirty="0" err="1">
                  <a:solidFill>
                    <a:schemeClr val="hlink"/>
                  </a:solidFill>
                  <a:latin typeface="Calibri"/>
                  <a:ea typeface="Calibri"/>
                  <a:cs typeface="Calibri"/>
                  <a:sym typeface="Calibri"/>
                </a:rPr>
                <a:t>credprimar</a:t>
              </a:r>
              <a:endParaRPr lang="ro-RO" sz="1400" b="1" u="sng" dirty="0">
                <a:solidFill>
                  <a:schemeClr val="hlink"/>
                </a:solidFill>
                <a:latin typeface="Calibri"/>
                <a:ea typeface="Calibri"/>
                <a:cs typeface="Calibri"/>
                <a:sym typeface="Calibri"/>
              </a:endParaRPr>
            </a:p>
            <a:p>
              <a:pPr marL="628650" lvl="1" indent="-171450">
                <a:lnSpc>
                  <a:spcPct val="90000"/>
                </a:lnSpc>
                <a:spcBef>
                  <a:spcPts val="420"/>
                </a:spcBef>
                <a:spcAft>
                  <a:spcPts val="0"/>
                </a:spcAft>
                <a:buClr>
                  <a:schemeClr val="lt1"/>
                </a:buClr>
                <a:buSzPts val="900"/>
                <a:buFont typeface="Arial" panose="020B0604020202020204" pitchFamily="34" charset="0"/>
                <a:buChar char="•"/>
                <a:defRPr/>
              </a:pPr>
              <a:r>
                <a:rPr lang="ro-RO" sz="1400" b="1" u="sng" dirty="0">
                  <a:solidFill>
                    <a:schemeClr val="hlink"/>
                  </a:solidFill>
                  <a:latin typeface="Calibri"/>
                  <a:ea typeface="Calibri"/>
                  <a:cs typeface="Calibri"/>
                  <a:sym typeface="Calibri"/>
                </a:rPr>
                <a:t>Bit.ly/</a:t>
              </a:r>
              <a:r>
                <a:rPr lang="ro-RO" sz="1400" b="1" u="sng" dirty="0" err="1">
                  <a:solidFill>
                    <a:schemeClr val="hlink"/>
                  </a:solidFill>
                  <a:latin typeface="Calibri"/>
                  <a:ea typeface="Calibri"/>
                  <a:cs typeface="Calibri"/>
                  <a:sym typeface="Calibri"/>
                </a:rPr>
                <a:t>credgimnaziu</a:t>
              </a:r>
              <a:endParaRPr sz="1400" b="1" dirty="0">
                <a:solidFill>
                  <a:schemeClr val="lt1"/>
                </a:solidFill>
                <a:latin typeface="Calibri"/>
                <a:ea typeface="Calibri"/>
                <a:cs typeface="Calibri"/>
                <a:sym typeface="Calibri"/>
              </a:endParaRPr>
            </a:p>
          </p:txBody>
        </p:sp>
      </p:grpSp>
      <p:sp>
        <p:nvSpPr>
          <p:cNvPr id="39" name="Dreptunghi 38">
            <a:extLst>
              <a:ext uri="{FF2B5EF4-FFF2-40B4-BE49-F238E27FC236}">
                <a16:creationId xmlns:a16="http://schemas.microsoft.com/office/drawing/2014/main" xmlns="" id="{68388BC2-52F3-41F8-8E24-C9A1CBD51C8A}"/>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0905866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a:extLst>
              <a:ext uri="{FF2B5EF4-FFF2-40B4-BE49-F238E27FC236}">
                <a16:creationId xmlns:a16="http://schemas.microsoft.com/office/drawing/2014/main" xmlns="" id="{A07ABADA-BEA2-4DB0-94C2-353CEB07F36F}"/>
              </a:ext>
            </a:extLst>
          </p:cNvPr>
          <p:cNvSpPr txBox="1">
            <a:spLocks noChangeArrowheads="1"/>
          </p:cNvSpPr>
          <p:nvPr/>
        </p:nvSpPr>
        <p:spPr bwMode="auto">
          <a:xfrm>
            <a:off x="2770632" y="758952"/>
            <a:ext cx="5961888" cy="5330952"/>
          </a:xfrm>
          <a:prstGeom prst="rect">
            <a:avLst/>
          </a:prstGeom>
          <a:noFill/>
          <a:ln w="9525" cap="flat">
            <a:solidFill>
              <a:schemeClr val="accent1"/>
            </a:solidFill>
            <a:round/>
            <a:headEnd/>
            <a:tailEnd/>
          </a:ln>
          <a:effectLst/>
        </p:spPr>
        <p:txBody>
          <a:bodyPr/>
          <a:lstStyle>
            <a:lvl1pPr marL="271463" indent="-269875">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1pPr>
            <a:lvl2pPr marL="365125" indent="-101600">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2pPr>
            <a:lvl3pPr>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3pPr>
            <a:lvl4pPr>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4pPr>
            <a:lvl5pPr>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Black" panose="020B0A04020102020204" pitchFamily="34" charset="0"/>
                <a:ea typeface="Microsoft YaHei" panose="020B0503020204020204" pitchFamily="34" charset="-122"/>
              </a:defRPr>
            </a:lvl9pPr>
          </a:lstStyle>
          <a:p>
            <a:pPr algn="just" eaLnBrk="1" hangingPunct="1">
              <a:buClr>
                <a:srgbClr val="FFFF99"/>
              </a:buClr>
            </a:pPr>
            <a:r>
              <a:rPr lang="en-US" altLang="en-US" sz="2000" dirty="0" err="1">
                <a:solidFill>
                  <a:schemeClr val="accent6">
                    <a:lumMod val="50000"/>
                  </a:schemeClr>
                </a:solidFill>
                <a:latin typeface="+mn-lt"/>
                <a:cs typeface="Arial" panose="020B0604020202020204" pitchFamily="34" charset="0"/>
              </a:rPr>
              <a:t>Olimpiad</a:t>
            </a:r>
            <a:r>
              <a:rPr lang="ro-RO" altLang="en-US" sz="2000" dirty="0">
                <a:solidFill>
                  <a:schemeClr val="accent6">
                    <a:lumMod val="50000"/>
                  </a:schemeClr>
                </a:solidFill>
                <a:latin typeface="+mn-lt"/>
                <a:cs typeface="Arial" panose="020B0604020202020204" pitchFamily="34" charset="0"/>
              </a:rPr>
              <a:t>a </a:t>
            </a:r>
            <a:r>
              <a:rPr lang="en-US" altLang="en-US" sz="2000" dirty="0">
                <a:solidFill>
                  <a:schemeClr val="accent6">
                    <a:lumMod val="50000"/>
                  </a:schemeClr>
                </a:solidFill>
                <a:latin typeface="+mn-lt"/>
                <a:cs typeface="Arial" panose="020B0604020202020204" pitchFamily="34" charset="0"/>
              </a:rPr>
              <a:t>Na</a:t>
            </a:r>
            <a:r>
              <a:rPr lang="ro-RO" altLang="en-US" sz="2000" dirty="0" err="1">
                <a:solidFill>
                  <a:schemeClr val="accent6">
                    <a:lumMod val="50000"/>
                  </a:schemeClr>
                </a:solidFill>
                <a:latin typeface="+mn-lt"/>
                <a:cs typeface="Arial" panose="020B0604020202020204" pitchFamily="34" charset="0"/>
              </a:rPr>
              <a:t>ţ</a:t>
            </a:r>
            <a:r>
              <a:rPr lang="en-US" altLang="en-US" sz="2000" dirty="0" err="1">
                <a:solidFill>
                  <a:schemeClr val="accent6">
                    <a:lumMod val="50000"/>
                  </a:schemeClr>
                </a:solidFill>
                <a:latin typeface="+mn-lt"/>
                <a:cs typeface="Arial" panose="020B0604020202020204" pitchFamily="34" charset="0"/>
              </a:rPr>
              <a:t>ional</a:t>
            </a:r>
            <a:r>
              <a:rPr lang="ro-RO" altLang="en-US" sz="2000" dirty="0">
                <a:solidFill>
                  <a:schemeClr val="accent6">
                    <a:lumMod val="50000"/>
                  </a:schemeClr>
                </a:solidFill>
                <a:latin typeface="+mn-lt"/>
                <a:cs typeface="Arial" panose="020B0604020202020204" pitchFamily="34" charset="0"/>
              </a:rPr>
              <a:t>ă</a:t>
            </a:r>
            <a:r>
              <a:rPr lang="en-US" altLang="en-US" sz="2000" dirty="0">
                <a:solidFill>
                  <a:schemeClr val="accent6">
                    <a:lumMod val="50000"/>
                  </a:schemeClr>
                </a:solidFill>
                <a:latin typeface="+mn-lt"/>
                <a:cs typeface="Arial" panose="020B0604020202020204" pitchFamily="34" charset="0"/>
              </a:rPr>
              <a:t> de</a:t>
            </a:r>
            <a:r>
              <a:rPr lang="ro-RO" altLang="en-US" sz="2000" dirty="0">
                <a:solidFill>
                  <a:schemeClr val="accent6">
                    <a:lumMod val="50000"/>
                  </a:schemeClr>
                </a:solidFill>
                <a:latin typeface="+mn-lt"/>
                <a:cs typeface="Arial" panose="020B0604020202020204" pitchFamily="34" charset="0"/>
              </a:rPr>
              <a:t> Informatică, 2022</a:t>
            </a:r>
            <a:r>
              <a:rPr lang="en-US" altLang="en-US" sz="2000" dirty="0">
                <a:solidFill>
                  <a:schemeClr val="accent6">
                    <a:lumMod val="50000"/>
                  </a:schemeClr>
                </a:solidFill>
                <a:latin typeface="+mn-lt"/>
                <a:cs typeface="Arial" panose="020B0604020202020204" pitchFamily="34" charset="0"/>
              </a:rPr>
              <a:t>:</a:t>
            </a:r>
            <a:endParaRPr lang="ro-RO" altLang="en-US" sz="2000" dirty="0">
              <a:solidFill>
                <a:schemeClr val="accent6">
                  <a:lumMod val="50000"/>
                </a:schemeClr>
              </a:solidFill>
              <a:latin typeface="+mn-lt"/>
              <a:cs typeface="Arial" panose="020B0604020202020204" pitchFamily="34" charset="0"/>
            </a:endParaRPr>
          </a:p>
          <a:p>
            <a:pPr lvl="1" eaLnBrk="1" hangingPunct="1">
              <a:buClr>
                <a:srgbClr val="FFFF99"/>
              </a:buClr>
              <a:buSzPct val="80000"/>
              <a:buFont typeface="Wingdings 2" panose="05020102010507070707" pitchFamily="18" charset="2"/>
              <a:buChar char=""/>
            </a:pPr>
            <a:r>
              <a:rPr lang="ro-RO" altLang="en-US" sz="2000" dirty="0">
                <a:solidFill>
                  <a:schemeClr val="accent6">
                    <a:lumMod val="50000"/>
                  </a:schemeClr>
                </a:solidFill>
                <a:latin typeface="+mn-lt"/>
                <a:cs typeface="Arial" panose="020B0604020202020204" pitchFamily="34" charset="0"/>
              </a:rPr>
              <a:t>Etapa</a:t>
            </a:r>
            <a:r>
              <a:rPr lang="en-US"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latin typeface="+mn-lt"/>
                <a:cs typeface="Arial" panose="020B0604020202020204" pitchFamily="34" charset="0"/>
              </a:rPr>
              <a:t>pe </a:t>
            </a:r>
            <a:r>
              <a:rPr lang="ro-RO" altLang="en-US" sz="2000" dirty="0" err="1">
                <a:solidFill>
                  <a:schemeClr val="accent6">
                    <a:lumMod val="50000"/>
                  </a:schemeClr>
                </a:solidFill>
                <a:latin typeface="+mn-lt"/>
                <a:cs typeface="Arial" panose="020B0604020202020204" pitchFamily="34" charset="0"/>
              </a:rPr>
              <a:t>şcoală</a:t>
            </a:r>
            <a:r>
              <a:rPr lang="ro-RO"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perioada noiembrie-decembrie 2021</a:t>
            </a:r>
          </a:p>
          <a:p>
            <a:pPr lvl="1" eaLnBrk="1" hangingPunct="1">
              <a:buClr>
                <a:srgbClr val="FFFF99"/>
              </a:buClr>
              <a:buSzPct val="80000"/>
              <a:buFont typeface="Wingdings 2" panose="05020102010507070707" pitchFamily="18" charset="2"/>
              <a:buChar char=""/>
            </a:pPr>
            <a:r>
              <a:rPr lang="ro-RO" altLang="en-US" sz="2000" dirty="0">
                <a:solidFill>
                  <a:schemeClr val="accent6">
                    <a:lumMod val="50000"/>
                  </a:schemeClr>
                </a:solidFill>
                <a:latin typeface="+mn-lt"/>
                <a:cs typeface="Arial" panose="020B0604020202020204" pitchFamily="34" charset="0"/>
              </a:rPr>
              <a:t>Etapa locală (comuna, </a:t>
            </a:r>
            <a:r>
              <a:rPr lang="ro-RO" altLang="en-US" sz="2000" dirty="0" err="1">
                <a:solidFill>
                  <a:schemeClr val="accent6">
                    <a:lumMod val="50000"/>
                  </a:schemeClr>
                </a:solidFill>
                <a:latin typeface="+mn-lt"/>
                <a:cs typeface="Arial" panose="020B0604020202020204" pitchFamily="34" charset="0"/>
              </a:rPr>
              <a:t>oraş</a:t>
            </a:r>
            <a:r>
              <a:rPr lang="ro-RO" altLang="en-US" sz="2000" dirty="0">
                <a:solidFill>
                  <a:schemeClr val="accent6">
                    <a:lumMod val="50000"/>
                  </a:schemeClr>
                </a:solidFill>
                <a:latin typeface="+mn-lt"/>
                <a:cs typeface="Arial" panose="020B0604020202020204" pitchFamily="34" charset="0"/>
              </a:rPr>
              <a:t>):</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en-US" sz="2000"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perioada</a:t>
            </a:r>
            <a:r>
              <a:rPr lang="en-US"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ianuarie - 15 februarie 2022</a:t>
            </a:r>
          </a:p>
          <a:p>
            <a:pPr lvl="1" eaLnBrk="1" hangingPunct="1">
              <a:buClr>
                <a:srgbClr val="FFFF99"/>
              </a:buClr>
              <a:buSzPct val="80000"/>
              <a:buFont typeface="Wingdings 2" panose="05020102010507070707" pitchFamily="18" charset="2"/>
              <a:buChar char=""/>
            </a:pPr>
            <a:r>
              <a:rPr lang="ro-RO" altLang="en-US" sz="2000" dirty="0">
                <a:solidFill>
                  <a:schemeClr val="accent6">
                    <a:lumMod val="50000"/>
                  </a:schemeClr>
                </a:solidFill>
                <a:latin typeface="+mn-lt"/>
                <a:cs typeface="Arial" panose="020B0604020202020204" pitchFamily="34" charset="0"/>
              </a:rPr>
              <a:t>Etapa </a:t>
            </a:r>
            <a:r>
              <a:rPr lang="en-US" altLang="en-US" sz="2000" dirty="0" err="1">
                <a:solidFill>
                  <a:schemeClr val="accent6">
                    <a:lumMod val="50000"/>
                  </a:schemeClr>
                </a:solidFill>
                <a:latin typeface="+mn-lt"/>
                <a:cs typeface="Arial" panose="020B0604020202020204" pitchFamily="34" charset="0"/>
              </a:rPr>
              <a:t>jude</a:t>
            </a:r>
            <a:r>
              <a:rPr lang="ro-RO" altLang="en-US" sz="2000" dirty="0" err="1">
                <a:solidFill>
                  <a:schemeClr val="accent6">
                    <a:lumMod val="50000"/>
                  </a:schemeClr>
                </a:solidFill>
                <a:latin typeface="+mn-lt"/>
                <a:cs typeface="Arial" panose="020B0604020202020204" pitchFamily="34" charset="0"/>
              </a:rPr>
              <a:t>ţ</a:t>
            </a:r>
            <a:r>
              <a:rPr lang="en-US" altLang="en-US" sz="2000" dirty="0" err="1">
                <a:solidFill>
                  <a:schemeClr val="accent6">
                    <a:lumMod val="50000"/>
                  </a:schemeClr>
                </a:solidFill>
                <a:latin typeface="+mn-lt"/>
                <a:cs typeface="Arial" panose="020B0604020202020204" pitchFamily="34" charset="0"/>
              </a:rPr>
              <a:t>ean</a:t>
            </a:r>
            <a:r>
              <a:rPr lang="ro-RO" altLang="en-US" sz="2000" dirty="0">
                <a:solidFill>
                  <a:schemeClr val="accent6">
                    <a:lumMod val="50000"/>
                  </a:schemeClr>
                </a:solidFill>
                <a:latin typeface="+mn-lt"/>
                <a:cs typeface="Arial" panose="020B0604020202020204" pitchFamily="34" charset="0"/>
              </a:rPr>
              <a:t>ă/a sectoarelor municipiului </a:t>
            </a:r>
            <a:r>
              <a:rPr lang="ro-RO" altLang="en-US" sz="2000" dirty="0" err="1">
                <a:solidFill>
                  <a:schemeClr val="accent6">
                    <a:lumMod val="50000"/>
                  </a:schemeClr>
                </a:solidFill>
                <a:latin typeface="+mn-lt"/>
                <a:cs typeface="Arial" panose="020B0604020202020204" pitchFamily="34" charset="0"/>
              </a:rPr>
              <a:t>Bucureşti</a:t>
            </a:r>
            <a:r>
              <a:rPr lang="en-US"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martie 2022</a:t>
            </a:r>
            <a:endParaRPr lang="ro-RO" altLang="en-US" sz="2000" u="sng" dirty="0">
              <a:solidFill>
                <a:schemeClr val="accent6">
                  <a:lumMod val="50000"/>
                </a:schemeClr>
              </a:solidFill>
              <a:effectLst>
                <a:outerShdw blurRad="38100" dist="38100" dir="2700000" algn="tl">
                  <a:srgbClr val="C0C0C0"/>
                </a:outerShdw>
              </a:effectLst>
              <a:latin typeface="+mn-lt"/>
              <a:cs typeface="Arial" panose="020B0604020202020204" pitchFamily="34" charset="0"/>
            </a:endParaRPr>
          </a:p>
          <a:p>
            <a:pPr lvl="1" algn="just" eaLnBrk="1" hangingPunct="1">
              <a:buClr>
                <a:srgbClr val="FFFF99"/>
              </a:buClr>
            </a:pPr>
            <a:r>
              <a:rPr lang="ro-RO" altLang="en-US" sz="2000" dirty="0">
                <a:solidFill>
                  <a:schemeClr val="accent6">
                    <a:lumMod val="50000"/>
                  </a:schemeClr>
                </a:solidFill>
                <a:latin typeface="+mn-lt"/>
                <a:cs typeface="Arial" panose="020B0604020202020204" pitchFamily="34" charset="0"/>
              </a:rPr>
              <a:t>Etapa</a:t>
            </a:r>
            <a:r>
              <a:rPr lang="en-US" altLang="en-US" sz="2000" dirty="0">
                <a:solidFill>
                  <a:schemeClr val="accent6">
                    <a:lumMod val="50000"/>
                  </a:schemeClr>
                </a:solidFill>
                <a:latin typeface="+mn-lt"/>
                <a:cs typeface="Arial" panose="020B0604020202020204" pitchFamily="34" charset="0"/>
              </a:rPr>
              <a:t> </a:t>
            </a:r>
            <a:r>
              <a:rPr lang="en-US" altLang="en-US" sz="2000" dirty="0" err="1">
                <a:solidFill>
                  <a:schemeClr val="accent6">
                    <a:lumMod val="50000"/>
                  </a:schemeClr>
                </a:solidFill>
                <a:latin typeface="+mn-lt"/>
                <a:cs typeface="Arial" panose="020B0604020202020204" pitchFamily="34" charset="0"/>
              </a:rPr>
              <a:t>na</a:t>
            </a:r>
            <a:r>
              <a:rPr lang="ro-RO" altLang="en-US" sz="2000" dirty="0" err="1">
                <a:solidFill>
                  <a:schemeClr val="accent6">
                    <a:lumMod val="50000"/>
                  </a:schemeClr>
                </a:solidFill>
                <a:latin typeface="+mn-lt"/>
                <a:cs typeface="Arial" panose="020B0604020202020204" pitchFamily="34" charset="0"/>
              </a:rPr>
              <a:t>ţ</a:t>
            </a:r>
            <a:r>
              <a:rPr lang="en-US" altLang="en-US" sz="2000" dirty="0" err="1">
                <a:solidFill>
                  <a:schemeClr val="accent6">
                    <a:lumMod val="50000"/>
                  </a:schemeClr>
                </a:solidFill>
                <a:latin typeface="+mn-lt"/>
                <a:cs typeface="Arial" panose="020B0604020202020204" pitchFamily="34" charset="0"/>
              </a:rPr>
              <a:t>ional</a:t>
            </a:r>
            <a:r>
              <a:rPr lang="ro-RO" altLang="en-US" sz="2000" dirty="0">
                <a:solidFill>
                  <a:schemeClr val="accent6">
                    <a:lumMod val="50000"/>
                  </a:schemeClr>
                </a:solidFill>
                <a:latin typeface="+mn-lt"/>
                <a:cs typeface="Arial" panose="020B0604020202020204" pitchFamily="34" charset="0"/>
              </a:rPr>
              <a:t>ă</a:t>
            </a:r>
            <a:r>
              <a:rPr lang="en-US"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aprilie 2022, jud……….</a:t>
            </a:r>
          </a:p>
          <a:p>
            <a:pPr lvl="1" algn="just" eaLnBrk="1" hangingPunct="1">
              <a:buClr>
                <a:srgbClr val="FFFF99"/>
              </a:buClr>
            </a:pPr>
            <a:endParaRPr lang="ro-RO" altLang="en-US" sz="2000" dirty="0">
              <a:solidFill>
                <a:schemeClr val="accent6">
                  <a:lumMod val="50000"/>
                </a:schemeClr>
              </a:solidFill>
              <a:latin typeface="+mn-lt"/>
              <a:cs typeface="Arial" panose="020B0604020202020204" pitchFamily="34" charset="0"/>
            </a:endParaRPr>
          </a:p>
          <a:p>
            <a:pPr algn="just">
              <a:buClr>
                <a:srgbClr val="FFFF99"/>
              </a:buClr>
            </a:pPr>
            <a:r>
              <a:rPr lang="en-US" altLang="en-US" sz="2000" dirty="0" err="1">
                <a:solidFill>
                  <a:schemeClr val="accent6">
                    <a:lumMod val="50000"/>
                  </a:schemeClr>
                </a:solidFill>
                <a:latin typeface="+mn-lt"/>
                <a:cs typeface="Arial" panose="020B0604020202020204" pitchFamily="34" charset="0"/>
              </a:rPr>
              <a:t>Olimpiad</a:t>
            </a:r>
            <a:r>
              <a:rPr lang="ro-RO" altLang="en-US" sz="2000" dirty="0">
                <a:solidFill>
                  <a:schemeClr val="accent6">
                    <a:lumMod val="50000"/>
                  </a:schemeClr>
                </a:solidFill>
                <a:latin typeface="+mn-lt"/>
                <a:cs typeface="Arial" panose="020B0604020202020204" pitchFamily="34" charset="0"/>
              </a:rPr>
              <a:t>a </a:t>
            </a:r>
            <a:r>
              <a:rPr lang="en-US" altLang="en-US" sz="2000" dirty="0">
                <a:solidFill>
                  <a:schemeClr val="accent6">
                    <a:lumMod val="50000"/>
                  </a:schemeClr>
                </a:solidFill>
                <a:latin typeface="+mn-lt"/>
                <a:cs typeface="Arial" panose="020B0604020202020204" pitchFamily="34" charset="0"/>
              </a:rPr>
              <a:t>Na</a:t>
            </a:r>
            <a:r>
              <a:rPr lang="ro-RO" altLang="en-US" sz="2000" dirty="0" err="1">
                <a:solidFill>
                  <a:schemeClr val="accent6">
                    <a:lumMod val="50000"/>
                  </a:schemeClr>
                </a:solidFill>
                <a:latin typeface="+mn-lt"/>
                <a:cs typeface="Arial" panose="020B0604020202020204" pitchFamily="34" charset="0"/>
              </a:rPr>
              <a:t>ţ</a:t>
            </a:r>
            <a:r>
              <a:rPr lang="en-US" altLang="en-US" sz="2000" dirty="0" err="1">
                <a:solidFill>
                  <a:schemeClr val="accent6">
                    <a:lumMod val="50000"/>
                  </a:schemeClr>
                </a:solidFill>
                <a:latin typeface="+mn-lt"/>
                <a:cs typeface="Arial" panose="020B0604020202020204" pitchFamily="34" charset="0"/>
              </a:rPr>
              <a:t>ional</a:t>
            </a:r>
            <a:r>
              <a:rPr lang="ro-RO" altLang="en-US" sz="2000" dirty="0">
                <a:solidFill>
                  <a:schemeClr val="accent6">
                    <a:lumMod val="50000"/>
                  </a:schemeClr>
                </a:solidFill>
                <a:latin typeface="+mn-lt"/>
                <a:cs typeface="Arial" panose="020B0604020202020204" pitchFamily="34" charset="0"/>
              </a:rPr>
              <a:t>ă</a:t>
            </a:r>
            <a:r>
              <a:rPr lang="en-US" altLang="en-US" sz="2000" dirty="0">
                <a:solidFill>
                  <a:schemeClr val="accent6">
                    <a:lumMod val="50000"/>
                  </a:schemeClr>
                </a:solidFill>
                <a:latin typeface="+mn-lt"/>
                <a:cs typeface="Arial" panose="020B0604020202020204" pitchFamily="34" charset="0"/>
              </a:rPr>
              <a:t> de</a:t>
            </a:r>
            <a:r>
              <a:rPr lang="ro-RO" altLang="en-US" sz="2000" dirty="0">
                <a:solidFill>
                  <a:schemeClr val="accent6">
                    <a:lumMod val="50000"/>
                  </a:schemeClr>
                </a:solidFill>
                <a:latin typeface="+mn-lt"/>
                <a:cs typeface="Arial" panose="020B0604020202020204" pitchFamily="34" charset="0"/>
              </a:rPr>
              <a:t> Tehnologia informației, 2022</a:t>
            </a:r>
            <a:r>
              <a:rPr lang="en-US" altLang="en-US" sz="2000" dirty="0">
                <a:solidFill>
                  <a:schemeClr val="accent6">
                    <a:lumMod val="50000"/>
                  </a:schemeClr>
                </a:solidFill>
                <a:latin typeface="+mn-lt"/>
                <a:cs typeface="Arial" panose="020B0604020202020204" pitchFamily="34" charset="0"/>
              </a:rPr>
              <a:t>:</a:t>
            </a:r>
            <a:endParaRPr lang="ro-RO" altLang="en-US" sz="2000" dirty="0">
              <a:solidFill>
                <a:schemeClr val="accent6">
                  <a:lumMod val="50000"/>
                </a:schemeClr>
              </a:solidFill>
              <a:latin typeface="+mn-lt"/>
              <a:cs typeface="Arial" panose="020B0604020202020204" pitchFamily="34" charset="0"/>
            </a:endParaRPr>
          </a:p>
          <a:p>
            <a:pPr lvl="1">
              <a:buClr>
                <a:srgbClr val="FFFF99"/>
              </a:buClr>
              <a:buSzPct val="80000"/>
              <a:buFont typeface="Wingdings 2" panose="05020102010507070707" pitchFamily="18" charset="2"/>
              <a:buChar char=""/>
            </a:pPr>
            <a:r>
              <a:rPr lang="ro-RO" altLang="en-US" sz="2000" dirty="0">
                <a:solidFill>
                  <a:schemeClr val="accent6">
                    <a:lumMod val="50000"/>
                  </a:schemeClr>
                </a:solidFill>
                <a:latin typeface="+mn-lt"/>
                <a:cs typeface="Arial" panose="020B0604020202020204" pitchFamily="34" charset="0"/>
              </a:rPr>
              <a:t>Etapa</a:t>
            </a:r>
            <a:r>
              <a:rPr lang="en-US"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latin typeface="+mn-lt"/>
                <a:cs typeface="Arial" panose="020B0604020202020204" pitchFamily="34" charset="0"/>
              </a:rPr>
              <a:t>pe </a:t>
            </a:r>
            <a:r>
              <a:rPr lang="ro-RO" altLang="en-US" sz="2000" dirty="0" err="1">
                <a:solidFill>
                  <a:schemeClr val="accent6">
                    <a:lumMod val="50000"/>
                  </a:schemeClr>
                </a:solidFill>
                <a:latin typeface="+mn-lt"/>
                <a:cs typeface="Arial" panose="020B0604020202020204" pitchFamily="34" charset="0"/>
              </a:rPr>
              <a:t>şcoală</a:t>
            </a:r>
            <a:r>
              <a:rPr lang="ro-RO"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perioada noiembrie-decembrie 2021</a:t>
            </a:r>
          </a:p>
          <a:p>
            <a:pPr lvl="1">
              <a:buClr>
                <a:srgbClr val="FFFF99"/>
              </a:buClr>
              <a:buSzPct val="80000"/>
              <a:buFont typeface="Wingdings 2" panose="05020102010507070707" pitchFamily="18" charset="2"/>
              <a:buChar char=""/>
            </a:pPr>
            <a:r>
              <a:rPr lang="ro-RO" altLang="en-US" sz="2000" dirty="0">
                <a:solidFill>
                  <a:schemeClr val="accent6">
                    <a:lumMod val="50000"/>
                  </a:schemeClr>
                </a:solidFill>
                <a:latin typeface="+mn-lt"/>
                <a:cs typeface="Arial" panose="020B0604020202020204" pitchFamily="34" charset="0"/>
              </a:rPr>
              <a:t>Etapa locală (comuna, </a:t>
            </a:r>
            <a:r>
              <a:rPr lang="ro-RO" altLang="en-US" sz="2000" dirty="0" err="1">
                <a:solidFill>
                  <a:schemeClr val="accent6">
                    <a:lumMod val="50000"/>
                  </a:schemeClr>
                </a:solidFill>
                <a:latin typeface="+mn-lt"/>
                <a:cs typeface="Arial" panose="020B0604020202020204" pitchFamily="34" charset="0"/>
              </a:rPr>
              <a:t>oraş</a:t>
            </a:r>
            <a:r>
              <a:rPr lang="ro-RO" altLang="en-US" sz="2000" dirty="0">
                <a:solidFill>
                  <a:schemeClr val="accent6">
                    <a:lumMod val="50000"/>
                  </a:schemeClr>
                </a:solidFill>
                <a:latin typeface="+mn-lt"/>
                <a:cs typeface="Arial" panose="020B0604020202020204" pitchFamily="34" charset="0"/>
              </a:rPr>
              <a:t>):</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en-US" sz="2000"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perioada</a:t>
            </a:r>
            <a:r>
              <a:rPr lang="en-US"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ianuarie - 15 februarie 2022</a:t>
            </a:r>
          </a:p>
          <a:p>
            <a:pPr lvl="1">
              <a:buClr>
                <a:srgbClr val="FFFF99"/>
              </a:buClr>
              <a:buSzPct val="80000"/>
              <a:buFont typeface="Wingdings 2" panose="05020102010507070707" pitchFamily="18" charset="2"/>
              <a:buChar char=""/>
            </a:pPr>
            <a:r>
              <a:rPr lang="ro-RO" altLang="en-US" sz="2000" dirty="0">
                <a:solidFill>
                  <a:schemeClr val="accent6">
                    <a:lumMod val="50000"/>
                  </a:schemeClr>
                </a:solidFill>
                <a:latin typeface="+mn-lt"/>
                <a:cs typeface="Arial" panose="020B0604020202020204" pitchFamily="34" charset="0"/>
              </a:rPr>
              <a:t>Etapa </a:t>
            </a:r>
            <a:r>
              <a:rPr lang="en-US" altLang="en-US" sz="2000" dirty="0" err="1">
                <a:solidFill>
                  <a:schemeClr val="accent6">
                    <a:lumMod val="50000"/>
                  </a:schemeClr>
                </a:solidFill>
                <a:latin typeface="+mn-lt"/>
                <a:cs typeface="Arial" panose="020B0604020202020204" pitchFamily="34" charset="0"/>
              </a:rPr>
              <a:t>jude</a:t>
            </a:r>
            <a:r>
              <a:rPr lang="ro-RO" altLang="en-US" sz="2000" dirty="0" err="1">
                <a:solidFill>
                  <a:schemeClr val="accent6">
                    <a:lumMod val="50000"/>
                  </a:schemeClr>
                </a:solidFill>
                <a:latin typeface="+mn-lt"/>
                <a:cs typeface="Arial" panose="020B0604020202020204" pitchFamily="34" charset="0"/>
              </a:rPr>
              <a:t>ţ</a:t>
            </a:r>
            <a:r>
              <a:rPr lang="en-US" altLang="en-US" sz="2000" dirty="0" err="1">
                <a:solidFill>
                  <a:schemeClr val="accent6">
                    <a:lumMod val="50000"/>
                  </a:schemeClr>
                </a:solidFill>
                <a:latin typeface="+mn-lt"/>
                <a:cs typeface="Arial" panose="020B0604020202020204" pitchFamily="34" charset="0"/>
              </a:rPr>
              <a:t>ean</a:t>
            </a:r>
            <a:r>
              <a:rPr lang="ro-RO" altLang="en-US" sz="2000" dirty="0">
                <a:solidFill>
                  <a:schemeClr val="accent6">
                    <a:lumMod val="50000"/>
                  </a:schemeClr>
                </a:solidFill>
                <a:latin typeface="+mn-lt"/>
                <a:cs typeface="Arial" panose="020B0604020202020204" pitchFamily="34" charset="0"/>
              </a:rPr>
              <a:t>ă/a sectoarelor municipiului </a:t>
            </a:r>
            <a:r>
              <a:rPr lang="ro-RO" altLang="en-US" sz="2000" dirty="0" err="1">
                <a:solidFill>
                  <a:schemeClr val="accent6">
                    <a:lumMod val="50000"/>
                  </a:schemeClr>
                </a:solidFill>
                <a:latin typeface="+mn-lt"/>
                <a:cs typeface="Arial" panose="020B0604020202020204" pitchFamily="34" charset="0"/>
              </a:rPr>
              <a:t>Bucureşti</a:t>
            </a:r>
            <a:r>
              <a:rPr lang="en-US"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martie 2022</a:t>
            </a:r>
            <a:endParaRPr lang="ro-RO" altLang="en-US" sz="2000" u="sng" dirty="0">
              <a:solidFill>
                <a:schemeClr val="accent6">
                  <a:lumMod val="50000"/>
                </a:schemeClr>
              </a:solidFill>
              <a:effectLst>
                <a:outerShdw blurRad="38100" dist="38100" dir="2700000" algn="tl">
                  <a:srgbClr val="C0C0C0"/>
                </a:outerShdw>
              </a:effectLst>
              <a:latin typeface="+mn-lt"/>
              <a:cs typeface="Arial" panose="020B0604020202020204" pitchFamily="34" charset="0"/>
            </a:endParaRPr>
          </a:p>
          <a:p>
            <a:pPr lvl="1" algn="just">
              <a:buClr>
                <a:srgbClr val="FFFF99"/>
              </a:buClr>
            </a:pPr>
            <a:r>
              <a:rPr lang="ro-RO" altLang="en-US" sz="2000" dirty="0">
                <a:solidFill>
                  <a:schemeClr val="accent6">
                    <a:lumMod val="50000"/>
                  </a:schemeClr>
                </a:solidFill>
                <a:latin typeface="+mn-lt"/>
                <a:cs typeface="Arial" panose="020B0604020202020204" pitchFamily="34" charset="0"/>
              </a:rPr>
              <a:t>Etapa</a:t>
            </a:r>
            <a:r>
              <a:rPr lang="en-US" altLang="en-US" sz="2000" dirty="0">
                <a:solidFill>
                  <a:schemeClr val="accent6">
                    <a:lumMod val="50000"/>
                  </a:schemeClr>
                </a:solidFill>
                <a:latin typeface="+mn-lt"/>
                <a:cs typeface="Arial" panose="020B0604020202020204" pitchFamily="34" charset="0"/>
              </a:rPr>
              <a:t> </a:t>
            </a:r>
            <a:r>
              <a:rPr lang="en-US" altLang="en-US" sz="2000" dirty="0" err="1">
                <a:solidFill>
                  <a:schemeClr val="accent6">
                    <a:lumMod val="50000"/>
                  </a:schemeClr>
                </a:solidFill>
                <a:latin typeface="+mn-lt"/>
                <a:cs typeface="Arial" panose="020B0604020202020204" pitchFamily="34" charset="0"/>
              </a:rPr>
              <a:t>na</a:t>
            </a:r>
            <a:r>
              <a:rPr lang="ro-RO" altLang="en-US" sz="2000" dirty="0" err="1">
                <a:solidFill>
                  <a:schemeClr val="accent6">
                    <a:lumMod val="50000"/>
                  </a:schemeClr>
                </a:solidFill>
                <a:latin typeface="+mn-lt"/>
                <a:cs typeface="Arial" panose="020B0604020202020204" pitchFamily="34" charset="0"/>
              </a:rPr>
              <a:t>ţ</a:t>
            </a:r>
            <a:r>
              <a:rPr lang="en-US" altLang="en-US" sz="2000" dirty="0" err="1">
                <a:solidFill>
                  <a:schemeClr val="accent6">
                    <a:lumMod val="50000"/>
                  </a:schemeClr>
                </a:solidFill>
                <a:latin typeface="+mn-lt"/>
                <a:cs typeface="Arial" panose="020B0604020202020204" pitchFamily="34" charset="0"/>
              </a:rPr>
              <a:t>ional</a:t>
            </a:r>
            <a:r>
              <a:rPr lang="ro-RO" altLang="en-US" sz="2000" dirty="0">
                <a:solidFill>
                  <a:schemeClr val="accent6">
                    <a:lumMod val="50000"/>
                  </a:schemeClr>
                </a:solidFill>
                <a:latin typeface="+mn-lt"/>
                <a:cs typeface="Arial" panose="020B0604020202020204" pitchFamily="34" charset="0"/>
              </a:rPr>
              <a:t>ă</a:t>
            </a:r>
            <a:r>
              <a:rPr lang="en-US" altLang="en-US" sz="2000" dirty="0">
                <a:solidFill>
                  <a:schemeClr val="accent6">
                    <a:lumMod val="50000"/>
                  </a:schemeClr>
                </a:solidFill>
                <a:latin typeface="+mn-lt"/>
                <a:cs typeface="Arial" panose="020B0604020202020204" pitchFamily="34" charset="0"/>
              </a:rPr>
              <a:t>: </a:t>
            </a:r>
            <a:r>
              <a:rPr lang="ro-RO" altLang="en-US" sz="2000" dirty="0">
                <a:solidFill>
                  <a:schemeClr val="accent6">
                    <a:lumMod val="50000"/>
                  </a:schemeClr>
                </a:solidFill>
                <a:latin typeface="+mn-lt"/>
                <a:cs typeface="Arial" panose="020B0604020202020204" pitchFamily="34" charset="0"/>
              </a:rPr>
              <a:t> </a:t>
            </a:r>
            <a:r>
              <a:rPr lang="ro-RO" altLang="en-US" sz="2000">
                <a:solidFill>
                  <a:schemeClr val="accent6">
                    <a:lumMod val="50000"/>
                  </a:schemeClr>
                </a:solidFill>
                <a:effectLst>
                  <a:outerShdw blurRad="38100" dist="38100" dir="2700000" algn="tl">
                    <a:srgbClr val="C0C0C0"/>
                  </a:outerShdw>
                </a:effectLst>
                <a:latin typeface="+mn-lt"/>
                <a:cs typeface="Arial" panose="020B0604020202020204" pitchFamily="34" charset="0"/>
              </a:rPr>
              <a:t>aprilie 2022, </a:t>
            </a:r>
            <a:r>
              <a:rPr lang="ro-RO" altLang="en-US"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jud……….</a:t>
            </a:r>
          </a:p>
          <a:p>
            <a:pPr algn="just" eaLnBrk="1" hangingPunct="1">
              <a:buClr>
                <a:srgbClr val="FFFF99"/>
              </a:buClr>
            </a:pPr>
            <a:endParaRPr lang="ro-RO" altLang="en-US" sz="2000" dirty="0">
              <a:solidFill>
                <a:schemeClr val="accent6">
                  <a:lumMod val="50000"/>
                </a:schemeClr>
              </a:solidFill>
              <a:latin typeface="+mn-lt"/>
              <a:cs typeface="Arial" panose="020B0604020202020204" pitchFamily="34" charset="0"/>
            </a:endParaRPr>
          </a:p>
          <a:p>
            <a:pPr lvl="1" algn="just" eaLnBrk="1" hangingPunct="1">
              <a:buClr>
                <a:srgbClr val="FFFF99"/>
              </a:buClr>
            </a:pPr>
            <a:endParaRPr lang="en-US" altLang="en-US" sz="1600" dirty="0">
              <a:solidFill>
                <a:schemeClr val="accent6">
                  <a:lumMod val="50000"/>
                </a:schemeClr>
              </a:solidFill>
              <a:latin typeface="Arial" panose="020B0604020202020204" pitchFamily="34" charset="0"/>
              <a:cs typeface="Arial" panose="020B0604020202020204" pitchFamily="34" charset="0"/>
            </a:endParaRPr>
          </a:p>
        </p:txBody>
      </p:sp>
      <p:sp>
        <p:nvSpPr>
          <p:cNvPr id="2" name="Titlu 1">
            <a:extLst>
              <a:ext uri="{FF2B5EF4-FFF2-40B4-BE49-F238E27FC236}">
                <a16:creationId xmlns:a16="http://schemas.microsoft.com/office/drawing/2014/main" xmlns="" id="{EB6E824B-F869-446D-924A-7F563CCB13DF}"/>
              </a:ext>
            </a:extLst>
          </p:cNvPr>
          <p:cNvSpPr>
            <a:spLocks noGrp="1"/>
          </p:cNvSpPr>
          <p:nvPr>
            <p:ph type="title"/>
          </p:nvPr>
        </p:nvSpPr>
        <p:spPr/>
        <p:txBody>
          <a:bodyPr>
            <a:normAutofit/>
          </a:bodyPr>
          <a:lstStyle/>
          <a:p>
            <a:r>
              <a:rPr lang="ro-RO" sz="2000" b="1" dirty="0">
                <a:solidFill>
                  <a:schemeClr val="bg1">
                    <a:lumMod val="95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rPr>
              <a:t>Competiții </a:t>
            </a:r>
            <a:r>
              <a:rPr lang="ro-RO" sz="2000" b="1" dirty="0" err="1">
                <a:solidFill>
                  <a:schemeClr val="bg1">
                    <a:lumMod val="95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rPr>
              <a:t>şcolare</a:t>
            </a:r>
            <a:r>
              <a:rPr lang="ro-RO" sz="2000" b="1" dirty="0">
                <a:solidFill>
                  <a:schemeClr val="bg1">
                    <a:lumMod val="95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rPr>
              <a:t> la discipline informatice</a:t>
            </a:r>
            <a:r>
              <a:rPr lang="en-US" sz="3200" dirty="0">
                <a:solidFill>
                  <a:schemeClr val="accent6">
                    <a:lumMod val="50000"/>
                  </a:schemeClr>
                </a:solidFill>
                <a:effectLst>
                  <a:outerShdw blurRad="38100" dist="38100" dir="2700000" algn="tl">
                    <a:srgbClr val="C0C0C0"/>
                  </a:outerShdw>
                </a:effectLst>
                <a:latin typeface="Century Schoolbook" pitchFamily="16" charset="0"/>
                <a:ea typeface="Microsoft YaHei" charset="-122"/>
              </a:rPr>
              <a:t/>
            </a:r>
            <a:br>
              <a:rPr lang="en-US" sz="3200" dirty="0">
                <a:solidFill>
                  <a:schemeClr val="accent6">
                    <a:lumMod val="50000"/>
                  </a:schemeClr>
                </a:solidFill>
                <a:effectLst>
                  <a:outerShdw blurRad="38100" dist="38100" dir="2700000" algn="tl">
                    <a:srgbClr val="C0C0C0"/>
                  </a:outerShdw>
                </a:effectLst>
                <a:latin typeface="Century Schoolbook" pitchFamily="16" charset="0"/>
                <a:ea typeface="Microsoft YaHei" charset="-122"/>
              </a:rPr>
            </a:br>
            <a:endParaRPr lang="en-US" sz="2000" b="1" dirty="0">
              <a:solidFill>
                <a:schemeClr val="accent6">
                  <a:lumMod val="50000"/>
                </a:schemeClr>
              </a:solidFill>
              <a:effectLst>
                <a:outerShdw blurRad="38100" dist="38100" dir="2700000" algn="tl">
                  <a:srgbClr val="000000">
                    <a:alpha val="43137"/>
                  </a:srgbClr>
                </a:outerShdw>
              </a:effectLst>
              <a:latin typeface="Arial" panose="020B0604020202020204" pitchFamily="34" charset="0"/>
              <a:ea typeface="Microsoft YaHei" panose="020B0503020204020204" pitchFamily="34" charset="-122"/>
              <a:cs typeface="Arial" panose="020B0604020202020204" pitchFamily="34" charset="0"/>
            </a:endParaRPr>
          </a:p>
        </p:txBody>
      </p:sp>
      <p:sp>
        <p:nvSpPr>
          <p:cNvPr id="4" name="Dreptunghi 3">
            <a:extLst>
              <a:ext uri="{FF2B5EF4-FFF2-40B4-BE49-F238E27FC236}">
                <a16:creationId xmlns:a16="http://schemas.microsoft.com/office/drawing/2014/main" xmlns="" id="{A29729D6-FE32-403D-85BF-77EF049C44BC}"/>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5533753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u 1">
            <a:extLst>
              <a:ext uri="{FF2B5EF4-FFF2-40B4-BE49-F238E27FC236}">
                <a16:creationId xmlns:a16="http://schemas.microsoft.com/office/drawing/2014/main" xmlns="" id="{110F914C-CB3D-46F1-B8C8-20039CB347EA}"/>
              </a:ext>
            </a:extLst>
          </p:cNvPr>
          <p:cNvSpPr>
            <a:spLocks noGrp="1"/>
          </p:cNvSpPr>
          <p:nvPr>
            <p:ph type="title"/>
          </p:nvPr>
        </p:nvSpPr>
        <p:spPr/>
        <p:txBody>
          <a:bodyPr/>
          <a:lstStyle/>
          <a:p>
            <a:pPr algn="ctr"/>
            <a:r>
              <a:rPr lang="ro-RO" altLang="ro-RO" sz="2400" b="1" dirty="0">
                <a:solidFill>
                  <a:schemeClr val="bg1">
                    <a:lumMod val="95000"/>
                  </a:schemeClr>
                </a:solidFill>
                <a:cs typeface="Arial" panose="020B0604020202020204" pitchFamily="34" charset="0"/>
              </a:rPr>
              <a:t>Cadrul normativ</a:t>
            </a:r>
            <a:r>
              <a:rPr lang="ro-RO" altLang="ro-RO" sz="2400" dirty="0">
                <a:solidFill>
                  <a:schemeClr val="bg1">
                    <a:lumMod val="95000"/>
                  </a:schemeClr>
                </a:solidFill>
                <a:cs typeface="Arial" panose="020B0604020202020204" pitchFamily="34" charset="0"/>
              </a:rPr>
              <a:t> </a:t>
            </a:r>
            <a:r>
              <a:rPr lang="ro-RO" altLang="ro-RO" sz="2400" b="1" dirty="0">
                <a:solidFill>
                  <a:schemeClr val="bg1">
                    <a:lumMod val="95000"/>
                  </a:schemeClr>
                </a:solidFill>
                <a:cs typeface="Arial" panose="020B0604020202020204" pitchFamily="34" charset="0"/>
              </a:rPr>
              <a:t>privind organizarea procesului de învățământ în anul școlar 2021– 2022 </a:t>
            </a:r>
            <a:r>
              <a:rPr lang="ro-RO" altLang="ro-RO" sz="2400" dirty="0">
                <a:solidFill>
                  <a:schemeClr val="bg1">
                    <a:lumMod val="95000"/>
                  </a:schemeClr>
                </a:solidFill>
                <a:cs typeface="Arial" panose="020B0604020202020204" pitchFamily="34" charset="0"/>
              </a:rPr>
              <a:t>– </a:t>
            </a:r>
            <a:r>
              <a:rPr lang="ro-RO" altLang="ro-RO" sz="2400" b="1" dirty="0">
                <a:solidFill>
                  <a:schemeClr val="bg1">
                    <a:lumMod val="95000"/>
                  </a:schemeClr>
                </a:solidFill>
                <a:cs typeface="Arial" panose="020B0604020202020204" pitchFamily="34" charset="0"/>
              </a:rPr>
              <a:t>noutăți, puncte critice, măsuri și acțiuni generate de acesta</a:t>
            </a:r>
            <a:endPar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endParaRPr>
          </a:p>
        </p:txBody>
      </p:sp>
      <p:sp>
        <p:nvSpPr>
          <p:cNvPr id="5123" name="Substituent conținut 2">
            <a:extLst>
              <a:ext uri="{FF2B5EF4-FFF2-40B4-BE49-F238E27FC236}">
                <a16:creationId xmlns:a16="http://schemas.microsoft.com/office/drawing/2014/main" xmlns="" id="{EB5085E5-6AA6-443B-AD07-13FC562CB1DD}"/>
              </a:ext>
            </a:extLst>
          </p:cNvPr>
          <p:cNvSpPr>
            <a:spLocks noGrp="1"/>
          </p:cNvSpPr>
          <p:nvPr>
            <p:ph idx="1"/>
          </p:nvPr>
        </p:nvSpPr>
        <p:spPr>
          <a:xfrm>
            <a:off x="2770632" y="758952"/>
            <a:ext cx="5961888" cy="5330952"/>
          </a:xfrm>
          <a:ln>
            <a:solidFill>
              <a:schemeClr val="accent1"/>
            </a:solidFill>
          </a:ln>
        </p:spPr>
        <p:txBody>
          <a:bodyPr>
            <a:noAutofit/>
          </a:bodyPr>
          <a:lstStyle/>
          <a:p>
            <a:r>
              <a:rPr lang="ro-RO" sz="2000" dirty="0"/>
              <a:t>3.1.  Ordinul ME nr. </a:t>
            </a:r>
            <a:r>
              <a:rPr lang="ro-RO" sz="2000" b="1" dirty="0"/>
              <a:t>3243/05.02.2021 p</a:t>
            </a:r>
            <a:r>
              <a:rPr lang="ro-RO" sz="2000" dirty="0"/>
              <a:t>rivind structura anului școlar 2021 -2022.</a:t>
            </a:r>
            <a:endParaRPr lang="en-US" sz="2000" dirty="0"/>
          </a:p>
          <a:p>
            <a:r>
              <a:rPr lang="ro-RO" sz="2000" dirty="0"/>
              <a:t>3.2.  Curriculum național: planurile-cadru, programele și manualele școlare  în vigoare.</a:t>
            </a:r>
            <a:endParaRPr lang="en-US" sz="2000" dirty="0"/>
          </a:p>
          <a:p>
            <a:r>
              <a:rPr lang="ro-RO" sz="2000" dirty="0"/>
              <a:t>3.3. Cadrul normativ care reglementează organizarea și desfășurarea examenului național de bacalaureat, a evaluării naționale pentru elevii clasei a VIII-a și a admiterii învățământ liceal și profesional, graficul examenelor de certificare a calificărilor profesionale, în anul școlar 2021-2022.</a:t>
            </a:r>
            <a:endParaRPr lang="en-US" sz="2000" dirty="0"/>
          </a:p>
          <a:p>
            <a:r>
              <a:rPr lang="ro-RO" sz="2000" dirty="0"/>
              <a:t>3.4.  Alte regulamente, metodologii specifice etc. </a:t>
            </a:r>
            <a:endParaRPr lang="en-US" sz="2000" dirty="0"/>
          </a:p>
        </p:txBody>
      </p:sp>
      <p:sp>
        <p:nvSpPr>
          <p:cNvPr id="4" name="Dreptunghi 3">
            <a:extLst>
              <a:ext uri="{FF2B5EF4-FFF2-40B4-BE49-F238E27FC236}">
                <a16:creationId xmlns:a16="http://schemas.microsoft.com/office/drawing/2014/main" xmlns="" id="{929F8242-2192-4631-8157-9E397A43BBA3}"/>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124597545"/>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490155-67C7-4550-993B-80E9C2967151}"/>
              </a:ext>
            </a:extLst>
          </p:cNvPr>
          <p:cNvSpPr>
            <a:spLocks noGrp="1"/>
          </p:cNvSpPr>
          <p:nvPr>
            <p:ph type="title"/>
          </p:nvPr>
        </p:nvSpPr>
        <p:spPr>
          <a:xfrm>
            <a:off x="52486" y="1124744"/>
            <a:ext cx="2210612" cy="4601183"/>
          </a:xfrm>
        </p:spPr>
        <p:txBody>
          <a:bodyPr rtlCol="0">
            <a:normAutofit/>
          </a:bodyPr>
          <a:lstStyle/>
          <a:p>
            <a:pPr fontAlgn="auto">
              <a:spcAft>
                <a:spcPts val="0"/>
              </a:spcAft>
              <a:defRPr/>
            </a:pPr>
            <a:r>
              <a:rPr lang="ro-RO" b="1"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
            </a:r>
            <a:br>
              <a:rPr lang="ro-RO" b="1"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br>
            <a:r>
              <a:rPr lang="ro-RO" sz="2400" b="1" dirty="0">
                <a:solidFill>
                  <a:schemeClr val="bg1">
                    <a:lumMod val="95000"/>
                  </a:schemeClr>
                </a:solidFill>
                <a:effectLst>
                  <a:outerShdw blurRad="38100" dist="38100" dir="2700000" algn="tl">
                    <a:srgbClr val="C0C0C0"/>
                  </a:outerShdw>
                </a:effectLst>
                <a:cs typeface="Arial" panose="020B0604020202020204" pitchFamily="34" charset="0"/>
              </a:rPr>
              <a:t>Aprecieri privind examenele </a:t>
            </a:r>
            <a:r>
              <a:rPr lang="ro-RO" sz="2400" b="1" dirty="0" err="1">
                <a:solidFill>
                  <a:schemeClr val="bg1">
                    <a:lumMod val="95000"/>
                  </a:schemeClr>
                </a:solidFill>
                <a:effectLst>
                  <a:outerShdw blurRad="38100" dist="38100" dir="2700000" algn="tl">
                    <a:srgbClr val="C0C0C0"/>
                  </a:outerShdw>
                </a:effectLst>
                <a:cs typeface="Arial" panose="020B0604020202020204" pitchFamily="34" charset="0"/>
              </a:rPr>
              <a:t>naţionale</a:t>
            </a:r>
            <a:r>
              <a:rPr lang="ro-RO" sz="2400" b="1" dirty="0">
                <a:solidFill>
                  <a:schemeClr val="bg1">
                    <a:lumMod val="95000"/>
                  </a:schemeClr>
                </a:solidFill>
                <a:effectLst>
                  <a:outerShdw blurRad="38100" dist="38100" dir="2700000" algn="tl">
                    <a:srgbClr val="C0C0C0"/>
                  </a:outerShdw>
                </a:effectLst>
                <a:cs typeface="Arial" panose="020B0604020202020204" pitchFamily="34" charset="0"/>
              </a:rPr>
              <a:t> 2021</a:t>
            </a:r>
            <a:r>
              <a:rPr lang="ro-RO" sz="2400" b="1" dirty="0">
                <a:solidFill>
                  <a:schemeClr val="bg1">
                    <a:lumMod val="95000"/>
                  </a:schemeClr>
                </a:solidFill>
                <a:effectLst>
                  <a:outerShdw blurRad="38100" dist="38100" dir="2700000" algn="tl">
                    <a:srgbClr val="C0C0C0"/>
                  </a:outerShdw>
                </a:effectLst>
              </a:rPr>
              <a:t/>
            </a:r>
            <a:br>
              <a:rPr lang="ro-RO" sz="2400" b="1" dirty="0">
                <a:solidFill>
                  <a:schemeClr val="bg1">
                    <a:lumMod val="95000"/>
                  </a:schemeClr>
                </a:solidFill>
                <a:effectLst>
                  <a:outerShdw blurRad="38100" dist="38100" dir="2700000" algn="tl">
                    <a:srgbClr val="C0C0C0"/>
                  </a:outerShdw>
                </a:effectLst>
              </a:rPr>
            </a:br>
            <a:endParaRPr lang="ro-RO" sz="2400" dirty="0">
              <a:solidFill>
                <a:schemeClr val="bg1">
                  <a:lumMod val="95000"/>
                </a:schemeClr>
              </a:solidFill>
            </a:endParaRPr>
          </a:p>
        </p:txBody>
      </p:sp>
      <p:sp>
        <p:nvSpPr>
          <p:cNvPr id="56323" name="Content Placeholder 2">
            <a:extLst>
              <a:ext uri="{FF2B5EF4-FFF2-40B4-BE49-F238E27FC236}">
                <a16:creationId xmlns:a16="http://schemas.microsoft.com/office/drawing/2014/main" xmlns="" id="{6C2F50A7-4849-4E01-9300-A53A115D0150}"/>
              </a:ext>
            </a:extLst>
          </p:cNvPr>
          <p:cNvSpPr>
            <a:spLocks noGrp="1"/>
          </p:cNvSpPr>
          <p:nvPr>
            <p:ph idx="1"/>
          </p:nvPr>
        </p:nvSpPr>
        <p:spPr>
          <a:xfrm>
            <a:off x="2770632" y="758952"/>
            <a:ext cx="5961888" cy="2958080"/>
          </a:xfrm>
          <a:ln>
            <a:solidFill>
              <a:schemeClr val="accent1"/>
            </a:solidFill>
          </a:ln>
        </p:spPr>
        <p:txBody>
          <a:bodyPr>
            <a:normAutofit/>
          </a:bodyPr>
          <a:lstStyle/>
          <a:p>
            <a:pPr marL="533400" indent="-533400" algn="just">
              <a:lnSpc>
                <a:spcPct val="80000"/>
              </a:lnSpc>
            </a:pPr>
            <a:r>
              <a:rPr lang="ro-RO" altLang="ro-RO" sz="2000" dirty="0"/>
              <a:t>Examenul național de bacalaureat 2021</a:t>
            </a:r>
          </a:p>
          <a:p>
            <a:pPr marL="990600" lvl="2" indent="-533400" algn="just">
              <a:lnSpc>
                <a:spcPct val="80000"/>
              </a:lnSpc>
              <a:spcBef>
                <a:spcPts val="1200"/>
              </a:spcBef>
              <a:buSzPct val="90000"/>
            </a:pPr>
            <a:r>
              <a:rPr lang="ro-RO" altLang="ro-RO" sz="2000" dirty="0"/>
              <a:t>Proba D, de evaluare a </a:t>
            </a:r>
            <a:r>
              <a:rPr lang="ro-RO" altLang="ro-RO" sz="2000" dirty="0" err="1"/>
              <a:t>competenţelor</a:t>
            </a:r>
            <a:r>
              <a:rPr lang="ro-RO" altLang="ro-RO" sz="2000" dirty="0"/>
              <a:t> digitale</a:t>
            </a:r>
          </a:p>
          <a:p>
            <a:pPr marL="990600" lvl="2" indent="-533400" algn="just">
              <a:lnSpc>
                <a:spcPct val="80000"/>
              </a:lnSpc>
              <a:spcBef>
                <a:spcPts val="1200"/>
              </a:spcBef>
              <a:buSzPct val="90000"/>
            </a:pPr>
            <a:r>
              <a:rPr lang="ro-RO" altLang="ro-RO" sz="2000" dirty="0"/>
              <a:t>Proba E d), disciplina </a:t>
            </a:r>
            <a:r>
              <a:rPr lang="ro-RO" altLang="ro-RO" sz="2000" dirty="0" smtClean="0"/>
              <a:t>informatică</a:t>
            </a:r>
            <a:endParaRPr lang="en-US" altLang="ro-RO" sz="2000" dirty="0" smtClean="0"/>
          </a:p>
          <a:p>
            <a:pPr marL="533400" indent="-533400" algn="just">
              <a:lnSpc>
                <a:spcPct val="70000"/>
              </a:lnSpc>
            </a:pPr>
            <a:r>
              <a:rPr lang="ro-RO" altLang="ja-JP" sz="2000" dirty="0" smtClean="0"/>
              <a:t>Examenul </a:t>
            </a:r>
            <a:r>
              <a:rPr lang="ro-RO" altLang="ja-JP" sz="2000" dirty="0"/>
              <a:t>naţional de definitivare în învăţământ</a:t>
            </a:r>
          </a:p>
          <a:p>
            <a:pPr marL="533400" indent="-533400" algn="just">
              <a:lnSpc>
                <a:spcPct val="70000"/>
              </a:lnSpc>
            </a:pPr>
            <a:r>
              <a:rPr lang="ro-RO" altLang="ja-JP" sz="2000" dirty="0" smtClean="0"/>
              <a:t>Concursul </a:t>
            </a:r>
            <a:r>
              <a:rPr lang="ro-RO" altLang="ja-JP" sz="2000" dirty="0"/>
              <a:t>național pentru ocuparea posturilor/catedrelor declarate vacante/rezervate în învăţământul </a:t>
            </a:r>
            <a:r>
              <a:rPr lang="ro-RO" altLang="ja-JP" sz="2000" dirty="0" smtClean="0"/>
              <a:t>preuniversitar</a:t>
            </a:r>
            <a:endParaRPr lang="ro-RO" altLang="ja-JP" sz="2000" dirty="0"/>
          </a:p>
        </p:txBody>
      </p:sp>
      <p:sp>
        <p:nvSpPr>
          <p:cNvPr id="4" name="Dreptunghi 3">
            <a:extLst>
              <a:ext uri="{FF2B5EF4-FFF2-40B4-BE49-F238E27FC236}">
                <a16:creationId xmlns:a16="http://schemas.microsoft.com/office/drawing/2014/main" xmlns="" id="{F3CEE658-B988-42F3-BAA0-E27A953EF9B5}"/>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graphicFrame>
        <p:nvGraphicFramePr>
          <p:cNvPr id="3" name="Tabel 2"/>
          <p:cNvGraphicFramePr>
            <a:graphicFrameLocks noGrp="1"/>
          </p:cNvGraphicFramePr>
          <p:nvPr>
            <p:extLst>
              <p:ext uri="{D42A27DB-BD31-4B8C-83A1-F6EECF244321}">
                <p14:modId xmlns:p14="http://schemas.microsoft.com/office/powerpoint/2010/main" val="2411554909"/>
              </p:ext>
            </p:extLst>
          </p:nvPr>
        </p:nvGraphicFramePr>
        <p:xfrm>
          <a:off x="532655" y="4581128"/>
          <a:ext cx="8078690" cy="1440160"/>
        </p:xfrm>
        <a:graphic>
          <a:graphicData uri="http://schemas.openxmlformats.org/drawingml/2006/table">
            <a:tbl>
              <a:tblPr firstRow="1" firstCol="1" bandRow="1"/>
              <a:tblGrid>
                <a:gridCol w="925271"/>
                <a:gridCol w="594997"/>
                <a:gridCol w="574861"/>
                <a:gridCol w="973983"/>
                <a:gridCol w="826217"/>
                <a:gridCol w="720080"/>
                <a:gridCol w="864096"/>
                <a:gridCol w="864096"/>
                <a:gridCol w="777042"/>
                <a:gridCol w="958047"/>
              </a:tblGrid>
              <a:tr h="235662">
                <a:tc rowSpan="2">
                  <a:txBody>
                    <a:bodyPr/>
                    <a:lstStyle/>
                    <a:p>
                      <a:pPr algn="ctr">
                        <a:lnSpc>
                          <a:spcPct val="115000"/>
                        </a:lnSpc>
                        <a:spcAft>
                          <a:spcPts val="0"/>
                        </a:spcAft>
                      </a:pPr>
                      <a:r>
                        <a:rPr lang="ro-RO" sz="800" b="1" dirty="0">
                          <a:effectLst/>
                          <a:latin typeface="Arial"/>
                          <a:ea typeface="Times New Roman"/>
                          <a:cs typeface="Times New Roman"/>
                        </a:rPr>
                        <a:t>Forma de </a:t>
                      </a:r>
                      <a:r>
                        <a:rPr lang="ro-RO" sz="800" b="1" dirty="0" err="1">
                          <a:effectLst/>
                          <a:latin typeface="Arial"/>
                          <a:ea typeface="Times New Roman"/>
                          <a:cs typeface="Times New Roman"/>
                        </a:rPr>
                        <a:t>invatamant</a:t>
                      </a:r>
                      <a:endParaRPr lang="ro-RO" sz="1000" dirty="0">
                        <a:effectLst/>
                        <a:latin typeface="Calibri"/>
                        <a:ea typeface="Calibri"/>
                        <a:cs typeface="Times New Roman"/>
                      </a:endParaRPr>
                    </a:p>
                  </a:txBody>
                  <a:tcPr marL="62602" marR="6260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ro-RO" sz="800" b="1">
                          <a:effectLst/>
                          <a:latin typeface="Arial"/>
                          <a:ea typeface="Times New Roman"/>
                          <a:cs typeface="Times New Roman"/>
                        </a:rPr>
                        <a:t>Candidati inscrisi</a:t>
                      </a:r>
                      <a:endParaRPr lang="ro-RO" sz="1000">
                        <a:effectLst/>
                        <a:latin typeface="Calibri"/>
                        <a:ea typeface="Calibri"/>
                        <a:cs typeface="Times New Roman"/>
                      </a:endParaRPr>
                    </a:p>
                  </a:txBody>
                  <a:tcPr marL="62602" marR="6260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ro-RO" sz="800" b="1">
                          <a:effectLst/>
                          <a:latin typeface="Arial"/>
                          <a:ea typeface="Times New Roman"/>
                          <a:cs typeface="Times New Roman"/>
                        </a:rPr>
                        <a:t>Candidati reusiti </a:t>
                      </a:r>
                      <a:endParaRPr lang="ro-RO" sz="1000">
                        <a:effectLst/>
                        <a:latin typeface="Calibri"/>
                        <a:ea typeface="Calibri"/>
                        <a:cs typeface="Times New Roman"/>
                      </a:endParaRPr>
                    </a:p>
                  </a:txBody>
                  <a:tcPr marL="62602" marR="6260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lnSpc>
                          <a:spcPct val="115000"/>
                        </a:lnSpc>
                        <a:spcAft>
                          <a:spcPts val="0"/>
                        </a:spcAft>
                      </a:pPr>
                      <a:r>
                        <a:rPr lang="ro-RO" sz="800" b="1" dirty="0">
                          <a:effectLst/>
                          <a:latin typeface="Arial"/>
                          <a:ea typeface="Times New Roman"/>
                          <a:cs typeface="Times New Roman"/>
                        </a:rPr>
                        <a:t>Din care cu note</a:t>
                      </a:r>
                      <a:endParaRPr lang="ro-RO" sz="10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rowSpan="2">
                  <a:txBody>
                    <a:bodyPr/>
                    <a:lstStyle/>
                    <a:p>
                      <a:pPr algn="ctr">
                        <a:lnSpc>
                          <a:spcPct val="115000"/>
                        </a:lnSpc>
                        <a:spcAft>
                          <a:spcPts val="0"/>
                        </a:spcAft>
                      </a:pPr>
                      <a:r>
                        <a:rPr lang="ro-RO" sz="800" b="1" dirty="0" err="1">
                          <a:effectLst/>
                          <a:latin typeface="Arial"/>
                          <a:ea typeface="Times New Roman"/>
                          <a:cs typeface="Times New Roman"/>
                        </a:rPr>
                        <a:t>Numar</a:t>
                      </a:r>
                      <a:r>
                        <a:rPr lang="ro-RO" sz="800" b="1" dirty="0">
                          <a:effectLst/>
                          <a:latin typeface="Arial"/>
                          <a:ea typeface="Times New Roman"/>
                          <a:cs typeface="Times New Roman"/>
                        </a:rPr>
                        <a:t> de </a:t>
                      </a:r>
                      <a:r>
                        <a:rPr lang="ro-RO" sz="800" b="1" dirty="0" err="1">
                          <a:effectLst/>
                          <a:latin typeface="Arial"/>
                          <a:ea typeface="Times New Roman"/>
                          <a:cs typeface="Times New Roman"/>
                        </a:rPr>
                        <a:t>candidati</a:t>
                      </a:r>
                      <a:r>
                        <a:rPr lang="ro-RO" sz="800" b="1" dirty="0">
                          <a:effectLst/>
                          <a:latin typeface="Arial"/>
                          <a:ea typeface="Times New Roman"/>
                          <a:cs typeface="Times New Roman"/>
                        </a:rPr>
                        <a:t> </a:t>
                      </a:r>
                      <a:r>
                        <a:rPr lang="ro-RO" sz="800" b="1" dirty="0" err="1">
                          <a:effectLst/>
                          <a:latin typeface="Arial"/>
                          <a:ea typeface="Times New Roman"/>
                          <a:cs typeface="Times New Roman"/>
                        </a:rPr>
                        <a:t>respinsi</a:t>
                      </a:r>
                      <a:endParaRPr lang="ro-RO" sz="10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2651">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algn="ctr">
                        <a:lnSpc>
                          <a:spcPct val="115000"/>
                        </a:lnSpc>
                        <a:spcAft>
                          <a:spcPts val="0"/>
                        </a:spcAft>
                      </a:pPr>
                      <a:r>
                        <a:rPr lang="ro-RO" sz="1200" b="1" dirty="0">
                          <a:effectLst/>
                          <a:latin typeface="Arial"/>
                          <a:ea typeface="Times New Roman"/>
                          <a:cs typeface="Times New Roman"/>
                        </a:rPr>
                        <a:t>5 - 5.99 </a:t>
                      </a:r>
                      <a:br>
                        <a:rPr lang="ro-RO" sz="1200" b="1" dirty="0">
                          <a:effectLst/>
                          <a:latin typeface="Arial"/>
                          <a:ea typeface="Times New Roman"/>
                          <a:cs typeface="Times New Roman"/>
                        </a:rPr>
                      </a:br>
                      <a:r>
                        <a:rPr lang="ro-RO" sz="1200" b="1" dirty="0" err="1">
                          <a:effectLst/>
                          <a:latin typeface="Arial"/>
                          <a:ea typeface="Times New Roman"/>
                          <a:cs typeface="Times New Roman"/>
                        </a:rPr>
                        <a:t>Incepator</a:t>
                      </a:r>
                      <a:r>
                        <a:rPr lang="ro-RO" sz="1200" b="1" dirty="0">
                          <a:effectLst/>
                          <a:latin typeface="Arial"/>
                          <a:ea typeface="Times New Roman"/>
                          <a:cs typeface="Times New Roman"/>
                        </a:rPr>
                        <a:t/>
                      </a:r>
                      <a:br>
                        <a:rPr lang="ro-RO" sz="1200" b="1" dirty="0">
                          <a:effectLst/>
                          <a:latin typeface="Arial"/>
                          <a:ea typeface="Times New Roman"/>
                          <a:cs typeface="Times New Roman"/>
                        </a:rPr>
                      </a:br>
                      <a:r>
                        <a:rPr lang="ro-RO" sz="1200" b="1" dirty="0">
                          <a:effectLst/>
                          <a:latin typeface="Arial"/>
                          <a:ea typeface="Times New Roman"/>
                          <a:cs typeface="Times New Roman"/>
                        </a:rPr>
                        <a:t>Calif.</a:t>
                      </a:r>
                      <a:endParaRPr lang="ro-RO" sz="16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dirty="0">
                          <a:effectLst/>
                          <a:latin typeface="Arial"/>
                          <a:ea typeface="Times New Roman"/>
                          <a:cs typeface="Times New Roman"/>
                        </a:rPr>
                        <a:t>6 - 6.99 </a:t>
                      </a:r>
                      <a:br>
                        <a:rPr lang="ro-RO" sz="1200" b="1" dirty="0">
                          <a:effectLst/>
                          <a:latin typeface="Arial"/>
                          <a:ea typeface="Times New Roman"/>
                          <a:cs typeface="Times New Roman"/>
                        </a:rPr>
                      </a:br>
                      <a:r>
                        <a:rPr lang="ro-RO" sz="1200" b="1" dirty="0">
                          <a:effectLst/>
                          <a:latin typeface="Arial"/>
                          <a:ea typeface="Times New Roman"/>
                          <a:cs typeface="Times New Roman"/>
                        </a:rPr>
                        <a:t>Mediu</a:t>
                      </a:r>
                      <a:endParaRPr lang="ro-RO" sz="16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dirty="0">
                          <a:effectLst/>
                          <a:latin typeface="Arial"/>
                          <a:ea typeface="Times New Roman"/>
                          <a:cs typeface="Times New Roman"/>
                        </a:rPr>
                        <a:t>7 - 7.99 </a:t>
                      </a:r>
                      <a:br>
                        <a:rPr lang="ro-RO" sz="1200" b="1" dirty="0">
                          <a:effectLst/>
                          <a:latin typeface="Arial"/>
                          <a:ea typeface="Times New Roman"/>
                          <a:cs typeface="Times New Roman"/>
                        </a:rPr>
                      </a:br>
                      <a:r>
                        <a:rPr lang="ro-RO" sz="1200" b="1" dirty="0">
                          <a:effectLst/>
                          <a:latin typeface="Arial"/>
                          <a:ea typeface="Times New Roman"/>
                          <a:cs typeface="Times New Roman"/>
                        </a:rPr>
                        <a:t>Avansat</a:t>
                      </a:r>
                      <a:endParaRPr lang="ro-RO" sz="16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dirty="0">
                          <a:effectLst/>
                          <a:latin typeface="Arial"/>
                          <a:ea typeface="Times New Roman"/>
                          <a:cs typeface="Times New Roman"/>
                        </a:rPr>
                        <a:t>8 - 8.99 </a:t>
                      </a:r>
                      <a:br>
                        <a:rPr lang="ro-RO" sz="1200" b="1" dirty="0">
                          <a:effectLst/>
                          <a:latin typeface="Arial"/>
                          <a:ea typeface="Times New Roman"/>
                          <a:cs typeface="Times New Roman"/>
                        </a:rPr>
                      </a:br>
                      <a:r>
                        <a:rPr lang="ro-RO" sz="1200" b="1" dirty="0" err="1">
                          <a:effectLst/>
                          <a:latin typeface="Arial"/>
                          <a:ea typeface="Times New Roman"/>
                          <a:cs typeface="Times New Roman"/>
                        </a:rPr>
                        <a:t>Experim</a:t>
                      </a:r>
                      <a:r>
                        <a:rPr lang="ro-RO" sz="1200" b="1" dirty="0">
                          <a:effectLst/>
                          <a:latin typeface="Arial"/>
                          <a:ea typeface="Times New Roman"/>
                          <a:cs typeface="Times New Roman"/>
                        </a:rPr>
                        <a:t>.</a:t>
                      </a:r>
                      <a:endParaRPr lang="ro-RO" sz="16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dirty="0">
                          <a:effectLst/>
                          <a:latin typeface="Arial"/>
                          <a:ea typeface="Times New Roman"/>
                          <a:cs typeface="Times New Roman"/>
                        </a:rPr>
                        <a:t>9 - 9.99</a:t>
                      </a:r>
                      <a:br>
                        <a:rPr lang="ro-RO" sz="1200" b="1" dirty="0">
                          <a:effectLst/>
                          <a:latin typeface="Arial"/>
                          <a:ea typeface="Times New Roman"/>
                          <a:cs typeface="Times New Roman"/>
                        </a:rPr>
                      </a:br>
                      <a:r>
                        <a:rPr lang="ro-RO" sz="1200" b="1" dirty="0">
                          <a:effectLst/>
                          <a:latin typeface="Arial"/>
                          <a:ea typeface="Times New Roman"/>
                          <a:cs typeface="Times New Roman"/>
                        </a:rPr>
                        <a:t> -</a:t>
                      </a:r>
                      <a:endParaRPr lang="ro-RO" sz="16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o-RO" sz="1200" b="1" dirty="0">
                          <a:effectLst/>
                          <a:latin typeface="Arial"/>
                          <a:ea typeface="Times New Roman"/>
                          <a:cs typeface="Times New Roman"/>
                        </a:rPr>
                        <a:t>10</a:t>
                      </a:r>
                      <a:endParaRPr lang="ro-RO" sz="1600" dirty="0">
                        <a:effectLst/>
                        <a:latin typeface="Calibri"/>
                        <a:ea typeface="Calibri"/>
                        <a:cs typeface="Times New Roman"/>
                      </a:endParaRPr>
                    </a:p>
                    <a:p>
                      <a:pPr algn="ctr">
                        <a:lnSpc>
                          <a:spcPct val="115000"/>
                        </a:lnSpc>
                        <a:spcAft>
                          <a:spcPts val="0"/>
                        </a:spcAft>
                      </a:pPr>
                      <a:endParaRPr lang="ro-RO" sz="1600" dirty="0">
                        <a:effectLst/>
                        <a:latin typeface="Calibri"/>
                        <a:ea typeface="Calibri"/>
                        <a:cs typeface="Times New Roman"/>
                      </a:endParaRPr>
                    </a:p>
                  </a:txBody>
                  <a:tcPr marL="62602" marR="6260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o-RO"/>
                    </a:p>
                  </a:txBody>
                  <a:tcPr/>
                </a:tc>
              </a:tr>
              <a:tr h="261847">
                <a:tc>
                  <a:txBody>
                    <a:bodyPr/>
                    <a:lstStyle/>
                    <a:p>
                      <a:pPr algn="ctr">
                        <a:lnSpc>
                          <a:spcPct val="115000"/>
                        </a:lnSpc>
                        <a:spcAft>
                          <a:spcPts val="0"/>
                        </a:spcAft>
                      </a:pPr>
                      <a:r>
                        <a:rPr lang="ro-RO" sz="1200" b="1" dirty="0">
                          <a:effectLst/>
                          <a:latin typeface="Arial"/>
                          <a:ea typeface="Times New Roman"/>
                          <a:cs typeface="Times New Roman"/>
                        </a:rPr>
                        <a:t>Zi</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253</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233</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25</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22</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31</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42</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85</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smtClean="0">
                          <a:effectLst/>
                          <a:latin typeface="Arial"/>
                          <a:ea typeface="Calibri"/>
                          <a:cs typeface="Times New Roman"/>
                        </a:rPr>
                        <a:t>28</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b="1" dirty="0">
                          <a:effectLst/>
                          <a:latin typeface="Arial"/>
                          <a:ea typeface="Calibri"/>
                          <a:cs typeface="Times New Roman"/>
                        </a:rPr>
                        <a:t>18</a:t>
                      </a:r>
                      <a:endParaRPr lang="ro-RO" sz="1600" b="1" dirty="0">
                        <a:effectLst/>
                        <a:latin typeface="Calibri"/>
                        <a:ea typeface="Calibri"/>
                        <a:cs typeface="Times New Roman"/>
                      </a:endParaRPr>
                    </a:p>
                  </a:txBody>
                  <a:tcPr marL="62602" marR="6260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228427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EDFAA9-59EF-431C-896F-8EEA3B472169}"/>
              </a:ext>
            </a:extLst>
          </p:cNvPr>
          <p:cNvSpPr>
            <a:spLocks noGrp="1"/>
          </p:cNvSpPr>
          <p:nvPr>
            <p:ph type="title"/>
          </p:nvPr>
        </p:nvSpPr>
        <p:spPr>
          <a:xfrm>
            <a:off x="179512" y="980728"/>
            <a:ext cx="2210612" cy="4601183"/>
          </a:xfrm>
        </p:spPr>
        <p:txBody>
          <a:bodyPr rtlCol="0">
            <a:normAutofit/>
          </a:bodyPr>
          <a:lstStyle/>
          <a:p>
            <a:pPr fontAlgn="auto">
              <a:spcAft>
                <a:spcPts val="0"/>
              </a:spcAft>
              <a:defRPr/>
            </a:pPr>
            <a:r>
              <a:rPr lang="ro-RO" sz="2400" b="1" dirty="0">
                <a:solidFill>
                  <a:schemeClr val="bg1">
                    <a:lumMod val="85000"/>
                  </a:schemeClr>
                </a:solidFill>
                <a:effectLst>
                  <a:outerShdw blurRad="38100" dist="38100" dir="2700000" algn="tl">
                    <a:srgbClr val="000000">
                      <a:alpha val="43137"/>
                    </a:srgbClr>
                  </a:outerShdw>
                </a:effectLst>
              </a:rPr>
              <a:t>1. </a:t>
            </a:r>
            <a:r>
              <a:rPr lang="en-US" sz="2400" b="1" dirty="0">
                <a:solidFill>
                  <a:schemeClr val="bg1">
                    <a:lumMod val="85000"/>
                  </a:schemeClr>
                </a:solidFill>
                <a:effectLst>
                  <a:outerShdw blurRad="38100" dist="38100" dir="2700000" algn="tl">
                    <a:srgbClr val="000000">
                      <a:alpha val="43137"/>
                    </a:srgbClr>
                  </a:outerShdw>
                </a:effectLst>
              </a:rPr>
              <a:t>OME nr. 3243/2021</a:t>
            </a:r>
            <a:r>
              <a:rPr lang="en-US" sz="2400" b="1" dirty="0">
                <a:solidFill>
                  <a:schemeClr val="bg1">
                    <a:lumMod val="85000"/>
                  </a:schemeClr>
                </a:solidFill>
              </a:rPr>
              <a:t/>
            </a:r>
            <a:br>
              <a:rPr lang="en-US" sz="2400" b="1" dirty="0">
                <a:solidFill>
                  <a:schemeClr val="bg1">
                    <a:lumMod val="85000"/>
                  </a:schemeClr>
                </a:solidFill>
              </a:rPr>
            </a:br>
            <a:r>
              <a:rPr lang="en-US" sz="2400" b="1" dirty="0">
                <a:solidFill>
                  <a:schemeClr val="bg1">
                    <a:lumMod val="85000"/>
                  </a:schemeClr>
                </a:solidFill>
              </a:rPr>
              <a:t/>
            </a:r>
            <a:br>
              <a:rPr lang="en-US" sz="2400" b="1" dirty="0">
                <a:solidFill>
                  <a:schemeClr val="bg1">
                    <a:lumMod val="85000"/>
                  </a:schemeClr>
                </a:solidFill>
              </a:rPr>
            </a:br>
            <a:r>
              <a:rPr lang="en-US" sz="2400" b="1" i="1" dirty="0" err="1">
                <a:solidFill>
                  <a:schemeClr val="bg1">
                    <a:lumMod val="85000"/>
                  </a:schemeClr>
                </a:solidFill>
              </a:rPr>
              <a:t>Structura</a:t>
            </a:r>
            <a:r>
              <a:rPr lang="en-US" sz="2400" b="1" i="1" dirty="0">
                <a:solidFill>
                  <a:schemeClr val="bg1">
                    <a:lumMod val="85000"/>
                  </a:schemeClr>
                </a:solidFill>
              </a:rPr>
              <a:t> </a:t>
            </a:r>
            <a:r>
              <a:rPr lang="en-US" sz="2400" b="1" i="1" dirty="0" err="1">
                <a:solidFill>
                  <a:schemeClr val="bg1">
                    <a:lumMod val="85000"/>
                  </a:schemeClr>
                </a:solidFill>
              </a:rPr>
              <a:t>anului</a:t>
            </a:r>
            <a:r>
              <a:rPr lang="en-US" sz="2400" b="1" i="1" dirty="0">
                <a:solidFill>
                  <a:schemeClr val="bg1">
                    <a:lumMod val="85000"/>
                  </a:schemeClr>
                </a:solidFill>
              </a:rPr>
              <a:t> </a:t>
            </a:r>
            <a:r>
              <a:rPr lang="ro-RO" sz="2400" b="1" i="1" dirty="0" err="1">
                <a:solidFill>
                  <a:schemeClr val="bg1">
                    <a:lumMod val="85000"/>
                  </a:schemeClr>
                </a:solidFill>
              </a:rPr>
              <a:t>ş</a:t>
            </a:r>
            <a:r>
              <a:rPr lang="en-US" sz="2400" b="1" i="1" dirty="0" err="1">
                <a:solidFill>
                  <a:schemeClr val="bg1">
                    <a:lumMod val="85000"/>
                  </a:schemeClr>
                </a:solidFill>
              </a:rPr>
              <a:t>colar</a:t>
            </a:r>
            <a:r>
              <a:rPr lang="en-US" sz="2400" b="1" i="1" dirty="0">
                <a:solidFill>
                  <a:schemeClr val="bg1">
                    <a:lumMod val="85000"/>
                  </a:schemeClr>
                </a:solidFill>
              </a:rPr>
              <a:t> 2021</a:t>
            </a:r>
            <a:r>
              <a:rPr lang="ro-RO" sz="2400" b="1" i="1" dirty="0">
                <a:solidFill>
                  <a:schemeClr val="bg1">
                    <a:lumMod val="85000"/>
                  </a:schemeClr>
                </a:solidFill>
              </a:rPr>
              <a:t>-2</a:t>
            </a:r>
            <a:r>
              <a:rPr lang="en-US" sz="2400" b="1" i="1" dirty="0">
                <a:solidFill>
                  <a:schemeClr val="bg1">
                    <a:lumMod val="85000"/>
                  </a:schemeClr>
                </a:solidFill>
              </a:rPr>
              <a:t>022</a:t>
            </a:r>
            <a:endParaRPr lang="ro-RO" sz="2400" b="1" i="1" dirty="0">
              <a:solidFill>
                <a:schemeClr val="bg1">
                  <a:lumMod val="85000"/>
                </a:schemeClr>
              </a:solidFill>
            </a:endParaRPr>
          </a:p>
        </p:txBody>
      </p:sp>
      <p:sp>
        <p:nvSpPr>
          <p:cNvPr id="3" name="Content Placeholder 2">
            <a:extLst>
              <a:ext uri="{FF2B5EF4-FFF2-40B4-BE49-F238E27FC236}">
                <a16:creationId xmlns:a16="http://schemas.microsoft.com/office/drawing/2014/main" xmlns="" id="{482450C4-D93E-4567-B414-77C7E25C140A}"/>
              </a:ext>
            </a:extLst>
          </p:cNvPr>
          <p:cNvSpPr>
            <a:spLocks noGrp="1"/>
          </p:cNvSpPr>
          <p:nvPr>
            <p:ph idx="1"/>
          </p:nvPr>
        </p:nvSpPr>
        <p:spPr>
          <a:xfrm>
            <a:off x="2770632" y="758952"/>
            <a:ext cx="5961888" cy="5330952"/>
          </a:xfrm>
          <a:ln>
            <a:solidFill>
              <a:schemeClr val="accent1"/>
            </a:solidFill>
          </a:ln>
        </p:spPr>
        <p:txBody>
          <a:bodyPr>
            <a:noAutofit/>
          </a:bodyPr>
          <a:lstStyle/>
          <a:p>
            <a:pPr marL="0" indent="0">
              <a:lnSpc>
                <a:spcPct val="90000"/>
              </a:lnSpc>
              <a:buFont typeface="Wingdings 3" panose="05040102010807070707" pitchFamily="18" charset="2"/>
              <a:buNone/>
            </a:pPr>
            <a:r>
              <a:rPr lang="ro-RO" altLang="en-US" sz="2000" dirty="0">
                <a:solidFill>
                  <a:schemeClr val="accent6">
                    <a:lumMod val="50000"/>
                  </a:schemeClr>
                </a:solidFill>
                <a:cs typeface="Arial" panose="020B0604020202020204" pitchFamily="34" charset="0"/>
              </a:rPr>
              <a:t>Anul </a:t>
            </a:r>
            <a:r>
              <a:rPr lang="ro-RO" altLang="en-US" sz="2000" dirty="0" err="1">
                <a:solidFill>
                  <a:schemeClr val="accent6">
                    <a:lumMod val="50000"/>
                  </a:schemeClr>
                </a:solidFill>
                <a:cs typeface="Arial" panose="020B0604020202020204" pitchFamily="34" charset="0"/>
              </a:rPr>
              <a:t>şcolar</a:t>
            </a:r>
            <a:r>
              <a:rPr lang="ro-RO" altLang="en-US" sz="2000" dirty="0">
                <a:solidFill>
                  <a:schemeClr val="accent6">
                    <a:lumMod val="50000"/>
                  </a:schemeClr>
                </a:solidFill>
                <a:cs typeface="Arial" panose="020B0604020202020204" pitchFamily="34" charset="0"/>
              </a:rPr>
              <a:t> 2021 - 2022 începe la data de 1 septembrie 2021, se încheie la data de 31 august 2022 </a:t>
            </a:r>
            <a:r>
              <a:rPr lang="ro-RO" altLang="en-US" sz="2000" dirty="0" err="1">
                <a:solidFill>
                  <a:schemeClr val="accent6">
                    <a:lumMod val="50000"/>
                  </a:schemeClr>
                </a:solidFill>
                <a:cs typeface="Arial" panose="020B0604020202020204" pitchFamily="34" charset="0"/>
              </a:rPr>
              <a:t>şi</a:t>
            </a:r>
            <a:r>
              <a:rPr lang="ro-RO" altLang="en-US" sz="2000" dirty="0">
                <a:solidFill>
                  <a:schemeClr val="accent6">
                    <a:lumMod val="50000"/>
                  </a:schemeClr>
                </a:solidFill>
                <a:cs typeface="Arial" panose="020B0604020202020204" pitchFamily="34" charset="0"/>
              </a:rPr>
              <a:t> are 34 de săptămâni de cursuri.</a:t>
            </a:r>
            <a:r>
              <a:rPr lang="en-US" altLang="en-US" sz="2000" dirty="0">
                <a:solidFill>
                  <a:schemeClr val="accent6">
                    <a:lumMod val="50000"/>
                  </a:schemeClr>
                </a:solidFill>
                <a:cs typeface="Arial" panose="020B0604020202020204" pitchFamily="34" charset="0"/>
              </a:rPr>
              <a:t> </a:t>
            </a:r>
            <a:r>
              <a:rPr lang="ro-RO" altLang="en-US" sz="2000" dirty="0">
                <a:solidFill>
                  <a:schemeClr val="accent6">
                    <a:lumMod val="50000"/>
                  </a:schemeClr>
                </a:solidFill>
                <a:cs typeface="Arial" panose="020B0604020202020204" pitchFamily="34" charset="0"/>
              </a:rPr>
              <a:t>Cursurile anului </a:t>
            </a:r>
            <a:r>
              <a:rPr lang="ro-RO" altLang="en-US" sz="2000" dirty="0" err="1">
                <a:solidFill>
                  <a:schemeClr val="accent6">
                    <a:lumMod val="50000"/>
                  </a:schemeClr>
                </a:solidFill>
                <a:cs typeface="Arial" panose="020B0604020202020204" pitchFamily="34" charset="0"/>
              </a:rPr>
              <a:t>şcolar</a:t>
            </a:r>
            <a:r>
              <a:rPr lang="ro-RO" altLang="en-US" sz="2000" dirty="0">
                <a:solidFill>
                  <a:schemeClr val="accent6">
                    <a:lumMod val="50000"/>
                  </a:schemeClr>
                </a:solidFill>
                <a:cs typeface="Arial" panose="020B0604020202020204" pitchFamily="34" charset="0"/>
              </a:rPr>
              <a:t> 2021 - 2022 încep la data de 13 septembrie 2021. </a:t>
            </a:r>
            <a:endParaRPr lang="en-US" altLang="en-US" sz="2000" dirty="0">
              <a:solidFill>
                <a:schemeClr val="accent6">
                  <a:lumMod val="50000"/>
                </a:schemeClr>
              </a:solidFill>
              <a:cs typeface="Arial" panose="020B0604020202020204" pitchFamily="34" charset="0"/>
            </a:endParaRPr>
          </a:p>
          <a:p>
            <a:pPr marL="0" indent="0">
              <a:lnSpc>
                <a:spcPct val="90000"/>
              </a:lnSpc>
              <a:buFont typeface="Wingdings 3" panose="05040102010807070707" pitchFamily="18" charset="2"/>
              <a:buNone/>
            </a:pPr>
            <a:r>
              <a:rPr lang="ro-RO" altLang="en-US" sz="2000" dirty="0" err="1">
                <a:solidFill>
                  <a:schemeClr val="accent6">
                    <a:lumMod val="50000"/>
                  </a:schemeClr>
                </a:solidFill>
                <a:cs typeface="Arial" panose="020B0604020202020204" pitchFamily="34" charset="0"/>
              </a:rPr>
              <a:t>Excepţi</a:t>
            </a:r>
            <a:r>
              <a:rPr lang="en-US" altLang="en-US" sz="2000" dirty="0" err="1">
                <a:solidFill>
                  <a:schemeClr val="accent6">
                    <a:lumMod val="50000"/>
                  </a:schemeClr>
                </a:solidFill>
                <a:cs typeface="Arial" panose="020B0604020202020204" pitchFamily="34" charset="0"/>
              </a:rPr>
              <a:t>i</a:t>
            </a:r>
            <a:r>
              <a:rPr lang="ro-RO" altLang="en-US" sz="2000" dirty="0">
                <a:solidFill>
                  <a:schemeClr val="accent6">
                    <a:lumMod val="50000"/>
                  </a:schemeClr>
                </a:solidFill>
                <a:cs typeface="Arial" panose="020B0604020202020204" pitchFamily="34" charset="0"/>
              </a:rPr>
              <a:t>:</a:t>
            </a:r>
            <a:endParaRPr lang="en-US" altLang="en-US" sz="2000" dirty="0">
              <a:solidFill>
                <a:schemeClr val="accent6">
                  <a:lumMod val="50000"/>
                </a:schemeClr>
              </a:solidFill>
              <a:cs typeface="Arial" panose="020B0604020202020204" pitchFamily="34" charset="0"/>
            </a:endParaRPr>
          </a:p>
          <a:p>
            <a:pPr marL="0" indent="0">
              <a:lnSpc>
                <a:spcPct val="90000"/>
              </a:lnSpc>
              <a:buFont typeface="Wingdings 3" panose="05040102010807070707" pitchFamily="18" charset="2"/>
              <a:buNone/>
            </a:pPr>
            <a:r>
              <a:rPr lang="ro-RO" altLang="en-US" sz="2000" dirty="0">
                <a:solidFill>
                  <a:schemeClr val="accent6">
                    <a:lumMod val="50000"/>
                  </a:schemeClr>
                </a:solidFill>
                <a:cs typeface="Arial" panose="020B0604020202020204" pitchFamily="34" charset="0"/>
              </a:rPr>
              <a:t>a) pentru clasele a XII-a zi, a XIII-a seral și frecvență redusă, anul școlar are 32 de săptămâni de cursuri, care se încheie la data de 27 mai 2022; </a:t>
            </a:r>
          </a:p>
          <a:p>
            <a:pPr marL="0" indent="0">
              <a:lnSpc>
                <a:spcPct val="90000"/>
              </a:lnSpc>
              <a:buFont typeface="Wingdings 3" panose="05040102010807070707" pitchFamily="18" charset="2"/>
              <a:buNone/>
            </a:pPr>
            <a:r>
              <a:rPr lang="ro-RO" altLang="en-US" sz="2000" dirty="0">
                <a:solidFill>
                  <a:schemeClr val="accent6">
                    <a:lumMod val="50000"/>
                  </a:schemeClr>
                </a:solidFill>
                <a:cs typeface="Arial" panose="020B0604020202020204" pitchFamily="34" charset="0"/>
              </a:rPr>
              <a:t>b) pentru clasa a VIII-a, anul </a:t>
            </a:r>
            <a:r>
              <a:rPr lang="ro-RO" altLang="en-US" sz="2000" dirty="0" err="1">
                <a:solidFill>
                  <a:schemeClr val="accent6">
                    <a:lumMod val="50000"/>
                  </a:schemeClr>
                </a:solidFill>
                <a:cs typeface="Arial" panose="020B0604020202020204" pitchFamily="34" charset="0"/>
              </a:rPr>
              <a:t>şcolar</a:t>
            </a:r>
            <a:r>
              <a:rPr lang="ro-RO" altLang="en-US" sz="2000" dirty="0">
                <a:solidFill>
                  <a:schemeClr val="accent6">
                    <a:lumMod val="50000"/>
                  </a:schemeClr>
                </a:solidFill>
                <a:cs typeface="Arial" panose="020B0604020202020204" pitchFamily="34" charset="0"/>
              </a:rPr>
              <a:t> are 33 de săptămâni de cursuri, care se încheie la data de 3 iunie 2022; </a:t>
            </a:r>
          </a:p>
          <a:p>
            <a:pPr marL="0" indent="0">
              <a:lnSpc>
                <a:spcPct val="90000"/>
              </a:lnSpc>
              <a:buFont typeface="Wingdings 3" panose="05040102010807070707" pitchFamily="18" charset="2"/>
              <a:buNone/>
            </a:pPr>
            <a:r>
              <a:rPr lang="ro-RO" altLang="en-US" sz="2000" dirty="0">
                <a:solidFill>
                  <a:schemeClr val="accent6">
                    <a:lumMod val="50000"/>
                  </a:schemeClr>
                </a:solidFill>
                <a:cs typeface="Arial" panose="020B0604020202020204" pitchFamily="34" charset="0"/>
              </a:rPr>
              <a:t>c) pentru clasele din </a:t>
            </a:r>
            <a:r>
              <a:rPr lang="ro-RO" altLang="en-US" sz="2000" dirty="0" err="1">
                <a:solidFill>
                  <a:schemeClr val="accent6">
                    <a:lumMod val="50000"/>
                  </a:schemeClr>
                </a:solidFill>
                <a:cs typeface="Arial" panose="020B0604020202020204" pitchFamily="34" charset="0"/>
              </a:rPr>
              <a:t>învăţământul</a:t>
            </a:r>
            <a:r>
              <a:rPr lang="ro-RO" altLang="en-US" sz="2000" dirty="0">
                <a:solidFill>
                  <a:schemeClr val="accent6">
                    <a:lumMod val="50000"/>
                  </a:schemeClr>
                </a:solidFill>
                <a:cs typeface="Arial" panose="020B0604020202020204" pitchFamily="34" charset="0"/>
              </a:rPr>
              <a:t> liceal - filiera tehnologică, cu </a:t>
            </a:r>
            <a:r>
              <a:rPr lang="ro-RO" altLang="en-US" sz="2000" dirty="0" err="1">
                <a:solidFill>
                  <a:schemeClr val="accent6">
                    <a:lumMod val="50000"/>
                  </a:schemeClr>
                </a:solidFill>
                <a:cs typeface="Arial" panose="020B0604020202020204" pitchFamily="34" charset="0"/>
              </a:rPr>
              <a:t>excepţia</a:t>
            </a:r>
            <a:r>
              <a:rPr lang="ro-RO" altLang="en-US" sz="2000" dirty="0">
                <a:solidFill>
                  <a:schemeClr val="accent6">
                    <a:lumMod val="50000"/>
                  </a:schemeClr>
                </a:solidFill>
                <a:cs typeface="Arial" panose="020B0604020202020204" pitchFamily="34" charset="0"/>
              </a:rPr>
              <a:t> claselor prevăzute la lit. a) </a:t>
            </a:r>
            <a:r>
              <a:rPr lang="ro-RO" altLang="en-US" sz="2000" dirty="0" err="1">
                <a:solidFill>
                  <a:schemeClr val="accent6">
                    <a:lumMod val="50000"/>
                  </a:schemeClr>
                </a:solidFill>
                <a:cs typeface="Arial" panose="020B0604020202020204" pitchFamily="34" charset="0"/>
              </a:rPr>
              <a:t>şi</a:t>
            </a:r>
            <a:r>
              <a:rPr lang="ro-RO" altLang="en-US" sz="2000" dirty="0">
                <a:solidFill>
                  <a:schemeClr val="accent6">
                    <a:lumMod val="50000"/>
                  </a:schemeClr>
                </a:solidFill>
                <a:cs typeface="Arial" panose="020B0604020202020204" pitchFamily="34" charset="0"/>
              </a:rPr>
              <a:t> pentru clasele din </a:t>
            </a:r>
            <a:r>
              <a:rPr lang="ro-RO" altLang="en-US" sz="2000" dirty="0" err="1">
                <a:solidFill>
                  <a:schemeClr val="accent6">
                    <a:lumMod val="50000"/>
                  </a:schemeClr>
                </a:solidFill>
                <a:cs typeface="Arial" panose="020B0604020202020204" pitchFamily="34" charset="0"/>
              </a:rPr>
              <a:t>învăţământul</a:t>
            </a:r>
            <a:r>
              <a:rPr lang="ro-RO" altLang="en-US" sz="2000" dirty="0">
                <a:solidFill>
                  <a:schemeClr val="accent6">
                    <a:lumMod val="50000"/>
                  </a:schemeClr>
                </a:solidFill>
                <a:cs typeface="Arial" panose="020B0604020202020204" pitchFamily="34" charset="0"/>
              </a:rPr>
              <a:t> profesional, anul </a:t>
            </a:r>
            <a:r>
              <a:rPr lang="ro-RO" altLang="en-US" sz="2000" dirty="0" err="1">
                <a:solidFill>
                  <a:schemeClr val="accent6">
                    <a:lumMod val="50000"/>
                  </a:schemeClr>
                </a:solidFill>
                <a:cs typeface="Arial" panose="020B0604020202020204" pitchFamily="34" charset="0"/>
              </a:rPr>
              <a:t>şcolar</a:t>
            </a:r>
            <a:r>
              <a:rPr lang="ro-RO" altLang="en-US" sz="2000" dirty="0">
                <a:solidFill>
                  <a:schemeClr val="accent6">
                    <a:lumMod val="50000"/>
                  </a:schemeClr>
                </a:solidFill>
                <a:cs typeface="Arial" panose="020B0604020202020204" pitchFamily="34" charset="0"/>
              </a:rPr>
              <a:t> are 37 de săptămâni de cursuri, care se încheie la data de 1 iulie 2022. </a:t>
            </a:r>
          </a:p>
        </p:txBody>
      </p:sp>
      <p:sp>
        <p:nvSpPr>
          <p:cNvPr id="4" name="Dreptunghi 3">
            <a:extLst>
              <a:ext uri="{FF2B5EF4-FFF2-40B4-BE49-F238E27FC236}">
                <a16:creationId xmlns:a16="http://schemas.microsoft.com/office/drawing/2014/main" xmlns="" id="{0E048D8F-EF59-46B1-A3B8-6953CC45762B}"/>
              </a:ext>
            </a:extLst>
          </p:cNvPr>
          <p:cNvSpPr/>
          <p:nvPr/>
        </p:nvSpPr>
        <p:spPr>
          <a:xfrm>
            <a:off x="-33862" y="6099048"/>
            <a:ext cx="9177861" cy="646331"/>
          </a:xfrm>
          <a:prstGeom prst="rect">
            <a:avLst/>
          </a:prstGeom>
        </p:spPr>
        <p:txBody>
          <a:bodyPr wrap="square">
            <a:spAutoFit/>
          </a:bodyPr>
          <a:lstStyle/>
          <a:p>
            <a:r>
              <a:rPr lang="ro-RO" altLang="ro-RO" i="1" dirty="0">
                <a:solidFill>
                  <a:schemeClr val="accent6">
                    <a:lumMod val="50000"/>
                  </a:schemeClr>
                </a:solidFill>
                <a:hlinkClick r:id="rId3">
                  <a:extLst>
                    <a:ext uri="{A12FA001-AC4F-418D-AE19-62706E023703}">
                      <ahyp:hlinkClr xmlns:ahyp="http://schemas.microsoft.com/office/drawing/2018/hyperlinkcolor" xmlns="" val="tx"/>
                    </a:ext>
                  </a:extLst>
                </a:hlinkClick>
              </a:rPr>
              <a:t>https://www.edu.ro/sites/default/files/_fi%C8%99iere/Legislatie/2021/ordin%203243_2021.pdf</a:t>
            </a:r>
            <a:endParaRPr lang="en-US" altLang="ro-RO" i="1" dirty="0">
              <a:solidFill>
                <a:schemeClr val="accent6">
                  <a:lumMod val="50000"/>
                </a:schemeClr>
              </a:solidFill>
            </a:endParaRPr>
          </a:p>
          <a:p>
            <a:endParaRPr lang="en-US" altLang="en-US" i="1" dirty="0">
              <a:solidFill>
                <a:schemeClr val="accent6">
                  <a:lumMod val="50000"/>
                </a:schemeClr>
              </a:solidFill>
              <a:cs typeface="Arial" panose="020B0604020202020204" pitchFamily="34" charset="0"/>
            </a:endParaRPr>
          </a:p>
        </p:txBody>
      </p:sp>
      <p:sp>
        <p:nvSpPr>
          <p:cNvPr id="5" name="Dreptunghi 4">
            <a:extLst>
              <a:ext uri="{FF2B5EF4-FFF2-40B4-BE49-F238E27FC236}">
                <a16:creationId xmlns:a16="http://schemas.microsoft.com/office/drawing/2014/main" xmlns="" id="{2A017FE2-9CC8-4B9D-BA22-631D42FD3068}"/>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377492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9270EBF6-FDA6-4EF9-BFD9-2DEED3A5501C}"/>
              </a:ext>
            </a:extLst>
          </p:cNvPr>
          <p:cNvSpPr>
            <a:spLocks noGrp="1"/>
          </p:cNvSpPr>
          <p:nvPr>
            <p:ph type="title"/>
          </p:nvPr>
        </p:nvSpPr>
        <p:spPr/>
        <p:txBody>
          <a:bodyPr/>
          <a:lstStyle/>
          <a:p>
            <a:r>
              <a:rPr lang="ro-RO" sz="2400" b="1" dirty="0">
                <a:solidFill>
                  <a:schemeClr val="bg1">
                    <a:lumMod val="85000"/>
                  </a:schemeClr>
                </a:solidFill>
                <a:effectLst>
                  <a:outerShdw blurRad="38100" dist="38100" dir="2700000" algn="tl">
                    <a:srgbClr val="000000">
                      <a:alpha val="43137"/>
                    </a:srgbClr>
                  </a:outerShdw>
                </a:effectLst>
              </a:rPr>
              <a:t>1. </a:t>
            </a:r>
            <a:r>
              <a:rPr lang="en-US" sz="2400" b="1" dirty="0">
                <a:solidFill>
                  <a:schemeClr val="bg1">
                    <a:lumMod val="85000"/>
                  </a:schemeClr>
                </a:solidFill>
                <a:effectLst>
                  <a:outerShdw blurRad="38100" dist="38100" dir="2700000" algn="tl">
                    <a:srgbClr val="000000">
                      <a:alpha val="43137"/>
                    </a:srgbClr>
                  </a:outerShdw>
                </a:effectLst>
              </a:rPr>
              <a:t>OME nr. 3243/2021</a:t>
            </a:r>
            <a:r>
              <a:rPr lang="en-US" sz="2400" b="1" dirty="0">
                <a:solidFill>
                  <a:schemeClr val="bg1">
                    <a:lumMod val="85000"/>
                  </a:schemeClr>
                </a:solidFill>
              </a:rPr>
              <a:t/>
            </a:r>
            <a:br>
              <a:rPr lang="en-US" sz="2400" b="1" dirty="0">
                <a:solidFill>
                  <a:schemeClr val="bg1">
                    <a:lumMod val="85000"/>
                  </a:schemeClr>
                </a:solidFill>
              </a:rPr>
            </a:br>
            <a:r>
              <a:rPr lang="en-US" sz="2400" b="1" dirty="0">
                <a:solidFill>
                  <a:schemeClr val="bg1">
                    <a:lumMod val="85000"/>
                  </a:schemeClr>
                </a:solidFill>
              </a:rPr>
              <a:t/>
            </a:r>
            <a:br>
              <a:rPr lang="en-US" sz="2400" b="1" dirty="0">
                <a:solidFill>
                  <a:schemeClr val="bg1">
                    <a:lumMod val="85000"/>
                  </a:schemeClr>
                </a:solidFill>
              </a:rPr>
            </a:br>
            <a:r>
              <a:rPr lang="en-US" sz="2400" b="1" i="1" dirty="0" err="1">
                <a:solidFill>
                  <a:schemeClr val="bg1">
                    <a:lumMod val="85000"/>
                  </a:schemeClr>
                </a:solidFill>
              </a:rPr>
              <a:t>Structura</a:t>
            </a:r>
            <a:r>
              <a:rPr lang="en-US" sz="2400" b="1" i="1" dirty="0">
                <a:solidFill>
                  <a:schemeClr val="bg1">
                    <a:lumMod val="85000"/>
                  </a:schemeClr>
                </a:solidFill>
              </a:rPr>
              <a:t> </a:t>
            </a:r>
            <a:r>
              <a:rPr lang="en-US" sz="2400" b="1" i="1" dirty="0" err="1">
                <a:solidFill>
                  <a:schemeClr val="bg1">
                    <a:lumMod val="85000"/>
                  </a:schemeClr>
                </a:solidFill>
              </a:rPr>
              <a:t>anului</a:t>
            </a:r>
            <a:r>
              <a:rPr lang="en-US" sz="2400" b="1" i="1" dirty="0">
                <a:solidFill>
                  <a:schemeClr val="bg1">
                    <a:lumMod val="85000"/>
                  </a:schemeClr>
                </a:solidFill>
              </a:rPr>
              <a:t> </a:t>
            </a:r>
            <a:r>
              <a:rPr lang="ro-RO" sz="2400" b="1" i="1" dirty="0" err="1">
                <a:solidFill>
                  <a:schemeClr val="bg1">
                    <a:lumMod val="85000"/>
                  </a:schemeClr>
                </a:solidFill>
              </a:rPr>
              <a:t>ş</a:t>
            </a:r>
            <a:r>
              <a:rPr lang="en-US" sz="2400" b="1" i="1" dirty="0" err="1">
                <a:solidFill>
                  <a:schemeClr val="bg1">
                    <a:lumMod val="85000"/>
                  </a:schemeClr>
                </a:solidFill>
              </a:rPr>
              <a:t>colar</a:t>
            </a:r>
            <a:r>
              <a:rPr lang="en-US" sz="2400" b="1" i="1" dirty="0">
                <a:solidFill>
                  <a:schemeClr val="bg1">
                    <a:lumMod val="85000"/>
                  </a:schemeClr>
                </a:solidFill>
              </a:rPr>
              <a:t> 2021</a:t>
            </a:r>
            <a:r>
              <a:rPr lang="ro-RO" sz="2400" b="1" i="1" dirty="0">
                <a:solidFill>
                  <a:schemeClr val="bg1">
                    <a:lumMod val="85000"/>
                  </a:schemeClr>
                </a:solidFill>
              </a:rPr>
              <a:t>-2</a:t>
            </a:r>
            <a:r>
              <a:rPr lang="en-US" sz="2400" b="1" i="1" dirty="0">
                <a:solidFill>
                  <a:schemeClr val="bg1">
                    <a:lumMod val="85000"/>
                  </a:schemeClr>
                </a:solidFill>
              </a:rPr>
              <a:t>022</a:t>
            </a:r>
            <a:endParaRPr lang="en-US" dirty="0">
              <a:solidFill>
                <a:schemeClr val="bg1">
                  <a:lumMod val="85000"/>
                </a:schemeClr>
              </a:solidFill>
            </a:endParaRPr>
          </a:p>
        </p:txBody>
      </p:sp>
      <p:sp>
        <p:nvSpPr>
          <p:cNvPr id="17410" name="Content Placeholder 2">
            <a:extLst>
              <a:ext uri="{FF2B5EF4-FFF2-40B4-BE49-F238E27FC236}">
                <a16:creationId xmlns:a16="http://schemas.microsoft.com/office/drawing/2014/main" xmlns="" id="{11AFB671-A27B-4DF3-AF71-9A05D05B533C}"/>
              </a:ext>
            </a:extLst>
          </p:cNvPr>
          <p:cNvSpPr>
            <a:spLocks noGrp="1"/>
          </p:cNvSpPr>
          <p:nvPr>
            <p:ph idx="1"/>
          </p:nvPr>
        </p:nvSpPr>
        <p:spPr>
          <a:xfrm>
            <a:off x="2770632" y="758952"/>
            <a:ext cx="5961888" cy="5330952"/>
          </a:xfrm>
          <a:ln>
            <a:solidFill>
              <a:schemeClr val="accent1"/>
            </a:solidFill>
          </a:ln>
        </p:spPr>
        <p:txBody>
          <a:bodyPr>
            <a:noAutofit/>
          </a:bodyPr>
          <a:lstStyle/>
          <a:p>
            <a:pPr marL="0" indent="0">
              <a:lnSpc>
                <a:spcPct val="100000"/>
              </a:lnSpc>
              <a:spcBef>
                <a:spcPts val="400"/>
              </a:spcBef>
              <a:buFont typeface="Wingdings 3" panose="05040102010807070707" pitchFamily="18" charset="2"/>
              <a:buNone/>
            </a:pPr>
            <a:r>
              <a:rPr lang="ro-RO" altLang="ro-RO" sz="1800" b="1" dirty="0">
                <a:solidFill>
                  <a:schemeClr val="accent6">
                    <a:lumMod val="50000"/>
                  </a:schemeClr>
                </a:solidFill>
                <a:cs typeface="Arial" panose="020B0604020202020204" pitchFamily="34" charset="0"/>
              </a:rPr>
              <a:t>Semestrul I </a:t>
            </a:r>
            <a:r>
              <a:rPr lang="ro-RO" altLang="ro-RO" sz="1800" dirty="0">
                <a:solidFill>
                  <a:schemeClr val="accent6">
                    <a:lumMod val="50000"/>
                  </a:schemeClr>
                </a:solidFill>
                <a:cs typeface="Arial" panose="020B0604020202020204" pitchFamily="34" charset="0"/>
              </a:rPr>
              <a:t>are 14 săptămâni de cursuri dispuse în perioada 13 septembrie 2021 - 22 decembrie 2021.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 </a:t>
            </a:r>
            <a:r>
              <a:rPr lang="it-IT" altLang="ro-RO" sz="1800" b="1" dirty="0">
                <a:solidFill>
                  <a:schemeClr val="accent6">
                    <a:lumMod val="50000"/>
                  </a:schemeClr>
                </a:solidFill>
                <a:cs typeface="Arial" panose="020B0604020202020204" pitchFamily="34" charset="0"/>
              </a:rPr>
              <a:t>Cursuri</a:t>
            </a:r>
            <a:r>
              <a:rPr lang="it-IT" altLang="ro-RO" sz="1800" dirty="0">
                <a:solidFill>
                  <a:schemeClr val="accent6">
                    <a:lumMod val="50000"/>
                  </a:schemeClr>
                </a:solidFill>
                <a:cs typeface="Arial" panose="020B0604020202020204" pitchFamily="34" charset="0"/>
              </a:rPr>
              <a:t> - luni, 13 septembrie 2021 - miercuri, 22 decembrie 2021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În perioada 25 - 31 octombrie 2021, elevii claselor din </a:t>
            </a:r>
            <a:r>
              <a:rPr lang="ro-RO" altLang="ro-RO" sz="1800" dirty="0" err="1">
                <a:solidFill>
                  <a:schemeClr val="accent6">
                    <a:lumMod val="50000"/>
                  </a:schemeClr>
                </a:solidFill>
                <a:cs typeface="Arial" panose="020B0604020202020204" pitchFamily="34" charset="0"/>
              </a:rPr>
              <a:t>învăţământul</a:t>
            </a:r>
            <a:r>
              <a:rPr lang="ro-RO" altLang="ro-RO" sz="1800" dirty="0">
                <a:solidFill>
                  <a:schemeClr val="accent6">
                    <a:lumMod val="50000"/>
                  </a:schemeClr>
                </a:solidFill>
                <a:cs typeface="Arial" panose="020B0604020202020204" pitchFamily="34" charset="0"/>
              </a:rPr>
              <a:t> primar </a:t>
            </a:r>
            <a:r>
              <a:rPr lang="ro-RO" altLang="ro-RO" sz="1800" dirty="0" err="1">
                <a:solidFill>
                  <a:schemeClr val="accent6">
                    <a:lumMod val="50000"/>
                  </a:schemeClr>
                </a:solidFill>
                <a:cs typeface="Arial" panose="020B0604020202020204" pitchFamily="34" charset="0"/>
              </a:rPr>
              <a:t>şi</a:t>
            </a:r>
            <a:r>
              <a:rPr lang="ro-RO" altLang="ro-RO" sz="1800" dirty="0">
                <a:solidFill>
                  <a:schemeClr val="accent6">
                    <a:lumMod val="50000"/>
                  </a:schemeClr>
                </a:solidFill>
                <a:cs typeface="Arial" panose="020B0604020202020204" pitchFamily="34" charset="0"/>
              </a:rPr>
              <a:t> copiii din grupele din </a:t>
            </a:r>
            <a:r>
              <a:rPr lang="ro-RO" altLang="ro-RO" sz="1800" dirty="0" err="1">
                <a:solidFill>
                  <a:schemeClr val="accent6">
                    <a:lumMod val="50000"/>
                  </a:schemeClr>
                </a:solidFill>
                <a:cs typeface="Arial" panose="020B0604020202020204" pitchFamily="34" charset="0"/>
              </a:rPr>
              <a:t>învăţământul</a:t>
            </a:r>
            <a:r>
              <a:rPr lang="ro-RO" altLang="ro-RO" sz="1800" dirty="0">
                <a:solidFill>
                  <a:schemeClr val="accent6">
                    <a:lumMod val="50000"/>
                  </a:schemeClr>
                </a:solidFill>
                <a:cs typeface="Arial" panose="020B0604020202020204" pitchFamily="34" charset="0"/>
              </a:rPr>
              <a:t> </a:t>
            </a:r>
            <a:r>
              <a:rPr lang="ro-RO" altLang="ro-RO" sz="1800" dirty="0" err="1">
                <a:solidFill>
                  <a:schemeClr val="accent6">
                    <a:lumMod val="50000"/>
                  </a:schemeClr>
                </a:solidFill>
                <a:cs typeface="Arial" panose="020B0604020202020204" pitchFamily="34" charset="0"/>
              </a:rPr>
              <a:t>preşcolar</a:t>
            </a:r>
            <a:r>
              <a:rPr lang="ro-RO" altLang="ro-RO" sz="1800" dirty="0">
                <a:solidFill>
                  <a:schemeClr val="accent6">
                    <a:lumMod val="50000"/>
                  </a:schemeClr>
                </a:solidFill>
                <a:cs typeface="Arial" panose="020B0604020202020204" pitchFamily="34" charset="0"/>
              </a:rPr>
              <a:t> sunt în </a:t>
            </a:r>
            <a:r>
              <a:rPr lang="ro-RO" altLang="ro-RO" sz="1800" dirty="0" err="1">
                <a:solidFill>
                  <a:schemeClr val="accent6">
                    <a:lumMod val="50000"/>
                  </a:schemeClr>
                </a:solidFill>
                <a:cs typeface="Arial" panose="020B0604020202020204" pitchFamily="34" charset="0"/>
              </a:rPr>
              <a:t>vacanţă</a:t>
            </a:r>
            <a:r>
              <a:rPr lang="ro-RO" altLang="ro-RO" sz="1800" dirty="0">
                <a:solidFill>
                  <a:schemeClr val="accent6">
                    <a:lumMod val="50000"/>
                  </a:schemeClr>
                </a:solidFill>
                <a:cs typeface="Arial" panose="020B0604020202020204" pitchFamily="34" charset="0"/>
              </a:rPr>
              <a:t>.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 </a:t>
            </a:r>
            <a:r>
              <a:rPr lang="pt-BR" altLang="ro-RO" sz="1800" b="1" dirty="0">
                <a:solidFill>
                  <a:schemeClr val="accent6">
                    <a:lumMod val="50000"/>
                  </a:schemeClr>
                </a:solidFill>
                <a:cs typeface="Arial" panose="020B0604020202020204" pitchFamily="34" charset="0"/>
              </a:rPr>
              <a:t>Vacanţa de iarnă </a:t>
            </a:r>
            <a:r>
              <a:rPr lang="pt-BR" altLang="ro-RO" sz="1800" dirty="0">
                <a:solidFill>
                  <a:schemeClr val="accent6">
                    <a:lumMod val="50000"/>
                  </a:schemeClr>
                </a:solidFill>
                <a:cs typeface="Arial" panose="020B0604020202020204" pitchFamily="34" charset="0"/>
              </a:rPr>
              <a:t>- joi, 23 decembrie 2021 - duminică, 9 ianuarie 2022 </a:t>
            </a:r>
          </a:p>
          <a:p>
            <a:pPr marL="0" indent="0">
              <a:lnSpc>
                <a:spcPct val="100000"/>
              </a:lnSpc>
              <a:spcBef>
                <a:spcPts val="400"/>
              </a:spcBef>
              <a:buFont typeface="Wingdings 3" panose="05040102010807070707" pitchFamily="18" charset="2"/>
              <a:buNone/>
            </a:pPr>
            <a:r>
              <a:rPr lang="ro-RO" altLang="ro-RO" sz="1800" b="1" dirty="0">
                <a:solidFill>
                  <a:schemeClr val="accent6">
                    <a:lumMod val="50000"/>
                  </a:schemeClr>
                </a:solidFill>
                <a:cs typeface="Arial" panose="020B0604020202020204" pitchFamily="34" charset="0"/>
              </a:rPr>
              <a:t>Semestrul al II-lea </a:t>
            </a:r>
            <a:r>
              <a:rPr lang="ro-RO" altLang="ro-RO" sz="1800" dirty="0">
                <a:solidFill>
                  <a:schemeClr val="accent6">
                    <a:lumMod val="50000"/>
                  </a:schemeClr>
                </a:solidFill>
                <a:cs typeface="Arial" panose="020B0604020202020204" pitchFamily="34" charset="0"/>
              </a:rPr>
              <a:t>are 20 de săptămâni de cursuri dispuse în perioada 10 ianuarie 2022 - 10 iunie 2022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 </a:t>
            </a:r>
            <a:r>
              <a:rPr lang="it-IT" altLang="ro-RO" sz="1800" b="1" dirty="0">
                <a:solidFill>
                  <a:schemeClr val="accent6">
                    <a:lumMod val="50000"/>
                  </a:schemeClr>
                </a:solidFill>
                <a:cs typeface="Arial" panose="020B0604020202020204" pitchFamily="34" charset="0"/>
              </a:rPr>
              <a:t>Cursuri</a:t>
            </a:r>
            <a:r>
              <a:rPr lang="it-IT" altLang="ro-RO" sz="1800" dirty="0">
                <a:solidFill>
                  <a:schemeClr val="accent6">
                    <a:lumMod val="50000"/>
                  </a:schemeClr>
                </a:solidFill>
                <a:cs typeface="Arial" panose="020B0604020202020204" pitchFamily="34" charset="0"/>
              </a:rPr>
              <a:t> - luni, 10 ianuarie 2022 - joi, 14 aprilie 2022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 </a:t>
            </a:r>
            <a:r>
              <a:rPr lang="ro-RO" altLang="ro-RO" sz="1800" b="1" dirty="0" err="1">
                <a:solidFill>
                  <a:schemeClr val="accent6">
                    <a:lumMod val="50000"/>
                  </a:schemeClr>
                </a:solidFill>
                <a:cs typeface="Arial" panose="020B0604020202020204" pitchFamily="34" charset="0"/>
              </a:rPr>
              <a:t>Vacanţă</a:t>
            </a:r>
            <a:r>
              <a:rPr lang="ro-RO" altLang="ro-RO" sz="1800" b="1" dirty="0">
                <a:solidFill>
                  <a:schemeClr val="accent6">
                    <a:lumMod val="50000"/>
                  </a:schemeClr>
                </a:solidFill>
                <a:cs typeface="Arial" panose="020B0604020202020204" pitchFamily="34" charset="0"/>
              </a:rPr>
              <a:t> de primăvară </a:t>
            </a:r>
            <a:r>
              <a:rPr lang="ro-RO" altLang="ro-RO" sz="1800" dirty="0">
                <a:solidFill>
                  <a:schemeClr val="accent6">
                    <a:lumMod val="50000"/>
                  </a:schemeClr>
                </a:solidFill>
                <a:cs typeface="Arial" panose="020B0604020202020204" pitchFamily="34" charset="0"/>
              </a:rPr>
              <a:t>- vineri, 15 aprilie 2022 - duminică, 1 mai 2022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 </a:t>
            </a:r>
            <a:r>
              <a:rPr lang="it-IT" altLang="ro-RO" sz="1800" b="1" dirty="0">
                <a:solidFill>
                  <a:schemeClr val="accent6">
                    <a:lumMod val="50000"/>
                  </a:schemeClr>
                </a:solidFill>
                <a:cs typeface="Arial" panose="020B0604020202020204" pitchFamily="34" charset="0"/>
              </a:rPr>
              <a:t>Cursuri</a:t>
            </a:r>
            <a:r>
              <a:rPr lang="it-IT" altLang="ro-RO" sz="1800" dirty="0">
                <a:solidFill>
                  <a:schemeClr val="accent6">
                    <a:lumMod val="50000"/>
                  </a:schemeClr>
                </a:solidFill>
                <a:cs typeface="Arial" panose="020B0604020202020204" pitchFamily="34" charset="0"/>
              </a:rPr>
              <a:t> - luni, 2 mai 2022 - vineri, 10 iunie 2022 </a:t>
            </a:r>
          </a:p>
          <a:p>
            <a:pPr marL="0" indent="0">
              <a:lnSpc>
                <a:spcPct val="100000"/>
              </a:lnSpc>
              <a:spcBef>
                <a:spcPts val="400"/>
              </a:spcBef>
              <a:buFont typeface="Wingdings 3" panose="05040102010807070707" pitchFamily="18" charset="2"/>
              <a:buNone/>
            </a:pPr>
            <a:r>
              <a:rPr lang="ro-RO" altLang="ro-RO" sz="1800" dirty="0">
                <a:solidFill>
                  <a:schemeClr val="accent6">
                    <a:lumMod val="50000"/>
                  </a:schemeClr>
                </a:solidFill>
                <a:cs typeface="Arial" panose="020B0604020202020204" pitchFamily="34" charset="0"/>
              </a:rPr>
              <a:t> </a:t>
            </a:r>
            <a:r>
              <a:rPr lang="ro-RO" altLang="ro-RO" sz="1800" b="1" dirty="0" err="1">
                <a:solidFill>
                  <a:schemeClr val="accent6">
                    <a:lumMod val="50000"/>
                  </a:schemeClr>
                </a:solidFill>
                <a:cs typeface="Arial" panose="020B0604020202020204" pitchFamily="34" charset="0"/>
              </a:rPr>
              <a:t>Vacanţa</a:t>
            </a:r>
            <a:r>
              <a:rPr lang="ro-RO" altLang="ro-RO" sz="1800" b="1" dirty="0">
                <a:solidFill>
                  <a:schemeClr val="accent6">
                    <a:lumMod val="50000"/>
                  </a:schemeClr>
                </a:solidFill>
                <a:cs typeface="Arial" panose="020B0604020202020204" pitchFamily="34" charset="0"/>
              </a:rPr>
              <a:t> de vară </a:t>
            </a:r>
            <a:r>
              <a:rPr lang="ro-RO" altLang="ro-RO" sz="1800" dirty="0">
                <a:solidFill>
                  <a:schemeClr val="accent6">
                    <a:lumMod val="50000"/>
                  </a:schemeClr>
                </a:solidFill>
                <a:cs typeface="Arial" panose="020B0604020202020204" pitchFamily="34" charset="0"/>
              </a:rPr>
              <a:t>- sâmbătă, 11 iunie 2022 - data din septembrie 2022 la care încep cursurile anului </a:t>
            </a:r>
            <a:r>
              <a:rPr lang="ro-RO" altLang="ro-RO" sz="1800" dirty="0" err="1">
                <a:solidFill>
                  <a:schemeClr val="accent6">
                    <a:lumMod val="50000"/>
                  </a:schemeClr>
                </a:solidFill>
                <a:cs typeface="Arial" panose="020B0604020202020204" pitchFamily="34" charset="0"/>
              </a:rPr>
              <a:t>şcolar</a:t>
            </a:r>
            <a:r>
              <a:rPr lang="ro-RO" altLang="ro-RO" sz="1800" dirty="0">
                <a:solidFill>
                  <a:schemeClr val="accent6">
                    <a:lumMod val="50000"/>
                  </a:schemeClr>
                </a:solidFill>
                <a:cs typeface="Arial" panose="020B0604020202020204" pitchFamily="34" charset="0"/>
              </a:rPr>
              <a:t> 2022 - 2023 </a:t>
            </a:r>
          </a:p>
        </p:txBody>
      </p:sp>
      <p:sp>
        <p:nvSpPr>
          <p:cNvPr id="4" name="Dreptunghi 3">
            <a:extLst>
              <a:ext uri="{FF2B5EF4-FFF2-40B4-BE49-F238E27FC236}">
                <a16:creationId xmlns:a16="http://schemas.microsoft.com/office/drawing/2014/main" xmlns="" id="{32C90B66-7438-4288-BF8E-191B77998FE1}"/>
              </a:ext>
            </a:extLst>
          </p:cNvPr>
          <p:cNvSpPr/>
          <p:nvPr/>
        </p:nvSpPr>
        <p:spPr>
          <a:xfrm>
            <a:off x="-33862" y="6099048"/>
            <a:ext cx="9177861" cy="646331"/>
          </a:xfrm>
          <a:prstGeom prst="rect">
            <a:avLst/>
          </a:prstGeom>
        </p:spPr>
        <p:txBody>
          <a:bodyPr wrap="square">
            <a:spAutoFit/>
          </a:bodyPr>
          <a:lstStyle/>
          <a:p>
            <a:r>
              <a:rPr lang="ro-RO" altLang="ro-RO" i="1" dirty="0">
                <a:solidFill>
                  <a:schemeClr val="accent6">
                    <a:lumMod val="50000"/>
                  </a:schemeClr>
                </a:solidFill>
                <a:hlinkClick r:id="rId2">
                  <a:extLst>
                    <a:ext uri="{A12FA001-AC4F-418D-AE19-62706E023703}">
                      <ahyp:hlinkClr xmlns:ahyp="http://schemas.microsoft.com/office/drawing/2018/hyperlinkcolor" xmlns="" val="tx"/>
                    </a:ext>
                  </a:extLst>
                </a:hlinkClick>
              </a:rPr>
              <a:t>https://www.edu.ro/sites/default/files/_fi%C8%99iere/Legislatie/2021/ordin%203243_2021.pdf</a:t>
            </a:r>
            <a:endParaRPr lang="en-US" altLang="ro-RO" i="1" dirty="0">
              <a:solidFill>
                <a:schemeClr val="accent6">
                  <a:lumMod val="50000"/>
                </a:schemeClr>
              </a:solidFill>
            </a:endParaRPr>
          </a:p>
          <a:p>
            <a:endParaRPr lang="en-US" altLang="en-US" i="1" dirty="0">
              <a:solidFill>
                <a:schemeClr val="accent6">
                  <a:lumMod val="50000"/>
                </a:schemeClr>
              </a:solidFill>
              <a:cs typeface="Arial" panose="020B0604020202020204" pitchFamily="34" charset="0"/>
            </a:endParaRPr>
          </a:p>
        </p:txBody>
      </p:sp>
      <p:sp>
        <p:nvSpPr>
          <p:cNvPr id="5" name="Dreptunghi 4">
            <a:extLst>
              <a:ext uri="{FF2B5EF4-FFF2-40B4-BE49-F238E27FC236}">
                <a16:creationId xmlns:a16="http://schemas.microsoft.com/office/drawing/2014/main" xmlns="" id="{7DB01F21-722E-48C9-A118-82FDE813EE5E}"/>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9963307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027B6E82-8834-45D1-8ACF-97F49504CBC8}"/>
              </a:ext>
            </a:extLst>
          </p:cNvPr>
          <p:cNvSpPr>
            <a:spLocks noGrp="1"/>
          </p:cNvSpPr>
          <p:nvPr>
            <p:ph type="title"/>
          </p:nvPr>
        </p:nvSpPr>
        <p:spPr/>
        <p:txBody>
          <a:bodyPr/>
          <a:lstStyle/>
          <a:p>
            <a:r>
              <a:rPr lang="ro-RO" sz="2400" b="1" dirty="0">
                <a:solidFill>
                  <a:schemeClr val="bg1">
                    <a:lumMod val="85000"/>
                  </a:schemeClr>
                </a:solidFill>
                <a:effectLst>
                  <a:outerShdw blurRad="38100" dist="38100" dir="2700000" algn="tl">
                    <a:srgbClr val="000000">
                      <a:alpha val="43137"/>
                    </a:srgbClr>
                  </a:outerShdw>
                </a:effectLst>
              </a:rPr>
              <a:t>1. </a:t>
            </a:r>
            <a:r>
              <a:rPr lang="en-US" sz="2400" b="1" dirty="0">
                <a:solidFill>
                  <a:schemeClr val="bg1">
                    <a:lumMod val="85000"/>
                  </a:schemeClr>
                </a:solidFill>
                <a:effectLst>
                  <a:outerShdw blurRad="38100" dist="38100" dir="2700000" algn="tl">
                    <a:srgbClr val="000000">
                      <a:alpha val="43137"/>
                    </a:srgbClr>
                  </a:outerShdw>
                </a:effectLst>
              </a:rPr>
              <a:t>OME nr. 3243/2021</a:t>
            </a:r>
            <a:r>
              <a:rPr lang="en-US" sz="2400" b="1" dirty="0">
                <a:solidFill>
                  <a:schemeClr val="bg1">
                    <a:lumMod val="85000"/>
                  </a:schemeClr>
                </a:solidFill>
              </a:rPr>
              <a:t/>
            </a:r>
            <a:br>
              <a:rPr lang="en-US" sz="2400" b="1" dirty="0">
                <a:solidFill>
                  <a:schemeClr val="bg1">
                    <a:lumMod val="85000"/>
                  </a:schemeClr>
                </a:solidFill>
              </a:rPr>
            </a:br>
            <a:r>
              <a:rPr lang="en-US" sz="2400" b="1" dirty="0">
                <a:solidFill>
                  <a:schemeClr val="bg1">
                    <a:lumMod val="85000"/>
                  </a:schemeClr>
                </a:solidFill>
              </a:rPr>
              <a:t/>
            </a:r>
            <a:br>
              <a:rPr lang="en-US" sz="2400" b="1" dirty="0">
                <a:solidFill>
                  <a:schemeClr val="bg1">
                    <a:lumMod val="85000"/>
                  </a:schemeClr>
                </a:solidFill>
              </a:rPr>
            </a:br>
            <a:r>
              <a:rPr lang="en-US" sz="2400" b="1" i="1" dirty="0" err="1">
                <a:solidFill>
                  <a:schemeClr val="bg1">
                    <a:lumMod val="85000"/>
                  </a:schemeClr>
                </a:solidFill>
              </a:rPr>
              <a:t>Structura</a:t>
            </a:r>
            <a:r>
              <a:rPr lang="en-US" sz="2400" b="1" i="1" dirty="0">
                <a:solidFill>
                  <a:schemeClr val="bg1">
                    <a:lumMod val="85000"/>
                  </a:schemeClr>
                </a:solidFill>
              </a:rPr>
              <a:t> </a:t>
            </a:r>
            <a:r>
              <a:rPr lang="en-US" sz="2400" b="1" i="1" dirty="0" err="1">
                <a:solidFill>
                  <a:schemeClr val="bg1">
                    <a:lumMod val="85000"/>
                  </a:schemeClr>
                </a:solidFill>
              </a:rPr>
              <a:t>anului</a:t>
            </a:r>
            <a:r>
              <a:rPr lang="en-US" sz="2400" b="1" i="1" dirty="0">
                <a:solidFill>
                  <a:schemeClr val="bg1">
                    <a:lumMod val="85000"/>
                  </a:schemeClr>
                </a:solidFill>
              </a:rPr>
              <a:t> </a:t>
            </a:r>
            <a:r>
              <a:rPr lang="ro-RO" sz="2400" b="1" i="1" dirty="0" err="1">
                <a:solidFill>
                  <a:schemeClr val="bg1">
                    <a:lumMod val="85000"/>
                  </a:schemeClr>
                </a:solidFill>
              </a:rPr>
              <a:t>ş</a:t>
            </a:r>
            <a:r>
              <a:rPr lang="en-US" sz="2400" b="1" i="1" dirty="0" err="1">
                <a:solidFill>
                  <a:schemeClr val="bg1">
                    <a:lumMod val="85000"/>
                  </a:schemeClr>
                </a:solidFill>
              </a:rPr>
              <a:t>colar</a:t>
            </a:r>
            <a:r>
              <a:rPr lang="en-US" sz="2400" b="1" i="1" dirty="0">
                <a:solidFill>
                  <a:schemeClr val="bg1">
                    <a:lumMod val="85000"/>
                  </a:schemeClr>
                </a:solidFill>
              </a:rPr>
              <a:t> 2021</a:t>
            </a:r>
            <a:r>
              <a:rPr lang="ro-RO" sz="2400" b="1" i="1" dirty="0">
                <a:solidFill>
                  <a:schemeClr val="bg1">
                    <a:lumMod val="85000"/>
                  </a:schemeClr>
                </a:solidFill>
              </a:rPr>
              <a:t>-2</a:t>
            </a:r>
            <a:r>
              <a:rPr lang="en-US" sz="2400" b="1" i="1" dirty="0">
                <a:solidFill>
                  <a:schemeClr val="bg1">
                    <a:lumMod val="85000"/>
                  </a:schemeClr>
                </a:solidFill>
              </a:rPr>
              <a:t>022</a:t>
            </a:r>
            <a:endParaRPr lang="en-US" dirty="0">
              <a:solidFill>
                <a:schemeClr val="bg1">
                  <a:lumMod val="85000"/>
                </a:schemeClr>
              </a:solidFill>
            </a:endParaRPr>
          </a:p>
        </p:txBody>
      </p:sp>
      <p:sp>
        <p:nvSpPr>
          <p:cNvPr id="13314" name="Content Placeholder 2">
            <a:extLst>
              <a:ext uri="{FF2B5EF4-FFF2-40B4-BE49-F238E27FC236}">
                <a16:creationId xmlns:a16="http://schemas.microsoft.com/office/drawing/2014/main" xmlns="" id="{3978E7C7-BF83-48E5-B70A-DCE3E572F135}"/>
              </a:ext>
            </a:extLst>
          </p:cNvPr>
          <p:cNvSpPr>
            <a:spLocks noGrp="1"/>
          </p:cNvSpPr>
          <p:nvPr>
            <p:ph idx="1"/>
          </p:nvPr>
        </p:nvSpPr>
        <p:spPr>
          <a:xfrm>
            <a:off x="2770632" y="758952"/>
            <a:ext cx="5961888" cy="5330952"/>
          </a:xfrm>
          <a:ln>
            <a:solidFill>
              <a:schemeClr val="accent1"/>
            </a:solidFill>
          </a:ln>
        </p:spPr>
        <p:txBody>
          <a:bodyPr>
            <a:normAutofit/>
          </a:bodyPr>
          <a:lstStyle/>
          <a:p>
            <a:pPr algn="just"/>
            <a:endParaRPr lang="ro-RO" altLang="ro-RO" sz="2000" dirty="0"/>
          </a:p>
          <a:p>
            <a:pPr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Programul </a:t>
            </a:r>
            <a:r>
              <a:rPr lang="ro-RO" altLang="ro-RO" sz="2000" dirty="0" err="1">
                <a:solidFill>
                  <a:schemeClr val="accent6">
                    <a:lumMod val="50000"/>
                  </a:schemeClr>
                </a:solidFill>
                <a:cs typeface="Arial" panose="020B0604020202020204" pitchFamily="34" charset="0"/>
              </a:rPr>
              <a:t>naţional</a:t>
            </a:r>
            <a:r>
              <a:rPr lang="ro-RO" altLang="ro-RO" sz="2000" dirty="0">
                <a:solidFill>
                  <a:schemeClr val="accent6">
                    <a:lumMod val="50000"/>
                  </a:schemeClr>
                </a:solidFill>
                <a:cs typeface="Arial" panose="020B0604020202020204" pitchFamily="34" charset="0"/>
              </a:rPr>
              <a:t> "ŞCOALA ALTFEL" se va </a:t>
            </a:r>
            <a:r>
              <a:rPr lang="ro-RO" altLang="ro-RO" sz="2000" dirty="0" err="1">
                <a:solidFill>
                  <a:schemeClr val="accent6">
                    <a:lumMod val="50000"/>
                  </a:schemeClr>
                </a:solidFill>
                <a:cs typeface="Arial" panose="020B0604020202020204" pitchFamily="34" charset="0"/>
              </a:rPr>
              <a:t>desfăşura</a:t>
            </a:r>
            <a:r>
              <a:rPr lang="ro-RO" altLang="ro-RO" sz="2000" dirty="0">
                <a:solidFill>
                  <a:schemeClr val="accent6">
                    <a:lumMod val="50000"/>
                  </a:schemeClr>
                </a:solidFill>
                <a:cs typeface="Arial" panose="020B0604020202020204" pitchFamily="34" charset="0"/>
              </a:rPr>
              <a:t> în perioada 8 - 14 aprilie 2022 </a:t>
            </a:r>
          </a:p>
          <a:p>
            <a:pPr algn="just">
              <a:buFontTx/>
              <a:buChar char="-"/>
            </a:pPr>
            <a:endParaRPr lang="ro-RO" altLang="ro-RO" sz="2000" dirty="0">
              <a:solidFill>
                <a:schemeClr val="accent6">
                  <a:lumMod val="50000"/>
                </a:schemeClr>
              </a:solidFill>
              <a:cs typeface="Arial" panose="020B0604020202020204" pitchFamily="34" charset="0"/>
            </a:endParaRPr>
          </a:p>
          <a:p>
            <a:pPr algn="just">
              <a:buFontTx/>
              <a:buChar char="-"/>
            </a:pPr>
            <a:endParaRPr lang="ro-RO" altLang="ro-RO" sz="2000" dirty="0">
              <a:solidFill>
                <a:schemeClr val="accent6">
                  <a:lumMod val="50000"/>
                </a:schemeClr>
              </a:solidFill>
              <a:cs typeface="Arial" panose="020B0604020202020204" pitchFamily="34" charset="0"/>
            </a:endParaRPr>
          </a:p>
          <a:p>
            <a:pPr algn="just">
              <a:buFont typeface="Wingdings 3" panose="05040102010807070707" pitchFamily="18" charset="2"/>
              <a:buNone/>
            </a:pPr>
            <a:r>
              <a:rPr lang="ro-RO" altLang="ro-RO" sz="2000" dirty="0">
                <a:solidFill>
                  <a:schemeClr val="accent6">
                    <a:lumMod val="50000"/>
                  </a:schemeClr>
                </a:solidFill>
                <a:cs typeface="Arial" panose="020B0604020202020204" pitchFamily="34" charset="0"/>
              </a:rPr>
              <a:t>Etapele </a:t>
            </a:r>
            <a:r>
              <a:rPr lang="ro-RO" altLang="ro-RO" sz="2000" dirty="0" err="1">
                <a:solidFill>
                  <a:schemeClr val="accent6">
                    <a:lumMod val="50000"/>
                  </a:schemeClr>
                </a:solidFill>
                <a:cs typeface="Arial" panose="020B0604020202020204" pitchFamily="34" charset="0"/>
              </a:rPr>
              <a:t>naţionale</a:t>
            </a:r>
            <a:r>
              <a:rPr lang="ro-RO" altLang="ro-RO" sz="2000" dirty="0">
                <a:solidFill>
                  <a:schemeClr val="accent6">
                    <a:lumMod val="50000"/>
                  </a:schemeClr>
                </a:solidFill>
                <a:cs typeface="Arial" panose="020B0604020202020204" pitchFamily="34" charset="0"/>
              </a:rPr>
              <a:t> ale OLIMPIADELOR ŞCOLARE se vor organiza, de regulă, în perioada dedicată programului "</a:t>
            </a:r>
            <a:r>
              <a:rPr lang="ro-RO" altLang="ro-RO" sz="2000" dirty="0" err="1">
                <a:solidFill>
                  <a:schemeClr val="accent6">
                    <a:lumMod val="50000"/>
                  </a:schemeClr>
                </a:solidFill>
                <a:cs typeface="Arial" panose="020B0604020202020204" pitchFamily="34" charset="0"/>
              </a:rPr>
              <a:t>Şcoala</a:t>
            </a:r>
            <a:r>
              <a:rPr lang="ro-RO" altLang="ro-RO" sz="2000" dirty="0">
                <a:solidFill>
                  <a:schemeClr val="accent6">
                    <a:lumMod val="50000"/>
                  </a:schemeClr>
                </a:solidFill>
                <a:cs typeface="Arial" panose="020B0604020202020204" pitchFamily="34" charset="0"/>
              </a:rPr>
              <a:t> altfel", conform calendarului olimpiadelor </a:t>
            </a:r>
            <a:r>
              <a:rPr lang="ro-RO" altLang="ro-RO" sz="2000" dirty="0" err="1">
                <a:solidFill>
                  <a:schemeClr val="accent6">
                    <a:lumMod val="50000"/>
                  </a:schemeClr>
                </a:solidFill>
                <a:cs typeface="Arial" panose="020B0604020202020204" pitchFamily="34" charset="0"/>
              </a:rPr>
              <a:t>naţionale</a:t>
            </a:r>
            <a:r>
              <a:rPr lang="ro-RO" altLang="ro-RO" sz="2000" dirty="0">
                <a:solidFill>
                  <a:schemeClr val="accent6">
                    <a:lumMod val="50000"/>
                  </a:schemeClr>
                </a:solidFill>
                <a:cs typeface="Arial" panose="020B0604020202020204" pitchFamily="34" charset="0"/>
              </a:rPr>
              <a:t> </a:t>
            </a:r>
            <a:r>
              <a:rPr lang="ro-RO" altLang="ro-RO" sz="2000" dirty="0" err="1">
                <a:solidFill>
                  <a:schemeClr val="accent6">
                    <a:lumMod val="50000"/>
                  </a:schemeClr>
                </a:solidFill>
                <a:cs typeface="Arial" panose="020B0604020202020204" pitchFamily="34" charset="0"/>
              </a:rPr>
              <a:t>şcolare</a:t>
            </a:r>
            <a:r>
              <a:rPr lang="ro-RO" altLang="ro-RO" sz="2000" dirty="0">
                <a:solidFill>
                  <a:schemeClr val="accent6">
                    <a:lumMod val="50000"/>
                  </a:schemeClr>
                </a:solidFill>
                <a:cs typeface="Arial" panose="020B0604020202020204" pitchFamily="34" charset="0"/>
              </a:rPr>
              <a:t>. </a:t>
            </a:r>
          </a:p>
        </p:txBody>
      </p:sp>
      <p:sp>
        <p:nvSpPr>
          <p:cNvPr id="4" name="Dreptunghi 3">
            <a:extLst>
              <a:ext uri="{FF2B5EF4-FFF2-40B4-BE49-F238E27FC236}">
                <a16:creationId xmlns:a16="http://schemas.microsoft.com/office/drawing/2014/main" xmlns="" id="{26B2531F-315C-4050-9E43-30580300DA50}"/>
              </a:ext>
            </a:extLst>
          </p:cNvPr>
          <p:cNvSpPr/>
          <p:nvPr/>
        </p:nvSpPr>
        <p:spPr>
          <a:xfrm>
            <a:off x="-33862" y="6099048"/>
            <a:ext cx="9177861" cy="646331"/>
          </a:xfrm>
          <a:prstGeom prst="rect">
            <a:avLst/>
          </a:prstGeom>
        </p:spPr>
        <p:txBody>
          <a:bodyPr wrap="square">
            <a:spAutoFit/>
          </a:bodyPr>
          <a:lstStyle/>
          <a:p>
            <a:r>
              <a:rPr lang="ro-RO" altLang="ro-RO" i="1" dirty="0">
                <a:solidFill>
                  <a:schemeClr val="accent6">
                    <a:lumMod val="50000"/>
                  </a:schemeClr>
                </a:solidFill>
                <a:hlinkClick r:id="rId2">
                  <a:extLst>
                    <a:ext uri="{A12FA001-AC4F-418D-AE19-62706E023703}">
                      <ahyp:hlinkClr xmlns:ahyp="http://schemas.microsoft.com/office/drawing/2018/hyperlinkcolor" xmlns="" val="tx"/>
                    </a:ext>
                  </a:extLst>
                </a:hlinkClick>
              </a:rPr>
              <a:t>https://www.edu.ro/sites/default/files/_fi%C8%99iere/Legislatie/2021/ordin%203243_2021.pdf</a:t>
            </a:r>
            <a:endParaRPr lang="en-US" altLang="ro-RO" i="1" dirty="0">
              <a:solidFill>
                <a:schemeClr val="accent6">
                  <a:lumMod val="50000"/>
                </a:schemeClr>
              </a:solidFill>
            </a:endParaRPr>
          </a:p>
          <a:p>
            <a:endParaRPr lang="en-US" altLang="en-US" i="1" dirty="0">
              <a:solidFill>
                <a:schemeClr val="accent6">
                  <a:lumMod val="50000"/>
                </a:schemeClr>
              </a:solidFill>
              <a:cs typeface="Arial" panose="020B0604020202020204" pitchFamily="34" charset="0"/>
            </a:endParaRPr>
          </a:p>
        </p:txBody>
      </p:sp>
      <p:sp>
        <p:nvSpPr>
          <p:cNvPr id="5" name="Dreptunghi 4">
            <a:extLst>
              <a:ext uri="{FF2B5EF4-FFF2-40B4-BE49-F238E27FC236}">
                <a16:creationId xmlns:a16="http://schemas.microsoft.com/office/drawing/2014/main" xmlns="" id="{D6F0F4EB-7887-46D2-BE48-DAF3328E7CD6}"/>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9043734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u 1">
            <a:extLst>
              <a:ext uri="{FF2B5EF4-FFF2-40B4-BE49-F238E27FC236}">
                <a16:creationId xmlns:a16="http://schemas.microsoft.com/office/drawing/2014/main" xmlns="" id="{210A3906-6AE0-49F4-A67C-45E8D506F49C}"/>
              </a:ext>
            </a:extLst>
          </p:cNvPr>
          <p:cNvSpPr>
            <a:spLocks noGrp="1"/>
          </p:cNvSpPr>
          <p:nvPr>
            <p:ph type="title"/>
          </p:nvPr>
        </p:nvSpPr>
        <p:spPr/>
        <p:txBody>
          <a:bodyPr rtlCol="0">
            <a:normAutofit/>
          </a:bodyPr>
          <a:lstStyle/>
          <a:p>
            <a:pPr algn="ctr" fontAlgn="auto">
              <a:spcAft>
                <a:spcPts val="0"/>
              </a:spcAft>
              <a:defRPr/>
            </a:pPr>
            <a:r>
              <a:rPr lang="ro-RO" altLang="ro-RO" sz="2400" b="1" dirty="0">
                <a:solidFill>
                  <a:schemeClr val="bg1">
                    <a:lumMod val="85000"/>
                  </a:schemeClr>
                </a:solidFill>
                <a:effectLst>
                  <a:outerShdw blurRad="38100" dist="38100" dir="2700000" algn="tl">
                    <a:srgbClr val="000000">
                      <a:alpha val="43137"/>
                    </a:srgbClr>
                  </a:outerShdw>
                </a:effectLst>
                <a:latin typeface="+mn-lt"/>
                <a:cs typeface="Arial" panose="020B0604020202020204" pitchFamily="34" charset="0"/>
              </a:rPr>
              <a:t>2. Curriculum național</a:t>
            </a:r>
          </a:p>
        </p:txBody>
      </p:sp>
      <p:sp>
        <p:nvSpPr>
          <p:cNvPr id="11267" name="Substituent conținut 2">
            <a:extLst>
              <a:ext uri="{FF2B5EF4-FFF2-40B4-BE49-F238E27FC236}">
                <a16:creationId xmlns:a16="http://schemas.microsoft.com/office/drawing/2014/main" xmlns="" id="{F5AAD08B-6AEE-4210-BB2A-CF1587E2BFFC}"/>
              </a:ext>
            </a:extLst>
          </p:cNvPr>
          <p:cNvSpPr>
            <a:spLocks noGrp="1"/>
          </p:cNvSpPr>
          <p:nvPr>
            <p:ph idx="1"/>
          </p:nvPr>
        </p:nvSpPr>
        <p:spPr>
          <a:xfrm>
            <a:off x="2770632" y="758952"/>
            <a:ext cx="5961888" cy="5330952"/>
          </a:xfrm>
          <a:ln>
            <a:solidFill>
              <a:schemeClr val="accent1"/>
            </a:solidFill>
          </a:ln>
        </p:spPr>
        <p:txBody>
          <a:bodyPr>
            <a:normAutofit/>
          </a:bodyPr>
          <a:lstStyle/>
          <a:p>
            <a:pPr>
              <a:lnSpc>
                <a:spcPct val="90000"/>
              </a:lnSpc>
              <a:buClr>
                <a:srgbClr val="C42F1A"/>
              </a:buClr>
              <a:buFont typeface="Courier New" panose="02070309020205020404" pitchFamily="49" charset="0"/>
              <a:buChar char="o"/>
            </a:pPr>
            <a:r>
              <a:rPr lang="ro-RO" altLang="ro-RO" sz="2000" dirty="0">
                <a:solidFill>
                  <a:schemeClr val="accent6">
                    <a:lumMod val="50000"/>
                  </a:schemeClr>
                </a:solidFill>
                <a:cs typeface="Arial" panose="020B0604020202020204" pitchFamily="34" charset="0"/>
              </a:rPr>
              <a:t>P</a:t>
            </a:r>
            <a:r>
              <a:rPr lang="it-IT" altLang="ro-RO" sz="2000" dirty="0">
                <a:solidFill>
                  <a:schemeClr val="accent6">
                    <a:lumMod val="50000"/>
                  </a:schemeClr>
                </a:solidFill>
                <a:cs typeface="Arial" panose="020B0604020202020204" pitchFamily="34" charset="0"/>
              </a:rPr>
              <a:t>lanuri-cadru</a:t>
            </a:r>
            <a:endParaRPr lang="ro-RO" altLang="ro-RO" sz="2000" dirty="0">
              <a:solidFill>
                <a:schemeClr val="accent6">
                  <a:lumMod val="50000"/>
                </a:schemeClr>
              </a:solidFill>
              <a:cs typeface="Arial" panose="020B0604020202020204" pitchFamily="34" charset="0"/>
            </a:endParaRPr>
          </a:p>
          <a:p>
            <a:pPr algn="just">
              <a:lnSpc>
                <a:spcPct val="90000"/>
              </a:lnSpc>
              <a:buClr>
                <a:srgbClr val="C42F1A"/>
              </a:buClr>
              <a:buFont typeface="Courier New" panose="02070309020205020404" pitchFamily="49" charset="0"/>
              <a:buChar char="o"/>
            </a:pPr>
            <a:r>
              <a:rPr lang="ro-RO" altLang="ro-RO" sz="2000" dirty="0">
                <a:solidFill>
                  <a:schemeClr val="accent6">
                    <a:lumMod val="50000"/>
                  </a:schemeClr>
                </a:solidFill>
                <a:cs typeface="Arial" panose="020B0604020202020204" pitchFamily="34" charset="0"/>
              </a:rPr>
              <a:t>P</a:t>
            </a:r>
            <a:r>
              <a:rPr lang="it-IT" altLang="ro-RO" sz="2000" dirty="0">
                <a:solidFill>
                  <a:schemeClr val="accent6">
                    <a:lumMod val="50000"/>
                  </a:schemeClr>
                </a:solidFill>
                <a:cs typeface="Arial" panose="020B0604020202020204" pitchFamily="34" charset="0"/>
              </a:rPr>
              <a:t>rograme şcolare </a:t>
            </a:r>
            <a:r>
              <a:rPr lang="ro-RO" altLang="ro-RO" sz="2000" dirty="0">
                <a:solidFill>
                  <a:schemeClr val="accent6">
                    <a:lumMod val="50000"/>
                  </a:schemeClr>
                </a:solidFill>
                <a:cs typeface="Arial" panose="020B0604020202020204" pitchFamily="34" charset="0"/>
              </a:rPr>
              <a:t>pentru</a:t>
            </a:r>
            <a:r>
              <a:rPr lang="it-IT" altLang="ro-RO" sz="2000" dirty="0">
                <a:solidFill>
                  <a:schemeClr val="accent6">
                    <a:lumMod val="50000"/>
                  </a:schemeClr>
                </a:solidFill>
                <a:cs typeface="Arial" panose="020B0604020202020204" pitchFamily="34" charset="0"/>
              </a:rPr>
              <a:t> trunchi</a:t>
            </a:r>
            <a:r>
              <a:rPr lang="ro-RO" altLang="ro-RO" sz="2000" dirty="0" err="1">
                <a:solidFill>
                  <a:schemeClr val="accent6">
                    <a:lumMod val="50000"/>
                  </a:schemeClr>
                </a:solidFill>
                <a:cs typeface="Arial" panose="020B0604020202020204" pitchFamily="34" charset="0"/>
              </a:rPr>
              <a:t>ul</a:t>
            </a:r>
            <a:r>
              <a:rPr lang="it-IT" altLang="ro-RO" sz="2000" dirty="0">
                <a:solidFill>
                  <a:schemeClr val="accent6">
                    <a:lumMod val="50000"/>
                  </a:schemeClr>
                </a:solidFill>
                <a:cs typeface="Arial" panose="020B0604020202020204" pitchFamily="34" charset="0"/>
              </a:rPr>
              <a:t> comun</a:t>
            </a:r>
            <a:r>
              <a:rPr lang="ro-RO" altLang="ro-RO" sz="2000" dirty="0">
                <a:solidFill>
                  <a:schemeClr val="accent6">
                    <a:lumMod val="50000"/>
                  </a:schemeClr>
                </a:solidFill>
                <a:cs typeface="Arial" panose="020B0604020202020204" pitchFamily="34" charset="0"/>
              </a:rPr>
              <a:t>, pentru curriculum diferențiat</a:t>
            </a:r>
            <a:r>
              <a:rPr lang="it-IT" altLang="ro-RO" sz="2000" dirty="0">
                <a:solidFill>
                  <a:schemeClr val="accent6">
                    <a:lumMod val="50000"/>
                  </a:schemeClr>
                </a:solidFill>
                <a:cs typeface="Arial" panose="020B0604020202020204" pitchFamily="34" charset="0"/>
              </a:rPr>
              <a:t> şi programe şcolare pentru curriculum la decizia </a:t>
            </a:r>
            <a:r>
              <a:rPr lang="ro-RO" altLang="ro-RO" sz="2000" dirty="0">
                <a:solidFill>
                  <a:schemeClr val="accent6">
                    <a:lumMod val="50000"/>
                  </a:schemeClr>
                </a:solidFill>
                <a:cs typeface="Arial" panose="020B0604020202020204" pitchFamily="34" charset="0"/>
              </a:rPr>
              <a:t>ș</a:t>
            </a:r>
            <a:r>
              <a:rPr lang="it-IT" altLang="ro-RO" sz="2000" dirty="0">
                <a:solidFill>
                  <a:schemeClr val="accent6">
                    <a:lumMod val="50000"/>
                  </a:schemeClr>
                </a:solidFill>
                <a:cs typeface="Arial" panose="020B0604020202020204" pitchFamily="34" charset="0"/>
              </a:rPr>
              <a:t>colii </a:t>
            </a:r>
            <a:r>
              <a:rPr lang="ro-RO" altLang="ro-RO" sz="2000" dirty="0">
                <a:solidFill>
                  <a:schemeClr val="accent6">
                    <a:lumMod val="50000"/>
                  </a:schemeClr>
                </a:solidFill>
                <a:cs typeface="Arial" panose="020B0604020202020204" pitchFamily="34" charset="0"/>
              </a:rPr>
              <a:t>în </a:t>
            </a:r>
            <a:r>
              <a:rPr lang="it-IT" altLang="ro-RO" sz="2000" dirty="0">
                <a:solidFill>
                  <a:schemeClr val="accent6">
                    <a:lumMod val="50000"/>
                  </a:schemeClr>
                </a:solidFill>
                <a:cs typeface="Arial" panose="020B0604020202020204" pitchFamily="34" charset="0"/>
              </a:rPr>
              <a:t>oferta naţională</a:t>
            </a:r>
            <a:r>
              <a:rPr lang="ro-RO" altLang="ro-RO" sz="2000" dirty="0">
                <a:solidFill>
                  <a:schemeClr val="accent6">
                    <a:lumMod val="50000"/>
                  </a:schemeClr>
                </a:solidFill>
                <a:cs typeface="Arial" panose="020B0604020202020204" pitchFamily="34" charset="0"/>
              </a:rPr>
              <a:t> </a:t>
            </a:r>
          </a:p>
          <a:p>
            <a:pPr>
              <a:lnSpc>
                <a:spcPct val="90000"/>
              </a:lnSpc>
              <a:buClr>
                <a:srgbClr val="C42F1A"/>
              </a:buClr>
              <a:buFont typeface="Courier New" panose="02070309020205020404" pitchFamily="49" charset="0"/>
              <a:buChar char="o"/>
            </a:pPr>
            <a:r>
              <a:rPr lang="ro-RO" altLang="ro-RO" sz="2000" dirty="0">
                <a:solidFill>
                  <a:schemeClr val="accent6">
                    <a:lumMod val="50000"/>
                  </a:schemeClr>
                </a:solidFill>
                <a:cs typeface="Arial" panose="020B0604020202020204" pitchFamily="34" charset="0"/>
              </a:rPr>
              <a:t>Manuale </a:t>
            </a:r>
            <a:r>
              <a:rPr lang="ro-RO" altLang="ro-RO" sz="2000" dirty="0" err="1">
                <a:solidFill>
                  <a:schemeClr val="accent6">
                    <a:lumMod val="50000"/>
                  </a:schemeClr>
                </a:solidFill>
                <a:cs typeface="Arial" panose="020B0604020202020204" pitchFamily="34" charset="0"/>
              </a:rPr>
              <a:t>şcolare</a:t>
            </a:r>
            <a:endParaRPr lang="ro-RO" altLang="ro-RO" sz="2000" dirty="0">
              <a:solidFill>
                <a:schemeClr val="accent6">
                  <a:lumMod val="50000"/>
                </a:schemeClr>
              </a:solidFill>
              <a:cs typeface="Arial" panose="020B0604020202020204" pitchFamily="34" charset="0"/>
            </a:endParaRPr>
          </a:p>
        </p:txBody>
      </p:sp>
      <p:sp>
        <p:nvSpPr>
          <p:cNvPr id="4" name="Dreptunghi 3">
            <a:extLst>
              <a:ext uri="{FF2B5EF4-FFF2-40B4-BE49-F238E27FC236}">
                <a16:creationId xmlns:a16="http://schemas.microsoft.com/office/drawing/2014/main" xmlns="" id="{1B0BA34D-5C6D-4136-A255-992857803F27}"/>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u 1">
            <a:extLst>
              <a:ext uri="{FF2B5EF4-FFF2-40B4-BE49-F238E27FC236}">
                <a16:creationId xmlns:a16="http://schemas.microsoft.com/office/drawing/2014/main" xmlns="" id="{210A3906-6AE0-49F4-A67C-45E8D506F49C}"/>
              </a:ext>
            </a:extLst>
          </p:cNvPr>
          <p:cNvSpPr>
            <a:spLocks noGrp="1"/>
          </p:cNvSpPr>
          <p:nvPr>
            <p:ph type="title"/>
          </p:nvPr>
        </p:nvSpPr>
        <p:spPr/>
        <p:txBody>
          <a:bodyPr rtlCol="0">
            <a:normAutofit/>
          </a:bodyPr>
          <a:lstStyle/>
          <a:p>
            <a:pPr algn="ctr" fontAlgn="auto">
              <a:spcAft>
                <a:spcPts val="0"/>
              </a:spcAft>
              <a:defRPr/>
            </a:pPr>
            <a:r>
              <a:rPr lang="ro-RO" altLang="ro-RO" sz="2400" b="1" dirty="0">
                <a:solidFill>
                  <a:schemeClr val="bg1">
                    <a:lumMod val="85000"/>
                  </a:schemeClr>
                </a:solidFill>
                <a:latin typeface="+mn-lt"/>
                <a:cs typeface="Arial" panose="020B0604020202020204" pitchFamily="34" charset="0"/>
              </a:rPr>
              <a:t>2. </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Curriculum național</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 nr. </a:t>
            </a:r>
            <a:r>
              <a:rPr lang="nn-N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3.239</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/2021</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c</a:t>
            </a:r>
            <a:r>
              <a:rPr lang="en-US" altLang="en-US" sz="2400" b="1" dirty="0" err="1">
                <a:solidFill>
                  <a:schemeClr val="bg1">
                    <a:lumMod val="85000"/>
                  </a:schemeClr>
                </a:solidFill>
                <a:effectLst>
                  <a:outerShdw blurRad="38100" dist="38100" dir="2700000" algn="tl">
                    <a:srgbClr val="000000">
                      <a:alpha val="43137"/>
                    </a:srgbClr>
                  </a:outerShdw>
                </a:effectLst>
                <a:cs typeface="Arial" panose="020B0604020202020204" pitchFamily="34" charset="0"/>
              </a:rPr>
              <a:t>adrul</a:t>
            </a:r>
            <a:r>
              <a:rPr lang="en-US"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de </a:t>
            </a:r>
            <a:r>
              <a:rPr lang="en-US" altLang="en-US" sz="2400" b="1" dirty="0" err="1">
                <a:solidFill>
                  <a:schemeClr val="bg1">
                    <a:lumMod val="85000"/>
                  </a:schemeClr>
                </a:solidFill>
                <a:effectLst>
                  <a:outerShdw blurRad="38100" dist="38100" dir="2700000" algn="tl">
                    <a:srgbClr val="000000">
                      <a:alpha val="43137"/>
                    </a:srgbClr>
                  </a:outerShdw>
                </a:effectLst>
                <a:cs typeface="Arial" panose="020B0604020202020204" pitchFamily="34" charset="0"/>
              </a:rPr>
              <a:t>referință</a:t>
            </a:r>
            <a:r>
              <a:rPr lang="en-US"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al </a:t>
            </a:r>
            <a:r>
              <a:rPr lang="ro-RO"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c</a:t>
            </a:r>
            <a:r>
              <a:rPr lang="en-US" altLang="en-US" sz="2400" b="1" dirty="0" err="1">
                <a:solidFill>
                  <a:schemeClr val="bg1">
                    <a:lumMod val="85000"/>
                  </a:schemeClr>
                </a:solidFill>
                <a:effectLst>
                  <a:outerShdw blurRad="38100" dist="38100" dir="2700000" algn="tl">
                    <a:srgbClr val="000000">
                      <a:alpha val="43137"/>
                    </a:srgbClr>
                  </a:outerShdw>
                </a:effectLst>
                <a:cs typeface="Arial" panose="020B0604020202020204" pitchFamily="34" charset="0"/>
              </a:rPr>
              <a:t>urriculumului</a:t>
            </a:r>
            <a:r>
              <a:rPr lang="en-US"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t>
            </a:r>
            <a:r>
              <a:rPr lang="en-US" altLang="en-US" sz="2400" b="1" dirty="0" err="1">
                <a:solidFill>
                  <a:schemeClr val="bg1">
                    <a:lumMod val="85000"/>
                  </a:schemeClr>
                </a:solidFill>
                <a:effectLst>
                  <a:outerShdw blurRad="38100" dist="38100" dir="2700000" algn="tl">
                    <a:srgbClr val="000000">
                      <a:alpha val="43137"/>
                    </a:srgbClr>
                  </a:outerShdw>
                </a:effectLst>
                <a:cs typeface="Arial" panose="020B0604020202020204" pitchFamily="34" charset="0"/>
              </a:rPr>
              <a:t>național</a:t>
            </a:r>
            <a:endPar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endParaRPr>
          </a:p>
        </p:txBody>
      </p:sp>
      <p:sp>
        <p:nvSpPr>
          <p:cNvPr id="11267" name="Substituent conținut 2">
            <a:extLst>
              <a:ext uri="{FF2B5EF4-FFF2-40B4-BE49-F238E27FC236}">
                <a16:creationId xmlns:a16="http://schemas.microsoft.com/office/drawing/2014/main" xmlns="" id="{F5AAD08B-6AEE-4210-BB2A-CF1587E2BFFC}"/>
              </a:ext>
            </a:extLst>
          </p:cNvPr>
          <p:cNvSpPr>
            <a:spLocks noGrp="1"/>
          </p:cNvSpPr>
          <p:nvPr>
            <p:ph idx="1"/>
          </p:nvPr>
        </p:nvSpPr>
        <p:spPr>
          <a:xfrm>
            <a:off x="2770632" y="758952"/>
            <a:ext cx="5961888" cy="5330952"/>
          </a:xfrm>
          <a:ln>
            <a:solidFill>
              <a:schemeClr val="accent1"/>
            </a:solidFill>
          </a:ln>
        </p:spPr>
        <p:txBody>
          <a:bodyPr>
            <a:normAutofit/>
          </a:bodyPr>
          <a:lstStyle/>
          <a:p>
            <a:pPr algn="just">
              <a:lnSpc>
                <a:spcPct val="90000"/>
              </a:lnSpc>
              <a:buFont typeface="Wingdings 3" panose="05040102010807070707" pitchFamily="18" charset="2"/>
              <a:buNone/>
            </a:pPr>
            <a:r>
              <a:rPr lang="en-US" altLang="en-US" sz="1600" b="1" dirty="0" err="1">
                <a:solidFill>
                  <a:schemeClr val="accent6">
                    <a:lumMod val="50000"/>
                  </a:schemeClr>
                </a:solidFill>
                <a:latin typeface="Arial" panose="020B0604020202020204" pitchFamily="34" charset="0"/>
                <a:cs typeface="Arial" panose="020B0604020202020204" pitchFamily="34" charset="0"/>
              </a:rPr>
              <a:t>Repere</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pentru</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proiectarea</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actualizarea</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și</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evaluarea</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Curriculumului</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național</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Cadrul</a:t>
            </a:r>
            <a:r>
              <a:rPr lang="en-US" altLang="en-US" sz="1600" b="1" dirty="0">
                <a:solidFill>
                  <a:schemeClr val="accent6">
                    <a:lumMod val="50000"/>
                  </a:schemeClr>
                </a:solidFill>
                <a:latin typeface="Arial" panose="020B0604020202020204" pitchFamily="34" charset="0"/>
                <a:cs typeface="Arial" panose="020B0604020202020204" pitchFamily="34" charset="0"/>
              </a:rPr>
              <a:t> de </a:t>
            </a:r>
            <a:r>
              <a:rPr lang="en-US" altLang="en-US" sz="1600" b="1" dirty="0" err="1">
                <a:solidFill>
                  <a:schemeClr val="accent6">
                    <a:lumMod val="50000"/>
                  </a:schemeClr>
                </a:solidFill>
                <a:latin typeface="Arial" panose="020B0604020202020204" pitchFamily="34" charset="0"/>
                <a:cs typeface="Arial" panose="020B0604020202020204" pitchFamily="34" charset="0"/>
              </a:rPr>
              <a:t>referință</a:t>
            </a:r>
            <a:r>
              <a:rPr lang="en-US" altLang="en-US" sz="1600" b="1" dirty="0">
                <a:solidFill>
                  <a:schemeClr val="accent6">
                    <a:lumMod val="50000"/>
                  </a:schemeClr>
                </a:solidFill>
                <a:latin typeface="Arial" panose="020B0604020202020204" pitchFamily="34" charset="0"/>
                <a:cs typeface="Arial" panose="020B0604020202020204" pitchFamily="34" charset="0"/>
              </a:rPr>
              <a:t> al </a:t>
            </a:r>
            <a:r>
              <a:rPr lang="en-US" altLang="en-US" sz="1600" b="1" dirty="0" err="1">
                <a:solidFill>
                  <a:schemeClr val="accent6">
                    <a:lumMod val="50000"/>
                  </a:schemeClr>
                </a:solidFill>
                <a:latin typeface="Arial" panose="020B0604020202020204" pitchFamily="34" charset="0"/>
                <a:cs typeface="Arial" panose="020B0604020202020204" pitchFamily="34" charset="0"/>
              </a:rPr>
              <a:t>Curriculumului</a:t>
            </a:r>
            <a:r>
              <a:rPr lang="en-US" altLang="en-US" sz="1600" b="1" dirty="0">
                <a:solidFill>
                  <a:schemeClr val="accent6">
                    <a:lumMod val="50000"/>
                  </a:schemeClr>
                </a:solidFill>
                <a:latin typeface="Arial" panose="020B0604020202020204" pitchFamily="34" charset="0"/>
                <a:cs typeface="Arial" panose="020B0604020202020204" pitchFamily="34" charset="0"/>
              </a:rPr>
              <a:t> </a:t>
            </a:r>
            <a:r>
              <a:rPr lang="en-US" altLang="en-US" sz="1600" b="1" dirty="0" err="1">
                <a:solidFill>
                  <a:schemeClr val="accent6">
                    <a:lumMod val="50000"/>
                  </a:schemeClr>
                </a:solidFill>
                <a:latin typeface="Arial" panose="020B0604020202020204" pitchFamily="34" charset="0"/>
                <a:cs typeface="Arial" panose="020B0604020202020204" pitchFamily="34" charset="0"/>
              </a:rPr>
              <a:t>național</a:t>
            </a:r>
            <a:r>
              <a:rPr lang="ro-RO" altLang="en-US" sz="1600" b="1" dirty="0">
                <a:solidFill>
                  <a:schemeClr val="accent6">
                    <a:lumMod val="50000"/>
                  </a:schemeClr>
                </a:solidFill>
                <a:latin typeface="Arial" panose="020B0604020202020204" pitchFamily="34" charset="0"/>
                <a:cs typeface="Arial" panose="020B0604020202020204" pitchFamily="34" charset="0"/>
              </a:rPr>
              <a:t>, aprobat prin OME nr. </a:t>
            </a:r>
            <a:r>
              <a:rPr lang="nn-NO" altLang="ro-RO" sz="1600" b="1" dirty="0">
                <a:solidFill>
                  <a:schemeClr val="accent6">
                    <a:lumMod val="50000"/>
                  </a:schemeClr>
                </a:solidFill>
                <a:latin typeface="Arial" panose="020B0604020202020204" pitchFamily="34" charset="0"/>
                <a:cs typeface="Arial" panose="020B0604020202020204" pitchFamily="34" charset="0"/>
              </a:rPr>
              <a:t>3.239</a:t>
            </a:r>
            <a:r>
              <a:rPr lang="ro-RO" altLang="ro-RO" sz="1600" b="1" dirty="0">
                <a:solidFill>
                  <a:schemeClr val="accent6">
                    <a:lumMod val="50000"/>
                  </a:schemeClr>
                </a:solidFill>
                <a:latin typeface="Arial" panose="020B0604020202020204" pitchFamily="34" charset="0"/>
                <a:cs typeface="Arial" panose="020B0604020202020204" pitchFamily="34" charset="0"/>
              </a:rPr>
              <a:t>/2021 </a:t>
            </a:r>
          </a:p>
          <a:p>
            <a:pPr algn="just">
              <a:lnSpc>
                <a:spcPct val="90000"/>
              </a:lnSpc>
              <a:buFont typeface="Wingdings 3" panose="05040102010807070707" pitchFamily="18" charset="2"/>
              <a:buNone/>
            </a:pPr>
            <a:r>
              <a:rPr lang="ro-RO" altLang="ro-RO" sz="1600" dirty="0">
                <a:solidFill>
                  <a:schemeClr val="accent6">
                    <a:lumMod val="50000"/>
                  </a:schemeClr>
                </a:solidFill>
                <a:latin typeface="Arial" panose="020B0604020202020204" pitchFamily="34" charset="0"/>
                <a:cs typeface="Arial" panose="020B0604020202020204" pitchFamily="34" charset="0"/>
              </a:rPr>
              <a:t>Acest nou cadru de referință, elaborat în cadrul </a:t>
            </a:r>
            <a:r>
              <a:rPr lang="ro-RO" altLang="ro-RO" sz="1600" b="1" dirty="0">
                <a:solidFill>
                  <a:schemeClr val="accent6">
                    <a:lumMod val="50000"/>
                  </a:schemeClr>
                </a:solidFill>
                <a:latin typeface="Arial" panose="020B0604020202020204" pitchFamily="34" charset="0"/>
                <a:cs typeface="Arial" panose="020B0604020202020204" pitchFamily="34" charset="0"/>
              </a:rPr>
              <a:t>Proiectului CRED</a:t>
            </a:r>
            <a:r>
              <a:rPr lang="ro-RO" altLang="ro-RO" sz="1600" dirty="0">
                <a:solidFill>
                  <a:schemeClr val="accent6">
                    <a:lumMod val="50000"/>
                  </a:schemeClr>
                </a:solidFill>
                <a:latin typeface="Arial" panose="020B0604020202020204" pitchFamily="34" charset="0"/>
                <a:cs typeface="Arial" panose="020B0604020202020204" pitchFamily="34" charset="0"/>
              </a:rPr>
              <a:t>, aduce la zi procesul de construcție curriculară și include </a:t>
            </a:r>
            <a:r>
              <a:rPr lang="ro-RO" altLang="ro-RO" sz="1600" b="1" dirty="0">
                <a:solidFill>
                  <a:schemeClr val="accent6">
                    <a:lumMod val="50000"/>
                  </a:schemeClr>
                </a:solidFill>
                <a:latin typeface="Arial" panose="020B0604020202020204" pitchFamily="34" charset="0"/>
                <a:cs typeface="Arial" panose="020B0604020202020204" pitchFamily="34" charset="0"/>
              </a:rPr>
              <a:t>un nou profil de formare al absolventului:</a:t>
            </a:r>
          </a:p>
          <a:p>
            <a:pPr algn="just">
              <a:lnSpc>
                <a:spcPct val="107000"/>
              </a:lnSpc>
              <a:spcBef>
                <a:spcPts val="300"/>
              </a:spcBef>
              <a:spcAft>
                <a:spcPts val="300"/>
              </a:spcAft>
              <a:buClr>
                <a:srgbClr val="C42F1A"/>
              </a:buClr>
              <a:buFont typeface="Symbol" panose="05050102010706020507" pitchFamily="18" charset="2"/>
              <a:buChar char=""/>
            </a:pPr>
            <a:r>
              <a:rPr lang="ro-RO"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formulează opțiunea pentru un sistem educațional centrat pe formarea de </a:t>
            </a:r>
            <a:r>
              <a:rPr lang="ro-RO" altLang="en-US" sz="1600" b="1"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competențe-cheie</a:t>
            </a:r>
            <a:r>
              <a:rPr lang="ro-RO"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 care includ </a:t>
            </a:r>
            <a:r>
              <a:rPr lang="ro-RO" altLang="en-US" sz="1600" b="1"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profilurile de formare</a:t>
            </a:r>
            <a:r>
              <a:rPr lang="ro-RO"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 aferente fiecărui nivel de învățământ;</a:t>
            </a:r>
            <a:endParaRPr lang="en-GB"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300"/>
              </a:spcBef>
              <a:spcAft>
                <a:spcPts val="300"/>
              </a:spcAft>
              <a:buClr>
                <a:srgbClr val="C42F1A"/>
              </a:buClr>
              <a:buFont typeface="Symbol" panose="05050102010706020507" pitchFamily="18" charset="2"/>
              <a:buChar char=""/>
            </a:pPr>
            <a:r>
              <a:rPr lang="ro-RO"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descrie </a:t>
            </a:r>
            <a:r>
              <a:rPr lang="ro-RO" altLang="en-US" sz="1600" b="1"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implicațiile</a:t>
            </a:r>
            <a:r>
              <a:rPr lang="ro-RO"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 acestei abordări asupra predării-învățării, resurselor educaționale, evaluării rezultatelor școlare, formării și managementului resurselor umane,</a:t>
            </a:r>
            <a:endParaRPr lang="en-GB" altLang="en-US" sz="16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300"/>
              </a:spcBef>
              <a:spcAft>
                <a:spcPts val="300"/>
              </a:spcAft>
              <a:buClr>
                <a:srgbClr val="C42F1A"/>
              </a:buClr>
              <a:buFont typeface="Symbol" panose="05050102010706020507" pitchFamily="18" charset="2"/>
              <a:buChar char=""/>
            </a:pPr>
            <a:r>
              <a:rPr lang="ro-RO" altLang="en-US" sz="1600" dirty="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prezintă în mod detaliat </a:t>
            </a:r>
            <a:r>
              <a:rPr lang="ro-RO" altLang="en-US" sz="1600" b="1" dirty="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condițiile de implementare </a:t>
            </a:r>
            <a:r>
              <a:rPr lang="ro-RO" altLang="en-US" sz="1600" dirty="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rPr>
              <a:t>a schimbărilor curriculare la nivel de sistem și de școală.</a:t>
            </a:r>
            <a:endParaRPr lang="ro-RO" altLang="ro-RO" b="1" i="1" dirty="0">
              <a:solidFill>
                <a:schemeClr val="accent6">
                  <a:lumMod val="50000"/>
                </a:schemeClr>
              </a:solidFill>
            </a:endParaRPr>
          </a:p>
        </p:txBody>
      </p:sp>
      <p:sp>
        <p:nvSpPr>
          <p:cNvPr id="3" name="Dreptunghi 2">
            <a:extLst>
              <a:ext uri="{FF2B5EF4-FFF2-40B4-BE49-F238E27FC236}">
                <a16:creationId xmlns:a16="http://schemas.microsoft.com/office/drawing/2014/main" xmlns="" id="{83707F7C-7F94-44A3-9628-5912997CAA7C}"/>
              </a:ext>
            </a:extLst>
          </p:cNvPr>
          <p:cNvSpPr/>
          <p:nvPr/>
        </p:nvSpPr>
        <p:spPr>
          <a:xfrm>
            <a:off x="193994" y="6211669"/>
            <a:ext cx="8950006" cy="646331"/>
          </a:xfrm>
          <a:prstGeom prst="rect">
            <a:avLst/>
          </a:prstGeom>
        </p:spPr>
        <p:txBody>
          <a:bodyPr wrap="square">
            <a:spAutoFit/>
          </a:bodyPr>
          <a:lstStyle/>
          <a:p>
            <a:r>
              <a:rPr lang="en-US" dirty="0">
                <a:hlinkClick r:id="rId3"/>
              </a:rPr>
              <a:t>http://legislatie.just.ro/Public/DetaliiDocumentAfis/237422</a:t>
            </a:r>
            <a:endParaRPr lang="ro-RO" dirty="0"/>
          </a:p>
          <a:p>
            <a:endParaRPr lang="en-US" i="1" dirty="0">
              <a:solidFill>
                <a:schemeClr val="accent6">
                  <a:lumMod val="50000"/>
                </a:schemeClr>
              </a:solidFill>
            </a:endParaRPr>
          </a:p>
        </p:txBody>
      </p:sp>
      <p:sp>
        <p:nvSpPr>
          <p:cNvPr id="5" name="Dreptunghi 4">
            <a:extLst>
              <a:ext uri="{FF2B5EF4-FFF2-40B4-BE49-F238E27FC236}">
                <a16:creationId xmlns:a16="http://schemas.microsoft.com/office/drawing/2014/main" xmlns="" id="{CFBCA3B9-B943-40C7-8F82-79A326762183}"/>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281260895"/>
      </p:ext>
    </p:extLst>
  </p:cSld>
  <p:clrMapOvr>
    <a:masterClrMapping/>
  </p:clrMapOvr>
  <p:transition>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
            <a:extLst>
              <a:ext uri="{FF2B5EF4-FFF2-40B4-BE49-F238E27FC236}">
                <a16:creationId xmlns:a16="http://schemas.microsoft.com/office/drawing/2014/main" xmlns="" id="{9BDE7804-C32F-4964-AE9D-945B9D1EF1B9}"/>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3554" name="Rectangle 2">
            <a:extLst>
              <a:ext uri="{FF2B5EF4-FFF2-40B4-BE49-F238E27FC236}">
                <a16:creationId xmlns:a16="http://schemas.microsoft.com/office/drawing/2014/main" xmlns="" id="{FE4E4872-DEFA-4D70-B492-AB03705C00DD}"/>
              </a:ext>
            </a:extLst>
          </p:cNvPr>
          <p:cNvSpPr>
            <a:spLocks noChangeArrowheads="1"/>
          </p:cNvSpPr>
          <p:nvPr/>
        </p:nvSpPr>
        <p:spPr bwMode="auto">
          <a:xfrm>
            <a:off x="2771800" y="758952"/>
            <a:ext cx="5961888" cy="5330952"/>
          </a:xfrm>
          <a:prstGeom prst="rect">
            <a:avLst/>
          </a:prstGeom>
          <a:noFill/>
          <a:ln w="9525" cap="flat">
            <a:solidFill>
              <a:schemeClr val="accent1"/>
            </a:solidFill>
            <a:round/>
            <a:headEnd/>
            <a:tailEnd/>
          </a:ln>
          <a:effectLst/>
        </p:spPr>
        <p:txBody>
          <a:bodyPr wrap="square" lIns="90000" tIns="46800" rIns="90000" bIns="46800" anchor="ctr" anchorCtr="0">
            <a:noAutofit/>
          </a:bodyPr>
          <a:lstStyle>
            <a:lvl1pPr marL="273050" indent="-273050">
              <a:defRPr>
                <a:solidFill>
                  <a:schemeClr val="bg1"/>
                </a:solidFill>
                <a:latin typeface="Arial Black" panose="020B0A04020102020204" pitchFamily="34" charset="0"/>
                <a:ea typeface="Microsoft YaHei" panose="020B0503020204020204" pitchFamily="34" charset="-122"/>
              </a:defRPr>
            </a:lvl1pPr>
            <a:lvl2pPr>
              <a:defRPr>
                <a:solidFill>
                  <a:schemeClr val="bg1"/>
                </a:solidFill>
                <a:latin typeface="Arial Black" panose="020B0A04020102020204" pitchFamily="34" charset="0"/>
                <a:ea typeface="Microsoft YaHei" panose="020B0503020204020204" pitchFamily="34" charset="-122"/>
              </a:defRPr>
            </a:lvl2pPr>
            <a:lvl3pPr>
              <a:defRPr>
                <a:solidFill>
                  <a:schemeClr val="bg1"/>
                </a:solidFill>
                <a:latin typeface="Arial Black" panose="020B0A04020102020204" pitchFamily="34" charset="0"/>
                <a:ea typeface="Microsoft YaHei" panose="020B0503020204020204" pitchFamily="34" charset="-122"/>
              </a:defRPr>
            </a:lvl3pPr>
            <a:lvl4pPr>
              <a:defRPr>
                <a:solidFill>
                  <a:schemeClr val="bg1"/>
                </a:solidFill>
                <a:latin typeface="Arial Black" panose="020B0A04020102020204" pitchFamily="34" charset="0"/>
                <a:ea typeface="Microsoft YaHei" panose="020B0503020204020204" pitchFamily="34" charset="-122"/>
              </a:defRPr>
            </a:lvl4pPr>
            <a:lvl5pPr>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9pPr>
          </a:lstStyle>
          <a:p>
            <a:pPr algn="ctr" eaLnBrk="1" hangingPunct="1">
              <a:spcBef>
                <a:spcPts val="925"/>
              </a:spcBef>
              <a:buFont typeface="Wingdings 3" panose="05040102010807070707" pitchFamily="18" charset="2"/>
              <a:buChar char=""/>
            </a:pPr>
            <a:endParaRPr lang="ro-RO" altLang="zh-CN" sz="2000" dirty="0">
              <a:solidFill>
                <a:schemeClr val="accent6">
                  <a:lumMod val="50000"/>
                </a:schemeClr>
              </a:solidFill>
              <a:ea typeface="Calibri" panose="020F0502020204030204" pitchFamily="34" charset="0"/>
              <a:cs typeface="Times New Roman" panose="02020603050405020304" pitchFamily="18" charset="0"/>
            </a:endParaRPr>
          </a:p>
          <a:p>
            <a:pPr marL="0" indent="0" eaLnBrk="1" hangingPunct="1">
              <a:spcBef>
                <a:spcPts val="925"/>
              </a:spcBef>
            </a:pPr>
            <a:endParaRPr lang="ro-RO" altLang="zh-CN" sz="2000" dirty="0">
              <a:solidFill>
                <a:schemeClr val="accent6">
                  <a:lumMod val="50000"/>
                </a:schemeClr>
              </a:solidFill>
              <a:latin typeface="+mn-lt"/>
              <a:ea typeface="Calibri" panose="020F0502020204030204" pitchFamily="34" charset="0"/>
              <a:cs typeface="Arial" panose="020B0604020202020204" pitchFamily="34" charset="0"/>
            </a:endParaRPr>
          </a:p>
          <a:p>
            <a:pPr marL="0" indent="0" eaLnBrk="1" hangingPunct="1">
              <a:spcBef>
                <a:spcPts val="925"/>
              </a:spcBef>
            </a:pPr>
            <a:r>
              <a:rPr lang="en-US" altLang="zh-CN" sz="2000" dirty="0">
                <a:solidFill>
                  <a:schemeClr val="accent6">
                    <a:lumMod val="50000"/>
                  </a:schemeClr>
                </a:solidFill>
                <a:latin typeface="+mn-lt"/>
                <a:ea typeface="Calibri" panose="020F0502020204030204" pitchFamily="34" charset="0"/>
                <a:cs typeface="Arial" panose="020B0604020202020204" pitchFamily="34" charset="0"/>
              </a:rPr>
              <a:t>P</a:t>
            </a:r>
            <a:r>
              <a:rPr lang="ro-RO" altLang="zh-CN" sz="2000" dirty="0">
                <a:solidFill>
                  <a:schemeClr val="accent6">
                    <a:lumMod val="50000"/>
                  </a:schemeClr>
                </a:solidFill>
                <a:latin typeface="+mn-lt"/>
                <a:ea typeface="Calibri" panose="020F0502020204030204" pitchFamily="34" charset="0"/>
                <a:cs typeface="Arial" panose="020B0604020202020204" pitchFamily="34" charset="0"/>
              </a:rPr>
              <a:t>lanuri - cadru pentru învățământul gimnazial</a:t>
            </a:r>
            <a:r>
              <a:rPr lang="ro-RO" altLang="zh-CN" sz="2000" i="1" dirty="0">
                <a:solidFill>
                  <a:schemeClr val="accent6">
                    <a:lumMod val="50000"/>
                  </a:schemeClr>
                </a:solidFill>
                <a:latin typeface="+mn-lt"/>
                <a:ea typeface="Calibri" panose="020F0502020204030204" pitchFamily="34" charset="0"/>
                <a:cs typeface="Arial" panose="020B0604020202020204" pitchFamily="34" charset="0"/>
              </a:rPr>
              <a:t> </a:t>
            </a:r>
            <a:r>
              <a:rPr lang="ro-RO" altLang="zh-CN" sz="2000" dirty="0">
                <a:solidFill>
                  <a:schemeClr val="accent6">
                    <a:lumMod val="50000"/>
                  </a:schemeClr>
                </a:solidFill>
                <a:latin typeface="+mn-lt"/>
                <a:ea typeface="Calibri" panose="020F0502020204030204" pitchFamily="34" charset="0"/>
                <a:cs typeface="Arial" panose="020B0604020202020204" pitchFamily="34" charset="0"/>
              </a:rPr>
              <a:t>aprobate</a:t>
            </a:r>
            <a:r>
              <a:rPr lang="ro-RO" altLang="zh-CN" sz="2000" i="1" dirty="0">
                <a:solidFill>
                  <a:schemeClr val="accent6">
                    <a:lumMod val="50000"/>
                  </a:schemeClr>
                </a:solidFill>
                <a:latin typeface="+mn-lt"/>
                <a:ea typeface="Calibri" panose="020F0502020204030204" pitchFamily="34" charset="0"/>
                <a:cs typeface="Arial" panose="020B0604020202020204" pitchFamily="34" charset="0"/>
              </a:rPr>
              <a:t> </a:t>
            </a:r>
            <a:r>
              <a:rPr lang="ro-RO" altLang="zh-CN" sz="2000" dirty="0">
                <a:solidFill>
                  <a:schemeClr val="accent6">
                    <a:lumMod val="50000"/>
                  </a:schemeClr>
                </a:solidFill>
                <a:latin typeface="+mn-lt"/>
                <a:ea typeface="Calibri" panose="020F0502020204030204" pitchFamily="34" charset="0"/>
                <a:cs typeface="Arial" panose="020B0604020202020204" pitchFamily="34" charset="0"/>
              </a:rPr>
              <a:t>prin OMENCS nr. 3590/5.04.2016,</a:t>
            </a:r>
            <a:r>
              <a:rPr lang="en-US" altLang="zh-CN" sz="2000" dirty="0">
                <a:solidFill>
                  <a:schemeClr val="accent6">
                    <a:lumMod val="50000"/>
                  </a:schemeClr>
                </a:solidFill>
                <a:latin typeface="+mn-lt"/>
                <a:ea typeface="Calibri" panose="020F0502020204030204" pitchFamily="34" charset="0"/>
                <a:cs typeface="Arial" panose="020B0604020202020204" pitchFamily="34" charset="0"/>
              </a:rPr>
              <a:t> cu </a:t>
            </a:r>
            <a:r>
              <a:rPr lang="en-US" altLang="zh-CN" sz="2000" dirty="0" err="1">
                <a:solidFill>
                  <a:schemeClr val="accent6">
                    <a:lumMod val="50000"/>
                  </a:schemeClr>
                </a:solidFill>
                <a:latin typeface="+mn-lt"/>
                <a:ea typeface="Calibri" panose="020F0502020204030204" pitchFamily="34" charset="0"/>
                <a:cs typeface="Arial" panose="020B0604020202020204" pitchFamily="34" charset="0"/>
              </a:rPr>
              <a:t>modific</a:t>
            </a:r>
            <a:r>
              <a:rPr lang="ro-RO" altLang="zh-CN" sz="2000" dirty="0" err="1">
                <a:solidFill>
                  <a:schemeClr val="accent6">
                    <a:lumMod val="50000"/>
                  </a:schemeClr>
                </a:solidFill>
                <a:latin typeface="+mn-lt"/>
                <a:ea typeface="Calibri" panose="020F0502020204030204" pitchFamily="34" charset="0"/>
                <a:cs typeface="Arial" panose="020B0604020202020204" pitchFamily="34" charset="0"/>
              </a:rPr>
              <a:t>ările</a:t>
            </a:r>
            <a:r>
              <a:rPr lang="ro-RO" altLang="zh-CN" sz="2000" dirty="0">
                <a:solidFill>
                  <a:schemeClr val="accent6">
                    <a:lumMod val="50000"/>
                  </a:schemeClr>
                </a:solidFill>
                <a:latin typeface="+mn-lt"/>
                <a:ea typeface="Calibri" panose="020F0502020204030204" pitchFamily="34" charset="0"/>
                <a:cs typeface="Arial" panose="020B0604020202020204" pitchFamily="34" charset="0"/>
              </a:rPr>
              <a:t> și completările ulterioare (OMEN nr. 4221/1.08.2018 care modifică anexa (opționalul integrat nu mai este obligatoriu)</a:t>
            </a:r>
          </a:p>
          <a:p>
            <a:pPr eaLnBrk="1" hangingPunct="1">
              <a:spcBef>
                <a:spcPts val="925"/>
              </a:spcBef>
            </a:pPr>
            <a:endParaRPr lang="ro-RO" altLang="zh-CN" sz="2000" dirty="0">
              <a:solidFill>
                <a:schemeClr val="accent6">
                  <a:lumMod val="50000"/>
                </a:schemeClr>
              </a:solidFill>
              <a:latin typeface="+mn-lt"/>
              <a:cs typeface="Arial" panose="020B0604020202020204" pitchFamily="34" charset="0"/>
            </a:endParaRPr>
          </a:p>
          <a:p>
            <a:pPr eaLnBrk="1" hangingPunct="1">
              <a:spcBef>
                <a:spcPts val="925"/>
              </a:spcBef>
            </a:pPr>
            <a:endParaRPr lang="ro-RO" altLang="zh-CN" sz="2000" b="1" dirty="0">
              <a:solidFill>
                <a:srgbClr val="740000"/>
              </a:solidFill>
              <a:latin typeface="Trebuchet MS" panose="020B0603020202020204" pitchFamily="34" charset="0"/>
              <a:cs typeface="Times New Roman" panose="02020603050405020304" pitchFamily="18" charset="0"/>
            </a:endParaRPr>
          </a:p>
        </p:txBody>
      </p:sp>
      <p:sp>
        <p:nvSpPr>
          <p:cNvPr id="2" name="Titlu 1">
            <a:extLst>
              <a:ext uri="{FF2B5EF4-FFF2-40B4-BE49-F238E27FC236}">
                <a16:creationId xmlns:a16="http://schemas.microsoft.com/office/drawing/2014/main" xmlns="" id="{5EFB2D0F-E049-48AE-BB17-DF400E0959BF}"/>
              </a:ext>
            </a:extLst>
          </p:cNvPr>
          <p:cNvSpPr>
            <a:spLocks noGrp="1"/>
          </p:cNvSpPr>
          <p:nvPr>
            <p:ph type="title"/>
          </p:nvPr>
        </p:nvSpPr>
        <p:spPr/>
        <p:txBody>
          <a:bodyPr>
            <a:normAutofit/>
          </a:bodyPr>
          <a:lstStyle/>
          <a:p>
            <a:pPr>
              <a:lnSpc>
                <a:spcPct val="100000"/>
              </a:lnSpc>
              <a:spcBef>
                <a:spcPts val="0"/>
              </a:spcBef>
            </a:pPr>
            <a:r>
              <a:rPr lang="ro-RO" altLang="ro-RO" sz="2400" b="1" dirty="0">
                <a:solidFill>
                  <a:schemeClr val="bg1">
                    <a:lumMod val="85000"/>
                  </a:schemeClr>
                </a:solidFill>
                <a:cs typeface="Arial" panose="020B0604020202020204" pitchFamily="34" charset="0"/>
              </a:rPr>
              <a:t>2. </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Curriculum național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OMENCS 3590/2016</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4221/2018</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en-US" sz="2400" b="1" dirty="0">
                <a:solidFill>
                  <a:schemeClr val="bg1">
                    <a:lumMod val="85000"/>
                  </a:schemeClr>
                </a:solidFill>
                <a:cs typeface="Arial" panose="020B0604020202020204" pitchFamily="34" charset="0"/>
              </a:rPr>
              <a:t>Planuri-cadru, cursuri de zi</a:t>
            </a:r>
            <a:br>
              <a:rPr lang="ro-RO" altLang="en-US" sz="2400" b="1" dirty="0">
                <a:solidFill>
                  <a:schemeClr val="bg1">
                    <a:lumMod val="85000"/>
                  </a:schemeClr>
                </a:solidFill>
                <a:cs typeface="Arial" panose="020B0604020202020204" pitchFamily="34" charset="0"/>
              </a:rPr>
            </a:br>
            <a:r>
              <a:rPr lang="ro-RO" altLang="en-US" sz="2400" b="1" dirty="0">
                <a:solidFill>
                  <a:schemeClr val="bg1">
                    <a:lumMod val="85000"/>
                  </a:schemeClr>
                </a:solidFill>
                <a:cs typeface="Arial" panose="020B0604020202020204" pitchFamily="34" charset="0"/>
              </a:rPr>
              <a:t>ÎNVĂȚĂMÂNT GIMNAZIAL</a:t>
            </a:r>
            <a:r>
              <a:rPr lang="en-US" altLang="en-US" sz="2400" b="1" dirty="0">
                <a:solidFill>
                  <a:schemeClr val="bg1">
                    <a:lumMod val="85000"/>
                  </a:schemeClr>
                </a:solidFill>
                <a:cs typeface="Arial" panose="020B0604020202020204" pitchFamily="34" charset="0"/>
              </a:rPr>
              <a:t/>
            </a:r>
            <a:br>
              <a:rPr lang="en-US" altLang="en-US" sz="2400" b="1" dirty="0">
                <a:solidFill>
                  <a:schemeClr val="bg1">
                    <a:lumMod val="85000"/>
                  </a:schemeClr>
                </a:solidFill>
                <a:cs typeface="Arial" panose="020B0604020202020204" pitchFamily="34" charset="0"/>
              </a:rPr>
            </a:br>
            <a:endParaRPr lang="en-US" sz="2400" dirty="0">
              <a:solidFill>
                <a:schemeClr val="bg1">
                  <a:lumMod val="85000"/>
                </a:schemeClr>
              </a:solidFill>
              <a:cs typeface="Arial" panose="020B0604020202020204" pitchFamily="34" charset="0"/>
            </a:endParaRPr>
          </a:p>
        </p:txBody>
      </p:sp>
      <p:sp>
        <p:nvSpPr>
          <p:cNvPr id="4" name="Dreptunghi 3">
            <a:extLst>
              <a:ext uri="{FF2B5EF4-FFF2-40B4-BE49-F238E27FC236}">
                <a16:creationId xmlns:a16="http://schemas.microsoft.com/office/drawing/2014/main" xmlns="" id="{A7CB1213-999F-4792-B04E-1C41FFD310C8}"/>
              </a:ext>
            </a:extLst>
          </p:cNvPr>
          <p:cNvSpPr/>
          <p:nvPr/>
        </p:nvSpPr>
        <p:spPr>
          <a:xfrm>
            <a:off x="-26926" y="5994400"/>
            <a:ext cx="9170926" cy="761747"/>
          </a:xfrm>
          <a:prstGeom prst="rect">
            <a:avLst/>
          </a:prstGeom>
        </p:spPr>
        <p:txBody>
          <a:bodyPr wrap="square">
            <a:spAutoFit/>
          </a:bodyPr>
          <a:lstStyle/>
          <a:p>
            <a:pPr>
              <a:spcBef>
                <a:spcPts val="925"/>
              </a:spcBef>
            </a:pPr>
            <a:r>
              <a:rPr lang="ro-RO" altLang="zh-CN" dirty="0">
                <a:solidFill>
                  <a:schemeClr val="accent6">
                    <a:lumMod val="50000"/>
                  </a:schemeClr>
                </a:solidFill>
                <a:cs typeface="Times New Roman" panose="02020603050405020304" pitchFamily="18" charset="0"/>
                <a:hlinkClick r:id="rId3"/>
              </a:rPr>
              <a:t>http://programe.ise.ro/Actuale.aspx</a:t>
            </a:r>
            <a:endParaRPr lang="ro-RO" altLang="zh-CN" dirty="0">
              <a:solidFill>
                <a:schemeClr val="accent6">
                  <a:lumMod val="50000"/>
                </a:schemeClr>
              </a:solidFill>
              <a:cs typeface="Times New Roman" panose="02020603050405020304" pitchFamily="18" charset="0"/>
            </a:endParaRPr>
          </a:p>
          <a:p>
            <a:pPr>
              <a:spcBef>
                <a:spcPts val="925"/>
              </a:spcBef>
            </a:pPr>
            <a:endParaRPr lang="ro-RO" altLang="zh-CN" dirty="0">
              <a:solidFill>
                <a:schemeClr val="accent6">
                  <a:lumMod val="50000"/>
                </a:schemeClr>
              </a:solidFill>
              <a:cs typeface="Times New Roman" panose="02020603050405020304" pitchFamily="18" charset="0"/>
            </a:endParaRPr>
          </a:p>
        </p:txBody>
      </p:sp>
      <p:sp>
        <p:nvSpPr>
          <p:cNvPr id="6" name="Dreptunghi 5">
            <a:extLst>
              <a:ext uri="{FF2B5EF4-FFF2-40B4-BE49-F238E27FC236}">
                <a16:creationId xmlns:a16="http://schemas.microsoft.com/office/drawing/2014/main" xmlns="" id="{9373C611-831C-459A-A437-B12A76052ADD}"/>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1">
            <a:extLst>
              <a:ext uri="{FF2B5EF4-FFF2-40B4-BE49-F238E27FC236}">
                <a16:creationId xmlns:a16="http://schemas.microsoft.com/office/drawing/2014/main" xmlns="" id="{12DFA501-8A21-4545-9128-FBF4767354C1}"/>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14339" name="Rectangle 2">
            <a:extLst>
              <a:ext uri="{FF2B5EF4-FFF2-40B4-BE49-F238E27FC236}">
                <a16:creationId xmlns:a16="http://schemas.microsoft.com/office/drawing/2014/main" xmlns="" id="{6B433E14-D914-4C75-8B90-7BB8B1CD2766}"/>
              </a:ext>
            </a:extLst>
          </p:cNvPr>
          <p:cNvSpPr>
            <a:spLocks noChangeArrowheads="1"/>
          </p:cNvSpPr>
          <p:nvPr/>
        </p:nvSpPr>
        <p:spPr bwMode="auto">
          <a:xfrm>
            <a:off x="2770632" y="758950"/>
            <a:ext cx="5961888" cy="5330952"/>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just" eaLnBrk="1" hangingPunct="1">
              <a:spcBef>
                <a:spcPts val="600"/>
              </a:spcBef>
              <a:buClr>
                <a:srgbClr val="C42F1A"/>
              </a:buClr>
              <a:buSzPct val="150000"/>
              <a:buFont typeface="Arial" panose="020B0604020202020204" pitchFamily="34" charset="0"/>
              <a:buChar char="•"/>
            </a:pPr>
            <a:r>
              <a:rPr lang="ro-RO" altLang="en-US" sz="2000" dirty="0">
                <a:solidFill>
                  <a:schemeClr val="accent6">
                    <a:lumMod val="50000"/>
                  </a:schemeClr>
                </a:solidFill>
                <a:latin typeface="+mn-lt"/>
                <a:cs typeface="Arial" panose="020B0604020202020204" pitchFamily="34" charset="0"/>
              </a:rPr>
              <a:t>Ordinul ministrului </a:t>
            </a:r>
            <a:r>
              <a:rPr lang="ro-RO" altLang="en-US" sz="2000" dirty="0" err="1">
                <a:solidFill>
                  <a:schemeClr val="accent6">
                    <a:lumMod val="50000"/>
                  </a:schemeClr>
                </a:solidFill>
                <a:latin typeface="+mn-lt"/>
                <a:cs typeface="Arial" panose="020B0604020202020204" pitchFamily="34" charset="0"/>
              </a:rPr>
              <a:t>educaţiei</a:t>
            </a:r>
            <a:r>
              <a:rPr lang="ro-RO" altLang="en-US" sz="2000" dirty="0">
                <a:solidFill>
                  <a:schemeClr val="accent6">
                    <a:lumMod val="50000"/>
                  </a:schemeClr>
                </a:solidFill>
                <a:latin typeface="+mn-lt"/>
                <a:cs typeface="Arial" panose="020B0604020202020204" pitchFamily="34" charset="0"/>
              </a:rPr>
              <a:t> nr. 3.410/16.03.2009, privind aprobarea Planurilor-cadru de </a:t>
            </a:r>
            <a:r>
              <a:rPr lang="ro-RO" altLang="en-US" sz="2000" dirty="0" err="1">
                <a:solidFill>
                  <a:schemeClr val="accent6">
                    <a:lumMod val="50000"/>
                  </a:schemeClr>
                </a:solidFill>
                <a:latin typeface="+mn-lt"/>
                <a:cs typeface="Arial" panose="020B0604020202020204" pitchFamily="34" charset="0"/>
              </a:rPr>
              <a:t>învăţământ</a:t>
            </a:r>
            <a:r>
              <a:rPr lang="ro-RO" altLang="en-US" sz="2000" dirty="0">
                <a:solidFill>
                  <a:schemeClr val="accent6">
                    <a:lumMod val="50000"/>
                  </a:schemeClr>
                </a:solidFill>
                <a:latin typeface="+mn-lt"/>
                <a:cs typeface="Arial" panose="020B0604020202020204" pitchFamily="34" charset="0"/>
              </a:rPr>
              <a:t> pentru clasele a IX-a – a XII-a, filierele teoretică </a:t>
            </a:r>
            <a:r>
              <a:rPr lang="ro-RO" altLang="en-US" sz="2000" dirty="0" err="1">
                <a:solidFill>
                  <a:schemeClr val="accent6">
                    <a:lumMod val="50000"/>
                  </a:schemeClr>
                </a:solidFill>
                <a:latin typeface="+mn-lt"/>
                <a:cs typeface="Arial" panose="020B0604020202020204" pitchFamily="34" charset="0"/>
              </a:rPr>
              <a:t>şi</a:t>
            </a:r>
            <a:r>
              <a:rPr lang="ro-RO" altLang="en-US" sz="2000" dirty="0">
                <a:solidFill>
                  <a:schemeClr val="accent6">
                    <a:lumMod val="50000"/>
                  </a:schemeClr>
                </a:solidFill>
                <a:latin typeface="+mn-lt"/>
                <a:cs typeface="Arial" panose="020B0604020202020204" pitchFamily="34" charset="0"/>
              </a:rPr>
              <a:t> </a:t>
            </a:r>
            <a:r>
              <a:rPr lang="ro-RO" altLang="en-US" sz="2000" dirty="0" err="1">
                <a:solidFill>
                  <a:schemeClr val="accent6">
                    <a:lumMod val="50000"/>
                  </a:schemeClr>
                </a:solidFill>
                <a:latin typeface="+mn-lt"/>
                <a:cs typeface="Arial" panose="020B0604020202020204" pitchFamily="34" charset="0"/>
              </a:rPr>
              <a:t>vocaţională</a:t>
            </a:r>
            <a:r>
              <a:rPr lang="ro-RO" altLang="en-US" sz="2000" dirty="0">
                <a:solidFill>
                  <a:schemeClr val="accent6">
                    <a:lumMod val="50000"/>
                  </a:schemeClr>
                </a:solidFill>
                <a:latin typeface="+mn-lt"/>
                <a:cs typeface="Arial" panose="020B0604020202020204" pitchFamily="34" charset="0"/>
              </a:rPr>
              <a:t>, cursuri de zi;</a:t>
            </a:r>
          </a:p>
          <a:p>
            <a:pPr algn="just" eaLnBrk="1" hangingPunct="1">
              <a:spcBef>
                <a:spcPts val="600"/>
              </a:spcBef>
              <a:buClr>
                <a:srgbClr val="C42F1A"/>
              </a:buClr>
              <a:buSzPct val="150000"/>
              <a:buFont typeface="Arial" panose="020B0604020202020204" pitchFamily="34" charset="0"/>
              <a:buChar char="•"/>
            </a:pPr>
            <a:r>
              <a:rPr lang="ro-RO" altLang="en-US" sz="2000" dirty="0">
                <a:solidFill>
                  <a:schemeClr val="accent6">
                    <a:lumMod val="50000"/>
                  </a:schemeClr>
                </a:solidFill>
                <a:latin typeface="+mn-lt"/>
                <a:cs typeface="Arial" panose="020B0604020202020204" pitchFamily="34" charset="0"/>
              </a:rPr>
              <a:t>Ordinul ministrului </a:t>
            </a:r>
            <a:r>
              <a:rPr lang="ro-RO" altLang="en-US" sz="2000" dirty="0" err="1">
                <a:solidFill>
                  <a:schemeClr val="accent6">
                    <a:lumMod val="50000"/>
                  </a:schemeClr>
                </a:solidFill>
                <a:latin typeface="+mn-lt"/>
                <a:cs typeface="Arial" panose="020B0604020202020204" pitchFamily="34" charset="0"/>
              </a:rPr>
              <a:t>educaţiei</a:t>
            </a:r>
            <a:r>
              <a:rPr lang="ro-RO" altLang="en-US" sz="2000" dirty="0">
                <a:solidFill>
                  <a:schemeClr val="accent6">
                    <a:lumMod val="50000"/>
                  </a:schemeClr>
                </a:solidFill>
                <a:latin typeface="+mn-lt"/>
                <a:cs typeface="Arial" panose="020B0604020202020204" pitchFamily="34" charset="0"/>
              </a:rPr>
              <a:t> nr. 3.411/16.03.2009, privind aprobarea Planurilor-cadru de </a:t>
            </a:r>
            <a:r>
              <a:rPr lang="ro-RO" altLang="en-US" sz="2000" dirty="0" err="1">
                <a:solidFill>
                  <a:schemeClr val="accent6">
                    <a:lumMod val="50000"/>
                  </a:schemeClr>
                </a:solidFill>
                <a:latin typeface="+mn-lt"/>
                <a:cs typeface="Arial" panose="020B0604020202020204" pitchFamily="34" charset="0"/>
              </a:rPr>
              <a:t>învăţământ</a:t>
            </a:r>
            <a:r>
              <a:rPr lang="ro-RO" altLang="en-US" sz="2000" dirty="0">
                <a:solidFill>
                  <a:schemeClr val="accent6">
                    <a:lumMod val="50000"/>
                  </a:schemeClr>
                </a:solidFill>
                <a:latin typeface="+mn-lt"/>
                <a:cs typeface="Arial" panose="020B0604020202020204" pitchFamily="34" charset="0"/>
              </a:rPr>
              <a:t> pentru clasa a IX-a, ciclul inferior al liceului, filiera tehnologică, </a:t>
            </a:r>
            <a:r>
              <a:rPr lang="ro-RO" altLang="en-US" sz="2000" dirty="0" err="1">
                <a:solidFill>
                  <a:schemeClr val="accent6">
                    <a:lumMod val="50000"/>
                  </a:schemeClr>
                </a:solidFill>
                <a:latin typeface="+mn-lt"/>
                <a:cs typeface="Arial" panose="020B0604020202020204" pitchFamily="34" charset="0"/>
              </a:rPr>
              <a:t>învăţământ</a:t>
            </a:r>
            <a:r>
              <a:rPr lang="ro-RO" altLang="en-US" sz="2000" dirty="0">
                <a:solidFill>
                  <a:schemeClr val="accent6">
                    <a:lumMod val="50000"/>
                  </a:schemeClr>
                </a:solidFill>
                <a:latin typeface="+mn-lt"/>
                <a:cs typeface="Arial" panose="020B0604020202020204" pitchFamily="34" charset="0"/>
              </a:rPr>
              <a:t> de zi </a:t>
            </a:r>
            <a:r>
              <a:rPr lang="ro-RO" altLang="en-US" sz="2000" dirty="0" err="1">
                <a:solidFill>
                  <a:schemeClr val="accent6">
                    <a:lumMod val="50000"/>
                  </a:schemeClr>
                </a:solidFill>
                <a:latin typeface="+mn-lt"/>
                <a:cs typeface="Arial" panose="020B0604020202020204" pitchFamily="34" charset="0"/>
              </a:rPr>
              <a:t>şi</a:t>
            </a:r>
            <a:r>
              <a:rPr lang="ro-RO" altLang="en-US" sz="2000" dirty="0">
                <a:solidFill>
                  <a:schemeClr val="accent6">
                    <a:lumMod val="50000"/>
                  </a:schemeClr>
                </a:solidFill>
                <a:latin typeface="+mn-lt"/>
                <a:cs typeface="Arial" panose="020B0604020202020204" pitchFamily="34" charset="0"/>
              </a:rPr>
              <a:t> </a:t>
            </a:r>
            <a:r>
              <a:rPr lang="ro-RO" altLang="en-US" sz="2000" dirty="0" err="1">
                <a:solidFill>
                  <a:schemeClr val="accent6">
                    <a:lumMod val="50000"/>
                  </a:schemeClr>
                </a:solidFill>
                <a:latin typeface="+mn-lt"/>
                <a:cs typeface="Arial" panose="020B0604020202020204" pitchFamily="34" charset="0"/>
              </a:rPr>
              <a:t>învăţământ</a:t>
            </a:r>
            <a:r>
              <a:rPr lang="ro-RO" altLang="en-US" sz="2000" dirty="0">
                <a:solidFill>
                  <a:schemeClr val="accent6">
                    <a:lumMod val="50000"/>
                  </a:schemeClr>
                </a:solidFill>
                <a:latin typeface="+mn-lt"/>
                <a:cs typeface="Arial" panose="020B0604020202020204" pitchFamily="34" charset="0"/>
              </a:rPr>
              <a:t> seral;</a:t>
            </a:r>
          </a:p>
          <a:p>
            <a:pPr algn="just" eaLnBrk="1" hangingPunct="1">
              <a:spcBef>
                <a:spcPts val="600"/>
              </a:spcBef>
              <a:buClr>
                <a:srgbClr val="C42F1A"/>
              </a:buClr>
              <a:buSzPct val="150000"/>
              <a:buFont typeface="Arial" panose="020B0604020202020204" pitchFamily="34" charset="0"/>
              <a:buChar char="•"/>
            </a:pPr>
            <a:r>
              <a:rPr lang="ro-RO" altLang="en-US" sz="2000" dirty="0">
                <a:solidFill>
                  <a:schemeClr val="accent6">
                    <a:lumMod val="50000"/>
                  </a:schemeClr>
                </a:solidFill>
                <a:latin typeface="+mn-lt"/>
                <a:cs typeface="Arial" panose="020B0604020202020204" pitchFamily="34" charset="0"/>
              </a:rPr>
              <a:t>Ordinul ministrului </a:t>
            </a:r>
            <a:r>
              <a:rPr lang="ro-RO" altLang="en-US" sz="2000" dirty="0" err="1">
                <a:solidFill>
                  <a:schemeClr val="accent6">
                    <a:lumMod val="50000"/>
                  </a:schemeClr>
                </a:solidFill>
                <a:latin typeface="+mn-lt"/>
                <a:cs typeface="Arial" panose="020B0604020202020204" pitchFamily="34" charset="0"/>
              </a:rPr>
              <a:t>educaţiei</a:t>
            </a:r>
            <a:r>
              <a:rPr lang="ro-RO" altLang="en-US" sz="2000" dirty="0">
                <a:solidFill>
                  <a:schemeClr val="accent6">
                    <a:lumMod val="50000"/>
                  </a:schemeClr>
                </a:solidFill>
                <a:latin typeface="+mn-lt"/>
                <a:cs typeface="Arial" panose="020B0604020202020204" pitchFamily="34" charset="0"/>
              </a:rPr>
              <a:t> nr. 3.412/16.03.2009, privind aprobarea Planurilor-cadru de </a:t>
            </a:r>
            <a:r>
              <a:rPr lang="ro-RO" altLang="en-US" sz="2000" dirty="0" err="1">
                <a:solidFill>
                  <a:schemeClr val="accent6">
                    <a:lumMod val="50000"/>
                  </a:schemeClr>
                </a:solidFill>
                <a:latin typeface="+mn-lt"/>
                <a:cs typeface="Arial" panose="020B0604020202020204" pitchFamily="34" charset="0"/>
              </a:rPr>
              <a:t>învăţământ</a:t>
            </a:r>
            <a:r>
              <a:rPr lang="ro-RO" altLang="en-US" sz="2000" dirty="0">
                <a:solidFill>
                  <a:schemeClr val="accent6">
                    <a:lumMod val="50000"/>
                  </a:schemeClr>
                </a:solidFill>
                <a:latin typeface="+mn-lt"/>
                <a:cs typeface="Arial" panose="020B0604020202020204" pitchFamily="34" charset="0"/>
              </a:rPr>
              <a:t> pentru clasa a X-a, </a:t>
            </a:r>
            <a:r>
              <a:rPr lang="ro-RO" altLang="en-US" sz="2000" dirty="0" err="1">
                <a:solidFill>
                  <a:schemeClr val="accent6">
                    <a:lumMod val="50000"/>
                  </a:schemeClr>
                </a:solidFill>
                <a:latin typeface="+mn-lt"/>
                <a:cs typeface="Arial" panose="020B0604020202020204" pitchFamily="34" charset="0"/>
              </a:rPr>
              <a:t>şcoala</a:t>
            </a:r>
            <a:r>
              <a:rPr lang="ro-RO" altLang="en-US" sz="2000" dirty="0">
                <a:solidFill>
                  <a:schemeClr val="accent6">
                    <a:lumMod val="50000"/>
                  </a:schemeClr>
                </a:solidFill>
                <a:latin typeface="+mn-lt"/>
                <a:cs typeface="Arial" panose="020B0604020202020204" pitchFamily="34" charset="0"/>
              </a:rPr>
              <a:t> de arte </a:t>
            </a:r>
            <a:r>
              <a:rPr lang="ro-RO" altLang="en-US" sz="2000" dirty="0" err="1">
                <a:solidFill>
                  <a:schemeClr val="accent6">
                    <a:lumMod val="50000"/>
                  </a:schemeClr>
                </a:solidFill>
                <a:latin typeface="+mn-lt"/>
                <a:cs typeface="Arial" panose="020B0604020202020204" pitchFamily="34" charset="0"/>
              </a:rPr>
              <a:t>şi</a:t>
            </a:r>
            <a:r>
              <a:rPr lang="ro-RO" altLang="en-US" sz="2000" dirty="0">
                <a:solidFill>
                  <a:schemeClr val="accent6">
                    <a:lumMod val="50000"/>
                  </a:schemeClr>
                </a:solidFill>
                <a:latin typeface="+mn-lt"/>
                <a:cs typeface="Arial" panose="020B0604020202020204" pitchFamily="34" charset="0"/>
              </a:rPr>
              <a:t> meserii, pentru clasa a X-a, ciclul </a:t>
            </a:r>
            <a:r>
              <a:rPr lang="ro-RO" altLang="en-US" sz="2000" dirty="0" err="1">
                <a:solidFill>
                  <a:schemeClr val="accent6">
                    <a:lumMod val="50000"/>
                  </a:schemeClr>
                </a:solidFill>
                <a:latin typeface="+mn-lt"/>
                <a:cs typeface="Arial" panose="020B0604020202020204" pitchFamily="34" charset="0"/>
              </a:rPr>
              <a:t>infe</a:t>
            </a:r>
            <a:r>
              <a:rPr lang="it-IT" altLang="en-US" sz="2000" dirty="0">
                <a:solidFill>
                  <a:schemeClr val="accent6">
                    <a:lumMod val="50000"/>
                  </a:schemeClr>
                </a:solidFill>
                <a:latin typeface="+mn-lt"/>
                <a:cs typeface="Arial" panose="020B0604020202020204" pitchFamily="34" charset="0"/>
              </a:rPr>
              <a:t>rior al liceului, filiera tehnologică, ruta directă de calificare, pentru clasa a XI-a, anul de completare, precum şi pentru clasele a XI-a – a XII-a şi a XII-a/a XIII-a, ciclul superior al liceului, filiera tehnologică, cursuri de zi şi seral.</a:t>
            </a:r>
            <a:endParaRPr lang="ro-RO" altLang="ro-RO" sz="2000" dirty="0">
              <a:solidFill>
                <a:schemeClr val="accent6">
                  <a:lumMod val="50000"/>
                </a:schemeClr>
              </a:solidFill>
              <a:latin typeface="+mn-lt"/>
              <a:cs typeface="Arial" panose="020B0604020202020204" pitchFamily="34" charset="0"/>
            </a:endParaRPr>
          </a:p>
        </p:txBody>
      </p:sp>
      <p:sp>
        <p:nvSpPr>
          <p:cNvPr id="2" name="Titlu 1">
            <a:extLst>
              <a:ext uri="{FF2B5EF4-FFF2-40B4-BE49-F238E27FC236}">
                <a16:creationId xmlns:a16="http://schemas.microsoft.com/office/drawing/2014/main" xmlns="" id="{0AFAEB17-EA55-447D-94B0-5A22ABA6BB1B}"/>
              </a:ext>
            </a:extLst>
          </p:cNvPr>
          <p:cNvSpPr>
            <a:spLocks noGrp="1"/>
          </p:cNvSpPr>
          <p:nvPr>
            <p:ph type="title"/>
          </p:nvPr>
        </p:nvSpPr>
        <p:spPr/>
        <p:txBody>
          <a:bodyPr>
            <a:normAutofit/>
          </a:bodyPr>
          <a:lstStyle/>
          <a:p>
            <a:r>
              <a:rPr lang="ro-RO" altLang="ro-RO" sz="2400" b="1" dirty="0">
                <a:solidFill>
                  <a:schemeClr val="bg1">
                    <a:lumMod val="85000"/>
                  </a:schemeClr>
                </a:solidFill>
                <a:cs typeface="Arial" panose="020B0604020202020204" pitchFamily="34" charset="0"/>
              </a:rPr>
              <a:t>2. </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Curriculum național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 3410/2009</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OME3411/2009</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 3412/2009</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en-US" sz="2400" b="1" dirty="0">
                <a:solidFill>
                  <a:schemeClr val="bg1">
                    <a:lumMod val="85000"/>
                  </a:schemeClr>
                </a:solidFill>
                <a:cs typeface="Arial" panose="020B0604020202020204" pitchFamily="34" charset="0"/>
              </a:rPr>
              <a:t>Planuri-cadru, cursuri de zi și seral</a:t>
            </a:r>
            <a:br>
              <a:rPr lang="ro-RO" altLang="en-US" sz="2400" b="1" dirty="0">
                <a:solidFill>
                  <a:schemeClr val="bg1">
                    <a:lumMod val="85000"/>
                  </a:schemeClr>
                </a:solidFill>
                <a:cs typeface="Arial" panose="020B0604020202020204" pitchFamily="34" charset="0"/>
              </a:rPr>
            </a:br>
            <a:r>
              <a:rPr lang="ro-RO" altLang="en-US" sz="2400" b="1" dirty="0">
                <a:solidFill>
                  <a:schemeClr val="bg1">
                    <a:lumMod val="85000"/>
                  </a:schemeClr>
                </a:solidFill>
                <a:cs typeface="Arial" panose="020B0604020202020204" pitchFamily="34" charset="0"/>
              </a:rPr>
              <a:t>ÎNVĂȚĂMÂNT LICEAL</a:t>
            </a:r>
            <a:r>
              <a:rPr lang="ro-RO" altLang="en-US" sz="2400" b="1" dirty="0">
                <a:solidFill>
                  <a:schemeClr val="bg1">
                    <a:lumMod val="85000"/>
                  </a:schemeClr>
                </a:solidFill>
                <a:latin typeface="Arial" panose="020B0604020202020204" pitchFamily="34" charset="0"/>
                <a:cs typeface="Arial" panose="020B0604020202020204" pitchFamily="34" charset="0"/>
              </a:rPr>
              <a:t/>
            </a:r>
            <a:br>
              <a:rPr lang="ro-RO" altLang="en-US" sz="2400" b="1" dirty="0">
                <a:solidFill>
                  <a:schemeClr val="bg1">
                    <a:lumMod val="85000"/>
                  </a:schemeClr>
                </a:solidFill>
                <a:latin typeface="Arial" panose="020B0604020202020204" pitchFamily="34" charset="0"/>
                <a:cs typeface="Arial" panose="020B0604020202020204" pitchFamily="34" charset="0"/>
              </a:rPr>
            </a:br>
            <a:endParaRPr lang="en-US" sz="2400" b="1" dirty="0">
              <a:solidFill>
                <a:schemeClr val="bg1">
                  <a:lumMod val="85000"/>
                </a:schemeClr>
              </a:solidFill>
              <a:latin typeface="Arial" panose="020B0604020202020204" pitchFamily="34" charset="0"/>
              <a:cs typeface="Arial" panose="020B0604020202020204" pitchFamily="34" charset="0"/>
            </a:endParaRPr>
          </a:p>
        </p:txBody>
      </p:sp>
      <p:sp>
        <p:nvSpPr>
          <p:cNvPr id="3" name="Dreptunghi 2">
            <a:extLst>
              <a:ext uri="{FF2B5EF4-FFF2-40B4-BE49-F238E27FC236}">
                <a16:creationId xmlns:a16="http://schemas.microsoft.com/office/drawing/2014/main" xmlns="" id="{4ABADDA2-624A-4802-AEB8-E17430D677EB}"/>
              </a:ext>
            </a:extLst>
          </p:cNvPr>
          <p:cNvSpPr/>
          <p:nvPr/>
        </p:nvSpPr>
        <p:spPr>
          <a:xfrm>
            <a:off x="189688" y="6237829"/>
            <a:ext cx="8954311" cy="646331"/>
          </a:xfrm>
          <a:prstGeom prst="rect">
            <a:avLst/>
          </a:prstGeom>
        </p:spPr>
        <p:txBody>
          <a:bodyPr wrap="square">
            <a:spAutoFit/>
          </a:bodyPr>
          <a:lstStyle/>
          <a:p>
            <a:r>
              <a:rPr lang="en-US" dirty="0">
                <a:hlinkClick r:id="rId3"/>
              </a:rPr>
              <a:t>http://programe.ise.ro/Actuale.aspx</a:t>
            </a:r>
            <a:endParaRPr lang="ro-RO" dirty="0"/>
          </a:p>
          <a:p>
            <a:endParaRPr lang="en-US" dirty="0"/>
          </a:p>
        </p:txBody>
      </p:sp>
      <p:sp>
        <p:nvSpPr>
          <p:cNvPr id="6" name="Dreptunghi 5">
            <a:extLst>
              <a:ext uri="{FF2B5EF4-FFF2-40B4-BE49-F238E27FC236}">
                <a16:creationId xmlns:a16="http://schemas.microsoft.com/office/drawing/2014/main" xmlns="" id="{EF151E0A-DE1E-4BC8-8D60-DD36AEE02079}"/>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a:extLst>
              <a:ext uri="{FF2B5EF4-FFF2-40B4-BE49-F238E27FC236}">
                <a16:creationId xmlns:a16="http://schemas.microsoft.com/office/drawing/2014/main" xmlns="" id="{3DEE38F2-3765-451C-9109-99F589333C8C}"/>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fld id="{92AE809D-A785-4FCD-BCE6-D3AB74096DEF}" type="slidenum">
              <a:rPr lang="en-US" altLang="ro-RO" sz="1400" b="1">
                <a:solidFill>
                  <a:srgbClr val="FFFFFF"/>
                </a:solidFill>
              </a:rPr>
              <a:pPr algn="ctr" eaLnBrk="1" hangingPunct="1">
                <a:buSzPct val="100000"/>
              </a:pPr>
              <a:t>47</a:t>
            </a:fld>
            <a:endParaRPr lang="en-US" altLang="ro-RO" sz="1400" b="1">
              <a:solidFill>
                <a:srgbClr val="FFFFFF"/>
              </a:solidFill>
            </a:endParaRPr>
          </a:p>
        </p:txBody>
      </p:sp>
      <p:sp>
        <p:nvSpPr>
          <p:cNvPr id="2" name="Rectangle 2">
            <a:extLst>
              <a:ext uri="{FF2B5EF4-FFF2-40B4-BE49-F238E27FC236}">
                <a16:creationId xmlns:a16="http://schemas.microsoft.com/office/drawing/2014/main" xmlns="" id="{C6BC727F-0D69-411B-956F-A9108B4C4DD2}"/>
              </a:ext>
            </a:extLst>
          </p:cNvPr>
          <p:cNvSpPr>
            <a:spLocks noChangeArrowheads="1"/>
          </p:cNvSpPr>
          <p:nvPr/>
        </p:nvSpPr>
        <p:spPr bwMode="auto">
          <a:xfrm>
            <a:off x="2770632" y="758952"/>
            <a:ext cx="5961888" cy="5330952"/>
          </a:xfrm>
          <a:prstGeom prst="rect">
            <a:avLst/>
          </a:prstGeom>
          <a:noFill/>
          <a:ln w="9525" cap="flat">
            <a:solidFill>
              <a:schemeClr val="accent1"/>
            </a:solidFill>
            <a:round/>
            <a:headEnd/>
            <a:tailEnd/>
          </a:ln>
          <a:effectLst/>
        </p:spPr>
        <p:txBody>
          <a:bodyPr wrap="square" lIns="90000" tIns="46800" rIns="90000" bIns="46800" anchor="ctr">
            <a:noAutofit/>
          </a:bodyPr>
          <a:lstStyle/>
          <a:p>
            <a:pPr algn="just" eaLnBrk="1" hangingPunct="1">
              <a:spcBef>
                <a:spcPts val="925"/>
              </a:spcBef>
              <a:buClr>
                <a:srgbClr val="C00000"/>
              </a:buClr>
              <a:buSzPct val="150000"/>
            </a:pPr>
            <a:r>
              <a:rPr lang="ro-RO" altLang="en-US" sz="2000" dirty="0">
                <a:solidFill>
                  <a:schemeClr val="accent6">
                    <a:lumMod val="50000"/>
                  </a:schemeClr>
                </a:solidFill>
                <a:cs typeface="Arial" panose="020B0604020202020204" pitchFamily="34" charset="0"/>
              </a:rPr>
              <a:t>OM </a:t>
            </a:r>
            <a:r>
              <a:rPr lang="en-US" altLang="en-US" sz="2000" dirty="0">
                <a:solidFill>
                  <a:schemeClr val="accent6">
                    <a:lumMod val="50000"/>
                  </a:schemeClr>
                </a:solidFill>
                <a:cs typeface="Arial" panose="020B0604020202020204" pitchFamily="34" charset="0"/>
              </a:rPr>
              <a:t>nr.</a:t>
            </a:r>
            <a:r>
              <a:rPr lang="ro-RO" altLang="en-US" sz="2000" dirty="0">
                <a:solidFill>
                  <a:schemeClr val="accent6">
                    <a:lumMod val="50000"/>
                  </a:schemeClr>
                </a:solidFill>
                <a:cs typeface="Arial" panose="020B0604020202020204" pitchFamily="34" charset="0"/>
              </a:rPr>
              <a:t> </a:t>
            </a:r>
            <a:r>
              <a:rPr lang="en-US" altLang="en-US" sz="2000" dirty="0">
                <a:solidFill>
                  <a:schemeClr val="accent6">
                    <a:lumMod val="50000"/>
                  </a:schemeClr>
                </a:solidFill>
                <a:cs typeface="Arial" panose="020B0604020202020204" pitchFamily="34" charset="0"/>
              </a:rPr>
              <a:t>4051/2006</a:t>
            </a:r>
            <a:r>
              <a:rPr lang="ro-RO" altLang="en-US" sz="2000" dirty="0">
                <a:solidFill>
                  <a:schemeClr val="accent6">
                    <a:lumMod val="50000"/>
                  </a:schemeClr>
                </a:solidFill>
                <a:cs typeface="Arial" panose="020B0604020202020204" pitchFamily="34" charset="0"/>
              </a:rPr>
              <a:t> pentru aprobarea planurilor cadru pentru învățământul seral. </a:t>
            </a:r>
          </a:p>
          <a:p>
            <a:pPr algn="just" eaLnBrk="1" hangingPunct="1">
              <a:spcBef>
                <a:spcPts val="925"/>
              </a:spcBef>
              <a:buClr>
                <a:srgbClr val="C00000"/>
              </a:buClr>
              <a:buSzPct val="150000"/>
            </a:pPr>
            <a:r>
              <a:rPr lang="en-US" altLang="en-US" sz="2000" dirty="0" err="1">
                <a:solidFill>
                  <a:schemeClr val="accent6">
                    <a:lumMod val="50000"/>
                  </a:schemeClr>
                </a:solidFill>
                <a:cs typeface="Arial" panose="020B0604020202020204" pitchFamily="34" charset="0"/>
              </a:rPr>
              <a:t>Pentru</a:t>
            </a:r>
            <a:r>
              <a:rPr lang="en-US" altLang="en-US" sz="2000" dirty="0">
                <a:solidFill>
                  <a:schemeClr val="accent6">
                    <a:lumMod val="50000"/>
                  </a:schemeClr>
                </a:solidFill>
                <a:cs typeface="Arial" panose="020B0604020202020204" pitchFamily="34" charset="0"/>
              </a:rPr>
              <a:t> </a:t>
            </a:r>
            <a:r>
              <a:rPr lang="en-US" altLang="en-US" sz="2000" dirty="0" err="1">
                <a:solidFill>
                  <a:schemeClr val="accent6">
                    <a:lumMod val="50000"/>
                  </a:schemeClr>
                </a:solidFill>
                <a:cs typeface="Arial" panose="020B0604020202020204" pitchFamily="34" charset="0"/>
              </a:rPr>
              <a:t>învăţământul</a:t>
            </a:r>
            <a:r>
              <a:rPr lang="en-US" altLang="en-US" sz="2000" dirty="0">
                <a:solidFill>
                  <a:schemeClr val="accent6">
                    <a:lumMod val="50000"/>
                  </a:schemeClr>
                </a:solidFill>
                <a:cs typeface="Arial" panose="020B0604020202020204" pitchFamily="34" charset="0"/>
              </a:rPr>
              <a:t> seral, </a:t>
            </a:r>
            <a:r>
              <a:rPr lang="en-US" altLang="en-US" sz="2000" dirty="0" err="1">
                <a:solidFill>
                  <a:schemeClr val="accent6">
                    <a:lumMod val="50000"/>
                  </a:schemeClr>
                </a:solidFill>
                <a:cs typeface="Arial" panose="020B0604020202020204" pitchFamily="34" charset="0"/>
              </a:rPr>
              <a:t>filiera</a:t>
            </a:r>
            <a:r>
              <a:rPr lang="en-US" altLang="en-US" sz="2000" dirty="0">
                <a:solidFill>
                  <a:schemeClr val="accent6">
                    <a:lumMod val="50000"/>
                  </a:schemeClr>
                </a:solidFill>
                <a:cs typeface="Arial" panose="020B0604020202020204" pitchFamily="34" charset="0"/>
              </a:rPr>
              <a:t> </a:t>
            </a:r>
            <a:r>
              <a:rPr lang="en-US" altLang="en-US" sz="2000" dirty="0" err="1">
                <a:solidFill>
                  <a:schemeClr val="accent6">
                    <a:lumMod val="50000"/>
                  </a:schemeClr>
                </a:solidFill>
                <a:cs typeface="Arial" panose="020B0604020202020204" pitchFamily="34" charset="0"/>
              </a:rPr>
              <a:t>tehnologică</a:t>
            </a:r>
            <a:r>
              <a:rPr lang="en-US" altLang="en-US" sz="2000" dirty="0">
                <a:solidFill>
                  <a:schemeClr val="accent6">
                    <a:lumMod val="50000"/>
                  </a:schemeClr>
                </a:solidFill>
                <a:cs typeface="Arial" panose="020B0604020202020204" pitchFamily="34" charset="0"/>
              </a:rPr>
              <a:t> a </a:t>
            </a:r>
            <a:r>
              <a:rPr lang="en-US" altLang="en-US" sz="2000" dirty="0" err="1">
                <a:solidFill>
                  <a:schemeClr val="accent6">
                    <a:lumMod val="50000"/>
                  </a:schemeClr>
                </a:solidFill>
                <a:cs typeface="Arial" panose="020B0604020202020204" pitchFamily="34" charset="0"/>
              </a:rPr>
              <a:t>liceului</a:t>
            </a:r>
            <a:r>
              <a:rPr lang="ro-RO" altLang="en-US" sz="2000" dirty="0">
                <a:solidFill>
                  <a:schemeClr val="accent6">
                    <a:lumMod val="50000"/>
                  </a:schemeClr>
                </a:solidFill>
                <a:cs typeface="Arial" panose="020B0604020202020204" pitchFamily="34" charset="0"/>
              </a:rPr>
              <a:t>, </a:t>
            </a:r>
            <a:r>
              <a:rPr lang="en-US" altLang="en-US" sz="2000" dirty="0" err="1">
                <a:solidFill>
                  <a:schemeClr val="accent6">
                    <a:lumMod val="50000"/>
                  </a:schemeClr>
                </a:solidFill>
                <a:cs typeface="Arial" panose="020B0604020202020204" pitchFamily="34" charset="0"/>
              </a:rPr>
              <a:t>prevederile</a:t>
            </a:r>
            <a:r>
              <a:rPr lang="ro-RO" altLang="en-US" sz="2000" dirty="0">
                <a:solidFill>
                  <a:schemeClr val="accent6">
                    <a:lumMod val="50000"/>
                  </a:schemeClr>
                </a:solidFill>
                <a:cs typeface="Arial" panose="020B0604020202020204" pitchFamily="34" charset="0"/>
              </a:rPr>
              <a:t> OM </a:t>
            </a:r>
            <a:r>
              <a:rPr lang="en-US" altLang="en-US" sz="2000" dirty="0">
                <a:solidFill>
                  <a:schemeClr val="accent6">
                    <a:lumMod val="50000"/>
                  </a:schemeClr>
                </a:solidFill>
                <a:cs typeface="Arial" panose="020B0604020202020204" pitchFamily="34" charset="0"/>
              </a:rPr>
              <a:t>nr.</a:t>
            </a:r>
            <a:r>
              <a:rPr lang="ro-RO" altLang="en-US" sz="2000" dirty="0">
                <a:solidFill>
                  <a:schemeClr val="accent6">
                    <a:lumMod val="50000"/>
                  </a:schemeClr>
                </a:solidFill>
                <a:cs typeface="Arial" panose="020B0604020202020204" pitchFamily="34" charset="0"/>
              </a:rPr>
              <a:t> </a:t>
            </a:r>
            <a:r>
              <a:rPr lang="en-US" altLang="en-US" sz="2000" dirty="0">
                <a:solidFill>
                  <a:schemeClr val="accent6">
                    <a:lumMod val="50000"/>
                  </a:schemeClr>
                </a:solidFill>
                <a:cs typeface="Arial" panose="020B0604020202020204" pitchFamily="34" charset="0"/>
              </a:rPr>
              <a:t>4051/2006</a:t>
            </a:r>
            <a:r>
              <a:rPr lang="ro-RO" altLang="en-US" sz="2000" dirty="0">
                <a:solidFill>
                  <a:schemeClr val="accent6">
                    <a:lumMod val="50000"/>
                  </a:schemeClr>
                </a:solidFill>
                <a:cs typeface="Arial" panose="020B0604020202020204" pitchFamily="34" charset="0"/>
              </a:rPr>
              <a:t> </a:t>
            </a:r>
            <a:r>
              <a:rPr lang="en-US" altLang="en-US" sz="2000" dirty="0">
                <a:solidFill>
                  <a:schemeClr val="accent6">
                    <a:lumMod val="50000"/>
                  </a:schemeClr>
                </a:solidFill>
                <a:cs typeface="Arial" panose="020B0604020202020204" pitchFamily="34" charset="0"/>
              </a:rPr>
              <a:t>cu </a:t>
            </a:r>
            <a:r>
              <a:rPr lang="en-US" altLang="en-US" sz="2000" dirty="0" err="1">
                <a:solidFill>
                  <a:schemeClr val="accent6">
                    <a:lumMod val="50000"/>
                  </a:schemeClr>
                </a:solidFill>
                <a:cs typeface="Arial" panose="020B0604020202020204" pitchFamily="34" charset="0"/>
              </a:rPr>
              <a:t>privire</a:t>
            </a:r>
            <a:r>
              <a:rPr lang="en-US" altLang="en-US" sz="2000" dirty="0">
                <a:solidFill>
                  <a:schemeClr val="accent6">
                    <a:lumMod val="50000"/>
                  </a:schemeClr>
                </a:solidFill>
                <a:cs typeface="Arial" panose="020B0604020202020204" pitchFamily="34" charset="0"/>
              </a:rPr>
              <a:t> la </a:t>
            </a:r>
            <a:r>
              <a:rPr lang="en-US" altLang="en-US" sz="2000" dirty="0" err="1">
                <a:solidFill>
                  <a:schemeClr val="accent6">
                    <a:lumMod val="50000"/>
                  </a:schemeClr>
                </a:solidFill>
                <a:cs typeface="Arial" panose="020B0604020202020204" pitchFamily="34" charset="0"/>
              </a:rPr>
              <a:t>aprobarea</a:t>
            </a:r>
            <a:r>
              <a:rPr lang="en-US" altLang="en-US" sz="2000" dirty="0">
                <a:solidFill>
                  <a:schemeClr val="accent6">
                    <a:lumMod val="50000"/>
                  </a:schemeClr>
                </a:solidFill>
                <a:cs typeface="Arial" panose="020B0604020202020204" pitchFamily="34" charset="0"/>
              </a:rPr>
              <a:t> </a:t>
            </a:r>
            <a:r>
              <a:rPr lang="en-US" altLang="en-US" sz="2000" dirty="0" err="1">
                <a:solidFill>
                  <a:schemeClr val="accent6">
                    <a:lumMod val="50000"/>
                  </a:schemeClr>
                </a:solidFill>
                <a:cs typeface="Arial" panose="020B0604020202020204" pitchFamily="34" charset="0"/>
              </a:rPr>
              <a:t>planurilor-cadru</a:t>
            </a:r>
            <a:r>
              <a:rPr lang="en-US" altLang="en-US" sz="2000" dirty="0">
                <a:solidFill>
                  <a:schemeClr val="accent6">
                    <a:lumMod val="50000"/>
                  </a:schemeClr>
                </a:solidFill>
                <a:cs typeface="Arial" panose="020B0604020202020204" pitchFamily="34" charset="0"/>
              </a:rPr>
              <a:t>, </a:t>
            </a:r>
            <a:r>
              <a:rPr lang="en-US" altLang="en-US" sz="2000" dirty="0" err="1">
                <a:solidFill>
                  <a:schemeClr val="accent6">
                    <a:lumMod val="50000"/>
                  </a:schemeClr>
                </a:solidFill>
                <a:cs typeface="Arial" panose="020B0604020202020204" pitchFamily="34" charset="0"/>
              </a:rPr>
              <a:t>rămân</a:t>
            </a:r>
            <a:r>
              <a:rPr lang="en-US" altLang="en-US" sz="2000" dirty="0">
                <a:solidFill>
                  <a:schemeClr val="accent6">
                    <a:lumMod val="50000"/>
                  </a:schemeClr>
                </a:solidFill>
                <a:cs typeface="Arial" panose="020B0604020202020204" pitchFamily="34" charset="0"/>
              </a:rPr>
              <a:t> </a:t>
            </a:r>
            <a:r>
              <a:rPr lang="en-US" altLang="en-US" sz="2000" dirty="0" err="1">
                <a:solidFill>
                  <a:schemeClr val="accent6">
                    <a:lumMod val="50000"/>
                  </a:schemeClr>
                </a:solidFill>
                <a:cs typeface="Arial" panose="020B0604020202020204" pitchFamily="34" charset="0"/>
              </a:rPr>
              <a:t>valabile</a:t>
            </a:r>
            <a:r>
              <a:rPr lang="en-US" altLang="en-US" sz="2000" dirty="0">
                <a:solidFill>
                  <a:schemeClr val="accent6">
                    <a:lumMod val="50000"/>
                  </a:schemeClr>
                </a:solidFill>
                <a:cs typeface="Arial" panose="020B0604020202020204" pitchFamily="34" charset="0"/>
              </a:rPr>
              <a:t> </a:t>
            </a:r>
            <a:r>
              <a:rPr lang="ro-RO" altLang="en-US" sz="2000" dirty="0">
                <a:solidFill>
                  <a:schemeClr val="accent6">
                    <a:lumMod val="50000"/>
                  </a:schemeClr>
                </a:solidFill>
                <a:cs typeface="Arial" panose="020B0604020202020204" pitchFamily="34" charset="0"/>
              </a:rPr>
              <a:t> pentru clasele </a:t>
            </a:r>
            <a:r>
              <a:rPr lang="en-US" altLang="en-US" sz="2000" dirty="0">
                <a:solidFill>
                  <a:schemeClr val="accent6">
                    <a:lumMod val="50000"/>
                  </a:schemeClr>
                </a:solidFill>
                <a:cs typeface="Arial" panose="020B0604020202020204" pitchFamily="34" charset="0"/>
              </a:rPr>
              <a:t>a XI-a </a:t>
            </a:r>
            <a:r>
              <a:rPr lang="en-US" altLang="en-US" sz="2000" dirty="0" err="1">
                <a:solidFill>
                  <a:schemeClr val="accent6">
                    <a:lumMod val="50000"/>
                  </a:schemeClr>
                </a:solidFill>
                <a:cs typeface="Arial" panose="020B0604020202020204" pitchFamily="34" charset="0"/>
              </a:rPr>
              <a:t>şi</a:t>
            </a:r>
            <a:r>
              <a:rPr lang="en-US" altLang="en-US" sz="2000" dirty="0">
                <a:solidFill>
                  <a:schemeClr val="accent6">
                    <a:lumMod val="50000"/>
                  </a:schemeClr>
                </a:solidFill>
                <a:cs typeface="Arial" panose="020B0604020202020204" pitchFamily="34" charset="0"/>
              </a:rPr>
              <a:t> a XII-a,</a:t>
            </a:r>
            <a:r>
              <a:rPr lang="ro-RO" altLang="en-US" sz="2000" dirty="0">
                <a:solidFill>
                  <a:schemeClr val="accent6">
                    <a:lumMod val="50000"/>
                  </a:schemeClr>
                </a:solidFill>
                <a:cs typeface="Arial" panose="020B0604020202020204" pitchFamily="34" charset="0"/>
              </a:rPr>
              <a:t> a XIII-a</a:t>
            </a:r>
          </a:p>
        </p:txBody>
      </p:sp>
      <p:sp>
        <p:nvSpPr>
          <p:cNvPr id="3" name="Titlu 2">
            <a:extLst>
              <a:ext uri="{FF2B5EF4-FFF2-40B4-BE49-F238E27FC236}">
                <a16:creationId xmlns:a16="http://schemas.microsoft.com/office/drawing/2014/main" xmlns="" id="{75D93263-048B-4E3D-A92C-F338BFEFE2C0}"/>
              </a:ext>
            </a:extLst>
          </p:cNvPr>
          <p:cNvSpPr>
            <a:spLocks noGrp="1"/>
          </p:cNvSpPr>
          <p:nvPr>
            <p:ph type="title"/>
          </p:nvPr>
        </p:nvSpPr>
        <p:spPr/>
        <p:txBody>
          <a:bodyPr>
            <a:normAutofit/>
          </a:bodyPr>
          <a:lstStyle/>
          <a:p>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4051/2006</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en-US" sz="2400" b="1" dirty="0">
                <a:solidFill>
                  <a:schemeClr val="bg1">
                    <a:lumMod val="85000"/>
                  </a:schemeClr>
                </a:solidFill>
                <a:cs typeface="Arial" panose="020B0604020202020204" pitchFamily="34" charset="0"/>
              </a:rPr>
              <a:t>Planuri-cadru, cursuri zi și seral</a:t>
            </a:r>
            <a:br>
              <a:rPr lang="ro-RO" altLang="en-US" sz="2400" b="1" dirty="0">
                <a:solidFill>
                  <a:schemeClr val="bg1">
                    <a:lumMod val="85000"/>
                  </a:schemeClr>
                </a:solidFill>
                <a:cs typeface="Arial" panose="020B0604020202020204" pitchFamily="34" charset="0"/>
              </a:rPr>
            </a:br>
            <a:r>
              <a:rPr lang="ro-RO" altLang="en-US" sz="2400" b="1" dirty="0">
                <a:solidFill>
                  <a:schemeClr val="bg1">
                    <a:lumMod val="85000"/>
                  </a:schemeClr>
                </a:solidFill>
                <a:cs typeface="Arial" panose="020B0604020202020204" pitchFamily="34" charset="0"/>
              </a:rPr>
              <a:t>ÎNVĂȚĂMÂNT SERAL</a:t>
            </a:r>
            <a:r>
              <a:rPr lang="en-US"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en-US" alt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endParaRPr lang="en-US"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endParaRPr>
          </a:p>
        </p:txBody>
      </p:sp>
      <p:sp>
        <p:nvSpPr>
          <p:cNvPr id="5" name="Dreptunghi 4">
            <a:extLst>
              <a:ext uri="{FF2B5EF4-FFF2-40B4-BE49-F238E27FC236}">
                <a16:creationId xmlns:a16="http://schemas.microsoft.com/office/drawing/2014/main" xmlns="" id="{D2711C26-CB81-4E48-AD86-5048796C6FF7}"/>
              </a:ext>
            </a:extLst>
          </p:cNvPr>
          <p:cNvSpPr/>
          <p:nvPr/>
        </p:nvSpPr>
        <p:spPr>
          <a:xfrm>
            <a:off x="189688" y="6237829"/>
            <a:ext cx="8954311" cy="646331"/>
          </a:xfrm>
          <a:prstGeom prst="rect">
            <a:avLst/>
          </a:prstGeom>
        </p:spPr>
        <p:txBody>
          <a:bodyPr wrap="square">
            <a:spAutoFit/>
          </a:bodyPr>
          <a:lstStyle/>
          <a:p>
            <a:r>
              <a:rPr lang="en-US" dirty="0">
                <a:hlinkClick r:id="rId3"/>
              </a:rPr>
              <a:t>http://programe.ise.ro/Actuale.aspx</a:t>
            </a:r>
            <a:endParaRPr lang="ro-RO" dirty="0"/>
          </a:p>
          <a:p>
            <a:endParaRPr lang="en-US" dirty="0"/>
          </a:p>
        </p:txBody>
      </p:sp>
      <p:sp>
        <p:nvSpPr>
          <p:cNvPr id="6" name="Dreptunghi 5">
            <a:extLst>
              <a:ext uri="{FF2B5EF4-FFF2-40B4-BE49-F238E27FC236}">
                <a16:creationId xmlns:a16="http://schemas.microsoft.com/office/drawing/2014/main" xmlns="" id="{EF11BB35-DAE4-4B7E-8DA7-6E09B1AD9947}"/>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a:extLst>
              <a:ext uri="{FF2B5EF4-FFF2-40B4-BE49-F238E27FC236}">
                <a16:creationId xmlns:a16="http://schemas.microsoft.com/office/drawing/2014/main" xmlns="" id="{3DEE38F2-3765-451C-9109-99F589333C8C}"/>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fld id="{92AE809D-A785-4FCD-BCE6-D3AB74096DEF}" type="slidenum">
              <a:rPr lang="en-US" altLang="ro-RO" sz="1400" b="1">
                <a:solidFill>
                  <a:srgbClr val="FFFFFF"/>
                </a:solidFill>
              </a:rPr>
              <a:pPr algn="ctr" eaLnBrk="1" hangingPunct="1">
                <a:buSzPct val="100000"/>
              </a:pPr>
              <a:t>48</a:t>
            </a:fld>
            <a:endParaRPr lang="en-US" altLang="ro-RO" sz="1400" b="1">
              <a:solidFill>
                <a:srgbClr val="FFFFFF"/>
              </a:solidFill>
            </a:endParaRPr>
          </a:p>
        </p:txBody>
      </p:sp>
      <p:sp>
        <p:nvSpPr>
          <p:cNvPr id="2" name="Rectangle 2">
            <a:extLst>
              <a:ext uri="{FF2B5EF4-FFF2-40B4-BE49-F238E27FC236}">
                <a16:creationId xmlns:a16="http://schemas.microsoft.com/office/drawing/2014/main" xmlns="" id="{C6BC727F-0D69-411B-956F-A9108B4C4DD2}"/>
              </a:ext>
            </a:extLst>
          </p:cNvPr>
          <p:cNvSpPr>
            <a:spLocks noChangeArrowheads="1"/>
          </p:cNvSpPr>
          <p:nvPr/>
        </p:nvSpPr>
        <p:spPr bwMode="auto">
          <a:xfrm>
            <a:off x="2770632" y="758952"/>
            <a:ext cx="5961888" cy="5330952"/>
          </a:xfrm>
          <a:prstGeom prst="rect">
            <a:avLst/>
          </a:prstGeom>
          <a:noFill/>
          <a:ln w="9525" cap="flat">
            <a:solidFill>
              <a:schemeClr val="accent1"/>
            </a:solidFill>
            <a:round/>
            <a:headEnd/>
            <a:tailEnd/>
          </a:ln>
          <a:effectLst/>
        </p:spPr>
        <p:txBody>
          <a:bodyPr wrap="square" lIns="90000" tIns="46800" rIns="90000" bIns="46800" anchor="ctr">
            <a:spAutoFit/>
          </a:bodyPr>
          <a:lstStyle/>
          <a:p>
            <a:pPr algn="just" eaLnBrk="1" hangingPunct="1">
              <a:spcBef>
                <a:spcPts val="925"/>
              </a:spcBef>
              <a:buClr>
                <a:srgbClr val="C00000"/>
              </a:buClr>
              <a:buSzPct val="150000"/>
            </a:pPr>
            <a:r>
              <a:rPr lang="ro-RO" altLang="en-US" sz="2000" dirty="0">
                <a:solidFill>
                  <a:schemeClr val="accent6">
                    <a:lumMod val="50000"/>
                  </a:schemeClr>
                </a:solidFill>
                <a:cs typeface="Arial" panose="020B0604020202020204" pitchFamily="34" charset="0"/>
              </a:rPr>
              <a:t>OMEN 3152/2014 privind aprobarea planurilor-cadru de </a:t>
            </a:r>
            <a:r>
              <a:rPr lang="ro-RO" altLang="en-US" sz="2000" dirty="0" err="1">
                <a:solidFill>
                  <a:schemeClr val="accent6">
                    <a:lumMod val="50000"/>
                  </a:schemeClr>
                </a:solidFill>
                <a:cs typeface="Arial" panose="020B0604020202020204" pitchFamily="34" charset="0"/>
              </a:rPr>
              <a:t>invăţământ</a:t>
            </a:r>
            <a:r>
              <a:rPr lang="ro-RO" altLang="en-US" sz="2000" dirty="0">
                <a:solidFill>
                  <a:schemeClr val="accent6">
                    <a:lumMod val="50000"/>
                  </a:schemeClr>
                </a:solidFill>
                <a:cs typeface="Arial" panose="020B0604020202020204" pitchFamily="34" charset="0"/>
              </a:rPr>
              <a:t> pentru </a:t>
            </a:r>
            <a:r>
              <a:rPr lang="ro-RO" altLang="en-US" sz="2000" dirty="0" err="1">
                <a:solidFill>
                  <a:schemeClr val="accent6">
                    <a:lumMod val="50000"/>
                  </a:schemeClr>
                </a:solidFill>
                <a:cs typeface="Arial" panose="020B0604020202020204" pitchFamily="34" charset="0"/>
              </a:rPr>
              <a:t>învatamantul</a:t>
            </a:r>
            <a:r>
              <a:rPr lang="ro-RO" altLang="en-US" sz="2000" dirty="0">
                <a:solidFill>
                  <a:schemeClr val="accent6">
                    <a:lumMod val="50000"/>
                  </a:schemeClr>
                </a:solidFill>
                <a:cs typeface="Arial" panose="020B0604020202020204" pitchFamily="34" charset="0"/>
              </a:rPr>
              <a:t> profesional de 3 ani, </a:t>
            </a:r>
          </a:p>
          <a:p>
            <a:pPr algn="just" eaLnBrk="1" hangingPunct="1">
              <a:spcBef>
                <a:spcPts val="925"/>
              </a:spcBef>
              <a:buClr>
                <a:srgbClr val="C00000"/>
              </a:buClr>
              <a:buSzPct val="150000"/>
            </a:pPr>
            <a:r>
              <a:rPr lang="ro-RO" altLang="en-US" sz="2000" dirty="0">
                <a:solidFill>
                  <a:schemeClr val="accent6">
                    <a:lumMod val="50000"/>
                  </a:schemeClr>
                </a:solidFill>
                <a:cs typeface="Arial" panose="020B0604020202020204" pitchFamily="34" charset="0"/>
              </a:rPr>
              <a:t>OMEN 3218/2014 privind aprobarea planului-cadru de învățământ pentru </a:t>
            </a:r>
            <a:r>
              <a:rPr lang="ro-RO" altLang="en-US" sz="2000" dirty="0" err="1">
                <a:solidFill>
                  <a:schemeClr val="accent6">
                    <a:lumMod val="50000"/>
                  </a:schemeClr>
                </a:solidFill>
                <a:cs typeface="Arial" panose="020B0604020202020204" pitchFamily="34" charset="0"/>
              </a:rPr>
              <a:t>învatamantul</a:t>
            </a:r>
            <a:r>
              <a:rPr lang="ro-RO" altLang="en-US" sz="2000" dirty="0">
                <a:solidFill>
                  <a:schemeClr val="accent6">
                    <a:lumMod val="50000"/>
                  </a:schemeClr>
                </a:solidFill>
                <a:cs typeface="Arial" panose="020B0604020202020204" pitchFamily="34" charset="0"/>
              </a:rPr>
              <a:t> profesional special.</a:t>
            </a:r>
          </a:p>
          <a:p>
            <a:pPr algn="ctr" eaLnBrk="1" hangingPunct="1">
              <a:spcBef>
                <a:spcPts val="925"/>
              </a:spcBef>
              <a:buClr>
                <a:srgbClr val="FFFF99"/>
              </a:buClr>
              <a:buSzPct val="150000"/>
            </a:pPr>
            <a:endParaRPr lang="ro-RO" altLang="en-US" sz="2000" dirty="0">
              <a:solidFill>
                <a:schemeClr val="accent6">
                  <a:lumMod val="50000"/>
                </a:schemeClr>
              </a:solidFill>
              <a:effectLst>
                <a:outerShdw blurRad="38100" dist="38100" dir="2700000" algn="tl">
                  <a:srgbClr val="C0C0C0"/>
                </a:outerShdw>
              </a:effectLst>
              <a:cs typeface="Arial" panose="020B0604020202020204" pitchFamily="34" charset="0"/>
            </a:endParaRPr>
          </a:p>
        </p:txBody>
      </p:sp>
      <p:sp>
        <p:nvSpPr>
          <p:cNvPr id="3" name="Titlu 2">
            <a:extLst>
              <a:ext uri="{FF2B5EF4-FFF2-40B4-BE49-F238E27FC236}">
                <a16:creationId xmlns:a16="http://schemas.microsoft.com/office/drawing/2014/main" xmlns="" id="{75D93263-048B-4E3D-A92C-F338BFEFE2C0}"/>
              </a:ext>
            </a:extLst>
          </p:cNvPr>
          <p:cNvSpPr>
            <a:spLocks noGrp="1"/>
          </p:cNvSpPr>
          <p:nvPr>
            <p:ph type="title"/>
          </p:nvPr>
        </p:nvSpPr>
        <p:spPr/>
        <p:txBody>
          <a:bodyPr/>
          <a:lstStyle/>
          <a:p>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3152/2014</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3218/2014</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en-US" sz="2400" b="1" dirty="0">
                <a:solidFill>
                  <a:schemeClr val="bg1">
                    <a:lumMod val="85000"/>
                  </a:schemeClr>
                </a:solidFill>
                <a:cs typeface="Arial" panose="020B0604020202020204" pitchFamily="34" charset="0"/>
              </a:rPr>
              <a:t>Planuri-cadru, cursuri zi și seral</a:t>
            </a:r>
            <a:br>
              <a:rPr lang="ro-RO" altLang="en-US" sz="2400" b="1" dirty="0">
                <a:solidFill>
                  <a:schemeClr val="bg1">
                    <a:lumMod val="85000"/>
                  </a:schemeClr>
                </a:solidFill>
                <a:cs typeface="Arial" panose="020B0604020202020204" pitchFamily="34" charset="0"/>
              </a:rPr>
            </a:br>
            <a:r>
              <a:rPr lang="ro-RO" altLang="en-US" sz="2400" b="1" dirty="0">
                <a:solidFill>
                  <a:schemeClr val="bg1">
                    <a:lumMod val="85000"/>
                  </a:schemeClr>
                </a:solidFill>
                <a:cs typeface="Arial" panose="020B0604020202020204" pitchFamily="34" charset="0"/>
              </a:rPr>
              <a:t>ÎNVĂȚĂMÂNT PROFESIONAL</a:t>
            </a:r>
            <a:endParaRPr lang="en-US" dirty="0">
              <a:solidFill>
                <a:schemeClr val="bg1">
                  <a:lumMod val="85000"/>
                </a:schemeClr>
              </a:solidFill>
            </a:endParaRPr>
          </a:p>
        </p:txBody>
      </p:sp>
      <p:sp>
        <p:nvSpPr>
          <p:cNvPr id="5" name="Dreptunghi 4">
            <a:extLst>
              <a:ext uri="{FF2B5EF4-FFF2-40B4-BE49-F238E27FC236}">
                <a16:creationId xmlns:a16="http://schemas.microsoft.com/office/drawing/2014/main" xmlns="" id="{5EBC610E-7B6E-4AFE-AF59-361EE90DFE33}"/>
              </a:ext>
            </a:extLst>
          </p:cNvPr>
          <p:cNvSpPr/>
          <p:nvPr/>
        </p:nvSpPr>
        <p:spPr>
          <a:xfrm>
            <a:off x="189688" y="6237829"/>
            <a:ext cx="8954311" cy="646331"/>
          </a:xfrm>
          <a:prstGeom prst="rect">
            <a:avLst/>
          </a:prstGeom>
        </p:spPr>
        <p:txBody>
          <a:bodyPr wrap="square">
            <a:spAutoFit/>
          </a:bodyPr>
          <a:lstStyle/>
          <a:p>
            <a:r>
              <a:rPr lang="en-US" dirty="0">
                <a:hlinkClick r:id="rId3"/>
              </a:rPr>
              <a:t>http://programe.ise.ro/Actuale.aspx</a:t>
            </a:r>
            <a:endParaRPr lang="ro-RO" dirty="0"/>
          </a:p>
          <a:p>
            <a:endParaRPr lang="en-US" dirty="0"/>
          </a:p>
        </p:txBody>
      </p:sp>
      <p:sp>
        <p:nvSpPr>
          <p:cNvPr id="6" name="Dreptunghi 5">
            <a:extLst>
              <a:ext uri="{FF2B5EF4-FFF2-40B4-BE49-F238E27FC236}">
                <a16:creationId xmlns:a16="http://schemas.microsoft.com/office/drawing/2014/main" xmlns="" id="{78DC559B-F164-484F-80AF-3F3081740663}"/>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742093917"/>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fontScale="70000" lnSpcReduction="20000"/>
          </a:bodyPr>
          <a:lstStyle/>
          <a:p>
            <a:pPr algn="just">
              <a:lnSpc>
                <a:spcPct val="120000"/>
              </a:lnSpc>
            </a:pPr>
            <a:r>
              <a:rPr lang="ro-RO" altLang="ro-RO" sz="2900" b="1" u="sng" spc="-10" dirty="0" err="1">
                <a:solidFill>
                  <a:schemeClr val="accent6">
                    <a:lumMod val="50000"/>
                  </a:schemeClr>
                </a:solidFill>
                <a:cs typeface="Arial" panose="020B0604020202020204" pitchFamily="34" charset="0"/>
              </a:rPr>
              <a:t>Învăţământ</a:t>
            </a:r>
            <a:r>
              <a:rPr lang="ro-RO" altLang="ro-RO" sz="2900" b="1" u="sng" spc="-10" dirty="0">
                <a:solidFill>
                  <a:schemeClr val="accent6">
                    <a:lumMod val="50000"/>
                  </a:schemeClr>
                </a:solidFill>
                <a:cs typeface="Arial" panose="020B0604020202020204" pitchFamily="34" charset="0"/>
              </a:rPr>
              <a:t> gimnazial – disciplina informatică și TIC</a:t>
            </a:r>
            <a:endParaRPr lang="ro-RO" altLang="ro-RO" sz="2900" u="sng" spc="-10" dirty="0">
              <a:solidFill>
                <a:schemeClr val="accent6">
                  <a:lumMod val="50000"/>
                </a:schemeClr>
              </a:solidFill>
              <a:cs typeface="Arial" panose="020B0604020202020204" pitchFamily="34" charset="0"/>
            </a:endParaRPr>
          </a:p>
          <a:p>
            <a:pPr algn="just">
              <a:lnSpc>
                <a:spcPct val="120000"/>
              </a:lnSpc>
            </a:pPr>
            <a:r>
              <a:rPr lang="ro-RO" altLang="zh-CN" sz="2900" dirty="0">
                <a:solidFill>
                  <a:schemeClr val="accent6">
                    <a:lumMod val="50000"/>
                  </a:schemeClr>
                </a:solidFill>
                <a:cs typeface="Arial" panose="020B0604020202020204" pitchFamily="34" charset="0"/>
              </a:rPr>
              <a:t>V-VIII1. Programele școlare de informatică și TIC, cls. a V-a – a VIII-a aprobate cu OMEN nr. 3393/28.02.2017.</a:t>
            </a:r>
          </a:p>
          <a:p>
            <a:pPr algn="just">
              <a:lnSpc>
                <a:spcPct val="120000"/>
              </a:lnSpc>
            </a:pPr>
            <a:r>
              <a:rPr lang="ro-RO" altLang="ro-RO" sz="2900" b="1" u="sng" dirty="0" err="1">
                <a:solidFill>
                  <a:schemeClr val="accent6">
                    <a:lumMod val="50000"/>
                  </a:schemeClr>
                </a:solidFill>
                <a:cs typeface="Arial" panose="020B0604020202020204" pitchFamily="34" charset="0"/>
              </a:rPr>
              <a:t>Învăţământ</a:t>
            </a:r>
            <a:r>
              <a:rPr lang="ro-RO" altLang="ro-RO" sz="2900" b="1" u="sng" dirty="0">
                <a:solidFill>
                  <a:schemeClr val="accent6">
                    <a:lumMod val="50000"/>
                  </a:schemeClr>
                </a:solidFill>
                <a:cs typeface="Arial" panose="020B0604020202020204" pitchFamily="34" charset="0"/>
              </a:rPr>
              <a:t> liceal – disciplina informatică</a:t>
            </a:r>
            <a:endParaRPr lang="en-US" altLang="ro-RO" sz="29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900" dirty="0">
                <a:solidFill>
                  <a:schemeClr val="accent6">
                    <a:lumMod val="50000"/>
                  </a:schemeClr>
                </a:solidFill>
                <a:cs typeface="Arial" panose="020B0604020202020204" pitchFamily="34" charset="0"/>
              </a:rPr>
              <a:t>IX1. </a:t>
            </a:r>
            <a:r>
              <a:rPr lang="en-US" altLang="ro-RO" sz="2900" dirty="0" err="1">
                <a:solidFill>
                  <a:schemeClr val="accent6">
                    <a:lumMod val="50000"/>
                  </a:schemeClr>
                </a:solidFill>
                <a:cs typeface="Arial" panose="020B0604020202020204" pitchFamily="34" charset="0"/>
              </a:rPr>
              <a:t>Programa</a:t>
            </a:r>
            <a:r>
              <a:rPr lang="en-US" altLang="ro-RO" sz="2900" dirty="0">
                <a:solidFill>
                  <a:schemeClr val="accent6">
                    <a:lumMod val="50000"/>
                  </a:schemeClr>
                </a:solidFill>
                <a:cs typeface="Arial" panose="020B0604020202020204" pitchFamily="34" charset="0"/>
              </a:rPr>
              <a:t> </a:t>
            </a:r>
            <a:r>
              <a:rPr lang="ro-RO" altLang="ro-RO" sz="2900" dirty="0">
                <a:solidFill>
                  <a:schemeClr val="accent6">
                    <a:lumMod val="50000"/>
                  </a:schemeClr>
                </a:solidFill>
                <a:cs typeface="Arial" panose="020B0604020202020204" pitchFamily="34" charset="0"/>
              </a:rPr>
              <a:t> de informatică, cls a IX-a, f</a:t>
            </a:r>
            <a:r>
              <a:rPr lang="en-US" sz="2900" dirty="0" err="1"/>
              <a:t>iliera</a:t>
            </a:r>
            <a:r>
              <a:rPr lang="en-US" sz="2900" dirty="0"/>
              <a:t> </a:t>
            </a:r>
            <a:r>
              <a:rPr lang="en-US" sz="2900" dirty="0" err="1"/>
              <a:t>teoretică</a:t>
            </a:r>
            <a:r>
              <a:rPr lang="en-US" sz="2900" dirty="0"/>
              <a:t>, </a:t>
            </a:r>
            <a:r>
              <a:rPr lang="en-US" sz="2900" dirty="0" err="1"/>
              <a:t>profil</a:t>
            </a:r>
            <a:r>
              <a:rPr lang="en-US" sz="2900" dirty="0"/>
              <a:t> real, </a:t>
            </a:r>
            <a:r>
              <a:rPr lang="en-US" sz="2900" dirty="0" err="1"/>
              <a:t>specializările</a:t>
            </a:r>
            <a:r>
              <a:rPr lang="en-US" sz="2900" dirty="0"/>
              <a:t> </a:t>
            </a:r>
            <a:r>
              <a:rPr lang="ro-RO" sz="2900" dirty="0"/>
              <a:t>m</a:t>
            </a:r>
            <a:r>
              <a:rPr lang="en-US" sz="2900" dirty="0" err="1"/>
              <a:t>atematică-informatică</a:t>
            </a:r>
            <a:r>
              <a:rPr lang="ro-RO" sz="2900" dirty="0"/>
              <a:t> și</a:t>
            </a:r>
            <a:r>
              <a:rPr lang="en-US" sz="2900" dirty="0"/>
              <a:t> </a:t>
            </a:r>
            <a:r>
              <a:rPr lang="ro-RO" sz="2900" dirty="0"/>
              <a:t>ș</a:t>
            </a:r>
            <a:r>
              <a:rPr lang="en-US" sz="2900" dirty="0" err="1"/>
              <a:t>tiinţe</a:t>
            </a:r>
            <a:r>
              <a:rPr lang="en-US" sz="2900" dirty="0"/>
              <a:t> ale </a:t>
            </a:r>
            <a:r>
              <a:rPr lang="en-US" sz="2900" dirty="0" err="1"/>
              <a:t>naturii</a:t>
            </a:r>
            <a:r>
              <a:rPr lang="ro-RO" sz="2900" dirty="0"/>
              <a:t>, f</a:t>
            </a:r>
            <a:r>
              <a:rPr lang="en-US" sz="2900" dirty="0" err="1"/>
              <a:t>iliera</a:t>
            </a:r>
            <a:r>
              <a:rPr lang="en-US" sz="2900" dirty="0"/>
              <a:t> </a:t>
            </a:r>
            <a:r>
              <a:rPr lang="en-US" sz="2900" dirty="0" err="1"/>
              <a:t>vocaţională</a:t>
            </a:r>
            <a:r>
              <a:rPr lang="en-US" sz="2900" dirty="0"/>
              <a:t>, </a:t>
            </a:r>
            <a:r>
              <a:rPr lang="en-US" sz="2900" dirty="0" err="1"/>
              <a:t>profil</a:t>
            </a:r>
            <a:r>
              <a:rPr lang="en-US" sz="2900" dirty="0"/>
              <a:t> </a:t>
            </a:r>
            <a:r>
              <a:rPr lang="en-US" sz="2900" dirty="0" err="1"/>
              <a:t>militar</a:t>
            </a:r>
            <a:r>
              <a:rPr lang="en-US" sz="2900" dirty="0"/>
              <a:t>, </a:t>
            </a:r>
            <a:r>
              <a:rPr lang="en-US" sz="2900" dirty="0" err="1"/>
              <a:t>specializarea</a:t>
            </a:r>
            <a:r>
              <a:rPr lang="en-US" sz="2900" dirty="0"/>
              <a:t> </a:t>
            </a:r>
            <a:r>
              <a:rPr lang="ro-RO" sz="2900" dirty="0"/>
              <a:t>m</a:t>
            </a:r>
            <a:r>
              <a:rPr lang="en-US" sz="2900" dirty="0" err="1"/>
              <a:t>atematică-informatică</a:t>
            </a:r>
            <a:r>
              <a:rPr lang="ro-RO" sz="2900" dirty="0"/>
              <a:t>, </a:t>
            </a:r>
            <a:r>
              <a:rPr lang="ro-RO" altLang="ro-RO" sz="2900" dirty="0">
                <a:solidFill>
                  <a:schemeClr val="accent6">
                    <a:lumMod val="50000"/>
                  </a:schemeClr>
                </a:solidFill>
                <a:cs typeface="Arial" panose="020B0604020202020204" pitchFamily="34" charset="0"/>
              </a:rPr>
              <a:t>aprobată </a:t>
            </a:r>
            <a:r>
              <a:rPr lang="en-US" altLang="ro-RO" sz="2900" dirty="0" err="1">
                <a:solidFill>
                  <a:schemeClr val="accent6">
                    <a:lumMod val="50000"/>
                  </a:schemeClr>
                </a:solidFill>
                <a:cs typeface="Arial" panose="020B0604020202020204" pitchFamily="34" charset="0"/>
              </a:rPr>
              <a:t>prin</a:t>
            </a:r>
            <a:r>
              <a:rPr lang="ro-RO" altLang="ro-RO" sz="2900" dirty="0">
                <a:solidFill>
                  <a:schemeClr val="accent6">
                    <a:lumMod val="50000"/>
                  </a:schemeClr>
                </a:solidFill>
                <a:cs typeface="Arial" panose="020B0604020202020204" pitchFamily="34" charset="0"/>
              </a:rPr>
              <a:t> O.M. </a:t>
            </a:r>
            <a:r>
              <a:rPr lang="en-US" sz="2900" dirty="0"/>
              <a:t>Nr. 5099/09.09.2009</a:t>
            </a:r>
            <a:endParaRPr lang="ro-RO" sz="2900" dirty="0"/>
          </a:p>
          <a:p>
            <a:pPr algn="just">
              <a:lnSpc>
                <a:spcPct val="120000"/>
              </a:lnSpc>
              <a:spcBef>
                <a:spcPts val="600"/>
              </a:spcBef>
              <a:buClr>
                <a:srgbClr val="C00000"/>
              </a:buClr>
              <a:buFont typeface="Wingdings" panose="05000000000000000000" pitchFamily="2" charset="2"/>
              <a:buChar char="§"/>
            </a:pPr>
            <a:r>
              <a:rPr lang="ro-RO" altLang="ro-RO" sz="2900" dirty="0">
                <a:solidFill>
                  <a:schemeClr val="accent6">
                    <a:lumMod val="50000"/>
                  </a:schemeClr>
                </a:solidFill>
                <a:cs typeface="Arial" panose="020B0604020202020204" pitchFamily="34" charset="0"/>
              </a:rPr>
              <a:t>IX2. </a:t>
            </a:r>
            <a:r>
              <a:rPr lang="en-US" altLang="ro-RO" sz="2900" dirty="0" err="1">
                <a:solidFill>
                  <a:schemeClr val="accent6">
                    <a:lumMod val="50000"/>
                  </a:schemeClr>
                </a:solidFill>
                <a:cs typeface="Arial" panose="020B0604020202020204" pitchFamily="34" charset="0"/>
              </a:rPr>
              <a:t>Programa</a:t>
            </a:r>
            <a:r>
              <a:rPr lang="en-US" altLang="ro-RO" sz="2900" dirty="0">
                <a:solidFill>
                  <a:schemeClr val="accent6">
                    <a:lumMod val="50000"/>
                  </a:schemeClr>
                </a:solidFill>
                <a:cs typeface="Arial" panose="020B0604020202020204" pitchFamily="34" charset="0"/>
              </a:rPr>
              <a:t> </a:t>
            </a:r>
            <a:r>
              <a:rPr lang="ro-RO" altLang="ro-RO" sz="2900" dirty="0">
                <a:solidFill>
                  <a:schemeClr val="accent6">
                    <a:lumMod val="50000"/>
                  </a:schemeClr>
                </a:solidFill>
                <a:cs typeface="Arial" panose="020B0604020202020204" pitchFamily="34" charset="0"/>
              </a:rPr>
              <a:t> de informatică, cls a IX-a, f</a:t>
            </a:r>
            <a:r>
              <a:rPr lang="en-US" sz="2900" dirty="0" err="1"/>
              <a:t>iliera</a:t>
            </a:r>
            <a:r>
              <a:rPr lang="en-US" sz="2900" dirty="0"/>
              <a:t> </a:t>
            </a:r>
            <a:r>
              <a:rPr lang="en-US" sz="2900" dirty="0" err="1"/>
              <a:t>teoretică</a:t>
            </a:r>
            <a:r>
              <a:rPr lang="en-US" sz="2900" dirty="0"/>
              <a:t>, </a:t>
            </a:r>
            <a:r>
              <a:rPr lang="en-US" sz="2900" dirty="0" err="1"/>
              <a:t>profil</a:t>
            </a:r>
            <a:r>
              <a:rPr lang="en-US" sz="2900" dirty="0"/>
              <a:t> real, special</a:t>
            </a:r>
            <a:r>
              <a:rPr lang="ro-RO" sz="2900" dirty="0" err="1"/>
              <a:t>izarea</a:t>
            </a:r>
            <a:r>
              <a:rPr lang="en-US" sz="2900" dirty="0"/>
              <a:t> </a:t>
            </a:r>
            <a:r>
              <a:rPr lang="ro-RO" sz="2900" dirty="0"/>
              <a:t>m</a:t>
            </a:r>
            <a:r>
              <a:rPr lang="en-US" sz="2900" dirty="0" err="1"/>
              <a:t>atematică-informatică</a:t>
            </a:r>
            <a:r>
              <a:rPr lang="ro-RO" sz="2900" dirty="0"/>
              <a:t> intensiv informatică, </a:t>
            </a:r>
            <a:r>
              <a:rPr lang="ro-RO" altLang="ro-RO" sz="2900" dirty="0">
                <a:solidFill>
                  <a:schemeClr val="accent6">
                    <a:lumMod val="50000"/>
                  </a:schemeClr>
                </a:solidFill>
                <a:cs typeface="Arial" panose="020B0604020202020204" pitchFamily="34" charset="0"/>
              </a:rPr>
              <a:t>aprobată </a:t>
            </a:r>
            <a:r>
              <a:rPr lang="en-US" altLang="ro-RO" sz="2900" dirty="0" err="1">
                <a:solidFill>
                  <a:schemeClr val="accent6">
                    <a:lumMod val="50000"/>
                  </a:schemeClr>
                </a:solidFill>
                <a:cs typeface="Arial" panose="020B0604020202020204" pitchFamily="34" charset="0"/>
              </a:rPr>
              <a:t>prin</a:t>
            </a:r>
            <a:r>
              <a:rPr lang="ro-RO" altLang="ro-RO" sz="2900" dirty="0">
                <a:solidFill>
                  <a:schemeClr val="accent6">
                    <a:lumMod val="50000"/>
                  </a:schemeClr>
                </a:solidFill>
                <a:cs typeface="Arial" panose="020B0604020202020204" pitchFamily="34" charset="0"/>
              </a:rPr>
              <a:t> O.M. </a:t>
            </a:r>
            <a:r>
              <a:rPr lang="en-US" sz="2900" dirty="0"/>
              <a:t>Nr. 5099/09.09.2009</a:t>
            </a:r>
            <a:endParaRPr lang="en-US" altLang="ro-RO" sz="1500" dirty="0">
              <a:solidFill>
                <a:schemeClr val="accent6">
                  <a:lumMod val="50000"/>
                </a:schemeClr>
              </a:solidFill>
              <a:highlight>
                <a:srgbClr val="FFFF00"/>
              </a:highlight>
              <a:latin typeface="Arial" panose="020B0604020202020204" pitchFamily="34" charset="0"/>
              <a:cs typeface="Arial" panose="020B0604020202020204" pitchFamily="34" charset="0"/>
            </a:endParaRPr>
          </a:p>
          <a:p>
            <a:pPr algn="just">
              <a:lnSpc>
                <a:spcPct val="90000"/>
              </a:lnSpc>
            </a:pPr>
            <a:endParaRPr lang="ro-RO" altLang="ro-RO" sz="1500" dirty="0">
              <a:solidFill>
                <a:schemeClr val="accent6">
                  <a:lumMod val="50000"/>
                </a:schemeClr>
              </a:solidFill>
              <a:highlight>
                <a:srgbClr val="FFFF00"/>
              </a:highlight>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A76FF07A-EEF1-4C46-B658-966BD186EBBE}"/>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1">
            <a:extLst>
              <a:ext uri="{FF2B5EF4-FFF2-40B4-BE49-F238E27FC236}">
                <a16:creationId xmlns:a16="http://schemas.microsoft.com/office/drawing/2014/main" xmlns="" id="{80AE41B8-94E2-46C8-BA26-D404BC728446}"/>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8915" name="Rectangle 2">
            <a:extLst>
              <a:ext uri="{FF2B5EF4-FFF2-40B4-BE49-F238E27FC236}">
                <a16:creationId xmlns:a16="http://schemas.microsoft.com/office/drawing/2014/main" xmlns="" id="{1F723ED4-BC0A-43F8-8C67-07BA5D31728A}"/>
              </a:ext>
            </a:extLst>
          </p:cNvPr>
          <p:cNvSpPr>
            <a:spLocks noChangeArrowheads="1"/>
          </p:cNvSpPr>
          <p:nvPr/>
        </p:nvSpPr>
        <p:spPr bwMode="auto">
          <a:xfrm>
            <a:off x="2770632" y="758952"/>
            <a:ext cx="5961888" cy="5330952"/>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marL="84138" indent="-84138">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lvl="1" algn="just" eaLnBrk="1" hangingPunct="1">
              <a:spcBef>
                <a:spcPts val="600"/>
              </a:spcBef>
              <a:buClr>
                <a:srgbClr val="C42F1A"/>
              </a:buClr>
              <a:buSzPct val="100000"/>
              <a:buFont typeface="Wingdings" panose="05000000000000000000" pitchFamily="2" charset="2"/>
              <a:buChar char="q"/>
            </a:pPr>
            <a:r>
              <a:rPr lang="ro-RO" altLang="ro-RO" sz="2000"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CRED – Curriculum relevant,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educație</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deschisă</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pentru</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toți</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formare</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nivel</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II,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învățământ</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gimnazial</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acreditat</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a:t>
            </a:r>
            <a:r>
              <a:rPr lang="en-US" altLang="ro-RO" sz="2000" b="1" dirty="0" err="1">
                <a:solidFill>
                  <a:schemeClr val="accent6">
                    <a:lumMod val="50000"/>
                  </a:schemeClr>
                </a:solidFill>
                <a:effectLst>
                  <a:outerShdw blurRad="38100" dist="38100" dir="2700000" algn="tl">
                    <a:srgbClr val="C0C0C0"/>
                  </a:outerShdw>
                </a:effectLst>
                <a:latin typeface="+mn-lt"/>
                <a:cs typeface="Arial" panose="020B0604020202020204" pitchFamily="34" charset="0"/>
              </a:rPr>
              <a:t>prin</a:t>
            </a:r>
            <a:r>
              <a:rPr lang="en-US"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rPr>
              <a:t> OMEN nr. 4737/09.08.2019</a:t>
            </a:r>
            <a:endParaRPr lang="ro-RO" altLang="ro-RO" sz="2000" b="1" dirty="0">
              <a:solidFill>
                <a:schemeClr val="accent6">
                  <a:lumMod val="50000"/>
                </a:schemeClr>
              </a:solidFill>
              <a:effectLst>
                <a:outerShdw blurRad="38100" dist="38100" dir="2700000" algn="tl">
                  <a:srgbClr val="C0C0C0"/>
                </a:outerShdw>
              </a:effectLst>
              <a:latin typeface="+mn-lt"/>
              <a:cs typeface="Arial" panose="020B0604020202020204" pitchFamily="34" charset="0"/>
            </a:endParaRPr>
          </a:p>
          <a:p>
            <a:pPr algn="just" eaLnBrk="1" hangingPunct="1">
              <a:spcBef>
                <a:spcPts val="600"/>
              </a:spcBef>
              <a:buClr>
                <a:srgbClr val="000000"/>
              </a:buClr>
              <a:buSzPct val="100000"/>
              <a:buFont typeface="Times New Roman" panose="02020603050405020304" pitchFamily="18" charset="0"/>
              <a:buNone/>
            </a:pPr>
            <a:r>
              <a:rPr lang="ro-RO" altLang="ro-RO" sz="2000" dirty="0">
                <a:solidFill>
                  <a:schemeClr val="accent6">
                    <a:lumMod val="50000"/>
                  </a:schemeClr>
                </a:solidFill>
                <a:latin typeface="+mn-lt"/>
                <a:cs typeface="Arial" panose="020B0604020202020204" pitchFamily="34" charset="0"/>
              </a:rPr>
              <a:t>Grup țintă  propus: 55000 de cadre didactice (40.000 de cadre didactice – nivel gimnazial, 15.000 de cadre didactice  - nivel primar)</a:t>
            </a:r>
          </a:p>
          <a:p>
            <a:pPr algn="just" eaLnBrk="1" hangingPunct="1">
              <a:spcBef>
                <a:spcPts val="600"/>
              </a:spcBef>
              <a:buClr>
                <a:srgbClr val="000000"/>
              </a:buClr>
              <a:buSzPct val="100000"/>
              <a:buFont typeface="Times New Roman" panose="02020603050405020304" pitchFamily="18" charset="0"/>
              <a:buNone/>
            </a:pPr>
            <a:r>
              <a:rPr lang="ro-RO" altLang="ro-RO" sz="2000" dirty="0">
                <a:solidFill>
                  <a:schemeClr val="accent6">
                    <a:lumMod val="50000"/>
                  </a:schemeClr>
                </a:solidFill>
                <a:latin typeface="+mn-lt"/>
                <a:cs typeface="Arial" panose="020B0604020202020204" pitchFamily="34" charset="0"/>
              </a:rPr>
              <a:t>Grup țintă realizat – nivel primar: 15.395 de cadre didactice; nivel gimnazial: 24.673 de cadre didactice</a:t>
            </a:r>
          </a:p>
          <a:p>
            <a:pPr algn="just" eaLnBrk="1" fontAlgn="ctr" hangingPunct="1">
              <a:spcBef>
                <a:spcPts val="600"/>
              </a:spcBef>
              <a:buClr>
                <a:srgbClr val="000000"/>
              </a:buClr>
              <a:buSzPct val="100000"/>
              <a:buFont typeface="Times New Roman" panose="02020603050405020304" pitchFamily="18" charset="0"/>
              <a:buNone/>
            </a:pPr>
            <a:r>
              <a:rPr lang="ro-RO" altLang="en-US" sz="2000" b="1" dirty="0">
                <a:solidFill>
                  <a:schemeClr val="accent6">
                    <a:lumMod val="50000"/>
                  </a:schemeClr>
                </a:solidFill>
                <a:latin typeface="+mn-lt"/>
                <a:cs typeface="Arial" panose="020B0604020202020204" pitchFamily="34" charset="0"/>
              </a:rPr>
              <a:t>TIC</a:t>
            </a:r>
            <a:r>
              <a:rPr lang="ro-RO" altLang="en-US" sz="2000" dirty="0">
                <a:solidFill>
                  <a:schemeClr val="accent6">
                    <a:lumMod val="50000"/>
                  </a:schemeClr>
                </a:solidFill>
                <a:latin typeface="+mn-lt"/>
                <a:cs typeface="Arial" panose="020B0604020202020204" pitchFamily="34" charset="0"/>
              </a:rPr>
              <a:t> : propus 547 de cadre didactice, realizat 521 de cadre didactice</a:t>
            </a:r>
          </a:p>
        </p:txBody>
      </p:sp>
      <p:sp>
        <p:nvSpPr>
          <p:cNvPr id="3" name="Dreptunghi 2">
            <a:extLst>
              <a:ext uri="{FF2B5EF4-FFF2-40B4-BE49-F238E27FC236}">
                <a16:creationId xmlns:a16="http://schemas.microsoft.com/office/drawing/2014/main" xmlns="" id="{5BD93CB6-5D06-4D46-A9FD-615E1A92E42A}"/>
              </a:ext>
            </a:extLst>
          </p:cNvPr>
          <p:cNvSpPr/>
          <p:nvPr/>
        </p:nvSpPr>
        <p:spPr>
          <a:xfrm>
            <a:off x="107504" y="1232695"/>
            <a:ext cx="2376264" cy="1862048"/>
          </a:xfrm>
          <a:prstGeom prst="rect">
            <a:avLst/>
          </a:prstGeom>
        </p:spPr>
        <p:txBody>
          <a:bodyPr wrap="square">
            <a:spAutoFit/>
          </a:bodyPr>
          <a:lstStyle/>
          <a:p>
            <a:r>
              <a:rPr lang="ro-RO" sz="2300" b="1" spc="-60" dirty="0">
                <a:solidFill>
                  <a:schemeClr val="bg1">
                    <a:lumMod val="95000"/>
                  </a:schemeClr>
                </a:solidFill>
                <a:effectLst>
                  <a:outerShdw blurRad="38100" dist="38100" dir="2700000" algn="tl">
                    <a:srgbClr val="000000">
                      <a:alpha val="43137"/>
                    </a:srgbClr>
                  </a:outerShdw>
                </a:effectLst>
                <a:latin typeface="+mj-lt"/>
                <a:ea typeface="맑은 고딕" panose="020B0503020000020004" pitchFamily="34" charset="-127"/>
                <a:cs typeface="+mj-cs"/>
              </a:rPr>
              <a:t>Impactul cursurilor de formare organizate la nivel național</a:t>
            </a:r>
            <a:endParaRPr lang="en-US" sz="2300" b="1" spc="-60" dirty="0">
              <a:solidFill>
                <a:schemeClr val="bg1">
                  <a:lumMod val="95000"/>
                </a:schemeClr>
              </a:solidFill>
              <a:effectLst>
                <a:outerShdw blurRad="38100" dist="38100" dir="2700000" algn="tl">
                  <a:srgbClr val="000000">
                    <a:alpha val="43137"/>
                  </a:srgbClr>
                </a:outerShdw>
              </a:effectLst>
              <a:latin typeface="+mj-lt"/>
              <a:ea typeface="맑은 고딕" panose="020B0503020000020004" pitchFamily="34" charset="-127"/>
              <a:cs typeface="+mj-cs"/>
            </a:endParaRPr>
          </a:p>
        </p:txBody>
      </p:sp>
      <p:sp>
        <p:nvSpPr>
          <p:cNvPr id="5" name="Dreptunghi 4">
            <a:extLst>
              <a:ext uri="{FF2B5EF4-FFF2-40B4-BE49-F238E27FC236}">
                <a16:creationId xmlns:a16="http://schemas.microsoft.com/office/drawing/2014/main" xmlns="" id="{0BDE7725-1AB6-4037-B132-AA97CBF37AAC}"/>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146710086"/>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a:bodyPr>
          <a:lstStyle/>
          <a:p>
            <a:pPr algn="just">
              <a:lnSpc>
                <a:spcPct val="120000"/>
              </a:lnSpc>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disciplina informatică</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X1.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informatică, cls a X-a, f</a:t>
            </a:r>
            <a:r>
              <a:rPr lang="en-US" sz="2000" dirty="0" err="1"/>
              <a:t>iliera</a:t>
            </a:r>
            <a:r>
              <a:rPr lang="en-US" sz="2000" dirty="0"/>
              <a:t> </a:t>
            </a:r>
            <a:r>
              <a:rPr lang="en-US" sz="2000" dirty="0" err="1"/>
              <a:t>teoretică</a:t>
            </a:r>
            <a:r>
              <a:rPr lang="en-US" sz="2000" dirty="0"/>
              <a:t>, </a:t>
            </a:r>
            <a:r>
              <a:rPr lang="en-US" sz="2000" dirty="0" err="1"/>
              <a:t>profil</a:t>
            </a:r>
            <a:r>
              <a:rPr lang="en-US" sz="2000" dirty="0"/>
              <a:t> real, </a:t>
            </a:r>
            <a:r>
              <a:rPr lang="en-US" sz="2000" dirty="0" err="1"/>
              <a:t>specializările</a:t>
            </a:r>
            <a:r>
              <a:rPr lang="en-US" sz="2000" dirty="0"/>
              <a:t> </a:t>
            </a:r>
            <a:r>
              <a:rPr lang="ro-RO" sz="2000" dirty="0"/>
              <a:t>m</a:t>
            </a:r>
            <a:r>
              <a:rPr lang="en-US" sz="2000" dirty="0" err="1"/>
              <a:t>atematică-informatică</a:t>
            </a:r>
            <a:r>
              <a:rPr lang="ro-RO" sz="2000" dirty="0"/>
              <a:t> și</a:t>
            </a:r>
            <a:r>
              <a:rPr lang="en-US" sz="2000" dirty="0"/>
              <a:t> </a:t>
            </a:r>
            <a:r>
              <a:rPr lang="ro-RO" sz="2000" dirty="0"/>
              <a:t>ș</a:t>
            </a:r>
            <a:r>
              <a:rPr lang="en-US" sz="2000" dirty="0" err="1"/>
              <a:t>tiinţe</a:t>
            </a:r>
            <a:r>
              <a:rPr lang="en-US" sz="2000" dirty="0"/>
              <a:t> ale </a:t>
            </a:r>
            <a:r>
              <a:rPr lang="en-US" sz="2000" dirty="0" err="1"/>
              <a:t>naturii</a:t>
            </a:r>
            <a:r>
              <a:rPr lang="ro-RO" sz="2000" dirty="0"/>
              <a:t>, f</a:t>
            </a:r>
            <a:r>
              <a:rPr lang="en-US" sz="2000" dirty="0" err="1"/>
              <a:t>iliera</a:t>
            </a:r>
            <a:r>
              <a:rPr lang="en-US" sz="2000" dirty="0"/>
              <a:t> </a:t>
            </a:r>
            <a:r>
              <a:rPr lang="en-US" sz="2000" dirty="0" err="1"/>
              <a:t>vocaţională</a:t>
            </a:r>
            <a:r>
              <a:rPr lang="en-US" sz="2000" dirty="0"/>
              <a:t>, </a:t>
            </a:r>
            <a:r>
              <a:rPr lang="en-US" sz="2000" dirty="0" err="1"/>
              <a:t>profil</a:t>
            </a:r>
            <a:r>
              <a:rPr lang="en-US" sz="2000" dirty="0"/>
              <a:t> </a:t>
            </a:r>
            <a:r>
              <a:rPr lang="en-US" sz="2000" dirty="0" err="1"/>
              <a:t>militar</a:t>
            </a:r>
            <a:r>
              <a:rPr lang="en-US" sz="2000" dirty="0"/>
              <a:t>, </a:t>
            </a:r>
            <a:r>
              <a:rPr lang="en-US" sz="2000" dirty="0" err="1"/>
              <a:t>specializarea</a:t>
            </a:r>
            <a:r>
              <a:rPr lang="en-US" sz="2000" dirty="0"/>
              <a:t> </a:t>
            </a:r>
            <a:r>
              <a:rPr lang="ro-RO" sz="2000" dirty="0"/>
              <a:t>m</a:t>
            </a:r>
            <a:r>
              <a:rPr lang="en-US" sz="2000" dirty="0" err="1"/>
              <a:t>atematică-informatică</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X2.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informatică, cls a X-a, f</a:t>
            </a:r>
            <a:r>
              <a:rPr lang="en-US" sz="2000" dirty="0" err="1"/>
              <a:t>iliera</a:t>
            </a:r>
            <a:r>
              <a:rPr lang="en-US" sz="2000" dirty="0"/>
              <a:t> </a:t>
            </a:r>
            <a:r>
              <a:rPr lang="en-US" sz="2000" dirty="0" err="1"/>
              <a:t>teoretică</a:t>
            </a:r>
            <a:r>
              <a:rPr lang="en-US" sz="2000" dirty="0"/>
              <a:t>, </a:t>
            </a:r>
            <a:r>
              <a:rPr lang="en-US" sz="2000" dirty="0" err="1"/>
              <a:t>profil</a:t>
            </a:r>
            <a:r>
              <a:rPr lang="en-US" sz="2000" dirty="0"/>
              <a:t> real, special</a:t>
            </a:r>
            <a:r>
              <a:rPr lang="ro-RO" sz="2000" dirty="0" err="1"/>
              <a:t>izarea</a:t>
            </a:r>
            <a:r>
              <a:rPr lang="en-US" sz="2000" dirty="0"/>
              <a:t> </a:t>
            </a:r>
            <a:r>
              <a:rPr lang="ro-RO" sz="2000" dirty="0"/>
              <a:t>m</a:t>
            </a:r>
            <a:r>
              <a:rPr lang="en-US" sz="2000" dirty="0" err="1"/>
              <a:t>atematică-informatică</a:t>
            </a:r>
            <a:r>
              <a:rPr lang="ro-RO" sz="2000" dirty="0"/>
              <a:t> intensiv informatică</a:t>
            </a:r>
            <a:r>
              <a:rPr lang="en-US" sz="2000" dirty="0"/>
              <a:t>,</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en-US" altLang="ro-RO" sz="2000" dirty="0">
              <a:solidFill>
                <a:schemeClr val="accent6">
                  <a:lumMod val="50000"/>
                </a:schemeClr>
              </a:solidFill>
              <a:highlight>
                <a:srgbClr val="FFFF00"/>
              </a:highlight>
              <a:latin typeface="Arial" panose="020B0604020202020204" pitchFamily="34" charset="0"/>
              <a:cs typeface="Arial" panose="020B0604020202020204" pitchFamily="34" charset="0"/>
            </a:endParaRPr>
          </a:p>
          <a:p>
            <a:pPr algn="just">
              <a:lnSpc>
                <a:spcPct val="90000"/>
              </a:lnSpc>
            </a:pPr>
            <a:endParaRPr lang="ro-RO" altLang="ro-RO" sz="1500" dirty="0">
              <a:solidFill>
                <a:schemeClr val="accent6">
                  <a:lumMod val="50000"/>
                </a:schemeClr>
              </a:solidFill>
              <a:highlight>
                <a:srgbClr val="FFFF00"/>
              </a:highlight>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106B0104-686A-4203-B975-AA967D22C653}"/>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00116958"/>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a:bodyPr>
          <a:lstStyle/>
          <a:p>
            <a:pPr algn="just">
              <a:lnSpc>
                <a:spcPct val="120000"/>
              </a:lnSpc>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disciplina informatică</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XI1.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informatică, cls a XI-a, f</a:t>
            </a:r>
            <a:r>
              <a:rPr lang="en-US" sz="2000" dirty="0" err="1"/>
              <a:t>iliera</a:t>
            </a:r>
            <a:r>
              <a:rPr lang="en-US" sz="2000" dirty="0"/>
              <a:t> </a:t>
            </a:r>
            <a:r>
              <a:rPr lang="en-US" sz="2000" dirty="0" err="1"/>
              <a:t>teoretică</a:t>
            </a:r>
            <a:r>
              <a:rPr lang="en-US" sz="2000" dirty="0"/>
              <a:t>, </a:t>
            </a:r>
            <a:r>
              <a:rPr lang="en-US" sz="2000" dirty="0" err="1"/>
              <a:t>profil</a:t>
            </a:r>
            <a:r>
              <a:rPr lang="en-US" sz="2000" dirty="0"/>
              <a:t> real, </a:t>
            </a:r>
            <a:r>
              <a:rPr lang="en-US" sz="2000" dirty="0" err="1"/>
              <a:t>specializ</a:t>
            </a:r>
            <a:r>
              <a:rPr lang="ro-RO" sz="2000" dirty="0" err="1"/>
              <a:t>area</a:t>
            </a:r>
            <a:r>
              <a:rPr lang="en-US" sz="2000" dirty="0"/>
              <a:t> </a:t>
            </a:r>
            <a:r>
              <a:rPr lang="ro-RO" sz="2000" dirty="0"/>
              <a:t>m</a:t>
            </a:r>
            <a:r>
              <a:rPr lang="en-US" sz="2000" dirty="0" err="1"/>
              <a:t>atematică-informatică</a:t>
            </a:r>
            <a:r>
              <a:rPr lang="en-US" sz="2000" dirty="0"/>
              <a:t>,</a:t>
            </a:r>
            <a:r>
              <a:rPr lang="ro-RO" sz="2000" dirty="0"/>
              <a:t> f</a:t>
            </a:r>
            <a:r>
              <a:rPr lang="en-US" sz="2000" dirty="0" err="1"/>
              <a:t>iliera</a:t>
            </a:r>
            <a:r>
              <a:rPr lang="en-US" sz="2000" dirty="0"/>
              <a:t> </a:t>
            </a:r>
            <a:r>
              <a:rPr lang="en-US" sz="2000" dirty="0" err="1"/>
              <a:t>vocaţională</a:t>
            </a:r>
            <a:r>
              <a:rPr lang="en-US" sz="2000" dirty="0"/>
              <a:t>, </a:t>
            </a:r>
            <a:r>
              <a:rPr lang="en-US" sz="2000" dirty="0" err="1"/>
              <a:t>profil</a:t>
            </a:r>
            <a:r>
              <a:rPr lang="en-US" sz="2000" dirty="0"/>
              <a:t> </a:t>
            </a:r>
            <a:r>
              <a:rPr lang="en-US" sz="2000" dirty="0" err="1"/>
              <a:t>militar</a:t>
            </a:r>
            <a:r>
              <a:rPr lang="en-US" sz="2000" dirty="0"/>
              <a:t>, </a:t>
            </a:r>
            <a:r>
              <a:rPr lang="en-US" sz="2000" dirty="0" err="1"/>
              <a:t>specializarea</a:t>
            </a:r>
            <a:r>
              <a:rPr lang="en-US" sz="2000" dirty="0"/>
              <a:t> </a:t>
            </a:r>
            <a:r>
              <a:rPr lang="ro-RO" sz="2000" dirty="0"/>
              <a:t>m</a:t>
            </a:r>
            <a:r>
              <a:rPr lang="en-US" sz="2000" dirty="0" err="1"/>
              <a:t>atematică-informatică</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XI2.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informatică, cls a XI-a, f</a:t>
            </a:r>
            <a:r>
              <a:rPr lang="en-US" sz="2000" dirty="0" err="1"/>
              <a:t>iliera</a:t>
            </a:r>
            <a:r>
              <a:rPr lang="en-US" sz="2000" dirty="0"/>
              <a:t> </a:t>
            </a:r>
            <a:r>
              <a:rPr lang="en-US" sz="2000" dirty="0" err="1"/>
              <a:t>teoretică</a:t>
            </a:r>
            <a:r>
              <a:rPr lang="en-US" sz="2000" dirty="0"/>
              <a:t>, </a:t>
            </a:r>
            <a:r>
              <a:rPr lang="en-US" sz="2000" dirty="0" err="1"/>
              <a:t>profil</a:t>
            </a:r>
            <a:r>
              <a:rPr lang="en-US" sz="2000" dirty="0"/>
              <a:t> real, special</a:t>
            </a:r>
            <a:r>
              <a:rPr lang="ro-RO" sz="2000" dirty="0" err="1"/>
              <a:t>izarea</a:t>
            </a:r>
            <a:r>
              <a:rPr lang="en-US" sz="2000" dirty="0"/>
              <a:t> </a:t>
            </a:r>
            <a:r>
              <a:rPr lang="ro-RO" sz="2000" dirty="0"/>
              <a:t>m</a:t>
            </a:r>
            <a:r>
              <a:rPr lang="en-US" sz="2000" dirty="0" err="1"/>
              <a:t>atematică-informatică</a:t>
            </a:r>
            <a:r>
              <a:rPr lang="ro-RO" sz="2000" dirty="0"/>
              <a:t> intensiv informatică</a:t>
            </a:r>
            <a:r>
              <a:rPr lang="en-US" sz="2000" dirty="0"/>
              <a:t>,</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en-US" altLang="ro-RO" sz="2000" dirty="0">
              <a:solidFill>
                <a:schemeClr val="accent6">
                  <a:lumMod val="50000"/>
                </a:schemeClr>
              </a:solidFill>
              <a:highlight>
                <a:srgbClr val="FFFF00"/>
              </a:highlight>
              <a:latin typeface="Arial" panose="020B0604020202020204" pitchFamily="34" charset="0"/>
              <a:cs typeface="Arial" panose="020B0604020202020204" pitchFamily="34" charset="0"/>
            </a:endParaRPr>
          </a:p>
          <a:p>
            <a:pPr algn="just">
              <a:lnSpc>
                <a:spcPct val="90000"/>
              </a:lnSpc>
            </a:pPr>
            <a:endParaRPr lang="ro-RO" altLang="ro-RO" sz="1500" dirty="0">
              <a:solidFill>
                <a:schemeClr val="accent6">
                  <a:lumMod val="50000"/>
                </a:schemeClr>
              </a:solidFill>
              <a:highlight>
                <a:srgbClr val="FFFF00"/>
              </a:highlight>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14DDEAF7-F745-4748-BA35-206E57AF3AA3}"/>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507360645"/>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a:bodyPr>
          <a:lstStyle/>
          <a:p>
            <a:pPr algn="just">
              <a:lnSpc>
                <a:spcPct val="120000"/>
              </a:lnSpc>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disciplina informatică</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XII1.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informatică, cls a XII-a, f</a:t>
            </a:r>
            <a:r>
              <a:rPr lang="en-US" sz="2000" dirty="0" err="1"/>
              <a:t>iliera</a:t>
            </a:r>
            <a:r>
              <a:rPr lang="en-US" sz="2000" dirty="0"/>
              <a:t> </a:t>
            </a:r>
            <a:r>
              <a:rPr lang="en-US" sz="2000" dirty="0" err="1"/>
              <a:t>teoretică</a:t>
            </a:r>
            <a:r>
              <a:rPr lang="en-US" sz="2000" dirty="0"/>
              <a:t>, </a:t>
            </a:r>
            <a:r>
              <a:rPr lang="en-US" sz="2000" dirty="0" err="1"/>
              <a:t>profil</a:t>
            </a:r>
            <a:r>
              <a:rPr lang="en-US" sz="2000" dirty="0"/>
              <a:t> real, </a:t>
            </a:r>
            <a:r>
              <a:rPr lang="en-US" sz="2000" dirty="0" err="1"/>
              <a:t>specializ</a:t>
            </a:r>
            <a:r>
              <a:rPr lang="ro-RO" sz="2000" dirty="0" err="1"/>
              <a:t>ările</a:t>
            </a:r>
            <a:r>
              <a:rPr lang="en-US" sz="2000" dirty="0"/>
              <a:t> </a:t>
            </a:r>
            <a:r>
              <a:rPr lang="ro-RO" sz="2000" dirty="0"/>
              <a:t>m</a:t>
            </a:r>
            <a:r>
              <a:rPr lang="en-US" sz="2000" dirty="0" err="1"/>
              <a:t>atematică-informatică</a:t>
            </a:r>
            <a:r>
              <a:rPr lang="ro-RO" sz="2000" dirty="0"/>
              <a:t> și m</a:t>
            </a:r>
            <a:r>
              <a:rPr lang="en-US" sz="2000" dirty="0" err="1"/>
              <a:t>atematică-informatică</a:t>
            </a:r>
            <a:r>
              <a:rPr lang="ro-RO" sz="2000" dirty="0"/>
              <a:t> intensiv informatică</a:t>
            </a:r>
            <a:r>
              <a:rPr lang="en-US" sz="2000" dirty="0"/>
              <a:t>,</a:t>
            </a:r>
            <a:r>
              <a:rPr lang="ro-RO" sz="2000" dirty="0"/>
              <a:t> f</a:t>
            </a:r>
            <a:r>
              <a:rPr lang="en-US" sz="2000" dirty="0" err="1"/>
              <a:t>iliera</a:t>
            </a:r>
            <a:r>
              <a:rPr lang="en-US" sz="2000" dirty="0"/>
              <a:t> </a:t>
            </a:r>
            <a:r>
              <a:rPr lang="en-US" sz="2000" dirty="0" err="1"/>
              <a:t>vocaţională</a:t>
            </a:r>
            <a:r>
              <a:rPr lang="en-US" sz="2000" dirty="0"/>
              <a:t>, </a:t>
            </a:r>
            <a:r>
              <a:rPr lang="en-US" sz="2000" dirty="0" err="1"/>
              <a:t>profil</a:t>
            </a:r>
            <a:r>
              <a:rPr lang="en-US" sz="2000" dirty="0"/>
              <a:t> </a:t>
            </a:r>
            <a:r>
              <a:rPr lang="en-US" sz="2000" dirty="0" err="1"/>
              <a:t>militar</a:t>
            </a:r>
            <a:r>
              <a:rPr lang="en-US" sz="2000" dirty="0"/>
              <a:t>, </a:t>
            </a:r>
            <a:r>
              <a:rPr lang="en-US" sz="2000" dirty="0" err="1"/>
              <a:t>specializarea</a:t>
            </a:r>
            <a:r>
              <a:rPr lang="en-US" sz="2000" dirty="0"/>
              <a:t> </a:t>
            </a:r>
            <a:r>
              <a:rPr lang="ro-RO" sz="2000" dirty="0"/>
              <a:t>m</a:t>
            </a:r>
            <a:r>
              <a:rPr lang="en-US" sz="2000" dirty="0" err="1"/>
              <a:t>atematică-informatică</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r>
              <a:rPr lang="ro-RO" sz="1500" dirty="0">
                <a:solidFill>
                  <a:schemeClr val="accent6">
                    <a:lumMod val="50000"/>
                  </a:schemeClr>
                </a:solidFill>
                <a:highlight>
                  <a:srgbClr val="FFFF00"/>
                </a:highlight>
                <a:latin typeface="Arial" panose="020B0604020202020204" pitchFamily="34" charset="0"/>
                <a:cs typeface="Arial" panose="020B0604020202020204" pitchFamily="34" charset="0"/>
              </a:rPr>
              <a:t>.</a:t>
            </a:r>
            <a:endParaRPr lang="ro-RO" sz="20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D42CEB5E-3B9D-4532-9AA3-5D9AC4AA4CB7}"/>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599208132"/>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fontScale="92500" lnSpcReduction="20000"/>
          </a:bodyPr>
          <a:lstStyle/>
          <a:p>
            <a:pPr algn="just">
              <a:lnSpc>
                <a:spcPct val="120000"/>
              </a:lnSpc>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IX1.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cls a IX-a, f</a:t>
            </a:r>
            <a:r>
              <a:rPr lang="en-US" sz="2200" dirty="0" err="1"/>
              <a:t>iliera</a:t>
            </a:r>
            <a:r>
              <a:rPr lang="en-US" sz="2200" dirty="0"/>
              <a:t> </a:t>
            </a:r>
            <a:r>
              <a:rPr lang="en-US" sz="2200" dirty="0" err="1"/>
              <a:t>teoretică</a:t>
            </a:r>
            <a:r>
              <a:rPr lang="en-US" sz="2200" dirty="0"/>
              <a:t>, </a:t>
            </a:r>
            <a:r>
              <a:rPr lang="ro-RO" sz="2200" dirty="0"/>
              <a:t>toate profilurile și specializările, filiera vocațională, profilurile artistic, sportiv, pedagogic, teologic, ordine </a:t>
            </a:r>
            <a:r>
              <a:rPr lang="ro-RO" sz="2200" dirty="0" err="1"/>
              <a:t>şi</a:t>
            </a:r>
            <a:r>
              <a:rPr lang="ro-RO" sz="2200" dirty="0"/>
              <a:t> securitate publică (MAI</a:t>
            </a:r>
            <a:r>
              <a:rPr lang="en-US" sz="2200" dirty="0"/>
              <a:t>)</a:t>
            </a:r>
            <a:r>
              <a:rPr lang="ro-RO" sz="2200" dirty="0"/>
              <a:t>, toate specializările,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IX2.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cls a IX-a, f</a:t>
            </a:r>
            <a:r>
              <a:rPr lang="en-US" sz="2200" dirty="0" err="1"/>
              <a:t>iliera</a:t>
            </a:r>
            <a:r>
              <a:rPr lang="en-US" sz="2200" dirty="0"/>
              <a:t> </a:t>
            </a:r>
            <a:r>
              <a:rPr lang="ro-RO" sz="2200" dirty="0"/>
              <a:t>tehnologică</a:t>
            </a:r>
            <a:r>
              <a:rPr lang="en-US" sz="2200" dirty="0"/>
              <a:t>, </a:t>
            </a:r>
            <a:r>
              <a:rPr lang="ro-RO" sz="2200" dirty="0"/>
              <a:t>toate profilurile și specializările,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IX3.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cls a IX-a, f</a:t>
            </a:r>
            <a:r>
              <a:rPr lang="en-US" sz="2200" dirty="0" err="1"/>
              <a:t>iliera</a:t>
            </a:r>
            <a:r>
              <a:rPr lang="en-US" sz="2200" dirty="0"/>
              <a:t> </a:t>
            </a:r>
            <a:r>
              <a:rPr lang="en-US" sz="2200" dirty="0" err="1"/>
              <a:t>vocaţională</a:t>
            </a:r>
            <a:r>
              <a:rPr lang="ro-RO" sz="2200" dirty="0"/>
              <a:t>, profil militar (MApN)</a:t>
            </a:r>
            <a:r>
              <a:rPr lang="en-US" sz="2200" dirty="0"/>
              <a:t>, </a:t>
            </a:r>
            <a:r>
              <a:rPr lang="en-US" sz="2200" dirty="0" err="1"/>
              <a:t>specializarea</a:t>
            </a:r>
            <a:r>
              <a:rPr lang="en-US" sz="2200" dirty="0"/>
              <a:t> </a:t>
            </a:r>
            <a:r>
              <a:rPr lang="en-US" sz="2200" dirty="0" err="1"/>
              <a:t>matematic</a:t>
            </a:r>
            <a:r>
              <a:rPr lang="ro-RO" sz="2200" dirty="0"/>
              <a:t>ă</a:t>
            </a:r>
            <a:r>
              <a:rPr lang="en-US" sz="2200" dirty="0"/>
              <a:t>-</a:t>
            </a:r>
            <a:r>
              <a:rPr lang="ro-RO" sz="2200" dirty="0"/>
              <a:t>informatică,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BA342D9E-B0CB-4AB8-BBC8-DAA3CA78D2A7}"/>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55587002"/>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fontScale="92500"/>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X1.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cls a X-a, f</a:t>
            </a:r>
            <a:r>
              <a:rPr lang="en-US" sz="2200" dirty="0" err="1"/>
              <a:t>iliera</a:t>
            </a:r>
            <a:r>
              <a:rPr lang="en-US" sz="2200" dirty="0"/>
              <a:t> </a:t>
            </a:r>
            <a:r>
              <a:rPr lang="en-US" sz="2200" dirty="0" err="1"/>
              <a:t>teoretică</a:t>
            </a:r>
            <a:r>
              <a:rPr lang="en-US" sz="2200" dirty="0"/>
              <a:t>, </a:t>
            </a:r>
            <a:r>
              <a:rPr lang="ro-RO" sz="2200" dirty="0"/>
              <a:t>toate profilurile și specializările, filiera vocațională, profilurile artistic, sportiv, pedagogic, teologic, ordine </a:t>
            </a:r>
            <a:r>
              <a:rPr lang="ro-RO" sz="2200" dirty="0" err="1"/>
              <a:t>şi</a:t>
            </a:r>
            <a:r>
              <a:rPr lang="ro-RO" sz="2200" dirty="0"/>
              <a:t> securitate publică (MAI</a:t>
            </a:r>
            <a:r>
              <a:rPr lang="en-US" sz="2200" dirty="0"/>
              <a:t>)</a:t>
            </a:r>
            <a:r>
              <a:rPr lang="ro-RO" sz="2200" dirty="0"/>
              <a:t>, toate specializările, filiera tehnologică, toate profilurile și specializările,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X2.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cls a X-a, f</a:t>
            </a:r>
            <a:r>
              <a:rPr lang="en-US" sz="2200" dirty="0" err="1"/>
              <a:t>iliera</a:t>
            </a:r>
            <a:r>
              <a:rPr lang="en-US" sz="2200" dirty="0"/>
              <a:t> </a:t>
            </a:r>
            <a:r>
              <a:rPr lang="en-US" sz="2200" dirty="0" err="1"/>
              <a:t>vocaţională</a:t>
            </a:r>
            <a:r>
              <a:rPr lang="ro-RO" sz="2200" dirty="0"/>
              <a:t>, profil militar (MApN)</a:t>
            </a:r>
            <a:r>
              <a:rPr lang="en-US" sz="2200" dirty="0"/>
              <a:t>, </a:t>
            </a:r>
            <a:r>
              <a:rPr lang="en-US" sz="2200" dirty="0" err="1"/>
              <a:t>specializarea</a:t>
            </a:r>
            <a:r>
              <a:rPr lang="en-US" sz="2200" dirty="0"/>
              <a:t> </a:t>
            </a:r>
            <a:r>
              <a:rPr lang="en-US" sz="2200" dirty="0" err="1"/>
              <a:t>matematic</a:t>
            </a:r>
            <a:r>
              <a:rPr lang="ro-RO" sz="2200" dirty="0"/>
              <a:t>ă</a:t>
            </a:r>
            <a:r>
              <a:rPr lang="en-US" sz="2200" dirty="0"/>
              <a:t>-</a:t>
            </a:r>
            <a:r>
              <a:rPr lang="ro-RO" sz="2200" dirty="0"/>
              <a:t>informatică,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7EB316DC-1369-4DA5-86B2-352B33EB6A20}"/>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63088523"/>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fontScale="85000" lnSpcReduction="20000"/>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XI1.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(Tehnoredactare asistată de calculator), cls a XI-a, f</a:t>
            </a:r>
            <a:r>
              <a:rPr lang="en-US" sz="2200" dirty="0" err="1"/>
              <a:t>iliera</a:t>
            </a:r>
            <a:r>
              <a:rPr lang="en-US" sz="2200" dirty="0"/>
              <a:t> </a:t>
            </a:r>
            <a:r>
              <a:rPr lang="en-US" sz="2200" dirty="0" err="1"/>
              <a:t>teoretică</a:t>
            </a:r>
            <a:r>
              <a:rPr lang="en-US" sz="2200" dirty="0"/>
              <a:t>,</a:t>
            </a:r>
            <a:r>
              <a:rPr lang="ro-RO" sz="2200" dirty="0"/>
              <a:t> profil umanist, specializarea filologie,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XI2.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(Tehnici de documentare asistată de calculator), cls a XI-a, f</a:t>
            </a:r>
            <a:r>
              <a:rPr lang="en-US" sz="2200" dirty="0" err="1"/>
              <a:t>iliera</a:t>
            </a:r>
            <a:r>
              <a:rPr lang="en-US" sz="2200" dirty="0"/>
              <a:t> </a:t>
            </a:r>
            <a:r>
              <a:rPr lang="ro-RO" sz="2200" dirty="0"/>
              <a:t>teoretică, profil umanist, specializarea științe sociale</a:t>
            </a:r>
            <a:r>
              <a:rPr lang="en-US" sz="2200" dirty="0"/>
              <a:t>,</a:t>
            </a:r>
            <a:r>
              <a:rPr lang="ro-RO" sz="2200" dirty="0"/>
              <a:t>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XI3.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(Tehnici de documentare asistată de calculator), cls a XI-a, f</a:t>
            </a:r>
            <a:r>
              <a:rPr lang="en-US" sz="2200" dirty="0" err="1"/>
              <a:t>iliera</a:t>
            </a:r>
            <a:r>
              <a:rPr lang="en-US" sz="2200" dirty="0"/>
              <a:t> </a:t>
            </a:r>
            <a:r>
              <a:rPr lang="ro-RO" sz="2200" dirty="0"/>
              <a:t>vocațională, profil ordine și securitate publică (MAI) și profil pedagogic, toate specializările</a:t>
            </a:r>
            <a:r>
              <a:rPr lang="en-US" sz="2200" dirty="0"/>
              <a:t>,</a:t>
            </a:r>
            <a:r>
              <a:rPr lang="ro-RO" sz="2200" dirty="0"/>
              <a:t>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E0B9EA21-78D7-4C84-8480-71DFA31EE48B}"/>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963903279"/>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XI4.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tehnologia informației și a comunicațiilor (Sisteme de gestiune a bazelor de date), cls a XI-a, f</a:t>
            </a:r>
            <a:r>
              <a:rPr lang="en-US" sz="2000" dirty="0" err="1"/>
              <a:t>iliera</a:t>
            </a:r>
            <a:r>
              <a:rPr lang="en-US" sz="2000" dirty="0"/>
              <a:t> </a:t>
            </a:r>
            <a:r>
              <a:rPr lang="en-US" sz="2000" dirty="0" err="1"/>
              <a:t>teoretică</a:t>
            </a:r>
            <a:r>
              <a:rPr lang="en-US" sz="2000" dirty="0"/>
              <a:t>,</a:t>
            </a:r>
            <a:r>
              <a:rPr lang="ro-RO" sz="2000" dirty="0"/>
              <a:t> profil real, specializarea științe ale naturii,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XI5.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tehnologia informației și a comunicațiilor (Sisteme de gestiune a bazelor de date), cls a XI-a, </a:t>
            </a:r>
            <a:r>
              <a:rPr lang="en-US" sz="2000" dirty="0" err="1"/>
              <a:t>filiera</a:t>
            </a:r>
            <a:r>
              <a:rPr lang="en-US" sz="2000" dirty="0"/>
              <a:t> </a:t>
            </a:r>
            <a:r>
              <a:rPr lang="en-US" sz="2000" dirty="0" err="1"/>
              <a:t>vocaţională</a:t>
            </a:r>
            <a:r>
              <a:rPr lang="ro-RO" sz="2000" dirty="0"/>
              <a:t>, profil teologic</a:t>
            </a:r>
            <a:r>
              <a:rPr lang="en-US" sz="2000" dirty="0"/>
              <a:t>, </a:t>
            </a:r>
            <a:r>
              <a:rPr lang="en-US" sz="2000" dirty="0" err="1"/>
              <a:t>toate</a:t>
            </a:r>
            <a:r>
              <a:rPr lang="en-US" sz="2000" dirty="0"/>
              <a:t> </a:t>
            </a:r>
            <a:r>
              <a:rPr lang="en-US" sz="2000" dirty="0" err="1"/>
              <a:t>specializările</a:t>
            </a:r>
            <a:r>
              <a:rPr lang="en-US" sz="2000" dirty="0"/>
              <a:t>,</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302857A1-E80D-45E2-934A-E59D5BC1D6B5}"/>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4228972516"/>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fontScale="92500"/>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XI6.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tehnologia informației și a comunicațiilor (</a:t>
            </a:r>
            <a:r>
              <a:rPr lang="ro-RO" dirty="0"/>
              <a:t>Tehnici de prelucrare audio</a:t>
            </a:r>
            <a:r>
              <a:rPr lang="en-US" dirty="0"/>
              <a:t>-</a:t>
            </a:r>
            <a:r>
              <a:rPr lang="en-US" dirty="0" err="1"/>
              <a:t>vizual</a:t>
            </a:r>
            <a:r>
              <a:rPr lang="ro-RO" dirty="0"/>
              <a:t>ă</a:t>
            </a:r>
            <a:r>
              <a:rPr lang="ro-RO" altLang="ro-RO" sz="2000" dirty="0">
                <a:solidFill>
                  <a:schemeClr val="accent6">
                    <a:lumMod val="50000"/>
                  </a:schemeClr>
                </a:solidFill>
                <a:cs typeface="Arial" panose="020B0604020202020204" pitchFamily="34" charset="0"/>
              </a:rPr>
              <a:t>), cls a XI-a, </a:t>
            </a:r>
            <a:r>
              <a:rPr lang="en-US" dirty="0" err="1"/>
              <a:t>filiera</a:t>
            </a:r>
            <a:r>
              <a:rPr lang="en-US" dirty="0"/>
              <a:t> </a:t>
            </a:r>
            <a:r>
              <a:rPr lang="en-US" dirty="0" err="1"/>
              <a:t>vocaţională</a:t>
            </a:r>
            <a:r>
              <a:rPr lang="ro-RO" dirty="0"/>
              <a:t>, profil artistic</a:t>
            </a:r>
            <a:r>
              <a:rPr lang="en-US" dirty="0"/>
              <a:t>, </a:t>
            </a:r>
            <a:r>
              <a:rPr lang="en-US" dirty="0" err="1"/>
              <a:t>specializările</a:t>
            </a:r>
            <a:r>
              <a:rPr lang="en-US" dirty="0"/>
              <a:t> </a:t>
            </a:r>
            <a:r>
              <a:rPr lang="en-US" dirty="0" err="1"/>
              <a:t>muzică</a:t>
            </a:r>
            <a:r>
              <a:rPr lang="en-US" dirty="0"/>
              <a:t>, </a:t>
            </a:r>
            <a:r>
              <a:rPr lang="en-US" dirty="0" err="1"/>
              <a:t>arta</a:t>
            </a:r>
            <a:r>
              <a:rPr lang="en-US" dirty="0"/>
              <a:t> </a:t>
            </a:r>
            <a:r>
              <a:rPr lang="en-US" dirty="0" err="1"/>
              <a:t>actorului</a:t>
            </a:r>
            <a:r>
              <a:rPr lang="en-US" dirty="0"/>
              <a:t>, </a:t>
            </a:r>
            <a:r>
              <a:rPr lang="en-US" dirty="0" err="1"/>
              <a:t>coregrafie</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procesarea computerizată a imaginii</a:t>
            </a:r>
            <a:endParaRPr lang="ro-RO" sz="2000" dirty="0"/>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XI7.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p</a:t>
            </a:r>
            <a:r>
              <a:rPr lang="ro-RO" sz="2000" dirty="0"/>
              <a:t>rocesarea computerizată a imaginii</a:t>
            </a:r>
            <a:r>
              <a:rPr lang="ro-RO" altLang="ro-RO" sz="2000" dirty="0">
                <a:solidFill>
                  <a:schemeClr val="accent6">
                    <a:lumMod val="50000"/>
                  </a:schemeClr>
                </a:solidFill>
                <a:cs typeface="Arial" panose="020B0604020202020204" pitchFamily="34" charset="0"/>
              </a:rPr>
              <a:t>, cls a XI-a, </a:t>
            </a:r>
            <a:r>
              <a:rPr lang="ro-RO" dirty="0"/>
              <a:t>filiera </a:t>
            </a:r>
            <a:r>
              <a:rPr lang="ro-RO" dirty="0" err="1"/>
              <a:t>vocaţională</a:t>
            </a:r>
            <a:r>
              <a:rPr lang="ro-RO" dirty="0"/>
              <a:t>, profil artistic, specializările arhitectură, arte ambientale, design, arte plastice, arte decorative</a:t>
            </a:r>
            <a:r>
              <a:rPr lang="en-US" sz="2000" dirty="0"/>
              <a:t>,</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5626F6DD-7819-474B-A8D7-3A64216ACCF1}"/>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410468804"/>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fontScale="92500"/>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XII1.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(Tehnoredactare asistată de calculator), cls a XII-a, f</a:t>
            </a:r>
            <a:r>
              <a:rPr lang="en-US" sz="2200" dirty="0" err="1"/>
              <a:t>iliera</a:t>
            </a:r>
            <a:r>
              <a:rPr lang="en-US" sz="2200" dirty="0"/>
              <a:t> </a:t>
            </a:r>
            <a:r>
              <a:rPr lang="en-US" sz="2200" dirty="0" err="1"/>
              <a:t>teoretică</a:t>
            </a:r>
            <a:r>
              <a:rPr lang="en-US" sz="2200" dirty="0"/>
              <a:t>,</a:t>
            </a:r>
            <a:r>
              <a:rPr lang="ro-RO" sz="2200" dirty="0"/>
              <a:t> profil umanist, specializarea filologie,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a:p>
            <a:pPr algn="just">
              <a:lnSpc>
                <a:spcPct val="120000"/>
              </a:lnSpc>
              <a:spcBef>
                <a:spcPts val="600"/>
              </a:spcBef>
              <a:buClr>
                <a:srgbClr val="C00000"/>
              </a:buClr>
              <a:buFont typeface="Wingdings" panose="05000000000000000000" pitchFamily="2" charset="2"/>
              <a:buChar char="§"/>
            </a:pPr>
            <a:r>
              <a:rPr lang="ro-RO" altLang="ro-RO" sz="2200" dirty="0">
                <a:solidFill>
                  <a:schemeClr val="accent6">
                    <a:lumMod val="50000"/>
                  </a:schemeClr>
                </a:solidFill>
                <a:cs typeface="Arial" panose="020B0604020202020204" pitchFamily="34" charset="0"/>
              </a:rPr>
              <a:t>XII2. </a:t>
            </a:r>
            <a:r>
              <a:rPr lang="en-US" altLang="ro-RO" sz="2200" dirty="0" err="1">
                <a:solidFill>
                  <a:schemeClr val="accent6">
                    <a:lumMod val="50000"/>
                  </a:schemeClr>
                </a:solidFill>
                <a:cs typeface="Arial" panose="020B0604020202020204" pitchFamily="34" charset="0"/>
              </a:rPr>
              <a:t>Programa</a:t>
            </a:r>
            <a:r>
              <a:rPr lang="en-US" altLang="ro-RO" sz="2200" dirty="0">
                <a:solidFill>
                  <a:schemeClr val="accent6">
                    <a:lumMod val="50000"/>
                  </a:schemeClr>
                </a:solidFill>
                <a:cs typeface="Arial" panose="020B0604020202020204" pitchFamily="34" charset="0"/>
              </a:rPr>
              <a:t> </a:t>
            </a:r>
            <a:r>
              <a:rPr lang="ro-RO" altLang="ro-RO" sz="2200" dirty="0">
                <a:solidFill>
                  <a:schemeClr val="accent6">
                    <a:lumMod val="50000"/>
                  </a:schemeClr>
                </a:solidFill>
                <a:cs typeface="Arial" panose="020B0604020202020204" pitchFamily="34" charset="0"/>
              </a:rPr>
              <a:t> de tehnologia informației și a comunicațiilor (Tehnici de documentare asistată de calculator), cls a XII-a, f</a:t>
            </a:r>
            <a:r>
              <a:rPr lang="en-US" sz="2200" dirty="0" err="1"/>
              <a:t>iliera</a:t>
            </a:r>
            <a:r>
              <a:rPr lang="en-US" sz="2200" dirty="0"/>
              <a:t> </a:t>
            </a:r>
            <a:r>
              <a:rPr lang="ro-RO" sz="2200" dirty="0"/>
              <a:t>teoretică, profil umanist, specializarea științe sociale</a:t>
            </a:r>
            <a:r>
              <a:rPr lang="en-US" sz="2200" dirty="0"/>
              <a:t>,</a:t>
            </a:r>
            <a:r>
              <a:rPr lang="ro-RO" sz="2200" dirty="0"/>
              <a:t> </a:t>
            </a:r>
            <a:r>
              <a:rPr lang="en-US" dirty="0" err="1"/>
              <a:t>filiera</a:t>
            </a:r>
            <a:r>
              <a:rPr lang="en-US" dirty="0"/>
              <a:t> </a:t>
            </a:r>
            <a:r>
              <a:rPr lang="en-US" dirty="0" err="1"/>
              <a:t>vocaţională</a:t>
            </a:r>
            <a:r>
              <a:rPr lang="ro-RO" dirty="0"/>
              <a:t>, profil ordine </a:t>
            </a:r>
            <a:r>
              <a:rPr lang="ro-RO" dirty="0" err="1"/>
              <a:t>şi</a:t>
            </a:r>
            <a:r>
              <a:rPr lang="ro-RO" dirty="0"/>
              <a:t> securitate publică </a:t>
            </a:r>
            <a:r>
              <a:rPr lang="ro-RO" dirty="0" err="1"/>
              <a:t>şi</a:t>
            </a:r>
            <a:r>
              <a:rPr lang="ro-RO" dirty="0"/>
              <a:t> profil pedagogic, toate specializările, </a:t>
            </a:r>
            <a:r>
              <a:rPr lang="ro-RO" altLang="ro-RO" sz="2200" dirty="0">
                <a:solidFill>
                  <a:schemeClr val="accent6">
                    <a:lumMod val="50000"/>
                  </a:schemeClr>
                </a:solidFill>
                <a:cs typeface="Arial" panose="020B0604020202020204" pitchFamily="34" charset="0"/>
              </a:rPr>
              <a:t>aprobată </a:t>
            </a:r>
            <a:r>
              <a:rPr lang="en-US" altLang="ro-RO" sz="2200" dirty="0" err="1">
                <a:solidFill>
                  <a:schemeClr val="accent6">
                    <a:lumMod val="50000"/>
                  </a:schemeClr>
                </a:solidFill>
                <a:cs typeface="Arial" panose="020B0604020202020204" pitchFamily="34" charset="0"/>
              </a:rPr>
              <a:t>prin</a:t>
            </a:r>
            <a:r>
              <a:rPr lang="ro-RO" altLang="ro-RO" sz="2200" dirty="0">
                <a:solidFill>
                  <a:schemeClr val="accent6">
                    <a:lumMod val="50000"/>
                  </a:schemeClr>
                </a:solidFill>
                <a:cs typeface="Arial" panose="020B0604020202020204" pitchFamily="34" charset="0"/>
              </a:rPr>
              <a:t> O.M. </a:t>
            </a:r>
            <a:r>
              <a:rPr lang="en-US" sz="2200" dirty="0"/>
              <a:t>Nr. 5099/09.09.2009</a:t>
            </a:r>
            <a:endParaRPr lang="ro-RO" sz="22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D6BB958F-FE55-4CAB-A00A-75B380FCB5F6}"/>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980985926"/>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fontScale="90000"/>
          </a:bodyPr>
          <a:lstStyle/>
          <a:p>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32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b="1" dirty="0">
                <a:solidFill>
                  <a:schemeClr val="bg1">
                    <a:lumMod val="85000"/>
                  </a:schemeClr>
                </a:solidFill>
                <a:latin typeface="Arial" panose="020B0604020202020204" pitchFamily="34" charset="0"/>
                <a:cs typeface="Arial" panose="020B0604020202020204" pitchFamily="34" charset="0"/>
              </a:rPr>
              <a:t/>
            </a:r>
            <a:br>
              <a:rPr lang="ro-RO" altLang="ro-RO" b="1" dirty="0">
                <a:solidFill>
                  <a:schemeClr val="bg1">
                    <a:lumMod val="85000"/>
                  </a:schemeClr>
                </a:solidFill>
                <a:latin typeface="Arial" panose="020B0604020202020204" pitchFamily="34" charset="0"/>
                <a:cs typeface="Arial" panose="020B0604020202020204" pitchFamily="34" charset="0"/>
              </a:rPr>
            </a:br>
            <a:r>
              <a:rPr lang="ro-RO" altLang="ro-RO" sz="2700" b="1" dirty="0">
                <a:solidFill>
                  <a:schemeClr val="bg1">
                    <a:lumMod val="85000"/>
                  </a:schemeClr>
                </a:solidFill>
                <a:cs typeface="Arial" panose="020B0604020202020204" pitchFamily="34" charset="0"/>
              </a:rPr>
              <a:t>Programe </a:t>
            </a:r>
            <a:r>
              <a:rPr lang="ro-RO" altLang="ro-RO" sz="2700" b="1" dirty="0" err="1">
                <a:solidFill>
                  <a:schemeClr val="bg1">
                    <a:lumMod val="85000"/>
                  </a:schemeClr>
                </a:solidFill>
                <a:cs typeface="Arial" panose="020B0604020202020204" pitchFamily="34" charset="0"/>
              </a:rPr>
              <a:t>şcolare</a:t>
            </a:r>
            <a:r>
              <a:rPr lang="ro-RO" altLang="ro-RO" sz="2700" b="1" dirty="0">
                <a:solidFill>
                  <a:schemeClr val="bg1">
                    <a:lumMod val="85000"/>
                  </a:schemeClr>
                </a:solidFill>
                <a:cs typeface="Arial" panose="020B0604020202020204" pitchFamily="34" charset="0"/>
              </a:rPr>
              <a:t> valabile în anul </a:t>
            </a:r>
            <a:r>
              <a:rPr lang="ro-RO" altLang="ro-RO" sz="2700" b="1" dirty="0" err="1">
                <a:solidFill>
                  <a:schemeClr val="bg1">
                    <a:lumMod val="85000"/>
                  </a:schemeClr>
                </a:solidFill>
                <a:cs typeface="Arial" panose="020B0604020202020204" pitchFamily="34" charset="0"/>
              </a:rPr>
              <a:t>şcolar</a:t>
            </a:r>
            <a:r>
              <a:rPr lang="ro-RO" altLang="ro-RO" sz="2700" b="1" dirty="0">
                <a:solidFill>
                  <a:schemeClr val="bg1">
                    <a:lumMod val="85000"/>
                  </a:schemeClr>
                </a:solidFill>
                <a:cs typeface="Arial" panose="020B0604020202020204" pitchFamily="34" charset="0"/>
              </a:rPr>
              <a:t> 2021-2022</a:t>
            </a:r>
            <a:endParaRPr lang="en-US" sz="27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2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XII3.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tehnologia informației și a comunicațiilor (Sisteme de gestiune a bazelor de date), cls a XII-a, f</a:t>
            </a:r>
            <a:r>
              <a:rPr lang="en-US" sz="2000" dirty="0" err="1"/>
              <a:t>iliera</a:t>
            </a:r>
            <a:r>
              <a:rPr lang="en-US" sz="2000" dirty="0"/>
              <a:t> </a:t>
            </a:r>
            <a:r>
              <a:rPr lang="en-US" sz="2000" dirty="0" err="1"/>
              <a:t>teoretică</a:t>
            </a:r>
            <a:r>
              <a:rPr lang="en-US" sz="2000" dirty="0"/>
              <a:t>,</a:t>
            </a:r>
            <a:r>
              <a:rPr lang="ro-RO" sz="2000" dirty="0"/>
              <a:t> profil real, specializarea științe ale naturii, </a:t>
            </a:r>
            <a:r>
              <a:rPr lang="en-US" sz="2000" dirty="0" err="1"/>
              <a:t>filiera</a:t>
            </a:r>
            <a:r>
              <a:rPr lang="en-US" sz="2000" dirty="0"/>
              <a:t> </a:t>
            </a:r>
            <a:r>
              <a:rPr lang="en-US" sz="2000" dirty="0" err="1"/>
              <a:t>vocaţională</a:t>
            </a:r>
            <a:r>
              <a:rPr lang="ro-RO" sz="2000" dirty="0"/>
              <a:t>, profil teologic</a:t>
            </a:r>
            <a:r>
              <a:rPr lang="en-US" sz="2000" dirty="0"/>
              <a:t>, </a:t>
            </a:r>
            <a:r>
              <a:rPr lang="en-US" sz="2000" dirty="0" err="1"/>
              <a:t>toate</a:t>
            </a:r>
            <a:r>
              <a:rPr lang="en-US" sz="2000" dirty="0"/>
              <a:t> </a:t>
            </a:r>
            <a:r>
              <a:rPr lang="en-US" sz="2000" dirty="0" err="1"/>
              <a:t>specializările</a:t>
            </a:r>
            <a:r>
              <a:rPr lang="en-US" sz="2000" dirty="0"/>
              <a:t>,</a:t>
            </a:r>
            <a:r>
              <a:rPr lang="ro-RO"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C22D7424-4851-48F8-B2E0-1033B363C2DF}"/>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04909017"/>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1">
            <a:extLst>
              <a:ext uri="{FF2B5EF4-FFF2-40B4-BE49-F238E27FC236}">
                <a16:creationId xmlns:a16="http://schemas.microsoft.com/office/drawing/2014/main" xmlns="" id="{80AE41B8-94E2-46C8-BA26-D404BC728446}"/>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8915" name="Rectangle 2">
            <a:extLst>
              <a:ext uri="{FF2B5EF4-FFF2-40B4-BE49-F238E27FC236}">
                <a16:creationId xmlns:a16="http://schemas.microsoft.com/office/drawing/2014/main" xmlns="" id="{1F723ED4-BC0A-43F8-8C67-07BA5D31728A}"/>
              </a:ext>
            </a:extLst>
          </p:cNvPr>
          <p:cNvSpPr>
            <a:spLocks noChangeArrowheads="1"/>
          </p:cNvSpPr>
          <p:nvPr/>
        </p:nvSpPr>
        <p:spPr bwMode="auto">
          <a:xfrm>
            <a:off x="2770632" y="758952"/>
            <a:ext cx="5961888" cy="5330952"/>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o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marL="84138" indent="-84138">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just">
              <a:spcBef>
                <a:spcPts val="600"/>
              </a:spcBef>
              <a:buClr>
                <a:srgbClr val="000000"/>
              </a:buClr>
              <a:buSzPct val="100000"/>
              <a:buFont typeface="Times New Roman" panose="02020603050405020304" pitchFamily="18" charset="0"/>
              <a:buNone/>
            </a:pPr>
            <a:endParaRPr lang="ro-RO" altLang="ro-RO" sz="1600" b="1" dirty="0">
              <a:solidFill>
                <a:schemeClr val="accent6">
                  <a:lumMod val="50000"/>
                </a:schemeClr>
              </a:solidFill>
              <a:latin typeface="Arial" panose="020B0604020202020204" pitchFamily="34" charset="0"/>
              <a:cs typeface="Arial" panose="020B0604020202020204" pitchFamily="34" charset="0"/>
            </a:endParaRPr>
          </a:p>
          <a:p>
            <a:pPr algn="just">
              <a:spcBef>
                <a:spcPts val="600"/>
              </a:spcBef>
              <a:buClr>
                <a:srgbClr val="000000"/>
              </a:buClr>
              <a:buSzPct val="100000"/>
              <a:buFont typeface="Times New Roman" panose="02020603050405020304" pitchFamily="18" charset="0"/>
              <a:buNone/>
            </a:pPr>
            <a:r>
              <a:rPr lang="ro-RO" altLang="ro-RO" sz="2000" b="1" dirty="0">
                <a:solidFill>
                  <a:schemeClr val="accent6">
                    <a:lumMod val="50000"/>
                  </a:schemeClr>
                </a:solidFill>
                <a:latin typeface="+mn-lt"/>
                <a:cs typeface="Arial" panose="020B0604020202020204" pitchFamily="34" charset="0"/>
              </a:rPr>
              <a:t>Formare CRED - Perspective</a:t>
            </a:r>
            <a:r>
              <a:rPr lang="ro-RO" altLang="ro-RO" sz="2000" dirty="0">
                <a:solidFill>
                  <a:schemeClr val="accent6">
                    <a:lumMod val="50000"/>
                  </a:schemeClr>
                </a:solidFill>
                <a:latin typeface="+mn-lt"/>
                <a:cs typeface="Arial" panose="020B0604020202020204" pitchFamily="34" charset="0"/>
              </a:rPr>
              <a:t>: </a:t>
            </a:r>
          </a:p>
          <a:p>
            <a:pPr algn="just">
              <a:spcBef>
                <a:spcPts val="600"/>
              </a:spcBef>
              <a:buClr>
                <a:srgbClr val="000000"/>
              </a:buClr>
              <a:buSzPct val="100000"/>
              <a:buFont typeface="Times New Roman" panose="02020603050405020304" pitchFamily="18" charset="0"/>
              <a:buNone/>
            </a:pPr>
            <a:r>
              <a:rPr lang="ro-RO" altLang="ro-RO" sz="2000" b="1" dirty="0">
                <a:solidFill>
                  <a:schemeClr val="accent6">
                    <a:lumMod val="50000"/>
                  </a:schemeClr>
                </a:solidFill>
                <a:latin typeface="+mn-lt"/>
                <a:cs typeface="Arial" panose="020B0604020202020204" pitchFamily="34" charset="0"/>
              </a:rPr>
              <a:t>Seria 9  formare CRED - 27 septembrie - 17 decembrie 2021</a:t>
            </a:r>
          </a:p>
          <a:p>
            <a:pPr algn="just">
              <a:spcBef>
                <a:spcPts val="600"/>
              </a:spcBef>
              <a:buClr>
                <a:srgbClr val="000000"/>
              </a:buClr>
              <a:buSzPct val="100000"/>
              <a:buFont typeface="Times New Roman" panose="02020603050405020304" pitchFamily="18" charset="0"/>
              <a:buNone/>
            </a:pPr>
            <a:r>
              <a:rPr lang="ro-RO" altLang="ro-RO" sz="2000" dirty="0">
                <a:solidFill>
                  <a:schemeClr val="accent6">
                    <a:lumMod val="50000"/>
                  </a:schemeClr>
                </a:solidFill>
                <a:latin typeface="+mn-lt"/>
                <a:cs typeface="Arial" panose="020B0604020202020204" pitchFamily="34" charset="0"/>
              </a:rPr>
              <a:t>Selecție cadre didactice nivel gimnazial, la nivelul </a:t>
            </a:r>
            <a:r>
              <a:rPr lang="en-US" altLang="ro-RO" sz="2000" dirty="0" err="1">
                <a:solidFill>
                  <a:schemeClr val="accent6">
                    <a:lumMod val="50000"/>
                  </a:schemeClr>
                </a:solidFill>
                <a:latin typeface="+mn-lt"/>
                <a:cs typeface="Arial" panose="020B0604020202020204" pitchFamily="34" charset="0"/>
              </a:rPr>
              <a:t>unității</a:t>
            </a:r>
            <a:r>
              <a:rPr lang="en-US" altLang="ro-RO" sz="2000" dirty="0">
                <a:solidFill>
                  <a:schemeClr val="accent6">
                    <a:lumMod val="50000"/>
                  </a:schemeClr>
                </a:solidFill>
                <a:latin typeface="+mn-lt"/>
                <a:cs typeface="Arial" panose="020B0604020202020204" pitchFamily="34" charset="0"/>
              </a:rPr>
              <a:t> de </a:t>
            </a:r>
            <a:r>
              <a:rPr lang="en-US" altLang="ro-RO" sz="2000" dirty="0" err="1">
                <a:solidFill>
                  <a:schemeClr val="accent6">
                    <a:lumMod val="50000"/>
                  </a:schemeClr>
                </a:solidFill>
                <a:latin typeface="+mn-lt"/>
                <a:cs typeface="Arial" panose="020B0604020202020204" pitchFamily="34" charset="0"/>
              </a:rPr>
              <a:t>învățământ</a:t>
            </a:r>
            <a:r>
              <a:rPr lang="ro-RO" altLang="ro-RO" sz="2000" dirty="0">
                <a:solidFill>
                  <a:schemeClr val="accent6">
                    <a:lumMod val="50000"/>
                  </a:schemeClr>
                </a:solidFill>
                <a:latin typeface="+mn-lt"/>
                <a:cs typeface="Arial" panose="020B0604020202020204" pitchFamily="34" charset="0"/>
              </a:rPr>
              <a:t>/ </a:t>
            </a:r>
            <a:r>
              <a:rPr lang="en-US" altLang="ro-RO" sz="2000" dirty="0">
                <a:solidFill>
                  <a:schemeClr val="accent6">
                    <a:lumMod val="50000"/>
                  </a:schemeClr>
                </a:solidFill>
                <a:latin typeface="+mn-lt"/>
                <a:cs typeface="Arial" panose="020B0604020202020204" pitchFamily="34" charset="0"/>
              </a:rPr>
              <a:t>online</a:t>
            </a:r>
            <a:r>
              <a:rPr lang="ro-RO" altLang="ro-RO" sz="2000" dirty="0">
                <a:solidFill>
                  <a:schemeClr val="accent6">
                    <a:lumMod val="50000"/>
                  </a:schemeClr>
                </a:solidFill>
                <a:latin typeface="+mn-lt"/>
                <a:cs typeface="Arial" panose="020B0604020202020204" pitchFamily="34" charset="0"/>
              </a:rPr>
              <a:t> - până la data de 20.09.2021;</a:t>
            </a:r>
          </a:p>
          <a:p>
            <a:pPr algn="just">
              <a:spcBef>
                <a:spcPts val="600"/>
              </a:spcBef>
              <a:buClr>
                <a:srgbClr val="000000"/>
              </a:buClr>
              <a:buSzPct val="100000"/>
              <a:buFont typeface="Times New Roman" panose="02020603050405020304" pitchFamily="18" charset="0"/>
              <a:buNone/>
            </a:pPr>
            <a:r>
              <a:rPr lang="en-US" altLang="ro-RO" sz="2000" dirty="0" err="1">
                <a:solidFill>
                  <a:schemeClr val="accent6">
                    <a:lumMod val="50000"/>
                  </a:schemeClr>
                </a:solidFill>
                <a:latin typeface="+mn-lt"/>
                <a:cs typeface="Arial" panose="020B0604020202020204" pitchFamily="34" charset="0"/>
              </a:rPr>
              <a:t>Depunerea</a:t>
            </a:r>
            <a:r>
              <a:rPr lang="en-US" altLang="ro-RO" sz="2000" dirty="0">
                <a:solidFill>
                  <a:schemeClr val="accent6">
                    <a:lumMod val="50000"/>
                  </a:schemeClr>
                </a:solidFill>
                <a:latin typeface="+mn-lt"/>
                <a:cs typeface="Arial" panose="020B0604020202020204" pitchFamily="34" charset="0"/>
              </a:rPr>
              <a:t> </a:t>
            </a:r>
            <a:r>
              <a:rPr lang="en-US" altLang="ro-RO" sz="2000" dirty="0" err="1">
                <a:solidFill>
                  <a:schemeClr val="accent6">
                    <a:lumMod val="50000"/>
                  </a:schemeClr>
                </a:solidFill>
                <a:latin typeface="+mn-lt"/>
                <a:cs typeface="Arial" panose="020B0604020202020204" pitchFamily="34" charset="0"/>
              </a:rPr>
              <a:t>dosarelor</a:t>
            </a:r>
            <a:r>
              <a:rPr lang="en-US" altLang="ro-RO" sz="2000" dirty="0">
                <a:solidFill>
                  <a:schemeClr val="accent6">
                    <a:lumMod val="50000"/>
                  </a:schemeClr>
                </a:solidFill>
                <a:latin typeface="+mn-lt"/>
                <a:cs typeface="Arial" panose="020B0604020202020204" pitchFamily="34" charset="0"/>
              </a:rPr>
              <a:t> de </a:t>
            </a:r>
            <a:r>
              <a:rPr lang="en-US" altLang="ro-RO" sz="2000" dirty="0" err="1">
                <a:solidFill>
                  <a:schemeClr val="accent6">
                    <a:lumMod val="50000"/>
                  </a:schemeClr>
                </a:solidFill>
                <a:latin typeface="+mn-lt"/>
                <a:cs typeface="Arial" panose="020B0604020202020204" pitchFamily="34" charset="0"/>
              </a:rPr>
              <a:t>înscriere</a:t>
            </a:r>
            <a:r>
              <a:rPr lang="ro-RO" altLang="ro-RO" sz="2000" dirty="0">
                <a:solidFill>
                  <a:schemeClr val="accent6">
                    <a:lumMod val="50000"/>
                  </a:schemeClr>
                </a:solidFill>
                <a:latin typeface="+mn-lt"/>
                <a:cs typeface="Arial" panose="020B0604020202020204" pitchFamily="34" charset="0"/>
              </a:rPr>
              <a:t>,</a:t>
            </a:r>
            <a:r>
              <a:rPr lang="en-US" altLang="ro-RO" sz="2000" dirty="0">
                <a:solidFill>
                  <a:schemeClr val="accent6">
                    <a:lumMod val="50000"/>
                  </a:schemeClr>
                </a:solidFill>
                <a:latin typeface="+mn-lt"/>
                <a:cs typeface="Arial" panose="020B0604020202020204" pitchFamily="34" charset="0"/>
              </a:rPr>
              <a:t> de </a:t>
            </a:r>
            <a:r>
              <a:rPr lang="en-US" altLang="ro-RO" sz="2000" dirty="0" err="1">
                <a:solidFill>
                  <a:schemeClr val="accent6">
                    <a:lumMod val="50000"/>
                  </a:schemeClr>
                </a:solidFill>
                <a:latin typeface="+mn-lt"/>
                <a:cs typeface="Arial" panose="020B0604020202020204" pitchFamily="34" charset="0"/>
              </a:rPr>
              <a:t>către</a:t>
            </a:r>
            <a:r>
              <a:rPr lang="en-US" altLang="ro-RO" sz="2000" dirty="0">
                <a:solidFill>
                  <a:schemeClr val="accent6">
                    <a:lumMod val="50000"/>
                  </a:schemeClr>
                </a:solidFill>
                <a:latin typeface="+mn-lt"/>
                <a:cs typeface="Arial" panose="020B0604020202020204" pitchFamily="34" charset="0"/>
              </a:rPr>
              <a:t> </a:t>
            </a:r>
            <a:r>
              <a:rPr lang="en-US" altLang="ro-RO" sz="2000" dirty="0" err="1">
                <a:solidFill>
                  <a:schemeClr val="accent6">
                    <a:lumMod val="50000"/>
                  </a:schemeClr>
                </a:solidFill>
                <a:latin typeface="+mn-lt"/>
                <a:cs typeface="Arial" panose="020B0604020202020204" pitchFamily="34" charset="0"/>
              </a:rPr>
              <a:t>cadrele</a:t>
            </a:r>
            <a:r>
              <a:rPr lang="en-US" altLang="ro-RO" sz="2000" dirty="0">
                <a:solidFill>
                  <a:schemeClr val="accent6">
                    <a:lumMod val="50000"/>
                  </a:schemeClr>
                </a:solidFill>
                <a:latin typeface="+mn-lt"/>
                <a:cs typeface="Arial" panose="020B0604020202020204" pitchFamily="34" charset="0"/>
              </a:rPr>
              <a:t> </a:t>
            </a:r>
            <a:r>
              <a:rPr lang="en-US" altLang="ro-RO" sz="2000" dirty="0" err="1">
                <a:solidFill>
                  <a:schemeClr val="accent6">
                    <a:lumMod val="50000"/>
                  </a:schemeClr>
                </a:solidFill>
                <a:latin typeface="+mn-lt"/>
                <a:cs typeface="Arial" panose="020B0604020202020204" pitchFamily="34" charset="0"/>
              </a:rPr>
              <a:t>didactice</a:t>
            </a:r>
            <a:r>
              <a:rPr lang="en-US" altLang="ro-RO" sz="2000" dirty="0">
                <a:solidFill>
                  <a:schemeClr val="accent6">
                    <a:lumMod val="50000"/>
                  </a:schemeClr>
                </a:solidFill>
                <a:latin typeface="+mn-lt"/>
                <a:cs typeface="Arial" panose="020B0604020202020204" pitchFamily="34" charset="0"/>
              </a:rPr>
              <a:t> </a:t>
            </a:r>
            <a:r>
              <a:rPr lang="en-US" altLang="ro-RO" sz="2000" dirty="0" err="1">
                <a:solidFill>
                  <a:schemeClr val="accent6">
                    <a:lumMod val="50000"/>
                  </a:schemeClr>
                </a:solidFill>
                <a:latin typeface="+mn-lt"/>
                <a:cs typeface="Arial" panose="020B0604020202020204" pitchFamily="34" charset="0"/>
              </a:rPr>
              <a:t>selecționate</a:t>
            </a:r>
            <a:r>
              <a:rPr lang="ro-RO" altLang="ro-RO" sz="2000" dirty="0">
                <a:solidFill>
                  <a:schemeClr val="accent6">
                    <a:lumMod val="50000"/>
                  </a:schemeClr>
                </a:solidFill>
                <a:latin typeface="+mn-lt"/>
                <a:cs typeface="Arial" panose="020B0604020202020204" pitchFamily="34" charset="0"/>
              </a:rPr>
              <a:t>,</a:t>
            </a:r>
            <a:r>
              <a:rPr lang="en-US" altLang="ro-RO" sz="2000" dirty="0">
                <a:solidFill>
                  <a:schemeClr val="accent6">
                    <a:lumMod val="50000"/>
                  </a:schemeClr>
                </a:solidFill>
                <a:latin typeface="+mn-lt"/>
                <a:cs typeface="Arial" panose="020B0604020202020204" pitchFamily="34" charset="0"/>
              </a:rPr>
              <a:t> la </a:t>
            </a:r>
            <a:r>
              <a:rPr lang="en-US" altLang="ro-RO" sz="2000" dirty="0" err="1">
                <a:solidFill>
                  <a:schemeClr val="accent6">
                    <a:lumMod val="50000"/>
                  </a:schemeClr>
                </a:solidFill>
                <a:latin typeface="+mn-lt"/>
                <a:cs typeface="Arial" panose="020B0604020202020204" pitchFamily="34" charset="0"/>
              </a:rPr>
              <a:t>sediul</a:t>
            </a:r>
            <a:r>
              <a:rPr lang="en-US" altLang="ro-RO" sz="2000" dirty="0">
                <a:solidFill>
                  <a:schemeClr val="accent6">
                    <a:lumMod val="50000"/>
                  </a:schemeClr>
                </a:solidFill>
                <a:latin typeface="+mn-lt"/>
                <a:cs typeface="Arial" panose="020B0604020202020204" pitchFamily="34" charset="0"/>
              </a:rPr>
              <a:t> CCD </a:t>
            </a:r>
            <a:r>
              <a:rPr lang="en-US" altLang="ro-RO" sz="2000" dirty="0" err="1">
                <a:solidFill>
                  <a:schemeClr val="accent6">
                    <a:lumMod val="50000"/>
                  </a:schemeClr>
                </a:solidFill>
                <a:latin typeface="+mn-lt"/>
                <a:cs typeface="Arial" panose="020B0604020202020204" pitchFamily="34" charset="0"/>
              </a:rPr>
              <a:t>județean</a:t>
            </a:r>
            <a:r>
              <a:rPr lang="en-US" altLang="ro-RO" sz="2000" dirty="0">
                <a:solidFill>
                  <a:schemeClr val="accent6">
                    <a:lumMod val="50000"/>
                  </a:schemeClr>
                </a:solidFill>
                <a:latin typeface="+mn-lt"/>
                <a:cs typeface="Arial" panose="020B0604020202020204" pitchFamily="34" charset="0"/>
              </a:rPr>
              <a:t> </a:t>
            </a:r>
            <a:r>
              <a:rPr lang="ro-RO" altLang="ro-RO" sz="2000" dirty="0">
                <a:solidFill>
                  <a:schemeClr val="accent6">
                    <a:lumMod val="50000"/>
                  </a:schemeClr>
                </a:solidFill>
                <a:latin typeface="+mn-lt"/>
                <a:cs typeface="Arial" panose="020B0604020202020204" pitchFamily="34" charset="0"/>
              </a:rPr>
              <a:t>- p</a:t>
            </a:r>
            <a:r>
              <a:rPr lang="en-US" altLang="ro-RO" sz="2000" dirty="0" err="1">
                <a:solidFill>
                  <a:schemeClr val="accent6">
                    <a:lumMod val="50000"/>
                  </a:schemeClr>
                </a:solidFill>
                <a:latin typeface="+mn-lt"/>
                <a:cs typeface="Arial" panose="020B0604020202020204" pitchFamily="34" charset="0"/>
              </a:rPr>
              <a:t>ână</a:t>
            </a:r>
            <a:r>
              <a:rPr lang="en-US" altLang="ro-RO" sz="2000" dirty="0">
                <a:solidFill>
                  <a:schemeClr val="accent6">
                    <a:lumMod val="50000"/>
                  </a:schemeClr>
                </a:solidFill>
                <a:latin typeface="+mn-lt"/>
                <a:cs typeface="Arial" panose="020B0604020202020204" pitchFamily="34" charset="0"/>
              </a:rPr>
              <a:t> la data de 30.0</a:t>
            </a:r>
            <a:r>
              <a:rPr lang="ro-RO" altLang="ro-RO" sz="2000" dirty="0">
                <a:solidFill>
                  <a:schemeClr val="accent6">
                    <a:lumMod val="50000"/>
                  </a:schemeClr>
                </a:solidFill>
                <a:latin typeface="+mn-lt"/>
                <a:cs typeface="Arial" panose="020B0604020202020204" pitchFamily="34" charset="0"/>
              </a:rPr>
              <a:t>9</a:t>
            </a:r>
            <a:r>
              <a:rPr lang="en-US" altLang="ro-RO" sz="2000" dirty="0">
                <a:solidFill>
                  <a:schemeClr val="accent6">
                    <a:lumMod val="50000"/>
                  </a:schemeClr>
                </a:solidFill>
                <a:latin typeface="+mn-lt"/>
                <a:cs typeface="Arial" panose="020B0604020202020204" pitchFamily="34" charset="0"/>
              </a:rPr>
              <a:t>.2021</a:t>
            </a:r>
            <a:r>
              <a:rPr lang="ro-RO" altLang="ro-RO" sz="2000" dirty="0">
                <a:solidFill>
                  <a:schemeClr val="accent6">
                    <a:lumMod val="50000"/>
                  </a:schemeClr>
                </a:solidFill>
                <a:latin typeface="+mn-lt"/>
                <a:cs typeface="Arial" panose="020B0604020202020204" pitchFamily="34" charset="0"/>
              </a:rPr>
              <a:t>.</a:t>
            </a:r>
          </a:p>
          <a:p>
            <a:pPr algn="just">
              <a:spcBef>
                <a:spcPts val="600"/>
              </a:spcBef>
              <a:buClr>
                <a:srgbClr val="000000"/>
              </a:buClr>
              <a:buSzPct val="100000"/>
              <a:buFont typeface="Times New Roman" panose="02020603050405020304" pitchFamily="18" charset="0"/>
              <a:buNone/>
            </a:pPr>
            <a:endParaRPr lang="ro-RO" altLang="ro-RO" sz="1400" dirty="0">
              <a:solidFill>
                <a:schemeClr val="accent6">
                  <a:lumMod val="50000"/>
                </a:schemeClr>
              </a:solidFill>
              <a:latin typeface="Arial" panose="020B0604020202020204" pitchFamily="34" charset="0"/>
              <a:cs typeface="Arial" panose="020B0604020202020204" pitchFamily="34" charset="0"/>
            </a:endParaRPr>
          </a:p>
        </p:txBody>
      </p:sp>
      <p:sp>
        <p:nvSpPr>
          <p:cNvPr id="5" name="Dreptunghi 4">
            <a:extLst>
              <a:ext uri="{FF2B5EF4-FFF2-40B4-BE49-F238E27FC236}">
                <a16:creationId xmlns:a16="http://schemas.microsoft.com/office/drawing/2014/main" xmlns="" id="{10444BE6-41BA-4295-98A9-18A813D17311}"/>
              </a:ext>
            </a:extLst>
          </p:cNvPr>
          <p:cNvSpPr/>
          <p:nvPr/>
        </p:nvSpPr>
        <p:spPr>
          <a:xfrm>
            <a:off x="107504" y="1232695"/>
            <a:ext cx="2376264" cy="1938992"/>
          </a:xfrm>
          <a:prstGeom prst="rect">
            <a:avLst/>
          </a:prstGeom>
        </p:spPr>
        <p:txBody>
          <a:bodyPr wrap="square">
            <a:spAutoFit/>
          </a:bodyPr>
          <a:lstStyle/>
          <a:p>
            <a:r>
              <a:rPr lang="ro-RO" sz="2400" b="1" spc="-60"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Impactul cursurilor de formare organizate la nivel național</a:t>
            </a:r>
            <a:endParaRPr lang="en-US" sz="2400" b="1" spc="-60"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endParaRPr>
          </a:p>
        </p:txBody>
      </p:sp>
      <p:sp>
        <p:nvSpPr>
          <p:cNvPr id="6" name="Dreptunghi 5">
            <a:extLst>
              <a:ext uri="{FF2B5EF4-FFF2-40B4-BE49-F238E27FC236}">
                <a16:creationId xmlns:a16="http://schemas.microsoft.com/office/drawing/2014/main" xmlns="" id="{D3C0FE68-F490-4468-8931-0329B41D38F1}"/>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169710360"/>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xmlns="" id="{9EA05424-09F8-4C03-A169-57B25D0C3103}"/>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2" name="Rectangle 2">
            <a:extLst>
              <a:ext uri="{FF2B5EF4-FFF2-40B4-BE49-F238E27FC236}">
                <a16:creationId xmlns:a16="http://schemas.microsoft.com/office/drawing/2014/main" xmlns="" id="{ED89E73B-FB9B-4E55-8B0B-2D02E1D5015B}"/>
              </a:ext>
            </a:extLst>
          </p:cNvPr>
          <p:cNvSpPr>
            <a:spLocks noChangeArrowheads="1"/>
          </p:cNvSpPr>
          <p:nvPr/>
        </p:nvSpPr>
        <p:spPr bwMode="auto">
          <a:xfrm>
            <a:off x="914400" y="4343400"/>
            <a:ext cx="7239000" cy="538163"/>
          </a:xfrm>
          <a:prstGeom prst="rect">
            <a:avLst/>
          </a:prstGeom>
          <a:noFill/>
          <a:ln w="9525" cap="flat">
            <a:noFill/>
            <a:round/>
            <a:headEnd/>
            <a:tailEnd/>
          </a:ln>
          <a:effectLst/>
        </p:spPr>
        <p:txBody>
          <a:bodyPr lIns="90000" tIns="46800" rIns="90000" bIns="46800">
            <a:spAutoFit/>
          </a:bodyPr>
          <a:lstStyle/>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lnSpc>
                <a:spcPct val="80000"/>
              </a:lnSpc>
              <a:buSzPct val="100000"/>
              <a:tabLst>
                <a:tab pos="273050" algn="l"/>
                <a:tab pos="1187450" algn="l"/>
                <a:tab pos="2101850" algn="l"/>
                <a:tab pos="3016250" algn="l"/>
                <a:tab pos="3930650" algn="l"/>
                <a:tab pos="4845050" algn="l"/>
                <a:tab pos="5759450" algn="l"/>
                <a:tab pos="6673850" algn="l"/>
                <a:tab pos="7588250" algn="l"/>
                <a:tab pos="8502650" algn="l"/>
                <a:tab pos="9417050" algn="l"/>
                <a:tab pos="10331450" algn="l"/>
              </a:tabLst>
              <a:defRPr/>
            </a:pPr>
            <a:endParaRPr lang="ro-RO" b="1"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3" name="Titlu 2">
            <a:extLst>
              <a:ext uri="{FF2B5EF4-FFF2-40B4-BE49-F238E27FC236}">
                <a16:creationId xmlns:a16="http://schemas.microsoft.com/office/drawing/2014/main" xmlns="" id="{D9F5F5B5-5D79-4860-AD27-9DAF43956DC4}"/>
              </a:ext>
            </a:extLst>
          </p:cNvPr>
          <p:cNvSpPr>
            <a:spLocks noGrp="1"/>
          </p:cNvSpPr>
          <p:nvPr>
            <p:ph type="title"/>
          </p:nvPr>
        </p:nvSpPr>
        <p:spPr/>
        <p:txBody>
          <a:bodyPr>
            <a:normAutofit/>
          </a:bodyPr>
          <a:lstStyle/>
          <a:p>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OMEN 3393/2017</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 5099/2009</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cs typeface="Arial" panose="020B0604020202020204" pitchFamily="34" charset="0"/>
              </a:rPr>
              <a:t/>
            </a:r>
            <a:br>
              <a:rPr lang="ro-RO" altLang="ro-RO" sz="2400" b="1" dirty="0">
                <a:solidFill>
                  <a:schemeClr val="bg1">
                    <a:lumMod val="85000"/>
                  </a:schemeClr>
                </a:solidFill>
                <a:cs typeface="Arial" panose="020B0604020202020204" pitchFamily="34" charset="0"/>
              </a:rPr>
            </a:br>
            <a:r>
              <a:rPr lang="ro-RO" altLang="ro-RO" sz="2400" b="1" dirty="0">
                <a:solidFill>
                  <a:schemeClr val="bg1">
                    <a:lumMod val="85000"/>
                  </a:schemeClr>
                </a:solidFill>
                <a:cs typeface="Arial" panose="020B0604020202020204" pitchFamily="34" charset="0"/>
              </a:rPr>
              <a:t>Programe </a:t>
            </a:r>
            <a:r>
              <a:rPr lang="ro-RO" altLang="ro-RO" sz="2400" b="1" dirty="0" err="1">
                <a:solidFill>
                  <a:schemeClr val="bg1">
                    <a:lumMod val="85000"/>
                  </a:schemeClr>
                </a:solidFill>
                <a:cs typeface="Arial" panose="020B0604020202020204" pitchFamily="34" charset="0"/>
              </a:rPr>
              <a:t>şcolare</a:t>
            </a:r>
            <a:r>
              <a:rPr lang="ro-RO" altLang="ro-RO" sz="2400" b="1" dirty="0">
                <a:solidFill>
                  <a:schemeClr val="bg1">
                    <a:lumMod val="85000"/>
                  </a:schemeClr>
                </a:solidFill>
                <a:cs typeface="Arial" panose="020B0604020202020204" pitchFamily="34" charset="0"/>
              </a:rPr>
              <a:t> valabile în anul </a:t>
            </a:r>
            <a:r>
              <a:rPr lang="ro-RO" altLang="ro-RO" sz="2400" b="1" dirty="0" err="1">
                <a:solidFill>
                  <a:schemeClr val="bg1">
                    <a:lumMod val="85000"/>
                  </a:schemeClr>
                </a:solidFill>
                <a:cs typeface="Arial" panose="020B0604020202020204" pitchFamily="34" charset="0"/>
              </a:rPr>
              <a:t>şcolar</a:t>
            </a:r>
            <a:r>
              <a:rPr lang="ro-RO" altLang="ro-RO" sz="2400" b="1" dirty="0">
                <a:solidFill>
                  <a:schemeClr val="bg1">
                    <a:lumMod val="85000"/>
                  </a:schemeClr>
                </a:solidFill>
                <a:cs typeface="Arial" panose="020B0604020202020204" pitchFamily="34" charset="0"/>
              </a:rPr>
              <a:t> 2021-2022</a:t>
            </a:r>
            <a:endParaRPr lang="en-US" sz="2400" dirty="0">
              <a:solidFill>
                <a:schemeClr val="bg1">
                  <a:lumMod val="85000"/>
                </a:schemeClr>
              </a:solidFill>
            </a:endParaRPr>
          </a:p>
        </p:txBody>
      </p:sp>
      <p:sp>
        <p:nvSpPr>
          <p:cNvPr id="22532" name="Subtitle 2">
            <a:extLst>
              <a:ext uri="{FF2B5EF4-FFF2-40B4-BE49-F238E27FC236}">
                <a16:creationId xmlns:a16="http://schemas.microsoft.com/office/drawing/2014/main" xmlns="" id="{190B6A10-C741-4073-BDDF-29A8C9DF1A11}"/>
              </a:ext>
            </a:extLst>
          </p:cNvPr>
          <p:cNvSpPr>
            <a:spLocks noGrp="1"/>
          </p:cNvSpPr>
          <p:nvPr>
            <p:ph idx="1"/>
          </p:nvPr>
        </p:nvSpPr>
        <p:spPr>
          <a:xfrm>
            <a:off x="2770632" y="758952"/>
            <a:ext cx="5961888" cy="5330952"/>
          </a:xfrm>
          <a:ln>
            <a:solidFill>
              <a:schemeClr val="accent1"/>
            </a:solidFill>
          </a:ln>
        </p:spPr>
        <p:txBody>
          <a:bodyPr>
            <a:normAutofit/>
          </a:bodyPr>
          <a:lstStyle/>
          <a:p>
            <a:pPr marL="0" indent="0" algn="just">
              <a:lnSpc>
                <a:spcPct val="120000"/>
              </a:lnSpc>
              <a:buNone/>
            </a:pPr>
            <a:r>
              <a:rPr lang="ro-RO" altLang="ro-RO" sz="2000" b="1" u="sng" dirty="0" err="1">
                <a:solidFill>
                  <a:schemeClr val="accent6">
                    <a:lumMod val="50000"/>
                  </a:schemeClr>
                </a:solidFill>
                <a:cs typeface="Arial" panose="020B0604020202020204" pitchFamily="34" charset="0"/>
              </a:rPr>
              <a:t>Învăţământ</a:t>
            </a:r>
            <a:r>
              <a:rPr lang="ro-RO" altLang="ro-RO" sz="2000" b="1" u="sng" dirty="0">
                <a:solidFill>
                  <a:schemeClr val="accent6">
                    <a:lumMod val="50000"/>
                  </a:schemeClr>
                </a:solidFill>
                <a:cs typeface="Arial" panose="020B0604020202020204" pitchFamily="34" charset="0"/>
              </a:rPr>
              <a:t> liceal – </a:t>
            </a:r>
          </a:p>
          <a:p>
            <a:pPr marL="0" indent="0" algn="just">
              <a:lnSpc>
                <a:spcPct val="120000"/>
              </a:lnSpc>
              <a:buNone/>
            </a:pPr>
            <a:r>
              <a:rPr lang="ro-RO" altLang="ro-RO" sz="2000" b="1" u="sng" dirty="0">
                <a:solidFill>
                  <a:schemeClr val="accent6">
                    <a:lumMod val="50000"/>
                  </a:schemeClr>
                </a:solidFill>
                <a:cs typeface="Arial" panose="020B0604020202020204" pitchFamily="34" charset="0"/>
              </a:rPr>
              <a:t>disciplina tehnologia informației și a comunicațiilor</a:t>
            </a:r>
            <a:endParaRPr lang="en-US" altLang="ro-RO" sz="2000" dirty="0">
              <a:solidFill>
                <a:schemeClr val="accent6">
                  <a:lumMod val="50000"/>
                </a:schemeClr>
              </a:solidFill>
              <a:cs typeface="Arial" panose="020B0604020202020204" pitchFamily="34" charset="0"/>
            </a:endParaRPr>
          </a:p>
          <a:p>
            <a:pPr algn="just">
              <a:lnSpc>
                <a:spcPct val="100000"/>
              </a:lnSpc>
              <a:spcBef>
                <a:spcPts val="600"/>
              </a:spcBef>
              <a:buClr>
                <a:srgbClr val="C00000"/>
              </a:buClr>
              <a:buFont typeface="Wingdings" panose="05000000000000000000" pitchFamily="2" charset="2"/>
              <a:buChar char="§"/>
            </a:pPr>
            <a:r>
              <a:rPr lang="ro-RO" altLang="ro-RO" sz="2000" dirty="0">
                <a:solidFill>
                  <a:schemeClr val="accent6">
                    <a:lumMod val="50000"/>
                  </a:schemeClr>
                </a:solidFill>
                <a:cs typeface="Arial" panose="020B0604020202020204" pitchFamily="34" charset="0"/>
              </a:rPr>
              <a:t>XII4.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tehnologia informației și a comunicațiilor (</a:t>
            </a:r>
            <a:r>
              <a:rPr lang="ro-RO" sz="2000" dirty="0"/>
              <a:t>Tehnici de prelucrare audio</a:t>
            </a:r>
            <a:r>
              <a:rPr lang="en-US" sz="2000" dirty="0"/>
              <a:t>-</a:t>
            </a:r>
            <a:r>
              <a:rPr lang="en-US" sz="2000" dirty="0" err="1"/>
              <a:t>vizual</a:t>
            </a:r>
            <a:r>
              <a:rPr lang="ro-RO" sz="2000" dirty="0"/>
              <a:t>ă</a:t>
            </a:r>
            <a:r>
              <a:rPr lang="ro-RO" altLang="ro-RO" sz="2000" dirty="0">
                <a:solidFill>
                  <a:schemeClr val="accent6">
                    <a:lumMod val="50000"/>
                  </a:schemeClr>
                </a:solidFill>
                <a:cs typeface="Arial" panose="020B0604020202020204" pitchFamily="34" charset="0"/>
              </a:rPr>
              <a:t>), cls a XII-a, </a:t>
            </a:r>
            <a:r>
              <a:rPr lang="en-US" sz="2000" dirty="0" err="1"/>
              <a:t>filiera</a:t>
            </a:r>
            <a:r>
              <a:rPr lang="en-US" sz="2000" dirty="0"/>
              <a:t> </a:t>
            </a:r>
            <a:r>
              <a:rPr lang="en-US" sz="2000" dirty="0" err="1"/>
              <a:t>vocaţională</a:t>
            </a:r>
            <a:r>
              <a:rPr lang="ro-RO" sz="2000" dirty="0"/>
              <a:t>, profil artistic</a:t>
            </a:r>
            <a:r>
              <a:rPr lang="en-US" sz="2000" dirty="0"/>
              <a:t>, </a:t>
            </a:r>
            <a:r>
              <a:rPr lang="en-US" sz="2000" dirty="0" err="1"/>
              <a:t>specializările</a:t>
            </a:r>
            <a:r>
              <a:rPr lang="en-US" sz="2000" dirty="0"/>
              <a:t> </a:t>
            </a:r>
            <a:r>
              <a:rPr lang="en-US" sz="2000" dirty="0" err="1"/>
              <a:t>muzică</a:t>
            </a:r>
            <a:r>
              <a:rPr lang="en-US" sz="2000" dirty="0"/>
              <a:t>, </a:t>
            </a:r>
            <a:r>
              <a:rPr lang="en-US" sz="2000" dirty="0" err="1"/>
              <a:t>arta</a:t>
            </a:r>
            <a:r>
              <a:rPr lang="en-US" sz="2000" dirty="0"/>
              <a:t> </a:t>
            </a:r>
            <a:r>
              <a:rPr lang="en-US" sz="2000" dirty="0" err="1"/>
              <a:t>actorului</a:t>
            </a:r>
            <a:r>
              <a:rPr lang="en-US" sz="2000" dirty="0"/>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t>Nr. 5099/09.09.2009</a:t>
            </a:r>
            <a:endParaRPr lang="ro-RO" sz="2000" dirty="0"/>
          </a:p>
          <a:p>
            <a:r>
              <a:rPr lang="ro-RO" sz="2000" dirty="0"/>
              <a:t>XI-XII1. </a:t>
            </a:r>
            <a:r>
              <a:rPr lang="en-US" altLang="ro-RO" sz="2000" dirty="0" err="1">
                <a:solidFill>
                  <a:schemeClr val="accent6">
                    <a:lumMod val="50000"/>
                  </a:schemeClr>
                </a:solidFill>
                <a:cs typeface="Arial" panose="020B0604020202020204" pitchFamily="34" charset="0"/>
              </a:rPr>
              <a:t>Programa</a:t>
            </a:r>
            <a:r>
              <a:rPr lang="en-US" altLang="ro-RO"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 de tehnologia informației și a comunicațiilor (</a:t>
            </a:r>
            <a:r>
              <a:rPr lang="ro-RO" sz="2000" dirty="0">
                <a:solidFill>
                  <a:schemeClr val="accent6">
                    <a:lumMod val="50000"/>
                  </a:schemeClr>
                </a:solidFill>
                <a:cs typeface="Arial" panose="020B0604020202020204" pitchFamily="34" charset="0"/>
              </a:rPr>
              <a:t>Tehnici de prelucrare audio</a:t>
            </a:r>
            <a:r>
              <a:rPr lang="en-US" sz="2000" dirty="0">
                <a:solidFill>
                  <a:schemeClr val="accent6">
                    <a:lumMod val="50000"/>
                  </a:schemeClr>
                </a:solidFill>
                <a:cs typeface="Arial" panose="020B0604020202020204" pitchFamily="34" charset="0"/>
              </a:rPr>
              <a:t>-</a:t>
            </a:r>
            <a:r>
              <a:rPr lang="en-US" sz="2000" dirty="0" err="1">
                <a:solidFill>
                  <a:schemeClr val="accent6">
                    <a:lumMod val="50000"/>
                  </a:schemeClr>
                </a:solidFill>
                <a:cs typeface="Arial" panose="020B0604020202020204" pitchFamily="34" charset="0"/>
              </a:rPr>
              <a:t>vizual</a:t>
            </a:r>
            <a:r>
              <a:rPr lang="ro-RO" sz="2000" dirty="0">
                <a:solidFill>
                  <a:schemeClr val="accent6">
                    <a:lumMod val="50000"/>
                  </a:schemeClr>
                </a:solidFill>
                <a:cs typeface="Arial" panose="020B0604020202020204" pitchFamily="34" charset="0"/>
              </a:rPr>
              <a:t>ă</a:t>
            </a:r>
            <a:r>
              <a:rPr lang="ro-RO" altLang="ro-RO" sz="2000" dirty="0">
                <a:solidFill>
                  <a:schemeClr val="accent6">
                    <a:lumMod val="50000"/>
                  </a:schemeClr>
                </a:solidFill>
                <a:cs typeface="Arial" panose="020B0604020202020204" pitchFamily="34" charset="0"/>
              </a:rPr>
              <a:t>), </a:t>
            </a:r>
            <a:r>
              <a:rPr lang="en-US" sz="2000" dirty="0" err="1">
                <a:solidFill>
                  <a:schemeClr val="accent6">
                    <a:lumMod val="50000"/>
                  </a:schemeClr>
                </a:solidFill>
                <a:cs typeface="Arial" panose="020B0604020202020204" pitchFamily="34" charset="0"/>
              </a:rPr>
              <a:t>clasele</a:t>
            </a:r>
            <a:r>
              <a:rPr lang="en-US" sz="2000" dirty="0">
                <a:solidFill>
                  <a:schemeClr val="accent6">
                    <a:lumMod val="50000"/>
                  </a:schemeClr>
                </a:solidFill>
                <a:cs typeface="Arial" panose="020B0604020202020204" pitchFamily="34" charset="0"/>
              </a:rPr>
              <a:t> a XI-a </a:t>
            </a:r>
            <a:r>
              <a:rPr lang="en-US" sz="2000" dirty="0" err="1">
                <a:solidFill>
                  <a:schemeClr val="accent6">
                    <a:lumMod val="50000"/>
                  </a:schemeClr>
                </a:solidFill>
                <a:cs typeface="Arial" panose="020B0604020202020204" pitchFamily="34" charset="0"/>
              </a:rPr>
              <a:t>şi</a:t>
            </a:r>
            <a:r>
              <a:rPr lang="en-US" sz="2000" dirty="0">
                <a:solidFill>
                  <a:schemeClr val="accent6">
                    <a:lumMod val="50000"/>
                  </a:schemeClr>
                </a:solidFill>
                <a:cs typeface="Arial" panose="020B0604020202020204" pitchFamily="34" charset="0"/>
              </a:rPr>
              <a:t> a XII-a </a:t>
            </a:r>
            <a:r>
              <a:rPr lang="en-US" sz="2000" dirty="0" err="1">
                <a:solidFill>
                  <a:schemeClr val="accent6">
                    <a:lumMod val="50000"/>
                  </a:schemeClr>
                </a:solidFill>
                <a:cs typeface="Arial" panose="020B0604020202020204" pitchFamily="34" charset="0"/>
              </a:rPr>
              <a:t>ruta</a:t>
            </a:r>
            <a:r>
              <a:rPr lang="en-US" sz="2000" dirty="0">
                <a:solidFill>
                  <a:schemeClr val="accent6">
                    <a:lumMod val="50000"/>
                  </a:schemeClr>
                </a:solidFill>
                <a:cs typeface="Arial" panose="020B0604020202020204" pitchFamily="34" charset="0"/>
              </a:rPr>
              <a:t> direct</a:t>
            </a:r>
            <a:r>
              <a:rPr lang="ro-RO" sz="2000" dirty="0">
                <a:solidFill>
                  <a:schemeClr val="accent6">
                    <a:lumMod val="50000"/>
                  </a:schemeClr>
                </a:solidFill>
                <a:cs typeface="Arial" panose="020B0604020202020204" pitchFamily="34" charset="0"/>
              </a:rPr>
              <a:t>ă de calificare profesională, clasa a </a:t>
            </a:r>
            <a:r>
              <a:rPr lang="en-US" sz="2000" dirty="0" err="1">
                <a:solidFill>
                  <a:schemeClr val="accent6">
                    <a:lumMod val="50000"/>
                  </a:schemeClr>
                </a:solidFill>
                <a:cs typeface="Arial" panose="020B0604020202020204" pitchFamily="34" charset="0"/>
              </a:rPr>
              <a:t>clasele</a:t>
            </a:r>
            <a:r>
              <a:rPr lang="en-US" sz="2000" dirty="0">
                <a:solidFill>
                  <a:schemeClr val="accent6">
                    <a:lumMod val="50000"/>
                  </a:schemeClr>
                </a:solidFill>
                <a:cs typeface="Arial" panose="020B0604020202020204" pitchFamily="34" charset="0"/>
              </a:rPr>
              <a:t> a XII-a </a:t>
            </a:r>
            <a:r>
              <a:rPr lang="en-US" sz="2000" dirty="0" err="1">
                <a:solidFill>
                  <a:schemeClr val="accent6">
                    <a:lumMod val="50000"/>
                  </a:schemeClr>
                </a:solidFill>
                <a:cs typeface="Arial" panose="020B0604020202020204" pitchFamily="34" charset="0"/>
              </a:rPr>
              <a:t>şi</a:t>
            </a:r>
            <a:r>
              <a:rPr lang="en-US" sz="2000" dirty="0">
                <a:solidFill>
                  <a:schemeClr val="accent6">
                    <a:lumMod val="50000"/>
                  </a:schemeClr>
                </a:solidFill>
                <a:cs typeface="Arial" panose="020B0604020202020204" pitchFamily="34" charset="0"/>
              </a:rPr>
              <a:t> a XIII-a </a:t>
            </a:r>
            <a:r>
              <a:rPr lang="en-US" sz="2000" dirty="0" err="1">
                <a:solidFill>
                  <a:schemeClr val="accent6">
                    <a:lumMod val="50000"/>
                  </a:schemeClr>
                </a:solidFill>
                <a:cs typeface="Arial" panose="020B0604020202020204" pitchFamily="34" charset="0"/>
              </a:rPr>
              <a:t>ruta</a:t>
            </a:r>
            <a:r>
              <a:rPr lang="en-US" sz="2000" dirty="0">
                <a:solidFill>
                  <a:schemeClr val="accent6">
                    <a:lumMod val="50000"/>
                  </a:schemeClr>
                </a:solidFill>
                <a:cs typeface="Arial" panose="020B0604020202020204" pitchFamily="34" charset="0"/>
              </a:rPr>
              <a:t> </a:t>
            </a:r>
            <a:r>
              <a:rPr lang="en-US" sz="2000" dirty="0" err="1">
                <a:solidFill>
                  <a:schemeClr val="accent6">
                    <a:lumMod val="50000"/>
                  </a:schemeClr>
                </a:solidFill>
                <a:cs typeface="Arial" panose="020B0604020202020204" pitchFamily="34" charset="0"/>
              </a:rPr>
              <a:t>progresivă</a:t>
            </a:r>
            <a:r>
              <a:rPr lang="ro-RO" sz="2000" dirty="0">
                <a:solidFill>
                  <a:schemeClr val="accent6">
                    <a:lumMod val="50000"/>
                  </a:schemeClr>
                </a:solidFill>
                <a:cs typeface="Arial" panose="020B0604020202020204" pitchFamily="34" charset="0"/>
              </a:rPr>
              <a:t> de calificare profesională, </a:t>
            </a:r>
            <a:r>
              <a:rPr lang="en-US" sz="2000" dirty="0" err="1">
                <a:solidFill>
                  <a:schemeClr val="accent6">
                    <a:lumMod val="50000"/>
                  </a:schemeClr>
                </a:solidFill>
                <a:cs typeface="Arial" panose="020B0604020202020204" pitchFamily="34" charset="0"/>
              </a:rPr>
              <a:t>filiera</a:t>
            </a:r>
            <a:r>
              <a:rPr lang="en-US" sz="2000" dirty="0">
                <a:solidFill>
                  <a:schemeClr val="accent6">
                    <a:lumMod val="50000"/>
                  </a:schemeClr>
                </a:solidFill>
                <a:cs typeface="Arial" panose="020B0604020202020204" pitchFamily="34" charset="0"/>
              </a:rPr>
              <a:t> </a:t>
            </a:r>
            <a:r>
              <a:rPr lang="en-US" sz="2000" dirty="0" err="1">
                <a:solidFill>
                  <a:schemeClr val="accent6">
                    <a:lumMod val="50000"/>
                  </a:schemeClr>
                </a:solidFill>
                <a:cs typeface="Arial" panose="020B0604020202020204" pitchFamily="34" charset="0"/>
              </a:rPr>
              <a:t>tehnologică</a:t>
            </a:r>
            <a:r>
              <a:rPr lang="ro-RO" sz="2000" dirty="0">
                <a:solidFill>
                  <a:schemeClr val="accent6">
                    <a:lumMod val="50000"/>
                  </a:schemeClr>
                </a:solidFill>
                <a:cs typeface="Arial" panose="020B0604020202020204" pitchFamily="34" charset="0"/>
              </a:rPr>
              <a:t>, toate profilurile </a:t>
            </a:r>
            <a:r>
              <a:rPr lang="ro-RO" sz="2000" dirty="0" err="1">
                <a:solidFill>
                  <a:schemeClr val="accent6">
                    <a:lumMod val="50000"/>
                  </a:schemeClr>
                </a:solidFill>
                <a:cs typeface="Arial" panose="020B0604020202020204" pitchFamily="34" charset="0"/>
              </a:rPr>
              <a:t>şi</a:t>
            </a:r>
            <a:r>
              <a:rPr lang="ro-RO" sz="2000" dirty="0">
                <a:solidFill>
                  <a:schemeClr val="accent6">
                    <a:lumMod val="50000"/>
                  </a:schemeClr>
                </a:solidFill>
                <a:cs typeface="Arial" panose="020B0604020202020204" pitchFamily="34" charset="0"/>
              </a:rPr>
              <a:t> specializările</a:t>
            </a:r>
            <a:r>
              <a:rPr lang="en-US" sz="2000" dirty="0">
                <a:solidFill>
                  <a:schemeClr val="accent6">
                    <a:lumMod val="50000"/>
                  </a:schemeClr>
                </a:solidFill>
                <a:cs typeface="Arial" panose="020B0604020202020204" pitchFamily="34" charset="0"/>
              </a:rPr>
              <a:t>, </a:t>
            </a:r>
            <a:r>
              <a:rPr lang="ro-RO" altLang="ro-RO" sz="2000" dirty="0">
                <a:solidFill>
                  <a:schemeClr val="accent6">
                    <a:lumMod val="50000"/>
                  </a:schemeClr>
                </a:solidFill>
                <a:cs typeface="Arial" panose="020B0604020202020204" pitchFamily="34" charset="0"/>
              </a:rPr>
              <a:t>aprobată </a:t>
            </a:r>
            <a:r>
              <a:rPr lang="en-US" altLang="ro-RO" sz="2000" dirty="0" err="1">
                <a:solidFill>
                  <a:schemeClr val="accent6">
                    <a:lumMod val="50000"/>
                  </a:schemeClr>
                </a:solidFill>
                <a:cs typeface="Arial" panose="020B0604020202020204" pitchFamily="34" charset="0"/>
              </a:rPr>
              <a:t>prin</a:t>
            </a:r>
            <a:r>
              <a:rPr lang="ro-RO" altLang="ro-RO" sz="2000" dirty="0">
                <a:solidFill>
                  <a:schemeClr val="accent6">
                    <a:lumMod val="50000"/>
                  </a:schemeClr>
                </a:solidFill>
                <a:cs typeface="Arial" panose="020B0604020202020204" pitchFamily="34" charset="0"/>
              </a:rPr>
              <a:t> O.M. </a:t>
            </a:r>
            <a:r>
              <a:rPr lang="en-US" sz="2000" dirty="0">
                <a:solidFill>
                  <a:schemeClr val="accent6">
                    <a:lumMod val="50000"/>
                  </a:schemeClr>
                </a:solidFill>
                <a:cs typeface="Arial" panose="020B0604020202020204" pitchFamily="34" charset="0"/>
              </a:rPr>
              <a:t>Nr. 5099/09.09.2009</a:t>
            </a:r>
            <a:endParaRPr lang="ro-RO" sz="2000" dirty="0">
              <a:solidFill>
                <a:schemeClr val="accent6">
                  <a:lumMod val="50000"/>
                </a:schemeClr>
              </a:solidFill>
              <a:cs typeface="Arial" panose="020B0604020202020204" pitchFamily="34" charset="0"/>
            </a:endParaRPr>
          </a:p>
        </p:txBody>
      </p:sp>
      <p:sp>
        <p:nvSpPr>
          <p:cNvPr id="4" name="Dreptunghi 3">
            <a:extLst>
              <a:ext uri="{FF2B5EF4-FFF2-40B4-BE49-F238E27FC236}">
                <a16:creationId xmlns:a16="http://schemas.microsoft.com/office/drawing/2014/main" xmlns="" id="{36EA93BE-45D7-4437-A360-CE184944C4C8}"/>
              </a:ext>
            </a:extLst>
          </p:cNvPr>
          <p:cNvSpPr/>
          <p:nvPr/>
        </p:nvSpPr>
        <p:spPr>
          <a:xfrm>
            <a:off x="114300" y="6188467"/>
            <a:ext cx="8624887" cy="646331"/>
          </a:xfrm>
          <a:prstGeom prst="rect">
            <a:avLst/>
          </a:prstGeom>
        </p:spPr>
        <p:txBody>
          <a:bodyPr wrap="square">
            <a:spAutoFit/>
          </a:bodyPr>
          <a:lstStyle/>
          <a:p>
            <a:r>
              <a:rPr lang="en-US" dirty="0">
                <a:hlinkClick r:id="rId3"/>
              </a:rPr>
              <a:t>http://programe.ise.ro/Actuale/Programeinvigoare.aspx</a:t>
            </a:r>
            <a:endParaRPr lang="ro-RO" dirty="0"/>
          </a:p>
          <a:p>
            <a:endParaRPr lang="en-US" dirty="0"/>
          </a:p>
        </p:txBody>
      </p:sp>
      <p:sp>
        <p:nvSpPr>
          <p:cNvPr id="7" name="Dreptunghi 6">
            <a:extLst>
              <a:ext uri="{FF2B5EF4-FFF2-40B4-BE49-F238E27FC236}">
                <a16:creationId xmlns:a16="http://schemas.microsoft.com/office/drawing/2014/main" xmlns="" id="{BB56C498-2919-473E-9F0A-D207CE87D908}"/>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986201421"/>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BD9678A2-FFDA-4EA0-B69B-2C1A10ED01F1}"/>
              </a:ext>
            </a:extLst>
          </p:cNvPr>
          <p:cNvSpPr/>
          <p:nvPr/>
        </p:nvSpPr>
        <p:spPr>
          <a:xfrm>
            <a:off x="2770632" y="758951"/>
            <a:ext cx="5961888" cy="5330952"/>
          </a:xfrm>
          <a:prstGeom prst="rect">
            <a:avLst/>
          </a:prstGeom>
          <a:ln>
            <a:solidFill>
              <a:schemeClr val="accent1"/>
            </a:solidFill>
          </a:ln>
        </p:spPr>
        <p:txBody>
          <a:bodyPr wrap="square">
            <a:spAutoFit/>
          </a:bodyPr>
          <a:lstStyle>
            <a:lvl1pPr marL="319088" indent="-319088">
              <a:defRPr>
                <a:solidFill>
                  <a:schemeClr val="bg1"/>
                </a:solidFill>
                <a:latin typeface="Arial Black" panose="020B0A04020102020204" pitchFamily="34" charset="0"/>
                <a:ea typeface="Microsoft YaHei" panose="020B0503020204020204" pitchFamily="34" charset="-122"/>
              </a:defRPr>
            </a:lvl1pPr>
            <a:lvl2pPr>
              <a:defRPr>
                <a:solidFill>
                  <a:schemeClr val="bg1"/>
                </a:solidFill>
                <a:latin typeface="Arial Black" panose="020B0A04020102020204" pitchFamily="34" charset="0"/>
                <a:ea typeface="Microsoft YaHei" panose="020B0503020204020204" pitchFamily="34" charset="-122"/>
              </a:defRPr>
            </a:lvl2pPr>
            <a:lvl3pPr>
              <a:defRPr>
                <a:solidFill>
                  <a:schemeClr val="bg1"/>
                </a:solidFill>
                <a:latin typeface="Arial Black" panose="020B0A04020102020204" pitchFamily="34" charset="0"/>
                <a:ea typeface="Microsoft YaHei" panose="020B0503020204020204" pitchFamily="34" charset="-122"/>
              </a:defRPr>
            </a:lvl3pPr>
            <a:lvl4pPr>
              <a:defRPr>
                <a:solidFill>
                  <a:schemeClr val="bg1"/>
                </a:solidFill>
                <a:latin typeface="Arial Black" panose="020B0A04020102020204" pitchFamily="34" charset="0"/>
                <a:ea typeface="Microsoft YaHei" panose="020B0503020204020204" pitchFamily="34" charset="-122"/>
              </a:defRPr>
            </a:lvl4pPr>
            <a:lvl5pPr>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9pPr>
          </a:lstStyle>
          <a:p>
            <a:pPr algn="just">
              <a:buFont typeface="Arial" panose="020B0604020202020204" pitchFamily="34" charset="0"/>
              <a:buNone/>
            </a:pPr>
            <a:r>
              <a:rPr lang="ro-RO" altLang="en-US" sz="1400" b="1" dirty="0">
                <a:solidFill>
                  <a:schemeClr val="accent6">
                    <a:lumMod val="50000"/>
                  </a:schemeClr>
                </a:solidFill>
                <a:latin typeface="Arial" panose="020B0604020202020204" pitchFamily="34" charset="0"/>
                <a:cs typeface="Arial" panose="020B0604020202020204" pitchFamily="34" charset="0"/>
              </a:rPr>
              <a:t>Metodologia privind dezvoltarea curriculumului la decizia școlii aprobată prin OME nr. 3128/2021,  </a:t>
            </a:r>
            <a:r>
              <a:rPr lang="ro-RO" altLang="en-US" sz="1400" dirty="0">
                <a:solidFill>
                  <a:schemeClr val="accent6">
                    <a:lumMod val="50000"/>
                  </a:schemeClr>
                </a:solidFill>
                <a:latin typeface="Arial" panose="020B0604020202020204" pitchFamily="34" charset="0"/>
                <a:cs typeface="Arial" panose="020B0604020202020204" pitchFamily="34" charset="0"/>
              </a:rPr>
              <a:t>elaborată în cadrul proiectului CRED, este inovativă în raport cu vechea metodologie din următoarele perspective: </a:t>
            </a:r>
          </a:p>
          <a:p>
            <a:pPr algn="just">
              <a:buFont typeface="Arial" panose="020B0604020202020204" pitchFamily="34" charset="0"/>
              <a:buNone/>
            </a:pPr>
            <a:endParaRPr lang="ro-RO" altLang="en-US" sz="1400" dirty="0">
              <a:solidFill>
                <a:schemeClr val="accent6">
                  <a:lumMod val="50000"/>
                </a:schemeClr>
              </a:solidFill>
              <a:latin typeface="Arial" panose="020B0604020202020204" pitchFamily="34" charset="0"/>
              <a:cs typeface="Arial" panose="020B0604020202020204" pitchFamily="34" charset="0"/>
            </a:endParaRPr>
          </a:p>
          <a:p>
            <a:pPr>
              <a:buFont typeface="Arial" panose="020B0604020202020204" pitchFamily="34" charset="0"/>
              <a:buChar char="•"/>
            </a:pP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Oferă un cadru unitar de reglementare la nivel național cu privire la regimul curriculumului la decizia școlii,</a:t>
            </a:r>
          </a:p>
          <a:p>
            <a:pPr>
              <a:buFont typeface="Arial" panose="020B0604020202020204" pitchFamily="34" charset="0"/>
              <a:buChar char="•"/>
            </a:pPr>
            <a:endPar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Stabilește tipurile de opționale care pot fi incluse în curriculumul la decizia școlii,</a:t>
            </a:r>
          </a:p>
          <a:p>
            <a:pPr>
              <a:buFont typeface="Arial" panose="020B0604020202020204" pitchFamily="34" charset="0"/>
              <a:buChar char="•"/>
            </a:pPr>
            <a:endPar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Stabilește explicit care sunt principiile </a:t>
            </a:r>
            <a:r>
              <a:rPr lang="ro-RO" altLang="en-US" sz="1400" dirty="0" err="1">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şi</a:t>
            </a: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 reperele de propunere și de alegere a curriculumului la decizia școlii,</a:t>
            </a:r>
          </a:p>
          <a:p>
            <a:pPr>
              <a:buFont typeface="Arial" panose="020B0604020202020204" pitchFamily="34" charset="0"/>
              <a:buChar char="•"/>
            </a:pPr>
            <a:endPar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Stabilește în mod coerent procedurile de constituire a ofertei și de alegere a curriculumului la decizia școlii, de elaborare și de avizare a programelor,</a:t>
            </a:r>
          </a:p>
          <a:p>
            <a:pPr>
              <a:buFont typeface="Arial" panose="020B0604020202020204" pitchFamily="34" charset="0"/>
              <a:buChar char="•"/>
            </a:pPr>
            <a:endPar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Repune decizia elevului și a familiei în centrul întregului proces de decizie,  oferind școlilor reperele necesare pentru a organiza în mod riguros acest proces,</a:t>
            </a:r>
          </a:p>
          <a:p>
            <a:pPr>
              <a:buFont typeface="Arial" panose="020B0604020202020204" pitchFamily="34" charset="0"/>
              <a:buChar char="•"/>
            </a:pPr>
            <a:endPar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r>
              <a:rPr lang="ro-RO" altLang="en-US" sz="1400" dirty="0">
                <a:solidFill>
                  <a:schemeClr val="accent6">
                    <a:lumMod val="50000"/>
                  </a:schemeClr>
                </a:solidFill>
                <a:latin typeface="Arial" panose="020B0604020202020204" pitchFamily="34" charset="0"/>
                <a:ea typeface="Calibri" panose="020F0502020204030204" pitchFamily="34" charset="0"/>
                <a:cs typeface="Arial" panose="020B0604020202020204" pitchFamily="34" charset="0"/>
              </a:rPr>
              <a:t>Aduce în plus un set de proceduri de monitorizare și evaluare a implementării CDS la nivelul fiecărei unități de învățământ</a:t>
            </a:r>
            <a:endParaRPr lang="ro-RO" altLang="en-US" sz="1400" dirty="0">
              <a:solidFill>
                <a:schemeClr val="accent6">
                  <a:lumMod val="50000"/>
                </a:schemeClr>
              </a:solidFill>
              <a:effectLst>
                <a:outerShdw blurRad="38100" dist="38100" dir="2700000" algn="tl">
                  <a:srgbClr val="C0C0C0"/>
                </a:outerShdw>
              </a:effectLst>
              <a:cs typeface="Arial" panose="020B0604020202020204" pitchFamily="34" charset="0"/>
            </a:endParaRPr>
          </a:p>
        </p:txBody>
      </p:sp>
      <p:sp>
        <p:nvSpPr>
          <p:cNvPr id="2" name="Titlu 1">
            <a:extLst>
              <a:ext uri="{FF2B5EF4-FFF2-40B4-BE49-F238E27FC236}">
                <a16:creationId xmlns:a16="http://schemas.microsoft.com/office/drawing/2014/main" xmlns="" id="{1AC102F3-54EB-4163-9616-6BE16E09A78D}"/>
              </a:ext>
            </a:extLst>
          </p:cNvPr>
          <p:cNvSpPr>
            <a:spLocks noGrp="1"/>
          </p:cNvSpPr>
          <p:nvPr>
            <p:ph type="title"/>
          </p:nvPr>
        </p:nvSpPr>
        <p:spPr/>
        <p:txBody>
          <a:bodyPr/>
          <a:lstStyle/>
          <a:p>
            <a:pPr lvl="0" defTabSz="457200">
              <a:lnSpc>
                <a:spcPct val="100000"/>
              </a:lnSpc>
              <a:spcBef>
                <a:spcPts val="0"/>
              </a:spcBef>
            </a:pP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a:t>
            </a:r>
            <a:r>
              <a:rPr lang="en-US" altLang="en-US" sz="2400" b="1" spc="0" dirty="0">
                <a:solidFill>
                  <a:schemeClr val="bg1">
                    <a:lumMod val="85000"/>
                  </a:schemeClr>
                </a:solidFill>
                <a:cs typeface="Arial" panose="020B0604020202020204" pitchFamily="34" charset="0"/>
              </a:rPr>
              <a:t>Curriculum la </a:t>
            </a:r>
            <a:r>
              <a:rPr lang="en-US" altLang="en-US" sz="2400" b="1" spc="0" dirty="0" err="1">
                <a:solidFill>
                  <a:schemeClr val="bg1">
                    <a:lumMod val="85000"/>
                  </a:schemeClr>
                </a:solidFill>
                <a:cs typeface="Arial" panose="020B0604020202020204" pitchFamily="34" charset="0"/>
              </a:rPr>
              <a:t>decizia</a:t>
            </a:r>
            <a:r>
              <a:rPr lang="en-US" altLang="en-US" sz="2400" b="1" spc="0" dirty="0">
                <a:solidFill>
                  <a:schemeClr val="bg1">
                    <a:lumMod val="85000"/>
                  </a:schemeClr>
                </a:solidFill>
                <a:cs typeface="Arial" panose="020B0604020202020204" pitchFamily="34" charset="0"/>
              </a:rPr>
              <a:t> </a:t>
            </a:r>
            <a:r>
              <a:rPr lang="en-US" altLang="en-US" sz="2400" b="1" spc="0" dirty="0" err="1">
                <a:solidFill>
                  <a:schemeClr val="bg1">
                    <a:lumMod val="85000"/>
                  </a:schemeClr>
                </a:solidFill>
                <a:cs typeface="Arial" panose="020B0604020202020204" pitchFamily="34" charset="0"/>
              </a:rPr>
              <a:t>şcolii</a:t>
            </a:r>
            <a:r>
              <a:rPr lang="ro-RO" altLang="en-US" sz="2400" b="1" spc="0" dirty="0">
                <a:solidFill>
                  <a:schemeClr val="bg1">
                    <a:lumMod val="85000"/>
                  </a:schemeClr>
                </a:solidFill>
                <a:cs typeface="Arial" panose="020B0604020202020204" pitchFamily="34" charset="0"/>
              </a:rPr>
              <a:t> </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 3128/2021</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cs typeface="Arial" panose="020B0604020202020204" pitchFamily="34" charset="0"/>
              </a:rPr>
              <a:t/>
            </a:r>
            <a:br>
              <a:rPr lang="ro-RO" altLang="ro-RO" sz="2400" b="1" dirty="0">
                <a:solidFill>
                  <a:schemeClr val="bg1">
                    <a:lumMod val="85000"/>
                  </a:schemeClr>
                </a:solidFill>
                <a:cs typeface="Arial" panose="020B0604020202020204" pitchFamily="34" charset="0"/>
              </a:rPr>
            </a:br>
            <a:r>
              <a:rPr lang="ro-RO" altLang="ro-RO" sz="2400" b="1" dirty="0">
                <a:solidFill>
                  <a:schemeClr val="bg1">
                    <a:lumMod val="85000"/>
                  </a:schemeClr>
                </a:solidFill>
                <a:cs typeface="Arial" panose="020B0604020202020204" pitchFamily="34" charset="0"/>
              </a:rPr>
              <a:t>metodologia privind aprobarea CDȘ</a:t>
            </a:r>
            <a:r>
              <a:rPr lang="ro-RO" altLang="en-US" sz="1800" spc="0" dirty="0">
                <a:solidFill>
                  <a:srgbClr val="855D5D">
                    <a:lumMod val="50000"/>
                  </a:srgbClr>
                </a:solidFill>
                <a:effectLst>
                  <a:outerShdw blurRad="38100" dist="38100" dir="2700000" algn="tl">
                    <a:srgbClr val="C0C0C0"/>
                  </a:outerShdw>
                </a:effectLst>
                <a:latin typeface="Arial" panose="020B0604020202020204" pitchFamily="34" charset="0"/>
                <a:ea typeface="+mn-ea"/>
                <a:cs typeface="Arial" panose="020B0604020202020204" pitchFamily="34" charset="0"/>
              </a:rPr>
              <a:t/>
            </a:r>
            <a:br>
              <a:rPr lang="ro-RO" altLang="en-US" sz="1800" spc="0" dirty="0">
                <a:solidFill>
                  <a:srgbClr val="855D5D">
                    <a:lumMod val="50000"/>
                  </a:srgbClr>
                </a:solidFill>
                <a:effectLst>
                  <a:outerShdw blurRad="38100" dist="38100" dir="2700000" algn="tl">
                    <a:srgbClr val="C0C0C0"/>
                  </a:outerShdw>
                </a:effectLst>
                <a:latin typeface="Arial" panose="020B0604020202020204" pitchFamily="34" charset="0"/>
                <a:ea typeface="+mn-ea"/>
                <a:cs typeface="Arial" panose="020B0604020202020204" pitchFamily="34" charset="0"/>
              </a:rPr>
            </a:br>
            <a:r>
              <a:rPr lang="ro-RO" altLang="en-US" sz="1800" spc="0" dirty="0">
                <a:solidFill>
                  <a:srgbClr val="855D5D">
                    <a:lumMod val="50000"/>
                  </a:srgbClr>
                </a:solidFill>
                <a:effectLst>
                  <a:outerShdw blurRad="38100" dist="38100" dir="2700000" algn="tl">
                    <a:srgbClr val="C0C0C0"/>
                  </a:outerShdw>
                </a:effectLst>
                <a:latin typeface="Arial" panose="020B0604020202020204" pitchFamily="34" charset="0"/>
                <a:ea typeface="+mn-ea"/>
                <a:cs typeface="Arial" panose="020B0604020202020204" pitchFamily="34" charset="0"/>
              </a:rPr>
              <a:t/>
            </a:r>
            <a:br>
              <a:rPr lang="ro-RO" altLang="en-US" sz="1800" spc="0" dirty="0">
                <a:solidFill>
                  <a:srgbClr val="855D5D">
                    <a:lumMod val="50000"/>
                  </a:srgbClr>
                </a:solidFill>
                <a:effectLst>
                  <a:outerShdw blurRad="38100" dist="38100" dir="2700000" algn="tl">
                    <a:srgbClr val="C0C0C0"/>
                  </a:outerShdw>
                </a:effectLst>
                <a:latin typeface="Arial" panose="020B0604020202020204" pitchFamily="34" charset="0"/>
                <a:ea typeface="+mn-ea"/>
                <a:cs typeface="Arial" panose="020B0604020202020204" pitchFamily="34" charset="0"/>
              </a:rPr>
            </a:br>
            <a:endParaRPr lang="en-US" dirty="0"/>
          </a:p>
        </p:txBody>
      </p:sp>
      <p:sp>
        <p:nvSpPr>
          <p:cNvPr id="4" name="Dreptunghi 3">
            <a:extLst>
              <a:ext uri="{FF2B5EF4-FFF2-40B4-BE49-F238E27FC236}">
                <a16:creationId xmlns:a16="http://schemas.microsoft.com/office/drawing/2014/main" xmlns="" id="{3212A8C3-4DA4-4546-A9E6-9D2BF5CCAB68}"/>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8722691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BD9678A2-FFDA-4EA0-B69B-2C1A10ED01F1}"/>
              </a:ext>
            </a:extLst>
          </p:cNvPr>
          <p:cNvSpPr/>
          <p:nvPr/>
        </p:nvSpPr>
        <p:spPr>
          <a:xfrm>
            <a:off x="2770632" y="758951"/>
            <a:ext cx="5961888" cy="5330952"/>
          </a:xfrm>
          <a:prstGeom prst="rect">
            <a:avLst/>
          </a:prstGeom>
          <a:ln>
            <a:solidFill>
              <a:schemeClr val="accent1"/>
            </a:solidFill>
          </a:ln>
        </p:spPr>
        <p:txBody>
          <a:bodyPr wrap="square">
            <a:noAutofit/>
          </a:bodyPr>
          <a:lstStyle>
            <a:lvl1pPr marL="319088" indent="-319088">
              <a:defRPr>
                <a:solidFill>
                  <a:schemeClr val="bg1"/>
                </a:solidFill>
                <a:latin typeface="Arial Black" panose="020B0A04020102020204" pitchFamily="34" charset="0"/>
                <a:ea typeface="Microsoft YaHei" panose="020B0503020204020204" pitchFamily="34" charset="-122"/>
              </a:defRPr>
            </a:lvl1pPr>
            <a:lvl2pPr>
              <a:defRPr>
                <a:solidFill>
                  <a:schemeClr val="bg1"/>
                </a:solidFill>
                <a:latin typeface="Arial Black" panose="020B0A04020102020204" pitchFamily="34" charset="0"/>
                <a:ea typeface="Microsoft YaHei" panose="020B0503020204020204" pitchFamily="34" charset="-122"/>
              </a:defRPr>
            </a:lvl2pPr>
            <a:lvl3pPr>
              <a:defRPr>
                <a:solidFill>
                  <a:schemeClr val="bg1"/>
                </a:solidFill>
                <a:latin typeface="Arial Black" panose="020B0A04020102020204" pitchFamily="34" charset="0"/>
                <a:ea typeface="Microsoft YaHei" panose="020B0503020204020204" pitchFamily="34" charset="-122"/>
              </a:defRPr>
            </a:lvl3pPr>
            <a:lvl4pPr>
              <a:defRPr>
                <a:solidFill>
                  <a:schemeClr val="bg1"/>
                </a:solidFill>
                <a:latin typeface="Arial Black" panose="020B0A04020102020204" pitchFamily="34" charset="0"/>
                <a:ea typeface="Microsoft YaHei" panose="020B0503020204020204" pitchFamily="34" charset="-122"/>
              </a:defRPr>
            </a:lvl4pPr>
            <a:lvl5pPr>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defRPr>
                <a:solidFill>
                  <a:schemeClr val="bg1"/>
                </a:solidFill>
                <a:latin typeface="Arial Black" panose="020B0A04020102020204" pitchFamily="34" charset="0"/>
                <a:ea typeface="Microsoft YaHei" panose="020B0503020204020204" pitchFamily="34" charset="-122"/>
              </a:defRPr>
            </a:lvl9pPr>
          </a:lstStyle>
          <a:p>
            <a:pPr algn="just">
              <a:buFont typeface="Arial" panose="020B0604020202020204" pitchFamily="34" charset="0"/>
              <a:buNone/>
            </a:pPr>
            <a:r>
              <a:rPr lang="ro-RO" altLang="en-US" sz="2000" dirty="0">
                <a:solidFill>
                  <a:schemeClr val="accent6">
                    <a:lumMod val="50000"/>
                  </a:schemeClr>
                </a:solidFill>
                <a:latin typeface="+mn-lt"/>
                <a:cs typeface="Arial" panose="020B0604020202020204" pitchFamily="34" charset="0"/>
              </a:rPr>
              <a:t>Cadrul de referință aprobat prin OM </a:t>
            </a:r>
            <a:r>
              <a:rPr lang="nn-NO" altLang="ro-RO" sz="2000" dirty="0">
                <a:solidFill>
                  <a:schemeClr val="accent6">
                    <a:lumMod val="50000"/>
                  </a:schemeClr>
                </a:solidFill>
                <a:latin typeface="+mn-lt"/>
                <a:cs typeface="Arial" panose="020B0604020202020204" pitchFamily="34" charset="0"/>
                <a:hlinkClick r:id="rId3">
                  <a:extLst>
                    <a:ext uri="{A12FA001-AC4F-418D-AE19-62706E023703}">
                      <ahyp:hlinkClr xmlns:ahyp="http://schemas.microsoft.com/office/drawing/2018/hyperlinkcolor" xmlns="" val="tx"/>
                    </a:ext>
                  </a:extLst>
                </a:hlinkClick>
              </a:rPr>
              <a:t>3.239 din 5 februarie 2021</a:t>
            </a:r>
            <a:r>
              <a:rPr lang="ro-RO" altLang="ro-RO" sz="2000" dirty="0">
                <a:solidFill>
                  <a:schemeClr val="accent6">
                    <a:lumMod val="50000"/>
                  </a:schemeClr>
                </a:solidFill>
                <a:latin typeface="+mn-lt"/>
                <a:cs typeface="Arial" panose="020B0604020202020204" pitchFamily="34" charset="0"/>
              </a:rPr>
              <a:t> a</a:t>
            </a:r>
            <a:r>
              <a:rPr lang="es-ES" altLang="en-US" sz="2000" dirty="0">
                <a:solidFill>
                  <a:schemeClr val="accent6">
                    <a:lumMod val="50000"/>
                  </a:schemeClr>
                </a:solidFill>
                <a:latin typeface="+mn-lt"/>
                <a:cs typeface="Arial" panose="020B0604020202020204" pitchFamily="34" charset="0"/>
              </a:rPr>
              <a:t>duce la </a:t>
            </a:r>
            <a:r>
              <a:rPr lang="es-ES" altLang="en-US" sz="2000" dirty="0" err="1">
                <a:solidFill>
                  <a:schemeClr val="accent6">
                    <a:lumMod val="50000"/>
                  </a:schemeClr>
                </a:solidFill>
                <a:latin typeface="+mn-lt"/>
                <a:cs typeface="Arial" panose="020B0604020202020204" pitchFamily="34" charset="0"/>
              </a:rPr>
              <a:t>zi</a:t>
            </a:r>
            <a:r>
              <a:rPr lang="es-ES" altLang="en-US" sz="2000" dirty="0">
                <a:solidFill>
                  <a:schemeClr val="accent6">
                    <a:lumMod val="50000"/>
                  </a:schemeClr>
                </a:solidFill>
                <a:latin typeface="+mn-lt"/>
                <a:cs typeface="Arial" panose="020B0604020202020204" pitchFamily="34" charset="0"/>
              </a:rPr>
              <a:t> </a:t>
            </a:r>
            <a:r>
              <a:rPr lang="es-ES" altLang="en-US" sz="2000" dirty="0" err="1">
                <a:solidFill>
                  <a:schemeClr val="accent6">
                    <a:lumMod val="50000"/>
                  </a:schemeClr>
                </a:solidFill>
                <a:latin typeface="+mn-lt"/>
                <a:cs typeface="Arial" panose="020B0604020202020204" pitchFamily="34" charset="0"/>
              </a:rPr>
              <a:t>procesul</a:t>
            </a:r>
            <a:r>
              <a:rPr lang="es-ES" altLang="en-US" sz="2000" dirty="0">
                <a:solidFill>
                  <a:schemeClr val="accent6">
                    <a:lumMod val="50000"/>
                  </a:schemeClr>
                </a:solidFill>
                <a:latin typeface="+mn-lt"/>
                <a:cs typeface="Arial" panose="020B0604020202020204" pitchFamily="34" charset="0"/>
              </a:rPr>
              <a:t> de </a:t>
            </a:r>
            <a:r>
              <a:rPr lang="es-ES" altLang="en-US" sz="2000" dirty="0" err="1">
                <a:solidFill>
                  <a:schemeClr val="accent6">
                    <a:lumMod val="50000"/>
                  </a:schemeClr>
                </a:solidFill>
                <a:latin typeface="+mn-lt"/>
                <a:cs typeface="Arial" panose="020B0604020202020204" pitchFamily="34" charset="0"/>
              </a:rPr>
              <a:t>construcție</a:t>
            </a:r>
            <a:r>
              <a:rPr lang="es-ES" altLang="en-US" sz="2000" dirty="0">
                <a:solidFill>
                  <a:schemeClr val="accent6">
                    <a:lumMod val="50000"/>
                  </a:schemeClr>
                </a:solidFill>
                <a:latin typeface="+mn-lt"/>
                <a:cs typeface="Arial" panose="020B0604020202020204" pitchFamily="34" charset="0"/>
              </a:rPr>
              <a:t> </a:t>
            </a:r>
            <a:r>
              <a:rPr lang="es-ES" altLang="en-US" sz="2000" dirty="0" err="1">
                <a:solidFill>
                  <a:schemeClr val="accent6">
                    <a:lumMod val="50000"/>
                  </a:schemeClr>
                </a:solidFill>
                <a:latin typeface="+mn-lt"/>
                <a:cs typeface="Arial" panose="020B0604020202020204" pitchFamily="34" charset="0"/>
              </a:rPr>
              <a:t>curriculară</a:t>
            </a:r>
            <a:r>
              <a:rPr lang="es-ES" altLang="en-US" sz="2000" dirty="0">
                <a:solidFill>
                  <a:schemeClr val="accent6">
                    <a:lumMod val="50000"/>
                  </a:schemeClr>
                </a:solidFill>
                <a:latin typeface="+mn-lt"/>
                <a:cs typeface="Arial" panose="020B0604020202020204" pitchFamily="34" charset="0"/>
              </a:rPr>
              <a:t> </a:t>
            </a:r>
            <a:r>
              <a:rPr lang="es-ES" altLang="en-US" sz="2000" dirty="0" err="1">
                <a:solidFill>
                  <a:schemeClr val="accent6">
                    <a:lumMod val="50000"/>
                  </a:schemeClr>
                </a:solidFill>
                <a:latin typeface="+mn-lt"/>
                <a:cs typeface="Arial" panose="020B0604020202020204" pitchFamily="34" charset="0"/>
              </a:rPr>
              <a:t>și</a:t>
            </a:r>
            <a:r>
              <a:rPr lang="es-ES" altLang="en-US" sz="2000" dirty="0">
                <a:solidFill>
                  <a:schemeClr val="accent6">
                    <a:lumMod val="50000"/>
                  </a:schemeClr>
                </a:solidFill>
                <a:latin typeface="+mn-lt"/>
                <a:cs typeface="Arial" panose="020B0604020202020204" pitchFamily="34" charset="0"/>
              </a:rPr>
              <a:t> </a:t>
            </a:r>
            <a:r>
              <a:rPr lang="es-ES" altLang="en-US" sz="2000" dirty="0" err="1">
                <a:solidFill>
                  <a:schemeClr val="accent6">
                    <a:lumMod val="50000"/>
                  </a:schemeClr>
                </a:solidFill>
                <a:latin typeface="+mn-lt"/>
                <a:cs typeface="Arial" panose="020B0604020202020204" pitchFamily="34" charset="0"/>
              </a:rPr>
              <a:t>include</a:t>
            </a:r>
            <a:r>
              <a:rPr lang="es-ES" altLang="en-US" sz="2000" dirty="0">
                <a:solidFill>
                  <a:schemeClr val="accent6">
                    <a:lumMod val="50000"/>
                  </a:schemeClr>
                </a:solidFill>
                <a:latin typeface="+mn-lt"/>
                <a:cs typeface="Arial" panose="020B0604020202020204" pitchFamily="34" charset="0"/>
              </a:rPr>
              <a:t> un </a:t>
            </a:r>
            <a:r>
              <a:rPr lang="es-ES" altLang="en-US" sz="2000" dirty="0" err="1">
                <a:solidFill>
                  <a:schemeClr val="accent6">
                    <a:lumMod val="50000"/>
                  </a:schemeClr>
                </a:solidFill>
                <a:latin typeface="+mn-lt"/>
                <a:cs typeface="Arial" panose="020B0604020202020204" pitchFamily="34" charset="0"/>
              </a:rPr>
              <a:t>nou</a:t>
            </a:r>
            <a:r>
              <a:rPr lang="es-ES" altLang="en-US" sz="2000" dirty="0">
                <a:solidFill>
                  <a:schemeClr val="accent6">
                    <a:lumMod val="50000"/>
                  </a:schemeClr>
                </a:solidFill>
                <a:latin typeface="+mn-lt"/>
                <a:cs typeface="Arial" panose="020B0604020202020204" pitchFamily="34" charset="0"/>
              </a:rPr>
              <a:t> </a:t>
            </a:r>
            <a:r>
              <a:rPr lang="es-ES" altLang="en-US" sz="2000" dirty="0" err="1">
                <a:solidFill>
                  <a:schemeClr val="accent6">
                    <a:lumMod val="50000"/>
                  </a:schemeClr>
                </a:solidFill>
                <a:latin typeface="+mn-lt"/>
                <a:cs typeface="Arial" panose="020B0604020202020204" pitchFamily="34" charset="0"/>
              </a:rPr>
              <a:t>profil</a:t>
            </a:r>
            <a:r>
              <a:rPr lang="es-ES" altLang="en-US" sz="2000" dirty="0">
                <a:solidFill>
                  <a:schemeClr val="accent6">
                    <a:lumMod val="50000"/>
                  </a:schemeClr>
                </a:solidFill>
                <a:latin typeface="+mn-lt"/>
                <a:cs typeface="Arial" panose="020B0604020202020204" pitchFamily="34" charset="0"/>
              </a:rPr>
              <a:t> de formare al </a:t>
            </a:r>
            <a:r>
              <a:rPr lang="es-ES" altLang="en-US" sz="2000" dirty="0" err="1">
                <a:solidFill>
                  <a:schemeClr val="accent6">
                    <a:lumMod val="50000"/>
                  </a:schemeClr>
                </a:solidFill>
                <a:latin typeface="+mn-lt"/>
                <a:cs typeface="Arial" panose="020B0604020202020204" pitchFamily="34" charset="0"/>
              </a:rPr>
              <a:t>absolventului</a:t>
            </a:r>
            <a:r>
              <a:rPr lang="ro-RO" altLang="en-US" sz="2000" dirty="0">
                <a:solidFill>
                  <a:schemeClr val="accent6">
                    <a:lumMod val="50000"/>
                  </a:schemeClr>
                </a:solidFill>
                <a:latin typeface="+mn-lt"/>
                <a:cs typeface="Arial" panose="020B0604020202020204" pitchFamily="34" charset="0"/>
              </a:rPr>
              <a:t>: repere pentru proiectarea, actualizarea si evaluarea curriculumului </a:t>
            </a:r>
            <a:r>
              <a:rPr lang="ro-RO" altLang="en-US" sz="2000" dirty="0" err="1">
                <a:solidFill>
                  <a:schemeClr val="accent6">
                    <a:lumMod val="50000"/>
                  </a:schemeClr>
                </a:solidFill>
                <a:latin typeface="+mn-lt"/>
                <a:cs typeface="Arial" panose="020B0604020202020204" pitchFamily="34" charset="0"/>
              </a:rPr>
              <a:t>national</a:t>
            </a:r>
            <a:r>
              <a:rPr lang="ro-RO" altLang="en-US" sz="2000" dirty="0">
                <a:solidFill>
                  <a:schemeClr val="accent6">
                    <a:lumMod val="50000"/>
                  </a:schemeClr>
                </a:solidFill>
                <a:latin typeface="+mn-lt"/>
                <a:cs typeface="Arial" panose="020B0604020202020204" pitchFamily="34" charset="0"/>
              </a:rPr>
              <a:t>.</a:t>
            </a:r>
          </a:p>
        </p:txBody>
      </p:sp>
      <p:sp>
        <p:nvSpPr>
          <p:cNvPr id="2" name="Titlu 1">
            <a:extLst>
              <a:ext uri="{FF2B5EF4-FFF2-40B4-BE49-F238E27FC236}">
                <a16:creationId xmlns:a16="http://schemas.microsoft.com/office/drawing/2014/main" xmlns="" id="{1AC102F3-54EB-4163-9616-6BE16E09A78D}"/>
              </a:ext>
            </a:extLst>
          </p:cNvPr>
          <p:cNvSpPr>
            <a:spLocks noGrp="1"/>
          </p:cNvSpPr>
          <p:nvPr>
            <p:ph type="title"/>
          </p:nvPr>
        </p:nvSpPr>
        <p:spPr/>
        <p:txBody>
          <a:bodyPr/>
          <a:lstStyle/>
          <a:p>
            <a:pPr lvl="0" defTabSz="457200">
              <a:lnSpc>
                <a:spcPct val="100000"/>
              </a:lnSpc>
              <a:spcBef>
                <a:spcPts val="0"/>
              </a:spcBef>
            </a:pPr>
            <a:r>
              <a:rPr lang="ro-RO" altLang="ro-RO" sz="18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t>
            </a:r>
            <a:r>
              <a:rPr lang="en-US" altLang="en-US" sz="2400" b="1" spc="0" dirty="0">
                <a:solidFill>
                  <a:schemeClr val="bg1">
                    <a:lumMod val="85000"/>
                  </a:schemeClr>
                </a:solidFill>
                <a:cs typeface="Arial" panose="020B0604020202020204" pitchFamily="34" charset="0"/>
              </a:rPr>
              <a:t>Curriculum la </a:t>
            </a:r>
            <a:r>
              <a:rPr lang="en-US" altLang="en-US" sz="2400" b="1" spc="0" dirty="0" err="1">
                <a:solidFill>
                  <a:schemeClr val="bg1">
                    <a:lumMod val="85000"/>
                  </a:schemeClr>
                </a:solidFill>
                <a:cs typeface="Arial" panose="020B0604020202020204" pitchFamily="34" charset="0"/>
              </a:rPr>
              <a:t>decizia</a:t>
            </a:r>
            <a:r>
              <a:rPr lang="en-US" altLang="en-US" sz="2400" b="1" spc="0" dirty="0">
                <a:solidFill>
                  <a:schemeClr val="bg1">
                    <a:lumMod val="85000"/>
                  </a:schemeClr>
                </a:solidFill>
                <a:cs typeface="Arial" panose="020B0604020202020204" pitchFamily="34" charset="0"/>
              </a:rPr>
              <a:t> </a:t>
            </a:r>
            <a:r>
              <a:rPr lang="en-US" altLang="en-US" sz="2400" b="1" spc="0" dirty="0" err="1">
                <a:solidFill>
                  <a:schemeClr val="bg1">
                    <a:lumMod val="85000"/>
                  </a:schemeClr>
                </a:solidFill>
                <a:cs typeface="Arial" panose="020B0604020202020204" pitchFamily="34" charset="0"/>
              </a:rPr>
              <a:t>şcolii</a:t>
            </a: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OME 3128/2021</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cs typeface="Arial" panose="020B0604020202020204" pitchFamily="34" charset="0"/>
              </a:rPr>
              <a:t/>
            </a:r>
            <a:br>
              <a:rPr lang="ro-RO" altLang="ro-RO" sz="2400" b="1" dirty="0">
                <a:solidFill>
                  <a:schemeClr val="bg1">
                    <a:lumMod val="85000"/>
                  </a:schemeClr>
                </a:solidFill>
                <a:cs typeface="Arial" panose="020B0604020202020204" pitchFamily="34" charset="0"/>
              </a:rPr>
            </a:br>
            <a:r>
              <a:rPr lang="ro-RO" altLang="ro-RO" sz="2400" b="1" dirty="0">
                <a:solidFill>
                  <a:schemeClr val="bg1">
                    <a:lumMod val="85000"/>
                  </a:schemeClr>
                </a:solidFill>
                <a:cs typeface="Arial" panose="020B0604020202020204" pitchFamily="34" charset="0"/>
              </a:rPr>
              <a:t>metodologia privind aprobarea CDȘ</a:t>
            </a:r>
            <a:r>
              <a:rPr lang="ro-RO" altLang="en-US" sz="2400" spc="0" dirty="0">
                <a:solidFill>
                  <a:schemeClr val="bg1">
                    <a:lumMod val="85000"/>
                  </a:schemeClr>
                </a:solidFill>
                <a:effectLst>
                  <a:outerShdw blurRad="38100" dist="38100" dir="2700000" algn="tl">
                    <a:srgbClr val="C0C0C0"/>
                  </a:outerShdw>
                </a:effectLst>
                <a:ea typeface="+mn-ea"/>
                <a:cs typeface="Arial" panose="020B0604020202020204" pitchFamily="34" charset="0"/>
              </a:rPr>
              <a:t/>
            </a:r>
            <a:br>
              <a:rPr lang="ro-RO" altLang="en-US" sz="2400" spc="0" dirty="0">
                <a:solidFill>
                  <a:schemeClr val="bg1">
                    <a:lumMod val="85000"/>
                  </a:schemeClr>
                </a:solidFill>
                <a:effectLst>
                  <a:outerShdw blurRad="38100" dist="38100" dir="2700000" algn="tl">
                    <a:srgbClr val="C0C0C0"/>
                  </a:outerShdw>
                </a:effectLst>
                <a:ea typeface="+mn-ea"/>
                <a:cs typeface="Arial" panose="020B0604020202020204" pitchFamily="34" charset="0"/>
              </a:rPr>
            </a:br>
            <a:r>
              <a:rPr lang="ro-RO" altLang="en-US" sz="1800" spc="0" dirty="0">
                <a:solidFill>
                  <a:srgbClr val="855D5D">
                    <a:lumMod val="50000"/>
                  </a:srgbClr>
                </a:solidFill>
                <a:effectLst>
                  <a:outerShdw blurRad="38100" dist="38100" dir="2700000" algn="tl">
                    <a:srgbClr val="C0C0C0"/>
                  </a:outerShdw>
                </a:effectLst>
                <a:latin typeface="Arial" panose="020B0604020202020204" pitchFamily="34" charset="0"/>
                <a:ea typeface="+mn-ea"/>
                <a:cs typeface="Arial" panose="020B0604020202020204" pitchFamily="34" charset="0"/>
              </a:rPr>
              <a:t/>
            </a:r>
            <a:br>
              <a:rPr lang="ro-RO" altLang="en-US" sz="1800" spc="0" dirty="0">
                <a:solidFill>
                  <a:srgbClr val="855D5D">
                    <a:lumMod val="50000"/>
                  </a:srgbClr>
                </a:solidFill>
                <a:effectLst>
                  <a:outerShdw blurRad="38100" dist="38100" dir="2700000" algn="tl">
                    <a:srgbClr val="C0C0C0"/>
                  </a:outerShdw>
                </a:effectLst>
                <a:latin typeface="Arial" panose="020B0604020202020204" pitchFamily="34" charset="0"/>
                <a:ea typeface="+mn-ea"/>
                <a:cs typeface="Arial" panose="020B0604020202020204" pitchFamily="34" charset="0"/>
              </a:rPr>
            </a:br>
            <a:endParaRPr lang="en-US" dirty="0"/>
          </a:p>
        </p:txBody>
      </p:sp>
      <p:sp>
        <p:nvSpPr>
          <p:cNvPr id="4" name="Dreptunghi 3">
            <a:extLst>
              <a:ext uri="{FF2B5EF4-FFF2-40B4-BE49-F238E27FC236}">
                <a16:creationId xmlns:a16="http://schemas.microsoft.com/office/drawing/2014/main" xmlns="" id="{F52E8AD5-CAFE-4859-ACE8-1AA5A6DBFE72}"/>
              </a:ext>
            </a:extLst>
          </p:cNvPr>
          <p:cNvSpPr/>
          <p:nvPr/>
        </p:nvSpPr>
        <p:spPr>
          <a:xfrm>
            <a:off x="189688" y="6099049"/>
            <a:ext cx="8954311" cy="646331"/>
          </a:xfrm>
          <a:prstGeom prst="rect">
            <a:avLst/>
          </a:prstGeom>
        </p:spPr>
        <p:txBody>
          <a:bodyPr wrap="square">
            <a:spAutoFit/>
          </a:bodyPr>
          <a:lstStyle/>
          <a:p>
            <a:r>
              <a:rPr lang="en-US" dirty="0">
                <a:hlinkClick r:id="rId4"/>
              </a:rPr>
              <a:t>https://drive.google.com/file/d/1r8YZCPUG_Tipm1muMpW29XMJ0nBEefj9/view</a:t>
            </a:r>
            <a:endParaRPr lang="ro-RO" dirty="0"/>
          </a:p>
          <a:p>
            <a:endParaRPr lang="en-US" dirty="0"/>
          </a:p>
        </p:txBody>
      </p:sp>
      <p:sp>
        <p:nvSpPr>
          <p:cNvPr id="6" name="Dreptunghi 5">
            <a:extLst>
              <a:ext uri="{FF2B5EF4-FFF2-40B4-BE49-F238E27FC236}">
                <a16:creationId xmlns:a16="http://schemas.microsoft.com/office/drawing/2014/main" xmlns="" id="{259D0D2B-4542-4FB7-B0E5-C01749E4034C}"/>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pic>
        <p:nvPicPr>
          <p:cNvPr id="7" name="Content Placeholder 3">
            <a:extLst>
              <a:ext uri="{FF2B5EF4-FFF2-40B4-BE49-F238E27FC236}">
                <a16:creationId xmlns:a16="http://schemas.microsoft.com/office/drawing/2014/main" xmlns="" id="{D9AEA3B3-3D43-4B1F-8E34-FE0B89883D83}"/>
              </a:ext>
            </a:extLst>
          </p:cNvPr>
          <p:cNvPicPr>
            <a:picLocks noGrp="1" noChangeAspect="1" noChangeArrowheads="1"/>
          </p:cNvPicPr>
          <p:nvPr>
            <p:ph idx="1"/>
          </p:nvPr>
        </p:nvPicPr>
        <p:blipFill>
          <a:blip r:embed="rId5" cstate="print">
            <a:extLst>
              <a:ext uri="{28A0092B-C50C-407E-A947-70E740481C1C}">
                <a14:useLocalDpi xmlns:a14="http://schemas.microsoft.com/office/drawing/2010/main" val="0"/>
              </a:ext>
            </a:extLst>
          </a:blip>
          <a:srcRect/>
          <a:stretch>
            <a:fillRect/>
          </a:stretch>
        </p:blipFill>
        <p:spPr>
          <a:xfrm>
            <a:off x="2879228" y="2455651"/>
            <a:ext cx="5744696" cy="3456384"/>
          </a:xfrm>
        </p:spPr>
      </p:pic>
    </p:spTree>
    <p:extLst>
      <p:ext uri="{BB962C8B-B14F-4D97-AF65-F5344CB8AC3E}">
        <p14:creationId xmlns:p14="http://schemas.microsoft.com/office/powerpoint/2010/main" val="27186845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1">
            <a:extLst>
              <a:ext uri="{FF2B5EF4-FFF2-40B4-BE49-F238E27FC236}">
                <a16:creationId xmlns:a16="http://schemas.microsoft.com/office/drawing/2014/main" xmlns="" id="{8064723C-2EDA-4F15-AE49-6D12222111BF}"/>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4819" name="Text Box 3">
            <a:extLst>
              <a:ext uri="{FF2B5EF4-FFF2-40B4-BE49-F238E27FC236}">
                <a16:creationId xmlns:a16="http://schemas.microsoft.com/office/drawing/2014/main" xmlns="" id="{70C36984-7114-454E-8346-519656717666}"/>
              </a:ext>
            </a:extLst>
          </p:cNvPr>
          <p:cNvSpPr txBox="1">
            <a:spLocks noChangeArrowheads="1"/>
          </p:cNvSpPr>
          <p:nvPr/>
        </p:nvSpPr>
        <p:spPr bwMode="auto">
          <a:xfrm>
            <a:off x="1835150" y="1557338"/>
            <a:ext cx="8915400" cy="2447925"/>
          </a:xfrm>
          <a:prstGeom prst="rect">
            <a:avLst/>
          </a:prstGeom>
          <a:noFill/>
          <a:ln w="9525" cap="flat">
            <a:noFill/>
            <a:round/>
            <a:headEnd/>
            <a:tailEnd/>
          </a:ln>
          <a:effectLst/>
        </p:spPr>
        <p:txBody>
          <a:bodyPr/>
          <a:lstStyle/>
          <a:p>
            <a:pPr marL="273050" indent="-271463" algn="ctr" eaLnBrk="1" hangingPunct="1">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ro-RO" sz="2800" dirty="0">
              <a:solidFill>
                <a:srgbClr val="002060"/>
              </a:solidFill>
              <a:effectLst>
                <a:outerShdw blurRad="38100" dist="38100" dir="2700000" algn="tl">
                  <a:srgbClr val="C0C0C0"/>
                </a:outerShdw>
              </a:effectLst>
              <a:latin typeface="Century Schoolbook" pitchFamily="16" charset="0"/>
              <a:ea typeface="Microsoft YaHei" charset="-122"/>
            </a:endParaRPr>
          </a:p>
          <a:p>
            <a:pPr marL="273050" indent="-271463" algn="ctr" eaLnBrk="1" hangingPunct="1">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ro-RO" sz="6600" dirty="0">
              <a:solidFill>
                <a:srgbClr val="002060"/>
              </a:solidFill>
              <a:effectLst>
                <a:outerShdw blurRad="38100" dist="38100" dir="2700000" algn="tl">
                  <a:srgbClr val="C0C0C0"/>
                </a:outerShdw>
              </a:effectLst>
              <a:latin typeface="Century Schoolbook" pitchFamily="16" charset="0"/>
              <a:ea typeface="Microsoft YaHei" charset="-122"/>
            </a:endParaRPr>
          </a:p>
        </p:txBody>
      </p:sp>
      <p:sp>
        <p:nvSpPr>
          <p:cNvPr id="5" name="Dreptunghi 4">
            <a:extLst>
              <a:ext uri="{FF2B5EF4-FFF2-40B4-BE49-F238E27FC236}">
                <a16:creationId xmlns:a16="http://schemas.microsoft.com/office/drawing/2014/main" xmlns="" id="{52F5D8A4-5FAC-442C-8DFD-A51FCCEA890D}"/>
              </a:ext>
            </a:extLst>
          </p:cNvPr>
          <p:cNvSpPr/>
          <p:nvPr/>
        </p:nvSpPr>
        <p:spPr>
          <a:xfrm>
            <a:off x="2770632" y="758950"/>
            <a:ext cx="5961888" cy="5330952"/>
          </a:xfrm>
          <a:prstGeom prst="rect">
            <a:avLst/>
          </a:prstGeom>
          <a:ln>
            <a:solidFill>
              <a:schemeClr val="accent1"/>
            </a:solidFill>
          </a:ln>
        </p:spPr>
        <p:txBody>
          <a:bodyPr wrap="square">
            <a:spAutoFit/>
          </a:bodyPr>
          <a:lstStyle/>
          <a:p>
            <a:pPr algn="just">
              <a:spcBef>
                <a:spcPts val="600"/>
              </a:spcBef>
              <a:buSzPct val="70000"/>
              <a:buFont typeface="Arial" panose="020B0604020202020204" pitchFamily="34" charset="0"/>
              <a:buChar char="•"/>
              <a:tabLst>
                <a:tab pos="6399213" algn="l"/>
                <a:tab pos="7313613" algn="l"/>
                <a:tab pos="8228013" algn="l"/>
                <a:tab pos="9142413" algn="l"/>
                <a:tab pos="10056813" algn="l"/>
              </a:tabLst>
              <a:defRPr/>
            </a:pPr>
            <a:r>
              <a:rPr lang="it-IT" sz="2000" dirty="0">
                <a:solidFill>
                  <a:srgbClr val="855D5D">
                    <a:lumMod val="50000"/>
                  </a:srgbClr>
                </a:solidFill>
                <a:cs typeface="Arial" panose="020B0604020202020204" pitchFamily="34" charset="0"/>
              </a:rPr>
              <a:t>Catalogul manualelor scolare valabile </a:t>
            </a:r>
            <a:r>
              <a:rPr lang="ro-RO" sz="2000" dirty="0">
                <a:solidFill>
                  <a:srgbClr val="855D5D">
                    <a:lumMod val="50000"/>
                  </a:srgbClr>
                </a:solidFill>
                <a:cs typeface="Arial" panose="020B0604020202020204" pitchFamily="34" charset="0"/>
              </a:rPr>
              <a:t>î</a:t>
            </a:r>
            <a:r>
              <a:rPr lang="it-IT" sz="2000" dirty="0">
                <a:solidFill>
                  <a:srgbClr val="855D5D">
                    <a:lumMod val="50000"/>
                  </a:srgbClr>
                </a:solidFill>
                <a:cs typeface="Arial" panose="020B0604020202020204" pitchFamily="34" charset="0"/>
              </a:rPr>
              <a:t>n </a:t>
            </a:r>
            <a:r>
              <a:rPr lang="ro-RO" sz="2000" dirty="0">
                <a:solidFill>
                  <a:srgbClr val="855D5D">
                    <a:lumMod val="50000"/>
                  </a:srgbClr>
                </a:solidFill>
                <a:cs typeface="Arial" panose="020B0604020202020204" pitchFamily="34" charset="0"/>
              </a:rPr>
              <a:t>î</a:t>
            </a:r>
            <a:r>
              <a:rPr lang="it-IT" sz="2000" dirty="0">
                <a:solidFill>
                  <a:srgbClr val="855D5D">
                    <a:lumMod val="50000"/>
                  </a:srgbClr>
                </a:solidFill>
                <a:cs typeface="Arial" panose="020B0604020202020204" pitchFamily="34" charset="0"/>
              </a:rPr>
              <a:t>nvatamantul preuniversitar clasele I-VIII, an scolar</a:t>
            </a:r>
            <a:r>
              <a:rPr lang="ro-RO" sz="2000" dirty="0">
                <a:solidFill>
                  <a:srgbClr val="855D5D">
                    <a:lumMod val="50000"/>
                  </a:srgbClr>
                </a:solidFill>
                <a:cs typeface="Arial" panose="020B0604020202020204" pitchFamily="34" charset="0"/>
              </a:rPr>
              <a:t> </a:t>
            </a:r>
            <a:r>
              <a:rPr lang="it-IT" sz="2000" dirty="0">
                <a:solidFill>
                  <a:srgbClr val="855D5D">
                    <a:lumMod val="50000"/>
                  </a:srgbClr>
                </a:solidFill>
                <a:cs typeface="Arial" panose="020B0604020202020204" pitchFamily="34" charset="0"/>
              </a:rPr>
              <a:t>2021-2022</a:t>
            </a:r>
            <a:r>
              <a:rPr lang="ro-RO" sz="2000" dirty="0">
                <a:solidFill>
                  <a:srgbClr val="855D5D">
                    <a:lumMod val="50000"/>
                  </a:srgbClr>
                </a:solidFill>
                <a:cs typeface="Arial" panose="020B0604020202020204" pitchFamily="34" charset="0"/>
              </a:rPr>
              <a:t>;</a:t>
            </a:r>
            <a:r>
              <a:rPr lang="it-IT" sz="2000" dirty="0">
                <a:solidFill>
                  <a:srgbClr val="855D5D">
                    <a:lumMod val="50000"/>
                  </a:srgbClr>
                </a:solidFill>
                <a:cs typeface="Arial" panose="020B0604020202020204" pitchFamily="34" charset="0"/>
              </a:rPr>
              <a:t/>
            </a:r>
            <a:br>
              <a:rPr lang="it-IT" sz="2000" dirty="0">
                <a:solidFill>
                  <a:srgbClr val="855D5D">
                    <a:lumMod val="50000"/>
                  </a:srgbClr>
                </a:solidFill>
                <a:cs typeface="Arial" panose="020B0604020202020204" pitchFamily="34" charset="0"/>
              </a:rPr>
            </a:br>
            <a:endParaRPr lang="ro-RO" sz="2000" dirty="0">
              <a:solidFill>
                <a:schemeClr val="accent6">
                  <a:lumMod val="50000"/>
                </a:schemeClr>
              </a:solidFill>
              <a:ea typeface="Microsoft YaHei" charset="-122"/>
              <a:cs typeface="Arial" panose="020B0604020202020204" pitchFamily="34" charset="0"/>
            </a:endParaRPr>
          </a:p>
          <a:p>
            <a:pPr algn="just" eaLnBrk="1" hangingPunct="1">
              <a:spcBef>
                <a:spcPts val="600"/>
              </a:spcBef>
              <a:buSzPct val="70000"/>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sz="2000" dirty="0">
                <a:solidFill>
                  <a:schemeClr val="accent6">
                    <a:lumMod val="50000"/>
                  </a:schemeClr>
                </a:solidFill>
                <a:ea typeface="Microsoft YaHei" charset="-122"/>
                <a:cs typeface="Arial" panose="020B0604020202020204" pitchFamily="34" charset="0"/>
              </a:rPr>
              <a:t>Lista manualelor aprobate prin ordin de ministru;</a:t>
            </a:r>
          </a:p>
          <a:p>
            <a:pPr algn="just" eaLnBrk="1" hangingPunct="1">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sz="2000" dirty="0">
                <a:solidFill>
                  <a:schemeClr val="accent6">
                    <a:lumMod val="50000"/>
                  </a:schemeClr>
                </a:solidFill>
                <a:ea typeface="Microsoft YaHei" charset="-122"/>
                <a:cs typeface="Arial" panose="020B0604020202020204" pitchFamily="34" charset="0"/>
              </a:rPr>
              <a:t> </a:t>
            </a:r>
          </a:p>
          <a:p>
            <a:pPr algn="just" eaLnBrk="1" hangingPunct="1">
              <a:spcBef>
                <a:spcPts val="600"/>
              </a:spcBef>
              <a:buSzPct val="70000"/>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sz="2000" dirty="0">
                <a:solidFill>
                  <a:schemeClr val="accent6">
                    <a:lumMod val="50000"/>
                  </a:schemeClr>
                </a:solidFill>
                <a:ea typeface="Microsoft YaHei" charset="-122"/>
                <a:cs typeface="Arial" panose="020B0604020202020204" pitchFamily="34" charset="0"/>
              </a:rPr>
              <a:t>Manualele în format digital aprobate de ME se pot accesa online;</a:t>
            </a:r>
          </a:p>
          <a:p>
            <a:pPr algn="just" eaLnBrk="1" hangingPunct="1">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ro-RO" sz="2000" dirty="0">
              <a:solidFill>
                <a:schemeClr val="accent6">
                  <a:lumMod val="50000"/>
                </a:schemeClr>
              </a:solidFill>
              <a:ea typeface="Microsoft YaHei" charset="-122"/>
              <a:cs typeface="Arial" panose="020B0604020202020204" pitchFamily="34" charset="0"/>
            </a:endParaRPr>
          </a:p>
          <a:p>
            <a:pPr algn="just" eaLnBrk="1" hangingPunct="1">
              <a:spcBef>
                <a:spcPts val="600"/>
              </a:spcBef>
              <a:buSzPct val="70000"/>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sz="2000" dirty="0">
                <a:solidFill>
                  <a:schemeClr val="accent6">
                    <a:lumMod val="50000"/>
                  </a:schemeClr>
                </a:solidFill>
                <a:ea typeface="Microsoft YaHei" charset="-122"/>
                <a:cs typeface="Arial" panose="020B0604020202020204" pitchFamily="34" charset="0"/>
              </a:rPr>
              <a:t>Lista mijloacelor de învățământ omologate.</a:t>
            </a:r>
          </a:p>
          <a:p>
            <a:pPr marL="273050" indent="-271463" algn="ctr" eaLnBrk="1" hangingPunct="1">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ro-RO" b="1"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endParaRPr>
          </a:p>
          <a:p>
            <a:pPr marL="273050" indent="-271463" algn="ctr" eaLnBrk="1" hangingPunct="1">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ro-RO" sz="1600"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endParaRPr>
          </a:p>
        </p:txBody>
      </p:sp>
      <p:sp>
        <p:nvSpPr>
          <p:cNvPr id="2" name="Titlu 1">
            <a:extLst>
              <a:ext uri="{FF2B5EF4-FFF2-40B4-BE49-F238E27FC236}">
                <a16:creationId xmlns:a16="http://schemas.microsoft.com/office/drawing/2014/main" xmlns="" id="{B56BE8D2-A948-4C16-9C0F-6864C77BE387}"/>
              </a:ext>
            </a:extLst>
          </p:cNvPr>
          <p:cNvSpPr>
            <a:spLocks noGrp="1"/>
          </p:cNvSpPr>
          <p:nvPr>
            <p:ph type="title"/>
          </p:nvPr>
        </p:nvSpPr>
        <p:spPr>
          <a:xfrm>
            <a:off x="189689" y="1123838"/>
            <a:ext cx="2210612" cy="4601183"/>
          </a:xfrm>
        </p:spPr>
        <p:txBody>
          <a:bodyPr>
            <a:normAutofit/>
          </a:bodyPr>
          <a:lstStyle/>
          <a:p>
            <a:pPr marL="273050" indent="-271463" algn="ctr">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2. Curriculum național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t/>
            </a:r>
            <a:br>
              <a:rPr lang="ro-RO" altLang="ro-RO" sz="2400" b="1" dirty="0">
                <a:solidFill>
                  <a:schemeClr val="bg1">
                    <a:lumMod val="85000"/>
                  </a:schemeClr>
                </a:solidFill>
                <a:effectLst>
                  <a:outerShdw blurRad="38100" dist="38100" dir="2700000" algn="tl">
                    <a:srgbClr val="000000">
                      <a:alpha val="43137"/>
                    </a:srgbClr>
                  </a:outerShdw>
                </a:effectLst>
                <a:cs typeface="Arial" panose="020B0604020202020204" pitchFamily="34" charset="0"/>
              </a:rPr>
            </a:br>
            <a:r>
              <a:rPr lang="ro-RO" sz="2400" b="1" dirty="0">
                <a:solidFill>
                  <a:schemeClr val="bg1">
                    <a:lumMod val="85000"/>
                  </a:schemeClr>
                </a:solidFill>
                <a:ea typeface="Microsoft YaHei" charset="-122"/>
                <a:cs typeface="Arial" panose="020B0604020202020204" pitchFamily="34" charset="0"/>
              </a:rPr>
              <a:t>Manuale </a:t>
            </a:r>
            <a:r>
              <a:rPr lang="ro-RO" sz="2400" b="1" dirty="0" err="1">
                <a:solidFill>
                  <a:schemeClr val="bg1">
                    <a:lumMod val="85000"/>
                  </a:schemeClr>
                </a:solidFill>
                <a:ea typeface="Microsoft YaHei" charset="-122"/>
                <a:cs typeface="Arial" panose="020B0604020202020204" pitchFamily="34" charset="0"/>
              </a:rPr>
              <a:t>şcolare</a:t>
            </a:r>
            <a:r>
              <a:rPr lang="ro-RO" sz="2400" b="1" dirty="0">
                <a:solidFill>
                  <a:schemeClr val="bg1">
                    <a:lumMod val="85000"/>
                  </a:schemeClr>
                </a:solidFill>
                <a:ea typeface="Microsoft YaHei" charset="-122"/>
                <a:cs typeface="Arial" panose="020B0604020202020204" pitchFamily="34" charset="0"/>
              </a:rPr>
              <a:t> valabile în anul </a:t>
            </a:r>
            <a:r>
              <a:rPr lang="ro-RO" sz="2400" b="1" dirty="0" err="1">
                <a:solidFill>
                  <a:schemeClr val="bg1">
                    <a:lumMod val="85000"/>
                  </a:schemeClr>
                </a:solidFill>
                <a:ea typeface="Microsoft YaHei" charset="-122"/>
                <a:cs typeface="Arial" panose="020B0604020202020204" pitchFamily="34" charset="0"/>
              </a:rPr>
              <a:t>şcolar</a:t>
            </a:r>
            <a:r>
              <a:rPr lang="ro-RO" sz="2400" b="1" dirty="0">
                <a:solidFill>
                  <a:schemeClr val="bg1">
                    <a:lumMod val="85000"/>
                  </a:schemeClr>
                </a:solidFill>
                <a:ea typeface="Microsoft YaHei" charset="-122"/>
                <a:cs typeface="Arial" panose="020B0604020202020204" pitchFamily="34" charset="0"/>
              </a:rPr>
              <a:t> </a:t>
            </a:r>
            <a:br>
              <a:rPr lang="ro-RO" sz="2400" b="1" dirty="0">
                <a:solidFill>
                  <a:schemeClr val="bg1">
                    <a:lumMod val="85000"/>
                  </a:schemeClr>
                </a:solidFill>
                <a:ea typeface="Microsoft YaHei" charset="-122"/>
                <a:cs typeface="Arial" panose="020B0604020202020204" pitchFamily="34" charset="0"/>
              </a:rPr>
            </a:br>
            <a:r>
              <a:rPr lang="ro-RO" sz="2400" b="1" dirty="0">
                <a:solidFill>
                  <a:schemeClr val="bg1">
                    <a:lumMod val="85000"/>
                  </a:schemeClr>
                </a:solidFill>
                <a:ea typeface="Microsoft YaHei" charset="-122"/>
                <a:cs typeface="Arial" panose="020B0604020202020204" pitchFamily="34" charset="0"/>
              </a:rPr>
              <a:t>2021-2022</a:t>
            </a:r>
            <a:r>
              <a:rPr lang="ro-RO" sz="2400" b="1" dirty="0">
                <a:solidFill>
                  <a:schemeClr val="accent6">
                    <a:lumMod val="50000"/>
                  </a:schemeClr>
                </a:solidFill>
                <a:ea typeface="Microsoft YaHei" charset="-122"/>
                <a:cs typeface="Arial" panose="020B0604020202020204" pitchFamily="34" charset="0"/>
              </a:rPr>
              <a:t/>
            </a:r>
            <a:br>
              <a:rPr lang="ro-RO" sz="2400" b="1" dirty="0">
                <a:solidFill>
                  <a:schemeClr val="accent6">
                    <a:lumMod val="50000"/>
                  </a:schemeClr>
                </a:solidFill>
                <a:ea typeface="Microsoft YaHei" charset="-122"/>
                <a:cs typeface="Arial" panose="020B0604020202020204" pitchFamily="34" charset="0"/>
              </a:rPr>
            </a:br>
            <a:endParaRPr lang="en-US" sz="2400" dirty="0"/>
          </a:p>
        </p:txBody>
      </p:sp>
      <p:sp>
        <p:nvSpPr>
          <p:cNvPr id="3" name="Dreptunghi 2">
            <a:extLst>
              <a:ext uri="{FF2B5EF4-FFF2-40B4-BE49-F238E27FC236}">
                <a16:creationId xmlns:a16="http://schemas.microsoft.com/office/drawing/2014/main" xmlns="" id="{BB538BB4-6B3E-48CB-B405-2FCF49743DCC}"/>
              </a:ext>
            </a:extLst>
          </p:cNvPr>
          <p:cNvSpPr/>
          <p:nvPr/>
        </p:nvSpPr>
        <p:spPr>
          <a:xfrm>
            <a:off x="0" y="6038875"/>
            <a:ext cx="5982407" cy="1110560"/>
          </a:xfrm>
          <a:prstGeom prst="rect">
            <a:avLst/>
          </a:prstGeom>
        </p:spPr>
        <p:txBody>
          <a:bodyPr wrap="none">
            <a:spAutoFit/>
          </a:bodyPr>
          <a:lstStyle/>
          <a:p>
            <a:pPr marL="273050" indent="-271463">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hlinkClick r:id="rId3">
                  <a:extLst>
                    <a:ext uri="{A12FA001-AC4F-418D-AE19-62706E023703}">
                      <ahyp:hlinkClr xmlns:ahyp="http://schemas.microsoft.com/office/drawing/2018/hyperlinkcolor" xmlns="" val="tx"/>
                    </a:ext>
                  </a:extLst>
                </a:hlinkClick>
              </a:rPr>
              <a:t>https://rocnee.eu/manualeauxiliare/</a:t>
            </a:r>
            <a:endParaRPr lang="ro-RO"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endParaRPr>
          </a:p>
          <a:p>
            <a:pPr marL="273050" indent="-271463">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u="sng" dirty="0">
                <a:solidFill>
                  <a:schemeClr val="accent6">
                    <a:lumMod val="50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xmlns="" val="tx"/>
                    </a:ext>
                  </a:extLst>
                </a:hlinkClick>
              </a:rPr>
              <a:t>https://rocnee.eu/manualeauxiliare/catalog-manuale.html</a:t>
            </a:r>
            <a:endParaRPr lang="ro-RO" u="sng" dirty="0">
              <a:solidFill>
                <a:schemeClr val="accent6">
                  <a:lumMod val="50000"/>
                </a:schemeClr>
              </a:solidFill>
              <a:latin typeface="Arial" panose="020B0604020202020204" pitchFamily="34" charset="0"/>
              <a:cs typeface="Arial" panose="020B0604020202020204" pitchFamily="34" charset="0"/>
            </a:endParaRPr>
          </a:p>
          <a:p>
            <a:pPr marL="273050" indent="-271463">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hlinkClick r:id="rId5">
                  <a:extLst>
                    <a:ext uri="{A12FA001-AC4F-418D-AE19-62706E023703}">
                      <ahyp:hlinkClr xmlns:ahyp="http://schemas.microsoft.com/office/drawing/2018/hyperlinkcolor" xmlns="" val="tx"/>
                    </a:ext>
                  </a:extLst>
                </a:hlinkClick>
              </a:rPr>
              <a:t>https://www.manuale.edu.ro/</a:t>
            </a:r>
            <a:r>
              <a:rPr lang="ro-RO"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rPr>
              <a:t> </a:t>
            </a:r>
          </a:p>
          <a:p>
            <a:pPr marL="273050" indent="-271463">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ro-RO"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rPr>
              <a:t>https://www.edu.ro/auxiliare-didactice</a:t>
            </a:r>
          </a:p>
          <a:p>
            <a:pPr marL="273050" indent="-271463">
              <a:lnSpc>
                <a:spcPct val="50000"/>
              </a:lnSpc>
              <a:spcBef>
                <a:spcPts val="600"/>
              </a:spcBef>
              <a:buSzPct val="70000"/>
              <a:tabLst>
                <a:tab pos="912813" algn="l"/>
                <a:tab pos="1827213" algn="l"/>
                <a:tab pos="2741613" algn="l"/>
                <a:tab pos="3656013" algn="l"/>
                <a:tab pos="4570413" algn="l"/>
                <a:tab pos="5484813" algn="l"/>
                <a:tab pos="6399213" algn="l"/>
                <a:tab pos="7313613" algn="l"/>
                <a:tab pos="8228013" algn="l"/>
                <a:tab pos="9142413" algn="l"/>
                <a:tab pos="10056813" algn="l"/>
              </a:tabLst>
              <a:defRPr/>
            </a:pPr>
            <a:endParaRPr lang="ro-RO" dirty="0">
              <a:solidFill>
                <a:schemeClr val="accent6">
                  <a:lumMod val="50000"/>
                </a:schemeClr>
              </a:solidFill>
              <a:effectLst>
                <a:outerShdw blurRad="38100" dist="38100" dir="2700000" algn="tl">
                  <a:srgbClr val="C0C0C0"/>
                </a:outerShdw>
              </a:effectLst>
              <a:latin typeface="Arial" panose="020B0604020202020204" pitchFamily="34" charset="0"/>
              <a:ea typeface="Microsoft YaHei" charset="-122"/>
              <a:cs typeface="Arial" panose="020B0604020202020204" pitchFamily="34" charset="0"/>
            </a:endParaRPr>
          </a:p>
        </p:txBody>
      </p:sp>
      <p:sp>
        <p:nvSpPr>
          <p:cNvPr id="8" name="Dreptunghi 7">
            <a:extLst>
              <a:ext uri="{FF2B5EF4-FFF2-40B4-BE49-F238E27FC236}">
                <a16:creationId xmlns:a16="http://schemas.microsoft.com/office/drawing/2014/main" xmlns="" id="{B8343515-4BE7-4A2F-88FC-9EA2AF88DA5A}"/>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transition>
    <p:wipe dir="d"/>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ubtitle 4">
            <a:extLst>
              <a:ext uri="{FF2B5EF4-FFF2-40B4-BE49-F238E27FC236}">
                <a16:creationId xmlns:a16="http://schemas.microsoft.com/office/drawing/2014/main" xmlns="" id="{388A137C-0586-4971-93D8-3EAC5C93497D}"/>
              </a:ext>
            </a:extLst>
          </p:cNvPr>
          <p:cNvSpPr>
            <a:spLocks noGrp="1"/>
          </p:cNvSpPr>
          <p:nvPr>
            <p:ph idx="1"/>
          </p:nvPr>
        </p:nvSpPr>
        <p:spPr>
          <a:xfrm>
            <a:off x="2770632" y="758952"/>
            <a:ext cx="5961888" cy="5330952"/>
          </a:xfrm>
          <a:ln>
            <a:solidFill>
              <a:schemeClr val="accent1"/>
            </a:solidFill>
          </a:ln>
        </p:spPr>
        <p:txBody>
          <a:bodyPr>
            <a:normAutofit lnSpcReduction="10000"/>
          </a:bodyPr>
          <a:lstStyle/>
          <a:p>
            <a:pPr algn="just"/>
            <a:r>
              <a:rPr lang="ro-RO" altLang="en-US" sz="2000" b="1" dirty="0">
                <a:solidFill>
                  <a:schemeClr val="accent6">
                    <a:lumMod val="50000"/>
                  </a:schemeClr>
                </a:solidFill>
                <a:cs typeface="Arial" panose="020B0604020202020204" pitchFamily="34" charset="0"/>
              </a:rPr>
              <a:t>3. OME nr. 5151/30.08.2021, privind organizarea și desfășurarea examenului național de bacalaureat – 2022</a:t>
            </a:r>
          </a:p>
          <a:p>
            <a:pPr marL="0" indent="0" algn="just">
              <a:buNone/>
            </a:pPr>
            <a:r>
              <a:rPr lang="ro-RO" altLang="en-US" sz="2000" b="1" dirty="0">
                <a:solidFill>
                  <a:schemeClr val="accent6">
                    <a:lumMod val="50000"/>
                  </a:schemeClr>
                </a:solidFill>
                <a:cs typeface="Arial" panose="020B0604020202020204" pitchFamily="34" charset="0"/>
              </a:rPr>
              <a:t>Elemente de noutate: </a:t>
            </a:r>
          </a:p>
          <a:p>
            <a:pPr algn="just"/>
            <a:r>
              <a:rPr lang="ro-RO" altLang="en-US" sz="2000" dirty="0">
                <a:solidFill>
                  <a:schemeClr val="accent6">
                    <a:lumMod val="50000"/>
                  </a:schemeClr>
                </a:solidFill>
                <a:cs typeface="Arial" panose="020B0604020202020204" pitchFamily="34" charset="0"/>
              </a:rPr>
              <a:t>Programele pentru susținerea probelor scrise la disciplinele limba și literatura română, limba și literatura maternă pentru elevii de la toate filierele, profilurile și specializările, care au urmat studiile liceale într-o limbă a minorităților naționale, matematică, istorie, fizică, chimie, biologie, informatică, geografie, logică, argumentare și comunicare, psihologie, economie, sociologie și filosofie, valabile pentru examenul național de bacalaureat 2022, sunt cele aprobate prin </a:t>
            </a:r>
            <a:r>
              <a:rPr lang="ro-RO" altLang="en-US" sz="2000" b="1" dirty="0">
                <a:solidFill>
                  <a:schemeClr val="accent6">
                    <a:lumMod val="50000"/>
                  </a:schemeClr>
                </a:solidFill>
                <a:cs typeface="Arial" panose="020B0604020202020204" pitchFamily="34" charset="0"/>
              </a:rPr>
              <a:t>Ordinul ministrului educației nr. 3237/2021</a:t>
            </a:r>
            <a:r>
              <a:rPr lang="ro-RO" altLang="en-US" sz="2000" dirty="0">
                <a:solidFill>
                  <a:schemeClr val="accent6">
                    <a:lumMod val="50000"/>
                  </a:schemeClr>
                </a:solidFill>
                <a:cs typeface="Arial" panose="020B0604020202020204" pitchFamily="34" charset="0"/>
              </a:rPr>
              <a:t>, privind aprobarea programelor pentru susținerea Evaluării Naționale pentru absolvenții clasei a VIII-a și pentru probele scrise ale examenului național de bacalaureat, în anul școlar 2020 – 2021.</a:t>
            </a:r>
          </a:p>
          <a:p>
            <a:pPr marL="0" indent="0" algn="just">
              <a:buNone/>
            </a:pPr>
            <a:endParaRPr lang="ro-RO" altLang="en-US" sz="1600" b="1" dirty="0">
              <a:solidFill>
                <a:schemeClr val="accent6">
                  <a:lumMod val="50000"/>
                </a:schemeClr>
              </a:solidFill>
              <a:latin typeface="Arial" panose="020B0604020202020204" pitchFamily="34" charset="0"/>
              <a:cs typeface="Arial" panose="020B0604020202020204" pitchFamily="34" charset="0"/>
            </a:endParaRPr>
          </a:p>
        </p:txBody>
      </p:sp>
      <p:sp>
        <p:nvSpPr>
          <p:cNvPr id="6" name="Title 3">
            <a:extLst>
              <a:ext uri="{FF2B5EF4-FFF2-40B4-BE49-F238E27FC236}">
                <a16:creationId xmlns:a16="http://schemas.microsoft.com/office/drawing/2014/main" xmlns="" id="{43B26D39-AA05-4FC4-A4C2-648EFF741344}"/>
              </a:ext>
            </a:extLst>
          </p:cNvPr>
          <p:cNvSpPr>
            <a:spLocks noGrp="1"/>
          </p:cNvSpPr>
          <p:nvPr>
            <p:ph type="title"/>
          </p:nvPr>
        </p:nvSpPr>
        <p:spPr>
          <a:xfrm>
            <a:off x="0" y="1123838"/>
            <a:ext cx="2555775" cy="4753434"/>
          </a:xfrm>
        </p:spPr>
        <p:txBody>
          <a:bodyPr>
            <a:noAutofit/>
          </a:bodyPr>
          <a:lstStyle/>
          <a:p>
            <a:r>
              <a:rPr lang="ro-RO" altLang="ro-RO" sz="2400" b="1" dirty="0">
                <a:solidFill>
                  <a:schemeClr val="bg1">
                    <a:lumMod val="95000"/>
                  </a:schemeClr>
                </a:solidFill>
                <a:ea typeface="Calibri" panose="020F0502020204030204" pitchFamily="34" charset="0"/>
                <a:cs typeface="Arial" panose="020B0604020202020204" pitchFamily="34" charset="0"/>
              </a:rPr>
              <a:t>3. </a:t>
            </a:r>
            <a:r>
              <a:rPr lang="ro-RO" altLang="ro-RO" sz="24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Cadrul normativ care reglementează </a:t>
            </a:r>
            <a:r>
              <a:rPr lang="ro-RO" altLang="ro-RO" sz="20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organizarea și desfășurarea unor examene, evaluări, admiteri, certificări </a:t>
            </a:r>
            <a:r>
              <a:rPr lang="ro-RO" altLang="ro-RO" sz="2000" b="1" dirty="0">
                <a:solidFill>
                  <a:schemeClr val="bg1">
                    <a:lumMod val="95000"/>
                  </a:schemeClr>
                </a:solidFill>
                <a:ea typeface="Calibri" panose="020F0502020204030204" pitchFamily="34" charset="0"/>
                <a:cs typeface="Arial" panose="020B0604020202020204" pitchFamily="34" charset="0"/>
              </a:rPr>
              <a:t>în anul școlar 2021-2022</a:t>
            </a:r>
            <a:br>
              <a:rPr lang="ro-RO" altLang="ro-RO" sz="2000" b="1" dirty="0">
                <a:solidFill>
                  <a:schemeClr val="bg1">
                    <a:lumMod val="95000"/>
                  </a:schemeClr>
                </a:solidFill>
                <a:ea typeface="Calibri" panose="020F0502020204030204" pitchFamily="34" charset="0"/>
                <a:cs typeface="Arial" panose="020B0604020202020204" pitchFamily="34" charset="0"/>
              </a:rPr>
            </a:br>
            <a:r>
              <a:rPr lang="ro-RO" altLang="ro-RO" sz="2000" b="1" dirty="0">
                <a:solidFill>
                  <a:schemeClr val="bg1">
                    <a:lumMod val="95000"/>
                  </a:schemeClr>
                </a:solidFill>
                <a:ea typeface="Calibri" panose="020F0502020204030204" pitchFamily="34" charset="0"/>
                <a:cs typeface="Arial" panose="020B0604020202020204" pitchFamily="34" charset="0"/>
              </a:rPr>
              <a:t/>
            </a:r>
            <a:br>
              <a:rPr lang="ro-RO" altLang="ro-RO" sz="2000" b="1" dirty="0">
                <a:solidFill>
                  <a:schemeClr val="bg1">
                    <a:lumMod val="95000"/>
                  </a:schemeClr>
                </a:solidFill>
                <a:ea typeface="Calibri" panose="020F0502020204030204" pitchFamily="34" charset="0"/>
                <a:cs typeface="Arial" panose="020B0604020202020204" pitchFamily="34" charset="0"/>
              </a:rPr>
            </a:br>
            <a:r>
              <a:rPr lang="ro-RO" altLang="en-US" sz="2400" b="1" dirty="0">
                <a:solidFill>
                  <a:schemeClr val="bg1">
                    <a:lumMod val="95000"/>
                  </a:schemeClr>
                </a:solidFill>
                <a:cs typeface="Arial" panose="020B0604020202020204" pitchFamily="34" charset="0"/>
              </a:rPr>
              <a:t>OME nr 5151/2021</a:t>
            </a:r>
            <a:br>
              <a:rPr lang="ro-RO" altLang="en-US" sz="2400" b="1" dirty="0">
                <a:solidFill>
                  <a:schemeClr val="bg1">
                    <a:lumMod val="95000"/>
                  </a:schemeClr>
                </a:solidFill>
                <a:cs typeface="Arial" panose="020B0604020202020204" pitchFamily="34" charset="0"/>
              </a:rPr>
            </a:br>
            <a:r>
              <a:rPr lang="ro-RO" altLang="en-US" sz="2400" b="1" dirty="0">
                <a:solidFill>
                  <a:schemeClr val="bg1">
                    <a:lumMod val="95000"/>
                  </a:schemeClr>
                </a:solidFill>
                <a:cs typeface="Arial" panose="020B0604020202020204" pitchFamily="34" charset="0"/>
              </a:rPr>
              <a:t>- examenul național de bacalaureat</a:t>
            </a:r>
            <a:endParaRPr lang="ro-RO" altLang="ro-RO" sz="2400" b="1" dirty="0">
              <a:solidFill>
                <a:schemeClr val="bg1">
                  <a:lumMod val="95000"/>
                </a:schemeClr>
              </a:solidFill>
              <a:ea typeface="Calibri" panose="020F0502020204030204" pitchFamily="34" charset="0"/>
              <a:cs typeface="Times New Roman" panose="02020603050405020304" pitchFamily="18" charset="0"/>
            </a:endParaRPr>
          </a:p>
        </p:txBody>
      </p:sp>
      <p:sp>
        <p:nvSpPr>
          <p:cNvPr id="5" name="Dreptunghi 4">
            <a:extLst>
              <a:ext uri="{FF2B5EF4-FFF2-40B4-BE49-F238E27FC236}">
                <a16:creationId xmlns:a16="http://schemas.microsoft.com/office/drawing/2014/main" xmlns="" id="{59391D96-9CDC-4A7B-93EF-D0E796D3665F}"/>
              </a:ext>
            </a:extLst>
          </p:cNvPr>
          <p:cNvSpPr/>
          <p:nvPr/>
        </p:nvSpPr>
        <p:spPr>
          <a:xfrm>
            <a:off x="0" y="6211669"/>
            <a:ext cx="6444208" cy="646331"/>
          </a:xfrm>
          <a:prstGeom prst="rect">
            <a:avLst/>
          </a:prstGeom>
        </p:spPr>
        <p:txBody>
          <a:bodyPr wrap="square">
            <a:spAutoFit/>
          </a:bodyPr>
          <a:lstStyle/>
          <a:p>
            <a:r>
              <a:rPr lang="en-US" dirty="0">
                <a:hlinkClick r:id="rId3"/>
              </a:rPr>
              <a:t>https://www.edu.ro/legisla%C8%9Bie-ordine-de-ministru</a:t>
            </a:r>
            <a:endParaRPr lang="ro-RO" dirty="0"/>
          </a:p>
          <a:p>
            <a:endParaRPr lang="en-US" dirty="0"/>
          </a:p>
        </p:txBody>
      </p:sp>
      <p:sp>
        <p:nvSpPr>
          <p:cNvPr id="7" name="Dreptunghi 6">
            <a:extLst>
              <a:ext uri="{FF2B5EF4-FFF2-40B4-BE49-F238E27FC236}">
                <a16:creationId xmlns:a16="http://schemas.microsoft.com/office/drawing/2014/main" xmlns="" id="{BBEAF7DB-17AE-47A1-A1B2-037B938BE279}"/>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ubtitle 4">
            <a:extLst>
              <a:ext uri="{FF2B5EF4-FFF2-40B4-BE49-F238E27FC236}">
                <a16:creationId xmlns:a16="http://schemas.microsoft.com/office/drawing/2014/main" xmlns="" id="{388A137C-0586-4971-93D8-3EAC5C93497D}"/>
              </a:ext>
            </a:extLst>
          </p:cNvPr>
          <p:cNvSpPr>
            <a:spLocks noGrp="1"/>
          </p:cNvSpPr>
          <p:nvPr>
            <p:ph idx="1"/>
          </p:nvPr>
        </p:nvSpPr>
        <p:spPr>
          <a:xfrm>
            <a:off x="2770632" y="758952"/>
            <a:ext cx="5961888" cy="5328592"/>
          </a:xfrm>
          <a:ln>
            <a:solidFill>
              <a:schemeClr val="accent1"/>
            </a:solidFill>
          </a:ln>
        </p:spPr>
        <p:txBody>
          <a:bodyPr>
            <a:noAutofit/>
          </a:bodyPr>
          <a:lstStyle/>
          <a:p>
            <a:pPr algn="just"/>
            <a:r>
              <a:rPr lang="ro-RO" altLang="en-US" sz="2000" dirty="0">
                <a:solidFill>
                  <a:schemeClr val="accent6">
                    <a:lumMod val="50000"/>
                  </a:schemeClr>
                </a:solidFill>
                <a:cs typeface="Arial" panose="020B0604020202020204" pitchFamily="34" charset="0"/>
              </a:rPr>
              <a:t>Programa de bacalaureat pentru evaluarea competențelor digitale, valabilă în sesiunile examenului național de bacalaureat din anul 2022, este prevăzută în anexa nr. 2 la Ordinul ministrului educației naționale nr. 4.923/2013 privind organizarea și desfășurarea examenului de bacalaureat național — 2014.</a:t>
            </a:r>
          </a:p>
          <a:p>
            <a:pPr marL="0" indent="0" algn="just">
              <a:buNone/>
            </a:pPr>
            <a:endParaRPr lang="ro-RO" altLang="en-US" sz="2000" b="1" dirty="0">
              <a:solidFill>
                <a:schemeClr val="accent6">
                  <a:lumMod val="50000"/>
                </a:schemeClr>
              </a:solidFill>
              <a:cs typeface="Arial" panose="020B0604020202020204" pitchFamily="34" charset="0"/>
            </a:endParaRPr>
          </a:p>
        </p:txBody>
      </p:sp>
      <p:sp>
        <p:nvSpPr>
          <p:cNvPr id="6" name="Title 3">
            <a:extLst>
              <a:ext uri="{FF2B5EF4-FFF2-40B4-BE49-F238E27FC236}">
                <a16:creationId xmlns:a16="http://schemas.microsoft.com/office/drawing/2014/main" xmlns="" id="{05BC9F2C-2899-4FA2-89A6-F97B5D5E9D89}"/>
              </a:ext>
            </a:extLst>
          </p:cNvPr>
          <p:cNvSpPr>
            <a:spLocks noGrp="1"/>
          </p:cNvSpPr>
          <p:nvPr>
            <p:ph type="title"/>
          </p:nvPr>
        </p:nvSpPr>
        <p:spPr>
          <a:xfrm>
            <a:off x="0" y="1123838"/>
            <a:ext cx="2555775" cy="4753434"/>
          </a:xfrm>
        </p:spPr>
        <p:txBody>
          <a:bodyPr>
            <a:noAutofit/>
          </a:bodyPr>
          <a:lstStyle/>
          <a:p>
            <a:r>
              <a:rPr lang="ro-RO" altLang="ro-RO" sz="2400" b="1" dirty="0">
                <a:solidFill>
                  <a:schemeClr val="bg1">
                    <a:lumMod val="95000"/>
                  </a:schemeClr>
                </a:solidFill>
                <a:ea typeface="Calibri" panose="020F0502020204030204" pitchFamily="34" charset="0"/>
                <a:cs typeface="Arial" panose="020B0604020202020204" pitchFamily="34" charset="0"/>
              </a:rPr>
              <a:t>3. </a:t>
            </a:r>
            <a:r>
              <a:rPr lang="ro-RO" altLang="ro-RO" sz="24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Cadrul normativ care reglementează </a:t>
            </a:r>
            <a:r>
              <a:rPr lang="ro-RO" altLang="ro-RO" sz="20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organizarea și desfășurarea unor examene, evaluări, admiteri, certificări </a:t>
            </a:r>
            <a:r>
              <a:rPr lang="ro-RO" altLang="ro-RO" sz="2000" b="1" dirty="0">
                <a:solidFill>
                  <a:schemeClr val="bg1">
                    <a:lumMod val="95000"/>
                  </a:schemeClr>
                </a:solidFill>
                <a:ea typeface="Calibri" panose="020F0502020204030204" pitchFamily="34" charset="0"/>
                <a:cs typeface="Arial" panose="020B0604020202020204" pitchFamily="34" charset="0"/>
              </a:rPr>
              <a:t>în anul școlar 2021-2022</a:t>
            </a:r>
            <a:br>
              <a:rPr lang="ro-RO" altLang="ro-RO" sz="2000" b="1" dirty="0">
                <a:solidFill>
                  <a:schemeClr val="bg1">
                    <a:lumMod val="95000"/>
                  </a:schemeClr>
                </a:solidFill>
                <a:ea typeface="Calibri" panose="020F0502020204030204" pitchFamily="34" charset="0"/>
                <a:cs typeface="Arial" panose="020B0604020202020204" pitchFamily="34" charset="0"/>
              </a:rPr>
            </a:br>
            <a:r>
              <a:rPr lang="ro-RO" altLang="ro-RO" sz="2000" b="1" dirty="0">
                <a:solidFill>
                  <a:schemeClr val="bg1">
                    <a:lumMod val="95000"/>
                  </a:schemeClr>
                </a:solidFill>
                <a:ea typeface="Calibri" panose="020F0502020204030204" pitchFamily="34" charset="0"/>
                <a:cs typeface="Arial" panose="020B0604020202020204" pitchFamily="34" charset="0"/>
              </a:rPr>
              <a:t/>
            </a:r>
            <a:br>
              <a:rPr lang="ro-RO" altLang="ro-RO" sz="2000" b="1" dirty="0">
                <a:solidFill>
                  <a:schemeClr val="bg1">
                    <a:lumMod val="95000"/>
                  </a:schemeClr>
                </a:solidFill>
                <a:ea typeface="Calibri" panose="020F0502020204030204" pitchFamily="34" charset="0"/>
                <a:cs typeface="Arial" panose="020B0604020202020204" pitchFamily="34" charset="0"/>
              </a:rPr>
            </a:br>
            <a:r>
              <a:rPr lang="ro-RO" altLang="en-US" sz="2400" b="1" dirty="0">
                <a:solidFill>
                  <a:schemeClr val="bg1">
                    <a:lumMod val="95000"/>
                  </a:schemeClr>
                </a:solidFill>
                <a:cs typeface="Arial" panose="020B0604020202020204" pitchFamily="34" charset="0"/>
              </a:rPr>
              <a:t>OME nr 5151/2021</a:t>
            </a:r>
            <a:br>
              <a:rPr lang="ro-RO" altLang="en-US" sz="2400" b="1" dirty="0">
                <a:solidFill>
                  <a:schemeClr val="bg1">
                    <a:lumMod val="95000"/>
                  </a:schemeClr>
                </a:solidFill>
                <a:cs typeface="Arial" panose="020B0604020202020204" pitchFamily="34" charset="0"/>
              </a:rPr>
            </a:br>
            <a:r>
              <a:rPr lang="ro-RO" altLang="en-US" sz="2400" b="1" dirty="0">
                <a:solidFill>
                  <a:schemeClr val="bg1">
                    <a:lumMod val="95000"/>
                  </a:schemeClr>
                </a:solidFill>
                <a:cs typeface="Arial" panose="020B0604020202020204" pitchFamily="34" charset="0"/>
              </a:rPr>
              <a:t>- examenul național de bacalaureat</a:t>
            </a:r>
            <a:endParaRPr lang="ro-RO" altLang="ro-RO" sz="2400" b="1" dirty="0">
              <a:solidFill>
                <a:schemeClr val="bg1">
                  <a:lumMod val="95000"/>
                </a:schemeClr>
              </a:solidFill>
              <a:ea typeface="Calibri" panose="020F0502020204030204" pitchFamily="34" charset="0"/>
              <a:cs typeface="Times New Roman" panose="02020603050405020304" pitchFamily="18" charset="0"/>
            </a:endParaRPr>
          </a:p>
        </p:txBody>
      </p:sp>
      <p:sp>
        <p:nvSpPr>
          <p:cNvPr id="7" name="Dreptunghi 6">
            <a:extLst>
              <a:ext uri="{FF2B5EF4-FFF2-40B4-BE49-F238E27FC236}">
                <a16:creationId xmlns:a16="http://schemas.microsoft.com/office/drawing/2014/main" xmlns="" id="{5C9B5D2F-2868-45F0-B8A3-CFBE8BEDA237}"/>
              </a:ext>
            </a:extLst>
          </p:cNvPr>
          <p:cNvSpPr/>
          <p:nvPr/>
        </p:nvSpPr>
        <p:spPr>
          <a:xfrm>
            <a:off x="0" y="6183468"/>
            <a:ext cx="6444208" cy="646331"/>
          </a:xfrm>
          <a:prstGeom prst="rect">
            <a:avLst/>
          </a:prstGeom>
        </p:spPr>
        <p:txBody>
          <a:bodyPr wrap="square">
            <a:spAutoFit/>
          </a:bodyPr>
          <a:lstStyle/>
          <a:p>
            <a:r>
              <a:rPr lang="en-US" dirty="0">
                <a:hlinkClick r:id="rId3"/>
              </a:rPr>
              <a:t>https://www.edu.ro/legisla%C8%9Bie-ordine-de-ministru</a:t>
            </a:r>
            <a:endParaRPr lang="ro-RO" dirty="0"/>
          </a:p>
          <a:p>
            <a:endParaRPr lang="en-US" dirty="0"/>
          </a:p>
        </p:txBody>
      </p:sp>
      <p:sp>
        <p:nvSpPr>
          <p:cNvPr id="5" name="Dreptunghi 4">
            <a:extLst>
              <a:ext uri="{FF2B5EF4-FFF2-40B4-BE49-F238E27FC236}">
                <a16:creationId xmlns:a16="http://schemas.microsoft.com/office/drawing/2014/main" xmlns="" id="{3B1ACDEB-9B82-448C-A266-1889C742575C}"/>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3491941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ubtitle 4">
            <a:extLst>
              <a:ext uri="{FF2B5EF4-FFF2-40B4-BE49-F238E27FC236}">
                <a16:creationId xmlns:a16="http://schemas.microsoft.com/office/drawing/2014/main" xmlns="" id="{388A137C-0586-4971-93D8-3EAC5C93497D}"/>
              </a:ext>
            </a:extLst>
          </p:cNvPr>
          <p:cNvSpPr>
            <a:spLocks noGrp="1"/>
          </p:cNvSpPr>
          <p:nvPr>
            <p:ph idx="1"/>
          </p:nvPr>
        </p:nvSpPr>
        <p:spPr>
          <a:xfrm>
            <a:off x="2770632" y="758952"/>
            <a:ext cx="5961888" cy="5328592"/>
          </a:xfrm>
          <a:ln>
            <a:solidFill>
              <a:schemeClr val="accent1"/>
            </a:solidFill>
          </a:ln>
        </p:spPr>
        <p:txBody>
          <a:bodyPr>
            <a:noAutofit/>
          </a:bodyPr>
          <a:lstStyle/>
          <a:p>
            <a:pPr algn="just"/>
            <a:r>
              <a:rPr lang="ro-RO" altLang="en-US" sz="1800" b="1" dirty="0">
                <a:solidFill>
                  <a:schemeClr val="accent6">
                    <a:lumMod val="50000"/>
                  </a:schemeClr>
                </a:solidFill>
                <a:cs typeface="Arial" panose="020B0604020202020204" pitchFamily="34" charset="0"/>
              </a:rPr>
              <a:t>Calendarul examenului de bacalaureat </a:t>
            </a:r>
          </a:p>
          <a:p>
            <a:pPr marL="0" indent="0" algn="just">
              <a:buNone/>
            </a:pPr>
            <a:r>
              <a:rPr lang="it-IT" sz="1800" b="1" dirty="0">
                <a:solidFill>
                  <a:schemeClr val="accent6">
                    <a:lumMod val="50000"/>
                  </a:schemeClr>
                </a:solidFill>
                <a:cs typeface="Arial" panose="020B0604020202020204" pitchFamily="34" charset="0"/>
              </a:rPr>
              <a:t>Sesiunea iunie—iulie 2022 </a:t>
            </a:r>
            <a:endParaRPr lang="ro-RO" sz="1800" b="1" dirty="0">
              <a:solidFill>
                <a:schemeClr val="accent6">
                  <a:lumMod val="50000"/>
                </a:schemeClr>
              </a:solidFill>
              <a:cs typeface="Arial" panose="020B0604020202020204" pitchFamily="34" charset="0"/>
            </a:endParaRPr>
          </a:p>
          <a:p>
            <a:pPr marL="0" indent="0" algn="just">
              <a:buNone/>
            </a:pPr>
            <a:r>
              <a:rPr lang="it-IT" sz="1800" dirty="0">
                <a:solidFill>
                  <a:schemeClr val="accent6">
                    <a:lumMod val="50000"/>
                  </a:schemeClr>
                </a:solidFill>
                <a:cs typeface="Arial" panose="020B0604020202020204" pitchFamily="34" charset="0"/>
              </a:rPr>
              <a:t>23—27 mai 2022 Înscrierea candidaților la prima sesiune de examen</a:t>
            </a:r>
            <a:endParaRPr lang="ro-RO" sz="1800" dirty="0">
              <a:solidFill>
                <a:schemeClr val="accent6">
                  <a:lumMod val="50000"/>
                </a:schemeClr>
              </a:solidFill>
              <a:cs typeface="Arial" panose="020B0604020202020204" pitchFamily="34" charset="0"/>
            </a:endParaRPr>
          </a:p>
          <a:p>
            <a:pPr marL="0" indent="0" algn="just">
              <a:buNone/>
            </a:pPr>
            <a:r>
              <a:rPr lang="es-ES" sz="1800" dirty="0">
                <a:solidFill>
                  <a:schemeClr val="accent6">
                    <a:lumMod val="50000"/>
                  </a:schemeClr>
                </a:solidFill>
                <a:cs typeface="Arial" panose="020B0604020202020204" pitchFamily="34" charset="0"/>
              </a:rPr>
              <a:t>9—10 </a:t>
            </a:r>
            <a:r>
              <a:rPr lang="es-ES" sz="1800" dirty="0" err="1">
                <a:solidFill>
                  <a:schemeClr val="accent6">
                    <a:lumMod val="50000"/>
                  </a:schemeClr>
                </a:solidFill>
                <a:cs typeface="Arial" panose="020B0604020202020204" pitchFamily="34" charset="0"/>
              </a:rPr>
              <a:t>iunie</a:t>
            </a:r>
            <a:r>
              <a:rPr lang="es-ES" sz="1800" dirty="0">
                <a:solidFill>
                  <a:schemeClr val="accent6">
                    <a:lumMod val="50000"/>
                  </a:schemeClr>
                </a:solidFill>
                <a:cs typeface="Arial" panose="020B0604020202020204" pitchFamily="34" charset="0"/>
              </a:rPr>
              <a:t> 2022 </a:t>
            </a:r>
            <a:r>
              <a:rPr lang="es-ES" sz="1800" dirty="0" err="1">
                <a:solidFill>
                  <a:schemeClr val="accent6">
                    <a:lumMod val="50000"/>
                  </a:schemeClr>
                </a:solidFill>
                <a:cs typeface="Arial" panose="020B0604020202020204" pitchFamily="34" charset="0"/>
              </a:rPr>
              <a:t>Evaluarea</a:t>
            </a:r>
            <a:r>
              <a:rPr lang="es-ES" sz="1800" dirty="0">
                <a:solidFill>
                  <a:schemeClr val="accent6">
                    <a:lumMod val="50000"/>
                  </a:schemeClr>
                </a:solidFill>
                <a:cs typeface="Arial" panose="020B0604020202020204" pitchFamily="34" charset="0"/>
              </a:rPr>
              <a:t> </a:t>
            </a:r>
            <a:r>
              <a:rPr lang="es-ES" sz="1800" dirty="0" err="1">
                <a:solidFill>
                  <a:schemeClr val="accent6">
                    <a:lumMod val="50000"/>
                  </a:schemeClr>
                </a:solidFill>
                <a:cs typeface="Arial" panose="020B0604020202020204" pitchFamily="34" charset="0"/>
              </a:rPr>
              <a:t>competențelor</a:t>
            </a:r>
            <a:r>
              <a:rPr lang="es-ES" sz="1800" dirty="0">
                <a:solidFill>
                  <a:schemeClr val="accent6">
                    <a:lumMod val="50000"/>
                  </a:schemeClr>
                </a:solidFill>
                <a:cs typeface="Arial" panose="020B0604020202020204" pitchFamily="34" charset="0"/>
              </a:rPr>
              <a:t> </a:t>
            </a:r>
            <a:r>
              <a:rPr lang="es-ES" sz="1800" dirty="0" err="1">
                <a:solidFill>
                  <a:schemeClr val="accent6">
                    <a:lumMod val="50000"/>
                  </a:schemeClr>
                </a:solidFill>
                <a:cs typeface="Arial" panose="020B0604020202020204" pitchFamily="34" charset="0"/>
              </a:rPr>
              <a:t>digitale</a:t>
            </a:r>
            <a:r>
              <a:rPr lang="es-ES" sz="1800" dirty="0">
                <a:solidFill>
                  <a:schemeClr val="accent6">
                    <a:lumMod val="50000"/>
                  </a:schemeClr>
                </a:solidFill>
                <a:cs typeface="Arial" panose="020B0604020202020204" pitchFamily="34" charset="0"/>
              </a:rPr>
              <a:t> — proba D</a:t>
            </a:r>
            <a:endParaRPr lang="ro-RO" sz="1800" dirty="0">
              <a:solidFill>
                <a:schemeClr val="accent6">
                  <a:lumMod val="50000"/>
                </a:schemeClr>
              </a:solidFill>
              <a:cs typeface="Arial" panose="020B0604020202020204" pitchFamily="34" charset="0"/>
            </a:endParaRPr>
          </a:p>
          <a:p>
            <a:pPr marL="0" indent="0" algn="just">
              <a:buNone/>
            </a:pPr>
            <a:r>
              <a:rPr lang="it-IT" sz="1800" dirty="0">
                <a:solidFill>
                  <a:schemeClr val="accent6">
                    <a:lumMod val="50000"/>
                  </a:schemeClr>
                </a:solidFill>
                <a:cs typeface="Arial" panose="020B0604020202020204" pitchFamily="34" charset="0"/>
              </a:rPr>
              <a:t>22 iunie 2022 Proba la alegere a profilului și specializării — proba E.d) — proba scrisă</a:t>
            </a:r>
            <a:endParaRPr lang="ro-RO" sz="1800" dirty="0">
              <a:solidFill>
                <a:schemeClr val="accent6">
                  <a:lumMod val="50000"/>
                </a:schemeClr>
              </a:solidFill>
              <a:cs typeface="Arial" panose="020B0604020202020204" pitchFamily="34" charset="0"/>
            </a:endParaRPr>
          </a:p>
          <a:p>
            <a:pPr marL="0" indent="0" algn="just">
              <a:buNone/>
            </a:pPr>
            <a:r>
              <a:rPr lang="en-US" sz="1800" b="1" dirty="0" err="1">
                <a:solidFill>
                  <a:schemeClr val="accent6">
                    <a:lumMod val="50000"/>
                  </a:schemeClr>
                </a:solidFill>
                <a:cs typeface="Arial" panose="020B0604020202020204" pitchFamily="34" charset="0"/>
              </a:rPr>
              <a:t>Sesiunea</a:t>
            </a:r>
            <a:r>
              <a:rPr lang="en-US" sz="1800" b="1" dirty="0">
                <a:solidFill>
                  <a:schemeClr val="accent6">
                    <a:lumMod val="50000"/>
                  </a:schemeClr>
                </a:solidFill>
                <a:cs typeface="Arial" panose="020B0604020202020204" pitchFamily="34" charset="0"/>
              </a:rPr>
              <a:t> august—</a:t>
            </a:r>
            <a:r>
              <a:rPr lang="en-US" sz="1800" b="1" dirty="0" err="1">
                <a:solidFill>
                  <a:schemeClr val="accent6">
                    <a:lumMod val="50000"/>
                  </a:schemeClr>
                </a:solidFill>
                <a:cs typeface="Arial" panose="020B0604020202020204" pitchFamily="34" charset="0"/>
              </a:rPr>
              <a:t>septembrie</a:t>
            </a:r>
            <a:r>
              <a:rPr lang="en-US" sz="1800" b="1" dirty="0">
                <a:solidFill>
                  <a:schemeClr val="accent6">
                    <a:lumMod val="50000"/>
                  </a:schemeClr>
                </a:solidFill>
                <a:cs typeface="Arial" panose="020B0604020202020204" pitchFamily="34" charset="0"/>
              </a:rPr>
              <a:t> 2022</a:t>
            </a:r>
            <a:endParaRPr lang="ro-RO" sz="1800" b="1" dirty="0">
              <a:solidFill>
                <a:schemeClr val="accent6">
                  <a:lumMod val="50000"/>
                </a:schemeClr>
              </a:solidFill>
              <a:cs typeface="Arial" panose="020B0604020202020204" pitchFamily="34" charset="0"/>
            </a:endParaRPr>
          </a:p>
          <a:p>
            <a:pPr marL="0" indent="0" algn="just">
              <a:buNone/>
            </a:pPr>
            <a:r>
              <a:rPr lang="en-US" sz="1800" dirty="0">
                <a:solidFill>
                  <a:schemeClr val="accent6">
                    <a:lumMod val="50000"/>
                  </a:schemeClr>
                </a:solidFill>
                <a:cs typeface="Arial" panose="020B0604020202020204" pitchFamily="34" charset="0"/>
              </a:rPr>
              <a:t>18—25 </a:t>
            </a:r>
            <a:r>
              <a:rPr lang="en-US" sz="1800" dirty="0" err="1">
                <a:solidFill>
                  <a:schemeClr val="accent6">
                    <a:lumMod val="50000"/>
                  </a:schemeClr>
                </a:solidFill>
                <a:cs typeface="Arial" panose="020B0604020202020204" pitchFamily="34" charset="0"/>
              </a:rPr>
              <a:t>iulie</a:t>
            </a:r>
            <a:r>
              <a:rPr lang="en-US" sz="1800" dirty="0">
                <a:solidFill>
                  <a:schemeClr val="accent6">
                    <a:lumMod val="50000"/>
                  </a:schemeClr>
                </a:solidFill>
                <a:cs typeface="Arial" panose="020B0604020202020204" pitchFamily="34" charset="0"/>
              </a:rPr>
              <a:t> 2022 </a:t>
            </a:r>
            <a:r>
              <a:rPr lang="en-US" sz="1800" dirty="0" err="1">
                <a:solidFill>
                  <a:schemeClr val="accent6">
                    <a:lumMod val="50000"/>
                  </a:schemeClr>
                </a:solidFill>
                <a:cs typeface="Arial" panose="020B0604020202020204" pitchFamily="34" charset="0"/>
              </a:rPr>
              <a:t>Înscrierea</a:t>
            </a:r>
            <a:r>
              <a:rPr lang="en-US" sz="1800" dirty="0">
                <a:solidFill>
                  <a:schemeClr val="accent6">
                    <a:lumMod val="50000"/>
                  </a:schemeClr>
                </a:solidFill>
                <a:cs typeface="Arial" panose="020B0604020202020204" pitchFamily="34" charset="0"/>
              </a:rPr>
              <a:t> </a:t>
            </a:r>
            <a:r>
              <a:rPr lang="en-US" sz="1800" dirty="0" err="1">
                <a:solidFill>
                  <a:schemeClr val="accent6">
                    <a:lumMod val="50000"/>
                  </a:schemeClr>
                </a:solidFill>
                <a:cs typeface="Arial" panose="020B0604020202020204" pitchFamily="34" charset="0"/>
              </a:rPr>
              <a:t>candidaților</a:t>
            </a:r>
            <a:r>
              <a:rPr lang="en-US" sz="1800" dirty="0">
                <a:solidFill>
                  <a:schemeClr val="accent6">
                    <a:lumMod val="50000"/>
                  </a:schemeClr>
                </a:solidFill>
                <a:cs typeface="Arial" panose="020B0604020202020204" pitchFamily="34" charset="0"/>
              </a:rPr>
              <a:t> la a </a:t>
            </a:r>
            <a:r>
              <a:rPr lang="en-US" sz="1800" dirty="0" err="1">
                <a:solidFill>
                  <a:schemeClr val="accent6">
                    <a:lumMod val="50000"/>
                  </a:schemeClr>
                </a:solidFill>
                <a:cs typeface="Arial" panose="020B0604020202020204" pitchFamily="34" charset="0"/>
              </a:rPr>
              <a:t>doua</a:t>
            </a:r>
            <a:r>
              <a:rPr lang="en-US" sz="1800" dirty="0">
                <a:solidFill>
                  <a:schemeClr val="accent6">
                    <a:lumMod val="50000"/>
                  </a:schemeClr>
                </a:solidFill>
                <a:cs typeface="Arial" panose="020B0604020202020204" pitchFamily="34" charset="0"/>
              </a:rPr>
              <a:t> </a:t>
            </a:r>
            <a:r>
              <a:rPr lang="en-US" sz="1800" dirty="0" err="1">
                <a:solidFill>
                  <a:schemeClr val="accent6">
                    <a:lumMod val="50000"/>
                  </a:schemeClr>
                </a:solidFill>
                <a:cs typeface="Arial" panose="020B0604020202020204" pitchFamily="34" charset="0"/>
              </a:rPr>
              <a:t>sesiune</a:t>
            </a:r>
            <a:r>
              <a:rPr lang="en-US" sz="1800" dirty="0">
                <a:solidFill>
                  <a:schemeClr val="accent6">
                    <a:lumMod val="50000"/>
                  </a:schemeClr>
                </a:solidFill>
                <a:cs typeface="Arial" panose="020B0604020202020204" pitchFamily="34" charset="0"/>
              </a:rPr>
              <a:t> de </a:t>
            </a:r>
            <a:r>
              <a:rPr lang="en-US" sz="1800" dirty="0" err="1">
                <a:solidFill>
                  <a:schemeClr val="accent6">
                    <a:lumMod val="50000"/>
                  </a:schemeClr>
                </a:solidFill>
                <a:cs typeface="Arial" panose="020B0604020202020204" pitchFamily="34" charset="0"/>
              </a:rPr>
              <a:t>examen</a:t>
            </a:r>
            <a:r>
              <a:rPr lang="en-US" sz="1800" dirty="0">
                <a:solidFill>
                  <a:schemeClr val="accent6">
                    <a:lumMod val="50000"/>
                  </a:schemeClr>
                </a:solidFill>
                <a:cs typeface="Arial" panose="020B0604020202020204" pitchFamily="34" charset="0"/>
              </a:rPr>
              <a:t>, </a:t>
            </a:r>
            <a:r>
              <a:rPr lang="en-US" sz="1800" dirty="0" err="1">
                <a:solidFill>
                  <a:schemeClr val="accent6">
                    <a:lumMod val="50000"/>
                  </a:schemeClr>
                </a:solidFill>
                <a:cs typeface="Arial" panose="020B0604020202020204" pitchFamily="34" charset="0"/>
              </a:rPr>
              <a:t>inclusiv</a:t>
            </a:r>
            <a:r>
              <a:rPr lang="en-US" sz="1800" dirty="0">
                <a:solidFill>
                  <a:schemeClr val="accent6">
                    <a:lumMod val="50000"/>
                  </a:schemeClr>
                </a:solidFill>
                <a:cs typeface="Arial" panose="020B0604020202020204" pitchFamily="34" charset="0"/>
              </a:rPr>
              <a:t> a </a:t>
            </a:r>
            <a:r>
              <a:rPr lang="en-US" sz="1800" dirty="0" err="1">
                <a:solidFill>
                  <a:schemeClr val="accent6">
                    <a:lumMod val="50000"/>
                  </a:schemeClr>
                </a:solidFill>
                <a:cs typeface="Arial" panose="020B0604020202020204" pitchFamily="34" charset="0"/>
              </a:rPr>
              <a:t>candidaților</a:t>
            </a:r>
            <a:r>
              <a:rPr lang="en-US" sz="1800" dirty="0">
                <a:solidFill>
                  <a:schemeClr val="accent6">
                    <a:lumMod val="50000"/>
                  </a:schemeClr>
                </a:solidFill>
                <a:cs typeface="Arial" panose="020B0604020202020204" pitchFamily="34" charset="0"/>
              </a:rPr>
              <a:t> care au </a:t>
            </a:r>
            <a:r>
              <a:rPr lang="en-US" sz="1800" dirty="0" err="1">
                <a:solidFill>
                  <a:schemeClr val="accent6">
                    <a:lumMod val="50000"/>
                  </a:schemeClr>
                </a:solidFill>
                <a:cs typeface="Arial" panose="020B0604020202020204" pitchFamily="34" charset="0"/>
              </a:rPr>
              <a:t>promovat</a:t>
            </a:r>
            <a:r>
              <a:rPr lang="en-US" sz="1800" dirty="0">
                <a:solidFill>
                  <a:schemeClr val="accent6">
                    <a:lumMod val="50000"/>
                  </a:schemeClr>
                </a:solidFill>
                <a:cs typeface="Arial" panose="020B0604020202020204" pitchFamily="34" charset="0"/>
              </a:rPr>
              <a:t> </a:t>
            </a:r>
            <a:r>
              <a:rPr lang="en-US" sz="1800" dirty="0" err="1">
                <a:solidFill>
                  <a:schemeClr val="accent6">
                    <a:lumMod val="50000"/>
                  </a:schemeClr>
                </a:solidFill>
                <a:cs typeface="Arial" panose="020B0604020202020204" pitchFamily="34" charset="0"/>
              </a:rPr>
              <a:t>examenele</a:t>
            </a:r>
            <a:r>
              <a:rPr lang="en-US" sz="1800" dirty="0">
                <a:solidFill>
                  <a:schemeClr val="accent6">
                    <a:lumMod val="50000"/>
                  </a:schemeClr>
                </a:solidFill>
                <a:cs typeface="Arial" panose="020B0604020202020204" pitchFamily="34" charset="0"/>
              </a:rPr>
              <a:t> de </a:t>
            </a:r>
            <a:r>
              <a:rPr lang="en-US" sz="1800" dirty="0" err="1">
                <a:solidFill>
                  <a:schemeClr val="accent6">
                    <a:lumMod val="50000"/>
                  </a:schemeClr>
                </a:solidFill>
                <a:cs typeface="Arial" panose="020B0604020202020204" pitchFamily="34" charset="0"/>
              </a:rPr>
              <a:t>corigențe</a:t>
            </a:r>
            <a:endParaRPr lang="ro-RO" sz="1800" dirty="0">
              <a:solidFill>
                <a:schemeClr val="accent6">
                  <a:lumMod val="50000"/>
                </a:schemeClr>
              </a:solidFill>
              <a:cs typeface="Arial" panose="020B0604020202020204" pitchFamily="34" charset="0"/>
            </a:endParaRPr>
          </a:p>
          <a:p>
            <a:pPr marL="0" indent="0" algn="just">
              <a:buNone/>
            </a:pPr>
            <a:r>
              <a:rPr lang="it-IT" sz="1800" dirty="0">
                <a:solidFill>
                  <a:schemeClr val="accent6">
                    <a:lumMod val="50000"/>
                  </a:schemeClr>
                </a:solidFill>
                <a:cs typeface="Arial" panose="020B0604020202020204" pitchFamily="34" charset="0"/>
              </a:rPr>
              <a:t>18 august 2022 Proba la alegere a profilului și specializării —– proba E.d) — proba scrisă</a:t>
            </a:r>
            <a:endParaRPr lang="ro-RO" sz="1800" dirty="0">
              <a:solidFill>
                <a:schemeClr val="accent6">
                  <a:lumMod val="50000"/>
                </a:schemeClr>
              </a:solidFill>
              <a:cs typeface="Arial" panose="020B0604020202020204" pitchFamily="34" charset="0"/>
            </a:endParaRPr>
          </a:p>
          <a:p>
            <a:pPr marL="0" indent="0" algn="just">
              <a:buNone/>
            </a:pPr>
            <a:r>
              <a:rPr lang="en-US" sz="1800" dirty="0">
                <a:solidFill>
                  <a:schemeClr val="accent6">
                    <a:lumMod val="50000"/>
                  </a:schemeClr>
                </a:solidFill>
                <a:cs typeface="Arial" panose="020B0604020202020204" pitchFamily="34" charset="0"/>
              </a:rPr>
              <a:t>25 august 2022 </a:t>
            </a:r>
            <a:r>
              <a:rPr lang="en-US" sz="1800" dirty="0" err="1">
                <a:solidFill>
                  <a:schemeClr val="accent6">
                    <a:lumMod val="50000"/>
                  </a:schemeClr>
                </a:solidFill>
                <a:cs typeface="Arial" panose="020B0604020202020204" pitchFamily="34" charset="0"/>
              </a:rPr>
              <a:t>Evaluarea</a:t>
            </a:r>
            <a:r>
              <a:rPr lang="en-US" sz="1800" dirty="0">
                <a:solidFill>
                  <a:schemeClr val="accent6">
                    <a:lumMod val="50000"/>
                  </a:schemeClr>
                </a:solidFill>
                <a:cs typeface="Arial" panose="020B0604020202020204" pitchFamily="34" charset="0"/>
              </a:rPr>
              <a:t> </a:t>
            </a:r>
            <a:r>
              <a:rPr lang="en-US" sz="1800" dirty="0" err="1">
                <a:solidFill>
                  <a:schemeClr val="accent6">
                    <a:lumMod val="50000"/>
                  </a:schemeClr>
                </a:solidFill>
                <a:cs typeface="Arial" panose="020B0604020202020204" pitchFamily="34" charset="0"/>
              </a:rPr>
              <a:t>competențelor</a:t>
            </a:r>
            <a:r>
              <a:rPr lang="en-US" sz="1800" dirty="0">
                <a:solidFill>
                  <a:schemeClr val="accent6">
                    <a:lumMod val="50000"/>
                  </a:schemeClr>
                </a:solidFill>
                <a:cs typeface="Arial" panose="020B0604020202020204" pitchFamily="34" charset="0"/>
              </a:rPr>
              <a:t> </a:t>
            </a:r>
            <a:r>
              <a:rPr lang="en-US" sz="1800" dirty="0" err="1">
                <a:solidFill>
                  <a:schemeClr val="accent6">
                    <a:lumMod val="50000"/>
                  </a:schemeClr>
                </a:solidFill>
                <a:cs typeface="Arial" panose="020B0604020202020204" pitchFamily="34" charset="0"/>
              </a:rPr>
              <a:t>digitale</a:t>
            </a:r>
            <a:r>
              <a:rPr lang="en-US" sz="1800" dirty="0">
                <a:solidFill>
                  <a:schemeClr val="accent6">
                    <a:lumMod val="50000"/>
                  </a:schemeClr>
                </a:solidFill>
                <a:cs typeface="Arial" panose="020B0604020202020204" pitchFamily="34" charset="0"/>
              </a:rPr>
              <a:t> — </a:t>
            </a:r>
            <a:r>
              <a:rPr lang="en-US" sz="1800" dirty="0" err="1">
                <a:solidFill>
                  <a:schemeClr val="accent6">
                    <a:lumMod val="50000"/>
                  </a:schemeClr>
                </a:solidFill>
                <a:cs typeface="Arial" panose="020B0604020202020204" pitchFamily="34" charset="0"/>
              </a:rPr>
              <a:t>proba</a:t>
            </a:r>
            <a:r>
              <a:rPr lang="en-US" sz="1800" dirty="0">
                <a:solidFill>
                  <a:schemeClr val="accent6">
                    <a:lumMod val="50000"/>
                  </a:schemeClr>
                </a:solidFill>
                <a:cs typeface="Arial" panose="020B0604020202020204" pitchFamily="34" charset="0"/>
              </a:rPr>
              <a:t> D</a:t>
            </a:r>
            <a:endParaRPr lang="ro-RO" sz="1800" dirty="0">
              <a:solidFill>
                <a:schemeClr val="accent6">
                  <a:lumMod val="50000"/>
                </a:schemeClr>
              </a:solidFill>
              <a:cs typeface="Arial" panose="020B0604020202020204" pitchFamily="34" charset="0"/>
            </a:endParaRPr>
          </a:p>
          <a:p>
            <a:pPr marL="0" indent="0" algn="just">
              <a:buNone/>
            </a:pPr>
            <a:endParaRPr lang="ro-RO" altLang="en-US" sz="2000" b="1" dirty="0">
              <a:solidFill>
                <a:schemeClr val="accent6">
                  <a:lumMod val="50000"/>
                </a:schemeClr>
              </a:solidFill>
              <a:cs typeface="Arial" panose="020B0604020202020204" pitchFamily="34" charset="0"/>
            </a:endParaRPr>
          </a:p>
        </p:txBody>
      </p:sp>
      <p:sp>
        <p:nvSpPr>
          <p:cNvPr id="6" name="Title 3">
            <a:extLst>
              <a:ext uri="{FF2B5EF4-FFF2-40B4-BE49-F238E27FC236}">
                <a16:creationId xmlns:a16="http://schemas.microsoft.com/office/drawing/2014/main" xmlns="" id="{05BC9F2C-2899-4FA2-89A6-F97B5D5E9D89}"/>
              </a:ext>
            </a:extLst>
          </p:cNvPr>
          <p:cNvSpPr>
            <a:spLocks noGrp="1"/>
          </p:cNvSpPr>
          <p:nvPr>
            <p:ph type="title"/>
          </p:nvPr>
        </p:nvSpPr>
        <p:spPr>
          <a:xfrm>
            <a:off x="0" y="1123838"/>
            <a:ext cx="2555775" cy="4753434"/>
          </a:xfrm>
        </p:spPr>
        <p:txBody>
          <a:bodyPr>
            <a:noAutofit/>
          </a:bodyPr>
          <a:lstStyle/>
          <a:p>
            <a:r>
              <a:rPr lang="ro-RO" altLang="ro-RO" sz="2400" b="1" dirty="0">
                <a:solidFill>
                  <a:schemeClr val="bg1">
                    <a:lumMod val="95000"/>
                  </a:schemeClr>
                </a:solidFill>
                <a:ea typeface="Calibri" panose="020F0502020204030204" pitchFamily="34" charset="0"/>
                <a:cs typeface="Arial" panose="020B0604020202020204" pitchFamily="34" charset="0"/>
              </a:rPr>
              <a:t>3. </a:t>
            </a:r>
            <a:r>
              <a:rPr lang="ro-RO" altLang="ro-RO" sz="24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Cadrul normativ care reglementează </a:t>
            </a:r>
            <a:r>
              <a:rPr lang="ro-RO" altLang="ro-RO" sz="20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organizarea și desfășurarea unor examene, evaluări, admiteri, certificări </a:t>
            </a:r>
            <a:r>
              <a:rPr lang="ro-RO" altLang="ro-RO" sz="2000" b="1" dirty="0">
                <a:solidFill>
                  <a:schemeClr val="bg1">
                    <a:lumMod val="95000"/>
                  </a:schemeClr>
                </a:solidFill>
                <a:ea typeface="Calibri" panose="020F0502020204030204" pitchFamily="34" charset="0"/>
                <a:cs typeface="Arial" panose="020B0604020202020204" pitchFamily="34" charset="0"/>
              </a:rPr>
              <a:t>în anul școlar 2021-2022</a:t>
            </a:r>
            <a:br>
              <a:rPr lang="ro-RO" altLang="ro-RO" sz="2000" b="1" dirty="0">
                <a:solidFill>
                  <a:schemeClr val="bg1">
                    <a:lumMod val="95000"/>
                  </a:schemeClr>
                </a:solidFill>
                <a:ea typeface="Calibri" panose="020F0502020204030204" pitchFamily="34" charset="0"/>
                <a:cs typeface="Arial" panose="020B0604020202020204" pitchFamily="34" charset="0"/>
              </a:rPr>
            </a:br>
            <a:r>
              <a:rPr lang="ro-RO" altLang="ro-RO" sz="2000" b="1" dirty="0">
                <a:solidFill>
                  <a:schemeClr val="bg1">
                    <a:lumMod val="95000"/>
                  </a:schemeClr>
                </a:solidFill>
                <a:ea typeface="Calibri" panose="020F0502020204030204" pitchFamily="34" charset="0"/>
                <a:cs typeface="Arial" panose="020B0604020202020204" pitchFamily="34" charset="0"/>
              </a:rPr>
              <a:t/>
            </a:r>
            <a:br>
              <a:rPr lang="ro-RO" altLang="ro-RO" sz="2000" b="1" dirty="0">
                <a:solidFill>
                  <a:schemeClr val="bg1">
                    <a:lumMod val="95000"/>
                  </a:schemeClr>
                </a:solidFill>
                <a:ea typeface="Calibri" panose="020F0502020204030204" pitchFamily="34" charset="0"/>
                <a:cs typeface="Arial" panose="020B0604020202020204" pitchFamily="34" charset="0"/>
              </a:rPr>
            </a:br>
            <a:r>
              <a:rPr lang="ro-RO" altLang="en-US" sz="2400" b="1" dirty="0">
                <a:solidFill>
                  <a:schemeClr val="bg1">
                    <a:lumMod val="95000"/>
                  </a:schemeClr>
                </a:solidFill>
                <a:cs typeface="Arial" panose="020B0604020202020204" pitchFamily="34" charset="0"/>
              </a:rPr>
              <a:t>OME nr 5151/2021</a:t>
            </a:r>
            <a:br>
              <a:rPr lang="ro-RO" altLang="en-US" sz="2400" b="1" dirty="0">
                <a:solidFill>
                  <a:schemeClr val="bg1">
                    <a:lumMod val="95000"/>
                  </a:schemeClr>
                </a:solidFill>
                <a:cs typeface="Arial" panose="020B0604020202020204" pitchFamily="34" charset="0"/>
              </a:rPr>
            </a:br>
            <a:r>
              <a:rPr lang="ro-RO" altLang="en-US" sz="2400" b="1" dirty="0">
                <a:solidFill>
                  <a:schemeClr val="bg1">
                    <a:lumMod val="95000"/>
                  </a:schemeClr>
                </a:solidFill>
                <a:cs typeface="Arial" panose="020B0604020202020204" pitchFamily="34" charset="0"/>
              </a:rPr>
              <a:t>- examenul național de bacalaureat</a:t>
            </a:r>
            <a:endParaRPr lang="ro-RO" altLang="ro-RO" sz="2400" b="1" dirty="0">
              <a:solidFill>
                <a:schemeClr val="bg1">
                  <a:lumMod val="95000"/>
                </a:schemeClr>
              </a:solidFill>
              <a:ea typeface="Calibri" panose="020F0502020204030204" pitchFamily="34" charset="0"/>
              <a:cs typeface="Times New Roman" panose="02020603050405020304" pitchFamily="18" charset="0"/>
            </a:endParaRPr>
          </a:p>
        </p:txBody>
      </p:sp>
      <p:sp>
        <p:nvSpPr>
          <p:cNvPr id="4" name="Dreptunghi 3">
            <a:extLst>
              <a:ext uri="{FF2B5EF4-FFF2-40B4-BE49-F238E27FC236}">
                <a16:creationId xmlns:a16="http://schemas.microsoft.com/office/drawing/2014/main" xmlns="" id="{780F8CEE-4773-4791-A82D-D9615E24304B}"/>
              </a:ext>
            </a:extLst>
          </p:cNvPr>
          <p:cNvSpPr/>
          <p:nvPr/>
        </p:nvSpPr>
        <p:spPr>
          <a:xfrm>
            <a:off x="0" y="6183468"/>
            <a:ext cx="6444208" cy="646331"/>
          </a:xfrm>
          <a:prstGeom prst="rect">
            <a:avLst/>
          </a:prstGeom>
        </p:spPr>
        <p:txBody>
          <a:bodyPr wrap="square">
            <a:spAutoFit/>
          </a:bodyPr>
          <a:lstStyle/>
          <a:p>
            <a:r>
              <a:rPr lang="en-US" dirty="0">
                <a:hlinkClick r:id="rId3"/>
              </a:rPr>
              <a:t>https://www.edu.ro/legisla%C8%9Bie-ordine-de-ministru</a:t>
            </a:r>
            <a:endParaRPr lang="ro-RO" dirty="0"/>
          </a:p>
          <a:p>
            <a:endParaRPr lang="en-US" dirty="0"/>
          </a:p>
        </p:txBody>
      </p:sp>
      <p:sp>
        <p:nvSpPr>
          <p:cNvPr id="5" name="Dreptunghi 4">
            <a:extLst>
              <a:ext uri="{FF2B5EF4-FFF2-40B4-BE49-F238E27FC236}">
                <a16:creationId xmlns:a16="http://schemas.microsoft.com/office/drawing/2014/main" xmlns="" id="{727AEE32-1292-4140-8BAB-BC54D1AB9789}"/>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65436317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ubtitle 4">
            <a:extLst>
              <a:ext uri="{FF2B5EF4-FFF2-40B4-BE49-F238E27FC236}">
                <a16:creationId xmlns:a16="http://schemas.microsoft.com/office/drawing/2014/main" xmlns="" id="{388A137C-0586-4971-93D8-3EAC5C93497D}"/>
              </a:ext>
            </a:extLst>
          </p:cNvPr>
          <p:cNvSpPr>
            <a:spLocks noGrp="1"/>
          </p:cNvSpPr>
          <p:nvPr>
            <p:ph idx="1"/>
          </p:nvPr>
        </p:nvSpPr>
        <p:spPr>
          <a:xfrm>
            <a:off x="2770632" y="758952"/>
            <a:ext cx="5961888" cy="5330952"/>
          </a:xfrm>
          <a:ln>
            <a:solidFill>
              <a:schemeClr val="accent1"/>
            </a:solidFill>
          </a:ln>
        </p:spPr>
        <p:txBody>
          <a:bodyPr>
            <a:noAutofit/>
          </a:bodyPr>
          <a:lstStyle/>
          <a:p>
            <a:pPr algn="just"/>
            <a:endParaRPr lang="ro-RO" altLang="en-US" sz="1600" b="1" dirty="0">
              <a:solidFill>
                <a:schemeClr val="accent6">
                  <a:lumMod val="50000"/>
                </a:schemeClr>
              </a:solidFill>
              <a:latin typeface="Arial" panose="020B0604020202020204" pitchFamily="34" charset="0"/>
              <a:cs typeface="Arial" panose="020B0604020202020204" pitchFamily="34" charset="0"/>
            </a:endParaRPr>
          </a:p>
          <a:p>
            <a:pPr algn="just"/>
            <a:r>
              <a:rPr lang="en-US" altLang="en-US" sz="2000" dirty="0">
                <a:solidFill>
                  <a:schemeClr val="accent6">
                    <a:lumMod val="50000"/>
                  </a:schemeClr>
                </a:solidFill>
                <a:cs typeface="Arial" panose="020B0604020202020204" pitchFamily="34" charset="0"/>
              </a:rPr>
              <a:t>5. </a:t>
            </a:r>
            <a:r>
              <a:rPr lang="en-US" b="1" dirty="0" err="1"/>
              <a:t>Ordin</a:t>
            </a:r>
            <a:r>
              <a:rPr lang="en-US" b="1" dirty="0"/>
              <a:t> nr. 4843/27.08.2009 </a:t>
            </a:r>
            <a:r>
              <a:rPr lang="en-US" b="1" dirty="0" err="1"/>
              <a:t>privind</a:t>
            </a:r>
            <a:r>
              <a:rPr lang="en-US" b="1" dirty="0"/>
              <a:t> </a:t>
            </a:r>
            <a:r>
              <a:rPr lang="en-US" b="1" dirty="0" err="1"/>
              <a:t>aprobarea</a:t>
            </a:r>
            <a:r>
              <a:rPr lang="en-US" b="1" dirty="0"/>
              <a:t> </a:t>
            </a:r>
            <a:r>
              <a:rPr lang="en-US" b="1" dirty="0" err="1"/>
              <a:t>Metodologiei</a:t>
            </a:r>
            <a:r>
              <a:rPr lang="en-US" b="1" dirty="0"/>
              <a:t> de </a:t>
            </a:r>
            <a:r>
              <a:rPr lang="en-US" b="1" dirty="0" err="1"/>
              <a:t>organizare</a:t>
            </a:r>
            <a:r>
              <a:rPr lang="en-US" b="1" dirty="0"/>
              <a:t> </a:t>
            </a:r>
            <a:r>
              <a:rPr lang="en-US" b="1" dirty="0" err="1"/>
              <a:t>şi</a:t>
            </a:r>
            <a:r>
              <a:rPr lang="en-US" b="1" dirty="0"/>
              <a:t> </a:t>
            </a:r>
            <a:r>
              <a:rPr lang="en-US" b="1" dirty="0" err="1"/>
              <a:t>desfăşurare</a:t>
            </a:r>
            <a:r>
              <a:rPr lang="en-US" b="1" dirty="0"/>
              <a:t> a </a:t>
            </a:r>
            <a:r>
              <a:rPr lang="en-US" b="1" dirty="0" err="1"/>
              <a:t>examenului</a:t>
            </a:r>
            <a:r>
              <a:rPr lang="en-US" b="1" dirty="0"/>
              <a:t> de </a:t>
            </a:r>
            <a:r>
              <a:rPr lang="en-US" b="1" dirty="0" err="1"/>
              <a:t>atestare</a:t>
            </a:r>
            <a:r>
              <a:rPr lang="en-US" b="1" dirty="0"/>
              <a:t> a </a:t>
            </a:r>
            <a:r>
              <a:rPr lang="en-US" b="1" dirty="0" err="1"/>
              <a:t>competenţelor</a:t>
            </a:r>
            <a:r>
              <a:rPr lang="en-US" b="1" dirty="0"/>
              <a:t> </a:t>
            </a:r>
            <a:r>
              <a:rPr lang="en-US" b="1" dirty="0" err="1"/>
              <a:t>profesionale</a:t>
            </a:r>
            <a:r>
              <a:rPr lang="en-US" b="1" dirty="0"/>
              <a:t> a </a:t>
            </a:r>
            <a:r>
              <a:rPr lang="en-US" b="1" dirty="0" err="1"/>
              <a:t>absolvenţilor</a:t>
            </a:r>
            <a:r>
              <a:rPr lang="en-US" b="1" dirty="0"/>
              <a:t> </a:t>
            </a:r>
            <a:r>
              <a:rPr lang="en-US" b="1" dirty="0" err="1"/>
              <a:t>claselor</a:t>
            </a:r>
            <a:r>
              <a:rPr lang="en-US" b="1" dirty="0"/>
              <a:t> de </a:t>
            </a:r>
            <a:r>
              <a:rPr lang="en-US" b="1" dirty="0" err="1"/>
              <a:t>matematică-informatică</a:t>
            </a:r>
            <a:r>
              <a:rPr lang="en-US" b="1" dirty="0"/>
              <a:t> </a:t>
            </a:r>
            <a:r>
              <a:rPr lang="en-US" b="1" dirty="0" err="1"/>
              <a:t>şi</a:t>
            </a:r>
            <a:r>
              <a:rPr lang="en-US" b="1" dirty="0"/>
              <a:t> </a:t>
            </a:r>
            <a:r>
              <a:rPr lang="en-US" b="1" dirty="0" err="1"/>
              <a:t>matematică-informatică</a:t>
            </a:r>
            <a:r>
              <a:rPr lang="en-US" b="1" dirty="0"/>
              <a:t>, </a:t>
            </a:r>
            <a:r>
              <a:rPr lang="en-US" b="1" dirty="0" err="1"/>
              <a:t>intensiv</a:t>
            </a:r>
            <a:r>
              <a:rPr lang="en-US" b="1" dirty="0"/>
              <a:t> </a:t>
            </a:r>
            <a:r>
              <a:rPr lang="en-US" b="1" dirty="0" err="1"/>
              <a:t>informatică</a:t>
            </a:r>
            <a:endParaRPr lang="en-US" b="1" dirty="0"/>
          </a:p>
          <a:p>
            <a:pPr algn="just"/>
            <a:r>
              <a:rPr lang="en-US" sz="1800" b="1" dirty="0"/>
              <a:t>ORDIN nr.3009/6.01.2021 - </a:t>
            </a:r>
            <a:r>
              <a:rPr lang="en-US" sz="1800" b="1" dirty="0" err="1"/>
              <a:t>modificarea</a:t>
            </a:r>
            <a:r>
              <a:rPr lang="en-US" sz="1800" b="1" dirty="0"/>
              <a:t> </a:t>
            </a:r>
            <a:r>
              <a:rPr lang="en-US" sz="1800" b="1" dirty="0" err="1"/>
              <a:t>și</a:t>
            </a:r>
            <a:r>
              <a:rPr lang="en-US" sz="1800" b="1" dirty="0"/>
              <a:t> </a:t>
            </a:r>
            <a:r>
              <a:rPr lang="en-US" sz="1800" b="1" dirty="0" err="1"/>
              <a:t>completarea</a:t>
            </a:r>
            <a:r>
              <a:rPr lang="en-US" sz="1800" b="1" dirty="0"/>
              <a:t> </a:t>
            </a:r>
            <a:r>
              <a:rPr lang="en-US" sz="1800" b="1" dirty="0" err="1"/>
              <a:t>Metodologiei</a:t>
            </a:r>
            <a:r>
              <a:rPr lang="en-US" sz="1800" b="1" dirty="0"/>
              <a:t> de </a:t>
            </a:r>
            <a:r>
              <a:rPr lang="en-US" sz="1800" b="1" dirty="0" err="1"/>
              <a:t>organizare</a:t>
            </a:r>
            <a:r>
              <a:rPr lang="en-US" sz="1800" b="1" dirty="0"/>
              <a:t> </a:t>
            </a:r>
            <a:r>
              <a:rPr lang="en-US" sz="1800" b="1" dirty="0" err="1"/>
              <a:t>și</a:t>
            </a:r>
            <a:r>
              <a:rPr lang="en-US" sz="1800" b="1" dirty="0"/>
              <a:t> </a:t>
            </a:r>
            <a:r>
              <a:rPr lang="en-US" sz="1800" b="1" dirty="0" err="1"/>
              <a:t>desfășurare</a:t>
            </a:r>
            <a:r>
              <a:rPr lang="en-US" sz="1800" b="1" dirty="0"/>
              <a:t> a </a:t>
            </a:r>
            <a:r>
              <a:rPr lang="en-US" sz="1800" b="1" dirty="0" err="1"/>
              <a:t>examenului</a:t>
            </a:r>
            <a:r>
              <a:rPr lang="en-US" sz="1800" b="1" dirty="0"/>
              <a:t> de </a:t>
            </a:r>
            <a:r>
              <a:rPr lang="en-US" sz="1800" b="1" dirty="0" err="1"/>
              <a:t>atestare</a:t>
            </a:r>
            <a:r>
              <a:rPr lang="en-US" sz="1800" b="1" dirty="0"/>
              <a:t> a </a:t>
            </a:r>
            <a:r>
              <a:rPr lang="en-US" sz="1800" b="1" dirty="0" err="1"/>
              <a:t>competențelor</a:t>
            </a:r>
            <a:r>
              <a:rPr lang="en-US" sz="1800" b="1" dirty="0"/>
              <a:t> </a:t>
            </a:r>
            <a:r>
              <a:rPr lang="en-US" sz="1800" b="1" dirty="0" err="1"/>
              <a:t>profesionale</a:t>
            </a:r>
            <a:r>
              <a:rPr lang="en-US" sz="1800" b="1" dirty="0"/>
              <a:t> ale </a:t>
            </a:r>
            <a:r>
              <a:rPr lang="en-US" sz="1800" b="1" dirty="0" err="1"/>
              <a:t>absolvenților</a:t>
            </a:r>
            <a:r>
              <a:rPr lang="en-US" sz="1800" b="1" dirty="0"/>
              <a:t> </a:t>
            </a:r>
            <a:r>
              <a:rPr lang="en-US" sz="1800" b="1" dirty="0" err="1"/>
              <a:t>claselor</a:t>
            </a:r>
            <a:r>
              <a:rPr lang="en-US" sz="1800" b="1" dirty="0"/>
              <a:t> de </a:t>
            </a:r>
            <a:r>
              <a:rPr lang="en-US" sz="1800" b="1" dirty="0" err="1"/>
              <a:t>matematică-informatică</a:t>
            </a:r>
            <a:r>
              <a:rPr lang="en-US" sz="1800" b="1" dirty="0"/>
              <a:t> </a:t>
            </a:r>
            <a:r>
              <a:rPr lang="en-US" sz="1800" b="1" dirty="0" err="1"/>
              <a:t>și</a:t>
            </a:r>
            <a:r>
              <a:rPr lang="en-US" sz="1800" b="1" dirty="0"/>
              <a:t> </a:t>
            </a:r>
            <a:r>
              <a:rPr lang="en-US" sz="1800" b="1" dirty="0" err="1"/>
              <a:t>matematică-informatică</a:t>
            </a:r>
            <a:r>
              <a:rPr lang="en-US" sz="1800" b="1" dirty="0"/>
              <a:t>, </a:t>
            </a:r>
            <a:r>
              <a:rPr lang="en-US" sz="1800" b="1" dirty="0" err="1"/>
              <a:t>intensiv</a:t>
            </a:r>
            <a:r>
              <a:rPr lang="en-US" sz="2000" b="1" dirty="0"/>
              <a:t> </a:t>
            </a:r>
            <a:r>
              <a:rPr lang="en-US" sz="1800" b="1" dirty="0" err="1"/>
              <a:t>informatică</a:t>
            </a:r>
            <a:r>
              <a:rPr lang="en-US" sz="1800" b="1" dirty="0"/>
              <a:t> (</a:t>
            </a:r>
            <a:r>
              <a:rPr lang="en-US" sz="1800" b="1" dirty="0" err="1"/>
              <a:t>Ordin</a:t>
            </a:r>
            <a:r>
              <a:rPr lang="en-US" sz="1800" b="1" dirty="0"/>
              <a:t> nr. 4843/27.08.2009 )</a:t>
            </a:r>
            <a:endParaRPr lang="en-US" b="1" dirty="0"/>
          </a:p>
          <a:p>
            <a:pPr algn="just"/>
            <a:endParaRPr lang="ro-RO" altLang="en-US" sz="2000" dirty="0">
              <a:solidFill>
                <a:schemeClr val="accent6">
                  <a:lumMod val="50000"/>
                </a:schemeClr>
              </a:solidFill>
              <a:cs typeface="Arial" panose="020B0604020202020204" pitchFamily="34" charset="0"/>
            </a:endParaRPr>
          </a:p>
        </p:txBody>
      </p:sp>
      <p:sp>
        <p:nvSpPr>
          <p:cNvPr id="7" name="Title 3">
            <a:extLst>
              <a:ext uri="{FF2B5EF4-FFF2-40B4-BE49-F238E27FC236}">
                <a16:creationId xmlns:a16="http://schemas.microsoft.com/office/drawing/2014/main" xmlns="" id="{F10B4CCF-BE65-4D08-BD1F-122B22930ED6}"/>
              </a:ext>
            </a:extLst>
          </p:cNvPr>
          <p:cNvSpPr>
            <a:spLocks noGrp="1"/>
          </p:cNvSpPr>
          <p:nvPr>
            <p:ph type="title"/>
          </p:nvPr>
        </p:nvSpPr>
        <p:spPr>
          <a:xfrm>
            <a:off x="0" y="1123838"/>
            <a:ext cx="2555775" cy="4753434"/>
          </a:xfrm>
        </p:spPr>
        <p:txBody>
          <a:bodyPr>
            <a:noAutofit/>
          </a:bodyPr>
          <a:lstStyle/>
          <a:p>
            <a:r>
              <a:rPr lang="ro-RO" altLang="ro-RO" sz="2400" b="1" dirty="0">
                <a:solidFill>
                  <a:schemeClr val="bg1">
                    <a:lumMod val="95000"/>
                  </a:schemeClr>
                </a:solidFill>
                <a:ea typeface="Calibri" panose="020F0502020204030204" pitchFamily="34" charset="0"/>
                <a:cs typeface="Arial" panose="020B0604020202020204" pitchFamily="34" charset="0"/>
              </a:rPr>
              <a:t>3. </a:t>
            </a:r>
            <a:r>
              <a:rPr lang="ro-RO" altLang="ro-RO" sz="2400" b="1" dirty="0">
                <a:solidFill>
                  <a:schemeClr val="bg1">
                    <a:lumMod val="95000"/>
                  </a:schemeClr>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Cadrul normativ care reglementează organizarea și desfășurarea unor examene, evaluări, admiteri, certificări </a:t>
            </a:r>
            <a:r>
              <a:rPr lang="ro-RO" altLang="ro-RO" sz="2400" b="1" dirty="0">
                <a:solidFill>
                  <a:schemeClr val="bg1">
                    <a:lumMod val="95000"/>
                  </a:schemeClr>
                </a:solidFill>
                <a:ea typeface="Calibri" panose="020F0502020204030204" pitchFamily="34" charset="0"/>
                <a:cs typeface="Arial" panose="020B0604020202020204" pitchFamily="34" charset="0"/>
              </a:rPr>
              <a:t>în anul școlar 2021-2022</a:t>
            </a:r>
            <a:br>
              <a:rPr lang="ro-RO" altLang="ro-RO" sz="2400" b="1" dirty="0">
                <a:solidFill>
                  <a:schemeClr val="bg1">
                    <a:lumMod val="95000"/>
                  </a:schemeClr>
                </a:solidFill>
                <a:ea typeface="Calibri" panose="020F0502020204030204" pitchFamily="34" charset="0"/>
                <a:cs typeface="Arial" panose="020B0604020202020204" pitchFamily="34" charset="0"/>
              </a:rPr>
            </a:br>
            <a:r>
              <a:rPr lang="ro-RO" sz="2400" b="1" dirty="0">
                <a:solidFill>
                  <a:schemeClr val="bg1">
                    <a:lumMod val="95000"/>
                  </a:schemeClr>
                </a:solidFill>
                <a:effectLst>
                  <a:outerShdw blurRad="38100" dist="38100" dir="2700000" algn="tl">
                    <a:srgbClr val="000000">
                      <a:alpha val="43137"/>
                    </a:srgbClr>
                  </a:outerShdw>
                </a:effectLst>
              </a:rPr>
              <a:t/>
            </a:r>
            <a:br>
              <a:rPr lang="ro-RO" sz="2400" b="1" dirty="0">
                <a:solidFill>
                  <a:schemeClr val="bg1">
                    <a:lumMod val="95000"/>
                  </a:schemeClr>
                </a:solidFill>
                <a:effectLst>
                  <a:outerShdw blurRad="38100" dist="38100" dir="2700000" algn="tl">
                    <a:srgbClr val="000000">
                      <a:alpha val="43137"/>
                    </a:srgbClr>
                  </a:outerShdw>
                </a:effectLst>
              </a:rPr>
            </a:br>
            <a:r>
              <a:rPr lang="en-US" sz="2400" b="1" dirty="0">
                <a:solidFill>
                  <a:schemeClr val="bg1">
                    <a:lumMod val="95000"/>
                  </a:schemeClr>
                </a:solidFill>
                <a:effectLst>
                  <a:outerShdw blurRad="38100" dist="38100" dir="2700000" algn="tl">
                    <a:srgbClr val="000000">
                      <a:alpha val="43137"/>
                    </a:srgbClr>
                  </a:outerShdw>
                </a:effectLst>
              </a:rPr>
              <a:t>O</a:t>
            </a:r>
            <a:r>
              <a:rPr lang="ro-RO" sz="2400" b="1" dirty="0">
                <a:solidFill>
                  <a:schemeClr val="bg1">
                    <a:lumMod val="95000"/>
                  </a:schemeClr>
                </a:solidFill>
                <a:effectLst>
                  <a:outerShdw blurRad="38100" dist="38100" dir="2700000" algn="tl">
                    <a:srgbClr val="000000">
                      <a:alpha val="43137"/>
                    </a:srgbClr>
                  </a:outerShdw>
                </a:effectLst>
              </a:rPr>
              <a:t>M</a:t>
            </a:r>
            <a:r>
              <a:rPr lang="en-US" sz="2400" b="1" dirty="0">
                <a:solidFill>
                  <a:schemeClr val="bg1">
                    <a:lumMod val="95000"/>
                  </a:schemeClr>
                </a:solidFill>
                <a:effectLst>
                  <a:outerShdw blurRad="38100" dist="38100" dir="2700000" algn="tl">
                    <a:srgbClr val="000000">
                      <a:alpha val="43137"/>
                    </a:srgbClr>
                  </a:outerShdw>
                </a:effectLst>
              </a:rPr>
              <a:t> nr. 4843/27.08.2009</a:t>
            </a:r>
            <a:br>
              <a:rPr lang="en-US" sz="2400" b="1" dirty="0">
                <a:solidFill>
                  <a:schemeClr val="bg1">
                    <a:lumMod val="95000"/>
                  </a:schemeClr>
                </a:solidFill>
                <a:effectLst>
                  <a:outerShdw blurRad="38100" dist="38100" dir="2700000" algn="tl">
                    <a:srgbClr val="000000">
                      <a:alpha val="43137"/>
                    </a:srgbClr>
                  </a:outerShdw>
                </a:effectLst>
              </a:rPr>
            </a:br>
            <a:r>
              <a:rPr lang="en-US" sz="2400" b="1" dirty="0">
                <a:solidFill>
                  <a:schemeClr val="bg1">
                    <a:lumMod val="95000"/>
                  </a:schemeClr>
                </a:solidFill>
                <a:effectLst>
                  <a:outerShdw blurRad="38100" dist="38100" dir="2700000" algn="tl">
                    <a:srgbClr val="000000">
                      <a:alpha val="43137"/>
                    </a:srgbClr>
                  </a:outerShdw>
                </a:effectLst>
              </a:rPr>
              <a:t>O</a:t>
            </a:r>
            <a:r>
              <a:rPr lang="ro-RO" sz="2400" b="1" dirty="0">
                <a:solidFill>
                  <a:schemeClr val="bg1">
                    <a:lumMod val="95000"/>
                  </a:schemeClr>
                </a:solidFill>
                <a:effectLst>
                  <a:outerShdw blurRad="38100" dist="38100" dir="2700000" algn="tl">
                    <a:srgbClr val="000000">
                      <a:alpha val="43137"/>
                    </a:srgbClr>
                  </a:outerShdw>
                </a:effectLst>
              </a:rPr>
              <a:t>M </a:t>
            </a:r>
            <a:r>
              <a:rPr lang="en-US" sz="2400" b="1" dirty="0">
                <a:solidFill>
                  <a:schemeClr val="bg1">
                    <a:lumMod val="95000"/>
                  </a:schemeClr>
                </a:solidFill>
                <a:effectLst>
                  <a:outerShdw blurRad="38100" dist="38100" dir="2700000" algn="tl">
                    <a:srgbClr val="000000">
                      <a:alpha val="43137"/>
                    </a:srgbClr>
                  </a:outerShdw>
                </a:effectLst>
              </a:rPr>
              <a:t>nr.3009/6.01.2021</a:t>
            </a:r>
            <a:r>
              <a:rPr lang="en-US" sz="2400" b="1" dirty="0"/>
              <a:t/>
            </a:r>
            <a:br>
              <a:rPr lang="en-US" sz="2400" b="1" dirty="0"/>
            </a:br>
            <a:endParaRPr lang="ro-RO" altLang="ro-RO" sz="2400" b="1" dirty="0">
              <a:solidFill>
                <a:schemeClr val="bg1">
                  <a:lumMod val="95000"/>
                </a:schemeClr>
              </a:solidFill>
              <a:ea typeface="Calibri" panose="020F0502020204030204" pitchFamily="34" charset="0"/>
              <a:cs typeface="Times New Roman" panose="02020603050405020304" pitchFamily="18" charset="0"/>
            </a:endParaRPr>
          </a:p>
        </p:txBody>
      </p:sp>
      <p:sp>
        <p:nvSpPr>
          <p:cNvPr id="8" name="Dreptunghi 7">
            <a:extLst>
              <a:ext uri="{FF2B5EF4-FFF2-40B4-BE49-F238E27FC236}">
                <a16:creationId xmlns:a16="http://schemas.microsoft.com/office/drawing/2014/main" xmlns="" id="{889B5B7E-CEB8-42F8-867C-672C5A21C9C5}"/>
              </a:ext>
            </a:extLst>
          </p:cNvPr>
          <p:cNvSpPr/>
          <p:nvPr/>
        </p:nvSpPr>
        <p:spPr>
          <a:xfrm>
            <a:off x="0" y="6183468"/>
            <a:ext cx="6444208" cy="646331"/>
          </a:xfrm>
          <a:prstGeom prst="rect">
            <a:avLst/>
          </a:prstGeom>
        </p:spPr>
        <p:txBody>
          <a:bodyPr wrap="square">
            <a:spAutoFit/>
          </a:bodyPr>
          <a:lstStyle/>
          <a:p>
            <a:r>
              <a:rPr lang="en-US" dirty="0">
                <a:hlinkClick r:id="rId3"/>
              </a:rPr>
              <a:t>https://www.edu.ro/legisla%C8%9Bie-ordine-de-ministru</a:t>
            </a:r>
            <a:endParaRPr lang="ro-RO" dirty="0"/>
          </a:p>
          <a:p>
            <a:endParaRPr lang="en-US" dirty="0"/>
          </a:p>
        </p:txBody>
      </p:sp>
      <p:sp>
        <p:nvSpPr>
          <p:cNvPr id="5" name="Dreptunghi 4">
            <a:extLst>
              <a:ext uri="{FF2B5EF4-FFF2-40B4-BE49-F238E27FC236}">
                <a16:creationId xmlns:a16="http://schemas.microsoft.com/office/drawing/2014/main" xmlns="" id="{04365A95-1D66-410F-B181-759A5C22DE79}"/>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ffectLst>
                  <a:outerShdw blurRad="38100" dist="38100" dir="2700000" algn="tl">
                    <a:srgbClr val="000000">
                      <a:alpha val="43137"/>
                    </a:srgbClr>
                  </a:outerShdw>
                </a:effectLst>
                <a:cs typeface="Arial" panose="020B0604020202020204" pitchFamily="34" charset="0"/>
              </a:rPr>
              <a:t>III. Cadrul normativ privind organizarea procesului de învățământ în anul școlar 2021– 2022 – noutăți, puncte critice, măsuri și acțiuni generate de acesta</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9119618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1">
            <a:extLst>
              <a:ext uri="{FF2B5EF4-FFF2-40B4-BE49-F238E27FC236}">
                <a16:creationId xmlns:a16="http://schemas.microsoft.com/office/drawing/2014/main" xmlns="" id="{54C7BE2A-6FE1-4A4E-B960-568EC72CDE8E}"/>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pic>
        <p:nvPicPr>
          <p:cNvPr id="4" name="Picture 2" descr="10 paşi spre succes - Antoniu Sîntimbrean - Leadership Coach">
            <a:extLst>
              <a:ext uri="{FF2B5EF4-FFF2-40B4-BE49-F238E27FC236}">
                <a16:creationId xmlns:a16="http://schemas.microsoft.com/office/drawing/2014/main" xmlns="" id="{1A4C97B0-392B-4209-9856-D8AFBDFA48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764705"/>
            <a:ext cx="5961888" cy="53285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1">
            <a:extLst>
              <a:ext uri="{FF2B5EF4-FFF2-40B4-BE49-F238E27FC236}">
                <a16:creationId xmlns:a16="http://schemas.microsoft.com/office/drawing/2014/main" xmlns="" id="{80AE41B8-94E2-46C8-BA26-D404BC728446}"/>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8915" name="Rectangle 2">
            <a:extLst>
              <a:ext uri="{FF2B5EF4-FFF2-40B4-BE49-F238E27FC236}">
                <a16:creationId xmlns:a16="http://schemas.microsoft.com/office/drawing/2014/main" xmlns="" id="{1F723ED4-BC0A-43F8-8C67-07BA5D31728A}"/>
              </a:ext>
            </a:extLst>
          </p:cNvPr>
          <p:cNvSpPr>
            <a:spLocks noChangeArrowheads="1"/>
          </p:cNvSpPr>
          <p:nvPr/>
        </p:nvSpPr>
        <p:spPr bwMode="auto">
          <a:xfrm>
            <a:off x="2770632" y="758951"/>
            <a:ext cx="5961888" cy="5330952"/>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no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marL="84138" indent="-84138">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just">
              <a:spcBef>
                <a:spcPts val="600"/>
              </a:spcBef>
              <a:buClr>
                <a:srgbClr val="000000"/>
              </a:buClr>
              <a:buSzPct val="100000"/>
              <a:buFont typeface="Times New Roman" panose="02020603050405020304" pitchFamily="18" charset="0"/>
              <a:buNone/>
            </a:pPr>
            <a:endParaRPr lang="ro-RO" altLang="ro-RO" sz="1600" b="1" dirty="0">
              <a:solidFill>
                <a:schemeClr val="accent6">
                  <a:lumMod val="50000"/>
                </a:schemeClr>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ro-RO" altLang="en-US" sz="1600"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 </a:t>
            </a:r>
            <a:r>
              <a:rPr lang="ro-RO" sz="2000" b="1" dirty="0">
                <a:solidFill>
                  <a:schemeClr val="accent6">
                    <a:lumMod val="75000"/>
                  </a:schemeClr>
                </a:solidFill>
                <a:latin typeface="+mn-lt"/>
              </a:rPr>
              <a:t>P</a:t>
            </a:r>
            <a:r>
              <a:rPr lang="en-US" sz="2000" b="1" dirty="0" err="1">
                <a:solidFill>
                  <a:schemeClr val="accent6">
                    <a:lumMod val="75000"/>
                  </a:schemeClr>
                </a:solidFill>
                <a:latin typeface="+mn-lt"/>
              </a:rPr>
              <a:t>rogramul</a:t>
            </a:r>
            <a:r>
              <a:rPr lang="en-US" sz="2000" b="1" dirty="0">
                <a:solidFill>
                  <a:schemeClr val="accent6">
                    <a:lumMod val="75000"/>
                  </a:schemeClr>
                </a:solidFill>
                <a:latin typeface="+mn-lt"/>
              </a:rPr>
              <a:t> de </a:t>
            </a:r>
            <a:r>
              <a:rPr lang="en-US" sz="2000" b="1" dirty="0" err="1">
                <a:solidFill>
                  <a:schemeClr val="accent6">
                    <a:lumMod val="75000"/>
                  </a:schemeClr>
                </a:solidFill>
                <a:latin typeface="+mn-lt"/>
              </a:rPr>
              <a:t>formare</a:t>
            </a:r>
            <a:r>
              <a:rPr lang="en-US" sz="2000" b="1" dirty="0">
                <a:solidFill>
                  <a:schemeClr val="accent6">
                    <a:lumMod val="75000"/>
                  </a:schemeClr>
                </a:solidFill>
                <a:latin typeface="+mn-lt"/>
              </a:rPr>
              <a:t> a </a:t>
            </a:r>
            <a:r>
              <a:rPr lang="en-US" sz="2000" b="1" dirty="0" err="1">
                <a:solidFill>
                  <a:schemeClr val="accent6">
                    <a:lumMod val="75000"/>
                  </a:schemeClr>
                </a:solidFill>
                <a:latin typeface="+mn-lt"/>
              </a:rPr>
              <a:t>profesorilor</a:t>
            </a:r>
            <a:r>
              <a:rPr lang="en-US" sz="2000" b="1" dirty="0">
                <a:solidFill>
                  <a:schemeClr val="accent6">
                    <a:lumMod val="75000"/>
                  </a:schemeClr>
                </a:solidFill>
                <a:latin typeface="+mn-lt"/>
              </a:rPr>
              <a:t> </a:t>
            </a:r>
            <a:r>
              <a:rPr lang="en-US" sz="2000" b="1" dirty="0" err="1">
                <a:solidFill>
                  <a:schemeClr val="accent6">
                    <a:lumMod val="75000"/>
                  </a:schemeClr>
                </a:solidFill>
                <a:latin typeface="+mn-lt"/>
              </a:rPr>
              <a:t>evaluatori</a:t>
            </a:r>
            <a:r>
              <a:rPr lang="en-US" sz="2000" b="1" dirty="0">
                <a:solidFill>
                  <a:schemeClr val="accent6">
                    <a:lumMod val="75000"/>
                  </a:schemeClr>
                </a:solidFill>
                <a:latin typeface="+mn-lt"/>
              </a:rPr>
              <a:t> </a:t>
            </a:r>
            <a:r>
              <a:rPr lang="en-US" sz="2000" b="1" dirty="0" err="1">
                <a:solidFill>
                  <a:schemeClr val="accent6">
                    <a:lumMod val="75000"/>
                  </a:schemeClr>
                </a:solidFill>
                <a:latin typeface="+mn-lt"/>
              </a:rPr>
              <a:t>pentru</a:t>
            </a:r>
            <a:r>
              <a:rPr lang="en-US" sz="2000" b="1" dirty="0">
                <a:solidFill>
                  <a:schemeClr val="accent6">
                    <a:lumMod val="75000"/>
                  </a:schemeClr>
                </a:solidFill>
                <a:latin typeface="+mn-lt"/>
              </a:rPr>
              <a:t> </a:t>
            </a:r>
            <a:r>
              <a:rPr lang="en-US" sz="2000" b="1" dirty="0" err="1">
                <a:solidFill>
                  <a:schemeClr val="accent6">
                    <a:lumMod val="75000"/>
                  </a:schemeClr>
                </a:solidFill>
                <a:latin typeface="+mn-lt"/>
              </a:rPr>
              <a:t>examene</a:t>
            </a:r>
            <a:r>
              <a:rPr lang="en-US" sz="2000" b="1" dirty="0">
                <a:solidFill>
                  <a:schemeClr val="accent6">
                    <a:lumMod val="75000"/>
                  </a:schemeClr>
                </a:solidFill>
                <a:latin typeface="+mn-lt"/>
              </a:rPr>
              <a:t> </a:t>
            </a:r>
            <a:r>
              <a:rPr lang="en-US" sz="2000" b="1" dirty="0" err="1">
                <a:solidFill>
                  <a:schemeClr val="accent6">
                    <a:lumMod val="75000"/>
                  </a:schemeClr>
                </a:solidFill>
                <a:latin typeface="+mn-lt"/>
              </a:rPr>
              <a:t>și</a:t>
            </a:r>
            <a:r>
              <a:rPr lang="en-US" sz="2000" b="1" dirty="0">
                <a:solidFill>
                  <a:schemeClr val="accent6">
                    <a:lumMod val="75000"/>
                  </a:schemeClr>
                </a:solidFill>
                <a:latin typeface="+mn-lt"/>
              </a:rPr>
              <a:t> </a:t>
            </a:r>
            <a:r>
              <a:rPr lang="en-US" sz="2000" b="1" dirty="0" err="1">
                <a:solidFill>
                  <a:schemeClr val="accent6">
                    <a:lumMod val="75000"/>
                  </a:schemeClr>
                </a:solidFill>
                <a:latin typeface="+mn-lt"/>
              </a:rPr>
              <a:t>concursuri</a:t>
            </a:r>
            <a:r>
              <a:rPr lang="en-US" sz="2000" b="1" dirty="0">
                <a:solidFill>
                  <a:schemeClr val="accent6">
                    <a:lumMod val="75000"/>
                  </a:schemeClr>
                </a:solidFill>
                <a:latin typeface="+mn-lt"/>
              </a:rPr>
              <a:t> </a:t>
            </a:r>
            <a:r>
              <a:rPr lang="en-US" sz="2000" b="1" dirty="0" err="1">
                <a:solidFill>
                  <a:schemeClr val="accent6">
                    <a:lumMod val="75000"/>
                  </a:schemeClr>
                </a:solidFill>
                <a:latin typeface="+mn-lt"/>
              </a:rPr>
              <a:t>naționale</a:t>
            </a:r>
            <a:r>
              <a:rPr lang="ro-RO" sz="2000" b="1" dirty="0">
                <a:solidFill>
                  <a:schemeClr val="accent6">
                    <a:lumMod val="75000"/>
                  </a:schemeClr>
                </a:solidFill>
                <a:latin typeface="+mn-lt"/>
              </a:rPr>
              <a:t> (CPEECN</a:t>
            </a:r>
            <a:r>
              <a:rPr lang="ro-RO" sz="2000" b="1" dirty="0" smtClean="0">
                <a:solidFill>
                  <a:schemeClr val="accent6">
                    <a:lumMod val="75000"/>
                  </a:schemeClr>
                </a:solidFill>
                <a:latin typeface="+mn-lt"/>
              </a:rPr>
              <a:t>)</a:t>
            </a:r>
            <a:endParaRPr lang="en-US" sz="2000" b="1" dirty="0" smtClean="0">
              <a:solidFill>
                <a:schemeClr val="accent6">
                  <a:lumMod val="75000"/>
                </a:schemeClr>
              </a:solidFill>
              <a:latin typeface="+mn-lt"/>
            </a:endParaRPr>
          </a:p>
          <a:p>
            <a:endParaRPr lang="en-US" sz="2000" b="1" dirty="0">
              <a:solidFill>
                <a:schemeClr val="accent6">
                  <a:lumMod val="75000"/>
                </a:schemeClr>
              </a:solidFill>
              <a:latin typeface="+mn-lt"/>
            </a:endParaRPr>
          </a:p>
          <a:p>
            <a:r>
              <a:rPr lang="ro-RO" sz="2000" b="1" dirty="0" smtClean="0">
                <a:solidFill>
                  <a:schemeClr val="accent6">
                    <a:lumMod val="75000"/>
                  </a:schemeClr>
                </a:solidFill>
                <a:latin typeface="+mn-lt"/>
              </a:rPr>
              <a:t> </a:t>
            </a:r>
            <a:endParaRPr lang="en-US" sz="2000" b="1" dirty="0">
              <a:solidFill>
                <a:schemeClr val="accent6">
                  <a:lumMod val="75000"/>
                </a:schemeClr>
              </a:solidFill>
              <a:latin typeface="+mn-lt"/>
            </a:endParaRPr>
          </a:p>
          <a:p>
            <a:pPr marL="285750" indent="-285750" algn="just">
              <a:buFont typeface="Courier New" panose="02070309020205020404" pitchFamily="49" charset="0"/>
              <a:buChar char="o"/>
              <a:tabLst/>
            </a:pPr>
            <a:r>
              <a:rPr lang="en-US" sz="2000" dirty="0">
                <a:solidFill>
                  <a:prstClr val="black"/>
                </a:solidFill>
                <a:latin typeface="+mn-lt"/>
                <a:ea typeface="+mn-ea"/>
              </a:rPr>
              <a:t>Au </a:t>
            </a:r>
            <a:r>
              <a:rPr lang="en-US" sz="2000" dirty="0" err="1">
                <a:solidFill>
                  <a:prstClr val="black"/>
                </a:solidFill>
                <a:latin typeface="+mn-lt"/>
                <a:ea typeface="+mn-ea"/>
              </a:rPr>
              <a:t>fost</a:t>
            </a:r>
            <a:r>
              <a:rPr lang="en-US" sz="2000" dirty="0">
                <a:solidFill>
                  <a:prstClr val="black"/>
                </a:solidFill>
                <a:latin typeface="+mn-lt"/>
                <a:ea typeface="+mn-ea"/>
              </a:rPr>
              <a:t> </a:t>
            </a:r>
            <a:r>
              <a:rPr lang="en-US" sz="2000" dirty="0" err="1">
                <a:solidFill>
                  <a:prstClr val="black"/>
                </a:solidFill>
                <a:latin typeface="+mn-lt"/>
                <a:ea typeface="+mn-ea"/>
              </a:rPr>
              <a:t>finalizate</a:t>
            </a:r>
            <a:r>
              <a:rPr lang="en-US" sz="2000" dirty="0">
                <a:solidFill>
                  <a:prstClr val="black"/>
                </a:solidFill>
                <a:latin typeface="+mn-lt"/>
                <a:ea typeface="+mn-ea"/>
              </a:rPr>
              <a:t> </a:t>
            </a:r>
            <a:r>
              <a:rPr lang="en-US" sz="2000" dirty="0" err="1">
                <a:solidFill>
                  <a:prstClr val="black"/>
                </a:solidFill>
                <a:latin typeface="+mn-lt"/>
                <a:ea typeface="+mn-ea"/>
              </a:rPr>
              <a:t>Seriile</a:t>
            </a:r>
            <a:r>
              <a:rPr lang="en-US" sz="2000" dirty="0">
                <a:solidFill>
                  <a:prstClr val="black"/>
                </a:solidFill>
                <a:latin typeface="+mn-lt"/>
                <a:ea typeface="+mn-ea"/>
              </a:rPr>
              <a:t> 1 </a:t>
            </a:r>
            <a:r>
              <a:rPr lang="en-US" sz="2000" dirty="0" err="1">
                <a:solidFill>
                  <a:prstClr val="black"/>
                </a:solidFill>
                <a:latin typeface="+mn-lt"/>
                <a:ea typeface="+mn-ea"/>
              </a:rPr>
              <a:t>și</a:t>
            </a:r>
            <a:r>
              <a:rPr lang="en-US" sz="2000" dirty="0">
                <a:solidFill>
                  <a:prstClr val="black"/>
                </a:solidFill>
                <a:latin typeface="+mn-lt"/>
                <a:ea typeface="+mn-ea"/>
              </a:rPr>
              <a:t> 2 ale </a:t>
            </a:r>
            <a:r>
              <a:rPr lang="en-US" sz="2000" dirty="0" err="1">
                <a:solidFill>
                  <a:prstClr val="black"/>
                </a:solidFill>
                <a:latin typeface="+mn-lt"/>
                <a:ea typeface="+mn-ea"/>
              </a:rPr>
              <a:t>programului</a:t>
            </a:r>
            <a:r>
              <a:rPr lang="en-US" sz="2000" dirty="0">
                <a:solidFill>
                  <a:prstClr val="black"/>
                </a:solidFill>
                <a:latin typeface="+mn-lt"/>
                <a:ea typeface="+mn-ea"/>
              </a:rPr>
              <a:t>, cu un total de </a:t>
            </a:r>
            <a:r>
              <a:rPr lang="en-US" sz="2000" dirty="0" err="1">
                <a:solidFill>
                  <a:prstClr val="black"/>
                </a:solidFill>
                <a:latin typeface="+mn-lt"/>
                <a:ea typeface="+mn-ea"/>
              </a:rPr>
              <a:t>peste</a:t>
            </a:r>
            <a:r>
              <a:rPr lang="en-US" sz="2000" dirty="0">
                <a:solidFill>
                  <a:prstClr val="black"/>
                </a:solidFill>
                <a:latin typeface="+mn-lt"/>
                <a:ea typeface="+mn-ea"/>
              </a:rPr>
              <a:t> 10.000 de </a:t>
            </a:r>
            <a:r>
              <a:rPr lang="en-US" sz="2000" dirty="0" err="1" smtClean="0">
                <a:solidFill>
                  <a:prstClr val="black"/>
                </a:solidFill>
                <a:latin typeface="+mn-lt"/>
                <a:ea typeface="+mn-ea"/>
              </a:rPr>
              <a:t>absolvenți</a:t>
            </a:r>
            <a:r>
              <a:rPr lang="en-US" sz="2000" dirty="0">
                <a:solidFill>
                  <a:prstClr val="black"/>
                </a:solidFill>
                <a:latin typeface="+mn-lt"/>
                <a:ea typeface="+mn-ea"/>
              </a:rPr>
              <a:t>.</a:t>
            </a:r>
            <a:r>
              <a:rPr lang="en-US" sz="2000" dirty="0">
                <a:solidFill>
                  <a:prstClr val="black"/>
                </a:solidFill>
                <a:latin typeface="+mn-lt"/>
                <a:ea typeface="+mn-ea"/>
              </a:rPr>
              <a:t> </a:t>
            </a:r>
            <a:endParaRPr lang="ro-RO" sz="2000" dirty="0">
              <a:solidFill>
                <a:prstClr val="black"/>
              </a:solidFill>
              <a:latin typeface="+mn-lt"/>
              <a:ea typeface="+mn-ea"/>
            </a:endParaRPr>
          </a:p>
          <a:p>
            <a:pPr marL="285750" lvl="0" indent="-285750" algn="just">
              <a:buFont typeface="Courier New" panose="02070309020205020404" pitchFamily="49" charset="0"/>
              <a:buChar char="o"/>
              <a:tabLst/>
            </a:pPr>
            <a:endParaRPr lang="en-US" sz="2000" dirty="0">
              <a:solidFill>
                <a:prstClr val="black"/>
              </a:solidFill>
              <a:latin typeface="+mn-lt"/>
              <a:ea typeface="+mn-ea"/>
            </a:endParaRPr>
          </a:p>
          <a:p>
            <a:pPr marL="285750" lvl="0" indent="-285750" algn="just">
              <a:buFont typeface="Courier New" panose="02070309020205020404" pitchFamily="49" charset="0"/>
              <a:buChar char="o"/>
              <a:tabLst/>
            </a:pPr>
            <a:r>
              <a:rPr lang="en-US" sz="2000" dirty="0">
                <a:solidFill>
                  <a:prstClr val="black"/>
                </a:solidFill>
                <a:latin typeface="+mn-lt"/>
                <a:ea typeface="+mn-ea"/>
              </a:rPr>
              <a:t>Au </a:t>
            </a:r>
            <a:r>
              <a:rPr lang="en-US" sz="2000" dirty="0" err="1">
                <a:solidFill>
                  <a:prstClr val="black"/>
                </a:solidFill>
                <a:latin typeface="+mn-lt"/>
                <a:ea typeface="+mn-ea"/>
              </a:rPr>
              <a:t>mai</a:t>
            </a:r>
            <a:r>
              <a:rPr lang="en-US" sz="2000" dirty="0">
                <a:solidFill>
                  <a:prstClr val="black"/>
                </a:solidFill>
                <a:latin typeface="+mn-lt"/>
                <a:ea typeface="+mn-ea"/>
              </a:rPr>
              <a:t> </a:t>
            </a:r>
            <a:r>
              <a:rPr lang="en-US" sz="2000" dirty="0" err="1">
                <a:solidFill>
                  <a:prstClr val="black"/>
                </a:solidFill>
                <a:latin typeface="+mn-lt"/>
                <a:ea typeface="+mn-ea"/>
              </a:rPr>
              <a:t>rămas</a:t>
            </a:r>
            <a:r>
              <a:rPr lang="en-US" sz="2000" dirty="0">
                <a:solidFill>
                  <a:prstClr val="black"/>
                </a:solidFill>
                <a:latin typeface="+mn-lt"/>
                <a:ea typeface="+mn-ea"/>
              </a:rPr>
              <a:t> de format </a:t>
            </a:r>
            <a:r>
              <a:rPr lang="ro-RO" sz="2000" dirty="0" smtClean="0">
                <a:solidFill>
                  <a:prstClr val="black"/>
                </a:solidFill>
                <a:latin typeface="+mn-lt"/>
                <a:ea typeface="+mn-ea"/>
              </a:rPr>
              <a:t>aproximativ </a:t>
            </a:r>
            <a:r>
              <a:rPr lang="ro-RO" sz="2000" dirty="0">
                <a:solidFill>
                  <a:prstClr val="black"/>
                </a:solidFill>
                <a:latin typeface="+mn-lt"/>
                <a:ea typeface="+mn-ea"/>
              </a:rPr>
              <a:t>30 la disciplina </a:t>
            </a:r>
            <a:r>
              <a:rPr lang="ro-RO" sz="2000" dirty="0" smtClean="0">
                <a:solidFill>
                  <a:prstClr val="black"/>
                </a:solidFill>
                <a:latin typeface="+mn-lt"/>
                <a:ea typeface="+mn-ea"/>
              </a:rPr>
              <a:t>informatică</a:t>
            </a:r>
            <a:r>
              <a:rPr lang="en-US" sz="2000" dirty="0" smtClean="0">
                <a:solidFill>
                  <a:prstClr val="black"/>
                </a:solidFill>
                <a:latin typeface="+mn-lt"/>
                <a:ea typeface="+mn-ea"/>
              </a:rPr>
              <a:t>.</a:t>
            </a:r>
          </a:p>
          <a:p>
            <a:pPr marL="285750" indent="-285750" algn="just">
              <a:buFont typeface="Courier New" panose="02070309020205020404" pitchFamily="49" charset="0"/>
              <a:buChar char="o"/>
              <a:tabLst/>
            </a:pPr>
            <a:r>
              <a:rPr lang="en-US" sz="2000" dirty="0" err="1">
                <a:solidFill>
                  <a:prstClr val="black"/>
                </a:solidFill>
                <a:latin typeface="+mn-lt"/>
                <a:cs typeface="Times New Roman" panose="02020603050405020304" pitchFamily="18" charset="0"/>
              </a:rPr>
              <a:t>În</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funcție</a:t>
            </a:r>
            <a:r>
              <a:rPr lang="en-US" sz="2000" dirty="0">
                <a:solidFill>
                  <a:prstClr val="black"/>
                </a:solidFill>
                <a:latin typeface="+mn-lt"/>
                <a:cs typeface="Times New Roman" panose="02020603050405020304" pitchFamily="18" charset="0"/>
              </a:rPr>
              <a:t> de </a:t>
            </a:r>
            <a:r>
              <a:rPr lang="en-US" sz="2000" dirty="0" err="1">
                <a:solidFill>
                  <a:prstClr val="black"/>
                </a:solidFill>
                <a:latin typeface="+mn-lt"/>
                <a:cs typeface="Times New Roman" panose="02020603050405020304" pitchFamily="18" charset="0"/>
              </a:rPr>
              <a:t>aprobarea</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calendarelor</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pentru</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Seria</a:t>
            </a:r>
            <a:r>
              <a:rPr lang="en-US" sz="2000" dirty="0">
                <a:solidFill>
                  <a:prstClr val="black"/>
                </a:solidFill>
                <a:latin typeface="+mn-lt"/>
                <a:cs typeface="Times New Roman" panose="02020603050405020304" pitchFamily="18" charset="0"/>
              </a:rPr>
              <a:t> 3, </a:t>
            </a:r>
            <a:r>
              <a:rPr lang="en-US" sz="2000" dirty="0" err="1">
                <a:solidFill>
                  <a:prstClr val="black"/>
                </a:solidFill>
                <a:latin typeface="+mn-lt"/>
                <a:cs typeface="Times New Roman" panose="02020603050405020304" pitchFamily="18" charset="0"/>
              </a:rPr>
              <a:t>datele</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propuse</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pentru</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formare</a:t>
            </a:r>
            <a:r>
              <a:rPr lang="en-US" sz="2000" dirty="0">
                <a:solidFill>
                  <a:prstClr val="black"/>
                </a:solidFill>
                <a:latin typeface="+mn-lt"/>
                <a:cs typeface="Times New Roman" panose="02020603050405020304" pitchFamily="18" charset="0"/>
              </a:rPr>
              <a:t> (online </a:t>
            </a:r>
            <a:r>
              <a:rPr lang="en-US" sz="2000" dirty="0" err="1">
                <a:solidFill>
                  <a:prstClr val="black"/>
                </a:solidFill>
                <a:latin typeface="+mn-lt"/>
                <a:cs typeface="Times New Roman" panose="02020603050405020304" pitchFamily="18" charset="0"/>
              </a:rPr>
              <a:t>sincron</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sunt</a:t>
            </a:r>
            <a:r>
              <a:rPr lang="en-US" sz="2000" dirty="0">
                <a:solidFill>
                  <a:prstClr val="black"/>
                </a:solidFill>
                <a:latin typeface="+mn-lt"/>
                <a:cs typeface="Times New Roman" panose="02020603050405020304" pitchFamily="18" charset="0"/>
              </a:rPr>
              <a:t>: 22-24 </a:t>
            </a:r>
            <a:r>
              <a:rPr lang="en-US" sz="2000" dirty="0" err="1">
                <a:solidFill>
                  <a:prstClr val="black"/>
                </a:solidFill>
                <a:latin typeface="+mn-lt"/>
                <a:cs typeface="Times New Roman" panose="02020603050405020304" pitchFamily="18" charset="0"/>
              </a:rPr>
              <a:t>octombrie</a:t>
            </a:r>
            <a:r>
              <a:rPr lang="en-US" sz="2000" dirty="0">
                <a:solidFill>
                  <a:prstClr val="black"/>
                </a:solidFill>
                <a:latin typeface="+mn-lt"/>
                <a:cs typeface="Times New Roman" panose="02020603050405020304" pitchFamily="18" charset="0"/>
              </a:rPr>
              <a:t>; 29-31 </a:t>
            </a:r>
            <a:r>
              <a:rPr lang="en-US" sz="2000" dirty="0" err="1">
                <a:solidFill>
                  <a:prstClr val="black"/>
                </a:solidFill>
                <a:latin typeface="+mn-lt"/>
                <a:cs typeface="Times New Roman" panose="02020603050405020304" pitchFamily="18" charset="0"/>
              </a:rPr>
              <a:t>octombrie</a:t>
            </a:r>
            <a:r>
              <a:rPr lang="en-US" sz="2000" dirty="0">
                <a:solidFill>
                  <a:prstClr val="black"/>
                </a:solidFill>
                <a:latin typeface="+mn-lt"/>
                <a:cs typeface="Times New Roman" panose="02020603050405020304" pitchFamily="18" charset="0"/>
              </a:rPr>
              <a:t>,</a:t>
            </a:r>
            <a:r>
              <a:rPr lang="ro-RO" sz="2000" dirty="0">
                <a:solidFill>
                  <a:prstClr val="black"/>
                </a:solidFill>
                <a:latin typeface="+mn-lt"/>
                <a:cs typeface="Times New Roman" panose="02020603050405020304" pitchFamily="18" charset="0"/>
              </a:rPr>
              <a:t> </a:t>
            </a:r>
            <a:r>
              <a:rPr lang="en-US" sz="2000" dirty="0">
                <a:solidFill>
                  <a:prstClr val="black"/>
                </a:solidFill>
                <a:latin typeface="+mn-lt"/>
                <a:cs typeface="Times New Roman" panose="02020603050405020304" pitchFamily="18" charset="0"/>
              </a:rPr>
              <a:t> cu </a:t>
            </a:r>
            <a:r>
              <a:rPr lang="en-US" sz="2000" dirty="0" err="1">
                <a:solidFill>
                  <a:prstClr val="black"/>
                </a:solidFill>
                <a:latin typeface="+mn-lt"/>
                <a:cs typeface="Times New Roman" panose="02020603050405020304" pitchFamily="18" charset="0"/>
              </a:rPr>
              <a:t>evaluarea</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finală</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pe</a:t>
            </a:r>
            <a:r>
              <a:rPr lang="en-US" sz="2000" dirty="0">
                <a:solidFill>
                  <a:prstClr val="black"/>
                </a:solidFill>
                <a:latin typeface="+mn-lt"/>
                <a:cs typeface="Times New Roman" panose="02020603050405020304" pitchFamily="18" charset="0"/>
              </a:rPr>
              <a:t> 22 </a:t>
            </a:r>
            <a:r>
              <a:rPr lang="en-US" sz="2000" dirty="0" err="1">
                <a:solidFill>
                  <a:prstClr val="black"/>
                </a:solidFill>
                <a:latin typeface="+mn-lt"/>
                <a:cs typeface="Times New Roman" panose="02020603050405020304" pitchFamily="18" charset="0"/>
              </a:rPr>
              <a:t>noiembrie</a:t>
            </a:r>
            <a:r>
              <a:rPr lang="en-US" sz="2000" dirty="0">
                <a:solidFill>
                  <a:prstClr val="black"/>
                </a:solidFill>
                <a:latin typeface="+mn-lt"/>
                <a:cs typeface="Times New Roman" panose="02020603050405020304" pitchFamily="18" charset="0"/>
              </a:rPr>
              <a:t> (cu </a:t>
            </a:r>
            <a:r>
              <a:rPr lang="en-US" sz="2000" dirty="0" err="1">
                <a:solidFill>
                  <a:prstClr val="black"/>
                </a:solidFill>
                <a:latin typeface="+mn-lt"/>
                <a:cs typeface="Times New Roman" panose="02020603050405020304" pitchFamily="18" charset="0"/>
              </a:rPr>
              <a:t>respectarea</a:t>
            </a:r>
            <a:r>
              <a:rPr lang="en-US" sz="2000" dirty="0">
                <a:solidFill>
                  <a:prstClr val="black"/>
                </a:solidFill>
                <a:latin typeface="+mn-lt"/>
                <a:cs typeface="Times New Roman" panose="02020603050405020304" pitchFamily="18" charset="0"/>
              </a:rPr>
              <a:t> </a:t>
            </a:r>
            <a:r>
              <a:rPr lang="en-US" sz="2000" dirty="0" err="1">
                <a:solidFill>
                  <a:prstClr val="black"/>
                </a:solidFill>
                <a:latin typeface="+mn-lt"/>
                <a:cs typeface="Times New Roman" panose="02020603050405020304" pitchFamily="18" charset="0"/>
              </a:rPr>
              <a:t>prevederilor</a:t>
            </a:r>
            <a:r>
              <a:rPr lang="en-US" sz="2000" dirty="0">
                <a:solidFill>
                  <a:prstClr val="black"/>
                </a:solidFill>
                <a:latin typeface="+mn-lt"/>
                <a:cs typeface="Times New Roman" panose="02020603050405020304" pitchFamily="18" charset="0"/>
              </a:rPr>
              <a:t> OM 5138/2021).</a:t>
            </a:r>
            <a:endParaRPr lang="ro-RO" sz="2000" dirty="0">
              <a:solidFill>
                <a:prstClr val="black"/>
              </a:solidFill>
              <a:latin typeface="+mn-lt"/>
              <a:cs typeface="Times New Roman" panose="02020603050405020304" pitchFamily="18" charset="0"/>
            </a:endParaRPr>
          </a:p>
          <a:p>
            <a:pPr marL="285750" lvl="0" indent="-285750" algn="just">
              <a:buFont typeface="Courier New" panose="02070309020205020404" pitchFamily="49" charset="0"/>
              <a:buChar char="o"/>
              <a:tabLst/>
            </a:pPr>
            <a:endParaRPr lang="ro-RO" sz="2000" dirty="0">
              <a:solidFill>
                <a:prstClr val="black"/>
              </a:solidFill>
              <a:latin typeface="+mn-lt"/>
              <a:ea typeface="+mn-ea"/>
            </a:endParaRPr>
          </a:p>
          <a:p>
            <a:pPr marL="0" lvl="1" indent="0" algn="just">
              <a:spcBef>
                <a:spcPts val="600"/>
              </a:spcBef>
              <a:buClr>
                <a:srgbClr val="C42F1A"/>
              </a:buClr>
              <a:buSzPct val="100000"/>
            </a:pPr>
            <a:endParaRPr lang="ro-RO" altLang="en-US" sz="1600"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5" name="Dreptunghi 4">
            <a:extLst>
              <a:ext uri="{FF2B5EF4-FFF2-40B4-BE49-F238E27FC236}">
                <a16:creationId xmlns:a16="http://schemas.microsoft.com/office/drawing/2014/main" xmlns="" id="{357F0099-03DC-48C1-9E8A-D5AE9DFCE19A}"/>
              </a:ext>
            </a:extLst>
          </p:cNvPr>
          <p:cNvSpPr/>
          <p:nvPr/>
        </p:nvSpPr>
        <p:spPr>
          <a:xfrm>
            <a:off x="107504" y="1232695"/>
            <a:ext cx="2376264" cy="1938992"/>
          </a:xfrm>
          <a:prstGeom prst="rect">
            <a:avLst/>
          </a:prstGeom>
        </p:spPr>
        <p:txBody>
          <a:bodyPr wrap="square">
            <a:spAutoFit/>
          </a:bodyPr>
          <a:lstStyle/>
          <a:p>
            <a:r>
              <a:rPr lang="ro-RO" sz="2400" b="1" spc="-60"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rPr>
              <a:t>Impactul cursurilor de formare organizate la nivel național</a:t>
            </a:r>
            <a:endParaRPr lang="en-US" sz="2400" b="1" spc="-60" dirty="0">
              <a:solidFill>
                <a:schemeClr val="bg1">
                  <a:lumMod val="95000"/>
                </a:schemeClr>
              </a:solidFill>
              <a:effectLst>
                <a:outerShdw blurRad="38100" dist="38100" dir="2700000" algn="tl">
                  <a:srgbClr val="000000">
                    <a:alpha val="43137"/>
                  </a:srgbClr>
                </a:outerShdw>
              </a:effectLst>
              <a:ea typeface="맑은 고딕" panose="020B0503020000020004" pitchFamily="34" charset="-127"/>
            </a:endParaRPr>
          </a:p>
        </p:txBody>
      </p:sp>
      <p:sp>
        <p:nvSpPr>
          <p:cNvPr id="2" name="Dreptunghi 1">
            <a:extLst>
              <a:ext uri="{FF2B5EF4-FFF2-40B4-BE49-F238E27FC236}">
                <a16:creationId xmlns:a16="http://schemas.microsoft.com/office/drawing/2014/main" xmlns="" id="{96A4529D-9527-4446-98F9-56A212CA0344}"/>
              </a:ext>
            </a:extLst>
          </p:cNvPr>
          <p:cNvSpPr/>
          <p:nvPr/>
        </p:nvSpPr>
        <p:spPr>
          <a:xfrm>
            <a:off x="251520" y="6223081"/>
            <a:ext cx="3744416" cy="646331"/>
          </a:xfrm>
          <a:prstGeom prst="rect">
            <a:avLst/>
          </a:prstGeom>
        </p:spPr>
        <p:txBody>
          <a:bodyPr wrap="square">
            <a:spAutoFit/>
          </a:bodyPr>
          <a:lstStyle/>
          <a:p>
            <a:r>
              <a:rPr lang="en-US" dirty="0">
                <a:hlinkClick r:id="rId3"/>
              </a:rPr>
              <a:t>https://rocnee.eu/cpeecn/</a:t>
            </a:r>
            <a:endParaRPr lang="ro-RO" dirty="0"/>
          </a:p>
          <a:p>
            <a:endParaRPr lang="en-US" dirty="0"/>
          </a:p>
        </p:txBody>
      </p:sp>
      <p:sp>
        <p:nvSpPr>
          <p:cNvPr id="6" name="Dreptunghi 5">
            <a:extLst>
              <a:ext uri="{FF2B5EF4-FFF2-40B4-BE49-F238E27FC236}">
                <a16:creationId xmlns:a16="http://schemas.microsoft.com/office/drawing/2014/main" xmlns="" id="{6F9F4958-A180-4F79-81EA-2C8C48816938}"/>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1911129482"/>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1">
            <a:extLst>
              <a:ext uri="{FF2B5EF4-FFF2-40B4-BE49-F238E27FC236}">
                <a16:creationId xmlns:a16="http://schemas.microsoft.com/office/drawing/2014/main" xmlns="" id="{80AE41B8-94E2-46C8-BA26-D404BC728446}"/>
              </a:ext>
            </a:extLst>
          </p:cNvPr>
          <p:cNvSpPr txBox="1">
            <a:spLocks noChangeArrowheads="1"/>
          </p:cNvSpPr>
          <p:nvPr/>
        </p:nvSpPr>
        <p:spPr bwMode="auto">
          <a:xfrm>
            <a:off x="8129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ctr" eaLnBrk="1" hangingPunct="1">
              <a:buSzPct val="100000"/>
            </a:pPr>
            <a:endParaRPr lang="en-US" altLang="ro-RO" sz="1400" b="1">
              <a:solidFill>
                <a:srgbClr val="FFFFFF"/>
              </a:solidFill>
            </a:endParaRPr>
          </a:p>
        </p:txBody>
      </p:sp>
      <p:sp>
        <p:nvSpPr>
          <p:cNvPr id="38915" name="Rectangle 2">
            <a:extLst>
              <a:ext uri="{FF2B5EF4-FFF2-40B4-BE49-F238E27FC236}">
                <a16:creationId xmlns:a16="http://schemas.microsoft.com/office/drawing/2014/main" xmlns="" id="{1F723ED4-BC0A-43F8-8C67-07BA5D31728A}"/>
              </a:ext>
            </a:extLst>
          </p:cNvPr>
          <p:cNvSpPr>
            <a:spLocks noChangeArrowheads="1"/>
          </p:cNvSpPr>
          <p:nvPr/>
        </p:nvSpPr>
        <p:spPr bwMode="auto">
          <a:xfrm>
            <a:off x="2770632" y="758952"/>
            <a:ext cx="5961888" cy="3849388"/>
          </a:xfrm>
          <a:prstGeom prst="rect">
            <a:avLst/>
          </a:pr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1pPr>
            <a:lvl2pPr marL="84138" indent="-84138">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Black" panose="020B0A04020102020204" pitchFamily="34" charset="0"/>
                <a:ea typeface="Microsoft YaHei" panose="020B0503020204020204" pitchFamily="34" charset="-122"/>
              </a:defRPr>
            </a:lvl9pPr>
          </a:lstStyle>
          <a:p>
            <a:pPr algn="just">
              <a:spcBef>
                <a:spcPts val="600"/>
              </a:spcBef>
              <a:buClr>
                <a:srgbClr val="000000"/>
              </a:buClr>
              <a:buSzPct val="100000"/>
              <a:buFont typeface="Times New Roman" panose="02020603050405020304" pitchFamily="18" charset="0"/>
              <a:buNone/>
            </a:pPr>
            <a:endParaRPr lang="en-US" altLang="ro-RO" sz="1600" b="1" dirty="0" smtClean="0">
              <a:solidFill>
                <a:schemeClr val="accent6">
                  <a:lumMod val="50000"/>
                </a:schemeClr>
              </a:solidFill>
              <a:latin typeface="Arial" panose="020B0604020202020204" pitchFamily="34" charset="0"/>
              <a:cs typeface="Arial" panose="020B0604020202020204" pitchFamily="34" charset="0"/>
            </a:endParaRPr>
          </a:p>
          <a:p>
            <a:pPr algn="just">
              <a:spcBef>
                <a:spcPts val="600"/>
              </a:spcBef>
              <a:buClr>
                <a:srgbClr val="000000"/>
              </a:buClr>
              <a:buSzPct val="100000"/>
              <a:buFont typeface="Times New Roman" panose="02020603050405020304" pitchFamily="18" charset="0"/>
              <a:buNone/>
            </a:pPr>
            <a:endParaRPr lang="en-US" altLang="ro-RO" sz="1600" b="1" dirty="0">
              <a:solidFill>
                <a:schemeClr val="accent6">
                  <a:lumMod val="50000"/>
                </a:schemeClr>
              </a:solidFill>
              <a:latin typeface="Arial" panose="020B0604020202020204" pitchFamily="34" charset="0"/>
              <a:cs typeface="Arial" panose="020B0604020202020204" pitchFamily="34" charset="0"/>
            </a:endParaRPr>
          </a:p>
          <a:p>
            <a:pPr algn="just">
              <a:spcBef>
                <a:spcPts val="600"/>
              </a:spcBef>
              <a:buClr>
                <a:srgbClr val="000000"/>
              </a:buClr>
              <a:buSzPct val="100000"/>
              <a:buFont typeface="Times New Roman" panose="02020603050405020304" pitchFamily="18" charset="0"/>
              <a:buNone/>
            </a:pPr>
            <a:endParaRPr lang="en-US" altLang="ro-RO" sz="1600" b="1" dirty="0" smtClean="0">
              <a:solidFill>
                <a:schemeClr val="accent6">
                  <a:lumMod val="50000"/>
                </a:schemeClr>
              </a:solidFill>
              <a:latin typeface="Arial" panose="020B0604020202020204" pitchFamily="34" charset="0"/>
              <a:cs typeface="Arial" panose="020B0604020202020204" pitchFamily="34" charset="0"/>
            </a:endParaRPr>
          </a:p>
          <a:p>
            <a:pPr algn="just">
              <a:spcBef>
                <a:spcPts val="600"/>
              </a:spcBef>
              <a:buClr>
                <a:srgbClr val="000000"/>
              </a:buClr>
              <a:buSzPct val="100000"/>
              <a:buFont typeface="Times New Roman" panose="02020603050405020304" pitchFamily="18" charset="0"/>
              <a:buNone/>
            </a:pPr>
            <a:endParaRPr lang="ro-RO" altLang="ro-RO" sz="1600" b="1" dirty="0">
              <a:solidFill>
                <a:schemeClr val="accent6">
                  <a:lumMod val="50000"/>
                </a:schemeClr>
              </a:solidFill>
              <a:latin typeface="Arial" panose="020B0604020202020204" pitchFamily="34" charset="0"/>
              <a:cs typeface="Arial" panose="020B0604020202020204" pitchFamily="34" charset="0"/>
            </a:endParaRPr>
          </a:p>
          <a:p>
            <a:pPr lvl="1" algn="just">
              <a:spcBef>
                <a:spcPts val="600"/>
              </a:spcBef>
              <a:buClr>
                <a:srgbClr val="C42F1A"/>
              </a:buClr>
              <a:buSzPct val="100000"/>
              <a:buFont typeface="Wingdings" panose="05000000000000000000" pitchFamily="2" charset="2"/>
              <a:buChar char="q"/>
            </a:pPr>
            <a:r>
              <a:rPr lang="ro-RO" altLang="en-US" sz="1600" dirty="0">
                <a:solidFill>
                  <a:schemeClr val="accent6">
                    <a:lumMod val="50000"/>
                  </a:schemeClr>
                </a:solidFill>
                <a:effectLst>
                  <a:outerShdw blurRad="38100" dist="38100" dir="2700000" algn="tl">
                    <a:srgbClr val="C0C0C0"/>
                  </a:outerShdw>
                </a:effectLst>
                <a:latin typeface="Arial" panose="020B0604020202020204" pitchFamily="34" charset="0"/>
                <a:cs typeface="Arial" panose="020B0604020202020204" pitchFamily="34" charset="0"/>
              </a:rPr>
              <a:t> </a:t>
            </a:r>
            <a:r>
              <a:rPr lang="ro-RO" altLang="en-US" sz="2000" dirty="0">
                <a:solidFill>
                  <a:schemeClr val="accent6">
                    <a:lumMod val="50000"/>
                  </a:schemeClr>
                </a:solidFill>
                <a:latin typeface="+mn-lt"/>
                <a:cs typeface="Arial" panose="020B0604020202020204" pitchFamily="34" charset="0"/>
              </a:rPr>
              <a:t>Program Național de Activități </a:t>
            </a:r>
            <a:r>
              <a:rPr lang="ro-RO" altLang="en-US" sz="2000" dirty="0" err="1">
                <a:solidFill>
                  <a:schemeClr val="accent6">
                    <a:lumMod val="50000"/>
                  </a:schemeClr>
                </a:solidFill>
                <a:latin typeface="+mn-lt"/>
                <a:cs typeface="Arial" panose="020B0604020202020204" pitchFamily="34" charset="0"/>
              </a:rPr>
              <a:t>Remediale</a:t>
            </a:r>
            <a:r>
              <a:rPr lang="ro-RO" altLang="en-US" sz="2000" dirty="0">
                <a:solidFill>
                  <a:schemeClr val="accent6">
                    <a:lumMod val="50000"/>
                  </a:schemeClr>
                </a:solidFill>
                <a:latin typeface="+mn-lt"/>
                <a:cs typeface="Arial" panose="020B0604020202020204" pitchFamily="34" charset="0"/>
              </a:rPr>
              <a:t> pentru Elevi, cod SMIS 151628</a:t>
            </a:r>
          </a:p>
          <a:p>
            <a:pPr marL="0" lvl="1" indent="0" algn="just">
              <a:spcBef>
                <a:spcPts val="600"/>
              </a:spcBef>
              <a:buClr>
                <a:srgbClr val="C42F1A"/>
              </a:buClr>
              <a:buSzPct val="100000"/>
            </a:pPr>
            <a:endParaRPr lang="ro-RO" altLang="en-US" sz="2000" dirty="0">
              <a:solidFill>
                <a:schemeClr val="accent6">
                  <a:lumMod val="50000"/>
                </a:schemeClr>
              </a:solidFill>
              <a:latin typeface="+mn-lt"/>
              <a:cs typeface="Arial" panose="020B0604020202020204" pitchFamily="34" charset="0"/>
            </a:endParaRPr>
          </a:p>
          <a:p>
            <a:pPr lvl="1" algn="just">
              <a:spcBef>
                <a:spcPts val="600"/>
              </a:spcBef>
              <a:buClr>
                <a:srgbClr val="C42F1A"/>
              </a:buClr>
              <a:buSzPct val="100000"/>
              <a:buFont typeface="Wingdings" panose="05000000000000000000" pitchFamily="2" charset="2"/>
              <a:buChar char="q"/>
            </a:pPr>
            <a:r>
              <a:rPr lang="ro-RO" altLang="en-US" sz="2000" dirty="0">
                <a:solidFill>
                  <a:schemeClr val="accent6">
                    <a:lumMod val="50000"/>
                  </a:schemeClr>
                </a:solidFill>
                <a:latin typeface="+mn-lt"/>
                <a:cs typeface="Arial" panose="020B0604020202020204" pitchFamily="34" charset="0"/>
              </a:rPr>
              <a:t> Profesionalizarea carierei didactice - PROF, cod SMIS </a:t>
            </a:r>
            <a:r>
              <a:rPr lang="ro-RO" altLang="en-US" sz="2000" dirty="0" smtClean="0">
                <a:solidFill>
                  <a:schemeClr val="accent6">
                    <a:lumMod val="50000"/>
                  </a:schemeClr>
                </a:solidFill>
                <a:latin typeface="+mn-lt"/>
                <a:cs typeface="Arial" panose="020B0604020202020204" pitchFamily="34" charset="0"/>
              </a:rPr>
              <a:t>146587</a:t>
            </a:r>
            <a:endParaRPr lang="en-US" altLang="en-US" sz="2000" dirty="0" smtClean="0">
              <a:solidFill>
                <a:schemeClr val="accent6">
                  <a:lumMod val="50000"/>
                </a:schemeClr>
              </a:solidFill>
              <a:latin typeface="+mn-lt"/>
              <a:cs typeface="Arial" panose="020B0604020202020204" pitchFamily="34" charset="0"/>
            </a:endParaRPr>
          </a:p>
          <a:p>
            <a:pPr lvl="1" algn="just">
              <a:spcBef>
                <a:spcPts val="600"/>
              </a:spcBef>
              <a:buClr>
                <a:srgbClr val="C42F1A"/>
              </a:buClr>
              <a:buSzPct val="100000"/>
              <a:buFont typeface="Wingdings" panose="05000000000000000000" pitchFamily="2" charset="2"/>
              <a:buChar char="q"/>
            </a:pPr>
            <a:endParaRPr lang="en-US" altLang="en-US" sz="2000" dirty="0">
              <a:solidFill>
                <a:schemeClr val="accent6">
                  <a:lumMod val="50000"/>
                </a:schemeClr>
              </a:solidFill>
              <a:latin typeface="+mn-lt"/>
              <a:cs typeface="Arial" panose="020B0604020202020204" pitchFamily="34" charset="0"/>
            </a:endParaRPr>
          </a:p>
          <a:p>
            <a:pPr marL="0" lvl="1" indent="0" algn="just">
              <a:spcBef>
                <a:spcPts val="600"/>
              </a:spcBef>
              <a:buClr>
                <a:srgbClr val="C42F1A"/>
              </a:buClr>
              <a:buSzPct val="100000"/>
            </a:pPr>
            <a:endParaRPr lang="ro-RO" altLang="en-US" sz="2000" dirty="0">
              <a:solidFill>
                <a:schemeClr val="accent6">
                  <a:lumMod val="50000"/>
                </a:schemeClr>
              </a:solidFill>
              <a:latin typeface="+mn-lt"/>
              <a:cs typeface="Arial" panose="020B0604020202020204" pitchFamily="34" charset="0"/>
            </a:endParaRPr>
          </a:p>
        </p:txBody>
      </p:sp>
      <p:sp>
        <p:nvSpPr>
          <p:cNvPr id="2" name="Dreptunghi 1">
            <a:extLst>
              <a:ext uri="{FF2B5EF4-FFF2-40B4-BE49-F238E27FC236}">
                <a16:creationId xmlns:a16="http://schemas.microsoft.com/office/drawing/2014/main" xmlns="" id="{B7C3B9C6-107E-4241-90B2-EBC9CE6F3BB6}"/>
              </a:ext>
            </a:extLst>
          </p:cNvPr>
          <p:cNvSpPr/>
          <p:nvPr/>
        </p:nvSpPr>
        <p:spPr>
          <a:xfrm>
            <a:off x="0" y="1461777"/>
            <a:ext cx="2700238" cy="1569660"/>
          </a:xfrm>
          <a:prstGeom prst="rect">
            <a:avLst/>
          </a:prstGeom>
        </p:spPr>
        <p:txBody>
          <a:bodyPr wrap="square">
            <a:spAutoFit/>
          </a:bodyPr>
          <a:lstStyle/>
          <a:p>
            <a:pPr lvl="0"/>
            <a:r>
              <a:rPr lang="ro-RO" sz="2400" b="1" spc="-60" dirty="0">
                <a:solidFill>
                  <a:prstClr val="white">
                    <a:lumMod val="95000"/>
                  </a:prstClr>
                </a:solidFill>
                <a:effectLst>
                  <a:outerShdw blurRad="38100" dist="38100" dir="2700000" algn="tl">
                    <a:srgbClr val="000000">
                      <a:alpha val="43137"/>
                    </a:srgbClr>
                  </a:outerShdw>
                </a:effectLst>
                <a:ea typeface="맑은 고딕" panose="020B0503020000020004" pitchFamily="34" charset="-127"/>
              </a:rPr>
              <a:t>Impactul cursurilor de formare organizate la nivel național</a:t>
            </a:r>
            <a:endParaRPr lang="en-US" sz="2400" b="1" spc="-60" dirty="0">
              <a:solidFill>
                <a:prstClr val="white">
                  <a:lumMod val="95000"/>
                </a:prstClr>
              </a:solidFill>
              <a:effectLst>
                <a:outerShdw blurRad="38100" dist="38100" dir="2700000" algn="tl">
                  <a:srgbClr val="000000">
                    <a:alpha val="43137"/>
                  </a:srgbClr>
                </a:outerShdw>
              </a:effectLst>
              <a:ea typeface="맑은 고딕" panose="020B0503020000020004" pitchFamily="34" charset="-127"/>
            </a:endParaRPr>
          </a:p>
        </p:txBody>
      </p:sp>
      <p:sp>
        <p:nvSpPr>
          <p:cNvPr id="5" name="Dreptunghi 4">
            <a:extLst>
              <a:ext uri="{FF2B5EF4-FFF2-40B4-BE49-F238E27FC236}">
                <a16:creationId xmlns:a16="http://schemas.microsoft.com/office/drawing/2014/main" xmlns="" id="{F619203D-DF88-4EB0-8736-14360EA2CA64}"/>
              </a:ext>
            </a:extLst>
          </p:cNvPr>
          <p:cNvSpPr/>
          <p:nvPr/>
        </p:nvSpPr>
        <p:spPr>
          <a:xfrm>
            <a:off x="52062" y="18595"/>
            <a:ext cx="9039876" cy="800219"/>
          </a:xfrm>
          <a:prstGeom prst="rect">
            <a:avLst/>
          </a:prstGeom>
        </p:spPr>
        <p:txBody>
          <a:bodyPr wrap="square">
            <a:spAutoFit/>
          </a:bodyPr>
          <a:lstStyle/>
          <a:p>
            <a:r>
              <a:rPr lang="ro-RO" altLang="ro-RO" sz="1400" b="1" dirty="0">
                <a:solidFill>
                  <a:schemeClr val="bg1">
                    <a:lumMod val="75000"/>
                  </a:schemeClr>
                </a:solidFill>
                <a:ea typeface="맑은 고딕" panose="020B0503020000020004" pitchFamily="34" charset="-127"/>
              </a:rPr>
              <a:t>I. Diagnoza procesului educațional, pe discipline/ compartimente/domenii, la nivelul fiecărui județ/al municipiului București, pentru anul școlar 20</a:t>
            </a:r>
            <a:r>
              <a:rPr lang="en-US" altLang="ro-RO" sz="1400" b="1" dirty="0">
                <a:solidFill>
                  <a:schemeClr val="bg1">
                    <a:lumMod val="75000"/>
                  </a:schemeClr>
                </a:solidFill>
                <a:ea typeface="맑은 고딕" panose="020B0503020000020004" pitchFamily="34" charset="-127"/>
              </a:rPr>
              <a:t>21</a:t>
            </a:r>
            <a:r>
              <a:rPr lang="ro-RO" altLang="ro-RO" sz="1400" b="1" dirty="0">
                <a:solidFill>
                  <a:schemeClr val="bg1">
                    <a:lumMod val="75000"/>
                  </a:schemeClr>
                </a:solidFill>
                <a:ea typeface="맑은 고딕" panose="020B0503020000020004" pitchFamily="34" charset="-127"/>
              </a:rPr>
              <a:t>-202</a:t>
            </a:r>
            <a:r>
              <a:rPr lang="en-US" altLang="ro-RO" sz="1400" b="1" dirty="0">
                <a:solidFill>
                  <a:schemeClr val="bg1">
                    <a:lumMod val="75000"/>
                  </a:schemeClr>
                </a:solidFill>
                <a:ea typeface="맑은 고딕" panose="020B0503020000020004" pitchFamily="34" charset="-127"/>
              </a:rPr>
              <a:t>2</a:t>
            </a:r>
            <a:r>
              <a:rPr lang="ro-RO" altLang="ro-RO" sz="1400" b="1" dirty="0">
                <a:solidFill>
                  <a:schemeClr val="bg1">
                    <a:lumMod val="75000"/>
                  </a:schemeClr>
                </a:solidFill>
                <a:ea typeface="맑은 고딕" panose="020B0503020000020004" pitchFamily="34" charset="-127"/>
              </a:rPr>
              <a:t>, în contextul provocărilor generate de pandemia COVID-19</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2999824570"/>
      </p:ext>
    </p:extLst>
  </p:cSld>
  <p:clrMapOvr>
    <a:masterClrMapping/>
  </p:clrMapOvr>
  <p:transition>
    <p:wipe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xmlns="" id="{0CFB943A-DD66-4A79-95F6-9D810ADD8893}"/>
              </a:ext>
            </a:extLst>
          </p:cNvPr>
          <p:cNvSpPr>
            <a:spLocks noGrp="1"/>
          </p:cNvSpPr>
          <p:nvPr>
            <p:ph type="title"/>
          </p:nvPr>
        </p:nvSpPr>
        <p:spPr>
          <a:xfrm>
            <a:off x="179512" y="1125532"/>
            <a:ext cx="2210612" cy="4601183"/>
          </a:xfrm>
        </p:spPr>
        <p:txBody>
          <a:bodyPr>
            <a:normAutofit/>
          </a:bodyPr>
          <a:lstStyle/>
          <a:p>
            <a:r>
              <a:rPr lang="ro-RO" altLang="ro-RO" sz="2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sz="2400" dirty="0">
                <a:solidFill>
                  <a:schemeClr val="bg1">
                    <a:lumMod val="95000"/>
                  </a:schemeClr>
                </a:solidFill>
                <a:cs typeface="Arial" panose="020B0604020202020204" pitchFamily="34" charset="0"/>
              </a:rPr>
              <a:t/>
            </a:r>
            <a:br>
              <a:rPr lang="ro-RO" altLang="ro-RO" sz="2400" dirty="0">
                <a:solidFill>
                  <a:schemeClr val="bg1">
                    <a:lumMod val="95000"/>
                  </a:schemeClr>
                </a:solidFill>
                <a:cs typeface="Arial" panose="020B0604020202020204" pitchFamily="34" charset="0"/>
              </a:rPr>
            </a:br>
            <a:endParaRPr lang="en-US" sz="2400" dirty="0">
              <a:solidFill>
                <a:schemeClr val="bg1">
                  <a:lumMod val="95000"/>
                </a:schemeClr>
              </a:solidFill>
            </a:endParaRPr>
          </a:p>
        </p:txBody>
      </p:sp>
      <p:sp>
        <p:nvSpPr>
          <p:cNvPr id="4098" name="Substituent conținut 2">
            <a:extLst>
              <a:ext uri="{FF2B5EF4-FFF2-40B4-BE49-F238E27FC236}">
                <a16:creationId xmlns:a16="http://schemas.microsoft.com/office/drawing/2014/main" xmlns="" id="{4C604284-0C5F-4204-8B97-B813545ACCB0}"/>
              </a:ext>
            </a:extLst>
          </p:cNvPr>
          <p:cNvSpPr>
            <a:spLocks noGrp="1"/>
          </p:cNvSpPr>
          <p:nvPr>
            <p:ph idx="1"/>
          </p:nvPr>
        </p:nvSpPr>
        <p:spPr>
          <a:xfrm>
            <a:off x="2770632" y="758952"/>
            <a:ext cx="5961888" cy="5334344"/>
          </a:xfrm>
          <a:ln>
            <a:solidFill>
              <a:schemeClr val="accent1"/>
            </a:solidFill>
          </a:ln>
        </p:spPr>
        <p:txBody>
          <a:bodyPr>
            <a:normAutofit fontScale="70000" lnSpcReduction="20000"/>
          </a:bodyPr>
          <a:lstStyle/>
          <a:p>
            <a:pPr algn="ctr"/>
            <a:endParaRPr lang="ro-RO" altLang="ro-RO" sz="1500" b="1" dirty="0">
              <a:solidFill>
                <a:srgbClr val="C00000"/>
              </a:solidFill>
              <a:latin typeface="Arial" panose="020B0604020202020204" pitchFamily="34" charset="0"/>
              <a:cs typeface="Arial" panose="020B0604020202020204" pitchFamily="34" charset="0"/>
            </a:endParaRPr>
          </a:p>
          <a:p>
            <a:pPr algn="just">
              <a:lnSpc>
                <a:spcPct val="120000"/>
              </a:lnSpc>
              <a:buClr>
                <a:srgbClr val="C42F1A"/>
              </a:buClr>
              <a:buSzPct val="110000"/>
              <a:buFont typeface="Trebuchet MS" panose="020B0603020202020204" pitchFamily="34" charset="0"/>
              <a:buAutoNum type="arabicPeriod"/>
            </a:pPr>
            <a:r>
              <a:rPr lang="ro-RO" altLang="ro-RO" sz="2900" dirty="0">
                <a:solidFill>
                  <a:schemeClr val="accent6">
                    <a:lumMod val="50000"/>
                  </a:schemeClr>
                </a:solidFill>
                <a:cs typeface="Arial" panose="020B0604020202020204" pitchFamily="34" charset="0"/>
              </a:rPr>
              <a:t>Contextul educativ și sanitar în care se va desfășura activitatea în anul școlar  2021-2022, ca urmare a evoluției pandemiei de COVID-19. </a:t>
            </a:r>
          </a:p>
          <a:p>
            <a:pPr algn="just">
              <a:lnSpc>
                <a:spcPct val="120000"/>
              </a:lnSpc>
              <a:buClr>
                <a:srgbClr val="C42F1A"/>
              </a:buClr>
              <a:buSzPct val="110000"/>
              <a:buFont typeface="Trebuchet MS" panose="020B0603020202020204" pitchFamily="34" charset="0"/>
              <a:buAutoNum type="arabicPeriod"/>
            </a:pPr>
            <a:r>
              <a:rPr lang="ro-RO" altLang="ro-RO" sz="2900" i="1" dirty="0">
                <a:solidFill>
                  <a:schemeClr val="accent6">
                    <a:lumMod val="50000"/>
                  </a:schemeClr>
                </a:solidFill>
                <a:cs typeface="Arial" panose="020B0604020202020204" pitchFamily="34" charset="0"/>
              </a:rPr>
              <a:t>Repere metodologice pentru aplicarea curriculumului la clasa a IX- a în anul școlar 2021-2022</a:t>
            </a:r>
            <a:r>
              <a:rPr lang="ro-RO" altLang="ro-RO" sz="2900" dirty="0">
                <a:solidFill>
                  <a:schemeClr val="accent6">
                    <a:lumMod val="50000"/>
                  </a:schemeClr>
                </a:solidFill>
                <a:cs typeface="Arial" panose="020B0604020202020204" pitchFamily="34" charset="0"/>
              </a:rPr>
              <a:t>. Prezentarea ghidurilor  metodologice pe discipline, destinate cadrelor didactice.</a:t>
            </a:r>
          </a:p>
          <a:p>
            <a:pPr algn="just">
              <a:lnSpc>
                <a:spcPct val="120000"/>
              </a:lnSpc>
              <a:buClr>
                <a:srgbClr val="C42F1A"/>
              </a:buClr>
              <a:buSzPct val="110000"/>
              <a:buFont typeface="Trebuchet MS" panose="020B0603020202020204" pitchFamily="34" charset="0"/>
              <a:buAutoNum type="arabicPeriod"/>
            </a:pPr>
            <a:r>
              <a:rPr lang="ro-RO" altLang="ro-RO" sz="2900" dirty="0">
                <a:solidFill>
                  <a:schemeClr val="accent6">
                    <a:lumMod val="50000"/>
                  </a:schemeClr>
                </a:solidFill>
                <a:cs typeface="Arial" panose="020B0604020202020204" pitchFamily="34" charset="0"/>
              </a:rPr>
              <a:t>Utilizarea metodelor moderne de predare – învățare – evaluare diferențiate, conform nevoilor educative ale elevului vizând dezvoltarea gândirii critice, premisă a alfabetizării științifice și diminuării riscului de analfabetism funcțional, în condițiile începerii cursurilor în unitățile de învățământ, respectiv realizarea de activități asistate de tehnologie.</a:t>
            </a:r>
          </a:p>
          <a:p>
            <a:pPr algn="ctr"/>
            <a:endParaRPr lang="ro-RO" altLang="ro-RO" sz="1500" dirty="0">
              <a:solidFill>
                <a:srgbClr val="C00000"/>
              </a:solidFill>
              <a:latin typeface="Arial" panose="020B0604020202020204" pitchFamily="34" charset="0"/>
              <a:cs typeface="Arial" panose="020B0604020202020204" pitchFamily="34" charset="0"/>
            </a:endParaRPr>
          </a:p>
        </p:txBody>
      </p:sp>
      <p:sp>
        <p:nvSpPr>
          <p:cNvPr id="4" name="Dreptunghi 3">
            <a:extLst>
              <a:ext uri="{FF2B5EF4-FFF2-40B4-BE49-F238E27FC236}">
                <a16:creationId xmlns:a16="http://schemas.microsoft.com/office/drawing/2014/main" xmlns="" id="{45E30C9D-1B6F-4D5E-9DC4-04352B53E570}"/>
              </a:ext>
            </a:extLst>
          </p:cNvPr>
          <p:cNvSpPr/>
          <p:nvPr/>
        </p:nvSpPr>
        <p:spPr>
          <a:xfrm>
            <a:off x="52062" y="18595"/>
            <a:ext cx="9039876" cy="584775"/>
          </a:xfrm>
          <a:prstGeom prst="rect">
            <a:avLst/>
          </a:prstGeom>
        </p:spPr>
        <p:txBody>
          <a:bodyPr wrap="square">
            <a:spAutoFit/>
          </a:bodyPr>
          <a:lstStyle/>
          <a:p>
            <a:r>
              <a:rPr lang="ro-RO" altLang="ro-RO" sz="1400" b="1" dirty="0">
                <a:solidFill>
                  <a:schemeClr val="bg1">
                    <a:lumMod val="95000"/>
                  </a:schemeClr>
                </a:solidFill>
                <a:effectLst>
                  <a:outerShdw blurRad="38100" dist="38100" dir="2700000" algn="tl">
                    <a:srgbClr val="000000">
                      <a:alpha val="43137"/>
                    </a:srgbClr>
                  </a:outerShdw>
                </a:effectLst>
                <a:cs typeface="Arial" panose="020B0604020202020204" pitchFamily="34" charset="0"/>
              </a:rPr>
              <a:t>II. Priorități ale educației pentru anul școlar 2021-2022</a:t>
            </a:r>
            <a:r>
              <a:rPr lang="ro-RO" altLang="ro-RO" b="1" dirty="0">
                <a:solidFill>
                  <a:schemeClr val="bg1">
                    <a:lumMod val="95000"/>
                  </a:schemeClr>
                </a:solidFill>
                <a:ea typeface="맑은 고딕" panose="020B0503020000020004" pitchFamily="34" charset="-127"/>
              </a:rPr>
              <a:t/>
            </a:r>
            <a:br>
              <a:rPr lang="ro-RO" altLang="ro-RO" b="1" dirty="0">
                <a:solidFill>
                  <a:schemeClr val="bg1">
                    <a:lumMod val="95000"/>
                  </a:schemeClr>
                </a:solidFill>
                <a:ea typeface="맑은 고딕" panose="020B0503020000020004" pitchFamily="34" charset="-127"/>
              </a:rPr>
            </a:br>
            <a:endParaRPr lang="en-US" b="1" dirty="0"/>
          </a:p>
        </p:txBody>
      </p:sp>
    </p:spTree>
    <p:extLst>
      <p:ext uri="{BB962C8B-B14F-4D97-AF65-F5344CB8AC3E}">
        <p14:creationId xmlns:p14="http://schemas.microsoft.com/office/powerpoint/2010/main" val="3228260859"/>
      </p:ext>
    </p:extLst>
  </p:cSld>
  <p:clrMapOvr>
    <a:masterClrMapping/>
  </p:clrMapOvr>
  <p:transition>
    <p:wipe dir="d"/>
  </p:transition>
</p:sld>
</file>

<file path=ppt/theme/theme1.xml><?xml version="1.0" encoding="utf-8"?>
<a:theme xmlns:a="http://schemas.openxmlformats.org/drawingml/2006/main" name="Cadru">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dru">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u">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39D77354-939E-4A26-AE51-B3F9618B14B7}"/>
    </a:ext>
  </a:extLst>
</a:theme>
</file>

<file path=ppt/theme/theme2.xml><?xml version="1.0" encoding="utf-8"?>
<a:theme xmlns:a="http://schemas.openxmlformats.org/drawingml/2006/main" name="Temă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Cadru</Template>
  <TotalTime>8244</TotalTime>
  <Words>7466</Words>
  <Application>Microsoft Office PowerPoint</Application>
  <PresentationFormat>Expunere pe ecran (4:3)</PresentationFormat>
  <Paragraphs>589</Paragraphs>
  <Slides>68</Slides>
  <Notes>65</Notes>
  <HiddenSlides>0</HiddenSlides>
  <MMClips>0</MMClips>
  <ScaleCrop>false</ScaleCrop>
  <HeadingPairs>
    <vt:vector size="4" baseType="variant">
      <vt:variant>
        <vt:lpstr>Temă</vt:lpstr>
      </vt:variant>
      <vt:variant>
        <vt:i4>1</vt:i4>
      </vt:variant>
      <vt:variant>
        <vt:lpstr>Titluri diapozitive</vt:lpstr>
      </vt:variant>
      <vt:variant>
        <vt:i4>68</vt:i4>
      </vt:variant>
    </vt:vector>
  </HeadingPairs>
  <TitlesOfParts>
    <vt:vector size="69" baseType="lpstr">
      <vt:lpstr>Cadru</vt:lpstr>
      <vt:lpstr>        </vt:lpstr>
      <vt:lpstr>I. Diagnoza procesului educațional, pe discipline/ compartimente/domenii, la nivelul fiecărui județ/al municipiului București, pentru anul școlar 2021-2022, în contextul provocărilor generate de pandemia COVID-19 </vt:lpstr>
      <vt:lpstr>I. Diagnoza procesului educațional, pe discipline/ compartimente/domenii, la nivelul fiecărui județ/al municipiului București, pentru anul școlar 2021-2022, în contextul provocărilor generate de pandemia COVID-19  </vt:lpstr>
      <vt:lpstr> Aprecieri privind examenele naţionale 2021 </vt:lpstr>
      <vt:lpstr>Prezentare PowerPoint</vt:lpstr>
      <vt:lpstr>Prezentare PowerPoint</vt:lpstr>
      <vt:lpstr>Prezentare PowerPoint</vt:lpstr>
      <vt:lpstr>Prezentare PowerPoint</vt:lpstr>
      <vt:lpstr>II. Priorități ale educației pentru anul școlar 2021-2022 </vt:lpstr>
      <vt:lpstr>II. Priorități ale educației pentru anul școlar 2021-2022 </vt:lpstr>
      <vt:lpstr>Ordin comun ME-MS nr. 5196/1756/2021  măsuri de organizare a activităților în cadrul unităților/instituțiilor de învățământ în condiții de siguranță epidemiologică</vt:lpstr>
      <vt:lpstr>Ordin comun ME-MS nr. 5196/1756/2021  măsuri de organizare a activităților în cadrul unităților/instituțiilor de învățământ în condiții de siguranță epidemiologică</vt:lpstr>
      <vt:lpstr>Ordin comun ME-MS nr. 5196/1756/2021  măsuri de organizare a activităților în cadrul unităților/instituțiilor de învățământ în condiții de siguranță epidemiologică</vt:lpstr>
      <vt:lpstr>Ordin comun ME-MS nr. 5196/1756/2021  măsuri de organizare a activităților în cadrul unităților/instituțiilor de învățământ în condiții de siguranță epidemiologică</vt:lpstr>
      <vt:lpstr>Ordin comun ME-MS nr. 5196/1756/2021  măsuri de organizare a activităților în cadrul unităților/instituțiilor de învățământ în condiții de siguranță epidemiologică</vt:lpstr>
      <vt:lpstr> Ordin comun ME-MS nr. 5196/1756/2021  măsuri de organizare a activităților în cadrul unităților/instituțiilor de învățământ în condiții de siguranță epidemiologică</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Repere metodologice  pentru aplicarea curriculumului la clasa a IX-a,  la disciplina informatică și la disciplina tehnologia informației și a comunicațiilor, în anul școlar 2021-2022</vt:lpstr>
      <vt:lpstr>Planificarea si proiectarea didactică </vt:lpstr>
      <vt:lpstr>Planificarea si proiectarea didactică  Planificarea calendaristică – document proiectiv </vt:lpstr>
      <vt:lpstr>Planificarea si proiectarea didactică  Planificarea calendaristică – document proiectiv</vt:lpstr>
      <vt:lpstr>Prezentare PowerPoint</vt:lpstr>
      <vt:lpstr>Prezentare PowerPoint</vt:lpstr>
      <vt:lpstr>Prezentare PowerPoint</vt:lpstr>
      <vt:lpstr>Competiții şcolare la discipline informatice </vt:lpstr>
      <vt:lpstr>Cadrul normativ privind organizarea procesului de învățământ în anul școlar 2021– 2022 – noutăți, puncte critice, măsuri și acțiuni generate de acesta</vt:lpstr>
      <vt:lpstr>1. OME nr. 3243/2021  Structura anului şcolar 2021-2022</vt:lpstr>
      <vt:lpstr>1. OME nr. 3243/2021  Structura anului şcolar 2021-2022</vt:lpstr>
      <vt:lpstr>1. OME nr. 3243/2021  Structura anului şcolar 2021-2022</vt:lpstr>
      <vt:lpstr>2. Curriculum național</vt:lpstr>
      <vt:lpstr>2. Curriculum național  OME nr. 3.239/2021 cadrul de referință al curriculumului național</vt:lpstr>
      <vt:lpstr>2. Curriculum național   OMENCS 3590/2016 OMEN 4221/2018 Planuri-cadru, cursuri de zi ÎNVĂȚĂMÂNT GIMNAZIAL </vt:lpstr>
      <vt:lpstr>2. Curriculum național   OME 3410/2009 OME3411/2009 OME 3412/2009  Planuri-cadru, cursuri de zi și seral ÎNVĂȚĂMÂNT LICEAL </vt:lpstr>
      <vt:lpstr>2. Curriculum național   OM 4051/2006   Planuri-cadru, cursuri zi și seral ÎNVĂȚĂMÂNT SERAL </vt:lpstr>
      <vt:lpstr>2. Curriculum național   OMEN 3152/2014 OMEN 3218/2014   Planuri-cadru, cursuri zi și seral ÎNVĂȚĂMÂNT PROFESIONAL</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național   OMEN 3393/2017 OM 5099/2009  Programe şcolare valabile în anul şcolar 2021-2022</vt:lpstr>
      <vt:lpstr>2. Curriculum la decizia şcolii   OME 3128/2021  metodologia privind aprobarea CDȘ  </vt:lpstr>
      <vt:lpstr>2. Curriculum la decizia şcolii  OME 3128/2021  metodologia privind aprobarea CDȘ  </vt:lpstr>
      <vt:lpstr>2. Curriculum național    Manuale şcolare valabile în anul şcolar  2021-2022 </vt:lpstr>
      <vt:lpstr>3. Cadrul normativ care reglementează organizarea și desfășurarea unor examene, evaluări, admiteri, certificări în anul școlar 2021-2022  OME nr 5151/2021 - examenul național de bacalaureat</vt:lpstr>
      <vt:lpstr>3. Cadrul normativ care reglementează organizarea și desfășurarea unor examene, evaluări, admiteri, certificări în anul școlar 2021-2022  OME nr 5151/2021 - examenul național de bacalaureat</vt:lpstr>
      <vt:lpstr>3. Cadrul normativ care reglementează organizarea și desfășurarea unor examene, evaluări, admiteri, certificări în anul școlar 2021-2022  OME nr 5151/2021 - examenul național de bacalaureat</vt:lpstr>
      <vt:lpstr>3. Cadrul normativ care reglementează organizarea și desfășurarea unor examene, evaluări, admiteri, certificări în anul școlar 2021-2022  OM nr. 4843/27.08.2009 OM nr.3009/6.01.2021 </vt:lpstr>
      <vt:lpstr>Prezentare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Comisia Nationala de Informatica</dc:title>
  <dc:creator>danavl</dc:creator>
  <cp:lastModifiedBy>isj</cp:lastModifiedBy>
  <cp:revision>1939</cp:revision>
  <cp:lastPrinted>2021-09-07T13:59:14Z</cp:lastPrinted>
  <dcterms:created xsi:type="dcterms:W3CDTF">2002-09-03T04:38:28Z</dcterms:created>
  <dcterms:modified xsi:type="dcterms:W3CDTF">2021-09-16T09:15:33Z</dcterms:modified>
</cp:coreProperties>
</file>