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77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3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053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5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8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8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91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8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7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C2AFD9E-0CAC-46A3-BA3A-20DFE0525B9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7847C9F-753F-4EEC-99C5-A4C18FEB2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6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jbac&#259;u.r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04E-4984-42C0-BB4F-F88B4F55E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932155"/>
            <a:ext cx="8991600" cy="4145871"/>
          </a:xfrm>
        </p:spPr>
        <p:txBody>
          <a:bodyPr>
            <a:normAutofit/>
          </a:bodyPr>
          <a:lstStyle/>
          <a:p>
            <a:pPr algn="ctr"/>
            <a:b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MINISTERUL EDUCAŢIEI NAȚIONALE </a:t>
            </a:r>
            <a:b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CURRICULUM </a:t>
            </a:r>
            <a:b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PENTRU EDUCAŢIE TIMPURIE </a:t>
            </a:r>
            <a:b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copii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de la 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naștere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la 6 ani) </a:t>
            </a:r>
            <a:b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-2018- </a:t>
            </a:r>
            <a:b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„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Educația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este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mișcarea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din 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întuneric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către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lumină</a:t>
            </a:r>
            <a:r>
              <a:rPr lang="en-US" sz="1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.”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(Allan Bloom)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9952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08993-0B0B-4C74-93B9-401FB6488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861135"/>
            <a:ext cx="9860872" cy="4660776"/>
          </a:xfrm>
        </p:spPr>
        <p:txBody>
          <a:bodyPr>
            <a:normAutofit fontScale="90000"/>
          </a:bodyPr>
          <a:lstStyle/>
          <a:p>
            <a:pPr marL="571500" indent="-5715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Baza</a:t>
            </a:r>
            <a:r>
              <a:rPr lang="en-US" dirty="0"/>
              <a:t> legal</a:t>
            </a:r>
            <a:r>
              <a:rPr lang="ro-RO" dirty="0"/>
              <a:t>ă</a:t>
            </a:r>
            <a:br>
              <a:rPr lang="ro-RO" dirty="0"/>
            </a:br>
            <a:br>
              <a:rPr lang="ro-RO" dirty="0"/>
            </a:br>
            <a:r>
              <a:rPr lang="ro-RO" sz="1300" b="1" dirty="0"/>
              <a:t>Reperele fundamentale în învăţarea și dezvoltarea timpurie - RFIDT, aprobate prin O.M. nr. 3851/2010</a:t>
            </a:r>
            <a:r>
              <a:rPr lang="ro-RO" sz="1300" dirty="0"/>
              <a:t>.</a:t>
            </a:r>
            <a:br>
              <a:rPr lang="ro-RO" sz="1300" dirty="0"/>
            </a:br>
            <a:r>
              <a:rPr lang="ro-RO" sz="1300" dirty="0"/>
              <a:t>Acest document reprezintă un set de enunţuri care reflectă aşteptările privind ceea ce ar trebui copiii să ştie şi să fie capabili să facă. Aceste aşteptări sunt definite pentru a sprijini creşterea şi dezvoltarea normală și deplină a copiilor de la naştere până la intrarea în şcoală. Conform documentului menţionat, finalităţile educaţiei timpurii au în vedere o abordare holistică, vizând cele cinci domenii ale dezvoltării copilului:</a:t>
            </a:r>
            <a:br>
              <a:rPr lang="ro-RO" sz="1300" dirty="0"/>
            </a:br>
            <a:br>
              <a:rPr lang="ro-RO" sz="1300" dirty="0"/>
            </a:br>
            <a:r>
              <a:rPr lang="ro-RO" sz="1300" dirty="0"/>
              <a:t>✓ dezvoltarea fizică, sănătate și igienă personală;</a:t>
            </a:r>
            <a:br>
              <a:rPr lang="ro-RO" sz="1300" dirty="0"/>
            </a:br>
            <a:r>
              <a:rPr lang="ro-RO" sz="1300" dirty="0"/>
              <a:t>✓ dezvoltarea socio-emoţională;</a:t>
            </a:r>
            <a:br>
              <a:rPr lang="ro-RO" sz="1300" dirty="0"/>
            </a:br>
            <a:r>
              <a:rPr lang="ro-RO" sz="1300" dirty="0"/>
              <a:t>✓ dezvoltarea cognitivă și cunoașterea lumii;</a:t>
            </a:r>
            <a:br>
              <a:rPr lang="ro-RO" sz="1300" dirty="0"/>
            </a:br>
            <a:r>
              <a:rPr lang="ro-RO" sz="1300" dirty="0"/>
              <a:t>✓ dezvoltarea limbajului, a comunicării și premisele citirii și scrierii;</a:t>
            </a:r>
            <a:br>
              <a:rPr lang="ro-RO" sz="1300" dirty="0"/>
            </a:br>
            <a:r>
              <a:rPr lang="ro-RO" sz="1300" dirty="0"/>
              <a:t>✓ capacităţi și atitudini în învăţare</a:t>
            </a:r>
            <a:r>
              <a:rPr lang="ro-RO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6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220F7-AE8F-45BF-A117-842C2FD72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4560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Principii </a:t>
            </a:r>
            <a:r>
              <a:rPr lang="en-US" dirty="0" err="1"/>
              <a:t>generale</a:t>
            </a:r>
            <a:r>
              <a:rPr lang="en-US" dirty="0"/>
              <a:t> care </a:t>
            </a:r>
            <a:r>
              <a:rPr lang="en-US" dirty="0" err="1"/>
              <a:t>stau</a:t>
            </a:r>
            <a:r>
              <a:rPr lang="en-US" dirty="0"/>
              <a:t> la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elaborării</a:t>
            </a:r>
            <a:r>
              <a:rPr lang="en-US" dirty="0"/>
              <a:t> </a:t>
            </a:r>
            <a:r>
              <a:rPr lang="en-US" dirty="0" err="1"/>
              <a:t>curriculumului</a:t>
            </a:r>
            <a:r>
              <a:rPr lang="en-US" dirty="0"/>
              <a:t> specific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23EBC-783C-40E6-AB32-8B61DE7DE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697011"/>
            <a:ext cx="7729728" cy="3101983"/>
          </a:xfrm>
        </p:spPr>
        <p:txBody>
          <a:bodyPr>
            <a:noAutofit/>
          </a:bodyPr>
          <a:lstStyle/>
          <a:p>
            <a:r>
              <a:rPr lang="en-US" sz="1600" dirty="0"/>
              <a:t>1. </a:t>
            </a:r>
            <a:r>
              <a:rPr lang="en-US" sz="1600" dirty="0" err="1"/>
              <a:t>Centrarea</a:t>
            </a:r>
            <a:r>
              <a:rPr lang="en-US" sz="1600" dirty="0"/>
              <a:t> pe </a:t>
            </a:r>
            <a:r>
              <a:rPr lang="en-US" sz="1600" dirty="0" err="1"/>
              <a:t>învățare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dezvoltare</a:t>
            </a:r>
            <a:endParaRPr lang="en-US" sz="1600" dirty="0"/>
          </a:p>
          <a:p>
            <a:r>
              <a:rPr lang="en-US" sz="1600" dirty="0"/>
              <a:t>2. </a:t>
            </a:r>
            <a:r>
              <a:rPr lang="en-US" sz="1600" dirty="0" err="1"/>
              <a:t>Orientarea</a:t>
            </a:r>
            <a:r>
              <a:rPr lang="en-US" sz="1600" dirty="0"/>
              <a:t> </a:t>
            </a:r>
            <a:r>
              <a:rPr lang="en-US" sz="1600" dirty="0" err="1"/>
              <a:t>spre</a:t>
            </a:r>
            <a:r>
              <a:rPr lang="en-US" sz="1600" dirty="0"/>
              <a:t> </a:t>
            </a:r>
            <a:r>
              <a:rPr lang="en-US" sz="1600" dirty="0" err="1"/>
              <a:t>formarea</a:t>
            </a:r>
            <a:r>
              <a:rPr lang="en-US" sz="1600" dirty="0"/>
              <a:t> de </a:t>
            </a:r>
            <a:r>
              <a:rPr lang="en-US" sz="1600" dirty="0" err="1"/>
              <a:t>competențe</a:t>
            </a:r>
            <a:endParaRPr lang="en-US" sz="1600" dirty="0"/>
          </a:p>
          <a:p>
            <a:r>
              <a:rPr lang="en-US" sz="1600" dirty="0"/>
              <a:t>3. </a:t>
            </a:r>
            <a:r>
              <a:rPr lang="en-US" sz="1600" dirty="0" err="1"/>
              <a:t>Abordarea</a:t>
            </a:r>
            <a:r>
              <a:rPr lang="en-US" sz="1600" dirty="0"/>
              <a:t> </a:t>
            </a:r>
            <a:r>
              <a:rPr lang="en-US" sz="1600" dirty="0" err="1"/>
              <a:t>ludică</a:t>
            </a:r>
            <a:r>
              <a:rPr lang="en-US" sz="1600" dirty="0"/>
              <a:t> a </a:t>
            </a:r>
            <a:r>
              <a:rPr lang="en-US" sz="1600" dirty="0" err="1"/>
              <a:t>învățării</a:t>
            </a:r>
            <a:r>
              <a:rPr lang="en-US" sz="1600" dirty="0"/>
              <a:t> (</a:t>
            </a:r>
            <a:r>
              <a:rPr lang="en-US" sz="1600" dirty="0" err="1"/>
              <a:t>conceptualizarea</a:t>
            </a:r>
            <a:r>
              <a:rPr lang="en-US" sz="1600" dirty="0"/>
              <a:t> </a:t>
            </a:r>
            <a:r>
              <a:rPr lang="en-US" sz="1600" dirty="0" err="1"/>
              <a:t>sintagmei</a:t>
            </a:r>
            <a:r>
              <a:rPr lang="en-US" sz="1600" dirty="0"/>
              <a:t> </a:t>
            </a:r>
            <a:r>
              <a:rPr lang="en-US" sz="1600" dirty="0" err="1"/>
              <a:t>învăţare</a:t>
            </a:r>
            <a:r>
              <a:rPr lang="en-US" sz="1600" dirty="0"/>
              <a:t> </a:t>
            </a:r>
            <a:r>
              <a:rPr lang="en-US" sz="1600" dirty="0" err="1"/>
              <a:t>ludică</a:t>
            </a:r>
            <a:r>
              <a:rPr lang="en-US" sz="1600" dirty="0"/>
              <a:t>)</a:t>
            </a:r>
          </a:p>
          <a:p>
            <a:r>
              <a:rPr lang="en-US" sz="1600" dirty="0"/>
              <a:t>4. </a:t>
            </a:r>
            <a:r>
              <a:rPr lang="en-US" sz="1600" dirty="0" err="1"/>
              <a:t>Flexibilizarea</a:t>
            </a:r>
            <a:r>
              <a:rPr lang="en-US" sz="1600" dirty="0"/>
              <a:t> </a:t>
            </a:r>
            <a:r>
              <a:rPr lang="en-US" sz="1600" dirty="0" err="1"/>
              <a:t>ofertei</a:t>
            </a:r>
            <a:r>
              <a:rPr lang="en-US" sz="1600" dirty="0"/>
              <a:t> </a:t>
            </a:r>
            <a:r>
              <a:rPr lang="en-US" sz="1600" dirty="0" err="1"/>
              <a:t>curriculare</a:t>
            </a:r>
            <a:endParaRPr lang="en-US" sz="1600" dirty="0"/>
          </a:p>
          <a:p>
            <a:r>
              <a:rPr lang="en-US" sz="1600" dirty="0"/>
              <a:t>5. </a:t>
            </a:r>
            <a:r>
              <a:rPr lang="en-US" sz="1600" dirty="0" err="1"/>
              <a:t>Asigurarea</a:t>
            </a:r>
            <a:r>
              <a:rPr lang="en-US" sz="1600" dirty="0"/>
              <a:t> </a:t>
            </a:r>
            <a:r>
              <a:rPr lang="en-US" sz="1600" dirty="0" err="1"/>
              <a:t>continuității</a:t>
            </a:r>
            <a:r>
              <a:rPr lang="en-US" sz="1600" dirty="0"/>
              <a:t> </a:t>
            </a:r>
            <a:r>
              <a:rPr lang="en-US" sz="1600" dirty="0" err="1"/>
              <a:t>curriculare</a:t>
            </a:r>
            <a:r>
              <a:rPr lang="en-US" sz="1600" dirty="0"/>
              <a:t> (pe </a:t>
            </a:r>
            <a:r>
              <a:rPr lang="en-US" sz="1600" dirty="0" err="1"/>
              <a:t>verticală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pe </a:t>
            </a:r>
            <a:r>
              <a:rPr lang="en-US" sz="1600" dirty="0" err="1"/>
              <a:t>orizontală</a:t>
            </a:r>
            <a:r>
              <a:rPr lang="en-US" sz="1600" dirty="0"/>
              <a:t>)</a:t>
            </a:r>
          </a:p>
          <a:p>
            <a:r>
              <a:rPr lang="en-US" sz="1600" dirty="0"/>
              <a:t>6. </a:t>
            </a:r>
            <a:r>
              <a:rPr lang="en-US" sz="1600" dirty="0" err="1"/>
              <a:t>Corelarea</a:t>
            </a:r>
            <a:r>
              <a:rPr lang="en-US" sz="1600" dirty="0"/>
              <a:t> </a:t>
            </a:r>
            <a:r>
              <a:rPr lang="en-US" sz="1600" dirty="0" err="1"/>
              <a:t>curriculumului</a:t>
            </a:r>
            <a:r>
              <a:rPr lang="en-US" sz="1600" dirty="0"/>
              <a:t> cu </a:t>
            </a:r>
            <a:r>
              <a:rPr lang="en-US" sz="1600" dirty="0" err="1"/>
              <a:t>aspecte</a:t>
            </a:r>
            <a:r>
              <a:rPr lang="en-US" sz="1600" dirty="0"/>
              <a:t> ale </a:t>
            </a:r>
            <a:r>
              <a:rPr lang="en-US" sz="1600" dirty="0" err="1"/>
              <a:t>realităţii</a:t>
            </a:r>
            <a:r>
              <a:rPr lang="en-US" sz="1600" dirty="0"/>
              <a:t> (</a:t>
            </a:r>
            <a:r>
              <a:rPr lang="en-US" sz="1600" dirty="0" err="1"/>
              <a:t>contextualizarea</a:t>
            </a:r>
            <a:r>
              <a:rPr lang="en-US" sz="1600" dirty="0"/>
              <a:t> </a:t>
            </a:r>
            <a:r>
              <a:rPr lang="en-US" sz="1600" dirty="0" err="1"/>
              <a:t>curriculară</a:t>
            </a:r>
            <a:r>
              <a:rPr lang="en-US" sz="1600" dirty="0"/>
              <a:t>)</a:t>
            </a:r>
          </a:p>
          <a:p>
            <a:r>
              <a:rPr lang="en-US" sz="1600" dirty="0"/>
              <a:t>7. </a:t>
            </a:r>
            <a:r>
              <a:rPr lang="en-US" sz="1600" dirty="0" err="1"/>
              <a:t>Abordarea</a:t>
            </a:r>
            <a:r>
              <a:rPr lang="en-US" sz="1600" dirty="0"/>
              <a:t> </a:t>
            </a:r>
            <a:r>
              <a:rPr lang="en-US" sz="1600" dirty="0" err="1"/>
              <a:t>integrată</a:t>
            </a:r>
            <a:r>
              <a:rPr lang="en-US" sz="1600" dirty="0"/>
              <a:t> a </a:t>
            </a:r>
            <a:r>
              <a:rPr lang="en-US" sz="1600" dirty="0" err="1"/>
              <a:t>curriculumului</a:t>
            </a:r>
            <a:endParaRPr lang="en-US" sz="1600" dirty="0"/>
          </a:p>
          <a:p>
            <a:r>
              <a:rPr lang="en-US" sz="1600" dirty="0"/>
              <a:t>8. </a:t>
            </a:r>
            <a:r>
              <a:rPr lang="en-US" sz="1600" dirty="0" err="1"/>
              <a:t>Diferențierea-personalizarea</a:t>
            </a:r>
            <a:r>
              <a:rPr lang="en-US" sz="1600" dirty="0"/>
              <a:t> </a:t>
            </a:r>
            <a:r>
              <a:rPr lang="en-US" sz="1600" dirty="0" err="1"/>
              <a:t>curriculară</a:t>
            </a:r>
            <a:endParaRPr lang="en-US" sz="1600" dirty="0"/>
          </a:p>
          <a:p>
            <a:r>
              <a:rPr lang="en-US" sz="1600" dirty="0"/>
              <a:t>9. </a:t>
            </a:r>
            <a:r>
              <a:rPr lang="en-US" sz="1600" dirty="0" err="1"/>
              <a:t>Valorificarea</a:t>
            </a:r>
            <a:r>
              <a:rPr lang="en-US" sz="1600" dirty="0"/>
              <a:t> </a:t>
            </a:r>
            <a:r>
              <a:rPr lang="en-US" sz="1600" dirty="0" err="1"/>
              <a:t>noilor</a:t>
            </a:r>
            <a:r>
              <a:rPr lang="en-US" sz="1600" dirty="0"/>
              <a:t> </a:t>
            </a:r>
            <a:r>
              <a:rPr lang="en-US" sz="1600" dirty="0" err="1"/>
              <a:t>tehnologii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susținerea</a:t>
            </a:r>
            <a:r>
              <a:rPr lang="en-US" sz="1600" dirty="0"/>
              <a:t> </a:t>
            </a:r>
            <a:r>
              <a:rPr lang="en-US" sz="1600" dirty="0" err="1"/>
              <a:t>învățării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dezvoltării</a:t>
            </a:r>
            <a:endParaRPr lang="en-US" sz="1600" dirty="0"/>
          </a:p>
          <a:p>
            <a:r>
              <a:rPr lang="en-US" sz="1600" dirty="0"/>
              <a:t>10. </a:t>
            </a:r>
            <a:r>
              <a:rPr lang="en-US" sz="1600" dirty="0" err="1"/>
              <a:t>Selecția</a:t>
            </a:r>
            <a:r>
              <a:rPr lang="en-US" sz="1600" dirty="0"/>
              <a:t> </a:t>
            </a:r>
            <a:r>
              <a:rPr lang="en-US" sz="1600" dirty="0" err="1"/>
              <a:t>adaptată</a:t>
            </a:r>
            <a:r>
              <a:rPr lang="en-US" sz="1600" dirty="0"/>
              <a:t> a </a:t>
            </a:r>
            <a:r>
              <a:rPr lang="en-US" sz="1600" dirty="0" err="1"/>
              <a:t>conținuturilor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a </a:t>
            </a:r>
            <a:r>
              <a:rPr lang="en-US" sz="1600" dirty="0" err="1"/>
              <a:t>activităţilor</a:t>
            </a:r>
            <a:r>
              <a:rPr lang="en-US" sz="1600" dirty="0"/>
              <a:t> de </a:t>
            </a:r>
            <a:r>
              <a:rPr lang="en-US" sz="1600" dirty="0" err="1"/>
              <a:t>învățare</a:t>
            </a:r>
            <a:r>
              <a:rPr lang="en-US" sz="1600" dirty="0"/>
              <a:t>, cu </a:t>
            </a:r>
            <a:r>
              <a:rPr lang="en-US" sz="1600" dirty="0" err="1"/>
              <a:t>focalizare</a:t>
            </a:r>
            <a:r>
              <a:rPr lang="en-US" sz="1600" dirty="0"/>
              <a:t> nu </a:t>
            </a:r>
            <a:r>
              <a:rPr lang="en-US" sz="1600" dirty="0" err="1"/>
              <a:t>doar</a:t>
            </a:r>
            <a:r>
              <a:rPr lang="en-US" sz="1600" dirty="0"/>
              <a:t> pe </a:t>
            </a:r>
            <a:r>
              <a:rPr lang="en-US" sz="1600" dirty="0" err="1"/>
              <a:t>ce</a:t>
            </a:r>
            <a:r>
              <a:rPr lang="en-US" sz="1600" dirty="0"/>
              <a:t> se </a:t>
            </a:r>
            <a:r>
              <a:rPr lang="en-US" sz="1600" dirty="0" err="1"/>
              <a:t>învață</a:t>
            </a:r>
            <a:r>
              <a:rPr lang="en-US" sz="1600" dirty="0"/>
              <a:t>, ci </a:t>
            </a:r>
            <a:r>
              <a:rPr lang="en-US" sz="1600" dirty="0" err="1"/>
              <a:t>și</a:t>
            </a:r>
            <a:r>
              <a:rPr lang="en-US" sz="1600" dirty="0"/>
              <a:t> pe cum se </a:t>
            </a:r>
            <a:r>
              <a:rPr lang="en-US" sz="1600" dirty="0" err="1"/>
              <a:t>învață</a:t>
            </a:r>
            <a:endParaRPr lang="en-US" sz="1600" dirty="0"/>
          </a:p>
          <a:p>
            <a:r>
              <a:rPr lang="en-US" sz="1600" dirty="0"/>
              <a:t>11. </a:t>
            </a:r>
            <a:r>
              <a:rPr lang="en-US" sz="1600" dirty="0" err="1"/>
              <a:t>Valorizarea</a:t>
            </a:r>
            <a:r>
              <a:rPr lang="en-US" sz="1600" dirty="0"/>
              <a:t> </a:t>
            </a:r>
            <a:r>
              <a:rPr lang="en-US" sz="1600" dirty="0" err="1"/>
              <a:t>culturii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a </a:t>
            </a:r>
            <a:r>
              <a:rPr lang="en-US" sz="1600" dirty="0" err="1"/>
              <a:t>tradițiilor</a:t>
            </a:r>
            <a:r>
              <a:rPr lang="en-US" sz="1600" dirty="0"/>
              <a:t> </a:t>
            </a:r>
            <a:r>
              <a:rPr lang="en-US" sz="1600" dirty="0" err="1"/>
              <a:t>naționale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promovarea</a:t>
            </a:r>
            <a:r>
              <a:rPr lang="en-US" sz="1600" dirty="0"/>
              <a:t> </a:t>
            </a:r>
            <a:r>
              <a:rPr lang="en-US" sz="1600" dirty="0" err="1"/>
              <a:t>principiilor</a:t>
            </a:r>
            <a:r>
              <a:rPr lang="en-US" sz="1600" dirty="0"/>
              <a:t> </a:t>
            </a:r>
            <a:r>
              <a:rPr lang="en-US" sz="1600" dirty="0" err="1"/>
              <a:t>interculturalității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233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C7B8-FCF9-4564-A88A-54B02110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92334"/>
            <a:ext cx="7729728" cy="1188720"/>
          </a:xfrm>
        </p:spPr>
        <p:txBody>
          <a:bodyPr/>
          <a:lstStyle/>
          <a:p>
            <a:r>
              <a:rPr lang="en-US" dirty="0" err="1"/>
              <a:t>Planul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educația</a:t>
            </a:r>
            <a:r>
              <a:rPr lang="en-US" dirty="0"/>
              <a:t> </a:t>
            </a:r>
            <a:r>
              <a:rPr lang="en-US" dirty="0" err="1"/>
              <a:t>timpurie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C2927B-C6A2-4A7D-85EE-B133424A23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662" y="1581982"/>
            <a:ext cx="11178676" cy="486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70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789A5-CFB3-4232-853C-986871AE4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056" y="217095"/>
            <a:ext cx="7729728" cy="1188720"/>
          </a:xfrm>
        </p:spPr>
        <p:txBody>
          <a:bodyPr/>
          <a:lstStyle/>
          <a:p>
            <a:r>
              <a:rPr lang="ro-RO" dirty="0"/>
              <a:t>DOMENII DE DEZVOLTARE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F55FC36-E34C-43C9-9B75-7BF112F9EA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4838" y="1546880"/>
            <a:ext cx="11102323" cy="509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45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4451C77-D027-437A-ABBB-2B0C356E03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8689" y="2638425"/>
            <a:ext cx="5514622" cy="31019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3D7D1B-A3DF-4ED0-BD66-CE4AA5FF9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130" y="230817"/>
            <a:ext cx="8252008" cy="52975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78D267-CD9F-4699-90A4-E7AA563B39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130" y="5326602"/>
            <a:ext cx="8252008" cy="116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24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05181CA-0C5B-450C-9DD5-A58401D14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080" y="243464"/>
            <a:ext cx="10449840" cy="621060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10227-7963-4711-8E2B-5AC2F7E3E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85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9010A-95FF-4E19-8F6E-F87777AFE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106CE9-CB41-4D77-8F38-120F96CB7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89" y="193935"/>
            <a:ext cx="10692712" cy="6295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293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46BBC-6548-4AD7-97CD-6064585F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5702"/>
            <a:ext cx="7729728" cy="1188720"/>
          </a:xfrm>
        </p:spPr>
        <p:txBody>
          <a:bodyPr>
            <a:normAutofit/>
          </a:bodyPr>
          <a:lstStyle/>
          <a:p>
            <a:r>
              <a:rPr lang="ro-RO" dirty="0"/>
              <a:t>Important!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71C3A-DC86-49FC-8254-A57D27228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868" y="1554968"/>
            <a:ext cx="10644326" cy="4632768"/>
          </a:xfrm>
        </p:spPr>
        <p:txBody>
          <a:bodyPr>
            <a:normAutofit fontScale="92500" lnSpcReduction="20000"/>
          </a:bodyPr>
          <a:lstStyle/>
          <a:p>
            <a:r>
              <a:rPr lang="ro-RO" dirty="0"/>
              <a:t>În documentul „Curriculum 2018- final” care va fi postat pe site-ul </a:t>
            </a:r>
            <a:r>
              <a:rPr lang="ro-RO" dirty="0">
                <a:hlinkClick r:id="rId2"/>
              </a:rPr>
              <a:t>www.isjbacău.ro</a:t>
            </a:r>
            <a:r>
              <a:rPr lang="ro-RO" dirty="0"/>
              <a:t>, compartiment curricuculum- educație timpurie, veți găsi detaliate modalitățile de desfășurare a programului zilnic și al activităților din grădinița de copii, precum și documente necesare la grupă:</a:t>
            </a:r>
          </a:p>
          <a:p>
            <a:r>
              <a:rPr lang="ro-RO" dirty="0"/>
              <a:t>- </a:t>
            </a:r>
            <a:r>
              <a:rPr lang="it-IT" dirty="0"/>
              <a:t>Profilul de formare al copilului care finalizează învățământul preșcolar</a:t>
            </a:r>
            <a:endParaRPr lang="ro-RO" dirty="0"/>
          </a:p>
          <a:p>
            <a:r>
              <a:rPr lang="ro-RO" dirty="0"/>
              <a:t>- Notă privind planul de învățământ</a:t>
            </a:r>
          </a:p>
          <a:p>
            <a:r>
              <a:rPr lang="ro-RO" dirty="0"/>
              <a:t>- </a:t>
            </a:r>
            <a:r>
              <a:rPr lang="pt-BR" dirty="0"/>
              <a:t>Metodologia de aplicare a Planului de învățământ pentru educația timpurie</a:t>
            </a:r>
            <a:endParaRPr lang="ro-RO" dirty="0"/>
          </a:p>
          <a:p>
            <a:r>
              <a:rPr lang="ro-RO" dirty="0"/>
              <a:t>- Programa pentru educația timpurie – structura curriculară și modelul de proiectare curriculară promovat</a:t>
            </a:r>
          </a:p>
          <a:p>
            <a:r>
              <a:rPr lang="ro-RO" dirty="0"/>
              <a:t>- </a:t>
            </a:r>
            <a:r>
              <a:rPr lang="en-US" dirty="0" err="1"/>
              <a:t>Domeniile</a:t>
            </a:r>
            <a:r>
              <a:rPr lang="en-US" dirty="0"/>
              <a:t> de </a:t>
            </a:r>
            <a:r>
              <a:rPr lang="en-US" dirty="0" err="1"/>
              <a:t>dezvoltare</a:t>
            </a:r>
            <a:r>
              <a:rPr lang="ro-RO" dirty="0"/>
              <a:t>- detaliere</a:t>
            </a:r>
          </a:p>
          <a:p>
            <a:r>
              <a:rPr lang="ro-RO" dirty="0"/>
              <a:t>- Schema proiectării, pe teme anuale de studiu, a activităților tematice/pe domenii experiențiale</a:t>
            </a:r>
          </a:p>
          <a:p>
            <a:r>
              <a:rPr lang="ro-RO" dirty="0"/>
              <a:t>- PRECIZĂRI privind conținutul temelor anuale de studiu și modul în care fiecare dintre acestea poate fi abordată</a:t>
            </a:r>
          </a:p>
          <a:p>
            <a:r>
              <a:rPr lang="ro-RO" dirty="0"/>
              <a:t>- Anexa nr.2 – Condica de evidență a activității didactice din educația timpurie</a:t>
            </a:r>
          </a:p>
          <a:p>
            <a:r>
              <a:rPr lang="ro-RO" dirty="0"/>
              <a:t>- Anexa nr.4 – Fișa de apreciere a progresului individual al copilului înainte de înscrierea în clasa pregatitoare</a:t>
            </a:r>
          </a:p>
          <a:p>
            <a:r>
              <a:rPr lang="ro-RO" dirty="0"/>
              <a:t>- </a:t>
            </a:r>
            <a:r>
              <a:rPr lang="en-US" dirty="0" err="1"/>
              <a:t>Anexa</a:t>
            </a:r>
            <a:r>
              <a:rPr lang="en-US" dirty="0"/>
              <a:t> nr.5 – </a:t>
            </a:r>
            <a:r>
              <a:rPr lang="en-US" dirty="0" err="1"/>
              <a:t>Repere</a:t>
            </a:r>
            <a:r>
              <a:rPr lang="en-US" dirty="0"/>
              <a:t> </a:t>
            </a:r>
            <a:r>
              <a:rPr lang="en-US" dirty="0" err="1"/>
              <a:t>proiect</a:t>
            </a:r>
            <a:r>
              <a:rPr lang="en-US" dirty="0"/>
              <a:t> didactic (</a:t>
            </a:r>
            <a:r>
              <a:rPr lang="en-US" dirty="0" err="1"/>
              <a:t>activitate</a:t>
            </a:r>
            <a:r>
              <a:rPr lang="en-US" dirty="0"/>
              <a:t> </a:t>
            </a:r>
            <a:r>
              <a:rPr lang="en-US" dirty="0" err="1"/>
              <a:t>integrată</a:t>
            </a:r>
            <a:r>
              <a:rPr lang="en-US" dirty="0"/>
              <a:t>)</a:t>
            </a:r>
            <a:endParaRPr lang="ro-RO" dirty="0"/>
          </a:p>
          <a:p>
            <a:r>
              <a:rPr lang="ro-RO" dirty="0"/>
              <a:t>- Anexa nr.6 - Proiect tematic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596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22</TotalTime>
  <Words>324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Parcel</vt:lpstr>
      <vt:lpstr>  MINISTERUL EDUCAŢIEI NAȚIONALE    CURRICULUM  PENTRU EDUCAŢIE TIMPURIE  (copii de la naștere la 6 ani)  -2018-   „Educația este mișcarea din întuneric către lumină.” (Allan Bloom) </vt:lpstr>
      <vt:lpstr>Baza legală  Reperele fundamentale în învăţarea și dezvoltarea timpurie - RFIDT, aprobate prin O.M. nr. 3851/2010. Acest document reprezintă un set de enunţuri care reflectă aşteptările privind ceea ce ar trebui copiii să ştie şi să fie capabili să facă. Aceste aşteptări sunt definite pentru a sprijini creşterea şi dezvoltarea normală și deplină a copiilor de la naştere până la intrarea în şcoală. Conform documentului menţionat, finalităţile educaţiei timpurii au în vedere o abordare holistică, vizând cele cinci domenii ale dezvoltării copilului:  ✓ dezvoltarea fizică, sănătate și igienă personală; ✓ dezvoltarea socio-emoţională; ✓ dezvoltarea cognitivă și cunoașterea lumii; ✓ dezvoltarea limbajului, a comunicării și premisele citirii și scrierii; ✓ capacităţi și atitudini în învăţare.</vt:lpstr>
      <vt:lpstr>Principii generale care stau la baza elaborării curriculumului specific </vt:lpstr>
      <vt:lpstr>Planul de învățământ pentru educația timpurie</vt:lpstr>
      <vt:lpstr>DOMENII DE DEZVOLTARE</vt:lpstr>
      <vt:lpstr>PowerPoint Presentation</vt:lpstr>
      <vt:lpstr>PowerPoint Presentation</vt:lpstr>
      <vt:lpstr>PowerPoint Presentation</vt:lpstr>
      <vt:lpstr>Important!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MINISTERUL EDUCAŢIEI NAȚIONALE    CURRICULUM  PENTRU EDUCAŢIE TIMPURIE  (copii de la naștere la 6 ani)  -2018-   „Educația este mișcarea din întuneric către lumină.” (Allan Bloom)</dc:title>
  <dc:creator>ariana</dc:creator>
  <cp:lastModifiedBy>ariana</cp:lastModifiedBy>
  <cp:revision>3</cp:revision>
  <dcterms:created xsi:type="dcterms:W3CDTF">2018-10-10T10:25:02Z</dcterms:created>
  <dcterms:modified xsi:type="dcterms:W3CDTF">2018-10-16T16:07:25Z</dcterms:modified>
</cp:coreProperties>
</file>