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5"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4" d="100"/>
          <a:sy n="114" d="100"/>
        </p:scale>
        <p:origin x="36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41515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10/17/2019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44166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10/17/2019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179427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10/17/2019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2049782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10/17/2019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137254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10/17/2019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89048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10/17/2019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374193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469494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0275431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42990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77880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10/17/2019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57999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10/17/2019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37924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10/17/2019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97178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10/17/2019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98477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smtClean="0"/>
              <a:t>10/17/2019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71499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10/17/2019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16100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10/17/2019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83554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smtClean="0"/>
              <a:pPr/>
              <a:t>10/17/2019</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51598660"/>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 id="2147483742" r:id="rId17"/>
    <p:sldLayoutId id="2147483743"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4A2F0-5082-48A1-99C6-E05583181A1D}"/>
              </a:ext>
            </a:extLst>
          </p:cNvPr>
          <p:cNvSpPr>
            <a:spLocks noGrp="1"/>
          </p:cNvSpPr>
          <p:nvPr>
            <p:ph type="ctrTitle"/>
          </p:nvPr>
        </p:nvSpPr>
        <p:spPr>
          <a:xfrm>
            <a:off x="1140903" y="1300785"/>
            <a:ext cx="9999677" cy="2509213"/>
          </a:xfrm>
        </p:spPr>
        <p:txBody>
          <a:bodyPr>
            <a:normAutofit/>
          </a:bodyPr>
          <a:lstStyle/>
          <a:p>
            <a:pPr algn="ctr"/>
            <a:r>
              <a:rPr lang="ro-RO" i="1" dirty="0">
                <a:latin typeface="Times New Roman" panose="02020603050405020304" pitchFamily="18" charset="0"/>
                <a:ea typeface="Times New Roman" panose="02020603050405020304" pitchFamily="18" charset="0"/>
              </a:rPr>
              <a:t>Scrisoarea metodică</a:t>
            </a:r>
            <a:r>
              <a:rPr lang="ro-RO" dirty="0">
                <a:latin typeface="Times New Roman" panose="02020603050405020304" pitchFamily="18" charset="0"/>
                <a:ea typeface="Times New Roman" panose="02020603050405020304" pitchFamily="18" charset="0"/>
              </a:rPr>
              <a:t> pentru anul școlar 2019-2020</a:t>
            </a:r>
            <a:endParaRPr lang="en-US" dirty="0"/>
          </a:p>
        </p:txBody>
      </p:sp>
      <p:sp>
        <p:nvSpPr>
          <p:cNvPr id="3" name="Subtitle 2">
            <a:extLst>
              <a:ext uri="{FF2B5EF4-FFF2-40B4-BE49-F238E27FC236}">
                <a16:creationId xmlns:a16="http://schemas.microsoft.com/office/drawing/2014/main" id="{9ADA857E-2477-47E9-99D6-C2AF8A28346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36645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228585-2F5D-420C-B6BF-B960AC00A499}"/>
              </a:ext>
            </a:extLst>
          </p:cNvPr>
          <p:cNvSpPr>
            <a:spLocks noGrp="1"/>
          </p:cNvSpPr>
          <p:nvPr>
            <p:ph idx="1"/>
          </p:nvPr>
        </p:nvSpPr>
        <p:spPr>
          <a:xfrm>
            <a:off x="982452" y="854842"/>
            <a:ext cx="10387913" cy="4925757"/>
          </a:xfrm>
        </p:spPr>
        <p:txBody>
          <a:bodyPr>
            <a:normAutofit fontScale="85000" lnSpcReduction="20000"/>
          </a:bodyPr>
          <a:lstStyle/>
          <a:p>
            <a:pPr marL="342900" marR="0" lvl="0" indent="-342900" algn="just">
              <a:spcBef>
                <a:spcPts val="0"/>
              </a:spcBef>
              <a:spcAft>
                <a:spcPts val="0"/>
              </a:spcAft>
              <a:buFont typeface="Wingdings" panose="05000000000000000000" pitchFamily="2" charset="2"/>
              <a:buChar char=""/>
            </a:pP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Existența zilnică, obligatorie, a </a:t>
            </a:r>
            <a:r>
              <a:rPr lang="ro-RO"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cel puţin unei activități sau a unui moment de mişcare, în aer liber (recomandat) sau în incinta instituției;</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pPr>
            <a:r>
              <a:rPr lang="ro-RO"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Jocul - ca activitate fundamentală</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copiilor în grădiniță, acesta fiind, deopotrivă, mijloc de realizare, metodă de învățământ, formă de activitate dominantă;</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pPr>
            <a:r>
              <a:rPr lang="ro-RO"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Durata activităţilor, care a devenit</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variabilă, în funcţie de particularităţile copiilor şi, implicit, de interesul manifestat de grupul de copii/copil pentru acestea, de conţinutul activităţilor, dar şi în funcţie de modalitatea de desfăşurare;</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Activitățile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domenii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experiențiale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 ADE,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ținându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faptul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trebuie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avute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vedere</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toate</a:t>
            </a:r>
            <a:r>
              <a:rPr lang="en-US" sz="1800"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domeniile</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experiențiale</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și</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că</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necesară</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asigurarea</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unui</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echilibru</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planificarea</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mijloacelor</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realizare</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activităților</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zilnice</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și</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săptămânale</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Planificarea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anuală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trebuie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cuprindă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mult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7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proiecte</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tematice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durată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maximă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5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săptămâni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proiect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fie un</a:t>
            </a:r>
            <a:r>
              <a:rPr lang="en-US" sz="1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număr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mare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proiecte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variind</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1-3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săptămâni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săptămâni</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independente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proiecte</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o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zi</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teme</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concurente</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proiecte</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u="sng"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transsemestriale</a:t>
            </a:r>
            <a:r>
              <a:rPr lang="en-US"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19125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D1879-5E9D-4C94-8816-CC5BC198E208}"/>
              </a:ext>
            </a:extLst>
          </p:cNvPr>
          <p:cNvSpPr>
            <a:spLocks noGrp="1"/>
          </p:cNvSpPr>
          <p:nvPr>
            <p:ph type="title"/>
          </p:nvPr>
        </p:nvSpPr>
        <p:spPr>
          <a:xfrm>
            <a:off x="834262" y="3115226"/>
            <a:ext cx="10364451" cy="1596177"/>
          </a:xfrm>
        </p:spPr>
        <p:txBody>
          <a:bodyPr>
            <a:normAutofit fontScale="90000"/>
          </a:bodyPr>
          <a:lstStyle/>
          <a:p>
            <a:pPr marL="342900" marR="0" lvl="0" indent="-342900">
              <a:spcBef>
                <a:spcPts val="0"/>
              </a:spcBef>
              <a:spcAft>
                <a:spcPts val="0"/>
              </a:spcAft>
            </a:pPr>
            <a:r>
              <a:rPr lang="ro-RO" b="1" dirty="0">
                <a:latin typeface="Times New Roman" panose="02020603050405020304" pitchFamily="18" charset="0"/>
                <a:ea typeface="Times New Roman" panose="02020603050405020304" pitchFamily="18" charset="0"/>
              </a:rPr>
              <a:t>EVALUARE</a:t>
            </a:r>
            <a:br>
              <a:rPr lang="en-US" dirty="0">
                <a:latin typeface="Times New Roman" panose="02020603050405020304" pitchFamily="18" charset="0"/>
                <a:ea typeface="Times New Roman" panose="02020603050405020304" pitchFamily="18" charset="0"/>
              </a:rPr>
            </a:br>
            <a:r>
              <a:rPr lang="ro-RO" dirty="0">
                <a:latin typeface="Times New Roman" panose="02020603050405020304" pitchFamily="18" charset="0"/>
                <a:ea typeface="Times New Roman" panose="02020603050405020304" pitchFamily="18" charset="0"/>
              </a:rPr>
              <a:t> </a:t>
            </a:r>
            <a:br>
              <a:rPr lang="en-US" dirty="0">
                <a:latin typeface="Times New Roman" panose="02020603050405020304" pitchFamily="18" charset="0"/>
                <a:ea typeface="Times New Roman" panose="02020603050405020304" pitchFamily="18" charset="0"/>
              </a:rPr>
            </a:br>
            <a:r>
              <a:rPr lang="ro-RO" i="1" dirty="0">
                <a:latin typeface="Times New Roman" panose="02020603050405020304" pitchFamily="18" charset="0"/>
                <a:ea typeface="Times New Roman" panose="02020603050405020304" pitchFamily="18" charset="0"/>
              </a:rPr>
              <a:t> </a:t>
            </a:r>
            <a:br>
              <a:rPr lang="en-US" dirty="0">
                <a:latin typeface="Times New Roman" panose="02020603050405020304" pitchFamily="18" charset="0"/>
                <a:ea typeface="Times New Roman" panose="02020603050405020304" pitchFamily="18" charset="0"/>
              </a:rPr>
            </a:br>
            <a:r>
              <a:rPr lang="ro-RO" i="1" dirty="0">
                <a:solidFill>
                  <a:srgbClr val="000000"/>
                </a:solidFill>
                <a:latin typeface="Times New Roman" panose="02020603050405020304" pitchFamily="18" charset="0"/>
                <a:ea typeface="Times New Roman" panose="02020603050405020304" pitchFamily="18" charset="0"/>
              </a:rPr>
              <a:t>Cât durează perioada de evaluare inițială?</a:t>
            </a:r>
            <a:br>
              <a:rPr lang="en-US" dirty="0">
                <a:latin typeface="Times New Roman" panose="02020603050405020304" pitchFamily="18" charset="0"/>
                <a:ea typeface="Times New Roman" panose="02020603050405020304" pitchFamily="18" charset="0"/>
              </a:rPr>
            </a:br>
            <a:r>
              <a:rPr lang="ro-RO" i="1" dirty="0">
                <a:solidFill>
                  <a:srgbClr val="000000"/>
                </a:solidFill>
                <a:latin typeface="Times New Roman" panose="02020603050405020304" pitchFamily="18" charset="0"/>
                <a:ea typeface="Times New Roman" panose="02020603050405020304" pitchFamily="18" charset="0"/>
              </a:rPr>
              <a:t>Cum se face bilanțul observațiilor și unde se regăsește acesta?</a:t>
            </a:r>
            <a:br>
              <a:rPr lang="en-US" dirty="0">
                <a:latin typeface="Times New Roman" panose="02020603050405020304" pitchFamily="18" charset="0"/>
                <a:ea typeface="Times New Roman" panose="02020603050405020304" pitchFamily="18" charset="0"/>
              </a:rPr>
            </a:br>
            <a:r>
              <a:rPr lang="ro-RO" i="1" dirty="0">
                <a:solidFill>
                  <a:srgbClr val="000000"/>
                </a:solidFill>
                <a:latin typeface="Times New Roman" panose="02020603050405020304" pitchFamily="18" charset="0"/>
                <a:ea typeface="Times New Roman" panose="02020603050405020304" pitchFamily="18" charset="0"/>
              </a:rPr>
              <a:t>Când și cum se fac înregistrările în Fișa de apreciere a progresului individual?</a:t>
            </a:r>
            <a:br>
              <a:rPr lang="en-US" dirty="0">
                <a:latin typeface="Times New Roman" panose="02020603050405020304" pitchFamily="18" charset="0"/>
                <a:ea typeface="Times New Roman" panose="02020603050405020304" pitchFamily="18" charset="0"/>
              </a:rPr>
            </a:br>
            <a:r>
              <a:rPr lang="ro-RO" i="1" dirty="0">
                <a:latin typeface="Times New Roman" panose="02020603050405020304" pitchFamily="18" charset="0"/>
                <a:ea typeface="Times New Roman" panose="02020603050405020304" pitchFamily="18" charset="0"/>
              </a:rPr>
              <a:t> </a:t>
            </a:r>
            <a:br>
              <a:rPr lang="en-US" dirty="0">
                <a:latin typeface="Times New Roman" panose="02020603050405020304" pitchFamily="18" charset="0"/>
                <a:ea typeface="Times New Roman" panose="02020603050405020304" pitchFamily="18" charset="0"/>
              </a:rPr>
            </a:br>
            <a:r>
              <a:rPr lang="ro-RO" dirty="0">
                <a:latin typeface="Times New Roman" panose="02020603050405020304" pitchFamily="18" charset="0"/>
                <a:ea typeface="Times New Roman" panose="02020603050405020304" pitchFamily="18" charset="0"/>
              </a:rPr>
              <a:t> </a:t>
            </a:r>
            <a:br>
              <a:rPr lang="en-US" dirty="0">
                <a:latin typeface="Times New Roman" panose="02020603050405020304" pitchFamily="18" charset="0"/>
                <a:ea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11303799-6B68-4349-99B8-D549A7829312}"/>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541007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9E1B2B-EE45-4636-95E7-3563F40750A2}"/>
              </a:ext>
            </a:extLst>
          </p:cNvPr>
          <p:cNvSpPr>
            <a:spLocks noGrp="1"/>
          </p:cNvSpPr>
          <p:nvPr>
            <p:ph idx="1"/>
          </p:nvPr>
        </p:nvSpPr>
        <p:spPr>
          <a:xfrm>
            <a:off x="214686" y="345958"/>
            <a:ext cx="11680466" cy="5450543"/>
          </a:xfrm>
        </p:spPr>
        <p:txBody>
          <a:bodyPr>
            <a:normAutofit fontScale="70000" lnSpcReduction="20000"/>
          </a:bodyPr>
          <a:lstStyle/>
          <a:p>
            <a:pPr marL="0" marR="0" algn="just" fontAlgn="base" hangingPunct="0">
              <a:spcBef>
                <a:spcPts val="0"/>
              </a:spcBef>
              <a:spcAft>
                <a:spcPts val="0"/>
              </a:spcAft>
            </a:pPr>
            <a:r>
              <a:rPr lang="ro-RO" kern="50" dirty="0">
                <a:latin typeface="Times New Roman" panose="02020603050405020304" pitchFamily="18" charset="0"/>
                <a:ea typeface="Times New Roman" panose="02020603050405020304" pitchFamily="18" charset="0"/>
              </a:rPr>
              <a:t>Atunci când vorbim de evaluare în educația timpurie trebuie să aducem în discuţie câteva aspecte importante, şi anume:</a:t>
            </a:r>
            <a:endParaRPr lang="en-US" dirty="0">
              <a:latin typeface="Times New Roman" panose="02020603050405020304" pitchFamily="18" charset="0"/>
              <a:ea typeface="Times New Roman" panose="02020603050405020304" pitchFamily="18" charset="0"/>
            </a:endParaRPr>
          </a:p>
          <a:p>
            <a:pPr marL="342900" marR="0" lvl="0" indent="-342900" algn="just" fontAlgn="base" hangingPunct="0">
              <a:spcBef>
                <a:spcPts val="0"/>
              </a:spcBef>
              <a:spcAft>
                <a:spcPts val="0"/>
              </a:spcAft>
              <a:buFont typeface="Wingdings" panose="05000000000000000000" pitchFamily="2" charset="2"/>
              <a:buChar char=""/>
            </a:pPr>
            <a:r>
              <a:rPr lang="ro-RO" b="1" u="sng" kern="50" dirty="0">
                <a:latin typeface="Times New Roman" panose="02020603050405020304" pitchFamily="18" charset="0"/>
                <a:ea typeface="Times New Roman" panose="02020603050405020304" pitchFamily="18" charset="0"/>
              </a:rPr>
              <a:t>La începutul fiecărui an şcolar</a:t>
            </a:r>
            <a:r>
              <a:rPr lang="ro-RO" b="1" kern="50" dirty="0">
                <a:latin typeface="Times New Roman" panose="02020603050405020304" pitchFamily="18" charset="0"/>
                <a:ea typeface="Times New Roman" panose="02020603050405020304" pitchFamily="18" charset="0"/>
              </a:rPr>
              <a:t>,</a:t>
            </a:r>
            <a:r>
              <a:rPr lang="ro-RO" kern="50" dirty="0">
                <a:latin typeface="Times New Roman" panose="02020603050405020304" pitchFamily="18" charset="0"/>
                <a:ea typeface="Times New Roman" panose="02020603050405020304" pitchFamily="18" charset="0"/>
              </a:rPr>
              <a:t> primele două-trei săptămâni (de regulă, până în jurul datei de 1 octombrie) sunt rezervate culegerii de date despre copii (evaluării iniţiale). Educatoarele vor observa copiii în timpul diferitelor momente ale programului zilnic şi vor dialoga atât cu părinţii, cât şi cu copiii, în vederea obţinerii unei imagini cât mai apropiate de realitate, cu privire la dezvoltarea psiho-fizică şi nivelul de cunoştinţe şi deprinderi al copiilor din grupa la care lucrează. Toate aceste informaţii pot fi consemnate în </a:t>
            </a:r>
            <a:r>
              <a:rPr lang="ro-RO" i="1" kern="50" dirty="0">
                <a:latin typeface="Times New Roman" panose="02020603050405020304" pitchFamily="18" charset="0"/>
                <a:ea typeface="Times New Roman" panose="02020603050405020304" pitchFamily="18" charset="0"/>
              </a:rPr>
              <a:t>Caietul de observaţii a copiilor</a:t>
            </a:r>
            <a:r>
              <a:rPr lang="ro-RO" kern="50" dirty="0">
                <a:latin typeface="Times New Roman" panose="02020603050405020304" pitchFamily="18" charset="0"/>
                <a:ea typeface="Times New Roman" panose="02020603050405020304" pitchFamily="18" charset="0"/>
              </a:rPr>
              <a:t> sau în</a:t>
            </a:r>
            <a:r>
              <a:rPr lang="ro-RO" i="1" kern="50" dirty="0">
                <a:latin typeface="Times New Roman" panose="02020603050405020304" pitchFamily="18" charset="0"/>
                <a:ea typeface="Times New Roman" panose="02020603050405020304" pitchFamily="18" charset="0"/>
              </a:rPr>
              <a:t> Fișa de apreciere a progresului </a:t>
            </a:r>
            <a:r>
              <a:rPr lang="ro-RO" kern="50" dirty="0">
                <a:latin typeface="Times New Roman" panose="02020603050405020304" pitchFamily="18" charset="0"/>
                <a:ea typeface="Times New Roman" panose="02020603050405020304" pitchFamily="18" charset="0"/>
              </a:rPr>
              <a:t>şi vor sta la baza elaborării </a:t>
            </a:r>
            <a:r>
              <a:rPr lang="ro-RO" i="1" kern="50" dirty="0">
                <a:latin typeface="Times New Roman" panose="02020603050405020304" pitchFamily="18" charset="0"/>
                <a:ea typeface="Times New Roman" panose="02020603050405020304" pitchFamily="18" charset="0"/>
              </a:rPr>
              <a:t>Caracterizării grupei</a:t>
            </a:r>
            <a:r>
              <a:rPr lang="ro-RO" kern="50" dirty="0">
                <a:latin typeface="Times New Roman" panose="02020603050405020304" pitchFamily="18" charset="0"/>
                <a:ea typeface="Times New Roman" panose="02020603050405020304" pitchFamily="18" charset="0"/>
              </a:rPr>
              <a:t> şi, ulterior, a planificării calendaristice anuale.</a:t>
            </a:r>
            <a:endParaRPr lang="en-US" dirty="0">
              <a:latin typeface="Times New Roman" panose="02020603050405020304" pitchFamily="18" charset="0"/>
              <a:ea typeface="Times New Roman" panose="02020603050405020304" pitchFamily="18" charset="0"/>
            </a:endParaRPr>
          </a:p>
          <a:p>
            <a:pPr marL="342900" marR="0" lvl="0" indent="-342900" algn="just" fontAlgn="base" hangingPunct="0">
              <a:spcBef>
                <a:spcPts val="0"/>
              </a:spcBef>
              <a:spcAft>
                <a:spcPts val="0"/>
              </a:spcAft>
              <a:buFont typeface="Wingdings" panose="05000000000000000000" pitchFamily="2" charset="2"/>
              <a:buChar char=""/>
            </a:pPr>
            <a:r>
              <a:rPr lang="ro-RO" kern="50" dirty="0">
                <a:latin typeface="Times New Roman" panose="02020603050405020304" pitchFamily="18" charset="0"/>
                <a:ea typeface="Times New Roman" panose="02020603050405020304" pitchFamily="18" charset="0"/>
              </a:rPr>
              <a:t>În ceea ce priveşte </a:t>
            </a:r>
            <a:r>
              <a:rPr lang="ro-RO" b="1" u="sng" kern="50" dirty="0">
                <a:latin typeface="Times New Roman" panose="02020603050405020304" pitchFamily="18" charset="0"/>
                <a:ea typeface="Times New Roman" panose="02020603050405020304" pitchFamily="18" charset="0"/>
              </a:rPr>
              <a:t>evaluarea continuă</a:t>
            </a:r>
            <a:r>
              <a:rPr lang="ro-RO" b="1" kern="50" dirty="0">
                <a:latin typeface="Times New Roman" panose="02020603050405020304" pitchFamily="18" charset="0"/>
                <a:ea typeface="Times New Roman" panose="02020603050405020304" pitchFamily="18" charset="0"/>
              </a:rPr>
              <a:t>, </a:t>
            </a:r>
            <a:r>
              <a:rPr lang="ro-RO" kern="50" dirty="0">
                <a:latin typeface="Times New Roman" panose="02020603050405020304" pitchFamily="18" charset="0"/>
                <a:ea typeface="Times New Roman" panose="02020603050405020304" pitchFamily="18" charset="0"/>
              </a:rPr>
              <a:t>educatoarele au o serie de oportunităţi în programul zilnic pentru realizarea acesteia. Totodată, nu trebuie să pierdem din vedere procesul de evaluare, derulat ca parte a fiecărui proiect tematic sau a unei săptămâni tematice independente, desfășurat cu copiii de-a lungul anului şcolar.</a:t>
            </a:r>
            <a:endParaRPr lang="en-US" dirty="0">
              <a:latin typeface="Times New Roman" panose="02020603050405020304" pitchFamily="18" charset="0"/>
              <a:ea typeface="Times New Roman" panose="02020603050405020304" pitchFamily="18" charset="0"/>
            </a:endParaRPr>
          </a:p>
          <a:p>
            <a:pPr marL="342900" marR="0" lvl="0" indent="-342900" algn="just" fontAlgn="base" hangingPunct="0">
              <a:spcBef>
                <a:spcPts val="0"/>
              </a:spcBef>
              <a:spcAft>
                <a:spcPts val="0"/>
              </a:spcAft>
              <a:buFont typeface="Wingdings" panose="05000000000000000000" pitchFamily="2" charset="2"/>
              <a:buChar char=""/>
            </a:pPr>
            <a:r>
              <a:rPr lang="ro-RO" kern="50" dirty="0">
                <a:latin typeface="Times New Roman" panose="02020603050405020304" pitchFamily="18" charset="0"/>
                <a:ea typeface="Times New Roman" panose="02020603050405020304" pitchFamily="18" charset="0"/>
              </a:rPr>
              <a:t>Sfârşitul semestrului I, sfârşitul anului şcolar sau sfârşitul de ciclu necesită o evaluare mai atentă. Este vorba de </a:t>
            </a:r>
            <a:r>
              <a:rPr lang="ro-RO" b="1" u="sng" kern="50" dirty="0">
                <a:latin typeface="Times New Roman" panose="02020603050405020304" pitchFamily="18" charset="0"/>
                <a:ea typeface="Times New Roman" panose="02020603050405020304" pitchFamily="18" charset="0"/>
              </a:rPr>
              <a:t>evaluarea sumativă</a:t>
            </a:r>
            <a:r>
              <a:rPr lang="ro-RO" b="1" kern="50" dirty="0">
                <a:latin typeface="Times New Roman" panose="02020603050405020304" pitchFamily="18" charset="0"/>
                <a:ea typeface="Times New Roman" panose="02020603050405020304" pitchFamily="18" charset="0"/>
              </a:rPr>
              <a:t>, </a:t>
            </a:r>
            <a:r>
              <a:rPr lang="ro-RO" kern="50" dirty="0">
                <a:latin typeface="Times New Roman" panose="02020603050405020304" pitchFamily="18" charset="0"/>
                <a:ea typeface="Times New Roman" panose="02020603050405020304" pitchFamily="18" charset="0"/>
              </a:rPr>
              <a:t>care nu necesită delimitări fixe ca durată în timp şi care va avea în vedere: fie stabilirea paşilor următori în parcurgerea curriculumului (ce urmează să desfăşurăm cu copiii în semestrul al II-lea sau în anul şcolar următor), fie culegerea datelor pentru finalizarea completării fișelor de apreciere a progresului copilului înainte de intrarea în etapa următoare (trecerea de la antepreșcolar la preșcolar, trecerea de la preșcolar la învățământul primar). Ca şi în cazul evaluării iniţiale, se recomandă utilizarea unei palete largi de mijloace şi instrumente de evaluare şi evitarea excesului de fişe de lucru, cu scopul de a conferi copilului siguranţă şi detaşare în timpul acestui proces.</a:t>
            </a:r>
            <a:endParaRPr lang="en-US" dirty="0">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936290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E0BC4A-BE1C-46E6-8821-C084C284E1EA}"/>
              </a:ext>
            </a:extLst>
          </p:cNvPr>
          <p:cNvSpPr>
            <a:spLocks noGrp="1"/>
          </p:cNvSpPr>
          <p:nvPr>
            <p:ph idx="1"/>
          </p:nvPr>
        </p:nvSpPr>
        <p:spPr/>
        <p:txBody>
          <a:bodyPr>
            <a:normAutofit/>
          </a:bodyPr>
          <a:lstStyle/>
          <a:p>
            <a:pPr marL="0" marR="0" algn="just">
              <a:spcBef>
                <a:spcPts val="0"/>
              </a:spcBef>
              <a:spcAft>
                <a:spcPts val="0"/>
              </a:spcAft>
            </a:pPr>
            <a:r>
              <a:rPr lang="ro-RO" sz="2800" b="1" i="1" dirty="0">
                <a:solidFill>
                  <a:srgbClr val="000000"/>
                </a:solidFill>
                <a:latin typeface="Times New Roman" panose="02020603050405020304" pitchFamily="18" charset="0"/>
                <a:ea typeface="Times New Roman" panose="02020603050405020304" pitchFamily="18" charset="0"/>
              </a:rPr>
              <a:t>Care este norma educatoarei?</a:t>
            </a:r>
            <a:endParaRPr lang="en-US" sz="2800" b="1" dirty="0">
              <a:latin typeface="Times New Roman" panose="02020603050405020304" pitchFamily="18" charset="0"/>
              <a:ea typeface="Times New Roman" panose="02020603050405020304" pitchFamily="18" charset="0"/>
            </a:endParaRPr>
          </a:p>
          <a:p>
            <a:pPr marL="0" marR="0" algn="just">
              <a:spcBef>
                <a:spcPts val="0"/>
              </a:spcBef>
              <a:spcAft>
                <a:spcPts val="0"/>
              </a:spcAft>
            </a:pPr>
            <a:r>
              <a:rPr lang="ro-RO" sz="2800" b="1" i="1" dirty="0">
                <a:solidFill>
                  <a:srgbClr val="000000"/>
                </a:solidFill>
                <a:latin typeface="Times New Roman" panose="02020603050405020304" pitchFamily="18" charset="0"/>
                <a:ea typeface="Times New Roman" panose="02020603050405020304" pitchFamily="18" charset="0"/>
              </a:rPr>
              <a:t>Care este programul copiilor?</a:t>
            </a:r>
            <a:endParaRPr lang="en-US" sz="2800" b="1" dirty="0">
              <a:latin typeface="Times New Roman" panose="02020603050405020304" pitchFamily="18" charset="0"/>
              <a:ea typeface="Times New Roman" panose="02020603050405020304" pitchFamily="18" charset="0"/>
            </a:endParaRPr>
          </a:p>
          <a:p>
            <a:pPr marL="0" marR="0" algn="just">
              <a:spcBef>
                <a:spcPts val="0"/>
              </a:spcBef>
              <a:spcAft>
                <a:spcPts val="0"/>
              </a:spcAft>
            </a:pPr>
            <a:r>
              <a:rPr lang="ro-RO" sz="2800" b="1" i="1" dirty="0">
                <a:solidFill>
                  <a:srgbClr val="000000"/>
                </a:solidFill>
                <a:latin typeface="Times New Roman" panose="02020603050405020304" pitchFamily="18" charset="0"/>
                <a:ea typeface="Times New Roman" panose="02020603050405020304" pitchFamily="18" charset="0"/>
              </a:rPr>
              <a:t>Sunt obligați copiii, indiferent de vârstă, să desfășoare activități timp de 5 și respectiv, 10 ore/zi?</a:t>
            </a:r>
            <a:endParaRPr lang="en-US" sz="2800" b="1" dirty="0">
              <a:latin typeface="Times New Roman" panose="02020603050405020304" pitchFamily="18" charset="0"/>
              <a:ea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4241791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838C2D-B736-4AE6-9C01-1CB5D7490BB1}"/>
              </a:ext>
            </a:extLst>
          </p:cNvPr>
          <p:cNvSpPr>
            <a:spLocks noGrp="1"/>
          </p:cNvSpPr>
          <p:nvPr>
            <p:ph idx="1"/>
          </p:nvPr>
        </p:nvSpPr>
        <p:spPr>
          <a:xfrm>
            <a:off x="842839" y="2015732"/>
            <a:ext cx="10781968" cy="3450613"/>
          </a:xfrm>
        </p:spPr>
        <p:txBody>
          <a:bodyPr>
            <a:normAutofit fontScale="92500" lnSpcReduction="10000"/>
          </a:bodyPr>
          <a:lstStyle/>
          <a:p>
            <a:pPr marL="0" marR="0" algn="just">
              <a:lnSpc>
                <a:spcPct val="115000"/>
              </a:lnSpc>
              <a:spcBef>
                <a:spcPts val="0"/>
              </a:spcBef>
              <a:spcAft>
                <a:spcPts val="600"/>
              </a:spcAft>
            </a:pPr>
            <a:r>
              <a:rPr lang="ro-RO" b="1" dirty="0">
                <a:latin typeface="Times New Roman" panose="02020603050405020304" pitchFamily="18" charset="0"/>
                <a:ea typeface="Calibri" panose="020F0502020204030204" pitchFamily="34" charset="0"/>
              </a:rPr>
              <a:t>Programul zilnic de activitate efectivă cu copilul la grupă este de 5 ore pe zi, respectiv de 25 de ore pe săptămână. </a:t>
            </a:r>
            <a:endParaRPr lang="en-US" sz="2400" b="1" dirty="0">
              <a:latin typeface="Times New Roman" panose="02020603050405020304" pitchFamily="18" charset="0"/>
              <a:ea typeface="Times New Roman" panose="02020603050405020304" pitchFamily="18" charset="0"/>
            </a:endParaRPr>
          </a:p>
          <a:p>
            <a:pPr algn="just"/>
            <a:r>
              <a:rPr lang="ro-RO" b="1" dirty="0">
                <a:latin typeface="Times New Roman" panose="02020603050405020304" pitchFamily="18" charset="0"/>
                <a:ea typeface="Calibri" panose="020F0502020204030204" pitchFamily="34" charset="0"/>
              </a:rPr>
              <a:t>Activitatea personalului didactic de predare este completată zilnic cu 3 ore de activitate de pregătire metodico-științifică, în care se realizează: proiectarea curriculară, proiectarea și pregătirea activității zilnice, studiul individual, confecționarea materialului didactic, consemnarea observaţiilor asupra copiilor în </a:t>
            </a:r>
            <a:r>
              <a:rPr lang="ro-RO" b="1" i="1" dirty="0">
                <a:latin typeface="Times New Roman" panose="02020603050405020304" pitchFamily="18" charset="0"/>
                <a:ea typeface="Calibri" panose="020F0502020204030204" pitchFamily="34" charset="0"/>
              </a:rPr>
              <a:t>Caietul de observații</a:t>
            </a:r>
            <a:r>
              <a:rPr lang="ro-RO" b="1" dirty="0">
                <a:latin typeface="Times New Roman" panose="02020603050405020304" pitchFamily="18" charset="0"/>
                <a:ea typeface="Calibri" panose="020F0502020204030204" pitchFamily="34" charset="0"/>
              </a:rPr>
              <a:t>/</a:t>
            </a:r>
            <a:r>
              <a:rPr lang="ro-RO" b="1" i="1" dirty="0">
                <a:latin typeface="Times New Roman" panose="02020603050405020304" pitchFamily="18" charset="0"/>
                <a:ea typeface="Calibri" panose="020F0502020204030204" pitchFamily="34" charset="0"/>
              </a:rPr>
              <a:t>Observator</a:t>
            </a:r>
            <a:r>
              <a:rPr lang="ro-RO" b="1" dirty="0">
                <a:latin typeface="Times New Roman" panose="02020603050405020304" pitchFamily="18" charset="0"/>
                <a:ea typeface="Calibri" panose="020F0502020204030204" pitchFamily="34" charset="0"/>
              </a:rPr>
              <a:t> şi a progresului individual al copiilor în </a:t>
            </a:r>
            <a:r>
              <a:rPr lang="ro-RO" b="1" i="1" dirty="0">
                <a:latin typeface="Times New Roman" panose="02020603050405020304" pitchFamily="18" charset="0"/>
                <a:ea typeface="Calibri" panose="020F0502020204030204" pitchFamily="34" charset="0"/>
              </a:rPr>
              <a:t>Fişele de apreciere a progresului individual al copilului înainte de intrarea în clasa pregătitoare </a:t>
            </a:r>
            <a:endParaRPr lang="en-US" b="1" dirty="0"/>
          </a:p>
        </p:txBody>
      </p:sp>
    </p:spTree>
    <p:extLst>
      <p:ext uri="{BB962C8B-B14F-4D97-AF65-F5344CB8AC3E}">
        <p14:creationId xmlns:p14="http://schemas.microsoft.com/office/powerpoint/2010/main" val="2282115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DBE5A0-B744-46AB-8C98-DAFDC6A8630C}"/>
              </a:ext>
            </a:extLst>
          </p:cNvPr>
          <p:cNvSpPr>
            <a:spLocks noGrp="1"/>
          </p:cNvSpPr>
          <p:nvPr>
            <p:ph idx="1"/>
          </p:nvPr>
        </p:nvSpPr>
        <p:spPr>
          <a:xfrm>
            <a:off x="540689" y="993913"/>
            <a:ext cx="10737538" cy="4797287"/>
          </a:xfrm>
        </p:spPr>
        <p:txBody>
          <a:bodyPr>
            <a:normAutofit fontScale="85000" lnSpcReduction="10000"/>
          </a:bodyPr>
          <a:lstStyle/>
          <a:p>
            <a:pPr marL="0" marR="0" algn="just">
              <a:lnSpc>
                <a:spcPct val="115000"/>
              </a:lnSpc>
              <a:spcBef>
                <a:spcPts val="0"/>
              </a:spcBef>
              <a:spcAft>
                <a:spcPts val="600"/>
              </a:spcAft>
            </a:pPr>
            <a:r>
              <a:rPr lang="ro-RO" b="1" dirty="0">
                <a:latin typeface="Times New Roman" panose="02020603050405020304" pitchFamily="18" charset="0"/>
                <a:ea typeface="Calibri" panose="020F0502020204030204" pitchFamily="34" charset="0"/>
              </a:rPr>
              <a:t>Într-o zi din săptămână </a:t>
            </a:r>
            <a:r>
              <a:rPr lang="ro-RO" dirty="0">
                <a:latin typeface="Times New Roman" panose="02020603050405020304" pitchFamily="18" charset="0"/>
                <a:ea typeface="Calibri" panose="020F0502020204030204" pitchFamily="34" charset="0"/>
              </a:rPr>
              <a:t>(stabilită la nivel de județ/sector al municipiului București), </a:t>
            </a:r>
            <a:r>
              <a:rPr lang="ro-RO" b="1" dirty="0">
                <a:latin typeface="Times New Roman" panose="02020603050405020304" pitchFamily="18" charset="0"/>
                <a:ea typeface="Calibri" panose="020F0502020204030204" pitchFamily="34" charset="0"/>
              </a:rPr>
              <a:t>cele 3 ore</a:t>
            </a:r>
            <a:r>
              <a:rPr lang="ro-RO" dirty="0">
                <a:latin typeface="Times New Roman" panose="02020603050405020304" pitchFamily="18" charset="0"/>
                <a:ea typeface="Calibri" panose="020F0502020204030204" pitchFamily="34" charset="0"/>
              </a:rPr>
              <a:t> de activitate de pregătire metodico-științifică vor fi desfășurate </a:t>
            </a:r>
            <a:r>
              <a:rPr lang="ro-RO" b="1" dirty="0">
                <a:latin typeface="Times New Roman" panose="02020603050405020304" pitchFamily="18" charset="0"/>
                <a:ea typeface="Calibri" panose="020F0502020204030204" pitchFamily="34" charset="0"/>
              </a:rPr>
              <a:t>în instituția de învățământ</a:t>
            </a:r>
            <a:r>
              <a:rPr lang="ro-RO" dirty="0">
                <a:latin typeface="Times New Roman" panose="02020603050405020304" pitchFamily="18" charset="0"/>
                <a:ea typeface="Calibri" panose="020F0502020204030204" pitchFamily="34" charset="0"/>
              </a:rPr>
              <a:t>. Acest lucru      se va concretiza prin derularea unor întâlniri ale cadrelor didactice din aceeaşi instituţie şi/sau din aceeaşi comisie metodică cu scopul de a încuraja procesul de reflecție și autoreflecție cu privire la demersul didactic desfășurat cu copiii: exemple de bune practici, vulnerabilități, găsirea unor soluții la problemele </a:t>
            </a:r>
            <a:r>
              <a:rPr lang="ro-RO" dirty="0">
                <a:solidFill>
                  <a:srgbClr val="000000"/>
                </a:solidFill>
                <a:latin typeface="Times New Roman" panose="02020603050405020304" pitchFamily="18" charset="0"/>
                <a:ea typeface="Calibri" panose="020F0502020204030204" pitchFamily="34" charset="0"/>
              </a:rPr>
              <a:t>existente, diseminarea</a:t>
            </a:r>
            <a:r>
              <a:rPr lang="ro-RO" dirty="0">
                <a:latin typeface="Times New Roman" panose="02020603050405020304" pitchFamily="18" charset="0"/>
                <a:ea typeface="Calibri" panose="020F0502020204030204" pitchFamily="34" charset="0"/>
              </a:rPr>
              <a:t> unor aspecte relevante însușite în cadrul cursurilor de formare, clarificarea unor aspecte legate de aplicarea strategiilor didactice, de integrare a unor conținuturi, de evaluare a demersului didactic și de adaptare la nevoile și interesele individuale ale copiilor etc. Activităţii metodice săptămânale desfăşurate la nivelul unităţii de învăţământ trebuie să i se acorde o deosebită importanță, întrucât conduce la crearea unei atmosfere efervescente, lucrative, la formarea unei viziuni unitare</a:t>
            </a:r>
            <a:r>
              <a:rPr lang="ro-RO" dirty="0">
                <a:solidFill>
                  <a:srgbClr val="0000CC"/>
                </a:solidFill>
                <a:latin typeface="Times New Roman" panose="02020603050405020304" pitchFamily="18" charset="0"/>
                <a:ea typeface="Calibri" panose="020F0502020204030204" pitchFamily="34" charset="0"/>
              </a:rPr>
              <a:t> </a:t>
            </a:r>
            <a:r>
              <a:rPr lang="ro-RO" dirty="0">
                <a:latin typeface="Times New Roman" panose="02020603050405020304" pitchFamily="18" charset="0"/>
                <a:ea typeface="Calibri" panose="020F0502020204030204" pitchFamily="34" charset="0"/>
              </a:rPr>
              <a:t>între membrii aceluiaşi colectiv didactic pe probleme educaţionale, şi, în cele din urmă, la construirea </a:t>
            </a:r>
            <a:r>
              <a:rPr lang="ro-RO" b="1" dirty="0">
                <a:latin typeface="Times New Roman" panose="02020603050405020304" pitchFamily="18" charset="0"/>
                <a:ea typeface="Calibri" panose="020F0502020204030204" pitchFamily="34" charset="0"/>
              </a:rPr>
              <a:t>etosului instituţiei de învăţământ</a:t>
            </a:r>
            <a:r>
              <a:rPr lang="ro-RO" dirty="0">
                <a:latin typeface="Times New Roman" panose="02020603050405020304" pitchFamily="18" charset="0"/>
                <a:ea typeface="Calibri" panose="020F0502020204030204" pitchFamily="34" charset="0"/>
              </a:rPr>
              <a:t>.</a:t>
            </a:r>
            <a:endParaRPr lang="en-US" sz="2400" dirty="0">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1740200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845AC-DA1E-4062-85CB-3D8C3ACDB8D7}"/>
              </a:ext>
            </a:extLst>
          </p:cNvPr>
          <p:cNvSpPr>
            <a:spLocks noGrp="1"/>
          </p:cNvSpPr>
          <p:nvPr>
            <p:ph type="title"/>
          </p:nvPr>
        </p:nvSpPr>
        <p:spPr>
          <a:xfrm>
            <a:off x="913773" y="2900542"/>
            <a:ext cx="10364451" cy="1596177"/>
          </a:xfrm>
        </p:spPr>
        <p:txBody>
          <a:bodyPr>
            <a:normAutofit fontScale="90000"/>
          </a:bodyPr>
          <a:lstStyle/>
          <a:p>
            <a:pPr marL="342900" marR="0" lvl="0" indent="-342900">
              <a:spcBef>
                <a:spcPts val="0"/>
              </a:spcBef>
              <a:spcAft>
                <a:spcPts val="0"/>
              </a:spcAft>
            </a:pPr>
            <a:r>
              <a:rPr lang="ro-RO" b="1" dirty="0">
                <a:latin typeface="Times New Roman" panose="02020603050405020304" pitchFamily="18" charset="0"/>
                <a:ea typeface="Times New Roman" panose="02020603050405020304" pitchFamily="18" charset="0"/>
              </a:rPr>
              <a:t>PLANIFICAREA TEMATICĂ ANUALĂ, PLANIFICAREA CALENDARISTICĂ</a:t>
            </a:r>
            <a:br>
              <a:rPr lang="en-US" dirty="0">
                <a:latin typeface="Times New Roman" panose="02020603050405020304" pitchFamily="18" charset="0"/>
                <a:ea typeface="Times New Roman" panose="02020603050405020304" pitchFamily="18" charset="0"/>
              </a:rPr>
            </a:br>
            <a:r>
              <a:rPr lang="ro-RO" dirty="0">
                <a:latin typeface="Times New Roman" panose="02020603050405020304" pitchFamily="18" charset="0"/>
                <a:ea typeface="Times New Roman" panose="02020603050405020304" pitchFamily="18" charset="0"/>
              </a:rPr>
              <a:t> </a:t>
            </a:r>
            <a:br>
              <a:rPr lang="en-US" dirty="0">
                <a:latin typeface="Times New Roman" panose="02020603050405020304" pitchFamily="18" charset="0"/>
                <a:ea typeface="Times New Roman" panose="02020603050405020304" pitchFamily="18" charset="0"/>
              </a:rPr>
            </a:br>
            <a:r>
              <a:rPr lang="ro-RO" i="1" kern="50" dirty="0">
                <a:latin typeface="Times New Roman" panose="02020603050405020304" pitchFamily="18" charset="0"/>
                <a:ea typeface="Times New Roman" panose="02020603050405020304" pitchFamily="18" charset="0"/>
              </a:rPr>
              <a:t> </a:t>
            </a:r>
            <a:br>
              <a:rPr lang="en-US" dirty="0">
                <a:latin typeface="Times New Roman" panose="02020603050405020304" pitchFamily="18" charset="0"/>
                <a:ea typeface="Times New Roman" panose="02020603050405020304" pitchFamily="18" charset="0"/>
              </a:rPr>
            </a:br>
            <a:r>
              <a:rPr lang="ro-RO" i="1" kern="50" dirty="0">
                <a:solidFill>
                  <a:srgbClr val="000000"/>
                </a:solidFill>
                <a:latin typeface="Times New Roman" panose="02020603050405020304" pitchFamily="18" charset="0"/>
                <a:ea typeface="Times New Roman" panose="02020603050405020304" pitchFamily="18" charset="0"/>
              </a:rPr>
              <a:t>Cum întocmim planificarea tematică anuală?</a:t>
            </a:r>
            <a:br>
              <a:rPr lang="en-US" dirty="0">
                <a:latin typeface="Times New Roman" panose="02020603050405020304" pitchFamily="18" charset="0"/>
                <a:ea typeface="Times New Roman" panose="02020603050405020304" pitchFamily="18" charset="0"/>
              </a:rPr>
            </a:br>
            <a:r>
              <a:rPr lang="ro-RO" i="1" kern="50" dirty="0">
                <a:solidFill>
                  <a:srgbClr val="000000"/>
                </a:solidFill>
                <a:latin typeface="Times New Roman" panose="02020603050405020304" pitchFamily="18" charset="0"/>
                <a:ea typeface="Times New Roman" panose="02020603050405020304" pitchFamily="18" charset="0"/>
              </a:rPr>
              <a:t>Cum întocmim planificarea calendaristică?</a:t>
            </a:r>
            <a:br>
              <a:rPr lang="en-US" dirty="0">
                <a:latin typeface="Times New Roman" panose="02020603050405020304" pitchFamily="18" charset="0"/>
                <a:ea typeface="Times New Roman" panose="02020603050405020304" pitchFamily="18" charset="0"/>
              </a:rPr>
            </a:br>
            <a:r>
              <a:rPr lang="ro-RO" i="1" kern="50" dirty="0">
                <a:solidFill>
                  <a:srgbClr val="000000"/>
                </a:solidFill>
                <a:latin typeface="Times New Roman" panose="02020603050405020304" pitchFamily="18" charset="0"/>
                <a:ea typeface="Times New Roman" panose="02020603050405020304" pitchFamily="18" charset="0"/>
              </a:rPr>
              <a:t>Unde înregistrăm activitatea pe care o desfășurăm cu copiii?</a:t>
            </a:r>
            <a:br>
              <a:rPr lang="en-US" dirty="0">
                <a:latin typeface="Times New Roman" panose="02020603050405020304" pitchFamily="18" charset="0"/>
                <a:ea typeface="Times New Roman" panose="02020603050405020304" pitchFamily="18" charset="0"/>
              </a:rPr>
            </a:br>
            <a:r>
              <a:rPr lang="ro-RO" i="1" kern="50" dirty="0">
                <a:solidFill>
                  <a:srgbClr val="000000"/>
                </a:solidFill>
                <a:latin typeface="Times New Roman" panose="02020603050405020304" pitchFamily="18" charset="0"/>
                <a:ea typeface="Times New Roman" panose="02020603050405020304" pitchFamily="18" charset="0"/>
              </a:rPr>
              <a:t>Au fost modificate reglementările anterioare?</a:t>
            </a:r>
            <a:br>
              <a:rPr lang="en-US" dirty="0">
                <a:latin typeface="Times New Roman" panose="02020603050405020304" pitchFamily="18" charset="0"/>
                <a:ea typeface="Times New Roman" panose="02020603050405020304" pitchFamily="18" charset="0"/>
              </a:rPr>
            </a:br>
            <a:r>
              <a:rPr lang="ro-RO" i="1" kern="50" dirty="0">
                <a:latin typeface="Times New Roman" panose="02020603050405020304" pitchFamily="18" charset="0"/>
                <a:ea typeface="Times New Roman" panose="02020603050405020304" pitchFamily="18" charset="0"/>
              </a:rPr>
              <a:t> </a:t>
            </a:r>
            <a:br>
              <a:rPr lang="en-US" dirty="0">
                <a:latin typeface="Times New Roman" panose="02020603050405020304" pitchFamily="18" charset="0"/>
                <a:ea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6D427466-B167-447D-A0B8-AB8CB43FC5F7}"/>
              </a:ext>
            </a:extLst>
          </p:cNvPr>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23723108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F1AF93-AED0-4AC7-8A26-32939475E11D}"/>
              </a:ext>
            </a:extLst>
          </p:cNvPr>
          <p:cNvSpPr>
            <a:spLocks noGrp="1"/>
          </p:cNvSpPr>
          <p:nvPr>
            <p:ph idx="1"/>
          </p:nvPr>
        </p:nvSpPr>
        <p:spPr>
          <a:xfrm>
            <a:off x="477078" y="1001865"/>
            <a:ext cx="10801149" cy="4789336"/>
          </a:xfrm>
        </p:spPr>
        <p:txBody>
          <a:bodyPr>
            <a:normAutofit fontScale="92500" lnSpcReduction="10000"/>
          </a:bodyPr>
          <a:lstStyle/>
          <a:p>
            <a:pPr marL="0" marR="0" algn="just" fontAlgn="base" hangingPunct="0">
              <a:spcBef>
                <a:spcPts val="0"/>
              </a:spcBef>
              <a:spcAft>
                <a:spcPts val="0"/>
              </a:spcAft>
            </a:pPr>
            <a:r>
              <a:rPr lang="ro-RO" b="1" kern="50" dirty="0">
                <a:latin typeface="Times New Roman" panose="02020603050405020304" pitchFamily="18" charset="0"/>
                <a:ea typeface="Times New Roman" panose="02020603050405020304" pitchFamily="18" charset="0"/>
              </a:rPr>
              <a:t>Planificarea tematică </a:t>
            </a:r>
            <a:r>
              <a:rPr lang="ro-RO" kern="50" dirty="0">
                <a:latin typeface="Times New Roman" panose="02020603050405020304" pitchFamily="18" charset="0"/>
                <a:ea typeface="Times New Roman" panose="02020603050405020304" pitchFamily="18" charset="0"/>
              </a:rPr>
              <a:t>anuală se face, în continuare, în colectiv, pe grupe de vârstă (în perioada evaluărilor inițiale), așa cum s-a recomandat și în anii precedenți. </a:t>
            </a:r>
            <a:endParaRPr lang="en-US" dirty="0">
              <a:latin typeface="Times New Roman" panose="02020603050405020304" pitchFamily="18" charset="0"/>
              <a:ea typeface="Times New Roman" panose="02020603050405020304" pitchFamily="18" charset="0"/>
            </a:endParaRPr>
          </a:p>
          <a:p>
            <a:pPr marL="0" marR="0" algn="just" fontAlgn="base" hangingPunct="0">
              <a:spcBef>
                <a:spcPts val="0"/>
              </a:spcBef>
              <a:spcAft>
                <a:spcPts val="0"/>
              </a:spcAft>
            </a:pPr>
            <a:endParaRPr lang="en-US" dirty="0">
              <a:latin typeface="Times New Roman" panose="02020603050405020304" pitchFamily="18" charset="0"/>
              <a:ea typeface="Times New Roman" panose="02020603050405020304" pitchFamily="18" charset="0"/>
            </a:endParaRPr>
          </a:p>
          <a:p>
            <a:pPr marL="0" marR="0" algn="just" fontAlgn="base" hangingPunct="0">
              <a:spcBef>
                <a:spcPts val="0"/>
              </a:spcBef>
              <a:spcAft>
                <a:spcPts val="0"/>
              </a:spcAft>
            </a:pPr>
            <a:r>
              <a:rPr lang="ro-RO" kern="50" dirty="0">
                <a:latin typeface="Times New Roman" panose="02020603050405020304" pitchFamily="18" charset="0"/>
                <a:ea typeface="Times New Roman" panose="02020603050405020304" pitchFamily="18" charset="0"/>
              </a:rPr>
              <a:t>Astfel, fiecărei teme anuale de studiu (în cazul copiilor de 5-6 ani) sau, după caz, temelor anuale de studiu selectate de către cadrul didactic/cadrele didactice (în cazul copiilor de 3-5 ani) li se vor asocia proiecte tematice și săptămâni independente, în așa fel încât, pe durata unui an școlar, să fie acoperită toată tematica din descriptivul acestora. </a:t>
            </a:r>
            <a:endParaRPr lang="en-US" dirty="0">
              <a:latin typeface="Times New Roman" panose="02020603050405020304" pitchFamily="18" charset="0"/>
              <a:ea typeface="Times New Roman" panose="02020603050405020304" pitchFamily="18" charset="0"/>
            </a:endParaRPr>
          </a:p>
          <a:p>
            <a:pPr marL="0" marR="0" algn="just" fontAlgn="base" hangingPunct="0">
              <a:spcBef>
                <a:spcPts val="0"/>
              </a:spcBef>
              <a:spcAft>
                <a:spcPts val="0"/>
              </a:spcAft>
            </a:pPr>
            <a:endParaRPr lang="en-US" dirty="0">
              <a:latin typeface="Times New Roman" panose="02020603050405020304" pitchFamily="18" charset="0"/>
              <a:ea typeface="Times New Roman" panose="02020603050405020304" pitchFamily="18" charset="0"/>
            </a:endParaRPr>
          </a:p>
          <a:p>
            <a:r>
              <a:rPr lang="ro-RO" kern="50" dirty="0">
                <a:latin typeface="Times New Roman" panose="02020603050405020304" pitchFamily="18" charset="0"/>
                <a:ea typeface="Times New Roman" panose="02020603050405020304" pitchFamily="18" charset="0"/>
              </a:rPr>
              <a:t>Astfel, într-un an şcolar</a:t>
            </a:r>
            <a:r>
              <a:rPr lang="ro-RO" dirty="0">
                <a:latin typeface="Times New Roman" panose="02020603050405020304" pitchFamily="18" charset="0"/>
                <a:ea typeface="Times New Roman" panose="02020603050405020304" pitchFamily="18" charset="0"/>
              </a:rPr>
              <a:t>, la nivelul preșcolar, se pot derula cu copiii </a:t>
            </a:r>
            <a:r>
              <a:rPr lang="ro-RO" b="1" dirty="0">
                <a:latin typeface="Times New Roman" panose="02020603050405020304" pitchFamily="18" charset="0"/>
                <a:ea typeface="Times New Roman" panose="02020603050405020304" pitchFamily="18" charset="0"/>
              </a:rPr>
              <a:t>maximum 7 proiecte tematice</a:t>
            </a:r>
            <a:r>
              <a:rPr lang="ro-RO" dirty="0">
                <a:latin typeface="Times New Roman" panose="02020603050405020304" pitchFamily="18" charset="0"/>
                <a:ea typeface="Times New Roman" panose="02020603050405020304" pitchFamily="18" charset="0"/>
              </a:rPr>
              <a:t> cu o durată maximă de 5 săptămâni/proiect sau un număr mai mare de proiecte de mai mică amploare (ceea ce este recomandat), variind între 1-3 săptămâni, </a:t>
            </a:r>
            <a:endParaRPr lang="en-US" dirty="0"/>
          </a:p>
        </p:txBody>
      </p:sp>
    </p:spTree>
    <p:extLst>
      <p:ext uri="{BB962C8B-B14F-4D97-AF65-F5344CB8AC3E}">
        <p14:creationId xmlns:p14="http://schemas.microsoft.com/office/powerpoint/2010/main" val="24223632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64A1B9-AA9D-48CE-8EA5-F8C9CFB26C72}"/>
              </a:ext>
            </a:extLst>
          </p:cNvPr>
          <p:cNvSpPr>
            <a:spLocks noGrp="1"/>
          </p:cNvSpPr>
          <p:nvPr>
            <p:ph idx="1"/>
          </p:nvPr>
        </p:nvSpPr>
        <p:spPr>
          <a:xfrm>
            <a:off x="508883" y="564544"/>
            <a:ext cx="10545971" cy="4901802"/>
          </a:xfrm>
        </p:spPr>
        <p:txBody>
          <a:bodyPr>
            <a:normAutofit fontScale="92500" lnSpcReduction="20000"/>
          </a:bodyPr>
          <a:lstStyle/>
          <a:p>
            <a:pPr marL="0" marR="0" algn="just">
              <a:spcBef>
                <a:spcPts val="0"/>
              </a:spcBef>
              <a:spcAft>
                <a:spcPts val="0"/>
              </a:spcAft>
            </a:pPr>
            <a:r>
              <a:rPr lang="ro-RO" dirty="0">
                <a:latin typeface="Times New Roman" panose="02020603050405020304" pitchFamily="18" charset="0"/>
                <a:ea typeface="Times New Roman" panose="02020603050405020304" pitchFamily="18" charset="0"/>
              </a:rPr>
              <a:t>Astfel, în contextul noului curriculum </a:t>
            </a:r>
            <a:r>
              <a:rPr lang="ro-RO" u="sng" dirty="0">
                <a:latin typeface="Times New Roman" panose="02020603050405020304" pitchFamily="18" charset="0"/>
                <a:ea typeface="Times New Roman" panose="02020603050405020304" pitchFamily="18" charset="0"/>
              </a:rPr>
              <a:t>educatoarea nu își va îndrepta atenția către un număr de activități dat de planul de învățământ, </a:t>
            </a:r>
            <a:r>
              <a:rPr lang="ro-RO" dirty="0">
                <a:latin typeface="Times New Roman" panose="02020603050405020304" pitchFamily="18" charset="0"/>
                <a:ea typeface="Times New Roman" panose="02020603050405020304" pitchFamily="18" charset="0"/>
              </a:rPr>
              <a:t>ca în precedentul, pentru că </a:t>
            </a:r>
            <a:r>
              <a:rPr lang="ro-RO" u="sng" dirty="0">
                <a:latin typeface="Times New Roman" panose="02020603050405020304" pitchFamily="18" charset="0"/>
                <a:ea typeface="Times New Roman" panose="02020603050405020304" pitchFamily="18" charset="0"/>
              </a:rPr>
              <a:t>nu mai există o astfel de limitare numerică</a:t>
            </a:r>
            <a:r>
              <a:rPr lang="ro-RO" dirty="0">
                <a:latin typeface="Times New Roman" panose="02020603050405020304" pitchFamily="18" charset="0"/>
                <a:ea typeface="Times New Roman" panose="02020603050405020304" pitchFamily="18" charset="0"/>
              </a:rPr>
              <a:t>. În schimb, aceasta va avea în vedere asigurarea unui echilibru în planificarea tuturor tipurilor de activități și a mijloacelor de realizare a acestora, atât zilnic, cât și săptămânal. De aceea, recomandăm educatoarei ca, la anumite intervale de timp (între 3 și 5 săptămâni), să revadă planificarea și să echilibreze balanța activităților, în perioada imediat următoare, dacă mijloacele de realizare sau domeniile experiențiale pe care le-a parcurs împreună cu copiii au favorizat un domeniu/mijloc sau altul (ex.: au fost planificate mai multe activități de memorizare, pentru că se apropia Crăciunul; au fost planificate mai multe activități matematice, pentru că materialul didactic pe care îl aveam era foarte ofertant din perspectiva temei proiectului tematic, copiii s-au arătat dornici să progreseze în activitățile de grupare după mai multe criterii și în activitatea de numărat etc.).</a:t>
            </a:r>
            <a:endParaRPr lang="en-US" dirty="0">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9990384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08758-BAC7-45E7-8FCD-21F70A125221}"/>
              </a:ext>
            </a:extLst>
          </p:cNvPr>
          <p:cNvSpPr>
            <a:spLocks noGrp="1"/>
          </p:cNvSpPr>
          <p:nvPr>
            <p:ph type="title"/>
          </p:nvPr>
        </p:nvSpPr>
        <p:spPr>
          <a:xfrm>
            <a:off x="1025093" y="0"/>
            <a:ext cx="10364451" cy="1596177"/>
          </a:xfrm>
        </p:spPr>
        <p:txBody>
          <a:bodyPr>
            <a:normAutofit fontScale="90000"/>
          </a:bodyPr>
          <a:lstStyle/>
          <a:p>
            <a:pPr marL="0" marR="0">
              <a:spcBef>
                <a:spcPts val="0"/>
              </a:spcBef>
              <a:spcAft>
                <a:spcPts val="0"/>
              </a:spcAft>
              <a:tabLst>
                <a:tab pos="1329055" algn="l"/>
              </a:tabLst>
            </a:pPr>
            <a:br>
              <a:rPr lang="ro-RO" dirty="0">
                <a:latin typeface="Times New Roman" panose="02020603050405020304" pitchFamily="18" charset="0"/>
                <a:ea typeface="Times New Roman" panose="02020603050405020304" pitchFamily="18" charset="0"/>
              </a:rPr>
            </a:br>
            <a:br>
              <a:rPr lang="ro-RO" dirty="0">
                <a:latin typeface="Times New Roman" panose="02020603050405020304" pitchFamily="18" charset="0"/>
                <a:ea typeface="Times New Roman" panose="02020603050405020304" pitchFamily="18" charset="0"/>
              </a:rPr>
            </a:br>
            <a:br>
              <a:rPr lang="ro-RO" dirty="0">
                <a:latin typeface="Times New Roman" panose="02020603050405020304" pitchFamily="18" charset="0"/>
                <a:ea typeface="Times New Roman" panose="02020603050405020304" pitchFamily="18" charset="0"/>
              </a:rPr>
            </a:br>
            <a:br>
              <a:rPr lang="ro-RO" dirty="0">
                <a:latin typeface="Times New Roman" panose="02020603050405020304" pitchFamily="18" charset="0"/>
                <a:ea typeface="Times New Roman" panose="02020603050405020304" pitchFamily="18" charset="0"/>
              </a:rPr>
            </a:br>
            <a:br>
              <a:rPr lang="ro-RO" dirty="0">
                <a:latin typeface="Times New Roman" panose="02020603050405020304" pitchFamily="18" charset="0"/>
                <a:ea typeface="Times New Roman" panose="02020603050405020304" pitchFamily="18" charset="0"/>
              </a:rPr>
            </a:br>
            <a:br>
              <a:rPr lang="ro-RO" dirty="0">
                <a:latin typeface="Times New Roman" panose="02020603050405020304" pitchFamily="18" charset="0"/>
                <a:ea typeface="Times New Roman" panose="02020603050405020304" pitchFamily="18" charset="0"/>
              </a:rPr>
            </a:br>
            <a:br>
              <a:rPr lang="ro-RO" dirty="0">
                <a:latin typeface="Times New Roman" panose="02020603050405020304" pitchFamily="18" charset="0"/>
                <a:ea typeface="Times New Roman" panose="02020603050405020304" pitchFamily="18" charset="0"/>
              </a:rPr>
            </a:br>
            <a:br>
              <a:rPr lang="ro-RO" dirty="0">
                <a:latin typeface="Times New Roman" panose="02020603050405020304" pitchFamily="18" charset="0"/>
                <a:ea typeface="Times New Roman" panose="02020603050405020304" pitchFamily="18" charset="0"/>
              </a:rPr>
            </a:br>
            <a:br>
              <a:rPr lang="ro-RO" dirty="0">
                <a:latin typeface="Times New Roman" panose="02020603050405020304" pitchFamily="18" charset="0"/>
                <a:ea typeface="Times New Roman" panose="02020603050405020304" pitchFamily="18" charset="0"/>
              </a:rPr>
            </a:br>
            <a:br>
              <a:rPr lang="ro-RO" dirty="0">
                <a:latin typeface="Times New Roman" panose="02020603050405020304" pitchFamily="18" charset="0"/>
                <a:ea typeface="Times New Roman" panose="02020603050405020304" pitchFamily="18" charset="0"/>
              </a:rPr>
            </a:br>
            <a:br>
              <a:rPr lang="ro-RO" dirty="0">
                <a:latin typeface="Times New Roman" panose="02020603050405020304" pitchFamily="18" charset="0"/>
                <a:ea typeface="Times New Roman" panose="02020603050405020304" pitchFamily="18" charset="0"/>
              </a:rPr>
            </a:br>
            <a:br>
              <a:rPr lang="ro-RO" dirty="0">
                <a:latin typeface="Times New Roman" panose="02020603050405020304" pitchFamily="18" charset="0"/>
                <a:ea typeface="Times New Roman" panose="02020603050405020304" pitchFamily="18" charset="0"/>
              </a:rPr>
            </a:br>
            <a:br>
              <a:rPr lang="ro-RO" dirty="0">
                <a:latin typeface="Times New Roman" panose="02020603050405020304" pitchFamily="18" charset="0"/>
                <a:ea typeface="Times New Roman" panose="02020603050405020304" pitchFamily="18" charset="0"/>
              </a:rPr>
            </a:br>
            <a:br>
              <a:rPr lang="ro-RO" dirty="0">
                <a:latin typeface="Times New Roman" panose="02020603050405020304" pitchFamily="18" charset="0"/>
                <a:ea typeface="Times New Roman" panose="02020603050405020304" pitchFamily="18" charset="0"/>
              </a:rPr>
            </a:br>
            <a:r>
              <a:rPr lang="ro-RO" dirty="0">
                <a:latin typeface="Times New Roman" panose="02020603050405020304" pitchFamily="18" charset="0"/>
                <a:ea typeface="Times New Roman" panose="02020603050405020304" pitchFamily="18" charset="0"/>
              </a:rPr>
              <a:t>Referitor la </a:t>
            </a:r>
            <a:r>
              <a:rPr lang="ro-RO" u="sng" dirty="0">
                <a:latin typeface="Times New Roman" panose="02020603050405020304" pitchFamily="18" charset="0"/>
                <a:ea typeface="Times New Roman" panose="02020603050405020304" pitchFamily="18" charset="0"/>
              </a:rPr>
              <a:t>documentele de evidenţă a activităţii educatoarelor/profesorilor pentru învățământ preșcolar,</a:t>
            </a:r>
            <a:r>
              <a:rPr lang="ro-RO" dirty="0">
                <a:latin typeface="Times New Roman" panose="02020603050405020304" pitchFamily="18" charset="0"/>
                <a:ea typeface="Times New Roman" panose="02020603050405020304" pitchFamily="18" charset="0"/>
              </a:rPr>
              <a:t> în anul școlar 2019-2020, acestea au libertatea de a opta pentru: </a:t>
            </a:r>
            <a:br>
              <a:rPr lang="ro-RO" dirty="0">
                <a:latin typeface="Times New Roman" panose="02020603050405020304" pitchFamily="18" charset="0"/>
                <a:ea typeface="Times New Roman" panose="02020603050405020304" pitchFamily="18" charset="0"/>
              </a:rPr>
            </a:br>
            <a:r>
              <a:rPr lang="ro-RO" dirty="0">
                <a:latin typeface="Times New Roman" panose="02020603050405020304" pitchFamily="18" charset="0"/>
                <a:ea typeface="Times New Roman" panose="02020603050405020304" pitchFamily="18" charset="0"/>
              </a:rPr>
              <a:t> </a:t>
            </a:r>
            <a:br>
              <a:rPr lang="en-US" dirty="0">
                <a:latin typeface="Times New Roman" panose="02020603050405020304" pitchFamily="18" charset="0"/>
                <a:ea typeface="Times New Roman" panose="02020603050405020304" pitchFamily="18" charset="0"/>
              </a:rPr>
            </a:br>
            <a:r>
              <a:rPr lang="ro-RO" sz="2000" dirty="0">
                <a:latin typeface="Times New Roman" panose="02020603050405020304" pitchFamily="18" charset="0"/>
                <a:ea typeface="Times New Roman" panose="02020603050405020304" pitchFamily="18" charset="0"/>
              </a:rPr>
              <a:t>VARIANTA 1</a:t>
            </a:r>
            <a:br>
              <a:rPr lang="en-US" sz="2000" dirty="0">
                <a:latin typeface="Times New Roman" panose="02020603050405020304" pitchFamily="18" charset="0"/>
                <a:ea typeface="Times New Roman" panose="02020603050405020304" pitchFamily="18" charset="0"/>
              </a:rPr>
            </a:br>
            <a:r>
              <a:rPr lang="ro-RO" sz="2000" dirty="0">
                <a:latin typeface="Times New Roman" panose="02020603050405020304" pitchFamily="18" charset="0"/>
                <a:ea typeface="Times New Roman" panose="02020603050405020304" pitchFamily="18" charset="0"/>
              </a:rPr>
              <a:t> </a:t>
            </a:r>
            <a:br>
              <a:rPr lang="en-US" sz="2000" dirty="0">
                <a:latin typeface="Times New Roman" panose="02020603050405020304" pitchFamily="18" charset="0"/>
                <a:ea typeface="Times New Roman" panose="02020603050405020304" pitchFamily="18" charset="0"/>
              </a:rPr>
            </a:br>
            <a:r>
              <a:rPr lang="ro-RO" sz="2000" dirty="0">
                <a:latin typeface="Times New Roman" panose="02020603050405020304" pitchFamily="18" charset="0"/>
                <a:ea typeface="Times New Roman" panose="02020603050405020304" pitchFamily="18" charset="0"/>
              </a:rPr>
              <a:t>Completarea, în </a:t>
            </a:r>
            <a:r>
              <a:rPr lang="ro-RO" sz="2000" i="1" dirty="0">
                <a:latin typeface="Times New Roman" panose="02020603050405020304" pitchFamily="18" charset="0"/>
                <a:ea typeface="Times New Roman" panose="02020603050405020304" pitchFamily="18" charset="0"/>
              </a:rPr>
              <a:t>Planificarea calendaristică,</a:t>
            </a:r>
            <a:r>
              <a:rPr lang="ro-RO" sz="2000" dirty="0">
                <a:latin typeface="Times New Roman" panose="02020603050405020304" pitchFamily="18" charset="0"/>
                <a:ea typeface="Times New Roman" panose="02020603050405020304" pitchFamily="18" charset="0"/>
              </a:rPr>
              <a:t> activităților pe care dorește să le desfășoare cu copiii și completarea acelorași activități în </a:t>
            </a:r>
            <a:r>
              <a:rPr lang="ro-RO" sz="2000" i="1" dirty="0">
                <a:latin typeface="Times New Roman" panose="02020603050405020304" pitchFamily="18" charset="0"/>
                <a:ea typeface="Times New Roman" panose="02020603050405020304" pitchFamily="18" charset="0"/>
              </a:rPr>
              <a:t>Condica de activități</a:t>
            </a:r>
            <a:r>
              <a:rPr lang="ro-RO" sz="2000" dirty="0">
                <a:latin typeface="Times New Roman" panose="02020603050405020304" pitchFamily="18" charset="0"/>
                <a:ea typeface="Times New Roman" panose="02020603050405020304" pitchFamily="18" charset="0"/>
              </a:rPr>
              <a:t> (una singură la nivel de unitate), unde se și semnează, pentru fiecare activitate și interval orar.</a:t>
            </a:r>
            <a:br>
              <a:rPr lang="en-US" sz="2000" dirty="0">
                <a:latin typeface="Times New Roman" panose="02020603050405020304" pitchFamily="18" charset="0"/>
                <a:ea typeface="Times New Roman" panose="02020603050405020304" pitchFamily="18" charset="0"/>
              </a:rPr>
            </a:br>
            <a:r>
              <a:rPr lang="ro-RO" sz="2000" dirty="0">
                <a:latin typeface="Arial" panose="020B0604020202020204" pitchFamily="34" charset="0"/>
                <a:ea typeface="Times New Roman" panose="02020603050405020304" pitchFamily="18" charset="0"/>
              </a:rPr>
              <a:t> </a:t>
            </a:r>
            <a:br>
              <a:rPr lang="en-US" sz="2000" dirty="0">
                <a:latin typeface="Times New Roman" panose="02020603050405020304" pitchFamily="18" charset="0"/>
                <a:ea typeface="Times New Roman" panose="02020603050405020304" pitchFamily="18" charset="0"/>
              </a:rPr>
            </a:br>
            <a:r>
              <a:rPr lang="ro-RO" sz="2000" dirty="0">
                <a:latin typeface="Times New Roman" panose="02020603050405020304" pitchFamily="18" charset="0"/>
                <a:ea typeface="Times New Roman" panose="02020603050405020304" pitchFamily="18" charset="0"/>
              </a:rPr>
              <a:t>VARIANTA 2</a:t>
            </a:r>
            <a:br>
              <a:rPr lang="en-US" sz="2000" dirty="0">
                <a:latin typeface="Times New Roman" panose="02020603050405020304" pitchFamily="18" charset="0"/>
                <a:ea typeface="Times New Roman" panose="02020603050405020304" pitchFamily="18" charset="0"/>
              </a:rPr>
            </a:br>
            <a:r>
              <a:rPr lang="ro-RO" sz="2000" dirty="0">
                <a:latin typeface="Times New Roman" panose="02020603050405020304" pitchFamily="18" charset="0"/>
                <a:ea typeface="Times New Roman" panose="02020603050405020304" pitchFamily="18" charset="0"/>
              </a:rPr>
              <a:t> </a:t>
            </a:r>
            <a:br>
              <a:rPr lang="en-US" sz="2000" dirty="0">
                <a:latin typeface="Times New Roman" panose="02020603050405020304" pitchFamily="18" charset="0"/>
                <a:ea typeface="Times New Roman" panose="02020603050405020304" pitchFamily="18" charset="0"/>
              </a:rPr>
            </a:br>
            <a:r>
              <a:rPr lang="ro-RO" sz="2000" dirty="0">
                <a:latin typeface="Times New Roman" panose="02020603050405020304" pitchFamily="18" charset="0"/>
                <a:ea typeface="Times New Roman" panose="02020603050405020304" pitchFamily="18" charset="0"/>
              </a:rPr>
              <a:t>Completarea </a:t>
            </a:r>
            <a:r>
              <a:rPr lang="ro-RO" sz="2000" i="1" dirty="0">
                <a:latin typeface="Times New Roman" panose="02020603050405020304" pitchFamily="18" charset="0"/>
                <a:ea typeface="Times New Roman" panose="02020603050405020304" pitchFamily="18" charset="0"/>
              </a:rPr>
              <a:t>Condicii de prezență și evidență a activității educatoarei</a:t>
            </a:r>
            <a:r>
              <a:rPr lang="ro-RO" sz="2000" dirty="0">
                <a:latin typeface="Times New Roman" panose="02020603050405020304" pitchFamily="18" charset="0"/>
                <a:ea typeface="Times New Roman" panose="02020603050405020304" pitchFamily="18" charset="0"/>
              </a:rPr>
              <a:t> (cunoscută sub denumirea de </a:t>
            </a:r>
            <a:r>
              <a:rPr lang="ro-RO" sz="2000" i="1" dirty="0">
                <a:latin typeface="Times New Roman" panose="02020603050405020304" pitchFamily="18" charset="0"/>
                <a:ea typeface="Times New Roman" panose="02020603050405020304" pitchFamily="18" charset="0"/>
              </a:rPr>
              <a:t>Caietul educatoarei/Portofoliul educatoarei</a:t>
            </a:r>
            <a:r>
              <a:rPr lang="ro-RO" sz="2000" dirty="0">
                <a:latin typeface="Times New Roman" panose="02020603050405020304" pitchFamily="18" charset="0"/>
                <a:ea typeface="Times New Roman" panose="02020603050405020304" pitchFamily="18" charset="0"/>
              </a:rPr>
              <a:t> etc.).</a:t>
            </a:r>
            <a:br>
              <a:rPr lang="en-US" sz="2000" dirty="0">
                <a:latin typeface="Times New Roman" panose="02020603050405020304" pitchFamily="18" charset="0"/>
                <a:ea typeface="Times New Roman" panose="02020603050405020304" pitchFamily="18" charset="0"/>
              </a:rPr>
            </a:br>
            <a:r>
              <a:rPr lang="ro-RO" sz="2000" dirty="0">
                <a:latin typeface="Times New Roman" panose="02020603050405020304" pitchFamily="18" charset="0"/>
                <a:ea typeface="Times New Roman" panose="02020603050405020304" pitchFamily="18" charset="0"/>
              </a:rPr>
              <a:t> </a:t>
            </a:r>
            <a:br>
              <a:rPr lang="en-US" sz="2000" dirty="0">
                <a:latin typeface="Times New Roman" panose="02020603050405020304" pitchFamily="18" charset="0"/>
                <a:ea typeface="Times New Roman" panose="02020603050405020304" pitchFamily="18" charset="0"/>
              </a:rPr>
            </a:br>
            <a:r>
              <a:rPr lang="ro-RO" sz="2000" dirty="0">
                <a:latin typeface="Times New Roman" panose="02020603050405020304" pitchFamily="18" charset="0"/>
                <a:ea typeface="Times New Roman" panose="02020603050405020304" pitchFamily="18" charset="0"/>
              </a:rPr>
              <a:t> </a:t>
            </a:r>
            <a:br>
              <a:rPr lang="en-US" sz="2000" dirty="0">
                <a:latin typeface="Times New Roman" panose="02020603050405020304" pitchFamily="18" charset="0"/>
                <a:ea typeface="Times New Roman" panose="02020603050405020304" pitchFamily="18" charset="0"/>
              </a:rPr>
            </a:br>
            <a:endParaRPr lang="en-US" sz="2000" dirty="0"/>
          </a:p>
        </p:txBody>
      </p:sp>
    </p:spTree>
    <p:extLst>
      <p:ext uri="{BB962C8B-B14F-4D97-AF65-F5344CB8AC3E}">
        <p14:creationId xmlns:p14="http://schemas.microsoft.com/office/powerpoint/2010/main" val="1600368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3645F-FDE9-4734-B894-F7E00EAFF712}"/>
              </a:ext>
            </a:extLst>
          </p:cNvPr>
          <p:cNvSpPr>
            <a:spLocks noGrp="1"/>
          </p:cNvSpPr>
          <p:nvPr>
            <p:ph type="title"/>
          </p:nvPr>
        </p:nvSpPr>
        <p:spPr>
          <a:xfrm>
            <a:off x="421419" y="516835"/>
            <a:ext cx="10956898" cy="1498897"/>
          </a:xfrm>
        </p:spPr>
        <p:txBody>
          <a:bodyPr>
            <a:normAutofit fontScale="90000"/>
          </a:bodyPr>
          <a:lstStyle/>
          <a:p>
            <a:pPr marL="342900" marR="0" lvl="0" indent="-342900" algn="ctr">
              <a:spcBef>
                <a:spcPts val="0"/>
              </a:spcBef>
              <a:spcAft>
                <a:spcPts val="0"/>
              </a:spcAft>
            </a:pPr>
            <a:r>
              <a:rPr lang="ro-RO" b="1" dirty="0">
                <a:latin typeface="Times New Roman" panose="02020603050405020304" pitchFamily="18" charset="0"/>
                <a:ea typeface="Calibri" panose="020F0502020204030204" pitchFamily="34" charset="0"/>
                <a:cs typeface="Times New Roman" panose="02020603050405020304" pitchFamily="18" charset="0"/>
              </a:rPr>
              <a:t>     Curriculumul pentru educație timpurie – </a:t>
            </a:r>
            <a:r>
              <a:rPr lang="ro-RO" sz="2700" b="1" dirty="0">
                <a:latin typeface="Times New Roman" panose="02020603050405020304" pitchFamily="18" charset="0"/>
                <a:ea typeface="Calibri" panose="020F0502020204030204" pitchFamily="34" charset="0"/>
                <a:cs typeface="Times New Roman" panose="02020603050405020304" pitchFamily="18" charset="0"/>
              </a:rPr>
              <a:t>argumente, aspecte revizuite și elemente</a:t>
            </a:r>
            <a:br>
              <a:rPr lang="en-US" sz="2700" dirty="0">
                <a:latin typeface="Calibri" panose="020F0502020204030204" pitchFamily="34" charset="0"/>
                <a:ea typeface="Calibri" panose="020F0502020204030204" pitchFamily="34" charset="0"/>
                <a:cs typeface="Times New Roman" panose="02020603050405020304" pitchFamily="18" charset="0"/>
              </a:rPr>
            </a:br>
            <a:r>
              <a:rPr lang="ro-RO" sz="2700" b="1" dirty="0">
                <a:latin typeface="Times New Roman" panose="02020603050405020304" pitchFamily="18" charset="0"/>
                <a:ea typeface="Times New Roman" panose="02020603050405020304" pitchFamily="18" charset="0"/>
              </a:rPr>
              <a:t>de stabilitate </a:t>
            </a:r>
            <a:r>
              <a:rPr lang="ro-RO" dirty="0">
                <a:latin typeface="Times New Roman" panose="02020603050405020304" pitchFamily="18" charset="0"/>
                <a:ea typeface="Times New Roman" panose="02020603050405020304" pitchFamily="18" charset="0"/>
              </a:rPr>
              <a:t>(aprobat prin OMEN nr.4694/02.08.2019) </a:t>
            </a:r>
            <a:endParaRPr lang="en-US" dirty="0"/>
          </a:p>
        </p:txBody>
      </p:sp>
      <p:sp>
        <p:nvSpPr>
          <p:cNvPr id="3" name="Content Placeholder 2">
            <a:extLst>
              <a:ext uri="{FF2B5EF4-FFF2-40B4-BE49-F238E27FC236}">
                <a16:creationId xmlns:a16="http://schemas.microsoft.com/office/drawing/2014/main" id="{69F1F2B9-AC62-4F59-91A5-BAF805D82859}"/>
              </a:ext>
            </a:extLst>
          </p:cNvPr>
          <p:cNvSpPr>
            <a:spLocks noGrp="1"/>
          </p:cNvSpPr>
          <p:nvPr>
            <p:ph idx="1"/>
          </p:nvPr>
        </p:nvSpPr>
        <p:spPr/>
        <p:txBody>
          <a:bodyPr>
            <a:normAutofit/>
          </a:bodyPr>
          <a:lstStyle/>
          <a:p>
            <a:pPr marL="0" indent="0">
              <a:buNone/>
            </a:pPr>
            <a:r>
              <a:rPr lang="en-US" dirty="0"/>
              <a:t>	</a:t>
            </a:r>
            <a:r>
              <a:rPr lang="en-US" dirty="0" err="1"/>
              <a:t>necesitatea</a:t>
            </a:r>
            <a:r>
              <a:rPr lang="en-US" dirty="0"/>
              <a:t> </a:t>
            </a:r>
            <a:r>
              <a:rPr lang="en-US" dirty="0" err="1"/>
              <a:t>corelării</a:t>
            </a:r>
            <a:r>
              <a:rPr lang="en-US" dirty="0"/>
              <a:t> cu </a:t>
            </a:r>
            <a:r>
              <a:rPr lang="en-US" dirty="0" err="1"/>
              <a:t>prevederi</a:t>
            </a:r>
            <a:r>
              <a:rPr lang="en-US" dirty="0"/>
              <a:t> </a:t>
            </a:r>
            <a:r>
              <a:rPr lang="en-US" dirty="0" err="1"/>
              <a:t>și</a:t>
            </a:r>
            <a:r>
              <a:rPr lang="en-US" dirty="0"/>
              <a:t> </a:t>
            </a:r>
            <a:r>
              <a:rPr lang="en-US" dirty="0" err="1"/>
              <a:t>recomandări</a:t>
            </a:r>
            <a:r>
              <a:rPr lang="en-US" dirty="0"/>
              <a:t> din </a:t>
            </a:r>
            <a:r>
              <a:rPr lang="en-US" dirty="0" err="1"/>
              <a:t>documente</a:t>
            </a:r>
            <a:r>
              <a:rPr lang="en-US" dirty="0"/>
              <a:t> </a:t>
            </a:r>
            <a:r>
              <a:rPr lang="en-US" dirty="0" err="1"/>
              <a:t>promovate</a:t>
            </a:r>
            <a:r>
              <a:rPr lang="en-US" dirty="0"/>
              <a:t> la </a:t>
            </a:r>
            <a:r>
              <a:rPr lang="en-US" dirty="0" err="1"/>
              <a:t>nivel</a:t>
            </a:r>
            <a:r>
              <a:rPr lang="en-US" dirty="0"/>
              <a:t> European, cu impact </a:t>
            </a:r>
            <a:r>
              <a:rPr lang="en-US" dirty="0" err="1"/>
              <a:t>și</a:t>
            </a:r>
            <a:r>
              <a:rPr lang="en-US" dirty="0"/>
              <a:t> cu </a:t>
            </a:r>
            <a:r>
              <a:rPr lang="en-US" dirty="0" err="1"/>
              <a:t>implicaţii</a:t>
            </a:r>
            <a:r>
              <a:rPr lang="en-US" dirty="0"/>
              <a:t> </a:t>
            </a:r>
            <a:r>
              <a:rPr lang="en-US" dirty="0" err="1"/>
              <a:t>semnificative</a:t>
            </a:r>
            <a:r>
              <a:rPr lang="en-US" dirty="0"/>
              <a:t>, cum </a:t>
            </a:r>
            <a:r>
              <a:rPr lang="en-US" dirty="0" err="1"/>
              <a:t>ar</a:t>
            </a:r>
            <a:r>
              <a:rPr lang="en-US" dirty="0"/>
              <a:t> fi: </a:t>
            </a:r>
            <a:r>
              <a:rPr lang="en-US" dirty="0" err="1"/>
              <a:t>Comunicarea</a:t>
            </a:r>
            <a:r>
              <a:rPr lang="en-US" dirty="0"/>
              <a:t> </a:t>
            </a:r>
            <a:r>
              <a:rPr lang="en-US" dirty="0" err="1"/>
              <a:t>Comisiei</a:t>
            </a:r>
            <a:r>
              <a:rPr lang="en-US" dirty="0"/>
              <a:t> </a:t>
            </a:r>
            <a:r>
              <a:rPr lang="en-US" dirty="0" err="1"/>
              <a:t>Europene</a:t>
            </a:r>
            <a:r>
              <a:rPr lang="en-US" dirty="0"/>
              <a:t> </a:t>
            </a:r>
            <a:r>
              <a:rPr lang="en-US" dirty="0" err="1"/>
              <a:t>și</a:t>
            </a:r>
            <a:r>
              <a:rPr lang="en-US" dirty="0"/>
              <a:t> </a:t>
            </a:r>
            <a:r>
              <a:rPr lang="en-US" dirty="0" err="1"/>
              <a:t>Concluziile</a:t>
            </a:r>
            <a:r>
              <a:rPr lang="en-US" dirty="0"/>
              <a:t> </a:t>
            </a:r>
            <a:r>
              <a:rPr lang="en-US" dirty="0" err="1"/>
              <a:t>Consiliului</a:t>
            </a:r>
            <a:r>
              <a:rPr lang="en-US" dirty="0"/>
              <a:t> </a:t>
            </a:r>
            <a:r>
              <a:rPr lang="en-US" dirty="0" err="1"/>
              <a:t>Uniunii</a:t>
            </a:r>
            <a:r>
              <a:rPr lang="en-US" dirty="0"/>
              <a:t> </a:t>
            </a:r>
            <a:r>
              <a:rPr lang="en-US" dirty="0" err="1"/>
              <a:t>Europene</a:t>
            </a:r>
            <a:r>
              <a:rPr lang="en-US" dirty="0"/>
              <a:t> </a:t>
            </a:r>
            <a:r>
              <a:rPr lang="en-US" dirty="0" err="1"/>
              <a:t>privind</a:t>
            </a:r>
            <a:r>
              <a:rPr lang="en-US" dirty="0"/>
              <a:t> </a:t>
            </a:r>
            <a:r>
              <a:rPr lang="en-US" dirty="0" err="1"/>
              <a:t>educația</a:t>
            </a:r>
            <a:r>
              <a:rPr lang="en-US" dirty="0"/>
              <a:t> </a:t>
            </a:r>
            <a:r>
              <a:rPr lang="en-US" dirty="0" err="1"/>
              <a:t>și</a:t>
            </a:r>
            <a:r>
              <a:rPr lang="en-US" dirty="0"/>
              <a:t> </a:t>
            </a:r>
            <a:r>
              <a:rPr lang="en-US" dirty="0" err="1"/>
              <a:t>îngrijirea</a:t>
            </a:r>
            <a:r>
              <a:rPr lang="en-US" dirty="0"/>
              <a:t> </a:t>
            </a:r>
            <a:r>
              <a:rPr lang="en-US" dirty="0" err="1"/>
              <a:t>timpurie</a:t>
            </a:r>
            <a:r>
              <a:rPr lang="en-US" dirty="0"/>
              <a:t>: </a:t>
            </a:r>
            <a:r>
              <a:rPr lang="en-US" dirty="0" err="1"/>
              <a:t>Să</a:t>
            </a:r>
            <a:r>
              <a:rPr lang="en-US" dirty="0"/>
              <a:t> </a:t>
            </a:r>
            <a:r>
              <a:rPr lang="en-US" dirty="0" err="1"/>
              <a:t>oferim</a:t>
            </a:r>
            <a:r>
              <a:rPr lang="en-US" dirty="0"/>
              <a:t> </a:t>
            </a:r>
            <a:r>
              <a:rPr lang="en-US" dirty="0" err="1"/>
              <a:t>copiilor</a:t>
            </a:r>
            <a:r>
              <a:rPr lang="en-US" dirty="0"/>
              <a:t> </a:t>
            </a:r>
            <a:r>
              <a:rPr lang="en-US" dirty="0" err="1"/>
              <a:t>noștri</a:t>
            </a:r>
            <a:r>
              <a:rPr lang="en-US" dirty="0"/>
              <a:t> </a:t>
            </a:r>
            <a:r>
              <a:rPr lang="en-US" dirty="0" err="1"/>
              <a:t>cel</a:t>
            </a:r>
            <a:r>
              <a:rPr lang="en-US" dirty="0"/>
              <a:t> </a:t>
            </a:r>
            <a:r>
              <a:rPr lang="en-US" dirty="0" err="1"/>
              <a:t>mai</a:t>
            </a:r>
            <a:r>
              <a:rPr lang="en-US" dirty="0"/>
              <a:t> bun start </a:t>
            </a:r>
            <a:r>
              <a:rPr lang="en-US" dirty="0" err="1"/>
              <a:t>pentru</a:t>
            </a:r>
            <a:r>
              <a:rPr lang="en-US" dirty="0"/>
              <a:t> </a:t>
            </a:r>
            <a:r>
              <a:rPr lang="en-US" dirty="0" err="1"/>
              <a:t>lumea</a:t>
            </a:r>
            <a:r>
              <a:rPr lang="en-US" dirty="0"/>
              <a:t> de </a:t>
            </a:r>
            <a:r>
              <a:rPr lang="en-US" dirty="0" err="1"/>
              <a:t>mâine</a:t>
            </a:r>
            <a:r>
              <a:rPr lang="en-US" dirty="0"/>
              <a:t> (2011/C/175/03), A Quality Framework for Early Childhood Education and Care – </a:t>
            </a:r>
            <a:r>
              <a:rPr lang="en-US" dirty="0" err="1"/>
              <a:t>Raportul</a:t>
            </a:r>
            <a:r>
              <a:rPr lang="en-US" dirty="0"/>
              <a:t> </a:t>
            </a:r>
            <a:r>
              <a:rPr lang="en-US" dirty="0" err="1"/>
              <a:t>Grupului</a:t>
            </a:r>
            <a:r>
              <a:rPr lang="en-US" dirty="0"/>
              <a:t> de </a:t>
            </a:r>
            <a:r>
              <a:rPr lang="en-US" dirty="0" err="1"/>
              <a:t>Lucru</a:t>
            </a:r>
            <a:r>
              <a:rPr lang="en-US" dirty="0"/>
              <a:t> </a:t>
            </a:r>
            <a:r>
              <a:rPr lang="en-US" dirty="0" err="1"/>
              <a:t>pentru</a:t>
            </a:r>
            <a:r>
              <a:rPr lang="en-US" dirty="0"/>
              <a:t> </a:t>
            </a:r>
            <a:r>
              <a:rPr lang="en-US" dirty="0" err="1"/>
              <a:t>Educație</a:t>
            </a:r>
            <a:r>
              <a:rPr lang="en-US" dirty="0"/>
              <a:t> </a:t>
            </a:r>
            <a:r>
              <a:rPr lang="en-US" dirty="0" err="1"/>
              <a:t>și</a:t>
            </a:r>
            <a:r>
              <a:rPr lang="en-US" dirty="0"/>
              <a:t> </a:t>
            </a:r>
            <a:r>
              <a:rPr lang="en-US" dirty="0" err="1"/>
              <a:t>Îngrijire</a:t>
            </a:r>
            <a:r>
              <a:rPr lang="en-US" dirty="0"/>
              <a:t> </a:t>
            </a:r>
            <a:r>
              <a:rPr lang="en-US" dirty="0" err="1"/>
              <a:t>Timpurie</a:t>
            </a:r>
            <a:r>
              <a:rPr lang="en-US" dirty="0"/>
              <a:t> de la </a:t>
            </a:r>
            <a:r>
              <a:rPr lang="en-US" dirty="0" err="1"/>
              <a:t>nivelul</a:t>
            </a:r>
            <a:r>
              <a:rPr lang="en-US" dirty="0"/>
              <a:t> </a:t>
            </a:r>
            <a:r>
              <a:rPr lang="en-US" dirty="0" err="1"/>
              <a:t>Comisiei</a:t>
            </a:r>
            <a:r>
              <a:rPr lang="en-US" dirty="0"/>
              <a:t> </a:t>
            </a:r>
            <a:r>
              <a:rPr lang="en-US" dirty="0" err="1"/>
              <a:t>Europene</a:t>
            </a:r>
            <a:r>
              <a:rPr lang="en-US" dirty="0"/>
              <a:t> (2014), </a:t>
            </a:r>
            <a:r>
              <a:rPr lang="en-US" dirty="0" err="1"/>
              <a:t>Recomandare</a:t>
            </a:r>
            <a:r>
              <a:rPr lang="en-US" dirty="0"/>
              <a:t> a </a:t>
            </a:r>
            <a:r>
              <a:rPr lang="en-US" dirty="0" err="1"/>
              <a:t>Consiliului</a:t>
            </a:r>
            <a:r>
              <a:rPr lang="en-US" dirty="0"/>
              <a:t> </a:t>
            </a:r>
            <a:r>
              <a:rPr lang="en-US" dirty="0" err="1"/>
              <a:t>privind</a:t>
            </a:r>
            <a:r>
              <a:rPr lang="en-US" dirty="0"/>
              <a:t> </a:t>
            </a:r>
            <a:r>
              <a:rPr lang="en-US" dirty="0" err="1"/>
              <a:t>sisteme</a:t>
            </a:r>
            <a:r>
              <a:rPr lang="en-US" dirty="0"/>
              <a:t> de </a:t>
            </a:r>
            <a:r>
              <a:rPr lang="en-US" dirty="0" err="1"/>
              <a:t>înaltă</a:t>
            </a:r>
            <a:r>
              <a:rPr lang="en-US" dirty="0"/>
              <a:t> </a:t>
            </a:r>
            <a:r>
              <a:rPr lang="en-US" dirty="0" err="1"/>
              <a:t>calitate</a:t>
            </a:r>
            <a:r>
              <a:rPr lang="en-US" dirty="0"/>
              <a:t> de </a:t>
            </a:r>
            <a:r>
              <a:rPr lang="en-US" dirty="0" err="1"/>
              <a:t>educație</a:t>
            </a:r>
            <a:r>
              <a:rPr lang="en-US" dirty="0"/>
              <a:t> </a:t>
            </a:r>
            <a:r>
              <a:rPr lang="en-US" dirty="0" err="1"/>
              <a:t>și</a:t>
            </a:r>
            <a:r>
              <a:rPr lang="en-US" dirty="0"/>
              <a:t> </a:t>
            </a:r>
            <a:r>
              <a:rPr lang="en-US" dirty="0" err="1"/>
              <a:t>îngrijire</a:t>
            </a:r>
            <a:r>
              <a:rPr lang="en-US" dirty="0"/>
              <a:t> a </a:t>
            </a:r>
            <a:r>
              <a:rPr lang="en-US" dirty="0" err="1"/>
              <a:t>copiilor</a:t>
            </a:r>
            <a:r>
              <a:rPr lang="en-US" dirty="0"/>
              <a:t> </a:t>
            </a:r>
            <a:r>
              <a:rPr lang="en-US" dirty="0" err="1"/>
              <a:t>preșcolari</a:t>
            </a:r>
            <a:r>
              <a:rPr lang="en-US" dirty="0"/>
              <a:t> (22 </a:t>
            </a:r>
            <a:r>
              <a:rPr lang="en-US" dirty="0" err="1"/>
              <a:t>mai</a:t>
            </a:r>
            <a:r>
              <a:rPr lang="en-US" dirty="0"/>
              <a:t> 2019);</a:t>
            </a:r>
          </a:p>
        </p:txBody>
      </p:sp>
    </p:spTree>
    <p:extLst>
      <p:ext uri="{BB962C8B-B14F-4D97-AF65-F5344CB8AC3E}">
        <p14:creationId xmlns:p14="http://schemas.microsoft.com/office/powerpoint/2010/main" val="22432111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8643D5-CAC8-4C97-A4BD-0B23552B581B}"/>
              </a:ext>
            </a:extLst>
          </p:cNvPr>
          <p:cNvSpPr>
            <a:spLocks noGrp="1"/>
          </p:cNvSpPr>
          <p:nvPr>
            <p:ph idx="1"/>
          </p:nvPr>
        </p:nvSpPr>
        <p:spPr>
          <a:xfrm>
            <a:off x="667910" y="492981"/>
            <a:ext cx="10610317" cy="5298219"/>
          </a:xfrm>
        </p:spPr>
        <p:txBody>
          <a:bodyPr>
            <a:normAutofit fontScale="62500" lnSpcReduction="20000"/>
          </a:bodyPr>
          <a:lstStyle/>
          <a:p>
            <a:r>
              <a:rPr lang="ro-RO" sz="3200" dirty="0">
                <a:solidFill>
                  <a:prstClr val="black"/>
                </a:solidFill>
                <a:latin typeface="Times New Roman" panose="02020603050405020304" pitchFamily="18" charset="0"/>
                <a:ea typeface="Times New Roman" panose="02020603050405020304" pitchFamily="18" charset="0"/>
                <a:cs typeface="+mj-cs"/>
              </a:rPr>
              <a:t> </a:t>
            </a:r>
            <a:br>
              <a:rPr lang="en-US" sz="3200" dirty="0">
                <a:solidFill>
                  <a:prstClr val="black"/>
                </a:solidFill>
                <a:latin typeface="Times New Roman" panose="02020603050405020304" pitchFamily="18" charset="0"/>
                <a:ea typeface="Times New Roman" panose="02020603050405020304" pitchFamily="18" charset="0"/>
                <a:cs typeface="+mj-cs"/>
              </a:rPr>
            </a:br>
            <a:r>
              <a:rPr lang="ro-RO" sz="3200" dirty="0">
                <a:solidFill>
                  <a:prstClr val="black"/>
                </a:solidFill>
                <a:latin typeface="Times New Roman" panose="02020603050405020304" pitchFamily="18" charset="0"/>
                <a:ea typeface="Times New Roman" panose="02020603050405020304" pitchFamily="18" charset="0"/>
                <a:cs typeface="+mj-cs"/>
              </a:rPr>
              <a:t>VARIANTA 3</a:t>
            </a:r>
            <a:br>
              <a:rPr lang="en-US" sz="3200" dirty="0">
                <a:solidFill>
                  <a:prstClr val="black"/>
                </a:solidFill>
                <a:latin typeface="Times New Roman" panose="02020603050405020304" pitchFamily="18" charset="0"/>
                <a:ea typeface="Times New Roman" panose="02020603050405020304" pitchFamily="18" charset="0"/>
                <a:cs typeface="+mj-cs"/>
              </a:rPr>
            </a:br>
            <a:r>
              <a:rPr lang="ro-RO" sz="3200" dirty="0">
                <a:solidFill>
                  <a:prstClr val="black"/>
                </a:solidFill>
                <a:latin typeface="Times New Roman" panose="02020603050405020304" pitchFamily="18" charset="0"/>
                <a:ea typeface="Times New Roman" panose="02020603050405020304" pitchFamily="18" charset="0"/>
                <a:cs typeface="+mj-cs"/>
              </a:rPr>
              <a:t> </a:t>
            </a:r>
            <a:br>
              <a:rPr lang="en-US" sz="3200" dirty="0">
                <a:solidFill>
                  <a:prstClr val="black"/>
                </a:solidFill>
                <a:latin typeface="Times New Roman" panose="02020603050405020304" pitchFamily="18" charset="0"/>
                <a:ea typeface="Times New Roman" panose="02020603050405020304" pitchFamily="18" charset="0"/>
                <a:cs typeface="+mj-cs"/>
              </a:rPr>
            </a:br>
            <a:r>
              <a:rPr lang="ro-RO" sz="3200" dirty="0">
                <a:solidFill>
                  <a:prstClr val="black"/>
                </a:solidFill>
                <a:latin typeface="Times New Roman" panose="02020603050405020304" pitchFamily="18" charset="0"/>
                <a:ea typeface="Times New Roman" panose="02020603050405020304" pitchFamily="18" charset="0"/>
                <a:cs typeface="+mj-cs"/>
              </a:rPr>
              <a:t>Preluarea machetei pentru</a:t>
            </a:r>
            <a:r>
              <a:rPr lang="ro-RO" sz="3200" i="1" dirty="0">
                <a:solidFill>
                  <a:prstClr val="black"/>
                </a:solidFill>
                <a:latin typeface="Times New Roman" panose="02020603050405020304" pitchFamily="18" charset="0"/>
                <a:ea typeface="Times New Roman" panose="02020603050405020304" pitchFamily="18" charset="0"/>
                <a:cs typeface="+mj-cs"/>
              </a:rPr>
              <a:t> </a:t>
            </a:r>
            <a:r>
              <a:rPr lang="ro-RO" sz="3200" b="1" i="1" dirty="0">
                <a:solidFill>
                  <a:prstClr val="black"/>
                </a:solidFill>
                <a:latin typeface="Times New Roman" panose="02020603050405020304" pitchFamily="18" charset="0"/>
                <a:ea typeface="Times New Roman" panose="02020603050405020304" pitchFamily="18" charset="0"/>
                <a:cs typeface="+mj-cs"/>
              </a:rPr>
              <a:t>Condica de evidență a activității didactice din educația timpurie </a:t>
            </a:r>
            <a:r>
              <a:rPr lang="ro-RO" sz="3200" dirty="0">
                <a:solidFill>
                  <a:prstClr val="black"/>
                </a:solidFill>
                <a:latin typeface="Times New Roman" panose="02020603050405020304" pitchFamily="18" charset="0"/>
                <a:ea typeface="Times New Roman" panose="02020603050405020304" pitchFamily="18" charset="0"/>
                <a:cs typeface="+mj-cs"/>
              </a:rPr>
              <a:t>(modelul recomandat în </a:t>
            </a:r>
            <a:r>
              <a:rPr lang="ro-RO" sz="3200" i="1" dirty="0">
                <a:solidFill>
                  <a:prstClr val="black"/>
                </a:solidFill>
                <a:latin typeface="Times New Roman" panose="02020603050405020304" pitchFamily="18" charset="0"/>
                <a:ea typeface="Times New Roman" panose="02020603050405020304" pitchFamily="18" charset="0"/>
                <a:cs typeface="+mj-cs"/>
              </a:rPr>
              <a:t>Materialul suport pentru explicitarea și înțelegerea unor concepte și instrumente cu care operează curriculumul pentru educație timpurie, </a:t>
            </a:r>
            <a:r>
              <a:rPr lang="ro-RO" sz="3200" dirty="0">
                <a:solidFill>
                  <a:prstClr val="black"/>
                </a:solidFill>
                <a:latin typeface="Times New Roman" panose="02020603050405020304" pitchFamily="18" charset="0"/>
                <a:ea typeface="Times New Roman" panose="02020603050405020304" pitchFamily="18" charset="0"/>
                <a:cs typeface="+mj-cs"/>
              </a:rPr>
              <a:t>transmis pe e-mail tuturor inspectorilor pentru învățământ preșcolar/educație timpurie și recomandat pentru postare pe site-urile ISJ/ISMB) și utilizarea ei într-un document pe care educatoarea și-l poate construi singură, cu un număr corespunzător de pagini pentru săptămânile din anul școlar respectiv printarea acestuia, asamblarea lui profesională și avizarea de către director. </a:t>
            </a:r>
            <a:br>
              <a:rPr lang="en-US" sz="3200" dirty="0">
                <a:solidFill>
                  <a:prstClr val="black"/>
                </a:solidFill>
                <a:latin typeface="Times New Roman" panose="02020603050405020304" pitchFamily="18" charset="0"/>
                <a:ea typeface="Times New Roman" panose="02020603050405020304" pitchFamily="18" charset="0"/>
                <a:cs typeface="+mj-cs"/>
              </a:rPr>
            </a:br>
            <a:r>
              <a:rPr lang="ro-RO" sz="4000" dirty="0">
                <a:solidFill>
                  <a:prstClr val="black"/>
                </a:solidFill>
                <a:latin typeface="Times New Roman" panose="02020603050405020304" pitchFamily="18" charset="0"/>
                <a:ea typeface="Times New Roman" panose="02020603050405020304" pitchFamily="18" charset="0"/>
                <a:cs typeface="+mj-cs"/>
              </a:rPr>
              <a:t> </a:t>
            </a:r>
            <a:br>
              <a:rPr lang="en-US" sz="3200" dirty="0">
                <a:solidFill>
                  <a:prstClr val="black"/>
                </a:solidFill>
                <a:latin typeface="Times New Roman" panose="02020603050405020304" pitchFamily="18" charset="0"/>
                <a:ea typeface="Times New Roman" panose="02020603050405020304" pitchFamily="18" charset="0"/>
                <a:cs typeface="+mj-cs"/>
              </a:rPr>
            </a:br>
            <a:endParaRPr lang="en-US" dirty="0"/>
          </a:p>
        </p:txBody>
      </p:sp>
    </p:spTree>
    <p:extLst>
      <p:ext uri="{BB962C8B-B14F-4D97-AF65-F5344CB8AC3E}">
        <p14:creationId xmlns:p14="http://schemas.microsoft.com/office/powerpoint/2010/main" val="22486828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793D16-54B5-4C16-ABFD-3E98982A314C}"/>
              </a:ext>
            </a:extLst>
          </p:cNvPr>
          <p:cNvSpPr>
            <a:spLocks noGrp="1"/>
          </p:cNvSpPr>
          <p:nvPr>
            <p:ph idx="1"/>
          </p:nvPr>
        </p:nvSpPr>
        <p:spPr>
          <a:xfrm>
            <a:off x="954156" y="1118738"/>
            <a:ext cx="10324069" cy="3930340"/>
          </a:xfrm>
        </p:spPr>
        <p:txBody>
          <a:bodyPr>
            <a:normAutofit/>
          </a:bodyPr>
          <a:lstStyle/>
          <a:p>
            <a:pPr marL="342900" marR="0" lvl="0" indent="-342900" algn="just">
              <a:spcBef>
                <a:spcPts val="0"/>
              </a:spcBef>
              <a:spcAft>
                <a:spcPts val="0"/>
              </a:spcAft>
              <a:buFont typeface="+mj-lt"/>
              <a:buAutoNum type="arabicPeriod"/>
            </a:pPr>
            <a:r>
              <a:rPr lang="ro-RO" b="1" dirty="0">
                <a:latin typeface="Times New Roman" panose="02020603050405020304" pitchFamily="18" charset="0"/>
                <a:ea typeface="Times New Roman" panose="02020603050405020304" pitchFamily="18" charset="0"/>
              </a:rPr>
              <a:t>ACTIVITĂȚILE OPȚIONALE și ACTIVITĂȚILE EXTRACURRICULARE/  EXTRAȘCOLARE </a:t>
            </a:r>
            <a:endParaRPr lang="en-US" dirty="0">
              <a:latin typeface="Times New Roman" panose="02020603050405020304" pitchFamily="18" charset="0"/>
              <a:ea typeface="Times New Roman" panose="02020603050405020304" pitchFamily="18" charset="0"/>
            </a:endParaRPr>
          </a:p>
          <a:p>
            <a:pPr marL="0" indent="0" algn="just">
              <a:spcBef>
                <a:spcPts val="0"/>
              </a:spcBef>
              <a:buNone/>
            </a:pPr>
            <a:endParaRPr lang="en-US"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dirty="0">
              <a:latin typeface="Times New Roman" panose="02020603050405020304" pitchFamily="18" charset="0"/>
              <a:ea typeface="Times New Roman" panose="02020603050405020304" pitchFamily="18" charset="0"/>
            </a:endParaRPr>
          </a:p>
          <a:p>
            <a:pPr marL="0" marR="0" algn="just">
              <a:spcBef>
                <a:spcPts val="0"/>
              </a:spcBef>
              <a:spcAft>
                <a:spcPts val="0"/>
              </a:spcAft>
            </a:pPr>
            <a:r>
              <a:rPr lang="ro-RO" i="1" dirty="0">
                <a:solidFill>
                  <a:srgbClr val="000000"/>
                </a:solidFill>
                <a:latin typeface="Times New Roman" panose="02020603050405020304" pitchFamily="18" charset="0"/>
                <a:ea typeface="Times New Roman" panose="02020603050405020304" pitchFamily="18" charset="0"/>
              </a:rPr>
              <a:t>Câte activități opționale desfășurăm în funcție de nivelul copiilor?</a:t>
            </a:r>
            <a:endParaRPr lang="en-US" dirty="0">
              <a:latin typeface="Times New Roman" panose="02020603050405020304" pitchFamily="18" charset="0"/>
              <a:ea typeface="Times New Roman" panose="02020603050405020304" pitchFamily="18" charset="0"/>
            </a:endParaRPr>
          </a:p>
          <a:p>
            <a:pPr marL="0" marR="0" algn="just">
              <a:spcBef>
                <a:spcPts val="0"/>
              </a:spcBef>
              <a:spcAft>
                <a:spcPts val="0"/>
              </a:spcAft>
            </a:pPr>
            <a:r>
              <a:rPr lang="ro-RO" i="1" dirty="0">
                <a:solidFill>
                  <a:srgbClr val="000000"/>
                </a:solidFill>
                <a:latin typeface="Times New Roman" panose="02020603050405020304" pitchFamily="18" charset="0"/>
                <a:ea typeface="Times New Roman" panose="02020603050405020304" pitchFamily="18" charset="0"/>
              </a:rPr>
              <a:t>Cine desfășoară activitatea opțională și în ce condiții?</a:t>
            </a:r>
            <a:endParaRPr lang="en-US" dirty="0">
              <a:latin typeface="Times New Roman" panose="02020603050405020304" pitchFamily="18" charset="0"/>
              <a:ea typeface="Times New Roman" panose="02020603050405020304" pitchFamily="18" charset="0"/>
            </a:endParaRPr>
          </a:p>
          <a:p>
            <a:pPr marL="0" marR="0" algn="just">
              <a:spcBef>
                <a:spcPts val="0"/>
              </a:spcBef>
              <a:spcAft>
                <a:spcPts val="0"/>
              </a:spcAft>
            </a:pPr>
            <a:r>
              <a:rPr lang="ro-RO" i="1" dirty="0">
                <a:solidFill>
                  <a:srgbClr val="000000"/>
                </a:solidFill>
                <a:latin typeface="Times New Roman" panose="02020603050405020304" pitchFamily="18" charset="0"/>
                <a:ea typeface="Times New Roman" panose="02020603050405020304" pitchFamily="18" charset="0"/>
              </a:rPr>
              <a:t>Cum răspundem nevoii exprimate de părinți vis-a-vis de derularea mai multor activități extracurriculare, pe care aceștia le asociază opționalelor?</a:t>
            </a:r>
            <a:endParaRPr lang="en-US"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dirty="0">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9336096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A6B52D-ADF5-4A36-B1BA-70537E31A53D}"/>
              </a:ext>
            </a:extLst>
          </p:cNvPr>
          <p:cNvSpPr>
            <a:spLocks noGrp="1"/>
          </p:cNvSpPr>
          <p:nvPr>
            <p:ph idx="1"/>
          </p:nvPr>
        </p:nvSpPr>
        <p:spPr>
          <a:xfrm>
            <a:off x="787179" y="636105"/>
            <a:ext cx="10491048" cy="5155096"/>
          </a:xfrm>
        </p:spPr>
        <p:txBody>
          <a:bodyPr>
            <a:normAutofit/>
          </a:bodyPr>
          <a:lstStyle/>
          <a:p>
            <a:pPr marL="0" marR="0" algn="just">
              <a:spcBef>
                <a:spcPts val="0"/>
              </a:spcBef>
              <a:spcAft>
                <a:spcPts val="1000"/>
              </a:spcAft>
            </a:pPr>
            <a:r>
              <a:rPr lang="ro-RO" dirty="0">
                <a:latin typeface="Times New Roman" panose="02020603050405020304" pitchFamily="18" charset="0"/>
                <a:ea typeface="Times New Roman" panose="02020603050405020304" pitchFamily="18" charset="0"/>
              </a:rPr>
              <a:t>În baza prevederilor art.192 și 193 (1) din O.M. nr.5079/2016 privind aprobarea </a:t>
            </a:r>
            <a:r>
              <a:rPr lang="ro-RO" b="1" i="1" dirty="0">
                <a:latin typeface="Times New Roman" panose="02020603050405020304" pitchFamily="18" charset="0"/>
                <a:ea typeface="Times New Roman" panose="02020603050405020304" pitchFamily="18" charset="0"/>
              </a:rPr>
              <a:t>Regulamentului-cadru de organizare şi funcţionare a unităţilor de învăţământ preuniversitar</a:t>
            </a:r>
            <a:r>
              <a:rPr lang="ro-RO" dirty="0">
                <a:latin typeface="Times New Roman" panose="02020603050405020304" pitchFamily="18" charset="0"/>
                <a:ea typeface="Times New Roman" panose="02020603050405020304" pitchFamily="18" charset="0"/>
              </a:rPr>
              <a:t>,</a:t>
            </a:r>
            <a:r>
              <a:rPr lang="ro-RO" b="1" dirty="0">
                <a:latin typeface="Times New Roman" panose="02020603050405020304" pitchFamily="18" charset="0"/>
                <a:ea typeface="Times New Roman" panose="02020603050405020304" pitchFamily="18" charset="0"/>
              </a:rPr>
              <a:t> </a:t>
            </a:r>
            <a:r>
              <a:rPr lang="ro-RO" dirty="0">
                <a:latin typeface="Times New Roman" panose="02020603050405020304" pitchFamily="18" charset="0"/>
                <a:ea typeface="Times New Roman" panose="02020603050405020304" pitchFamily="18" charset="0"/>
              </a:rPr>
              <a:t>cu modificările și completările ulterioare, </a:t>
            </a:r>
            <a:r>
              <a:rPr lang="en-US" i="1" dirty="0" err="1">
                <a:latin typeface="Times New Roman" panose="02020603050405020304" pitchFamily="18" charset="0"/>
                <a:ea typeface="Times New Roman" panose="02020603050405020304" pitchFamily="18" charset="0"/>
              </a:rPr>
              <a:t>unităţile</a:t>
            </a:r>
            <a:r>
              <a:rPr lang="en-US" i="1" dirty="0">
                <a:latin typeface="Times New Roman" panose="02020603050405020304" pitchFamily="18" charset="0"/>
                <a:ea typeface="Times New Roman" panose="02020603050405020304" pitchFamily="18" charset="0"/>
              </a:rPr>
              <a:t> de </a:t>
            </a:r>
            <a:r>
              <a:rPr lang="en-US" i="1" dirty="0" err="1">
                <a:latin typeface="Times New Roman" panose="02020603050405020304" pitchFamily="18" charset="0"/>
                <a:ea typeface="Times New Roman" panose="02020603050405020304" pitchFamily="18" charset="0"/>
              </a:rPr>
              <a:t>învăţământ</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în</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conformitate</a:t>
            </a:r>
            <a:r>
              <a:rPr lang="en-US" i="1" dirty="0">
                <a:latin typeface="Times New Roman" panose="02020603050405020304" pitchFamily="18" charset="0"/>
                <a:ea typeface="Times New Roman" panose="02020603050405020304" pitchFamily="18" charset="0"/>
              </a:rPr>
              <a:t> cu </a:t>
            </a:r>
            <a:r>
              <a:rPr lang="en-US" i="1" dirty="0" err="1">
                <a:latin typeface="Times New Roman" panose="02020603050405020304" pitchFamily="18" charset="0"/>
                <a:ea typeface="Times New Roman" panose="02020603050405020304" pitchFamily="18" charset="0"/>
              </a:rPr>
              <a:t>legislaţia</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în</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vigoare</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şi</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prevederile</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prezentului</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Regulament</a:t>
            </a:r>
            <a:r>
              <a:rPr lang="en-US" i="1" dirty="0">
                <a:latin typeface="Times New Roman" panose="02020603050405020304" pitchFamily="18" charset="0"/>
                <a:ea typeface="Times New Roman" panose="02020603050405020304" pitchFamily="18" charset="0"/>
              </a:rPr>
              <a:t>, pot </a:t>
            </a:r>
            <a:r>
              <a:rPr lang="en-US" i="1" dirty="0" err="1">
                <a:latin typeface="Times New Roman" panose="02020603050405020304" pitchFamily="18" charset="0"/>
                <a:ea typeface="Times New Roman" panose="02020603050405020304" pitchFamily="18" charset="0"/>
              </a:rPr>
              <a:t>iniţia</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în</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parteneriat</a:t>
            </a:r>
            <a:r>
              <a:rPr lang="en-US" i="1" dirty="0">
                <a:latin typeface="Times New Roman" panose="02020603050405020304" pitchFamily="18" charset="0"/>
                <a:ea typeface="Times New Roman" panose="02020603050405020304" pitchFamily="18" charset="0"/>
              </a:rPr>
              <a:t> cu </a:t>
            </a:r>
            <a:r>
              <a:rPr lang="en-US" i="1" dirty="0" err="1">
                <a:latin typeface="Times New Roman" panose="02020603050405020304" pitchFamily="18" charset="0"/>
                <a:ea typeface="Times New Roman" panose="02020603050405020304" pitchFamily="18" charset="0"/>
              </a:rPr>
              <a:t>autorităţile</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administrației</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publice</a:t>
            </a:r>
            <a:r>
              <a:rPr lang="en-US" i="1" dirty="0">
                <a:latin typeface="Times New Roman" panose="02020603050405020304" pitchFamily="18" charset="0"/>
                <a:ea typeface="Times New Roman" panose="02020603050405020304" pitchFamily="18" charset="0"/>
              </a:rPr>
              <a:t> locale </a:t>
            </a:r>
            <a:r>
              <a:rPr lang="en-US" i="1" dirty="0" err="1">
                <a:latin typeface="Times New Roman" panose="02020603050405020304" pitchFamily="18" charset="0"/>
                <a:ea typeface="Times New Roman" panose="02020603050405020304" pitchFamily="18" charset="0"/>
              </a:rPr>
              <a:t>şi</a:t>
            </a:r>
            <a:r>
              <a:rPr lang="en-US" i="1" dirty="0">
                <a:latin typeface="Times New Roman" panose="02020603050405020304" pitchFamily="18" charset="0"/>
                <a:ea typeface="Times New Roman" panose="02020603050405020304" pitchFamily="18" charset="0"/>
              </a:rPr>
              <a:t> cu </a:t>
            </a:r>
            <a:r>
              <a:rPr lang="en-US" i="1" dirty="0" err="1">
                <a:latin typeface="Times New Roman" panose="02020603050405020304" pitchFamily="18" charset="0"/>
                <a:ea typeface="Times New Roman" panose="02020603050405020304" pitchFamily="18" charset="0"/>
              </a:rPr>
              <a:t>organizațiile</a:t>
            </a:r>
            <a:r>
              <a:rPr lang="en-US" i="1" dirty="0">
                <a:latin typeface="Times New Roman" panose="02020603050405020304" pitchFamily="18" charset="0"/>
                <a:ea typeface="Times New Roman" panose="02020603050405020304" pitchFamily="18" charset="0"/>
              </a:rPr>
              <a:t> de </a:t>
            </a:r>
            <a:r>
              <a:rPr lang="en-US" i="1" dirty="0" err="1">
                <a:latin typeface="Times New Roman" panose="02020603050405020304" pitchFamily="18" charset="0"/>
                <a:ea typeface="Times New Roman" panose="02020603050405020304" pitchFamily="18" charset="0"/>
              </a:rPr>
              <a:t>părinţi</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în</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baza</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hotărârii</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consiliului</a:t>
            </a:r>
            <a:r>
              <a:rPr lang="en-US" i="1" dirty="0">
                <a:latin typeface="Times New Roman" panose="02020603050405020304" pitchFamily="18" charset="0"/>
                <a:ea typeface="Times New Roman" panose="02020603050405020304" pitchFamily="18" charset="0"/>
              </a:rPr>
              <a:t> de </a:t>
            </a:r>
            <a:r>
              <a:rPr lang="en-US" i="1" dirty="0" err="1">
                <a:latin typeface="Times New Roman" panose="02020603050405020304" pitchFamily="18" charset="0"/>
                <a:ea typeface="Times New Roman" panose="02020603050405020304" pitchFamily="18" charset="0"/>
              </a:rPr>
              <a:t>administraţie</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activităţi</a:t>
            </a:r>
            <a:r>
              <a:rPr lang="en-US" i="1" dirty="0">
                <a:latin typeface="Times New Roman" panose="02020603050405020304" pitchFamily="18" charset="0"/>
                <a:ea typeface="Times New Roman" panose="02020603050405020304" pitchFamily="18" charset="0"/>
              </a:rPr>
              <a:t> educative, recreative, de </a:t>
            </a:r>
            <a:r>
              <a:rPr lang="en-US" i="1" dirty="0" err="1">
                <a:latin typeface="Times New Roman" panose="02020603050405020304" pitchFamily="18" charset="0"/>
                <a:ea typeface="Times New Roman" panose="02020603050405020304" pitchFamily="18" charset="0"/>
              </a:rPr>
              <a:t>timp</a:t>
            </a:r>
            <a:r>
              <a:rPr lang="en-US" i="1" dirty="0">
                <a:latin typeface="Times New Roman" panose="02020603050405020304" pitchFamily="18" charset="0"/>
                <a:ea typeface="Times New Roman" panose="02020603050405020304" pitchFamily="18" charset="0"/>
              </a:rPr>
              <a:t> liber, </a:t>
            </a:r>
            <a:r>
              <a:rPr lang="en-US" i="1" dirty="0" err="1">
                <a:latin typeface="Times New Roman" panose="02020603050405020304" pitchFamily="18" charset="0"/>
                <a:ea typeface="Times New Roman" panose="02020603050405020304" pitchFamily="18" charset="0"/>
              </a:rPr>
              <a:t>pentru</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consolidarea</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competenţelor</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dobândite</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sau</a:t>
            </a:r>
            <a:r>
              <a:rPr lang="en-US" i="1" dirty="0">
                <a:latin typeface="Times New Roman" panose="02020603050405020304" pitchFamily="18" charset="0"/>
                <a:ea typeface="Times New Roman" panose="02020603050405020304" pitchFamily="18" charset="0"/>
              </a:rPr>
              <a:t> de </a:t>
            </a:r>
            <a:r>
              <a:rPr lang="en-US" i="1" dirty="0" err="1">
                <a:latin typeface="Times New Roman" panose="02020603050405020304" pitchFamily="18" charset="0"/>
                <a:ea typeface="Times New Roman" panose="02020603050405020304" pitchFamily="18" charset="0"/>
              </a:rPr>
              <a:t>accelerare</a:t>
            </a:r>
            <a:r>
              <a:rPr lang="en-US" i="1" dirty="0">
                <a:latin typeface="Times New Roman" panose="02020603050405020304" pitchFamily="18" charset="0"/>
                <a:ea typeface="Times New Roman" panose="02020603050405020304" pitchFamily="18" charset="0"/>
              </a:rPr>
              <a:t> a </a:t>
            </a:r>
            <a:r>
              <a:rPr lang="en-US" i="1" dirty="0" err="1">
                <a:latin typeface="Times New Roman" panose="02020603050405020304" pitchFamily="18" charset="0"/>
                <a:ea typeface="Times New Roman" panose="02020603050405020304" pitchFamily="18" charset="0"/>
              </a:rPr>
              <a:t>învăţării</a:t>
            </a:r>
            <a:r>
              <a:rPr lang="en-US" i="1"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Totodată</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acesta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prevede</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faptul</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că</a:t>
            </a:r>
            <a:r>
              <a:rPr lang="en-US"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parteneriatul</a:t>
            </a:r>
            <a:r>
              <a:rPr lang="en-US" i="1" dirty="0">
                <a:latin typeface="Times New Roman" panose="02020603050405020304" pitchFamily="18" charset="0"/>
                <a:ea typeface="Times New Roman" panose="02020603050405020304" pitchFamily="18" charset="0"/>
              </a:rPr>
              <a:t> cu </a:t>
            </a:r>
            <a:r>
              <a:rPr lang="en-US" i="1" dirty="0" err="1">
                <a:latin typeface="Times New Roman" panose="02020603050405020304" pitchFamily="18" charset="0"/>
                <a:ea typeface="Times New Roman" panose="02020603050405020304" pitchFamily="18" charset="0"/>
              </a:rPr>
              <a:t>autorităţile</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administraţiei</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publice</a:t>
            </a:r>
            <a:r>
              <a:rPr lang="en-US" i="1" dirty="0">
                <a:latin typeface="Times New Roman" panose="02020603050405020304" pitchFamily="18" charset="0"/>
                <a:ea typeface="Times New Roman" panose="02020603050405020304" pitchFamily="18" charset="0"/>
              </a:rPr>
              <a:t> locale are ca </a:t>
            </a:r>
            <a:r>
              <a:rPr lang="en-US" i="1" dirty="0" err="1">
                <a:latin typeface="Times New Roman" panose="02020603050405020304" pitchFamily="18" charset="0"/>
                <a:ea typeface="Times New Roman" panose="02020603050405020304" pitchFamily="18" charset="0"/>
              </a:rPr>
              <a:t>scop</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derularea</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unor</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activităţi</a:t>
            </a:r>
            <a:r>
              <a:rPr lang="en-US" i="1" dirty="0">
                <a:latin typeface="Times New Roman" panose="02020603050405020304" pitchFamily="18" charset="0"/>
                <a:ea typeface="Times New Roman" panose="02020603050405020304" pitchFamily="18" charset="0"/>
              </a:rPr>
              <a:t>/</a:t>
            </a:r>
            <a:r>
              <a:rPr lang="en-US" i="1" dirty="0" err="1">
                <a:latin typeface="Times New Roman" panose="02020603050405020304" pitchFamily="18" charset="0"/>
                <a:ea typeface="Times New Roman" panose="02020603050405020304" pitchFamily="18" charset="0"/>
              </a:rPr>
              <a:t>programe</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educaţionale</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în</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vederea</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atingerii</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obiectivelor</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educaţionale</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stabilite</a:t>
            </a:r>
            <a:r>
              <a:rPr lang="en-US" i="1" dirty="0">
                <a:latin typeface="Times New Roman" panose="02020603050405020304" pitchFamily="18" charset="0"/>
                <a:ea typeface="Times New Roman" panose="02020603050405020304" pitchFamily="18" charset="0"/>
              </a:rPr>
              <a:t> de </a:t>
            </a:r>
            <a:r>
              <a:rPr lang="en-US" i="1" dirty="0" err="1">
                <a:latin typeface="Times New Roman" panose="02020603050405020304" pitchFamily="18" charset="0"/>
                <a:ea typeface="Times New Roman" panose="02020603050405020304" pitchFamily="18" charset="0"/>
              </a:rPr>
              <a:t>unitatea</a:t>
            </a:r>
            <a:r>
              <a:rPr lang="en-US" i="1" dirty="0">
                <a:latin typeface="Times New Roman" panose="02020603050405020304" pitchFamily="18" charset="0"/>
                <a:ea typeface="Times New Roman" panose="02020603050405020304" pitchFamily="18" charset="0"/>
              </a:rPr>
              <a:t> de </a:t>
            </a:r>
            <a:r>
              <a:rPr lang="en-US" i="1" dirty="0" err="1">
                <a:latin typeface="Times New Roman" panose="02020603050405020304" pitchFamily="18" charset="0"/>
                <a:ea typeface="Times New Roman" panose="02020603050405020304" pitchFamily="18" charset="0"/>
              </a:rPr>
              <a:t>învăţământ</a:t>
            </a:r>
            <a:r>
              <a:rPr lang="en-US" i="1" dirty="0">
                <a:latin typeface="Times New Roman" panose="02020603050405020304" pitchFamily="18" charset="0"/>
                <a:ea typeface="Times New Roman" panose="02020603050405020304" pitchFamily="18" charset="0"/>
              </a:rPr>
              <a:t>.</a:t>
            </a:r>
            <a:endParaRPr lang="en-US" dirty="0">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5467467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29349-C609-42CF-9072-4BAD706C6C2F}"/>
              </a:ext>
            </a:extLst>
          </p:cNvPr>
          <p:cNvSpPr>
            <a:spLocks noGrp="1"/>
          </p:cNvSpPr>
          <p:nvPr>
            <p:ph type="title"/>
          </p:nvPr>
        </p:nvSpPr>
        <p:spPr/>
        <p:txBody>
          <a:bodyPr>
            <a:normAutofit/>
          </a:bodyPr>
          <a:lstStyle/>
          <a:p>
            <a:pPr marL="0" marR="0">
              <a:spcBef>
                <a:spcPts val="0"/>
              </a:spcBef>
              <a:spcAft>
                <a:spcPts val="0"/>
              </a:spcAft>
            </a:pPr>
            <a:r>
              <a:rPr lang="ro-RO" b="1" dirty="0">
                <a:latin typeface="Times New Roman" panose="02020603050405020304" pitchFamily="18" charset="0"/>
                <a:ea typeface="Times New Roman" panose="02020603050405020304" pitchFamily="18" charset="0"/>
              </a:rPr>
              <a:t>A</a:t>
            </a:r>
            <a:r>
              <a:rPr lang="ro-RO" sz="1800" b="1" dirty="0">
                <a:latin typeface="Times New Roman" panose="02020603050405020304" pitchFamily="18" charset="0"/>
                <a:ea typeface="Times New Roman" panose="02020603050405020304" pitchFamily="18" charset="0"/>
              </a:rPr>
              <a:t>ctivităţile extracurriculare/extrașcolare</a:t>
            </a:r>
            <a:r>
              <a:rPr lang="ro-RO" sz="1800" dirty="0">
                <a:latin typeface="Times New Roman" panose="02020603050405020304" pitchFamily="18" charset="0"/>
                <a:ea typeface="Times New Roman" panose="02020603050405020304" pitchFamily="18" charset="0"/>
              </a:rPr>
              <a:t> sunt complementare educaţiei formale și prezintă avantajul că, uneori, satisfac mai bine interesele particulare ale copiilor/elevilor, desfășurându-se într-un cadru mult mai relaxat și, în unele cazuri, în alte medii decât cel școlar.</a:t>
            </a:r>
            <a:br>
              <a:rPr lang="en-US" sz="1800" dirty="0">
                <a:latin typeface="Times New Roman" panose="02020603050405020304" pitchFamily="18" charset="0"/>
                <a:ea typeface="Times New Roman" panose="02020603050405020304" pitchFamily="18" charset="0"/>
              </a:rPr>
            </a:br>
            <a:endParaRPr lang="en-US" sz="1800" dirty="0"/>
          </a:p>
        </p:txBody>
      </p:sp>
      <p:sp>
        <p:nvSpPr>
          <p:cNvPr id="3" name="Content Placeholder 2">
            <a:extLst>
              <a:ext uri="{FF2B5EF4-FFF2-40B4-BE49-F238E27FC236}">
                <a16:creationId xmlns:a16="http://schemas.microsoft.com/office/drawing/2014/main" id="{39691606-B0DD-494F-AC2C-19D39552EDB1}"/>
              </a:ext>
            </a:extLst>
          </p:cNvPr>
          <p:cNvSpPr>
            <a:spLocks noGrp="1"/>
          </p:cNvSpPr>
          <p:nvPr>
            <p:ph idx="1"/>
          </p:nvPr>
        </p:nvSpPr>
        <p:spPr/>
        <p:txBody>
          <a:bodyPr>
            <a:normAutofit fontScale="92500" lnSpcReduction="20000"/>
          </a:bodyPr>
          <a:lstStyle/>
          <a:p>
            <a:pPr marL="0" marR="0" algn="just">
              <a:spcBef>
                <a:spcPts val="0"/>
              </a:spcBef>
              <a:spcAft>
                <a:spcPts val="0"/>
              </a:spcAft>
            </a:pPr>
            <a:r>
              <a:rPr lang="ro-RO" dirty="0">
                <a:latin typeface="Times New Roman" panose="02020603050405020304" pitchFamily="18" charset="0"/>
                <a:ea typeface="Times New Roman" panose="02020603050405020304" pitchFamily="18" charset="0"/>
              </a:rPr>
              <a:t>În categoria</a:t>
            </a:r>
            <a:r>
              <a:rPr lang="ro-RO" b="1" dirty="0">
                <a:latin typeface="Times New Roman" panose="02020603050405020304" pitchFamily="18" charset="0"/>
                <a:ea typeface="Times New Roman" panose="02020603050405020304" pitchFamily="18" charset="0"/>
              </a:rPr>
              <a:t> activităţilor extracurriculare/extraşcolare </a:t>
            </a:r>
            <a:r>
              <a:rPr lang="ro-RO" dirty="0">
                <a:latin typeface="Times New Roman" panose="02020603050405020304" pitchFamily="18" charset="0"/>
                <a:ea typeface="Times New Roman" panose="02020603050405020304" pitchFamily="18" charset="0"/>
              </a:rPr>
              <a:t>putem lista:</a:t>
            </a:r>
            <a:r>
              <a:rPr lang="ro-RO" dirty="0">
                <a:solidFill>
                  <a:srgbClr val="000000"/>
                </a:solidFill>
                <a:latin typeface="Times New Roman" panose="02020603050405020304" pitchFamily="18" charset="0"/>
                <a:ea typeface="Times New Roman" panose="02020603050405020304" pitchFamily="18" charset="0"/>
              </a:rPr>
              <a:t> excursiile/vizitele la diferite obiective culturale, activități educative și creative în cadrul unor cercuri tematice pentru copii sau în cadrul unor organizaţii de copii şi tineret, taberele şcolare, vizionarea unor spectacole şi expoziţii, manifestările cultural-artistice şi sportive, precum și proiectele/programele educaționale cu activități de lectură și/sau de învățare a unei limbi moderne, activități practice/artistice creative, activități de </a:t>
            </a:r>
            <a:r>
              <a:rPr lang="ro-RO" dirty="0">
                <a:latin typeface="Times New Roman" panose="02020603050405020304" pitchFamily="18" charset="0"/>
                <a:ea typeface="Times New Roman" panose="02020603050405020304" pitchFamily="18" charset="0"/>
              </a:rPr>
              <a:t>educație rutieră, de educație ecologică, de educație pentru sănătate, educație religioasă, educație financiară, educație pentru valori, privind drepturile copilului,</a:t>
            </a:r>
            <a:r>
              <a:rPr lang="ro-RO" dirty="0">
                <a:solidFill>
                  <a:srgbClr val="000000"/>
                </a:solidFill>
                <a:latin typeface="Times New Roman" panose="02020603050405020304" pitchFamily="18" charset="0"/>
                <a:ea typeface="Times New Roman" panose="02020603050405020304" pitchFamily="18" charset="0"/>
              </a:rPr>
              <a:t> activități sportive și de mișcare etc. </a:t>
            </a:r>
            <a:endParaRPr lang="en-US" dirty="0">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9389012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89022-5FDB-4A4A-9E10-C2038E974EE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FE52A6D-B5B4-4B05-B7CD-07B643A5983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165373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7B7B7A-79C1-45F4-8D60-F0D5D7F26730}"/>
              </a:ext>
            </a:extLst>
          </p:cNvPr>
          <p:cNvSpPr>
            <a:spLocks noGrp="1"/>
          </p:cNvSpPr>
          <p:nvPr>
            <p:ph idx="1"/>
          </p:nvPr>
        </p:nvSpPr>
        <p:spPr>
          <a:xfrm>
            <a:off x="1451579" y="190832"/>
            <a:ext cx="9603275" cy="5275514"/>
          </a:xfrm>
        </p:spPr>
        <p:txBody>
          <a:bodyPr>
            <a:normAutofit lnSpcReduction="10000"/>
          </a:bodyPr>
          <a:lstStyle/>
          <a:p>
            <a:r>
              <a:rPr lang="en-US" dirty="0"/>
              <a:t>	</a:t>
            </a:r>
            <a:r>
              <a:rPr lang="en-US" dirty="0" err="1"/>
              <a:t>corelarea</a:t>
            </a:r>
            <a:r>
              <a:rPr lang="en-US" dirty="0"/>
              <a:t> cu </a:t>
            </a:r>
            <a:r>
              <a:rPr lang="en-US" dirty="0" err="1"/>
              <a:t>celelalte</a:t>
            </a:r>
            <a:r>
              <a:rPr lang="en-US" dirty="0"/>
              <a:t> </a:t>
            </a:r>
            <a:r>
              <a:rPr lang="en-US" dirty="0" err="1"/>
              <a:t>niveluri</a:t>
            </a:r>
            <a:r>
              <a:rPr lang="en-US" dirty="0"/>
              <a:t> de </a:t>
            </a:r>
            <a:r>
              <a:rPr lang="en-US" dirty="0" err="1"/>
              <a:t>învățământ</a:t>
            </a:r>
            <a:r>
              <a:rPr lang="en-US" dirty="0"/>
              <a:t>, </a:t>
            </a:r>
            <a:r>
              <a:rPr lang="en-US" dirty="0" err="1"/>
              <a:t>pentru</a:t>
            </a:r>
            <a:r>
              <a:rPr lang="en-US" dirty="0"/>
              <a:t> </a:t>
            </a:r>
            <a:r>
              <a:rPr lang="en-US" dirty="0" err="1"/>
              <a:t>realizarea</a:t>
            </a:r>
            <a:r>
              <a:rPr lang="en-US" dirty="0"/>
              <a:t> </a:t>
            </a:r>
            <a:r>
              <a:rPr lang="en-US" dirty="0" err="1"/>
              <a:t>coerenţei</a:t>
            </a:r>
            <a:r>
              <a:rPr lang="en-US" dirty="0"/>
              <a:t> la </a:t>
            </a:r>
            <a:r>
              <a:rPr lang="en-US" dirty="0" err="1"/>
              <a:t>nivelul</a:t>
            </a:r>
            <a:r>
              <a:rPr lang="en-US" dirty="0"/>
              <a:t> </a:t>
            </a:r>
            <a:r>
              <a:rPr lang="en-US" dirty="0" err="1"/>
              <a:t>sistemului</a:t>
            </a:r>
            <a:r>
              <a:rPr lang="en-US" dirty="0"/>
              <a:t> </a:t>
            </a:r>
            <a:r>
              <a:rPr lang="en-US" dirty="0" err="1"/>
              <a:t>educaţional</a:t>
            </a:r>
            <a:r>
              <a:rPr lang="en-US" dirty="0"/>
              <a:t> </a:t>
            </a:r>
            <a:r>
              <a:rPr lang="en-US" dirty="0" err="1"/>
              <a:t>românesc</a:t>
            </a:r>
            <a:r>
              <a:rPr lang="en-US" dirty="0"/>
              <a:t> </a:t>
            </a:r>
            <a:r>
              <a:rPr lang="en-US" dirty="0" err="1"/>
              <a:t>și</a:t>
            </a:r>
            <a:r>
              <a:rPr lang="en-US" dirty="0"/>
              <a:t> </a:t>
            </a:r>
            <a:r>
              <a:rPr lang="en-US" dirty="0" err="1"/>
              <a:t>pentru</a:t>
            </a:r>
            <a:r>
              <a:rPr lang="en-US" dirty="0"/>
              <a:t> </a:t>
            </a:r>
            <a:r>
              <a:rPr lang="en-US" dirty="0" err="1"/>
              <a:t>conturarea</a:t>
            </a:r>
            <a:r>
              <a:rPr lang="en-US" dirty="0"/>
              <a:t>, </a:t>
            </a:r>
            <a:r>
              <a:rPr lang="en-US" dirty="0" err="1"/>
              <a:t>alături</a:t>
            </a:r>
            <a:r>
              <a:rPr lang="en-US" dirty="0"/>
              <a:t> de </a:t>
            </a:r>
            <a:r>
              <a:rPr lang="en-US" dirty="0" err="1"/>
              <a:t>educaţia</a:t>
            </a:r>
            <a:r>
              <a:rPr lang="en-US" dirty="0"/>
              <a:t> </a:t>
            </a:r>
            <a:r>
              <a:rPr lang="en-US" dirty="0" err="1"/>
              <a:t>produsă</a:t>
            </a:r>
            <a:r>
              <a:rPr lang="en-US" dirty="0"/>
              <a:t> la </a:t>
            </a:r>
            <a:r>
              <a:rPr lang="en-US" dirty="0" err="1"/>
              <a:t>celelate</a:t>
            </a:r>
            <a:r>
              <a:rPr lang="en-US" dirty="0"/>
              <a:t> </a:t>
            </a:r>
            <a:r>
              <a:rPr lang="en-US" dirty="0" err="1"/>
              <a:t>niveluri</a:t>
            </a:r>
            <a:r>
              <a:rPr lang="en-US" dirty="0"/>
              <a:t> de </a:t>
            </a:r>
            <a:r>
              <a:rPr lang="en-US" dirty="0" err="1"/>
              <a:t>învăţământ</a:t>
            </a:r>
            <a:r>
              <a:rPr lang="en-US" dirty="0"/>
              <a:t>, a </a:t>
            </a:r>
            <a:r>
              <a:rPr lang="en-US" dirty="0" err="1"/>
              <a:t>competențelor</a:t>
            </a:r>
            <a:r>
              <a:rPr lang="en-US" dirty="0"/>
              <a:t> </a:t>
            </a:r>
            <a:r>
              <a:rPr lang="en-US" dirty="0" err="1"/>
              <a:t>necesare</a:t>
            </a:r>
            <a:r>
              <a:rPr lang="en-US" dirty="0"/>
              <a:t> </a:t>
            </a:r>
            <a:r>
              <a:rPr lang="en-US" dirty="0" err="1"/>
              <a:t>viitorului</a:t>
            </a:r>
            <a:r>
              <a:rPr lang="en-US" dirty="0"/>
              <a:t> adult </a:t>
            </a:r>
            <a:r>
              <a:rPr lang="en-US" dirty="0" err="1"/>
              <a:t>într</a:t>
            </a:r>
            <a:r>
              <a:rPr lang="en-US" dirty="0"/>
              <a:t>-o </a:t>
            </a:r>
            <a:r>
              <a:rPr lang="en-US" dirty="0" err="1"/>
              <a:t>societate</a:t>
            </a:r>
            <a:r>
              <a:rPr lang="en-US" dirty="0"/>
              <a:t> </a:t>
            </a:r>
            <a:r>
              <a:rPr lang="en-US" dirty="0" err="1"/>
              <a:t>în</a:t>
            </a:r>
            <a:r>
              <a:rPr lang="en-US" dirty="0"/>
              <a:t> </a:t>
            </a:r>
            <a:r>
              <a:rPr lang="en-US" dirty="0" err="1"/>
              <a:t>continuă</a:t>
            </a:r>
            <a:r>
              <a:rPr lang="en-US" dirty="0"/>
              <a:t> </a:t>
            </a:r>
            <a:r>
              <a:rPr lang="en-US" dirty="0" err="1"/>
              <a:t>schimbare</a:t>
            </a:r>
            <a:r>
              <a:rPr lang="en-US" dirty="0"/>
              <a:t>;</a:t>
            </a:r>
            <a:endParaRPr lang="ro-RO" dirty="0"/>
          </a:p>
          <a:p>
            <a:r>
              <a:rPr lang="en-US" dirty="0"/>
              <a:t>	</a:t>
            </a:r>
            <a:r>
              <a:rPr lang="en-US" dirty="0" err="1"/>
              <a:t>corelarea</a:t>
            </a:r>
            <a:r>
              <a:rPr lang="en-US" dirty="0"/>
              <a:t> </a:t>
            </a:r>
            <a:r>
              <a:rPr lang="en-US" dirty="0" err="1"/>
              <a:t>permanentă</a:t>
            </a:r>
            <a:r>
              <a:rPr lang="en-US" dirty="0"/>
              <a:t> cu </a:t>
            </a:r>
            <a:r>
              <a:rPr lang="en-US" dirty="0" err="1"/>
              <a:t>legislaţia</a:t>
            </a:r>
            <a:r>
              <a:rPr lang="en-US" dirty="0"/>
              <a:t> </a:t>
            </a:r>
            <a:r>
              <a:rPr lang="en-US" dirty="0" err="1"/>
              <a:t>în</a:t>
            </a:r>
            <a:r>
              <a:rPr lang="en-US" dirty="0"/>
              <a:t> </a:t>
            </a:r>
            <a:r>
              <a:rPr lang="en-US" dirty="0" err="1"/>
              <a:t>vigoare</a:t>
            </a:r>
            <a:r>
              <a:rPr lang="en-US" dirty="0"/>
              <a:t>, </a:t>
            </a:r>
            <a:r>
              <a:rPr lang="en-US" dirty="0" err="1"/>
              <a:t>îndeosebi</a:t>
            </a:r>
            <a:r>
              <a:rPr lang="en-US" dirty="0"/>
              <a:t> cu </a:t>
            </a:r>
            <a:r>
              <a:rPr lang="en-US" dirty="0" err="1"/>
              <a:t>prevederile</a:t>
            </a:r>
            <a:r>
              <a:rPr lang="en-US" dirty="0"/>
              <a:t> care </a:t>
            </a:r>
            <a:r>
              <a:rPr lang="en-US" dirty="0" err="1"/>
              <a:t>vizează</a:t>
            </a:r>
            <a:r>
              <a:rPr lang="en-US" dirty="0"/>
              <a:t> </a:t>
            </a:r>
            <a:r>
              <a:rPr lang="en-US" dirty="0" err="1"/>
              <a:t>domeniul</a:t>
            </a:r>
            <a:r>
              <a:rPr lang="en-US" dirty="0"/>
              <a:t> </a:t>
            </a:r>
            <a:r>
              <a:rPr lang="en-US" dirty="0" err="1"/>
              <a:t>educaţiei</a:t>
            </a:r>
            <a:r>
              <a:rPr lang="en-US" dirty="0"/>
              <a:t> </a:t>
            </a:r>
            <a:r>
              <a:rPr lang="en-US" dirty="0" err="1"/>
              <a:t>timpurii</a:t>
            </a:r>
            <a:r>
              <a:rPr lang="en-US" dirty="0"/>
              <a:t> din: </a:t>
            </a:r>
            <a:r>
              <a:rPr lang="en-US" dirty="0" err="1"/>
              <a:t>Legea</a:t>
            </a:r>
            <a:r>
              <a:rPr lang="en-US" dirty="0"/>
              <a:t> </a:t>
            </a:r>
            <a:r>
              <a:rPr lang="en-US" dirty="0" err="1"/>
              <a:t>educației</a:t>
            </a:r>
            <a:r>
              <a:rPr lang="en-US" dirty="0"/>
              <a:t> </a:t>
            </a:r>
            <a:r>
              <a:rPr lang="en-US" dirty="0" err="1"/>
              <a:t>naționale</a:t>
            </a:r>
            <a:r>
              <a:rPr lang="en-US" dirty="0"/>
              <a:t> nr.1/2011, cu </a:t>
            </a:r>
            <a:r>
              <a:rPr lang="en-US" dirty="0" err="1"/>
              <a:t>modificările</a:t>
            </a:r>
            <a:r>
              <a:rPr lang="en-US" dirty="0"/>
              <a:t> </a:t>
            </a:r>
            <a:r>
              <a:rPr lang="en-US" dirty="0" err="1"/>
              <a:t>și</a:t>
            </a:r>
            <a:r>
              <a:rPr lang="en-US" dirty="0"/>
              <a:t> </a:t>
            </a:r>
            <a:r>
              <a:rPr lang="en-US" dirty="0" err="1"/>
              <a:t>completările</a:t>
            </a:r>
            <a:r>
              <a:rPr lang="en-US" dirty="0"/>
              <a:t> </a:t>
            </a:r>
            <a:r>
              <a:rPr lang="en-US" dirty="0" err="1"/>
              <a:t>ulterioare</a:t>
            </a:r>
            <a:r>
              <a:rPr lang="en-US" dirty="0"/>
              <a:t>; </a:t>
            </a:r>
            <a:r>
              <a:rPr lang="en-US" dirty="0" err="1"/>
              <a:t>Legea</a:t>
            </a:r>
            <a:r>
              <a:rPr lang="en-US" dirty="0"/>
              <a:t> nr.272/2004 </a:t>
            </a:r>
            <a:r>
              <a:rPr lang="en-US" dirty="0" err="1"/>
              <a:t>privind</a:t>
            </a:r>
            <a:r>
              <a:rPr lang="en-US" dirty="0"/>
              <a:t> </a:t>
            </a:r>
            <a:r>
              <a:rPr lang="en-US" dirty="0" err="1"/>
              <a:t>protecția</a:t>
            </a:r>
            <a:r>
              <a:rPr lang="en-US" dirty="0"/>
              <a:t> </a:t>
            </a:r>
            <a:r>
              <a:rPr lang="en-US" dirty="0" err="1"/>
              <a:t>și</a:t>
            </a:r>
            <a:r>
              <a:rPr lang="en-US" dirty="0"/>
              <a:t> </a:t>
            </a:r>
            <a:r>
              <a:rPr lang="en-US" dirty="0" err="1"/>
              <a:t>promovarea</a:t>
            </a:r>
            <a:r>
              <a:rPr lang="en-US" dirty="0"/>
              <a:t> </a:t>
            </a:r>
            <a:r>
              <a:rPr lang="en-US" dirty="0" err="1"/>
              <a:t>drepturilor</a:t>
            </a:r>
            <a:r>
              <a:rPr lang="en-US" dirty="0"/>
              <a:t> </a:t>
            </a:r>
            <a:r>
              <a:rPr lang="en-US" dirty="0" err="1"/>
              <a:t>copilului</a:t>
            </a:r>
            <a:r>
              <a:rPr lang="en-US" dirty="0"/>
              <a:t>, cu </a:t>
            </a:r>
            <a:r>
              <a:rPr lang="en-US" dirty="0" err="1"/>
              <a:t>modificările</a:t>
            </a:r>
            <a:r>
              <a:rPr lang="en-US" dirty="0"/>
              <a:t> </a:t>
            </a:r>
            <a:r>
              <a:rPr lang="en-US" dirty="0" err="1"/>
              <a:t>și</a:t>
            </a:r>
            <a:r>
              <a:rPr lang="en-US" dirty="0"/>
              <a:t> </a:t>
            </a:r>
            <a:r>
              <a:rPr lang="en-US" dirty="0" err="1"/>
              <a:t>completările</a:t>
            </a:r>
            <a:r>
              <a:rPr lang="en-US" dirty="0"/>
              <a:t> </a:t>
            </a:r>
            <a:r>
              <a:rPr lang="en-US" dirty="0" err="1"/>
              <a:t>ulterioare</a:t>
            </a:r>
            <a:r>
              <a:rPr lang="en-US" dirty="0"/>
              <a:t>, </a:t>
            </a:r>
            <a:r>
              <a:rPr lang="en-US" dirty="0" err="1"/>
              <a:t>Legea</a:t>
            </a:r>
            <a:r>
              <a:rPr lang="en-US" dirty="0"/>
              <a:t> nr.263/2007 </a:t>
            </a:r>
            <a:r>
              <a:rPr lang="en-US" dirty="0" err="1"/>
              <a:t>privind</a:t>
            </a:r>
            <a:r>
              <a:rPr lang="en-US" dirty="0"/>
              <a:t> </a:t>
            </a:r>
            <a:r>
              <a:rPr lang="en-US" dirty="0" err="1"/>
              <a:t>înființarea</a:t>
            </a:r>
            <a:r>
              <a:rPr lang="en-US" dirty="0"/>
              <a:t>, </a:t>
            </a:r>
            <a:r>
              <a:rPr lang="en-US" dirty="0" err="1"/>
              <a:t>organizarea</a:t>
            </a:r>
            <a:r>
              <a:rPr lang="en-US" dirty="0"/>
              <a:t> </a:t>
            </a:r>
            <a:r>
              <a:rPr lang="en-US" dirty="0" err="1"/>
              <a:t>și</a:t>
            </a:r>
            <a:r>
              <a:rPr lang="en-US" dirty="0"/>
              <a:t> </a:t>
            </a:r>
            <a:r>
              <a:rPr lang="en-US" dirty="0" err="1"/>
              <a:t>funcționarea</a:t>
            </a:r>
            <a:r>
              <a:rPr lang="en-US" dirty="0"/>
              <a:t> </a:t>
            </a:r>
            <a:r>
              <a:rPr lang="en-US" dirty="0" err="1"/>
              <a:t>creșelor</a:t>
            </a:r>
            <a:r>
              <a:rPr lang="en-US" dirty="0"/>
              <a:t>, cu </a:t>
            </a:r>
            <a:r>
              <a:rPr lang="en-US" dirty="0" err="1"/>
              <a:t>modificările</a:t>
            </a:r>
            <a:r>
              <a:rPr lang="en-US" dirty="0"/>
              <a:t> </a:t>
            </a:r>
            <a:r>
              <a:rPr lang="en-US" dirty="0" err="1"/>
              <a:t>și</a:t>
            </a:r>
            <a:r>
              <a:rPr lang="en-US" dirty="0"/>
              <a:t> </a:t>
            </a:r>
            <a:r>
              <a:rPr lang="en-US" dirty="0" err="1"/>
              <a:t>completările</a:t>
            </a:r>
            <a:r>
              <a:rPr lang="en-US" dirty="0"/>
              <a:t> </a:t>
            </a:r>
            <a:r>
              <a:rPr lang="en-US" dirty="0" err="1"/>
              <a:t>ulterioare</a:t>
            </a:r>
            <a:r>
              <a:rPr lang="en-US" dirty="0"/>
              <a:t>; </a:t>
            </a:r>
            <a:r>
              <a:rPr lang="en-US" dirty="0" err="1"/>
              <a:t>Hotărârea</a:t>
            </a:r>
            <a:r>
              <a:rPr lang="en-US" dirty="0"/>
              <a:t> de </a:t>
            </a:r>
            <a:r>
              <a:rPr lang="en-US" dirty="0" err="1"/>
              <a:t>Guvern</a:t>
            </a:r>
            <a:r>
              <a:rPr lang="en-US" dirty="0"/>
              <a:t> nr.1252/2012 de </a:t>
            </a:r>
            <a:r>
              <a:rPr lang="en-US" dirty="0" err="1"/>
              <a:t>aprobare</a:t>
            </a:r>
            <a:r>
              <a:rPr lang="en-US" dirty="0"/>
              <a:t> a </a:t>
            </a:r>
            <a:r>
              <a:rPr lang="en-US" dirty="0" err="1"/>
              <a:t>Metodologiei</a:t>
            </a:r>
            <a:r>
              <a:rPr lang="en-US" dirty="0"/>
              <a:t> de </a:t>
            </a:r>
            <a:r>
              <a:rPr lang="en-US" dirty="0" err="1"/>
              <a:t>organizare</a:t>
            </a:r>
            <a:r>
              <a:rPr lang="en-US" dirty="0"/>
              <a:t> </a:t>
            </a:r>
            <a:r>
              <a:rPr lang="en-US" dirty="0" err="1"/>
              <a:t>și</a:t>
            </a:r>
            <a:r>
              <a:rPr lang="en-US" dirty="0"/>
              <a:t> </a:t>
            </a:r>
            <a:r>
              <a:rPr lang="en-US" dirty="0" err="1"/>
              <a:t>funcționare</a:t>
            </a:r>
            <a:r>
              <a:rPr lang="en-US" dirty="0"/>
              <a:t> a </a:t>
            </a:r>
            <a:r>
              <a:rPr lang="en-US" dirty="0" err="1"/>
              <a:t>creșelor</a:t>
            </a:r>
            <a:r>
              <a:rPr lang="en-US" dirty="0"/>
              <a:t> </a:t>
            </a:r>
            <a:r>
              <a:rPr lang="en-US" dirty="0" err="1"/>
              <a:t>și</a:t>
            </a:r>
            <a:r>
              <a:rPr lang="en-US" dirty="0"/>
              <a:t> a </a:t>
            </a:r>
            <a:r>
              <a:rPr lang="en-US" dirty="0" err="1"/>
              <a:t>altor</a:t>
            </a:r>
            <a:r>
              <a:rPr lang="en-US" dirty="0"/>
              <a:t> </a:t>
            </a:r>
            <a:r>
              <a:rPr lang="en-US" dirty="0" err="1"/>
              <a:t>servicii</a:t>
            </a:r>
            <a:r>
              <a:rPr lang="en-US" dirty="0"/>
              <a:t> de </a:t>
            </a:r>
            <a:r>
              <a:rPr lang="en-US" dirty="0" err="1"/>
              <a:t>educație</a:t>
            </a:r>
            <a:r>
              <a:rPr lang="en-US" dirty="0"/>
              <a:t> </a:t>
            </a:r>
            <a:r>
              <a:rPr lang="en-US" dirty="0" err="1"/>
              <a:t>timpurie</a:t>
            </a:r>
            <a:r>
              <a:rPr lang="en-US" dirty="0"/>
              <a:t> </a:t>
            </a:r>
            <a:r>
              <a:rPr lang="en-US" dirty="0" err="1"/>
              <a:t>antepreșcolară</a:t>
            </a:r>
            <a:r>
              <a:rPr lang="en-US" dirty="0"/>
              <a:t>;</a:t>
            </a:r>
          </a:p>
        </p:txBody>
      </p:sp>
    </p:spTree>
    <p:extLst>
      <p:ext uri="{BB962C8B-B14F-4D97-AF65-F5344CB8AC3E}">
        <p14:creationId xmlns:p14="http://schemas.microsoft.com/office/powerpoint/2010/main" val="2085791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C9E5A6-A544-44ED-8994-2771CF83C17D}"/>
              </a:ext>
            </a:extLst>
          </p:cNvPr>
          <p:cNvSpPr>
            <a:spLocks noGrp="1"/>
          </p:cNvSpPr>
          <p:nvPr>
            <p:ph idx="1"/>
          </p:nvPr>
        </p:nvSpPr>
        <p:spPr>
          <a:xfrm>
            <a:off x="914399" y="985963"/>
            <a:ext cx="10363827" cy="4805238"/>
          </a:xfrm>
        </p:spPr>
        <p:txBody>
          <a:bodyPr>
            <a:normAutofit/>
          </a:bodyPr>
          <a:lstStyle/>
          <a:p>
            <a:pPr marL="342900" marR="0" lvl="0" indent="-342900" algn="just">
              <a:lnSpc>
                <a:spcPct val="107000"/>
              </a:lnSpc>
              <a:spcBef>
                <a:spcPts val="0"/>
              </a:spcBef>
              <a:spcAft>
                <a:spcPts val="0"/>
              </a:spcAft>
              <a:buFont typeface="Wingdings" panose="05000000000000000000" pitchFamily="2" charset="2"/>
              <a:buChar char=""/>
            </a:pPr>
            <a:r>
              <a:rPr lang="ro-RO" dirty="0">
                <a:latin typeface="Times New Roman" panose="02020603050405020304" pitchFamily="18" charset="0"/>
                <a:ea typeface="Calibri" panose="020F0502020204030204" pitchFamily="34" charset="0"/>
                <a:cs typeface="Times New Roman" panose="02020603050405020304" pitchFamily="18" charset="0"/>
              </a:rPr>
              <a:t>atingerea ţintelor și/sau implementarea unor măsuri din strategiile europene și naţionale de referinţă pentru domeniul educaţiei, respectiv: </a:t>
            </a:r>
            <a:r>
              <a:rPr lang="ro-RO" i="1" dirty="0">
                <a:latin typeface="Times New Roman" panose="02020603050405020304" pitchFamily="18" charset="0"/>
                <a:ea typeface="Calibri" panose="020F0502020204030204" pitchFamily="34" charset="0"/>
                <a:cs typeface="Times New Roman" panose="02020603050405020304" pitchFamily="18" charset="0"/>
              </a:rPr>
              <a:t>Strategia Europa 2020</a:t>
            </a:r>
            <a:r>
              <a:rPr lang="ro-RO" dirty="0">
                <a:latin typeface="Times New Roman" panose="02020603050405020304" pitchFamily="18" charset="0"/>
                <a:ea typeface="Calibri" panose="020F0502020204030204" pitchFamily="34" charset="0"/>
                <a:cs typeface="Times New Roman" panose="02020603050405020304" pitchFamily="18" charset="0"/>
              </a:rPr>
              <a:t>, </a:t>
            </a:r>
            <a:r>
              <a:rPr lang="ro-RO" i="1" dirty="0">
                <a:latin typeface="Times New Roman" panose="02020603050405020304" pitchFamily="18" charset="0"/>
                <a:ea typeface="Calibri" panose="020F0502020204030204" pitchFamily="34" charset="0"/>
                <a:cs typeface="Times New Roman" panose="02020603050405020304" pitchFamily="18" charset="0"/>
              </a:rPr>
              <a:t>Strategia naţională privind reducerea părăsirii timpurii a școlii</a:t>
            </a:r>
            <a:r>
              <a:rPr lang="ro-RO" dirty="0">
                <a:latin typeface="Times New Roman" panose="02020603050405020304" pitchFamily="18" charset="0"/>
                <a:ea typeface="Calibri" panose="020F0502020204030204" pitchFamily="34" charset="0"/>
                <a:cs typeface="Times New Roman" panose="02020603050405020304" pitchFamily="18" charset="0"/>
              </a:rPr>
              <a:t> (HG nr.417/2015), </a:t>
            </a:r>
            <a:r>
              <a:rPr lang="ro-RO" i="1" dirty="0">
                <a:latin typeface="Times New Roman" panose="02020603050405020304" pitchFamily="18" charset="0"/>
                <a:ea typeface="Calibri" panose="020F0502020204030204" pitchFamily="34" charset="0"/>
                <a:cs typeface="Times New Roman" panose="02020603050405020304" pitchFamily="18" charset="0"/>
              </a:rPr>
              <a:t>Strategia națională privind incluziunea socială şi reducerea sărăciei</a:t>
            </a:r>
            <a:r>
              <a:rPr lang="ro-RO" dirty="0">
                <a:latin typeface="Times New Roman" panose="02020603050405020304" pitchFamily="18" charset="0"/>
                <a:ea typeface="Calibri" panose="020F0502020204030204" pitchFamily="34" charset="0"/>
                <a:cs typeface="Times New Roman" panose="02020603050405020304" pitchFamily="18" charset="0"/>
              </a:rPr>
              <a:t> (HG nr.383/2015); </a:t>
            </a:r>
            <a:r>
              <a:rPr lang="ro-RO" i="1" dirty="0">
                <a:latin typeface="Times New Roman" panose="02020603050405020304" pitchFamily="18" charset="0"/>
                <a:ea typeface="Calibri" panose="020F0502020204030204" pitchFamily="34" charset="0"/>
                <a:cs typeface="Times New Roman" panose="02020603050405020304" pitchFamily="18" charset="0"/>
              </a:rPr>
              <a:t>Strategia națională pentru protecția și promovarea drepturilor</a:t>
            </a:r>
            <a:r>
              <a:rPr lang="ro-RO" dirty="0">
                <a:latin typeface="Times New Roman" panose="02020603050405020304" pitchFamily="18" charset="0"/>
                <a:ea typeface="Calibri" panose="020F0502020204030204" pitchFamily="34" charset="0"/>
                <a:cs typeface="Times New Roman" panose="02020603050405020304" pitchFamily="18" charset="0"/>
              </a:rPr>
              <a:t> </a:t>
            </a:r>
            <a:r>
              <a:rPr lang="ro-RO" i="1" dirty="0">
                <a:latin typeface="Times New Roman" panose="02020603050405020304" pitchFamily="18" charset="0"/>
                <a:ea typeface="Calibri" panose="020F0502020204030204" pitchFamily="34" charset="0"/>
                <a:cs typeface="Times New Roman" panose="02020603050405020304" pitchFamily="18" charset="0"/>
              </a:rPr>
              <a:t>copilului</a:t>
            </a:r>
            <a:r>
              <a:rPr lang="ro-RO" dirty="0">
                <a:latin typeface="Times New Roman" panose="02020603050405020304" pitchFamily="18" charset="0"/>
                <a:ea typeface="Calibri" panose="020F0502020204030204" pitchFamily="34" charset="0"/>
                <a:cs typeface="Times New Roman" panose="02020603050405020304" pitchFamily="18" charset="0"/>
              </a:rPr>
              <a:t> (HG nr.1113/2014); </a:t>
            </a:r>
            <a:r>
              <a:rPr lang="ro-RO" i="1" dirty="0">
                <a:latin typeface="Times New Roman" panose="02020603050405020304" pitchFamily="18" charset="0"/>
                <a:ea typeface="Calibri" panose="020F0502020204030204" pitchFamily="34" charset="0"/>
                <a:cs typeface="Times New Roman" panose="02020603050405020304" pitchFamily="18" charset="0"/>
              </a:rPr>
              <a:t>Strategia Guvernului României de incluziune a cetățenilor români aparținând minorității rome pentru perioada 2014-2020 </a:t>
            </a:r>
            <a:r>
              <a:rPr lang="ro-RO" dirty="0">
                <a:latin typeface="Times New Roman" panose="02020603050405020304" pitchFamily="18" charset="0"/>
                <a:ea typeface="Calibri" panose="020F0502020204030204" pitchFamily="34" charset="0"/>
                <a:cs typeface="Times New Roman" panose="02020603050405020304" pitchFamily="18" charset="0"/>
              </a:rPr>
              <a:t>(HG 18/14.01.2015);</a:t>
            </a:r>
            <a:r>
              <a:rPr lang="ro-RO" i="1" dirty="0">
                <a:latin typeface="Times New Roman" panose="02020603050405020304" pitchFamily="18" charset="0"/>
                <a:ea typeface="Calibri" panose="020F0502020204030204" pitchFamily="34" charset="0"/>
                <a:cs typeface="Times New Roman" panose="02020603050405020304" pitchFamily="18" charset="0"/>
              </a:rPr>
              <a:t> Strategia națională de învăţare pe tot parcursul vieţii</a:t>
            </a:r>
            <a:r>
              <a:rPr lang="ro-RO" dirty="0">
                <a:latin typeface="Times New Roman" panose="02020603050405020304" pitchFamily="18" charset="0"/>
                <a:ea typeface="Calibri" panose="020F0502020204030204" pitchFamily="34" charset="0"/>
                <a:cs typeface="Times New Roman" panose="02020603050405020304" pitchFamily="18" charset="0"/>
              </a:rPr>
              <a:t> 2015 -2020 (HG nr.418/2015), </a:t>
            </a:r>
            <a:r>
              <a:rPr lang="ro-RO" i="1" dirty="0">
                <a:latin typeface="Times New Roman" panose="02020603050405020304" pitchFamily="18" charset="0"/>
                <a:ea typeface="Calibri" panose="020F0502020204030204" pitchFamily="34" charset="0"/>
                <a:cs typeface="Times New Roman" panose="02020603050405020304" pitchFamily="18" charset="0"/>
              </a:rPr>
              <a:t>Strategia naţională pentru dezvoltare durabilă</a:t>
            </a:r>
            <a:r>
              <a:rPr lang="ro-RO" dirty="0">
                <a:latin typeface="Times New Roman" panose="02020603050405020304" pitchFamily="18" charset="0"/>
                <a:ea typeface="Calibri" panose="020F0502020204030204" pitchFamily="34" charset="0"/>
                <a:cs typeface="Times New Roman" panose="02020603050405020304" pitchFamily="18" charset="0"/>
              </a:rPr>
              <a:t> - Orizonturi 2013 - 2020 – 2030;</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51615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9AB105-AE38-406B-B523-D481A02D6F10}"/>
              </a:ext>
            </a:extLst>
          </p:cNvPr>
          <p:cNvSpPr>
            <a:spLocks noGrp="1"/>
          </p:cNvSpPr>
          <p:nvPr>
            <p:ph idx="1"/>
          </p:nvPr>
        </p:nvSpPr>
        <p:spPr>
          <a:xfrm>
            <a:off x="858741" y="962109"/>
            <a:ext cx="10419486" cy="4829092"/>
          </a:xfrm>
        </p:spPr>
        <p:txBody>
          <a:bodyPr>
            <a:normAutofit/>
          </a:bodyPr>
          <a:lstStyle/>
          <a:p>
            <a:pPr marL="342900" marR="0" lvl="0" indent="-342900" algn="just">
              <a:lnSpc>
                <a:spcPct val="107000"/>
              </a:lnSpc>
              <a:spcBef>
                <a:spcPts val="0"/>
              </a:spcBef>
              <a:spcAft>
                <a:spcPts val="0"/>
              </a:spcAft>
              <a:buFont typeface="Wingdings" panose="05000000000000000000" pitchFamily="2" charset="2"/>
              <a:buChar char=""/>
            </a:pPr>
            <a:r>
              <a:rPr lang="ro-RO" dirty="0">
                <a:latin typeface="Times New Roman" panose="02020603050405020304" pitchFamily="18" charset="0"/>
                <a:ea typeface="Calibri" panose="020F0502020204030204" pitchFamily="34" charset="0"/>
                <a:cs typeface="Times New Roman" panose="02020603050405020304" pitchFamily="18" charset="0"/>
              </a:rPr>
              <a:t>necesitatea unei abordări sistemice a educaţiei timpurii, care înglobează, deopotrivă, educaţia antepreşcolară şi educaţia preşcolară, evitându-se abordarea lor fragmentată, așa cum s-a înt</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â</a:t>
            </a:r>
            <a:r>
              <a:rPr lang="ro-RO" dirty="0">
                <a:latin typeface="Times New Roman" panose="02020603050405020304" pitchFamily="18" charset="0"/>
                <a:ea typeface="Calibri" panose="020F0502020204030204" pitchFamily="34" charset="0"/>
                <a:cs typeface="Times New Roman" panose="02020603050405020304" pitchFamily="18" charset="0"/>
              </a:rPr>
              <a:t>mplat până acum;</a:t>
            </a:r>
            <a:r>
              <a:rPr lang="ro-RO" kern="5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Wingdings" panose="05000000000000000000" pitchFamily="2" charset="2"/>
              <a:buChar char=""/>
            </a:pPr>
            <a:r>
              <a:rPr lang="ro-RO" kern="50" dirty="0">
                <a:latin typeface="Times New Roman" panose="02020603050405020304" pitchFamily="18" charset="0"/>
                <a:ea typeface="Times New Roman" panose="02020603050405020304" pitchFamily="18" charset="0"/>
                <a:cs typeface="Times New Roman" panose="02020603050405020304" pitchFamily="18" charset="0"/>
              </a:rPr>
              <a:t>accentuarea rolului jocului liber și al activităților integrate în procesul de învățare;</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Wingdings" panose="05000000000000000000" pitchFamily="2" charset="2"/>
              <a:buChar char=""/>
            </a:pPr>
            <a:r>
              <a:rPr lang="ro-RO" dirty="0">
                <a:latin typeface="Times New Roman" panose="02020603050405020304" pitchFamily="18" charset="0"/>
                <a:ea typeface="Times New Roman" panose="02020603050405020304" pitchFamily="18" charset="0"/>
                <a:cs typeface="Times New Roman" panose="02020603050405020304" pitchFamily="18" charset="0"/>
              </a:rPr>
              <a:t>trecerea de la un curriculum pe obiective spre un curriculum care are în vedere competențele viitoare ale copilului, în contextul în care la toate nivelurile de învățământ a fost operată această modificare.</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endParaRPr lang="en-US" sz="18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079527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EEF341-9473-4ECF-9B79-1B937641DF53}"/>
              </a:ext>
            </a:extLst>
          </p:cNvPr>
          <p:cNvSpPr>
            <a:spLocks noGrp="1"/>
          </p:cNvSpPr>
          <p:nvPr>
            <p:ph idx="1"/>
          </p:nvPr>
        </p:nvSpPr>
        <p:spPr>
          <a:xfrm>
            <a:off x="492981" y="246490"/>
            <a:ext cx="11410122" cy="5219855"/>
          </a:xfrm>
        </p:spPr>
        <p:txBody>
          <a:bodyPr>
            <a:normAutofit fontScale="85000" lnSpcReduction="20000"/>
          </a:bodyPr>
          <a:lstStyle/>
          <a:p>
            <a:pPr marL="0" marR="0" algn="just">
              <a:spcBef>
                <a:spcPts val="0"/>
              </a:spcBef>
              <a:spcAft>
                <a:spcPts val="0"/>
              </a:spcAft>
            </a:pPr>
            <a:r>
              <a:rPr lang="en-US" sz="2600" b="1" dirty="0" err="1">
                <a:latin typeface="Times New Roman" panose="02020603050405020304" pitchFamily="18" charset="0"/>
                <a:ea typeface="Calibri" panose="020F0502020204030204" pitchFamily="34" charset="0"/>
                <a:cs typeface="Times New Roman" panose="02020603050405020304" pitchFamily="18" charset="0"/>
              </a:rPr>
              <a:t>Astfel</a:t>
            </a:r>
            <a:r>
              <a:rPr lang="en-US" sz="2600" b="1" dirty="0">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a:latin typeface="Times New Roman" panose="02020603050405020304" pitchFamily="18" charset="0"/>
                <a:ea typeface="Calibri" panose="020F0502020204030204" pitchFamily="34" charset="0"/>
                <a:cs typeface="Times New Roman" panose="02020603050405020304" pitchFamily="18" charset="0"/>
              </a:rPr>
              <a:t>actualul</a:t>
            </a:r>
            <a:r>
              <a:rPr lang="en-US" sz="2600" b="1" dirty="0">
                <a:latin typeface="Times New Roman" panose="02020603050405020304" pitchFamily="18" charset="0"/>
                <a:ea typeface="Calibri" panose="020F0502020204030204" pitchFamily="34" charset="0"/>
                <a:cs typeface="Times New Roman" panose="02020603050405020304" pitchFamily="18" charset="0"/>
              </a:rPr>
              <a:t> curriculum </a:t>
            </a:r>
            <a:r>
              <a:rPr lang="en-US" sz="2600" b="1" dirty="0" err="1">
                <a:latin typeface="Times New Roman" panose="02020603050405020304" pitchFamily="18" charset="0"/>
                <a:ea typeface="Calibri" panose="020F0502020204030204" pitchFamily="34" charset="0"/>
                <a:cs typeface="Times New Roman" panose="02020603050405020304" pitchFamily="18" charset="0"/>
              </a:rPr>
              <a:t>pentru</a:t>
            </a:r>
            <a:r>
              <a:rPr lang="en-US" sz="2600" b="1" dirty="0">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a:latin typeface="Times New Roman" panose="02020603050405020304" pitchFamily="18" charset="0"/>
                <a:ea typeface="Calibri" panose="020F0502020204030204" pitchFamily="34" charset="0"/>
                <a:cs typeface="Times New Roman" panose="02020603050405020304" pitchFamily="18" charset="0"/>
              </a:rPr>
              <a:t>educație</a:t>
            </a:r>
            <a:r>
              <a:rPr lang="en-US" sz="2600" b="1" dirty="0">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a:latin typeface="Times New Roman" panose="02020603050405020304" pitchFamily="18" charset="0"/>
                <a:ea typeface="Calibri" panose="020F0502020204030204" pitchFamily="34" charset="0"/>
                <a:cs typeface="Times New Roman" panose="02020603050405020304" pitchFamily="18" charset="0"/>
              </a:rPr>
              <a:t>timpurie</a:t>
            </a:r>
            <a:r>
              <a:rPr lang="en-US" sz="2600" b="1" dirty="0">
                <a:latin typeface="Times New Roman" panose="02020603050405020304" pitchFamily="18" charset="0"/>
                <a:ea typeface="Calibri" panose="020F0502020204030204" pitchFamily="34" charset="0"/>
                <a:cs typeface="Times New Roman" panose="02020603050405020304" pitchFamily="18" charset="0"/>
              </a:rPr>
              <a:t> a </a:t>
            </a:r>
            <a:r>
              <a:rPr lang="en-US" sz="2600" b="1" dirty="0" err="1">
                <a:latin typeface="Times New Roman" panose="02020603050405020304" pitchFamily="18" charset="0"/>
                <a:ea typeface="Calibri" panose="020F0502020204030204" pitchFamily="34" charset="0"/>
                <a:cs typeface="Times New Roman" panose="02020603050405020304" pitchFamily="18" charset="0"/>
              </a:rPr>
              <a:t>suportat</a:t>
            </a:r>
            <a:r>
              <a:rPr lang="en-US" sz="2600" b="1" dirty="0">
                <a:latin typeface="Times New Roman" panose="02020603050405020304" pitchFamily="18" charset="0"/>
                <a:ea typeface="Calibri" panose="020F0502020204030204" pitchFamily="34" charset="0"/>
                <a:cs typeface="Times New Roman" panose="02020603050405020304" pitchFamily="18" charset="0"/>
              </a:rPr>
              <a:t> o </a:t>
            </a:r>
            <a:r>
              <a:rPr lang="en-US" sz="2600" b="1" dirty="0" err="1">
                <a:latin typeface="Times New Roman" panose="02020603050405020304" pitchFamily="18" charset="0"/>
                <a:ea typeface="Calibri" panose="020F0502020204030204" pitchFamily="34" charset="0"/>
                <a:cs typeface="Times New Roman" panose="02020603050405020304" pitchFamily="18" charset="0"/>
              </a:rPr>
              <a:t>revizuire</a:t>
            </a:r>
            <a:r>
              <a:rPr lang="en-US" sz="2600" b="1" dirty="0">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a:latin typeface="Times New Roman" panose="02020603050405020304" pitchFamily="18" charset="0"/>
                <a:ea typeface="Calibri" panose="020F0502020204030204" pitchFamily="34" charset="0"/>
                <a:cs typeface="Times New Roman" panose="02020603050405020304" pitchFamily="18" charset="0"/>
              </a:rPr>
              <a:t>structurală</a:t>
            </a:r>
            <a:r>
              <a:rPr lang="en-US" sz="2600" b="1" dirty="0">
                <a:latin typeface="Times New Roman" panose="02020603050405020304" pitchFamily="18" charset="0"/>
                <a:ea typeface="Calibri" panose="020F0502020204030204" pitchFamily="34" charset="0"/>
                <a:cs typeface="Times New Roman" panose="02020603050405020304" pitchFamily="18" charset="0"/>
              </a:rPr>
              <a:t>, care a </a:t>
            </a:r>
            <a:r>
              <a:rPr lang="en-US" sz="2600" b="1" dirty="0" err="1">
                <a:latin typeface="Times New Roman" panose="02020603050405020304" pitchFamily="18" charset="0"/>
                <a:ea typeface="Calibri" panose="020F0502020204030204" pitchFamily="34" charset="0"/>
                <a:cs typeface="Times New Roman" panose="02020603050405020304" pitchFamily="18" charset="0"/>
              </a:rPr>
              <a:t>condus</a:t>
            </a:r>
            <a:r>
              <a:rPr lang="en-US" sz="2600" b="1" dirty="0">
                <a:latin typeface="Times New Roman" panose="02020603050405020304" pitchFamily="18" charset="0"/>
                <a:ea typeface="Calibri" panose="020F0502020204030204" pitchFamily="34" charset="0"/>
                <a:cs typeface="Times New Roman" panose="02020603050405020304" pitchFamily="18" charset="0"/>
              </a:rPr>
              <a:t> la o </a:t>
            </a:r>
            <a:r>
              <a:rPr lang="en-US" sz="2600" b="1" dirty="0" err="1">
                <a:latin typeface="Times New Roman" panose="02020603050405020304" pitchFamily="18" charset="0"/>
                <a:ea typeface="Calibri" panose="020F0502020204030204" pitchFamily="34" charset="0"/>
                <a:cs typeface="Times New Roman" panose="02020603050405020304" pitchFamily="18" charset="0"/>
              </a:rPr>
              <a:t>descongestionare</a:t>
            </a:r>
            <a:r>
              <a:rPr lang="en-US" sz="2600" b="1" dirty="0">
                <a:latin typeface="Times New Roman" panose="02020603050405020304" pitchFamily="18" charset="0"/>
                <a:ea typeface="Calibri" panose="020F0502020204030204" pitchFamily="34" charset="0"/>
                <a:cs typeface="Times New Roman" panose="02020603050405020304" pitchFamily="18" charset="0"/>
              </a:rPr>
              <a:t> a </a:t>
            </a:r>
            <a:r>
              <a:rPr lang="en-US" sz="2600" b="1" dirty="0" err="1">
                <a:latin typeface="Times New Roman" panose="02020603050405020304" pitchFamily="18" charset="0"/>
                <a:ea typeface="Calibri" panose="020F0502020204030204" pitchFamily="34" charset="0"/>
                <a:cs typeface="Times New Roman" panose="02020603050405020304" pitchFamily="18" charset="0"/>
              </a:rPr>
              <a:t>acestuia</a:t>
            </a:r>
            <a:r>
              <a:rPr lang="en-US" sz="2600" b="1" dirty="0">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a:latin typeface="Times New Roman" panose="02020603050405020304" pitchFamily="18" charset="0"/>
                <a:ea typeface="Calibri" panose="020F0502020204030204" pitchFamily="34" charset="0"/>
                <a:cs typeface="Times New Roman" panose="02020603050405020304" pitchFamily="18" charset="0"/>
              </a:rPr>
              <a:t>și</a:t>
            </a:r>
            <a:r>
              <a:rPr lang="en-US" sz="2600" b="1" dirty="0">
                <a:latin typeface="Times New Roman" panose="02020603050405020304" pitchFamily="18" charset="0"/>
                <a:ea typeface="Calibri" panose="020F0502020204030204" pitchFamily="34" charset="0"/>
                <a:cs typeface="Times New Roman" panose="02020603050405020304" pitchFamily="18" charset="0"/>
              </a:rPr>
              <a:t> la o </a:t>
            </a:r>
            <a:r>
              <a:rPr lang="en-US" sz="2600" b="1" dirty="0" err="1">
                <a:latin typeface="Times New Roman" panose="02020603050405020304" pitchFamily="18" charset="0"/>
                <a:ea typeface="Calibri" panose="020F0502020204030204" pitchFamily="34" charset="0"/>
                <a:cs typeface="Times New Roman" panose="02020603050405020304" pitchFamily="18" charset="0"/>
              </a:rPr>
              <a:t>corelare</a:t>
            </a:r>
            <a:r>
              <a:rPr lang="en-US" sz="2600" b="1" dirty="0">
                <a:latin typeface="Times New Roman" panose="02020603050405020304" pitchFamily="18" charset="0"/>
                <a:ea typeface="Calibri" panose="020F0502020204030204" pitchFamily="34" charset="0"/>
                <a:cs typeface="Times New Roman" panose="02020603050405020304" pitchFamily="18" charset="0"/>
              </a:rPr>
              <a:t> cu </a:t>
            </a:r>
            <a:r>
              <a:rPr lang="en-US" sz="2600" b="1" dirty="0" err="1">
                <a:latin typeface="Times New Roman" panose="02020603050405020304" pitchFamily="18" charset="0"/>
                <a:ea typeface="Calibri" panose="020F0502020204030204" pitchFamily="34" charset="0"/>
                <a:cs typeface="Times New Roman" panose="02020603050405020304" pitchFamily="18" charset="0"/>
              </a:rPr>
              <a:t>prevederi</a:t>
            </a:r>
            <a:r>
              <a:rPr lang="en-US" sz="2600" b="1" dirty="0">
                <a:latin typeface="Times New Roman" panose="02020603050405020304" pitchFamily="18" charset="0"/>
                <a:ea typeface="Calibri" panose="020F0502020204030204" pitchFamily="34" charset="0"/>
                <a:cs typeface="Times New Roman" panose="02020603050405020304" pitchFamily="18" charset="0"/>
              </a:rPr>
              <a:t> legislative </a:t>
            </a:r>
            <a:r>
              <a:rPr lang="en-US" sz="2600" b="1" dirty="0" err="1">
                <a:latin typeface="Times New Roman" panose="02020603050405020304" pitchFamily="18" charset="0"/>
                <a:ea typeface="Calibri" panose="020F0502020204030204" pitchFamily="34" charset="0"/>
                <a:cs typeface="Times New Roman" panose="02020603050405020304" pitchFamily="18" charset="0"/>
              </a:rPr>
              <a:t>în</a:t>
            </a:r>
            <a:r>
              <a:rPr lang="en-US" sz="2600" b="1" dirty="0">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a:latin typeface="Times New Roman" panose="02020603050405020304" pitchFamily="18" charset="0"/>
                <a:ea typeface="Calibri" panose="020F0502020204030204" pitchFamily="34" charset="0"/>
                <a:cs typeface="Times New Roman" panose="02020603050405020304" pitchFamily="18" charset="0"/>
              </a:rPr>
              <a:t>vigoare</a:t>
            </a:r>
            <a:r>
              <a:rPr lang="en-US" sz="2600" b="1" dirty="0">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a:latin typeface="Times New Roman" panose="02020603050405020304" pitchFamily="18" charset="0"/>
                <a:ea typeface="Calibri" panose="020F0502020204030204" pitchFamily="34" charset="0"/>
                <a:cs typeface="Times New Roman" panose="02020603050405020304" pitchFamily="18" charset="0"/>
              </a:rPr>
              <a:t>prin</a:t>
            </a:r>
            <a:r>
              <a:rPr lang="en-US" sz="2600" b="1" dirty="0">
                <a:latin typeface="Times New Roman" panose="02020603050405020304" pitchFamily="18" charset="0"/>
                <a:ea typeface="Calibri" panose="020F0502020204030204" pitchFamily="34" charset="0"/>
                <a:cs typeface="Times New Roman" panose="02020603050405020304" pitchFamily="18" charset="0"/>
              </a:rPr>
              <a:t>:</a:t>
            </a:r>
            <a:endParaRPr lang="en-US" sz="2600" b="1" dirty="0">
              <a:latin typeface="Calibri" panose="020F0502020204030204" pitchFamily="34" charset="0"/>
              <a:ea typeface="Calibri" panose="020F0502020204030204" pitchFamily="34" charset="0"/>
              <a:cs typeface="Times New Roman" panose="02020603050405020304" pitchFamily="18" charset="0"/>
            </a:endParaRPr>
          </a:p>
          <a:p>
            <a:pPr marL="0" marR="0" indent="0" algn="just">
              <a:spcBef>
                <a:spcPts val="0"/>
              </a:spcBef>
              <a:spcAft>
                <a:spcPts val="0"/>
              </a:spcAft>
              <a:buNone/>
            </a:pP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pPr>
            <a:r>
              <a:rPr lang="en-US" dirty="0" err="1">
                <a:latin typeface="Times New Roman" panose="02020603050405020304" pitchFamily="18" charset="0"/>
                <a:ea typeface="Calibri" panose="020F0502020204030204" pitchFamily="34" charset="0"/>
                <a:cs typeface="Times New Roman" panose="02020603050405020304" pitchFamily="18" charset="0"/>
              </a:rPr>
              <a:t>eliminarea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părții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tabelare</a:t>
            </a:r>
            <a:r>
              <a:rPr lang="en-US" dirty="0">
                <a:latin typeface="Times New Roman" panose="02020603050405020304" pitchFamily="18" charset="0"/>
                <a:ea typeface="Calibri" panose="020F0502020204030204" pitchFamily="34" charset="0"/>
                <a:cs typeface="Times New Roman" panose="02020603050405020304" pitchFamily="18" charset="0"/>
              </a:rPr>
              <a:t> cu </a:t>
            </a:r>
            <a:r>
              <a:rPr lang="en-US" dirty="0" err="1">
                <a:latin typeface="Times New Roman" panose="02020603050405020304" pitchFamily="18" charset="0"/>
                <a:ea typeface="Calibri" panose="020F0502020204030204" pitchFamily="34" charset="0"/>
                <a:cs typeface="Times New Roman" panose="02020603050405020304" pitchFamily="18" charset="0"/>
              </a:rPr>
              <a:t>exemple</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comportamente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și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conținuturi</a:t>
            </a:r>
            <a:r>
              <a:rPr lang="en-US" dirty="0">
                <a:latin typeface="Times New Roman" panose="02020603050405020304" pitchFamily="18" charset="0"/>
                <a:ea typeface="Calibri" panose="020F0502020204030204" pitchFamily="34" charset="0"/>
                <a:cs typeface="Times New Roman" panose="02020603050405020304" pitchFamily="18" charset="0"/>
              </a:rPr>
              <a:t> pe </a:t>
            </a:r>
            <a:r>
              <a:rPr lang="en-US" dirty="0" err="1">
                <a:latin typeface="Times New Roman" panose="02020603050405020304" pitchFamily="18" charset="0"/>
                <a:ea typeface="Calibri" panose="020F0502020204030204" pitchFamily="34" charset="0"/>
                <a:cs typeface="Times New Roman" panose="02020603050405020304" pitchFamily="18" charset="0"/>
              </a:rPr>
              <a:t>fiecare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temă</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anuală</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studiu</a:t>
            </a:r>
            <a:r>
              <a:rPr lang="en-US" dirty="0">
                <a:latin typeface="Times New Roman" panose="02020603050405020304" pitchFamily="18" charset="0"/>
                <a:ea typeface="Calibri" panose="020F0502020204030204" pitchFamily="34" charset="0"/>
                <a:cs typeface="Times New Roman" panose="02020603050405020304" pitchFamily="18" charset="0"/>
              </a:rPr>
              <a:t>;</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pPr>
            <a:r>
              <a:rPr lang="en-US" dirty="0" err="1">
                <a:latin typeface="Times New Roman" panose="02020603050405020304" pitchFamily="18" charset="0"/>
                <a:ea typeface="Calibri" panose="020F0502020204030204" pitchFamily="34" charset="0"/>
                <a:cs typeface="Times New Roman" panose="02020603050405020304" pitchFamily="18" charset="0"/>
              </a:rPr>
              <a:t>eliminarea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detaliilor</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privind</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conținuturile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întâlnirii</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dimineață</a:t>
            </a:r>
            <a:r>
              <a:rPr lang="en-US" dirty="0">
                <a:latin typeface="Times New Roman" panose="02020603050405020304" pitchFamily="18" charset="0"/>
                <a:ea typeface="Calibri" panose="020F0502020204030204" pitchFamily="34" charset="0"/>
                <a:cs typeface="Times New Roman" panose="02020603050405020304" pitchFamily="18" charset="0"/>
              </a:rPr>
              <a:t>, care </a:t>
            </a:r>
            <a:r>
              <a:rPr lang="en-US" dirty="0" err="1">
                <a:latin typeface="Times New Roman" panose="02020603050405020304" pitchFamily="18" charset="0"/>
                <a:ea typeface="Calibri" panose="020F0502020204030204" pitchFamily="34" charset="0"/>
                <a:cs typeface="Times New Roman" panose="02020603050405020304" pitchFamily="18" charset="0"/>
              </a:rPr>
              <a:t>vizau</a:t>
            </a:r>
            <a:r>
              <a:rPr lang="en-US" dirty="0">
                <a:latin typeface="Times New Roman" panose="02020603050405020304" pitchFamily="18" charset="0"/>
                <a:ea typeface="Calibri" panose="020F0502020204030204" pitchFamily="34" charset="0"/>
                <a:cs typeface="Times New Roman" panose="02020603050405020304" pitchFamily="18" charset="0"/>
              </a:rPr>
              <a:t> o </a:t>
            </a:r>
            <a:r>
              <a:rPr lang="en-US" dirty="0" err="1">
                <a:latin typeface="Times New Roman" panose="02020603050405020304" pitchFamily="18" charset="0"/>
                <a:ea typeface="Calibri" panose="020F0502020204030204" pitchFamily="34" charset="0"/>
                <a:cs typeface="Times New Roman" panose="02020603050405020304" pitchFamily="18" charset="0"/>
              </a:rPr>
              <a:t>serie</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elemente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privind</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autocunoașterea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dezvoltarea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empatiei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luarea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deciziilor</a:t>
            </a:r>
            <a:r>
              <a:rPr lang="en-US" dirty="0">
                <a:latin typeface="Times New Roman" panose="02020603050405020304" pitchFamily="18" charset="0"/>
                <a:ea typeface="Calibri" panose="020F0502020204030204" pitchFamily="34" charset="0"/>
                <a:cs typeface="Times New Roman" panose="02020603050405020304" pitchFamily="18" charset="0"/>
              </a:rPr>
              <a:t> etc., </a:t>
            </a:r>
            <a:r>
              <a:rPr lang="en-US" dirty="0" err="1">
                <a:latin typeface="Times New Roman" panose="02020603050405020304" pitchFamily="18" charset="0"/>
                <a:ea typeface="Calibri" panose="020F0502020204030204" pitchFamily="34" charset="0"/>
                <a:cs typeface="Times New Roman" panose="02020603050405020304" pitchFamily="18" charset="0"/>
              </a:rPr>
              <a:t>în</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contextul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în</a:t>
            </a:r>
            <a:r>
              <a:rPr lang="en-US" dirty="0">
                <a:latin typeface="Times New Roman" panose="02020603050405020304" pitchFamily="18" charset="0"/>
                <a:ea typeface="Calibri" panose="020F0502020204030204" pitchFamily="34" charset="0"/>
                <a:cs typeface="Times New Roman" panose="02020603050405020304" pitchFamily="18" charset="0"/>
              </a:rPr>
              <a:t> care </a:t>
            </a:r>
            <a:r>
              <a:rPr lang="en-US" dirty="0" err="1">
                <a:latin typeface="Times New Roman" panose="02020603050405020304" pitchFamily="18" charset="0"/>
                <a:ea typeface="Calibri" panose="020F0502020204030204" pitchFamily="34" charset="0"/>
                <a:cs typeface="Times New Roman" panose="02020603050405020304" pitchFamily="18" charset="0"/>
              </a:rPr>
              <a:t>această</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rutină</a:t>
            </a:r>
            <a:r>
              <a:rPr lang="en-US" dirty="0">
                <a:latin typeface="Times New Roman" panose="02020603050405020304" pitchFamily="18" charset="0"/>
                <a:ea typeface="Calibri" panose="020F0502020204030204" pitchFamily="34" charset="0"/>
                <a:cs typeface="Times New Roman" panose="02020603050405020304" pitchFamily="18" charset="0"/>
              </a:rPr>
              <a:t> a </a:t>
            </a:r>
            <a:r>
              <a:rPr lang="en-US" dirty="0" err="1">
                <a:latin typeface="Times New Roman" panose="02020603050405020304" pitchFamily="18" charset="0"/>
                <a:ea typeface="Calibri" panose="020F0502020204030204" pitchFamily="34" charset="0"/>
                <a:cs typeface="Times New Roman" panose="02020603050405020304" pitchFamily="18" charset="0"/>
              </a:rPr>
              <a:t>devenit</a:t>
            </a:r>
            <a:r>
              <a:rPr lang="en-US" dirty="0">
                <a:latin typeface="Times New Roman" panose="02020603050405020304" pitchFamily="18" charset="0"/>
                <a:ea typeface="Calibri" panose="020F0502020204030204" pitchFamily="34" charset="0"/>
                <a:cs typeface="Times New Roman" panose="02020603050405020304" pitchFamily="18" charset="0"/>
              </a:rPr>
              <a:t> o </a:t>
            </a:r>
            <a:r>
              <a:rPr lang="en-US" dirty="0" err="1">
                <a:latin typeface="Times New Roman" panose="02020603050405020304" pitchFamily="18" charset="0"/>
                <a:ea typeface="Calibri" panose="020F0502020204030204" pitchFamily="34" charset="0"/>
                <a:cs typeface="Times New Roman" panose="02020603050405020304" pitchFamily="18" charset="0"/>
              </a:rPr>
              <a:t>practică</a:t>
            </a:r>
            <a:r>
              <a:rPr lang="en-US" dirty="0">
                <a:latin typeface="Times New Roman" panose="02020603050405020304" pitchFamily="18" charset="0"/>
                <a:ea typeface="Calibri" panose="020F0502020204030204" pitchFamily="34" charset="0"/>
                <a:cs typeface="Times New Roman" panose="02020603050405020304" pitchFamily="18" charset="0"/>
              </a:rPr>
              <a:t> a </a:t>
            </a:r>
            <a:r>
              <a:rPr lang="en-US" dirty="0" err="1">
                <a:latin typeface="Times New Roman" panose="02020603050405020304" pitchFamily="18" charset="0"/>
                <a:ea typeface="Calibri" panose="020F0502020204030204" pitchFamily="34" charset="0"/>
                <a:cs typeface="Times New Roman" panose="02020603050405020304" pitchFamily="18" charset="0"/>
              </a:rPr>
              <a:t>cadrelor</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didactice</a:t>
            </a:r>
            <a:r>
              <a:rPr lang="en-US" dirty="0">
                <a:latin typeface="Times New Roman" panose="02020603050405020304" pitchFamily="18" charset="0"/>
                <a:ea typeface="Calibri" panose="020F0502020204030204" pitchFamily="34" charset="0"/>
                <a:cs typeface="Times New Roman" panose="02020603050405020304" pitchFamily="18" charset="0"/>
              </a:rPr>
              <a:t>;</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pPr>
            <a:r>
              <a:rPr lang="en-US" dirty="0" err="1">
                <a:latin typeface="Times New Roman" panose="02020603050405020304" pitchFamily="18" charset="0"/>
                <a:ea typeface="Calibri" panose="020F0502020204030204" pitchFamily="34" charset="0"/>
                <a:cs typeface="Times New Roman" panose="02020603050405020304" pitchFamily="18" charset="0"/>
              </a:rPr>
              <a:t>revizuirea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planului</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învățământ</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prin</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adăugarea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activităților</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specifice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intervalelor</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vârstă</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aferente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nivelului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antepreșcolar</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și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prin</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eliminarea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coloanei</a:t>
            </a:r>
            <a:r>
              <a:rPr lang="en-US" dirty="0">
                <a:latin typeface="Times New Roman" panose="02020603050405020304" pitchFamily="18" charset="0"/>
                <a:ea typeface="Calibri" panose="020F0502020204030204" pitchFamily="34" charset="0"/>
                <a:cs typeface="Times New Roman" panose="02020603050405020304" pitchFamily="18" charset="0"/>
              </a:rPr>
              <a:t> cu </a:t>
            </a:r>
            <a:r>
              <a:rPr lang="en-US" dirty="0" err="1">
                <a:latin typeface="Times New Roman" panose="02020603050405020304" pitchFamily="18" charset="0"/>
                <a:ea typeface="Calibri" panose="020F0502020204030204" pitchFamily="34" charset="0"/>
                <a:cs typeface="Times New Roman" panose="02020603050405020304" pitchFamily="18" charset="0"/>
              </a:rPr>
              <a:t>număr</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activități</a:t>
            </a:r>
            <a:r>
              <a:rPr lang="en-US" dirty="0">
                <a:latin typeface="Times New Roman" panose="02020603050405020304" pitchFamily="18" charset="0"/>
                <a:ea typeface="Calibri" panose="020F0502020204030204" pitchFamily="34" charset="0"/>
                <a:cs typeface="Times New Roman" panose="02020603050405020304" pitchFamily="18" charset="0"/>
              </a:rPr>
              <a:t>;</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pPr>
            <a:r>
              <a:rPr lang="en-US" dirty="0" err="1">
                <a:latin typeface="Times New Roman" panose="02020603050405020304" pitchFamily="18" charset="0"/>
                <a:ea typeface="Calibri" panose="020F0502020204030204" pitchFamily="34" charset="0"/>
                <a:cs typeface="Times New Roman" panose="02020603050405020304" pitchFamily="18" charset="0"/>
              </a:rPr>
              <a:t>revizuirea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i="1" dirty="0" err="1">
                <a:latin typeface="Times New Roman" panose="02020603050405020304" pitchFamily="18" charset="0"/>
                <a:ea typeface="Calibri" panose="020F0502020204030204" pitchFamily="34" charset="0"/>
                <a:cs typeface="Times New Roman" panose="02020603050405020304" pitchFamily="18" charset="0"/>
              </a:rPr>
              <a:t>Fișei</a:t>
            </a:r>
            <a:r>
              <a:rPr lang="en-US" i="1" dirty="0">
                <a:latin typeface="Times New Roman" panose="02020603050405020304" pitchFamily="18" charset="0"/>
                <a:ea typeface="Calibri" panose="020F0502020204030204" pitchFamily="34" charset="0"/>
                <a:cs typeface="Times New Roman" panose="02020603050405020304" pitchFamily="18" charset="0"/>
              </a:rPr>
              <a:t> de </a:t>
            </a:r>
            <a:r>
              <a:rPr lang="en-US" i="1" dirty="0" err="1">
                <a:latin typeface="Times New Roman" panose="02020603050405020304" pitchFamily="18" charset="0"/>
                <a:ea typeface="Calibri" panose="020F0502020204030204" pitchFamily="34" charset="0"/>
                <a:cs typeface="Times New Roman" panose="02020603050405020304" pitchFamily="18" charset="0"/>
              </a:rPr>
              <a:t>apreciere</a:t>
            </a:r>
            <a:r>
              <a:rPr lang="en-US" i="1" dirty="0">
                <a:latin typeface="Times New Roman" panose="02020603050405020304" pitchFamily="18" charset="0"/>
                <a:ea typeface="Calibri" panose="020F0502020204030204" pitchFamily="34" charset="0"/>
                <a:cs typeface="Times New Roman" panose="02020603050405020304" pitchFamily="18" charset="0"/>
              </a:rPr>
              <a:t> a </a:t>
            </a:r>
            <a:r>
              <a:rPr lang="en-US" i="1" dirty="0" err="1">
                <a:latin typeface="Times New Roman" panose="02020603050405020304" pitchFamily="18" charset="0"/>
                <a:ea typeface="Calibri" panose="020F0502020204030204" pitchFamily="34" charset="0"/>
                <a:cs typeface="Times New Roman" panose="02020603050405020304" pitchFamily="18" charset="0"/>
              </a:rPr>
              <a:t>progresului</a:t>
            </a:r>
            <a:r>
              <a:rPr lang="en-US" i="1" dirty="0">
                <a:latin typeface="Times New Roman" panose="02020603050405020304" pitchFamily="18" charset="0"/>
                <a:ea typeface="Calibri" panose="020F0502020204030204" pitchFamily="34" charset="0"/>
                <a:cs typeface="Times New Roman" panose="02020603050405020304" pitchFamily="18" charset="0"/>
              </a:rPr>
              <a:t> </a:t>
            </a:r>
            <a:r>
              <a:rPr lang="en-US" i="1" dirty="0" err="1">
                <a:latin typeface="Times New Roman" panose="02020603050405020304" pitchFamily="18" charset="0"/>
                <a:ea typeface="Calibri" panose="020F0502020204030204" pitchFamily="34" charset="0"/>
                <a:cs typeface="Times New Roman" panose="02020603050405020304" pitchFamily="18" charset="0"/>
              </a:rPr>
              <a:t>copilului</a:t>
            </a:r>
            <a:r>
              <a:rPr lang="en-US" dirty="0">
                <a:latin typeface="Times New Roman" panose="02020603050405020304" pitchFamily="18" charset="0"/>
                <a:ea typeface="Calibri" panose="020F0502020204030204" pitchFamily="34" charset="0"/>
                <a:cs typeface="Times New Roman" panose="02020603050405020304" pitchFamily="18" charset="0"/>
              </a:rPr>
              <a:t>, a </a:t>
            </a:r>
            <a:r>
              <a:rPr lang="en-US" dirty="0" err="1">
                <a:latin typeface="Times New Roman" panose="02020603050405020304" pitchFamily="18" charset="0"/>
                <a:ea typeface="Calibri" panose="020F0502020204030204" pitchFamily="34" charset="0"/>
                <a:cs typeface="Times New Roman" panose="02020603050405020304" pitchFamily="18" charset="0"/>
              </a:rPr>
              <a:t>programului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zilnic</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activitate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și</a:t>
            </a:r>
            <a:r>
              <a:rPr lang="en-US" dirty="0">
                <a:latin typeface="Times New Roman" panose="02020603050405020304" pitchFamily="18" charset="0"/>
                <a:ea typeface="Calibri" panose="020F0502020204030204" pitchFamily="34" charset="0"/>
                <a:cs typeface="Times New Roman" panose="02020603050405020304" pitchFamily="18" charset="0"/>
              </a:rPr>
              <a:t> a </a:t>
            </a:r>
            <a:r>
              <a:rPr lang="en-US" dirty="0" err="1">
                <a:latin typeface="Times New Roman" panose="02020603050405020304" pitchFamily="18" charset="0"/>
                <a:ea typeface="Calibri" panose="020F0502020204030204" pitchFamily="34" charset="0"/>
                <a:cs typeface="Times New Roman" panose="02020603050405020304" pitchFamily="18" charset="0"/>
              </a:rPr>
              <a:t>machetei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privind</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planificarea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activităților</a:t>
            </a:r>
            <a:r>
              <a:rPr lang="en-US" dirty="0">
                <a:latin typeface="Times New Roman" panose="02020603050405020304" pitchFamily="18" charset="0"/>
                <a:ea typeface="Calibri" panose="020F0502020204030204" pitchFamily="34" charset="0"/>
                <a:cs typeface="Times New Roman" panose="02020603050405020304" pitchFamily="18" charset="0"/>
              </a:rPr>
              <a:t>;</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pPr>
            <a:r>
              <a:rPr lang="en-US" dirty="0" err="1">
                <a:latin typeface="Times New Roman" panose="02020603050405020304" pitchFamily="18" charset="0"/>
                <a:ea typeface="Calibri" panose="020F0502020204030204" pitchFamily="34" charset="0"/>
                <a:cs typeface="Times New Roman" panose="02020603050405020304" pitchFamily="18" charset="0"/>
              </a:rPr>
              <a:t>reconfigurarea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modalităților</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desfășurare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organizatorică</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și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financiară</a:t>
            </a:r>
            <a:r>
              <a:rPr lang="en-US" dirty="0">
                <a:latin typeface="Times New Roman" panose="02020603050405020304" pitchFamily="18" charset="0"/>
                <a:ea typeface="Calibri" panose="020F0502020204030204" pitchFamily="34" charset="0"/>
                <a:cs typeface="Times New Roman" panose="02020603050405020304" pitchFamily="18" charset="0"/>
              </a:rPr>
              <a:t> a </a:t>
            </a:r>
            <a:r>
              <a:rPr lang="en-US" dirty="0" err="1">
                <a:latin typeface="Times New Roman" panose="02020603050405020304" pitchFamily="18" charset="0"/>
                <a:ea typeface="Calibri" panose="020F0502020204030204" pitchFamily="34" charset="0"/>
                <a:cs typeface="Times New Roman" panose="02020603050405020304" pitchFamily="18" charset="0"/>
              </a:rPr>
              <a:t>activităților</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opționale</a:t>
            </a:r>
            <a:r>
              <a:rPr lang="en-US" dirty="0">
                <a:latin typeface="Times New Roman" panose="02020603050405020304" pitchFamily="18" charset="0"/>
                <a:ea typeface="Calibri" panose="020F0502020204030204" pitchFamily="34" charset="0"/>
                <a:cs typeface="Times New Roman" panose="02020603050405020304" pitchFamily="18" charset="0"/>
              </a:rPr>
              <a:t>, care, </a:t>
            </a:r>
            <a:r>
              <a:rPr lang="en-US" dirty="0" err="1">
                <a:latin typeface="Times New Roman" panose="02020603050405020304" pitchFamily="18" charset="0"/>
                <a:ea typeface="Calibri" panose="020F0502020204030204" pitchFamily="34" charset="0"/>
                <a:cs typeface="Times New Roman" panose="02020603050405020304" pitchFamily="18" charset="0"/>
              </a:rPr>
              <a:t>fiind</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activități</a:t>
            </a:r>
            <a:r>
              <a:rPr lang="en-US" dirty="0">
                <a:latin typeface="Times New Roman" panose="02020603050405020304" pitchFamily="18" charset="0"/>
                <a:ea typeface="Calibri" panose="020F0502020204030204" pitchFamily="34" charset="0"/>
                <a:cs typeface="Times New Roman" panose="02020603050405020304" pitchFamily="18" charset="0"/>
              </a:rPr>
              <a:t> din </a:t>
            </a:r>
            <a:r>
              <a:rPr lang="en-US" dirty="0" err="1">
                <a:latin typeface="Times New Roman" panose="02020603050405020304" pitchFamily="18" charset="0"/>
                <a:ea typeface="Calibri" panose="020F0502020204030204" pitchFamily="34" charset="0"/>
                <a:cs typeface="Times New Roman" panose="02020603050405020304" pitchFamily="18" charset="0"/>
              </a:rPr>
              <a:t>planul</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învățământ</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aplicabil</a:t>
            </a:r>
            <a:r>
              <a:rPr lang="en-US" dirty="0">
                <a:latin typeface="Times New Roman" panose="02020603050405020304" pitchFamily="18" charset="0"/>
                <a:ea typeface="Calibri" panose="020F0502020204030204" pitchFamily="34" charset="0"/>
                <a:cs typeface="Times New Roman" panose="02020603050405020304" pitchFamily="18" charset="0"/>
              </a:rPr>
              <a:t>, la </a:t>
            </a:r>
            <a:r>
              <a:rPr lang="en-US" dirty="0" err="1">
                <a:latin typeface="Times New Roman" panose="02020603050405020304" pitchFamily="18" charset="0"/>
                <a:ea typeface="Calibri" panose="020F0502020204030204" pitchFamily="34" charset="0"/>
                <a:cs typeface="Times New Roman" panose="02020603050405020304" pitchFamily="18" charset="0"/>
              </a:rPr>
              <a:t>nivel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na</a:t>
            </a:r>
            <a:r>
              <a:rPr lang="ro-RO" dirty="0">
                <a:latin typeface="Times New Roman" panose="02020603050405020304" pitchFamily="18" charset="0"/>
                <a:ea typeface="Calibri" panose="020F0502020204030204" pitchFamily="34" charset="0"/>
                <a:cs typeface="Times New Roman" panose="02020603050405020304" pitchFamily="18" charset="0"/>
              </a:rPr>
              <a:t>ț</a:t>
            </a:r>
            <a:r>
              <a:rPr lang="en-US" dirty="0" err="1">
                <a:latin typeface="Times New Roman" panose="02020603050405020304" pitchFamily="18" charset="0"/>
                <a:ea typeface="Calibri" panose="020F0502020204030204" pitchFamily="34" charset="0"/>
                <a:cs typeface="Times New Roman" panose="02020603050405020304" pitchFamily="18" charset="0"/>
              </a:rPr>
              <a:t>ional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întregii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populații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preșcolare</a:t>
            </a:r>
            <a:r>
              <a:rPr lang="en-US" dirty="0">
                <a:latin typeface="Times New Roman" panose="02020603050405020304" pitchFamily="18" charset="0"/>
                <a:ea typeface="Calibri" panose="020F0502020204030204" pitchFamily="34" charset="0"/>
                <a:cs typeface="Times New Roman" panose="02020603050405020304" pitchFamily="18" charset="0"/>
              </a:rPr>
              <a:t>, nu pot face </a:t>
            </a:r>
            <a:r>
              <a:rPr lang="en-US" dirty="0" err="1">
                <a:latin typeface="Times New Roman" panose="02020603050405020304" pitchFamily="18" charset="0"/>
                <a:ea typeface="Calibri" panose="020F0502020204030204" pitchFamily="34" charset="0"/>
                <a:cs typeface="Times New Roman" panose="02020603050405020304" pitchFamily="18" charset="0"/>
              </a:rPr>
              <a:t>parte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decât</a:t>
            </a:r>
            <a:r>
              <a:rPr lang="en-US" dirty="0">
                <a:latin typeface="Times New Roman" panose="02020603050405020304" pitchFamily="18" charset="0"/>
                <a:ea typeface="Calibri" panose="020F0502020204030204" pitchFamily="34" charset="0"/>
                <a:cs typeface="Times New Roman" panose="02020603050405020304" pitchFamily="18" charset="0"/>
              </a:rPr>
              <a:t> din </a:t>
            </a:r>
            <a:r>
              <a:rPr lang="en-US" dirty="0" err="1">
                <a:latin typeface="Times New Roman" panose="02020603050405020304" pitchFamily="18" charset="0"/>
                <a:ea typeface="Calibri" panose="020F0502020204030204" pitchFamily="34" charset="0"/>
                <a:cs typeface="Times New Roman" panose="02020603050405020304" pitchFamily="18" charset="0"/>
              </a:rPr>
              <a:t>pachetul</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activități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didactice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gratuite</a:t>
            </a:r>
            <a:r>
              <a:rPr lang="en-US" dirty="0">
                <a:latin typeface="Times New Roman" panose="02020603050405020304" pitchFamily="18" charset="0"/>
                <a:ea typeface="Calibri" panose="020F0502020204030204" pitchFamily="34" charset="0"/>
                <a:cs typeface="Times New Roman" panose="02020603050405020304" pitchFamily="18" charset="0"/>
              </a:rPr>
              <a:t>;</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88612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957AFB-BB4B-4071-AFF7-7F97DD8CB9C4}"/>
              </a:ext>
            </a:extLst>
          </p:cNvPr>
          <p:cNvSpPr>
            <a:spLocks noGrp="1"/>
          </p:cNvSpPr>
          <p:nvPr>
            <p:ph idx="1"/>
          </p:nvPr>
        </p:nvSpPr>
        <p:spPr/>
        <p:txBody>
          <a:bodyPr>
            <a:normAutofit fontScale="92500" lnSpcReduction="10000"/>
          </a:bodyPr>
          <a:lstStyle/>
          <a:p>
            <a:pPr marL="342900" marR="0" lvl="0" indent="-342900" algn="just">
              <a:spcBef>
                <a:spcPts val="0"/>
              </a:spcBef>
              <a:spcAft>
                <a:spcPts val="0"/>
              </a:spcAft>
              <a:buFont typeface="Wingdings" panose="05000000000000000000" pitchFamily="2" charset="2"/>
              <a:buChar char=""/>
            </a:pPr>
            <a:r>
              <a:rPr lang="en-US" dirty="0" err="1">
                <a:latin typeface="Times New Roman" panose="02020603050405020304" pitchFamily="18" charset="0"/>
                <a:ea typeface="Calibri" panose="020F0502020204030204" pitchFamily="34" charset="0"/>
                <a:cs typeface="Times New Roman" panose="02020603050405020304" pitchFamily="18" charset="0"/>
              </a:rPr>
              <a:t>accentuarea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rolului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jocului</a:t>
            </a:r>
            <a:r>
              <a:rPr lang="en-US" dirty="0">
                <a:latin typeface="Times New Roman" panose="02020603050405020304" pitchFamily="18" charset="0"/>
                <a:ea typeface="Calibri" panose="020F0502020204030204" pitchFamily="34" charset="0"/>
                <a:cs typeface="Times New Roman" panose="02020603050405020304" pitchFamily="18" charset="0"/>
              </a:rPr>
              <a:t> liber </a:t>
            </a:r>
            <a:r>
              <a:rPr lang="en-US" dirty="0" err="1">
                <a:latin typeface="Times New Roman" panose="02020603050405020304" pitchFamily="18" charset="0"/>
                <a:ea typeface="Calibri" panose="020F0502020204030204" pitchFamily="34" charset="0"/>
                <a:cs typeface="Times New Roman" panose="02020603050405020304" pitchFamily="18" charset="0"/>
              </a:rPr>
              <a:t>în</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viața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copilului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antepreșcolar</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și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preșcolar</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și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alocarea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unei</a:t>
            </a:r>
            <a:r>
              <a:rPr lang="en-US" dirty="0">
                <a:latin typeface="Times New Roman" panose="02020603050405020304" pitchFamily="18" charset="0"/>
                <a:ea typeface="Calibri" panose="020F0502020204030204" pitchFamily="34" charset="0"/>
                <a:cs typeface="Times New Roman" panose="02020603050405020304" pitchFamily="18" charset="0"/>
              </a:rPr>
              <a:t>/</a:t>
            </a:r>
            <a:r>
              <a:rPr lang="en-US" dirty="0" err="1">
                <a:latin typeface="Times New Roman" panose="02020603050405020304" pitchFamily="18" charset="0"/>
                <a:ea typeface="Calibri" panose="020F0502020204030204" pitchFamily="34" charset="0"/>
                <a:cs typeface="Times New Roman" panose="02020603050405020304" pitchFamily="18" charset="0"/>
              </a:rPr>
              <a:t>unor</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perioade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distincte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în</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programul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zilnic</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activitate</a:t>
            </a:r>
            <a:r>
              <a:rPr lang="en-US" dirty="0">
                <a:latin typeface="Times New Roman" panose="02020603050405020304" pitchFamily="18" charset="0"/>
                <a:ea typeface="Calibri" panose="020F0502020204030204" pitchFamily="34" charset="0"/>
                <a:cs typeface="Times New Roman" panose="02020603050405020304" pitchFamily="18" charset="0"/>
              </a:rPr>
              <a:t>;</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pPr>
            <a:r>
              <a:rPr lang="en-US" dirty="0" err="1">
                <a:latin typeface="Times New Roman" panose="02020603050405020304" pitchFamily="18" charset="0"/>
                <a:ea typeface="Calibri" panose="020F0502020204030204" pitchFamily="34" charset="0"/>
                <a:cs typeface="Times New Roman" panose="02020603050405020304" pitchFamily="18" charset="0"/>
              </a:rPr>
              <a:t>reconfigurarea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curriculumului</a:t>
            </a:r>
            <a:r>
              <a:rPr lang="en-US" dirty="0">
                <a:latin typeface="Times New Roman" panose="02020603050405020304" pitchFamily="18" charset="0"/>
                <a:ea typeface="Calibri" panose="020F0502020204030204" pitchFamily="34" charset="0"/>
                <a:cs typeface="Times New Roman" panose="02020603050405020304" pitchFamily="18" charset="0"/>
              </a:rPr>
              <a:t> pe </a:t>
            </a:r>
            <a:r>
              <a:rPr lang="en-US" dirty="0" err="1">
                <a:latin typeface="Times New Roman" panose="02020603050405020304" pitchFamily="18" charset="0"/>
                <a:ea typeface="Calibri" panose="020F0502020204030204" pitchFamily="34" charset="0"/>
                <a:cs typeface="Times New Roman" panose="02020603050405020304" pitchFamily="18" charset="0"/>
              </a:rPr>
              <a:t>domenii</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dezvoltare</a:t>
            </a:r>
            <a:r>
              <a:rPr lang="en-US" dirty="0">
                <a:latin typeface="Times New Roman" panose="02020603050405020304" pitchFamily="18" charset="0"/>
                <a:ea typeface="Calibri" panose="020F0502020204030204" pitchFamily="34" charset="0"/>
                <a:cs typeface="Times New Roman" panose="02020603050405020304" pitchFamily="18" charset="0"/>
              </a:rPr>
              <a:t>, conform </a:t>
            </a:r>
            <a:r>
              <a:rPr lang="en-US" dirty="0" err="1">
                <a:latin typeface="Times New Roman" panose="02020603050405020304" pitchFamily="18" charset="0"/>
                <a:ea typeface="Calibri" panose="020F0502020204030204" pitchFamily="34" charset="0"/>
                <a:cs typeface="Times New Roman" panose="02020603050405020304" pitchFamily="18" charset="0"/>
              </a:rPr>
              <a:t>prevederilor</a:t>
            </a:r>
            <a:r>
              <a:rPr lang="en-US" dirty="0">
                <a:latin typeface="Times New Roman" panose="02020603050405020304" pitchFamily="18" charset="0"/>
                <a:ea typeface="Calibri" panose="020F0502020204030204" pitchFamily="34" charset="0"/>
                <a:cs typeface="Times New Roman" panose="02020603050405020304" pitchFamily="18" charset="0"/>
              </a:rPr>
              <a:t> art.67 (1) din </a:t>
            </a:r>
            <a:r>
              <a:rPr lang="en-US" i="1" dirty="0" err="1">
                <a:latin typeface="Times New Roman" panose="02020603050405020304" pitchFamily="18" charset="0"/>
                <a:ea typeface="Calibri" panose="020F0502020204030204" pitchFamily="34" charset="0"/>
                <a:cs typeface="Times New Roman" panose="02020603050405020304" pitchFamily="18" charset="0"/>
              </a:rPr>
              <a:t>Legea</a:t>
            </a:r>
            <a:r>
              <a:rPr lang="en-US" i="1" dirty="0">
                <a:latin typeface="Times New Roman" panose="02020603050405020304" pitchFamily="18" charset="0"/>
                <a:ea typeface="Calibri" panose="020F0502020204030204" pitchFamily="34" charset="0"/>
                <a:cs typeface="Times New Roman" panose="02020603050405020304" pitchFamily="18" charset="0"/>
              </a:rPr>
              <a:t> </a:t>
            </a:r>
            <a:r>
              <a:rPr lang="en-US" i="1" dirty="0" err="1">
                <a:latin typeface="Times New Roman" panose="02020603050405020304" pitchFamily="18" charset="0"/>
                <a:ea typeface="Calibri" panose="020F0502020204030204" pitchFamily="34" charset="0"/>
                <a:cs typeface="Times New Roman" panose="02020603050405020304" pitchFamily="18" charset="0"/>
              </a:rPr>
              <a:t>educației</a:t>
            </a:r>
            <a:r>
              <a:rPr lang="en-US" i="1" dirty="0">
                <a:latin typeface="Times New Roman" panose="02020603050405020304" pitchFamily="18" charset="0"/>
                <a:ea typeface="Calibri" panose="020F0502020204030204" pitchFamily="34" charset="0"/>
                <a:cs typeface="Times New Roman" panose="02020603050405020304" pitchFamily="18" charset="0"/>
              </a:rPr>
              <a:t> </a:t>
            </a:r>
            <a:r>
              <a:rPr lang="en-US" i="1" dirty="0" err="1">
                <a:latin typeface="Times New Roman" panose="02020603050405020304" pitchFamily="18" charset="0"/>
                <a:ea typeface="Calibri" panose="020F0502020204030204" pitchFamily="34" charset="0"/>
                <a:cs typeface="Times New Roman" panose="02020603050405020304" pitchFamily="18" charset="0"/>
              </a:rPr>
              <a:t>naționale</a:t>
            </a:r>
            <a:r>
              <a:rPr lang="en-US" i="1" dirty="0">
                <a:latin typeface="Times New Roman" panose="02020603050405020304" pitchFamily="18" charset="0"/>
                <a:ea typeface="Calibri" panose="020F0502020204030204" pitchFamily="34" charset="0"/>
                <a:cs typeface="Times New Roman" panose="02020603050405020304" pitchFamily="18" charset="0"/>
              </a:rPr>
              <a:t> nr.1/2011</a:t>
            </a:r>
            <a:r>
              <a:rPr lang="en-US" dirty="0">
                <a:latin typeface="Times New Roman" panose="02020603050405020304" pitchFamily="18" charset="0"/>
                <a:ea typeface="Calibri" panose="020F0502020204030204" pitchFamily="34" charset="0"/>
                <a:cs typeface="Times New Roman" panose="02020603050405020304" pitchFamily="18" charset="0"/>
              </a:rPr>
              <a:t>, cu </a:t>
            </a:r>
            <a:r>
              <a:rPr lang="en-US" dirty="0" err="1">
                <a:latin typeface="Times New Roman" panose="02020603050405020304" pitchFamily="18" charset="0"/>
                <a:ea typeface="Calibri" panose="020F0502020204030204" pitchFamily="34" charset="0"/>
                <a:cs typeface="Times New Roman" panose="02020603050405020304" pitchFamily="18" charset="0"/>
              </a:rPr>
              <a:t>modificările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și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completările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ulterioare</a:t>
            </a:r>
            <a:r>
              <a:rPr lang="en-US" dirty="0">
                <a:latin typeface="Times New Roman" panose="02020603050405020304" pitchFamily="18" charset="0"/>
                <a:ea typeface="Calibri" panose="020F0502020204030204" pitchFamily="34" charset="0"/>
                <a:cs typeface="Times New Roman" panose="02020603050405020304" pitchFamily="18" charset="0"/>
              </a:rPr>
              <a:t>;</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pPr>
            <a:r>
              <a:rPr lang="en-US" dirty="0" err="1">
                <a:latin typeface="Times New Roman" panose="02020603050405020304" pitchFamily="18" charset="0"/>
                <a:ea typeface="Calibri" panose="020F0502020204030204" pitchFamily="34" charset="0"/>
                <a:cs typeface="Times New Roman" panose="02020603050405020304" pitchFamily="18" charset="0"/>
              </a:rPr>
              <a:t>eliminarea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obiectivelor</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cadru</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și</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referință</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și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înlocuirea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acestora</a:t>
            </a:r>
            <a:r>
              <a:rPr lang="en-US" dirty="0">
                <a:latin typeface="Times New Roman" panose="02020603050405020304" pitchFamily="18" charset="0"/>
                <a:ea typeface="Calibri" panose="020F0502020204030204" pitchFamily="34" charset="0"/>
                <a:cs typeface="Times New Roman" panose="02020603050405020304" pitchFamily="18" charset="0"/>
              </a:rPr>
              <a:t> cu </a:t>
            </a:r>
            <a:r>
              <a:rPr lang="en-US" dirty="0" err="1">
                <a:latin typeface="Times New Roman" panose="02020603050405020304" pitchFamily="18" charset="0"/>
                <a:ea typeface="Calibri" panose="020F0502020204030204" pitchFamily="34" charset="0"/>
                <a:cs typeface="Times New Roman" panose="02020603050405020304" pitchFamily="18" charset="0"/>
              </a:rPr>
              <a:t>dimensiuni</a:t>
            </a:r>
            <a:r>
              <a:rPr lang="en-US" dirty="0">
                <a:latin typeface="Times New Roman" panose="02020603050405020304" pitchFamily="18" charset="0"/>
                <a:ea typeface="Calibri" panose="020F0502020204030204" pitchFamily="34" charset="0"/>
                <a:cs typeface="Times New Roman" panose="02020603050405020304" pitchFamily="18" charset="0"/>
              </a:rPr>
              <a:t> ale </a:t>
            </a:r>
            <a:r>
              <a:rPr lang="en-US" dirty="0" err="1">
                <a:latin typeface="Times New Roman" panose="02020603050405020304" pitchFamily="18" charset="0"/>
                <a:ea typeface="Calibri" panose="020F0502020204030204" pitchFamily="34" charset="0"/>
                <a:cs typeface="Times New Roman" panose="02020603050405020304" pitchFamily="18" charset="0"/>
              </a:rPr>
              <a:t>dezvoltării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și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comportamente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preluate</a:t>
            </a:r>
            <a:r>
              <a:rPr lang="en-US" dirty="0">
                <a:latin typeface="Times New Roman" panose="02020603050405020304" pitchFamily="18" charset="0"/>
                <a:ea typeface="Calibri" panose="020F0502020204030204" pitchFamily="34" charset="0"/>
                <a:cs typeface="Times New Roman" panose="02020603050405020304" pitchFamily="18" charset="0"/>
              </a:rPr>
              <a:t> din RFÎDTC, document </a:t>
            </a:r>
            <a:r>
              <a:rPr lang="en-US" dirty="0" err="1">
                <a:latin typeface="Times New Roman" panose="02020603050405020304" pitchFamily="18" charset="0"/>
                <a:ea typeface="Calibri" panose="020F0502020204030204" pitchFamily="34" charset="0"/>
                <a:cs typeface="Times New Roman" panose="02020603050405020304" pitchFamily="18" charset="0"/>
              </a:rPr>
              <a:t>oficial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aprobat</a:t>
            </a:r>
            <a:r>
              <a:rPr lang="en-US" dirty="0">
                <a:latin typeface="Times New Roman" panose="02020603050405020304" pitchFamily="18" charset="0"/>
                <a:ea typeface="Calibri" panose="020F0502020204030204" pitchFamily="34" charset="0"/>
                <a:cs typeface="Times New Roman" panose="02020603050405020304" pitchFamily="18" charset="0"/>
              </a:rPr>
              <a:t> de MEN </a:t>
            </a:r>
            <a:r>
              <a:rPr lang="en-US" dirty="0" err="1">
                <a:latin typeface="Times New Roman" panose="02020603050405020304" pitchFamily="18" charset="0"/>
                <a:ea typeface="Calibri" panose="020F0502020204030204" pitchFamily="34" charset="0"/>
                <a:cs typeface="Times New Roman" panose="02020603050405020304" pitchFamily="18" charset="0"/>
              </a:rPr>
              <a:t>în</a:t>
            </a:r>
            <a:r>
              <a:rPr lang="en-US" dirty="0">
                <a:latin typeface="Times New Roman" panose="02020603050405020304" pitchFamily="18" charset="0"/>
                <a:ea typeface="Calibri" panose="020F0502020204030204" pitchFamily="34" charset="0"/>
                <a:cs typeface="Times New Roman" panose="02020603050405020304" pitchFamily="18" charset="0"/>
              </a:rPr>
              <a:t> 2010 (</a:t>
            </a:r>
            <a:r>
              <a:rPr lang="en-US" dirty="0" err="1">
                <a:latin typeface="Times New Roman" panose="02020603050405020304" pitchFamily="18" charset="0"/>
                <a:ea typeface="Calibri" panose="020F0502020204030204" pitchFamily="34" charset="0"/>
                <a:cs typeface="Times New Roman" panose="02020603050405020304" pitchFamily="18" charset="0"/>
              </a:rPr>
              <a:t>prin</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selectarea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și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reformularea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aspectelor</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și</a:t>
            </a:r>
            <a:r>
              <a:rPr lang="en-US" dirty="0">
                <a:latin typeface="Times New Roman" panose="02020603050405020304" pitchFamily="18" charset="0"/>
                <a:ea typeface="Calibri" panose="020F0502020204030204" pitchFamily="34" charset="0"/>
                <a:cs typeface="Times New Roman" panose="02020603050405020304" pitchFamily="18" charset="0"/>
              </a:rPr>
              <a:t> a </a:t>
            </a:r>
            <a:r>
              <a:rPr lang="en-US" dirty="0" err="1">
                <a:latin typeface="Times New Roman" panose="02020603050405020304" pitchFamily="18" charset="0"/>
                <a:ea typeface="Calibri" panose="020F0502020204030204" pitchFamily="34" charset="0"/>
                <a:cs typeface="Times New Roman" panose="02020603050405020304" pitchFamily="18" charset="0"/>
              </a:rPr>
              <a:t>reperelor</a:t>
            </a:r>
            <a:r>
              <a:rPr lang="en-US" dirty="0">
                <a:latin typeface="Times New Roman" panose="02020603050405020304" pitchFamily="18" charset="0"/>
                <a:ea typeface="Calibri" panose="020F0502020204030204" pitchFamily="34" charset="0"/>
                <a:cs typeface="Times New Roman" panose="02020603050405020304" pitchFamily="18" charset="0"/>
              </a:rPr>
              <a:t>, pe </a:t>
            </a:r>
            <a:r>
              <a:rPr lang="en-US" dirty="0" err="1">
                <a:latin typeface="Times New Roman" panose="02020603050405020304" pitchFamily="18" charset="0"/>
                <a:ea typeface="Calibri" panose="020F0502020204030204" pitchFamily="34" charset="0"/>
                <a:cs typeface="Times New Roman" panose="02020603050405020304" pitchFamily="18" charset="0"/>
              </a:rPr>
              <a:t>domenii</a:t>
            </a:r>
            <a:r>
              <a:rPr lang="en-US" dirty="0">
                <a:latin typeface="Times New Roman" panose="02020603050405020304" pitchFamily="18" charset="0"/>
                <a:ea typeface="Calibri" panose="020F0502020204030204" pitchFamily="34" charset="0"/>
                <a:cs typeface="Times New Roman" panose="02020603050405020304" pitchFamily="18" charset="0"/>
              </a:rPr>
              <a:t> de </a:t>
            </a:r>
            <a:r>
              <a:rPr lang="en-US" dirty="0" err="1">
                <a:latin typeface="Times New Roman" panose="02020603050405020304" pitchFamily="18" charset="0"/>
                <a:ea typeface="Calibri" panose="020F0502020204030204" pitchFamily="34" charset="0"/>
                <a:cs typeface="Times New Roman" panose="02020603050405020304" pitchFamily="18" charset="0"/>
              </a:rPr>
              <a:t>dezvoltare</a:t>
            </a:r>
            <a:r>
              <a:rPr lang="en-US" dirty="0">
                <a:latin typeface="Times New Roman" panose="02020603050405020304" pitchFamily="18" charset="0"/>
                <a:ea typeface="Calibri" panose="020F0502020204030204" pitchFamily="34" charset="0"/>
                <a:cs typeface="Times New Roman" panose="02020603050405020304" pitchFamily="18" charset="0"/>
              </a:rPr>
              <a:t>).</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895796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36F3F-E203-49E3-A087-18DEF772ED53}"/>
              </a:ext>
            </a:extLst>
          </p:cNvPr>
          <p:cNvSpPr>
            <a:spLocks noGrp="1"/>
          </p:cNvSpPr>
          <p:nvPr>
            <p:ph type="title"/>
          </p:nvPr>
        </p:nvSpPr>
        <p:spPr>
          <a:xfrm>
            <a:off x="814524" y="414906"/>
            <a:ext cx="10877384" cy="1049235"/>
          </a:xfrm>
        </p:spPr>
        <p:txBody>
          <a:bodyPr>
            <a:noAutofit/>
          </a:bodyPr>
          <a:lstStyle/>
          <a:p>
            <a:pPr marL="0" marR="0" algn="ctr">
              <a:spcBef>
                <a:spcPts val="0"/>
              </a:spcBef>
              <a:spcAft>
                <a:spcPts val="0"/>
              </a:spcAft>
            </a:pPr>
            <a:r>
              <a:rPr lang="en-US" sz="2400" dirty="0" err="1">
                <a:latin typeface="Times New Roman" panose="02020603050405020304" pitchFamily="18" charset="0"/>
                <a:ea typeface="Calibri" panose="020F0502020204030204" pitchFamily="34" charset="0"/>
                <a:cs typeface="Times New Roman" panose="02020603050405020304" pitchFamily="18" charset="0"/>
              </a:rPr>
              <a:t>Reconfigurarea</a:t>
            </a:r>
            <a:r>
              <a:rPr lang="en-US" sz="2400" dirty="0">
                <a:latin typeface="Times New Roman" panose="02020603050405020304" pitchFamily="18" charset="0"/>
                <a:ea typeface="Calibri" panose="020F0502020204030204" pitchFamily="34" charset="0"/>
                <a:cs typeface="Times New Roman" panose="02020603050405020304" pitchFamily="18" charset="0"/>
              </a:rPr>
              <a:t> a </a:t>
            </a:r>
            <a:r>
              <a:rPr lang="en-US" sz="2400" dirty="0" err="1">
                <a:latin typeface="Times New Roman" panose="02020603050405020304" pitchFamily="18" charset="0"/>
                <a:ea typeface="Calibri" panose="020F0502020204030204" pitchFamily="34" charset="0"/>
                <a:cs typeface="Times New Roman" panose="02020603050405020304" pitchFamily="18" charset="0"/>
              </a:rPr>
              <a:t>ținut</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seama</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și</a:t>
            </a:r>
            <a:r>
              <a:rPr lang="en-US" sz="2400" dirty="0">
                <a:latin typeface="Times New Roman" panose="02020603050405020304" pitchFamily="18" charset="0"/>
                <a:ea typeface="Calibri" panose="020F0502020204030204" pitchFamily="34" charset="0"/>
                <a:cs typeface="Times New Roman" panose="02020603050405020304" pitchFamily="18" charset="0"/>
              </a:rPr>
              <a:t> de </a:t>
            </a:r>
            <a:r>
              <a:rPr lang="en-US" sz="2400" dirty="0" err="1">
                <a:latin typeface="Times New Roman" panose="02020603050405020304" pitchFamily="18" charset="0"/>
                <a:ea typeface="Calibri" panose="020F0502020204030204" pitchFamily="34" charset="0"/>
                <a:cs typeface="Times New Roman" panose="02020603050405020304" pitchFamily="18" charset="0"/>
              </a:rPr>
              <a:t>faptul</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că</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este</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necesară</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menținerea</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unor</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aspecte</a:t>
            </a:r>
            <a:r>
              <a:rPr lang="en-US" sz="2400" b="1" dirty="0">
                <a:latin typeface="Times New Roman" panose="02020603050405020304" pitchFamily="18" charset="0"/>
                <a:ea typeface="Calibri" panose="020F0502020204030204" pitchFamily="34" charset="0"/>
                <a:cs typeface="Times New Roman" panose="02020603050405020304" pitchFamily="18" charset="0"/>
              </a:rPr>
              <a:t> de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stabilitate</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ea typeface="Calibri" panose="020F0502020204030204" pitchFamily="34" charset="0"/>
                <a:cs typeface="Times New Roman" panose="02020603050405020304" pitchFamily="18" charset="0"/>
              </a:rPr>
              <a:t>(</a:t>
            </a:r>
            <a:r>
              <a:rPr lang="en-US" sz="2400" dirty="0" err="1">
                <a:latin typeface="Times New Roman" panose="02020603050405020304" pitchFamily="18" charset="0"/>
                <a:ea typeface="Calibri" panose="020F0502020204030204" pitchFamily="34" charset="0"/>
                <a:cs typeface="Times New Roman" panose="02020603050405020304" pitchFamily="18" charset="0"/>
              </a:rPr>
              <a:t>ancore</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în</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vederea</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implementării</a:t>
            </a:r>
            <a:r>
              <a:rPr lang="en-US" sz="2400" dirty="0">
                <a:latin typeface="Times New Roman" panose="02020603050405020304" pitchFamily="18" charset="0"/>
                <a:ea typeface="Calibri" panose="020F0502020204030204" pitchFamily="34" charset="0"/>
                <a:cs typeface="Times New Roman" panose="02020603050405020304" pitchFamily="18" charset="0"/>
              </a:rPr>
              <a:t> cu </a:t>
            </a:r>
            <a:r>
              <a:rPr lang="en-US" sz="2400" dirty="0" err="1">
                <a:latin typeface="Times New Roman" panose="02020603050405020304" pitchFamily="18" charset="0"/>
                <a:ea typeface="Calibri" panose="020F0502020204030204" pitchFamily="34" charset="0"/>
                <a:cs typeface="Times New Roman" panose="02020603050405020304" pitchFamily="18" charset="0"/>
              </a:rPr>
              <a:t>ușurință</a:t>
            </a:r>
            <a:r>
              <a:rPr lang="en-US" sz="2400" dirty="0">
                <a:latin typeface="Times New Roman" panose="02020603050405020304" pitchFamily="18" charset="0"/>
                <a:ea typeface="Calibri" panose="020F0502020204030204" pitchFamily="34" charset="0"/>
                <a:cs typeface="Times New Roman" panose="02020603050405020304" pitchFamily="18" charset="0"/>
              </a:rPr>
              <a:t> a </a:t>
            </a:r>
            <a:r>
              <a:rPr lang="en-US" sz="2400" dirty="0" err="1">
                <a:latin typeface="Times New Roman" panose="02020603050405020304" pitchFamily="18" charset="0"/>
                <a:ea typeface="Calibri" panose="020F0502020204030204" pitchFamily="34" charset="0"/>
                <a:cs typeface="Times New Roman" panose="02020603050405020304" pitchFamily="18" charset="0"/>
              </a:rPr>
              <a:t>actualului</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i="1" dirty="0">
                <a:latin typeface="Times New Roman" panose="02020603050405020304" pitchFamily="18" charset="0"/>
                <a:ea typeface="Calibri" panose="020F0502020204030204" pitchFamily="34" charset="0"/>
                <a:cs typeface="Times New Roman" panose="02020603050405020304" pitchFamily="18" charset="0"/>
              </a:rPr>
              <a:t>Curriculum </a:t>
            </a:r>
            <a:r>
              <a:rPr lang="en-US" sz="2400" i="1" dirty="0" err="1">
                <a:latin typeface="Times New Roman" panose="02020603050405020304" pitchFamily="18" charset="0"/>
                <a:ea typeface="Calibri" panose="020F0502020204030204" pitchFamily="34" charset="0"/>
                <a:cs typeface="Times New Roman" panose="02020603050405020304" pitchFamily="18" charset="0"/>
              </a:rPr>
              <a:t>pentru</a:t>
            </a:r>
            <a:r>
              <a:rPr lang="en-US" sz="2400" i="1" dirty="0">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latin typeface="Times New Roman" panose="02020603050405020304" pitchFamily="18" charset="0"/>
                <a:ea typeface="Calibri" panose="020F0502020204030204" pitchFamily="34" charset="0"/>
                <a:cs typeface="Times New Roman" panose="02020603050405020304" pitchFamily="18" charset="0"/>
              </a:rPr>
              <a:t>educație</a:t>
            </a:r>
            <a:r>
              <a:rPr lang="en-US" sz="2400" i="1" dirty="0">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latin typeface="Times New Roman" panose="02020603050405020304" pitchFamily="18" charset="0"/>
                <a:ea typeface="Calibri" panose="020F0502020204030204" pitchFamily="34" charset="0"/>
                <a:cs typeface="Times New Roman" panose="02020603050405020304" pitchFamily="18" charset="0"/>
              </a:rPr>
              <a:t>timpurie</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respectiv</a:t>
            </a:r>
            <a:r>
              <a:rPr lang="en-US" sz="2400" dirty="0">
                <a:latin typeface="Times New Roman" panose="02020603050405020304" pitchFamily="18" charset="0"/>
                <a:ea typeface="Calibri" panose="020F0502020204030204" pitchFamily="34" charset="0"/>
                <a:cs typeface="Times New Roman" panose="02020603050405020304" pitchFamily="18" charset="0"/>
              </a:rPr>
              <a:t>:</a:t>
            </a:r>
            <a:br>
              <a:rPr lang="en-US" sz="2400" dirty="0">
                <a:latin typeface="Calibri" panose="020F0502020204030204" pitchFamily="34" charset="0"/>
                <a:ea typeface="Calibri" panose="020F0502020204030204" pitchFamily="34" charset="0"/>
                <a:cs typeface="Times New Roman" panose="02020603050405020304" pitchFamily="18" charset="0"/>
              </a:rPr>
            </a:br>
            <a:endParaRPr lang="en-US" sz="2400" dirty="0"/>
          </a:p>
        </p:txBody>
      </p:sp>
      <p:sp>
        <p:nvSpPr>
          <p:cNvPr id="3" name="Content Placeholder 2">
            <a:extLst>
              <a:ext uri="{FF2B5EF4-FFF2-40B4-BE49-F238E27FC236}">
                <a16:creationId xmlns:a16="http://schemas.microsoft.com/office/drawing/2014/main" id="{4D3B50A2-8BE6-4ACE-B2DE-3955937F9AC2}"/>
              </a:ext>
            </a:extLst>
          </p:cNvPr>
          <p:cNvSpPr>
            <a:spLocks noGrp="1"/>
          </p:cNvSpPr>
          <p:nvPr>
            <p:ph idx="1"/>
          </p:nvPr>
        </p:nvSpPr>
        <p:spPr/>
        <p:txBody>
          <a:bodyPr>
            <a:normAutofit fontScale="92500" lnSpcReduction="10000"/>
          </a:bodyPr>
          <a:lstStyle/>
          <a:p>
            <a:pPr marL="342900" marR="0" lvl="0" indent="-342900" algn="just">
              <a:spcBef>
                <a:spcPts val="0"/>
              </a:spcBef>
              <a:spcAft>
                <a:spcPts val="0"/>
              </a:spcAft>
              <a:buFont typeface="Wingdings" panose="05000000000000000000" pitchFamily="2" charset="2"/>
              <a:buChar char=""/>
            </a:pPr>
            <a:r>
              <a:rPr lang="ro-RO"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Menținerea aceluiași sistem de referință:</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legislația europeană în vigoare, studiile în domeniu, Reperele Fundamentale în Dezvoltarea și Învățarea Timpurie (RFIDT)</a:t>
            </a:r>
            <a:r>
              <a:rPr lang="ro-RO"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pPr>
            <a:r>
              <a:rPr lang="ro-RO"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Corelarea cu legislaţia națională în vigoare</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îndeosebi cu prevederile care vizează domeniul educaţiei timpurii;</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pPr>
            <a:r>
              <a:rPr lang="ro-RO"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Programul anual de studiu</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(conținuturile educației și învățării) organizat în jurul a şase teme de integrare curriculară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Cine sunt/ suntem?, Când, cum şi de ce se întâmplă?, Cum este, a fost şi va fi aici pe pământ?, Cine şi cum planifică/organizează o activitate?, Cum exprimăm ceea ce simţim?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şi</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Ce şi cum vreau să fiu?</a:t>
            </a:r>
            <a:r>
              <a:rPr lang="ro-RO"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580858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63B69C-4C9F-42C3-A1C0-62661139A151}"/>
              </a:ext>
            </a:extLst>
          </p:cNvPr>
          <p:cNvSpPr>
            <a:spLocks noGrp="1"/>
          </p:cNvSpPr>
          <p:nvPr>
            <p:ph idx="1"/>
          </p:nvPr>
        </p:nvSpPr>
        <p:spPr/>
        <p:txBody>
          <a:bodyPr>
            <a:normAutofit fontScale="92500" lnSpcReduction="20000"/>
          </a:bodyPr>
          <a:lstStyle/>
          <a:p>
            <a:pPr marL="342900" marR="0" lvl="0" indent="-342900" algn="just">
              <a:spcBef>
                <a:spcPts val="0"/>
              </a:spcBef>
              <a:spcAft>
                <a:spcPts val="0"/>
              </a:spcAft>
              <a:buFont typeface="Wingdings" panose="05000000000000000000" pitchFamily="2" charset="2"/>
              <a:buChar char=""/>
            </a:pPr>
            <a:r>
              <a:rPr lang="ro-RO"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Domeniile de dezvoltare,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ca repere pedagogice esenţiale pentru a realiza individualizarea educaţiei şi a învăţării;</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pPr>
            <a:r>
              <a:rPr lang="ro-RO"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Programul zilnic</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de activitate, cu repere privind organizarea lui pe ore și pe tipuri de activități de învățare ;</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pPr>
            <a:r>
              <a:rPr lang="ro-RO"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Tipurile de activități de învățare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Jocuri și Activități Liber Alese, Activități pentru Dezvoltare Personală, Activități pe Domenii Experiențiale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și cele cinci domenii experiențiale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Domeniul Limbă și Comunicare, Domeniul Științe, Domeniul Om și Societate, Domeniul Estetic si Creativ, Domeniul</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Psiho-Motric</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pP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Abordarea integrată a activităților;</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pPr>
            <a:r>
              <a:rPr lang="ro-RO"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Lucrul pe proiecte tematice;</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898308558"/>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Droplet</Template>
  <TotalTime>24</TotalTime>
  <Words>2225</Words>
  <Application>Microsoft Office PowerPoint</Application>
  <PresentationFormat>Widescreen</PresentationFormat>
  <Paragraphs>62</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Times New Roman</vt:lpstr>
      <vt:lpstr>Tw Cen MT</vt:lpstr>
      <vt:lpstr>Wingdings</vt:lpstr>
      <vt:lpstr>Droplet</vt:lpstr>
      <vt:lpstr>Scrisoarea metodică pentru anul școlar 2019-2020</vt:lpstr>
      <vt:lpstr>     Curriculumul pentru educație timpurie – argumente, aspecte revizuite și elemente de stabilitate (aprobat prin OMEN nr.4694/02.08.2019) </vt:lpstr>
      <vt:lpstr>PowerPoint Presentation</vt:lpstr>
      <vt:lpstr>PowerPoint Presentation</vt:lpstr>
      <vt:lpstr>PowerPoint Presentation</vt:lpstr>
      <vt:lpstr>PowerPoint Presentation</vt:lpstr>
      <vt:lpstr>PowerPoint Presentation</vt:lpstr>
      <vt:lpstr>Reconfigurarea a ținut seama și de faptul că este necesară menținerea unor aspecte de stabilitate (ancore), în vederea implementării cu ușurință a actualului Curriculum pentru educație timpurie, respectiv: </vt:lpstr>
      <vt:lpstr>PowerPoint Presentation</vt:lpstr>
      <vt:lpstr>PowerPoint Presentation</vt:lpstr>
      <vt:lpstr>EVALUARE     Cât durează perioada de evaluare inițială? Cum se face bilanțul observațiilor și unde se regăsește acesta? Când și cum se fac înregistrările în Fișa de apreciere a progresului individual?     </vt:lpstr>
      <vt:lpstr>PowerPoint Presentation</vt:lpstr>
      <vt:lpstr>PowerPoint Presentation</vt:lpstr>
      <vt:lpstr>PowerPoint Presentation</vt:lpstr>
      <vt:lpstr>PowerPoint Presentation</vt:lpstr>
      <vt:lpstr>PLANIFICAREA TEMATICĂ ANUALĂ, PLANIFICAREA CALENDARISTICĂ     Cum întocmim planificarea tematică anuală? Cum întocmim planificarea calendaristică? Unde înregistrăm activitatea pe care o desfășurăm cu copiii? Au fost modificate reglementările anterioare?   </vt:lpstr>
      <vt:lpstr>PowerPoint Presentation</vt:lpstr>
      <vt:lpstr>PowerPoint Presentation</vt:lpstr>
      <vt:lpstr>              Referitor la documentele de evidenţă a activităţii educatoarelor/profesorilor pentru învățământ preșcolar, în anul școlar 2019-2020, acestea au libertatea de a opta pentru:    VARIANTA 1   Completarea, în Planificarea calendaristică, activităților pe care dorește să le desfășoare cu copiii și completarea acelorași activități în Condica de activități (una singură la nivel de unitate), unde se și semnează, pentru fiecare activitate și interval orar.   VARIANTA 2   Completarea Condicii de prezență și evidență a activității educatoarei (cunoscută sub denumirea de Caietul educatoarei/Portofoliul educatoarei etc.).     </vt:lpstr>
      <vt:lpstr>PowerPoint Presentation</vt:lpstr>
      <vt:lpstr>PowerPoint Presentation</vt:lpstr>
      <vt:lpstr>PowerPoint Presentation</vt:lpstr>
      <vt:lpstr>Activităţile extracurriculare/extrașcolare sunt complementare educaţiei formale și prezintă avantajul că, uneori, satisfac mai bine interesele particulare ale copiilor/elevilor, desfășurându-se într-un cadru mult mai relaxat și, în unele cazuri, în alte medii decât cel școlar.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Scrisoarea metodică pentru anul școlar 2019-2020</dc:title>
  <dc:creator>adriana istrate</dc:creator>
  <cp:lastModifiedBy>Adriana</cp:lastModifiedBy>
  <cp:revision>4</cp:revision>
  <dcterms:created xsi:type="dcterms:W3CDTF">2019-10-07T11:08:50Z</dcterms:created>
  <dcterms:modified xsi:type="dcterms:W3CDTF">2019-10-17T07:11:18Z</dcterms:modified>
</cp:coreProperties>
</file>