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2"/>
  </p:notesMasterIdLst>
  <p:handoutMasterIdLst>
    <p:handoutMasterId r:id="rId13"/>
  </p:handoutMasterIdLst>
  <p:sldIdLst>
    <p:sldId id="298" r:id="rId2"/>
    <p:sldId id="326" r:id="rId3"/>
    <p:sldId id="325" r:id="rId4"/>
    <p:sldId id="334" r:id="rId5"/>
    <p:sldId id="312" r:id="rId6"/>
    <p:sldId id="328" r:id="rId7"/>
    <p:sldId id="329" r:id="rId8"/>
    <p:sldId id="330" r:id="rId9"/>
    <p:sldId id="332" r:id="rId10"/>
    <p:sldId id="335" r:id="rId11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FFCC66"/>
    <a:srgbClr val="F7833B"/>
    <a:srgbClr val="3399FF"/>
    <a:srgbClr val="363080"/>
    <a:srgbClr val="FF0000"/>
    <a:srgbClr val="CCFF99"/>
    <a:srgbClr val="94D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98098" autoAdjust="0"/>
  </p:normalViewPr>
  <p:slideViewPr>
    <p:cSldViewPr>
      <p:cViewPr varScale="1">
        <p:scale>
          <a:sx n="82" d="100"/>
          <a:sy n="82" d="100"/>
        </p:scale>
        <p:origin x="14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C5274AC-CB73-4DD3-812A-59A553A97F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827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B4CFEB6-7FF4-4433-970C-3731AA22E6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63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240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240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o-RO"/>
              </a:p>
            </p:txBody>
          </p:sp>
          <p:sp>
            <p:nvSpPr>
              <p:cNvPr id="10240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o-RO"/>
              </a:p>
            </p:txBody>
          </p:sp>
        </p:grpSp>
        <p:grpSp>
          <p:nvGrpSpPr>
            <p:cNvPr id="10240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240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o-RO"/>
              </a:p>
            </p:txBody>
          </p:sp>
          <p:sp>
            <p:nvSpPr>
              <p:cNvPr id="10240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o-RO"/>
              </a:p>
            </p:txBody>
          </p:sp>
        </p:grpSp>
        <p:sp>
          <p:nvSpPr>
            <p:cNvPr id="10240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0241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0241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o-RO"/>
            </a:p>
          </p:txBody>
        </p:sp>
      </p:grpSp>
      <p:sp>
        <p:nvSpPr>
          <p:cNvPr id="1024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o-RO"/>
              <a:t>Se face clic pentru editare stil titlu Coordonator</a:t>
            </a:r>
          </a:p>
        </p:txBody>
      </p:sp>
      <p:sp>
        <p:nvSpPr>
          <p:cNvPr id="1024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o-RO"/>
              <a:t>Faceţi clic pentru editarea stilului de subtitlu al coordonatorului</a:t>
            </a:r>
          </a:p>
        </p:txBody>
      </p:sp>
      <p:sp>
        <p:nvSpPr>
          <p:cNvPr id="10241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9DDB2BB-A933-4C92-B666-E9FAE65985B7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10241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o-RO"/>
          </a:p>
        </p:txBody>
      </p:sp>
      <p:sp>
        <p:nvSpPr>
          <p:cNvPr id="10241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B7EC122-A511-4D8A-8E4C-2093EB190BA7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5FA3FD-0C8C-4F52-85D9-3550BC194646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4CAEA-9068-413A-AD9F-88B0D3225AC7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BD050C-A388-4023-8E3B-5B16C61E2661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DF2C2-F9CC-4986-857A-AFCCA3642022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EEF722-81CA-4ED2-8E61-E77A59247628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F3CC-5D1D-4C82-B6FA-E7E8B948AD27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534970-4DF7-4890-8F86-765C32C8A0C8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D9D0E3-C49B-416B-A57F-A79B6BB41831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62050E-52D7-47CA-A658-ED4B5A5CBFD0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6F9C9-1304-4701-BA30-B8E72121E0B8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34B280-7DF5-497F-B038-B58B7FEE1A3C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D305C4-69F7-48BB-961B-9B6EB1F56A7A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46A16B-0FEB-4605-BCB7-C322BCBD84B9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E3B66-7B00-4CC5-9C3E-8EAC83520AF1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F42F5C-8D7C-489A-9F43-88CF41FDFD0D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2DA3E-35E6-4B66-A9A4-00672A16F8D8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C99316-9DC7-41E7-8F9A-2EF781112C10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2FD2C7-4A1A-40F6-ACF5-4030062E5CB7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o-RO"/>
              <a:t>Faceți clic pentru a edita stilul de titlu Coordonator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C41A4F-2994-4F28-AE62-160A12F03328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2C586-B390-460D-A0F2-C44DC7A43598}" type="slidenum">
              <a:rPr lang="ro-RO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o-RO" sz="2400"/>
          </a:p>
        </p:txBody>
      </p:sp>
      <p:sp>
        <p:nvSpPr>
          <p:cNvPr id="1013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o-RO" sz="2400"/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o-RO" sz="2400"/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o-RO" sz="2400"/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o-RO" sz="2400"/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o-RO" sz="2400"/>
          </a:p>
        </p:txBody>
      </p:sp>
      <p:sp>
        <p:nvSpPr>
          <p:cNvPr id="1013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o-RO" sz="2400"/>
          </a:p>
        </p:txBody>
      </p:sp>
      <p:sp>
        <p:nvSpPr>
          <p:cNvPr id="1013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o-RO"/>
              <a:t>Se face clic pentru editare stil titlu Coordonator</a:t>
            </a:r>
          </a:p>
        </p:txBody>
      </p:sp>
      <p:sp>
        <p:nvSpPr>
          <p:cNvPr id="1013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/>
              <a:t>Se face clic pentru editarea stilurilor textului Coordonatorului</a:t>
            </a:r>
          </a:p>
          <a:p>
            <a:pPr lvl="1"/>
            <a:r>
              <a:rPr lang="ro-RO"/>
              <a:t>Nivelul secund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1013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F556C7B-3A50-413D-B3F2-D0A2B3B29BDE}" type="datetimeFigureOut">
              <a:rPr lang="ro-RO"/>
              <a:pPr/>
              <a:t>11.09.2022</a:t>
            </a:fld>
            <a:endParaRPr lang="ro-RO"/>
          </a:p>
        </p:txBody>
      </p:sp>
      <p:sp>
        <p:nvSpPr>
          <p:cNvPr id="1013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o-RO"/>
          </a:p>
        </p:txBody>
      </p:sp>
      <p:sp>
        <p:nvSpPr>
          <p:cNvPr id="1013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0943539-01B1-4CBA-8B1F-9046F486B45C}" type="slidenum">
              <a:rPr lang="ro-RO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>
    <p:wipe dir="r"/>
  </p:transition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811213"/>
          </a:xfrm>
        </p:spPr>
        <p:txBody>
          <a:bodyPr anchor="ctr"/>
          <a:lstStyle/>
          <a:p>
            <a:pPr algn="ctr"/>
            <a:r>
              <a:rPr lang="ro-RO" b="1" dirty="0">
                <a:solidFill>
                  <a:srgbClr val="00BC00"/>
                </a:solidFill>
              </a:rPr>
              <a:t>Spațiul școlar</a:t>
            </a:r>
            <a:endParaRPr lang="en-US" b="1" dirty="0">
              <a:solidFill>
                <a:srgbClr val="00BC00"/>
              </a:solidFill>
            </a:endParaRPr>
          </a:p>
        </p:txBody>
      </p:sp>
      <p:sp>
        <p:nvSpPr>
          <p:cNvPr id="78850" name="Content Placeholder 2"/>
          <p:cNvSpPr>
            <a:spLocks noGrp="1"/>
          </p:cNvSpPr>
          <p:nvPr>
            <p:ph idx="4294967295"/>
          </p:nvPr>
        </p:nvSpPr>
        <p:spPr>
          <a:xfrm>
            <a:off x="215900" y="1025526"/>
            <a:ext cx="8728075" cy="5618162"/>
          </a:xfrm>
        </p:spPr>
        <p:txBody>
          <a:bodyPr/>
          <a:lstStyle/>
          <a:p>
            <a:endParaRPr lang="ro-RO" sz="1400" dirty="0"/>
          </a:p>
          <a:p>
            <a:pPr>
              <a:buFont typeface="Wingdings" pitchFamily="2" charset="2"/>
              <a:buChar char="q"/>
            </a:pPr>
            <a:r>
              <a:rPr lang="ro-RO" sz="2200" b="1" dirty="0"/>
              <a:t>Așezarea elevilor în bănci</a:t>
            </a:r>
            <a:r>
              <a:rPr lang="ro-RO" sz="2200" dirty="0"/>
              <a:t> – atenție la rotirea elevilor pentru a crea o comunitate veritabilă și pentru a nu crea segregare</a:t>
            </a:r>
          </a:p>
          <a:p>
            <a:pPr>
              <a:buFont typeface="Wingdings" pitchFamily="2" charset="2"/>
              <a:buChar char="q"/>
            </a:pPr>
            <a:r>
              <a:rPr lang="ro-RO" sz="2200" b="1" dirty="0"/>
              <a:t>Orarul </a:t>
            </a:r>
            <a:r>
              <a:rPr lang="ro-RO" sz="2200" dirty="0"/>
              <a:t>– echilibrul poziționării disciplinelor– curba de efort etc.</a:t>
            </a:r>
          </a:p>
          <a:p>
            <a:pPr>
              <a:buFont typeface="Wingdings" pitchFamily="2" charset="2"/>
              <a:buChar char="q"/>
            </a:pPr>
            <a:r>
              <a:rPr lang="ro-RO" sz="2200" b="1" dirty="0"/>
              <a:t>Orarul trebuie să reflecte planul cadru</a:t>
            </a:r>
            <a:r>
              <a:rPr lang="ro-RO" sz="2200" dirty="0"/>
              <a:t> (respectarea denumirii și a conținutului disciplinelor, respectarea caracterului integrat al disciplinelor care au acest specific).</a:t>
            </a:r>
          </a:p>
          <a:p>
            <a:pPr>
              <a:buFont typeface="Wingdings" pitchFamily="2" charset="2"/>
              <a:buChar char="q"/>
            </a:pPr>
            <a:endParaRPr lang="ro-RO" sz="2200" dirty="0"/>
          </a:p>
          <a:p>
            <a:pPr>
              <a:buFontTx/>
              <a:buChar char="-"/>
            </a:pPr>
            <a:r>
              <a:rPr lang="ro-RO" sz="2200" dirty="0"/>
              <a:t>În orar va fi </a:t>
            </a:r>
            <a:r>
              <a:rPr lang="ro-RO" sz="2200" b="1" u="sng" dirty="0"/>
              <a:t>o singură oră/zi</a:t>
            </a:r>
            <a:r>
              <a:rPr lang="ro-RO" sz="2200" b="1" dirty="0"/>
              <a:t> pe care elevii o fac cu profesorul (valabil pentru clasele CP – II și pe cât posibil și la clasele III-IV </a:t>
            </a:r>
            <a:r>
              <a:rPr lang="ro-RO" sz="2200" b="1" u="sng" dirty="0"/>
              <a:t>)</a:t>
            </a:r>
            <a:r>
              <a:rPr lang="ro-RO" sz="2200" dirty="0"/>
              <a:t>. </a:t>
            </a:r>
            <a:r>
              <a:rPr lang="ro-RO" sz="2200" b="1" u="sng" dirty="0"/>
              <a:t>Să nu fie niciodată prima ora</a:t>
            </a:r>
            <a:r>
              <a:rPr lang="ro-RO" sz="2200" dirty="0"/>
              <a:t> de limbă modernă, educație fizică sau religie în special  la CP și la clasa I; </a:t>
            </a:r>
          </a:p>
          <a:p>
            <a:pPr>
              <a:buFontTx/>
              <a:buChar char="-"/>
            </a:pPr>
            <a:endParaRPr lang="ro-RO" sz="2200" dirty="0"/>
          </a:p>
          <a:p>
            <a:pPr>
              <a:buFont typeface="Wingdings" pitchFamily="2" charset="2"/>
              <a:buNone/>
            </a:pPr>
            <a:r>
              <a:rPr lang="ro-RO" sz="2200" b="1" dirty="0"/>
              <a:t>Notă</a:t>
            </a:r>
            <a:r>
              <a:rPr lang="ro-RO" sz="2200" b="1" dirty="0">
                <a:solidFill>
                  <a:srgbClr val="FF0000"/>
                </a:solidFill>
              </a:rPr>
              <a:t>:</a:t>
            </a:r>
            <a:r>
              <a:rPr lang="ro-RO" sz="2200" b="1" u="sng" dirty="0">
                <a:solidFill>
                  <a:srgbClr val="FF0000"/>
                </a:solidFill>
              </a:rPr>
              <a:t> De comunicat această precizare directorilor unităților de învățământ!</a:t>
            </a:r>
          </a:p>
          <a:p>
            <a:endParaRPr lang="en-US" sz="2200" dirty="0"/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EBF985-B7AE-4D1D-9068-56FBBE4522FF}"/>
              </a:ext>
            </a:extLst>
          </p:cNvPr>
          <p:cNvSpPr/>
          <p:nvPr/>
        </p:nvSpPr>
        <p:spPr>
          <a:xfrm>
            <a:off x="1547664" y="584684"/>
            <a:ext cx="6228692" cy="540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800" b="1" dirty="0">
                <a:solidFill>
                  <a:schemeClr val="tx1"/>
                </a:solidFill>
              </a:rPr>
              <a:t>RECOMANDĂRI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CBC294-C9ED-44B3-B3AD-1DB634BC2CF3}"/>
              </a:ext>
            </a:extLst>
          </p:cNvPr>
          <p:cNvSpPr/>
          <p:nvPr/>
        </p:nvSpPr>
        <p:spPr>
          <a:xfrm>
            <a:off x="827584" y="1844824"/>
            <a:ext cx="7848872" cy="4536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Începând cu clasa I sunt obligatorii dictările. La clasa a IV-a vor fi aplicare 2 dictări pe </a:t>
            </a:r>
            <a:r>
              <a:rPr lang="ro-RO" sz="1600" dirty="0" err="1">
                <a:solidFill>
                  <a:schemeClr val="tx1"/>
                </a:solidFill>
              </a:rPr>
              <a:t>săptâmână</a:t>
            </a:r>
            <a:r>
              <a:rPr lang="ro-RO" sz="1600" dirty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Exersarea actului citirii pe texte mai lungi la clasele II-IV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Planificare integrată la clasa pregătitoare.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Modulele (perioadele de timp) nu influențează unitățile de învățare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Evitarea excesului utilizării evaluării prin chestionare cu răspunsuri multiple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Utilizarea cu precădere a caietelor în activitățile de predare-învățare-evaluare. Evitarea utilizării zilnice a fișelor de lucru.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Corectarea ritmică a temelor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Planificarea orelor de consiliere a părinților și comunicarea acestora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O întâlnire cu părinții pe lună. Comunicarea unor </a:t>
            </a:r>
            <a:r>
              <a:rPr lang="ro-RO" sz="1600" dirty="0" err="1">
                <a:solidFill>
                  <a:schemeClr val="tx1"/>
                </a:solidFill>
              </a:rPr>
              <a:t>aspete</a:t>
            </a:r>
            <a:r>
              <a:rPr lang="ro-RO" sz="1600" dirty="0">
                <a:solidFill>
                  <a:schemeClr val="tx1"/>
                </a:solidFill>
              </a:rPr>
              <a:t> să se facă pe mail și nu pe grupuri de </a:t>
            </a:r>
            <a:r>
              <a:rPr lang="ro-RO" sz="1600" dirty="0" err="1">
                <a:solidFill>
                  <a:schemeClr val="tx1"/>
                </a:solidFill>
              </a:rPr>
              <a:t>WhatsApp</a:t>
            </a:r>
            <a:endParaRPr lang="ro-RO" sz="16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Nu solicitați și nu colectați bani de la părinți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Nu expunem imagini cu elevi pe site, rețele de socializare fără acordul scris al părinților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o-RO" sz="1600" dirty="0">
                <a:solidFill>
                  <a:schemeClr val="tx1"/>
                </a:solidFill>
              </a:rPr>
              <a:t>Excursiile se organizează în afara programului școlar</a:t>
            </a:r>
          </a:p>
        </p:txBody>
      </p:sp>
    </p:spTree>
    <p:extLst>
      <p:ext uri="{BB962C8B-B14F-4D97-AF65-F5344CB8AC3E}">
        <p14:creationId xmlns:p14="http://schemas.microsoft.com/office/powerpoint/2010/main" val="306148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260350"/>
            <a:ext cx="8291512" cy="720725"/>
          </a:xfrm>
        </p:spPr>
        <p:txBody>
          <a:bodyPr anchor="ctr"/>
          <a:lstStyle/>
          <a:p>
            <a:pPr algn="ctr"/>
            <a:r>
              <a:rPr lang="ro-RO" sz="3600" b="1">
                <a:solidFill>
                  <a:srgbClr val="F7833B"/>
                </a:solidFill>
              </a:rPr>
              <a:t>              </a:t>
            </a:r>
            <a:br>
              <a:rPr lang="ro-RO" sz="3600" b="1">
                <a:solidFill>
                  <a:srgbClr val="F7833B"/>
                </a:solidFill>
              </a:rPr>
            </a:br>
            <a:br>
              <a:rPr lang="ro-RO" sz="3600" b="1" u="sng">
                <a:solidFill>
                  <a:srgbClr val="F7833B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br>
              <a:rPr lang="ro-RO" sz="3200" b="1">
                <a:solidFill>
                  <a:srgbClr val="F7833B"/>
                </a:solidFill>
              </a:rPr>
            </a:br>
            <a:endParaRPr lang="ro-RO" sz="3200" b="1">
              <a:solidFill>
                <a:srgbClr val="F7833B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60350"/>
            <a:ext cx="8291513" cy="6372225"/>
          </a:xfrm>
        </p:spPr>
        <p:txBody>
          <a:bodyPr/>
          <a:lstStyle/>
          <a:p>
            <a:pPr marL="533400" indent="-533400" algn="ctr">
              <a:lnSpc>
                <a:spcPct val="80000"/>
              </a:lnSpc>
              <a:buFont typeface="Wingdings" pitchFamily="2" charset="2"/>
              <a:buChar char="q"/>
            </a:pPr>
            <a:endParaRPr lang="ro-RO" sz="1400" b="1" dirty="0">
              <a:solidFill>
                <a:srgbClr val="F7833B"/>
              </a:solidFill>
            </a:endParaRPr>
          </a:p>
          <a:p>
            <a:pPr marL="533400" indent="-533400" algn="ctr">
              <a:lnSpc>
                <a:spcPct val="80000"/>
              </a:lnSpc>
              <a:buFont typeface="Wingdings" pitchFamily="2" charset="2"/>
              <a:buNone/>
            </a:pPr>
            <a:r>
              <a:rPr lang="ro-RO" b="1" dirty="0">
                <a:solidFill>
                  <a:srgbClr val="00BC00"/>
                </a:solidFill>
              </a:rPr>
              <a:t>Spațiul școlar</a:t>
            </a:r>
          </a:p>
          <a:p>
            <a:pPr marL="533400" indent="-533400" algn="ctr">
              <a:lnSpc>
                <a:spcPct val="80000"/>
              </a:lnSpc>
              <a:buFont typeface="Wingdings" pitchFamily="2" charset="2"/>
              <a:buChar char="q"/>
            </a:pPr>
            <a:endParaRPr lang="ro-RO" sz="1600" b="1" dirty="0">
              <a:solidFill>
                <a:srgbClr val="00BC00"/>
              </a:solidFill>
            </a:endParaRPr>
          </a:p>
          <a:p>
            <a:pPr marL="533400" indent="-533400" algn="ctr">
              <a:lnSpc>
                <a:spcPct val="80000"/>
              </a:lnSpc>
              <a:buFont typeface="Wingdings" pitchFamily="2" charset="2"/>
              <a:buChar char="q"/>
            </a:pPr>
            <a:r>
              <a:rPr lang="ro-RO" sz="2400" b="1" dirty="0">
                <a:solidFill>
                  <a:srgbClr val="00BC00"/>
                </a:solidFill>
              </a:rPr>
              <a:t>NU decorativ, ci </a:t>
            </a:r>
            <a:r>
              <a:rPr lang="ro-RO" sz="2400" b="1" u="sng" dirty="0">
                <a:solidFill>
                  <a:srgbClr val="00B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stimulativ</a:t>
            </a:r>
          </a:p>
          <a:p>
            <a:pPr marL="533400" indent="-533400" algn="ctr">
              <a:lnSpc>
                <a:spcPct val="80000"/>
              </a:lnSpc>
              <a:buFont typeface="Wingdings" pitchFamily="2" charset="2"/>
              <a:buChar char="q"/>
            </a:pPr>
            <a:endParaRPr lang="ro-RO" sz="2400" b="1" dirty="0">
              <a:solidFill>
                <a:srgbClr val="00BC00"/>
              </a:solidFill>
            </a:endParaRPr>
          </a:p>
          <a:p>
            <a:pPr marL="533400" indent="-533400">
              <a:lnSpc>
                <a:spcPct val="80000"/>
              </a:lnSpc>
              <a:buFont typeface="Wingdings" pitchFamily="2" charset="2"/>
              <a:buChar char="q"/>
            </a:pPr>
            <a:r>
              <a:rPr lang="ro-RO" sz="2200" b="1" dirty="0"/>
              <a:t>Mediul educațional</a:t>
            </a:r>
            <a:r>
              <a:rPr lang="ro-RO" sz="2200" dirty="0"/>
              <a:t> să susțină învățarea!</a:t>
            </a:r>
          </a:p>
          <a:p>
            <a:pPr marL="533400" indent="-533400" algn="just">
              <a:lnSpc>
                <a:spcPct val="80000"/>
              </a:lnSpc>
              <a:buFontTx/>
              <a:buAutoNum type="arabicPeriod"/>
            </a:pPr>
            <a:r>
              <a:rPr lang="ro-RO" sz="2200" dirty="0"/>
              <a:t>Creăm spații pentru expunerea lucrărilor.</a:t>
            </a:r>
          </a:p>
          <a:p>
            <a:pPr marL="533400" indent="-533400" algn="just">
              <a:lnSpc>
                <a:spcPct val="80000"/>
              </a:lnSpc>
              <a:buFontTx/>
              <a:buAutoNum type="arabicPeriod"/>
            </a:pPr>
            <a:r>
              <a:rPr lang="ro-RO" sz="2200" dirty="0"/>
              <a:t>Îi implicăm pe copii în amenajarea spațiului școlar, care să fie adecvat clasei/vârstei copiilor.</a:t>
            </a:r>
          </a:p>
          <a:p>
            <a:pPr marL="533400" indent="-533400" algn="just">
              <a:lnSpc>
                <a:spcPct val="80000"/>
              </a:lnSpc>
              <a:buFontTx/>
              <a:buAutoNum type="arabicPeriod"/>
            </a:pPr>
            <a:r>
              <a:rPr lang="ro-RO" sz="2200" dirty="0"/>
              <a:t>Păstrăm proporțiile între produsele expuse în sala de clasă.</a:t>
            </a:r>
          </a:p>
          <a:p>
            <a:pPr marL="533400" indent="-533400" algn="just">
              <a:lnSpc>
                <a:spcPct val="80000"/>
              </a:lnSpc>
              <a:buFontTx/>
              <a:buAutoNum type="arabicPeriod"/>
            </a:pPr>
            <a:r>
              <a:rPr lang="ro-RO" sz="2200" dirty="0">
                <a:solidFill>
                  <a:srgbClr val="FF0000"/>
                </a:solidFill>
              </a:rPr>
              <a:t>Afișăm doar ceea ce este necesar.</a:t>
            </a:r>
          </a:p>
          <a:p>
            <a:pPr marL="533400" indent="-533400" algn="just">
              <a:lnSpc>
                <a:spcPct val="80000"/>
              </a:lnSpc>
              <a:buFontTx/>
              <a:buAutoNum type="arabicPeriod"/>
            </a:pPr>
            <a:r>
              <a:rPr lang="ro-RO" sz="2200" dirty="0"/>
              <a:t> Spațiile destinate afișajului se completează pe parcursul semestrului, înlocuindu-se unele materiale/lucrări ale elevilor cu altele. </a:t>
            </a:r>
            <a:r>
              <a:rPr lang="ro-RO" sz="2200" dirty="0">
                <a:solidFill>
                  <a:srgbClr val="FF0000"/>
                </a:solidFill>
              </a:rPr>
              <a:t>Schimbăm frecvent produsele expuse.</a:t>
            </a:r>
          </a:p>
          <a:p>
            <a:pPr marL="533400" indent="-533400" algn="just">
              <a:lnSpc>
                <a:spcPct val="80000"/>
              </a:lnSpc>
              <a:buFontTx/>
              <a:buAutoNum type="arabicPeriod" startAt="6"/>
            </a:pPr>
            <a:r>
              <a:rPr lang="ro-RO" sz="2200" dirty="0"/>
              <a:t>Spațiul să nu fie aglomerat, cu foarte multe produse expuse.</a:t>
            </a:r>
          </a:p>
          <a:p>
            <a:pPr marL="533400" indent="-533400" algn="just">
              <a:lnSpc>
                <a:spcPct val="80000"/>
              </a:lnSpc>
              <a:buFontTx/>
              <a:buAutoNum type="arabicPeriod" startAt="6"/>
            </a:pPr>
            <a:r>
              <a:rPr lang="ro-RO" sz="2200" dirty="0"/>
              <a:t>Regulile clasei se stabilesc împreună cu elevii. Se începe cu o regulă și se adaugă câte una(pe benzi de hârtie), atunci când se impune o regulă nouă.</a:t>
            </a:r>
            <a:r>
              <a:rPr lang="ro-RO" sz="2200" dirty="0">
                <a:solidFill>
                  <a:srgbClr val="333399"/>
                </a:solidFill>
              </a:rPr>
              <a:t> 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/>
            <a:r>
              <a:rPr lang="ro-RO" b="1">
                <a:solidFill>
                  <a:srgbClr val="00BC00"/>
                </a:solidFill>
              </a:rPr>
              <a:t>Spațiul școlar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314"/>
            <a:ext cx="8291513" cy="5159374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o-RO" sz="1600" dirty="0">
                <a:solidFill>
                  <a:srgbClr val="F7833B"/>
                </a:solidFill>
              </a:rPr>
              <a:t>    </a:t>
            </a:r>
            <a:r>
              <a:rPr lang="ro-RO" sz="2200" b="1" dirty="0">
                <a:solidFill>
                  <a:srgbClr val="FF0000"/>
                </a:solidFill>
              </a:rPr>
              <a:t>Atenție la mediul educațional de la CP! </a:t>
            </a:r>
            <a:r>
              <a:rPr lang="ro-RO" sz="2200" b="1" dirty="0"/>
              <a:t>În fiecare sală de clasă la CP vor exista spații pentru a amplasa:</a:t>
            </a:r>
            <a:endParaRPr lang="en-US" sz="2200" b="1" dirty="0"/>
          </a:p>
          <a:p>
            <a:pPr lvl="2">
              <a:lnSpc>
                <a:spcPct val="80000"/>
              </a:lnSpc>
            </a:pPr>
            <a:r>
              <a:rPr lang="it-IT" sz="2200" dirty="0"/>
              <a:t>ma</a:t>
            </a:r>
            <a:r>
              <a:rPr lang="ro-RO" sz="2200" dirty="0"/>
              <a:t>scota grupului;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ro-RO" sz="2200" dirty="0"/>
              <a:t>prezența zilnică;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ro-RO" sz="2200" dirty="0"/>
              <a:t>orarul zilei;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ro-RO" sz="2200" dirty="0"/>
              <a:t>regulile grupului, </a:t>
            </a:r>
            <a:r>
              <a:rPr lang="ro-RO" sz="2200" u="sng" dirty="0"/>
              <a:t>care se stabilesc împreună cu elevii</a:t>
            </a:r>
            <a:r>
              <a:rPr lang="ro-RO" sz="2200" dirty="0"/>
              <a:t>;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ro-RO" sz="2200" dirty="0"/>
              <a:t>calendarul naturii;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ro-RO" sz="2200" dirty="0"/>
              <a:t>calendarul zilelor de naștere;</a:t>
            </a:r>
            <a:endParaRPr lang="en-US" sz="2200" dirty="0"/>
          </a:p>
          <a:p>
            <a:pPr lvl="2">
              <a:lnSpc>
                <a:spcPct val="80000"/>
              </a:lnSpc>
            </a:pPr>
            <a:r>
              <a:rPr lang="ro-RO" sz="2200" dirty="0"/>
              <a:t>produsele activității copiilor.</a:t>
            </a:r>
          </a:p>
          <a:p>
            <a:pPr lvl="2">
              <a:lnSpc>
                <a:spcPct val="80000"/>
              </a:lnSpc>
              <a:buFont typeface="Wingdings" pitchFamily="2" charset="2"/>
              <a:buNone/>
            </a:pPr>
            <a:endParaRPr lang="en-US" sz="1100" dirty="0"/>
          </a:p>
          <a:p>
            <a:pPr>
              <a:lnSpc>
                <a:spcPct val="80000"/>
              </a:lnSpc>
            </a:pPr>
            <a:r>
              <a:rPr lang="ro-RO" sz="2200" b="1" dirty="0"/>
              <a:t>În fiecare sală de clasă (CP) se vor amenaja centrele de activitate, conform regulilor stabilite la cursul de formare.</a:t>
            </a:r>
          </a:p>
          <a:p>
            <a:pPr>
              <a:lnSpc>
                <a:spcPct val="80000"/>
              </a:lnSpc>
            </a:pPr>
            <a:r>
              <a:rPr lang="ro-RO" sz="2200" b="1" dirty="0">
                <a:solidFill>
                  <a:srgbClr val="FF0000"/>
                </a:solidFill>
              </a:rPr>
              <a:t>Întâlnirea de dimineață se va face </a:t>
            </a:r>
            <a:r>
              <a:rPr lang="ro-RO" sz="2200" b="1" u="sng" dirty="0">
                <a:solidFill>
                  <a:srgbClr val="FF0000"/>
                </a:solidFill>
              </a:rPr>
              <a:t>în fiecare zi.</a:t>
            </a:r>
          </a:p>
          <a:p>
            <a:pPr>
              <a:lnSpc>
                <a:spcPct val="80000"/>
              </a:lnSpc>
            </a:pPr>
            <a:r>
              <a:rPr lang="ro-RO" sz="2200" b="1" dirty="0"/>
              <a:t>Toate cadrele didactice vor folosi videoproiectorul în lecții.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91512" cy="720725"/>
          </a:xfrm>
        </p:spPr>
        <p:txBody>
          <a:bodyPr anchor="ctr"/>
          <a:lstStyle/>
          <a:p>
            <a:pPr algn="ctr"/>
            <a:r>
              <a:rPr lang="ro-RO" sz="3600" b="1">
                <a:solidFill>
                  <a:srgbClr val="00BC00"/>
                </a:solidFill>
              </a:rPr>
              <a:t>Abordarea diferențiată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4294967295"/>
          </p:nvPr>
        </p:nvSpPr>
        <p:spPr>
          <a:xfrm>
            <a:off x="503238" y="1916113"/>
            <a:ext cx="8451850" cy="4501219"/>
          </a:xfrm>
        </p:spPr>
        <p:txBody>
          <a:bodyPr/>
          <a:lstStyle/>
          <a:p>
            <a:r>
              <a:rPr lang="ro-RO" dirty="0"/>
              <a:t>punctele forte, interesele, stilurile de învățare și disponibilitatea de a învăța variază foarte mult de la un elev la altul</a:t>
            </a:r>
          </a:p>
          <a:p>
            <a:endParaRPr lang="ro-RO" dirty="0"/>
          </a:p>
          <a:p>
            <a:endParaRPr lang="ro-RO" dirty="0"/>
          </a:p>
          <a:p>
            <a:r>
              <a:rPr lang="ro-RO" dirty="0"/>
              <a:t>predarea trebuie ajustată în </a:t>
            </a:r>
            <a:r>
              <a:rPr lang="ro-RO" dirty="0" err="1"/>
              <a:t>funcţie</a:t>
            </a:r>
            <a:r>
              <a:rPr lang="ro-RO" dirty="0"/>
              <a:t> de </a:t>
            </a:r>
            <a:r>
              <a:rPr lang="ro-RO" dirty="0" err="1"/>
              <a:t>variaţiile</a:t>
            </a:r>
            <a:r>
              <a:rPr lang="ro-RO" dirty="0"/>
              <a:t> acestor caracteristici.</a:t>
            </a:r>
          </a:p>
          <a:p>
            <a:pPr>
              <a:buFontTx/>
              <a:buChar char="-"/>
            </a:pPr>
            <a:endParaRPr lang="ro-RO" sz="2200" dirty="0"/>
          </a:p>
          <a:p>
            <a:endParaRPr lang="en-US" sz="2000" dirty="0">
              <a:solidFill>
                <a:srgbClr val="333399"/>
              </a:solidFill>
            </a:endParaRPr>
          </a:p>
        </p:txBody>
      </p:sp>
      <p:sp>
        <p:nvSpPr>
          <p:cNvPr id="2" name="Săgeată dreapta vărgată 1"/>
          <p:cNvSpPr/>
          <p:nvPr/>
        </p:nvSpPr>
        <p:spPr>
          <a:xfrm rot="5400000">
            <a:off x="4348568" y="3879050"/>
            <a:ext cx="936104" cy="39604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5088858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91512" cy="720725"/>
          </a:xfrm>
        </p:spPr>
        <p:txBody>
          <a:bodyPr anchor="ctr"/>
          <a:lstStyle/>
          <a:p>
            <a:pPr algn="ctr"/>
            <a:r>
              <a:rPr lang="ro-RO" sz="3600" b="1">
                <a:solidFill>
                  <a:srgbClr val="00BC00"/>
                </a:solidFill>
              </a:rPr>
              <a:t>Abordarea diferențiată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4294967295"/>
          </p:nvPr>
        </p:nvSpPr>
        <p:spPr>
          <a:xfrm>
            <a:off x="663576" y="1340768"/>
            <a:ext cx="8096249" cy="511256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o-RO" sz="2200" b="1" dirty="0"/>
              <a:t>Diferențierea se poate face pe diferite paliere:</a:t>
            </a:r>
          </a:p>
          <a:p>
            <a:pPr>
              <a:buFontTx/>
              <a:buChar char="•"/>
            </a:pPr>
            <a:r>
              <a:rPr lang="ro-RO" sz="2200" dirty="0"/>
              <a:t>planificarea învățării;</a:t>
            </a:r>
          </a:p>
          <a:p>
            <a:pPr>
              <a:buFontTx/>
              <a:buChar char="•"/>
            </a:pPr>
            <a:r>
              <a:rPr lang="ro-RO" sz="2200" dirty="0"/>
              <a:t>în ceea ce privește sarcina de lucru (dificultate, număr de itemi – pentru a ne asigura că un elev poate să se concentreze adecvat); </a:t>
            </a:r>
          </a:p>
          <a:p>
            <a:pPr>
              <a:buFontTx/>
              <a:buChar char="•"/>
            </a:pPr>
            <a:r>
              <a:rPr lang="ro-RO" sz="2200" dirty="0"/>
              <a:t>conținutul învățării;</a:t>
            </a:r>
          </a:p>
          <a:p>
            <a:pPr>
              <a:buFontTx/>
              <a:buChar char="•"/>
            </a:pPr>
            <a:r>
              <a:rPr lang="ro-RO" sz="2200" dirty="0"/>
              <a:t>instrumente/ mijloace utilizate (ex. materiale concrete pentru matematică), suporturi vizuale/ auditive etc.;</a:t>
            </a:r>
          </a:p>
          <a:p>
            <a:pPr>
              <a:buFontTx/>
              <a:buChar char="•"/>
            </a:pPr>
            <a:r>
              <a:rPr lang="ro-RO" sz="2200" dirty="0"/>
              <a:t>timp alocat (durată, ritm, frecvență);</a:t>
            </a:r>
          </a:p>
          <a:p>
            <a:pPr>
              <a:buFontTx/>
              <a:buChar char="•"/>
            </a:pPr>
            <a:r>
              <a:rPr lang="ro-RO" sz="2200" dirty="0"/>
              <a:t>modalitatea de grupare a elevilor, în funcție de obiectivul urmărit;</a:t>
            </a:r>
          </a:p>
          <a:p>
            <a:pPr>
              <a:buFontTx/>
              <a:buChar char="•"/>
            </a:pPr>
            <a:r>
              <a:rPr lang="ro-RO" sz="2200" dirty="0"/>
              <a:t>prezența cadrului didactic în vecinătatea elevului  în momente cheie.</a:t>
            </a:r>
          </a:p>
          <a:p>
            <a:pPr>
              <a:buFontTx/>
              <a:buChar char="-"/>
            </a:pPr>
            <a:endParaRPr lang="ro-RO" sz="2200" dirty="0"/>
          </a:p>
          <a:p>
            <a:endParaRPr lang="en-US" sz="2000" dirty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91512" cy="720725"/>
          </a:xfrm>
        </p:spPr>
        <p:txBody>
          <a:bodyPr anchor="ctr"/>
          <a:lstStyle/>
          <a:p>
            <a:pPr algn="ctr"/>
            <a:r>
              <a:rPr lang="ro-RO" sz="3600" b="1">
                <a:solidFill>
                  <a:srgbClr val="00BC00"/>
                </a:solidFill>
              </a:rPr>
              <a:t>Abordarea diferențiată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4294967295"/>
          </p:nvPr>
        </p:nvSpPr>
        <p:spPr>
          <a:xfrm>
            <a:off x="503238" y="1916113"/>
            <a:ext cx="8451850" cy="4681537"/>
          </a:xfrm>
        </p:spPr>
        <p:txBody>
          <a:bodyPr/>
          <a:lstStyle/>
          <a:p>
            <a:r>
              <a:rPr lang="ro-RO" dirty="0"/>
              <a:t>conținut (ce vor învăța elevii și când);</a:t>
            </a:r>
          </a:p>
          <a:p>
            <a:r>
              <a:rPr lang="ro-RO" dirty="0"/>
              <a:t>procese (tipuri de sarcini și activități);</a:t>
            </a:r>
          </a:p>
          <a:p>
            <a:r>
              <a:rPr lang="ro-RO" dirty="0"/>
              <a:t>realizări/ produse (modalitățile prin care elevii </a:t>
            </a:r>
            <a:r>
              <a:rPr lang="ro-RO" dirty="0" err="1"/>
              <a:t>îşi</a:t>
            </a:r>
            <a:r>
              <a:rPr lang="ro-RO" dirty="0"/>
              <a:t> demonstrează </a:t>
            </a:r>
            <a:r>
              <a:rPr lang="ro-RO" dirty="0" err="1"/>
              <a:t>învăţarea</a:t>
            </a:r>
            <a:r>
              <a:rPr lang="ro-RO" dirty="0"/>
              <a:t>);</a:t>
            </a:r>
          </a:p>
          <a:p>
            <a:r>
              <a:rPr lang="ro-RO" dirty="0"/>
              <a:t>mediile afective </a:t>
            </a:r>
            <a:r>
              <a:rPr lang="ro-RO" dirty="0" err="1"/>
              <a:t>şi</a:t>
            </a:r>
            <a:r>
              <a:rPr lang="ro-RO" dirty="0"/>
              <a:t> fizice (contextul </a:t>
            </a:r>
            <a:r>
              <a:rPr lang="ro-RO" dirty="0" err="1"/>
              <a:t>şi</a:t>
            </a:r>
            <a:r>
              <a:rPr lang="ro-RO" dirty="0"/>
              <a:t> mediul în care elevii învață și își demonstrează învățarea).</a:t>
            </a:r>
          </a:p>
          <a:p>
            <a:pPr marL="0" indent="0">
              <a:buNone/>
            </a:pPr>
            <a:r>
              <a:rPr lang="ro-RO" dirty="0"/>
              <a:t>                       COMPETENȚE ELEVI- </a:t>
            </a:r>
            <a:r>
              <a:rPr lang="ro-RO" sz="2000" dirty="0"/>
              <a:t>predarea trebuie ajustată în </a:t>
            </a:r>
            <a:r>
              <a:rPr lang="ro-RO" sz="2000" dirty="0" err="1"/>
              <a:t>funcţie</a:t>
            </a:r>
            <a:r>
              <a:rPr lang="ro-RO" sz="2000" dirty="0"/>
              <a:t> de </a:t>
            </a:r>
            <a:r>
              <a:rPr lang="ro-RO" sz="2000" dirty="0" err="1"/>
              <a:t>variaţiile</a:t>
            </a:r>
            <a:r>
              <a:rPr lang="ro-RO" sz="2000" dirty="0"/>
              <a:t> acestor caracteristici.</a:t>
            </a:r>
          </a:p>
          <a:p>
            <a:pPr>
              <a:buFontTx/>
              <a:buChar char="-"/>
            </a:pPr>
            <a:endParaRPr lang="ro-RO" sz="2200" dirty="0"/>
          </a:p>
          <a:p>
            <a:endParaRPr lang="en-US" sz="2000" dirty="0">
              <a:solidFill>
                <a:srgbClr val="333399"/>
              </a:solidFill>
            </a:endParaRPr>
          </a:p>
        </p:txBody>
      </p:sp>
      <p:sp>
        <p:nvSpPr>
          <p:cNvPr id="2" name="Săgeată dreapta vărgată 1"/>
          <p:cNvSpPr/>
          <p:nvPr/>
        </p:nvSpPr>
        <p:spPr>
          <a:xfrm rot="5400000">
            <a:off x="4405127" y="5355214"/>
            <a:ext cx="648072" cy="39604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1280487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91512" cy="720725"/>
          </a:xfrm>
        </p:spPr>
        <p:txBody>
          <a:bodyPr anchor="ctr"/>
          <a:lstStyle/>
          <a:p>
            <a:pPr algn="ctr"/>
            <a:r>
              <a:rPr lang="ro-RO" sz="3600" b="1">
                <a:solidFill>
                  <a:srgbClr val="00BC00"/>
                </a:solidFill>
              </a:rPr>
              <a:t>Abordarea diferențiată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4294967295"/>
          </p:nvPr>
        </p:nvSpPr>
        <p:spPr>
          <a:xfrm>
            <a:off x="683630" y="1174080"/>
            <a:ext cx="8076195" cy="5279256"/>
          </a:xfrm>
        </p:spPr>
        <p:txBody>
          <a:bodyPr/>
          <a:lstStyle/>
          <a:p>
            <a:r>
              <a:rPr lang="ro-RO" dirty="0"/>
              <a:t>Pregătirea pentru ”învățare” -  nu la nivelul general de abilități ale elevului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  Diferențierea pedagogică implică a ști unde se află fiecare elev pe continuumul </a:t>
            </a:r>
            <a:r>
              <a:rPr lang="ro-RO" dirty="0" err="1"/>
              <a:t>învăţării</a:t>
            </a:r>
            <a:r>
              <a:rPr lang="ro-RO" dirty="0"/>
              <a:t> </a:t>
            </a:r>
            <a:r>
              <a:rPr lang="ro-RO" dirty="0" err="1"/>
              <a:t>şi</a:t>
            </a:r>
            <a:r>
              <a:rPr lang="ro-RO" dirty="0"/>
              <a:t> apoi să planificăm secvențe de învățare </a:t>
            </a:r>
            <a:r>
              <a:rPr lang="ro-RO" dirty="0" err="1"/>
              <a:t>şi</a:t>
            </a:r>
            <a:r>
              <a:rPr lang="ro-RO" dirty="0"/>
              <a:t> strategii pedagogice, resurse </a:t>
            </a:r>
            <a:r>
              <a:rPr lang="ro-RO" dirty="0" err="1"/>
              <a:t>şi</a:t>
            </a:r>
            <a:r>
              <a:rPr lang="ro-RO" dirty="0"/>
              <a:t> suporturi în acord cu nevoile elevilor,  pentru a avansa de-a lungul acestui continuum. </a:t>
            </a:r>
            <a:endParaRPr lang="ro-RO" sz="2200" dirty="0"/>
          </a:p>
          <a:p>
            <a:endParaRPr lang="en-US" sz="2000" dirty="0">
              <a:solidFill>
                <a:srgbClr val="333399"/>
              </a:solidFill>
            </a:endParaRPr>
          </a:p>
        </p:txBody>
      </p:sp>
      <p:sp>
        <p:nvSpPr>
          <p:cNvPr id="2" name="Săgeată dreapta vărgată 1"/>
          <p:cNvSpPr/>
          <p:nvPr/>
        </p:nvSpPr>
        <p:spPr>
          <a:xfrm rot="5400000">
            <a:off x="4585519" y="2366882"/>
            <a:ext cx="648072" cy="39604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0170662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91512" cy="720725"/>
          </a:xfrm>
        </p:spPr>
        <p:txBody>
          <a:bodyPr anchor="ctr"/>
          <a:lstStyle/>
          <a:p>
            <a:pPr algn="ctr"/>
            <a:r>
              <a:rPr lang="ro-RO" sz="3600" b="1">
                <a:solidFill>
                  <a:srgbClr val="00BC00"/>
                </a:solidFill>
              </a:rPr>
              <a:t>Abordarea diferențiată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4294967295"/>
          </p:nvPr>
        </p:nvSpPr>
        <p:spPr>
          <a:xfrm>
            <a:off x="699756" y="1232756"/>
            <a:ext cx="7976700" cy="4941887"/>
          </a:xfrm>
        </p:spPr>
        <p:txBody>
          <a:bodyPr/>
          <a:lstStyle/>
          <a:p>
            <a:pPr marL="0" indent="0">
              <a:buNone/>
            </a:pPr>
            <a:r>
              <a:rPr lang="ro-RO" dirty="0"/>
              <a:t>Diferențierea pedagogică NU constă în:</a:t>
            </a:r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• a face ceva diferit pentru fiecare elev din clasă;</a:t>
            </a:r>
          </a:p>
          <a:p>
            <a:pPr marL="0" indent="0">
              <a:buNone/>
            </a:pPr>
            <a:r>
              <a:rPr lang="ro-RO" dirty="0"/>
              <a:t> •  a organiza întotdeauna aceleași grupuri, și nici în a izola elevii care au </a:t>
            </a:r>
            <a:r>
              <a:rPr lang="ro-RO" dirty="0" err="1"/>
              <a:t>dificultăţi</a:t>
            </a:r>
            <a:r>
              <a:rPr lang="ro-RO" dirty="0"/>
              <a:t>;</a:t>
            </a:r>
          </a:p>
          <a:p>
            <a:pPr marL="0" indent="0">
              <a:buNone/>
            </a:pPr>
            <a:r>
              <a:rPr lang="ro-RO" dirty="0"/>
              <a:t>• a renunța la organizarea de activități cu întreaga clasă </a:t>
            </a:r>
          </a:p>
        </p:txBody>
      </p:sp>
      <p:sp>
        <p:nvSpPr>
          <p:cNvPr id="2" name="Săgeată dreapta vărgată 1"/>
          <p:cNvSpPr/>
          <p:nvPr/>
        </p:nvSpPr>
        <p:spPr>
          <a:xfrm rot="5400000">
            <a:off x="4049942" y="1970838"/>
            <a:ext cx="648072" cy="39604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59594918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91512" cy="720725"/>
          </a:xfrm>
        </p:spPr>
        <p:txBody>
          <a:bodyPr anchor="ctr"/>
          <a:lstStyle/>
          <a:p>
            <a:pPr algn="ctr"/>
            <a:r>
              <a:rPr lang="ro-RO" sz="3600" b="1">
                <a:solidFill>
                  <a:srgbClr val="00BC00"/>
                </a:solidFill>
              </a:rPr>
              <a:t>Abordarea diferențiată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4294967295"/>
          </p:nvPr>
        </p:nvSpPr>
        <p:spPr>
          <a:xfrm>
            <a:off x="503238" y="1916113"/>
            <a:ext cx="8451850" cy="4681537"/>
          </a:xfrm>
        </p:spPr>
        <p:txBody>
          <a:bodyPr/>
          <a:lstStyle/>
          <a:p>
            <a:r>
              <a:rPr lang="ro-RO" dirty="0"/>
              <a:t>Una dintre strategiile principale ale abordării diferențiate este utilizarea grupărilor flexibile ale elevilor care permit profesorilor să atribuie diferite sarcini către diferiți elevi.</a:t>
            </a:r>
          </a:p>
          <a:p>
            <a:r>
              <a:rPr lang="ro-RO" dirty="0"/>
              <a:t>Pentru o abordare eficientă a diferențierii, este important să se realizeze o evaluare reală în mod continuu </a:t>
            </a:r>
            <a:r>
              <a:rPr lang="ro-RO" dirty="0" err="1"/>
              <a:t>şi</a:t>
            </a:r>
            <a:r>
              <a:rPr lang="ro-RO" dirty="0"/>
              <a:t> să se ajusteze strategiile </a:t>
            </a:r>
            <a:r>
              <a:rPr lang="ro-RO" dirty="0" err="1"/>
              <a:t>şi</a:t>
            </a:r>
            <a:r>
              <a:rPr lang="ro-RO" dirty="0"/>
              <a:t> resurse în consecință.</a:t>
            </a:r>
          </a:p>
        </p:txBody>
      </p:sp>
    </p:spTree>
    <p:extLst>
      <p:ext uri="{BB962C8B-B14F-4D97-AF65-F5344CB8AC3E}">
        <p14:creationId xmlns:p14="http://schemas.microsoft.com/office/powerpoint/2010/main" val="232526538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Combinaţii">
  <a:themeElements>
    <a:clrScheme name="Combinaţii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Combinaţii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binaţi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binaţii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binaţii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binaţii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binaţi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binaţi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0</TotalTime>
  <Words>837</Words>
  <Application>Microsoft Office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Tahoma</vt:lpstr>
      <vt:lpstr>Wingdings</vt:lpstr>
      <vt:lpstr>Combinaţii</vt:lpstr>
      <vt:lpstr>Spațiul școlar</vt:lpstr>
      <vt:lpstr>                 </vt:lpstr>
      <vt:lpstr>Spațiul școlar</vt:lpstr>
      <vt:lpstr>Abordarea diferențiată</vt:lpstr>
      <vt:lpstr>Abordarea diferențiată</vt:lpstr>
      <vt:lpstr>Abordarea diferențiată</vt:lpstr>
      <vt:lpstr>Abordarea diferențiată</vt:lpstr>
      <vt:lpstr>Abordarea diferențiată</vt:lpstr>
      <vt:lpstr>Abordarea diferențiată</vt:lpstr>
      <vt:lpstr>PowerPoint Presentation</vt:lpstr>
    </vt:vector>
  </TitlesOfParts>
  <Company>Clearly Presented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Circular menus</dc:title>
  <dc:creator>Presentation Magazine</dc:creator>
  <cp:lastModifiedBy>Daniela Mocondoi</cp:lastModifiedBy>
  <cp:revision>422</cp:revision>
  <cp:lastPrinted>2016-09-15T10:19:58Z</cp:lastPrinted>
  <dcterms:created xsi:type="dcterms:W3CDTF">2005-03-15T10:04:38Z</dcterms:created>
  <dcterms:modified xsi:type="dcterms:W3CDTF">2022-09-11T08:52:36Z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er">
    <vt:lpwstr>www.presentationmagazine.com</vt:lpwstr>
  </property>
</Properties>
</file>