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7" r:id="rId2"/>
    <p:sldId id="258" r:id="rId3"/>
    <p:sldId id="259" r:id="rId4"/>
    <p:sldId id="267" r:id="rId5"/>
    <p:sldId id="260" r:id="rId6"/>
    <p:sldId id="261" r:id="rId7"/>
    <p:sldId id="262" r:id="rId8"/>
    <p:sldId id="264" r:id="rId9"/>
    <p:sldId id="265" r:id="rId10"/>
    <p:sldId id="266" r:id="rId11"/>
    <p:sldId id="268" r:id="rId12"/>
    <p:sldId id="269" r:id="rId13"/>
    <p:sldId id="270" r:id="rId14"/>
    <p:sldId id="272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867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7126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2783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021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2156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7159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8077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15616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09497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92663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5871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5535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52297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0279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87900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9759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396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AC755B6-F113-4539-BDE0-93C3A0A6637A}" type="datetimeFigureOut">
              <a:rPr lang="ro-RO" smtClean="0"/>
              <a:t>06.11.2022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041241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3000">
              <a:schemeClr val="accent4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7444" y="566670"/>
            <a:ext cx="8152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>
                <a:latin typeface="Arial" panose="020B0604020202020204" pitchFamily="34" charset="0"/>
                <a:cs typeface="Arial" panose="020B0604020202020204" pitchFamily="34" charset="0"/>
              </a:rPr>
              <a:t>INSPECTORATUL ȘCOLAR JUDEȚEAN BACĂU</a:t>
            </a:r>
          </a:p>
        </p:txBody>
      </p:sp>
      <p:sp>
        <p:nvSpPr>
          <p:cNvPr id="3" name="Rectangle 2"/>
          <p:cNvSpPr/>
          <p:nvPr/>
        </p:nvSpPr>
        <p:spPr>
          <a:xfrm>
            <a:off x="1395693" y="2342033"/>
            <a:ext cx="1021447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o-RO" sz="2000" b="1" dirty="0">
                <a:latin typeface="Arial" panose="020B0604020202020204" pitchFamily="34" charset="0"/>
                <a:cs typeface="Arial" panose="020B0604020202020204" pitchFamily="34" charset="0"/>
              </a:rPr>
              <a:t>PRECIZĂRI PRIVIND EFECTUAREA INSPECȚIILOR PENTRU DEFINITIVAT</a:t>
            </a:r>
          </a:p>
          <a:p>
            <a:pPr algn="ctr">
              <a:lnSpc>
                <a:spcPct val="200000"/>
              </a:lnSpc>
            </a:pPr>
            <a:r>
              <a:rPr lang="ro-RO" sz="2000" b="1" dirty="0">
                <a:latin typeface="Arial" panose="020B0604020202020204" pitchFamily="34" charset="0"/>
                <a:cs typeface="Arial" panose="020B0604020202020204" pitchFamily="34" charset="0"/>
              </a:rPr>
              <a:t>ANUL ŞCOLAR 2022-2023</a:t>
            </a:r>
          </a:p>
        </p:txBody>
      </p:sp>
    </p:spTree>
    <p:extLst>
      <p:ext uri="{BB962C8B-B14F-4D97-AF65-F5344CB8AC3E}">
        <p14:creationId xmlns:p14="http://schemas.microsoft.com/office/powerpoint/2010/main" val="985803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">
              <a:schemeClr val="accent4">
                <a:lumMod val="60000"/>
                <a:lumOff val="4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2568BAB-3D1F-4A5C-8C5B-C6BCD9BEED8E}"/>
              </a:ext>
            </a:extLst>
          </p:cNvPr>
          <p:cNvSpPr/>
          <p:nvPr/>
        </p:nvSpPr>
        <p:spPr>
          <a:xfrm>
            <a:off x="1175367" y="1255424"/>
            <a:ext cx="10012715" cy="46900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o-RO" sz="2800" b="1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FOARTE IMPORTANT</a:t>
            </a:r>
          </a:p>
          <a:p>
            <a:pPr algn="just">
              <a:lnSpc>
                <a:spcPct val="200000"/>
              </a:lnSpc>
            </a:pPr>
            <a:r>
              <a:rPr lang="ro-RO" sz="2400" b="1" dirty="0">
                <a:latin typeface="Times New Roman" panose="02020603050405020304" pitchFamily="18" charset="0"/>
                <a:cs typeface="Arial" panose="020B0604020202020204" pitchFamily="34" charset="0"/>
              </a:rPr>
              <a:t>COMISIA JUDEȚEANĂ DE DEFINITIVAT VA ANULA DOCUMENTELE CARE NU SUNT COMPLETATE ÎN CONFORMITATE CU DOCUMENTELE PREVĂZUTE ÎN METODOLOGIE </a:t>
            </a:r>
          </a:p>
          <a:p>
            <a:pPr algn="just">
              <a:lnSpc>
                <a:spcPct val="150000"/>
              </a:lnSpc>
            </a:pPr>
            <a:endParaRPr lang="ro-RO" b="1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ro-RO" b="1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562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81820">
              <a:schemeClr val="tx1"/>
            </a:gs>
            <a:gs pos="10000">
              <a:schemeClr val="tx1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6546F6C-5908-48F5-92AF-2D361FDBC0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488" y="542926"/>
            <a:ext cx="4897837" cy="60579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EDA3945-5102-4225-8DE9-A2FE97E37D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1700" y="266700"/>
            <a:ext cx="5495925" cy="605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155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0"/>
                <a:lumOff val="100000"/>
                <a:alpha val="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52DD8DE-AEDD-415F-B318-65163AB3C4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6926" y="200025"/>
            <a:ext cx="7467599" cy="665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964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1">
                <a:lumMod val="0"/>
                <a:lumOff val="10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3EA1CF6-B43C-491E-9DDA-5A65062A86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3964" y="337185"/>
            <a:ext cx="9424035" cy="6416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49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518915D-9DD7-435B-A665-A8479A8FCE7D}"/>
              </a:ext>
            </a:extLst>
          </p:cNvPr>
          <p:cNvSpPr/>
          <p:nvPr/>
        </p:nvSpPr>
        <p:spPr>
          <a:xfrm>
            <a:off x="577048" y="641114"/>
            <a:ext cx="1059993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MONITORUL OFICIAL AL ROMÂNIEI, PARTEA I, Nr. 960/3.X.2022 31 </a:t>
            </a:r>
            <a:endParaRPr lang="ro-RO" dirty="0"/>
          </a:p>
          <a:p>
            <a:r>
              <a:rPr lang="en-US" dirty="0"/>
              <a:t>MINISTERUL EDUCAȚIEI </a:t>
            </a:r>
            <a:endParaRPr lang="ro-RO" dirty="0"/>
          </a:p>
          <a:p>
            <a:endParaRPr lang="ro-RO" dirty="0"/>
          </a:p>
          <a:p>
            <a:endParaRPr lang="ro-RO" dirty="0"/>
          </a:p>
          <a:p>
            <a:endParaRPr lang="ro-RO" dirty="0"/>
          </a:p>
          <a:p>
            <a:endParaRPr lang="ro-RO" dirty="0"/>
          </a:p>
          <a:p>
            <a:endParaRPr lang="ro-RO" dirty="0"/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O R D I N </a:t>
            </a:r>
            <a:endParaRPr lang="ro-RO" b="1" dirty="0">
              <a:solidFill>
                <a:srgbClr val="C00000"/>
              </a:solidFill>
            </a:endParaRPr>
          </a:p>
          <a:p>
            <a:pPr algn="ctr"/>
            <a:r>
              <a:rPr lang="en-US" b="1" dirty="0" err="1">
                <a:solidFill>
                  <a:srgbClr val="C00000"/>
                </a:solidFill>
              </a:rPr>
              <a:t>privind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aprobarea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Calendarului</a:t>
            </a:r>
            <a:r>
              <a:rPr lang="en-US" b="1" dirty="0">
                <a:solidFill>
                  <a:srgbClr val="C00000"/>
                </a:solidFill>
              </a:rPr>
              <a:t> de </a:t>
            </a:r>
            <a:r>
              <a:rPr lang="en-US" b="1" dirty="0" err="1">
                <a:solidFill>
                  <a:srgbClr val="C00000"/>
                </a:solidFill>
              </a:rPr>
              <a:t>organizare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și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desfășurare</a:t>
            </a:r>
            <a:r>
              <a:rPr lang="en-US" b="1" dirty="0">
                <a:solidFill>
                  <a:srgbClr val="C00000"/>
                </a:solidFill>
              </a:rPr>
              <a:t> a </a:t>
            </a:r>
            <a:r>
              <a:rPr lang="en-US" b="1" dirty="0" err="1">
                <a:solidFill>
                  <a:srgbClr val="C00000"/>
                </a:solidFill>
              </a:rPr>
              <a:t>examenului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național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pentru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definitivare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în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învățământul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preuniversitar</a:t>
            </a:r>
            <a:r>
              <a:rPr lang="en-US" b="1" dirty="0">
                <a:solidFill>
                  <a:srgbClr val="C00000"/>
                </a:solidFill>
              </a:rPr>
              <a:t>, </a:t>
            </a:r>
            <a:r>
              <a:rPr lang="en-US" b="1" dirty="0" err="1">
                <a:solidFill>
                  <a:srgbClr val="C00000"/>
                </a:solidFill>
              </a:rPr>
              <a:t>în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anul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școlar</a:t>
            </a:r>
            <a:r>
              <a:rPr lang="en-US" b="1" dirty="0">
                <a:solidFill>
                  <a:srgbClr val="C00000"/>
                </a:solidFill>
              </a:rPr>
              <a:t> 2022—2023 </a:t>
            </a:r>
            <a:endParaRPr lang="ro-RO" b="1" dirty="0">
              <a:solidFill>
                <a:srgbClr val="C00000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 Nr. 5.723</a:t>
            </a:r>
            <a:r>
              <a:rPr lang="ro-RO" b="1" dirty="0">
                <a:solidFill>
                  <a:schemeClr val="bg1"/>
                </a:solidFill>
              </a:rPr>
              <a:t>/2022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76E779-8FCE-48F6-9E46-66DDB94FC544}"/>
              </a:ext>
            </a:extLst>
          </p:cNvPr>
          <p:cNvSpPr/>
          <p:nvPr/>
        </p:nvSpPr>
        <p:spPr>
          <a:xfrm>
            <a:off x="763480" y="619893"/>
            <a:ext cx="1081300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C A L E N D A R U L de </a:t>
            </a:r>
            <a:r>
              <a:rPr lang="en-US" b="1" dirty="0" err="1">
                <a:solidFill>
                  <a:schemeClr val="bg1"/>
                </a:solidFill>
              </a:rPr>
              <a:t>organizare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și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desfășurare</a:t>
            </a:r>
            <a:r>
              <a:rPr lang="en-US" b="1" dirty="0">
                <a:solidFill>
                  <a:schemeClr val="bg1"/>
                </a:solidFill>
              </a:rPr>
              <a:t> a </a:t>
            </a:r>
            <a:r>
              <a:rPr lang="en-US" b="1" dirty="0" err="1">
                <a:solidFill>
                  <a:schemeClr val="bg1"/>
                </a:solidFill>
              </a:rPr>
              <a:t>examenului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național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pentru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definitivare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în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învățământul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preuniversitar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în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anul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școlar</a:t>
            </a:r>
            <a:r>
              <a:rPr lang="en-US" b="1" dirty="0">
                <a:solidFill>
                  <a:schemeClr val="bg1"/>
                </a:solidFill>
              </a:rPr>
              <a:t> 2022—2023</a:t>
            </a:r>
            <a:endParaRPr lang="ro-RO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până</a:t>
            </a:r>
            <a:r>
              <a:rPr lang="en-US" dirty="0"/>
              <a:t> la 14.10.2022 </a:t>
            </a:r>
            <a:r>
              <a:rPr lang="en-US" dirty="0" err="1"/>
              <a:t>Înscrierea</a:t>
            </a:r>
            <a:r>
              <a:rPr lang="en-US" dirty="0"/>
              <a:t> </a:t>
            </a:r>
            <a:r>
              <a:rPr lang="en-US" dirty="0" err="1"/>
              <a:t>candidaților</a:t>
            </a:r>
            <a:r>
              <a:rPr lang="en-US" dirty="0"/>
              <a:t> la </a:t>
            </a:r>
            <a:r>
              <a:rPr lang="en-US" dirty="0" err="1"/>
              <a:t>unitățile</a:t>
            </a:r>
            <a:r>
              <a:rPr lang="en-US" dirty="0"/>
              <a:t> de </a:t>
            </a:r>
            <a:r>
              <a:rPr lang="en-US" dirty="0" err="1"/>
              <a:t>învățământ</a:t>
            </a:r>
            <a:r>
              <a:rPr lang="en-US" dirty="0"/>
              <a:t> </a:t>
            </a:r>
            <a:endParaRPr lang="ro-R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3.10—14.10.2022 </a:t>
            </a:r>
            <a:r>
              <a:rPr lang="en-US" dirty="0" err="1"/>
              <a:t>Emiterea</a:t>
            </a:r>
            <a:r>
              <a:rPr lang="en-US" dirty="0"/>
              <a:t> </a:t>
            </a:r>
            <a:r>
              <a:rPr lang="en-US" dirty="0" err="1"/>
              <a:t>deciziilor</a:t>
            </a:r>
            <a:r>
              <a:rPr lang="en-US" dirty="0"/>
              <a:t> de </a:t>
            </a:r>
            <a:r>
              <a:rPr lang="en-US" dirty="0" err="1"/>
              <a:t>constituire</a:t>
            </a:r>
            <a:r>
              <a:rPr lang="en-US" dirty="0"/>
              <a:t> a </a:t>
            </a:r>
            <a:r>
              <a:rPr lang="en-US" dirty="0" err="1"/>
              <a:t>comisiilor</a:t>
            </a:r>
            <a:r>
              <a:rPr lang="en-US" dirty="0"/>
              <a:t> de </a:t>
            </a:r>
            <a:r>
              <a:rPr lang="en-US" dirty="0" err="1"/>
              <a:t>examenjudețene</a:t>
            </a:r>
            <a:r>
              <a:rPr lang="en-US" dirty="0"/>
              <a:t>/</a:t>
            </a:r>
            <a:r>
              <a:rPr lang="en-US" dirty="0" err="1"/>
              <a:t>Comisiei</a:t>
            </a:r>
            <a:r>
              <a:rPr lang="en-US" dirty="0"/>
              <a:t> de </a:t>
            </a:r>
            <a:r>
              <a:rPr lang="en-US" dirty="0" err="1"/>
              <a:t>examen</a:t>
            </a:r>
            <a:r>
              <a:rPr lang="en-US" dirty="0"/>
              <a:t> a </a:t>
            </a:r>
            <a:r>
              <a:rPr lang="en-US" dirty="0" err="1"/>
              <a:t>municipiului</a:t>
            </a:r>
            <a:r>
              <a:rPr lang="en-US" dirty="0"/>
              <a:t> </a:t>
            </a:r>
            <a:r>
              <a:rPr lang="en-US" dirty="0" err="1"/>
              <a:t>București</a:t>
            </a:r>
            <a:r>
              <a:rPr lang="en-US" dirty="0"/>
              <a:t> </a:t>
            </a:r>
            <a:endParaRPr lang="ro-R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17.10—28.10.2022 </a:t>
            </a:r>
            <a:r>
              <a:rPr lang="en-US" dirty="0" err="1"/>
              <a:t>Transmiterea</a:t>
            </a:r>
            <a:r>
              <a:rPr lang="en-US" dirty="0"/>
              <a:t> </a:t>
            </a:r>
            <a:r>
              <a:rPr lang="en-US" dirty="0" err="1"/>
              <a:t>dosarelor</a:t>
            </a:r>
            <a:r>
              <a:rPr lang="en-US" dirty="0"/>
              <a:t> de </a:t>
            </a:r>
            <a:r>
              <a:rPr lang="en-US" dirty="0" err="1"/>
              <a:t>înscriere</a:t>
            </a:r>
            <a:r>
              <a:rPr lang="en-US" dirty="0"/>
              <a:t> la </a:t>
            </a:r>
            <a:r>
              <a:rPr lang="en-US" dirty="0" err="1"/>
              <a:t>inspectoratul</a:t>
            </a:r>
            <a:r>
              <a:rPr lang="en-US" dirty="0"/>
              <a:t> </a:t>
            </a:r>
            <a:r>
              <a:rPr lang="en-US" dirty="0" err="1"/>
              <a:t>școlar</a:t>
            </a:r>
            <a:r>
              <a:rPr lang="en-US" dirty="0"/>
              <a:t> </a:t>
            </a:r>
            <a:r>
              <a:rPr lang="en-US" dirty="0" err="1"/>
              <a:t>verificarea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avizarea</a:t>
            </a:r>
            <a:r>
              <a:rPr lang="en-US" dirty="0"/>
              <a:t> </a:t>
            </a:r>
            <a:r>
              <a:rPr lang="en-US" dirty="0" err="1"/>
              <a:t>acestora</a:t>
            </a:r>
            <a:r>
              <a:rPr lang="en-US" dirty="0"/>
              <a:t>, conform </a:t>
            </a:r>
            <a:r>
              <a:rPr lang="en-US" dirty="0" err="1"/>
              <a:t>graficului</a:t>
            </a:r>
            <a:r>
              <a:rPr lang="en-US" dirty="0"/>
              <a:t> </a:t>
            </a:r>
            <a:r>
              <a:rPr lang="en-US" dirty="0" err="1"/>
              <a:t>elaborat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comunicat</a:t>
            </a:r>
            <a:r>
              <a:rPr lang="en-US" dirty="0"/>
              <a:t> de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inspectorat</a:t>
            </a:r>
            <a:r>
              <a:rPr lang="en-US" dirty="0"/>
              <a:t> </a:t>
            </a:r>
            <a:r>
              <a:rPr lang="en-US" dirty="0" err="1"/>
              <a:t>școlar</a:t>
            </a:r>
            <a:r>
              <a:rPr lang="en-US" dirty="0"/>
              <a:t> </a:t>
            </a:r>
            <a:endParaRPr lang="ro-R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Înștiințarea</a:t>
            </a:r>
            <a:r>
              <a:rPr lang="en-US" dirty="0"/>
              <a:t> </a:t>
            </a:r>
            <a:r>
              <a:rPr lang="en-US" dirty="0" err="1"/>
              <a:t>candidaților</a:t>
            </a:r>
            <a:r>
              <a:rPr lang="en-US" dirty="0"/>
              <a:t> cu </a:t>
            </a:r>
            <a:r>
              <a:rPr lang="en-US" dirty="0" err="1"/>
              <a:t>privire</a:t>
            </a:r>
            <a:r>
              <a:rPr lang="en-US" dirty="0"/>
              <a:t> la </a:t>
            </a:r>
            <a:r>
              <a:rPr lang="en-US" dirty="0" err="1"/>
              <a:t>admiterea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respingerea</a:t>
            </a:r>
            <a:r>
              <a:rPr lang="en-US" dirty="0"/>
              <a:t> </a:t>
            </a:r>
            <a:r>
              <a:rPr lang="en-US" dirty="0" err="1"/>
              <a:t>dosarului</a:t>
            </a:r>
            <a:r>
              <a:rPr lang="en-US" dirty="0"/>
              <a:t> de </a:t>
            </a:r>
            <a:r>
              <a:rPr lang="en-US" dirty="0" err="1"/>
              <a:t>înscriere</a:t>
            </a:r>
            <a:r>
              <a:rPr lang="en-US" dirty="0"/>
              <a:t> </a:t>
            </a:r>
            <a:endParaRPr lang="ro-R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până</a:t>
            </a:r>
            <a:r>
              <a:rPr lang="en-US" dirty="0">
                <a:solidFill>
                  <a:schemeClr val="bg1"/>
                </a:solidFill>
              </a:rPr>
              <a:t> la </a:t>
            </a:r>
            <a:r>
              <a:rPr lang="en-US" dirty="0">
                <a:solidFill>
                  <a:srgbClr val="C00000"/>
                </a:solidFill>
              </a:rPr>
              <a:t>31.05.2023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Efectuarea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inspecțiilor</a:t>
            </a:r>
            <a:r>
              <a:rPr lang="en-US" dirty="0">
                <a:solidFill>
                  <a:schemeClr val="bg1"/>
                </a:solidFill>
              </a:rPr>
              <a:t> de </a:t>
            </a:r>
            <a:r>
              <a:rPr lang="en-US" dirty="0" err="1">
                <a:solidFill>
                  <a:schemeClr val="bg1"/>
                </a:solidFill>
              </a:rPr>
              <a:t>specialitate</a:t>
            </a:r>
            <a:r>
              <a:rPr lang="en-US" dirty="0">
                <a:solidFill>
                  <a:schemeClr val="bg1"/>
                </a:solidFill>
              </a:rPr>
              <a:t>: </a:t>
            </a:r>
            <a:endParaRPr lang="ro-RO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a)</a:t>
            </a:r>
            <a:r>
              <a:rPr lang="en-US" dirty="0"/>
              <a:t> </a:t>
            </a:r>
            <a:r>
              <a:rPr lang="en-US" b="1" dirty="0">
                <a:solidFill>
                  <a:srgbClr val="C00000"/>
                </a:solidFill>
              </a:rPr>
              <a:t>prima </a:t>
            </a:r>
            <a:r>
              <a:rPr lang="en-US" b="1" dirty="0" err="1">
                <a:solidFill>
                  <a:srgbClr val="C00000"/>
                </a:solidFill>
              </a:rPr>
              <a:t>inspecție</a:t>
            </a:r>
            <a:r>
              <a:rPr lang="en-US" b="1" dirty="0">
                <a:solidFill>
                  <a:srgbClr val="C00000"/>
                </a:solidFill>
              </a:rPr>
              <a:t> de </a:t>
            </a:r>
            <a:r>
              <a:rPr lang="en-US" b="1" dirty="0" err="1">
                <a:solidFill>
                  <a:srgbClr val="C00000"/>
                </a:solidFill>
              </a:rPr>
              <a:t>specialitate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până</a:t>
            </a:r>
            <a:r>
              <a:rPr lang="en-US" b="1" dirty="0">
                <a:solidFill>
                  <a:srgbClr val="C00000"/>
                </a:solidFill>
              </a:rPr>
              <a:t> la 5 </a:t>
            </a:r>
            <a:r>
              <a:rPr lang="en-US" b="1" dirty="0" err="1">
                <a:solidFill>
                  <a:srgbClr val="C00000"/>
                </a:solidFill>
              </a:rPr>
              <a:t>februarie</a:t>
            </a:r>
            <a:r>
              <a:rPr lang="ro-RO" b="1" dirty="0">
                <a:solidFill>
                  <a:srgbClr val="C00000"/>
                </a:solidFill>
              </a:rPr>
              <a:t> 2023</a:t>
            </a:r>
            <a:r>
              <a:rPr lang="en-US" b="1" dirty="0">
                <a:solidFill>
                  <a:srgbClr val="C00000"/>
                </a:solidFill>
              </a:rPr>
              <a:t>;</a:t>
            </a:r>
            <a:endParaRPr lang="ro-RO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 b) a </a:t>
            </a:r>
            <a:r>
              <a:rPr lang="en-US" b="1" dirty="0" err="1">
                <a:solidFill>
                  <a:srgbClr val="C00000"/>
                </a:solidFill>
              </a:rPr>
              <a:t>doua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inspecție</a:t>
            </a:r>
            <a:r>
              <a:rPr lang="en-US" b="1" dirty="0">
                <a:solidFill>
                  <a:srgbClr val="C00000"/>
                </a:solidFill>
              </a:rPr>
              <a:t> de </a:t>
            </a:r>
            <a:r>
              <a:rPr lang="en-US" b="1" dirty="0" err="1">
                <a:solidFill>
                  <a:srgbClr val="C00000"/>
                </a:solidFill>
              </a:rPr>
              <a:t>specialitate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până</a:t>
            </a:r>
            <a:r>
              <a:rPr lang="en-US" b="1" dirty="0">
                <a:solidFill>
                  <a:srgbClr val="C00000"/>
                </a:solidFill>
              </a:rPr>
              <a:t> la 31 </a:t>
            </a:r>
            <a:r>
              <a:rPr lang="en-US" b="1" dirty="0" err="1">
                <a:solidFill>
                  <a:srgbClr val="C00000"/>
                </a:solidFill>
              </a:rPr>
              <a:t>mai</a:t>
            </a:r>
            <a:r>
              <a:rPr lang="ro-RO" b="1" dirty="0">
                <a:solidFill>
                  <a:srgbClr val="C00000"/>
                </a:solidFill>
              </a:rPr>
              <a:t> 2023</a:t>
            </a:r>
            <a:r>
              <a:rPr lang="en-US" b="1" dirty="0">
                <a:solidFill>
                  <a:srgbClr val="C00000"/>
                </a:solidFill>
              </a:rPr>
              <a:t>. </a:t>
            </a:r>
            <a:endParaRPr lang="ro-RO" b="1" dirty="0">
              <a:solidFill>
                <a:srgbClr val="C00000"/>
              </a:solidFill>
            </a:endParaRPr>
          </a:p>
          <a:p>
            <a:r>
              <a:rPr lang="en-US" dirty="0"/>
              <a:t>6.06—16.06.2023 </a:t>
            </a:r>
            <a:r>
              <a:rPr lang="en-US" dirty="0" err="1"/>
              <a:t>Completarea</a:t>
            </a:r>
            <a:r>
              <a:rPr lang="en-US" dirty="0"/>
              <a:t> </a:t>
            </a:r>
            <a:r>
              <a:rPr lang="en-US" dirty="0" err="1"/>
              <a:t>dosarelor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validarea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 de </a:t>
            </a:r>
            <a:r>
              <a:rPr lang="en-US" dirty="0" err="1"/>
              <a:t>înscriere</a:t>
            </a:r>
            <a:r>
              <a:rPr lang="en-US" dirty="0"/>
              <a:t> </a:t>
            </a:r>
            <a:r>
              <a:rPr lang="en-US" dirty="0" err="1"/>
              <a:t>existente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aplicația</a:t>
            </a:r>
            <a:r>
              <a:rPr lang="en-US" dirty="0"/>
              <a:t> </a:t>
            </a:r>
            <a:r>
              <a:rPr lang="en-US" dirty="0" err="1"/>
              <a:t>informatică</a:t>
            </a:r>
            <a:r>
              <a:rPr lang="en-US" dirty="0"/>
              <a:t> </a:t>
            </a:r>
            <a:r>
              <a:rPr lang="en-US" dirty="0" err="1"/>
              <a:t>specifică</a:t>
            </a:r>
            <a:r>
              <a:rPr lang="en-US" dirty="0"/>
              <a:t> </a:t>
            </a:r>
            <a:endParaRPr lang="ro-RO" dirty="0"/>
          </a:p>
          <a:p>
            <a:r>
              <a:rPr lang="en-US" dirty="0"/>
              <a:t>19.07.2023 </a:t>
            </a:r>
            <a:r>
              <a:rPr lang="en-US" dirty="0" err="1"/>
              <a:t>Susținerea</a:t>
            </a:r>
            <a:r>
              <a:rPr lang="en-US" dirty="0"/>
              <a:t> </a:t>
            </a:r>
            <a:r>
              <a:rPr lang="en-US" dirty="0" err="1"/>
              <a:t>probei</a:t>
            </a:r>
            <a:r>
              <a:rPr lang="en-US" dirty="0"/>
              <a:t> </a:t>
            </a:r>
            <a:r>
              <a:rPr lang="en-US" dirty="0" err="1"/>
              <a:t>scrise</a:t>
            </a:r>
            <a:r>
              <a:rPr lang="en-US" dirty="0"/>
              <a:t> </a:t>
            </a:r>
            <a:endParaRPr lang="ro-RO" dirty="0"/>
          </a:p>
          <a:p>
            <a:r>
              <a:rPr lang="en-US" dirty="0"/>
              <a:t>25.07.2023 </a:t>
            </a:r>
            <a:r>
              <a:rPr lang="en-US" dirty="0" err="1"/>
              <a:t>Afișarea</a:t>
            </a:r>
            <a:r>
              <a:rPr lang="en-US" dirty="0"/>
              <a:t> </a:t>
            </a:r>
            <a:r>
              <a:rPr lang="en-US" dirty="0" err="1"/>
              <a:t>rezultatelor</a:t>
            </a:r>
            <a:r>
              <a:rPr lang="en-US" dirty="0"/>
              <a:t> </a:t>
            </a:r>
            <a:r>
              <a:rPr lang="en-US" dirty="0" err="1"/>
              <a:t>inițiale</a:t>
            </a:r>
            <a:r>
              <a:rPr lang="en-US" dirty="0"/>
              <a:t> </a:t>
            </a:r>
            <a:endParaRPr lang="ro-RO" dirty="0"/>
          </a:p>
          <a:p>
            <a:r>
              <a:rPr lang="en-US" dirty="0"/>
              <a:t>25.07—26.07.2023 </a:t>
            </a:r>
            <a:r>
              <a:rPr lang="en-US" dirty="0" err="1"/>
              <a:t>Înregistrarea</a:t>
            </a:r>
            <a:r>
              <a:rPr lang="en-US" dirty="0"/>
              <a:t> </a:t>
            </a:r>
            <a:r>
              <a:rPr lang="en-US" dirty="0" err="1"/>
              <a:t>contestațiilor</a:t>
            </a:r>
            <a:r>
              <a:rPr lang="en-US" dirty="0"/>
              <a:t> </a:t>
            </a:r>
            <a:endParaRPr lang="ro-RO" dirty="0"/>
          </a:p>
          <a:p>
            <a:r>
              <a:rPr lang="en-US" dirty="0"/>
              <a:t>26.07—31.07.2023 </a:t>
            </a:r>
            <a:r>
              <a:rPr lang="en-US" dirty="0" err="1"/>
              <a:t>Soluționarea</a:t>
            </a:r>
            <a:r>
              <a:rPr lang="en-US" dirty="0"/>
              <a:t> </a:t>
            </a:r>
            <a:r>
              <a:rPr lang="en-US" dirty="0" err="1"/>
              <a:t>contestațiilor</a:t>
            </a:r>
            <a:r>
              <a:rPr lang="en-US" dirty="0"/>
              <a:t> </a:t>
            </a:r>
            <a:endParaRPr lang="ro-RO" dirty="0"/>
          </a:p>
          <a:p>
            <a:r>
              <a:rPr lang="en-US" dirty="0"/>
              <a:t>1.08.2023Afișarea </a:t>
            </a:r>
            <a:r>
              <a:rPr lang="en-US" dirty="0" err="1"/>
              <a:t>rezultatelor</a:t>
            </a:r>
            <a:r>
              <a:rPr lang="en-US" dirty="0"/>
              <a:t> finale </a:t>
            </a:r>
            <a:endParaRPr lang="ro-RO" dirty="0"/>
          </a:p>
          <a:p>
            <a:r>
              <a:rPr lang="en-US" dirty="0"/>
              <a:t>1.08—4.08.2023 </a:t>
            </a:r>
            <a:r>
              <a:rPr lang="en-US" dirty="0" err="1"/>
              <a:t>Transmiterea</a:t>
            </a:r>
            <a:r>
              <a:rPr lang="en-US" dirty="0"/>
              <a:t> la </a:t>
            </a:r>
            <a:r>
              <a:rPr lang="en-US" dirty="0" err="1"/>
              <a:t>Ministerul</a:t>
            </a:r>
            <a:r>
              <a:rPr lang="en-US" dirty="0"/>
              <a:t> </a:t>
            </a:r>
            <a:r>
              <a:rPr lang="en-US" dirty="0" err="1"/>
              <a:t>Educației</a:t>
            </a:r>
            <a:r>
              <a:rPr lang="en-US" dirty="0"/>
              <a:t> a </a:t>
            </a:r>
            <a:r>
              <a:rPr lang="en-US" dirty="0" err="1"/>
              <a:t>tabelelor</a:t>
            </a:r>
            <a:r>
              <a:rPr lang="en-US" dirty="0"/>
              <a:t> </a:t>
            </a:r>
            <a:r>
              <a:rPr lang="en-US" dirty="0" err="1"/>
              <a:t>nominale</a:t>
            </a:r>
            <a:r>
              <a:rPr lang="en-US" dirty="0"/>
              <a:t> cu </a:t>
            </a:r>
            <a:r>
              <a:rPr lang="en-US" dirty="0" err="1"/>
              <a:t>rezultatele</a:t>
            </a:r>
            <a:r>
              <a:rPr lang="en-US" dirty="0"/>
              <a:t> </a:t>
            </a:r>
            <a:r>
              <a:rPr lang="en-US" dirty="0" err="1"/>
              <a:t>candidaților</a:t>
            </a:r>
            <a:r>
              <a:rPr lang="en-US" dirty="0"/>
              <a:t> </a:t>
            </a:r>
            <a:r>
              <a:rPr lang="en-US" dirty="0" err="1"/>
              <a:t>promovați</a:t>
            </a:r>
            <a:r>
              <a:rPr lang="en-US" dirty="0"/>
              <a:t> </a:t>
            </a:r>
            <a:endParaRPr lang="ro-RO" dirty="0"/>
          </a:p>
          <a:p>
            <a:r>
              <a:rPr lang="en-US" dirty="0"/>
              <a:t>7.08—18.08.2023 </a:t>
            </a:r>
            <a:r>
              <a:rPr lang="en-US" dirty="0" err="1"/>
              <a:t>Validarea</a:t>
            </a:r>
            <a:r>
              <a:rPr lang="en-US" dirty="0"/>
              <a:t> </a:t>
            </a:r>
            <a:r>
              <a:rPr lang="en-US" dirty="0" err="1"/>
              <a:t>rezultatelor</a:t>
            </a:r>
            <a:r>
              <a:rPr lang="en-US" dirty="0"/>
              <a:t> </a:t>
            </a:r>
            <a:r>
              <a:rPr lang="en-US" dirty="0" err="1"/>
              <a:t>examenului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ordin</a:t>
            </a:r>
            <a:r>
              <a:rPr lang="en-US" dirty="0"/>
              <a:t> al </a:t>
            </a:r>
            <a:r>
              <a:rPr lang="en-US" dirty="0" err="1"/>
              <a:t>ministrului</a:t>
            </a:r>
            <a:r>
              <a:rPr lang="en-US" dirty="0"/>
              <a:t> </a:t>
            </a:r>
            <a:r>
              <a:rPr lang="en-US" dirty="0" err="1"/>
              <a:t>educației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939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4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4611" y="1269793"/>
            <a:ext cx="1056067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Acte normative: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Legea educaţiei naţionale nr. 1 /2011;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Metodologia pentru organizarea si desfășurarea examenului național de definitivare în învățământ(OMEC  nr. 5434/2020)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OME 5722/2022 privind modificarea si completarea Metodologiei-cadru de organizare si desfasurare a examenului național de definitivare in invatamantul preuniversitar, aprobata prin OMEC nr. 5434/2020;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endParaRPr lang="ro-RO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endParaRPr lang="ro-R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931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4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39254" y="641866"/>
            <a:ext cx="7820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Definitivat 2022 - Efectuarea inspecțiilor de specialitate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1473" y="1011198"/>
            <a:ext cx="11069053" cy="5201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200000"/>
              </a:lnSpc>
              <a:buAutoNum type="arabicPeriod"/>
            </a:pPr>
            <a:r>
              <a:rPr lang="vi-VN" sz="1400" dirty="0">
                <a:latin typeface="Arial" panose="020B0604020202020204" pitchFamily="34" charset="0"/>
                <a:cs typeface="Arial" panose="020B0604020202020204" pitchFamily="34" charset="0"/>
              </a:rPr>
              <a:t>Inspecţiile şcolare de specialitate se susţin în perioadele de cursuri conform structurii anului școlar, în unitatea de învăţământ la care este încadrat candidatul sau, după caz, într-o altă unitate de învăţământ, cu avizul inspectorului şcolar pentru dezvoltarea resursei umane şi aprobarea directorului unităţii de învăţământ primitoare. </a:t>
            </a:r>
            <a:endParaRPr lang="ro-R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200000"/>
              </a:lnSpc>
              <a:buAutoNum type="arabicPeriod"/>
            </a:pPr>
            <a:r>
              <a:rPr lang="vi-VN" sz="1400" dirty="0">
                <a:latin typeface="Arial" panose="020B0604020202020204" pitchFamily="34" charset="0"/>
                <a:cs typeface="Arial" panose="020B0604020202020204" pitchFamily="34" charset="0"/>
              </a:rPr>
              <a:t>Prima inspecţie se efectuează în prima jumătate a anului școlar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(p</a:t>
            </a:r>
            <a:r>
              <a:rPr lang="ro-RO" sz="1400" dirty="0" err="1">
                <a:latin typeface="Arial" panose="020B0604020202020204" pitchFamily="34" charset="0"/>
                <a:cs typeface="Arial" panose="020B0604020202020204" pitchFamily="34" charset="0"/>
              </a:rPr>
              <a:t>ână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 pe 5 februarie 2023)</a:t>
            </a:r>
            <a:r>
              <a:rPr lang="vi-VN" sz="1400" dirty="0">
                <a:latin typeface="Arial" panose="020B0604020202020204" pitchFamily="34" charset="0"/>
                <a:cs typeface="Arial" panose="020B0604020202020204" pitchFamily="34" charset="0"/>
              </a:rPr>
              <a:t>, iar a doua inspecţie în perioadele de cursuri din a doua jumătate a anului școlar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(până pe 31 mai 2023</a:t>
            </a:r>
            <a:r>
              <a:rPr lang="vi-VN" sz="1400" dirty="0">
                <a:latin typeface="Arial" panose="020B0604020202020204" pitchFamily="34" charset="0"/>
                <a:cs typeface="Arial" panose="020B0604020202020204" pitchFamily="34" charset="0"/>
              </a:rPr>
              <a:t>. În situaţii speciale, dovedite cu documente justificative, candidaţii pot solicita în scris inspectoratului şcolar efectuarea ambelor inspecţii de specialitate în perioadele de cursuri din a doua jumătate a anului școlar, dar nu la un interval mai mic de 30 de zile.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lnSpc>
                <a:spcPct val="200000"/>
              </a:lnSpc>
              <a:buAutoNum type="arabicPeriod"/>
            </a:pPr>
            <a:r>
              <a:rPr lang="vi-VN" sz="1400" dirty="0">
                <a:latin typeface="Arial" panose="020B0604020202020204" pitchFamily="34" charset="0"/>
                <a:cs typeface="Arial" panose="020B0604020202020204" pitchFamily="34" charset="0"/>
              </a:rPr>
              <a:t>Inspecţia de specialitate este efectuată de o comisie formată din:</a:t>
            </a:r>
          </a:p>
          <a:p>
            <a:pPr algn="just">
              <a:lnSpc>
                <a:spcPct val="200000"/>
              </a:lnSpc>
            </a:pP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vi-VN" sz="1400" dirty="0">
                <a:latin typeface="Arial" panose="020B0604020202020204" pitchFamily="34" charset="0"/>
                <a:cs typeface="Arial" panose="020B0604020202020204" pitchFamily="34" charset="0"/>
              </a:rPr>
              <a:t>a)	inspectorul şcolarcare coordonează disciplina la care candidatul susţine examenul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o-RO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profesor metodist delegat</a:t>
            </a:r>
            <a:r>
              <a:rPr lang="vi-VN" sz="1400" dirty="0">
                <a:latin typeface="Arial" panose="020B0604020202020204" pitchFamily="34" charset="0"/>
                <a:cs typeface="Arial" panose="020B0604020202020204" pitchFamily="34" charset="0"/>
              </a:rPr>
              <a:t> şi care are aceeaşi specializare sau poate preda disciplina celui inspectat, potrivit Centralizatorului;</a:t>
            </a:r>
          </a:p>
          <a:p>
            <a:pPr algn="just">
              <a:lnSpc>
                <a:spcPct val="200000"/>
              </a:lnSpc>
            </a:pP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vi-VN" sz="1400" dirty="0">
                <a:latin typeface="Arial" panose="020B0604020202020204" pitchFamily="34" charset="0"/>
                <a:cs typeface="Arial" panose="020B0604020202020204" pitchFamily="34" charset="0"/>
              </a:rPr>
              <a:t>b)	directorul/directorul adjunct al unităţii de învăţământ în care se desfăşoară inspecţia/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responsabilul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membrul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comisiei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mentorat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didactic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formare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cariera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didactică</a:t>
            </a:r>
            <a:endParaRPr lang="vi-VN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769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4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0"/>
            <a:ext cx="10956804" cy="973015"/>
          </a:xfrm>
        </p:spPr>
        <p:txBody>
          <a:bodyPr>
            <a:normAutofit/>
          </a:bodyPr>
          <a:lstStyle/>
          <a:p>
            <a:pPr lvl="0" algn="ctr" defTabSz="914400">
              <a:spcBef>
                <a:spcPts val="0"/>
              </a:spcBef>
            </a:pPr>
            <a:r>
              <a:rPr lang="ro-RO" sz="1800" b="1" cap="none" dirty="0">
                <a:ln>
                  <a:noFill/>
                </a:ln>
                <a:solidFill>
                  <a:prstClr val="whit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Definitivat 2022 - Efectuarea inspecțiilor de specialitate</a:t>
            </a:r>
            <a:br>
              <a:rPr lang="ro-RO" sz="1800" b="1" cap="none" dirty="0">
                <a:ln>
                  <a:noFill/>
                </a:ln>
                <a:solidFill>
                  <a:prstClr val="whit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1800" dirty="0"/>
            </a:b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738554"/>
            <a:ext cx="11214710" cy="5255846"/>
          </a:xfrm>
        </p:spPr>
        <p:txBody>
          <a:bodyPr>
            <a:normAutofit/>
          </a:bodyPr>
          <a:lstStyle/>
          <a:p>
            <a:r>
              <a:rPr lang="ro-RO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vi-VN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Inspectorul şcolar/profesorul metodist va completa un proces-verbal pentru inspecţia de specialitate </a:t>
            </a:r>
            <a:r>
              <a:rPr lang="vi-VN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(Anexa nr. 3 la OME Nr. 5722/2022, conform modelului atașat) care se completează </a:t>
            </a:r>
            <a:r>
              <a:rPr lang="ro-RO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în Registrul de inspecții</a:t>
            </a:r>
            <a:r>
              <a:rPr lang="vi-VN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şi 4 (patru) fişe de evaluare, (Anexa nr. 2 la OME Nr. 5722/2022, corespunzătoare celor patru activităţi didactice asistate (conform modelului  atașat) ; </a:t>
            </a:r>
          </a:p>
          <a:p>
            <a:r>
              <a:rPr lang="ro-RO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vi-VN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Directorul unităţii de învăţământ va completa </a:t>
            </a:r>
            <a:r>
              <a:rPr lang="vi-VN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o(una) fişă de evaluare </a:t>
            </a:r>
            <a:r>
              <a:rPr lang="vi-VN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(conform modelului atașat); </a:t>
            </a:r>
          </a:p>
          <a:p>
            <a:pPr lvl="0" algn="just" defTabSz="9144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o-RO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ro-R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Inspecţiile de specialitate </a:t>
            </a:r>
            <a:r>
              <a:rPr lang="ro-RO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clasă </a:t>
            </a:r>
            <a:r>
              <a:rPr lang="ro-RO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evaluează prin note de la </a:t>
            </a:r>
            <a:r>
              <a:rPr lang="ro-RO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la 10</a:t>
            </a:r>
            <a:r>
              <a:rPr lang="ro-RO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în baza fişelor de evaluare a activităţii didactice, prevăzute în </a:t>
            </a:r>
            <a:r>
              <a:rPr lang="ro-RO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anexa nr. 2</a:t>
            </a:r>
            <a:r>
              <a:rPr lang="ro-RO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o-RO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Notele obţinute la inspecţiile de specialitate şi nota finală, calculată ca </a:t>
            </a:r>
            <a:r>
              <a:rPr lang="ro-RO" b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medie aritmetică a acestora cu două zecimale exacte fără rotunjire</a:t>
            </a:r>
            <a:r>
              <a:rPr lang="ro-RO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 trec în procesul-verbal pentru inspecţia de specialitate, prevăzut în anexa nr. 3, se semnează de către membrii comisiei care efectuează inspecţia şi se consemnează în registrul de inspecţii al unităţii de învăţământ.</a:t>
            </a:r>
          </a:p>
          <a:p>
            <a:pPr lvl="0" algn="just" defTabSz="9144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o-RO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7. </a:t>
            </a:r>
            <a:r>
              <a:rPr lang="ro-R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Inspectorul/cadrul didactic metodist </a:t>
            </a:r>
            <a:r>
              <a:rPr lang="ro-RO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a efectuat </a:t>
            </a:r>
            <a:r>
              <a:rPr lang="ro-RO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inspecţia</a:t>
            </a:r>
            <a:r>
              <a:rPr lang="ro-RO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completează, la finalizarea activităţii, procesul-verbal pentru inspecţie, împreună cu fişele de evaluare a activităţii didactice în cadrul inspecţiei de specialitate.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62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4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1878" y="117231"/>
            <a:ext cx="11069053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o-R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Evaluarea portofoliului profesional</a:t>
            </a:r>
          </a:p>
          <a:p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Extras OMEC 5434/2020-Art. 16 </a:t>
            </a:r>
          </a:p>
          <a:p>
            <a:endParaRPr lang="ro-RO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arenBoth"/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Perioada în care candidatul elaborează </a:t>
            </a:r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portofoliul profesional 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începe după validarea înscrierii la examen.</a:t>
            </a:r>
          </a:p>
          <a:p>
            <a:pPr algn="just"/>
            <a:endParaRPr lang="ro-R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arenBoth"/>
            </a:pPr>
            <a:r>
              <a:rPr lang="ro-R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Portofoliul profesional personal</a:t>
            </a:r>
            <a:r>
              <a:rPr lang="ro-RO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este particularizat pentru una din clasele/grupele din norma didactică a candidatului </a:t>
            </a:r>
            <a:r>
              <a:rPr lang="ro-RO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evaluează nivelul de </a:t>
            </a:r>
            <a:r>
              <a:rPr lang="ro-RO" dirty="0" err="1">
                <a:latin typeface="Arial" panose="020B0604020202020204" pitchFamily="34" charset="0"/>
                <a:cs typeface="Arial" panose="020B0604020202020204" pitchFamily="34" charset="0"/>
              </a:rPr>
              <a:t>competenţă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didactică a acestuia, urmărind adaptarea pregătirii psihopedagogice la specificul clasei/grupei selectate. În elaborarea portofoliului profesional personal, candidatul respectă precizările formulate în programa de pedagogie </a:t>
            </a:r>
            <a:r>
              <a:rPr lang="ro-RO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elemente de psihologie </a:t>
            </a:r>
            <a:r>
              <a:rPr lang="ro-RO" dirty="0" err="1">
                <a:latin typeface="Arial" panose="020B0604020202020204" pitchFamily="34" charset="0"/>
                <a:cs typeface="Arial" panose="020B0604020202020204" pitchFamily="34" charset="0"/>
              </a:rPr>
              <a:t>şcolară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în vigoare, corespunzătoare </a:t>
            </a:r>
            <a:r>
              <a:rPr lang="ro-RO" dirty="0" err="1">
                <a:latin typeface="Arial" panose="020B0604020202020204" pitchFamily="34" charset="0"/>
                <a:cs typeface="Arial" panose="020B0604020202020204" pitchFamily="34" charset="0"/>
              </a:rPr>
              <a:t>funcţiei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didactice ocupate.</a:t>
            </a:r>
          </a:p>
          <a:p>
            <a:pPr algn="just"/>
            <a:endParaRPr lang="ro-R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(3) </a:t>
            </a:r>
            <a:r>
              <a:rPr lang="ro-R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Portofoliul profesional personal 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cuprinde: </a:t>
            </a:r>
          </a:p>
          <a:p>
            <a:pPr>
              <a:lnSpc>
                <a:spcPct val="150000"/>
              </a:lnSpc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) curriculum vitae;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o scrisoare de intenţie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, având între 200 şi 400 de cuvinte, în care se prezintă motivaţia participării la examenul de definitivat, obiectivele şi aşteptările proprii în formarea personală ca profesor, autoaprecierea activităţii/experienţei câştigate pe parcursul desfășurării activității didactice, autoaprecierea portofoliului profesional şi propuneri de ameliorare, inclusiv aprecieri privind strategii/metode/instrumente de predare-învățare-evaluare în sistem blended learning/online; </a:t>
            </a:r>
          </a:p>
        </p:txBody>
      </p:sp>
    </p:spTree>
    <p:extLst>
      <p:ext uri="{BB962C8B-B14F-4D97-AF65-F5344CB8AC3E}">
        <p14:creationId xmlns:p14="http://schemas.microsoft.com/office/powerpoint/2010/main" val="74372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4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198" y="139933"/>
            <a:ext cx="1147689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ro-R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Evaluarea portofoliului profesional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c) un raport de progres şcolar, însoţit de următoarele documente-suport: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(i) Planificările calendaristice anuale, pe unităţi de învăţare;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(ii) minimum 10 proiecte didactice, pentru tipuri de lecţii diferite;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(iii) instrumente de evaluare (un test predictiv, cu baremul aferent, rezultatele testării, măsuri);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(iv) catalogul profesorului;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(v) resursele didactice adaptate nivelului clasei/grupei.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d) Autoevaluarea portofoliului profesional, conform Grilei de evaluare prevăzute în anexa nr. 4.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(4) </a:t>
            </a:r>
            <a:r>
              <a:rPr lang="ro-RO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Evaluarea portofoliului profesional personal este realizată conform Grilei de evaluare prevăzute în anexa nr. 3 la OME nr. 5722/2022, în ziua în care este efectuată cea de-a doua inspecţie de specialitate, de către comisia constituită în baza prevederilor art. 15 alin. (6).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ro-RO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(5) </a:t>
            </a:r>
            <a:r>
              <a:rPr lang="ro-R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Portofoliul profesional personal este notat cu note între 1 şi 10. Nota acordată nu poate fi contestată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8986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4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3927" y="1666835"/>
            <a:ext cx="10900611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o-RO" dirty="0">
                <a:latin typeface="Times New Roman" panose="02020603050405020304" pitchFamily="18" charset="0"/>
              </a:rPr>
              <a:t>	</a:t>
            </a:r>
            <a:r>
              <a:rPr lang="ro-RO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Pentru a se putea prezenta la proba scrisă din cadrul examenului, candidaţii trebuie să îndeplinească, cumulativ, următoarele condiţii: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o-RO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a) să aibă calificativul </a:t>
            </a:r>
            <a:r>
              <a:rPr lang="ro-RO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o-RO" b="1" i="0" u="none" strike="noStrike" baseline="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BINE" </a:t>
            </a:r>
            <a:r>
              <a:rPr lang="ro-RO" i="0" u="none" strike="noStrike" baseline="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 "</a:t>
            </a:r>
            <a:r>
              <a:rPr lang="ro-RO" b="1" i="0" u="none" strike="noStrike" baseline="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FOARTE BINE</a:t>
            </a:r>
            <a:r>
              <a:rPr lang="ro-RO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" pentru activitatea desfășurată în anul școlar curent, conform Calendarului;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o-RO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ro-RO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media aritmetică a notelor finale la inspecții și portofoliu să fie </a:t>
            </a:r>
            <a:r>
              <a:rPr lang="ro-RO" b="1" i="0" u="none" strike="noStrike" baseline="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 8</a:t>
            </a:r>
            <a:r>
              <a:rPr lang="ro-RO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, dar </a:t>
            </a:r>
            <a:r>
              <a:rPr lang="ro-RO" b="1" i="0" u="none" strike="noStrike" baseline="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 mai puțin de 7 la fiecare dintre probele respective</a:t>
            </a:r>
            <a:r>
              <a:rPr lang="ro-RO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o-RO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c) să îndeplinească condițiile privind durata stagiului de practică obligatoriu la catedră (</a:t>
            </a:r>
            <a:r>
              <a:rPr lang="ro-RO" i="0" u="none" strike="noStrike" baseline="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</a:t>
            </a:r>
            <a:r>
              <a:rPr lang="ro-RO" i="0" u="none" strike="noStrike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puțin 1 an la catedră sau ore de predare echivalente normei de 1 an)</a:t>
            </a:r>
            <a:r>
              <a:rPr lang="ro-RO" i="0" u="none" strike="noStrike" baseline="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o-RO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42339" y="729734"/>
            <a:ext cx="36599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Extras OMEC 5434/2020-Art. 18 </a:t>
            </a:r>
          </a:p>
        </p:txBody>
      </p:sp>
    </p:spTree>
    <p:extLst>
      <p:ext uri="{BB962C8B-B14F-4D97-AF65-F5344CB8AC3E}">
        <p14:creationId xmlns:p14="http://schemas.microsoft.com/office/powerpoint/2010/main" val="1244422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4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11587A1-33CF-4087-90B7-6E4E7D4ED168}"/>
              </a:ext>
            </a:extLst>
          </p:cNvPr>
          <p:cNvSpPr/>
          <p:nvPr/>
        </p:nvSpPr>
        <p:spPr>
          <a:xfrm>
            <a:off x="1291389" y="275356"/>
            <a:ext cx="10900611" cy="2934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dirty="0">
                <a:latin typeface="Times New Roman" panose="02020603050405020304" pitchFamily="18" charset="0"/>
              </a:rPr>
              <a:t>	</a:t>
            </a:r>
            <a:r>
              <a:rPr lang="ro-RO" sz="2000" b="1" dirty="0">
                <a:latin typeface="Times New Roman" panose="02020603050405020304" pitchFamily="18" charset="0"/>
              </a:rPr>
              <a:t>Erori frecvente în completarea documentelor în cadrul inspecțiilor de definitivat:</a:t>
            </a:r>
          </a:p>
          <a:p>
            <a:pPr algn="just"/>
            <a:endParaRPr lang="ro-RO" sz="2000" dirty="0">
              <a:latin typeface="Times New Roman" panose="02020603050405020304" pitchFamily="18" charset="0"/>
            </a:endParaRPr>
          </a:p>
          <a:p>
            <a:pPr marL="285750" indent="-285750" algn="just">
              <a:buFont typeface="Verdana" panose="020B0604030504040204" pitchFamily="34" charset="0"/>
              <a:buChar char="‼"/>
            </a:pPr>
            <a:r>
              <a:rPr lang="ro-RO" sz="2000" b="1" dirty="0">
                <a:solidFill>
                  <a:srgbClr val="FF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Nu este menționat numărul inspecției de specialitate (1 sau 2)</a:t>
            </a:r>
          </a:p>
          <a:p>
            <a:pPr marL="285750" indent="-285750" algn="just">
              <a:buFont typeface="Verdana" panose="020B0604030504040204" pitchFamily="34" charset="0"/>
              <a:buChar char="‼"/>
            </a:pPr>
            <a:r>
              <a:rPr lang="ro-RO" sz="2000" b="1" dirty="0">
                <a:solidFill>
                  <a:srgbClr val="FF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Nu este completată componența comisiei care efectuează inspecția de specialitate</a:t>
            </a:r>
          </a:p>
          <a:p>
            <a:pPr marL="285750" indent="-285750" algn="just">
              <a:lnSpc>
                <a:spcPct val="150000"/>
              </a:lnSpc>
              <a:buFont typeface="Verdana" panose="020B0604030504040204" pitchFamily="34" charset="0"/>
              <a:buChar char="‼"/>
            </a:pPr>
            <a:endParaRPr lang="ro-RO" dirty="0">
              <a:solidFill>
                <a:srgbClr val="FFFF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Verdana" panose="020B0604030504040204" pitchFamily="34" charset="0"/>
              <a:buChar char="‼"/>
            </a:pPr>
            <a:endParaRPr lang="ro-RO" dirty="0">
              <a:solidFill>
                <a:srgbClr val="FFFF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Verdana" panose="020B0604030504040204" pitchFamily="34" charset="0"/>
              <a:buChar char="‼"/>
            </a:pPr>
            <a:endParaRPr lang="ro-RO" dirty="0">
              <a:solidFill>
                <a:srgbClr val="FFFF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ro-R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2B27ED-974E-4C81-B7CD-109AA76CEA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434" y="2314575"/>
            <a:ext cx="10925175" cy="111442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627DADA-DF85-4260-B3BA-905E13AD0E3C}"/>
              </a:ext>
            </a:extLst>
          </p:cNvPr>
          <p:cNvSpPr/>
          <p:nvPr/>
        </p:nvSpPr>
        <p:spPr>
          <a:xfrm>
            <a:off x="1248665" y="3429000"/>
            <a:ext cx="10012715" cy="4151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Verdana" panose="020B0604030504040204" pitchFamily="34" charset="0"/>
              <a:buChar char="‼"/>
            </a:pPr>
            <a:r>
              <a:rPr lang="ro-RO" sz="2400" b="1" dirty="0">
                <a:solidFill>
                  <a:srgbClr val="FF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Nu este completat numărul delegației emise de ISJ Bacău în baza căreia se efectuează inspecția</a:t>
            </a:r>
          </a:p>
          <a:p>
            <a:pPr marL="285750" indent="-285750" algn="just">
              <a:lnSpc>
                <a:spcPct val="200000"/>
              </a:lnSpc>
              <a:buFont typeface="Verdana" panose="020B0604030504040204" pitchFamily="34" charset="0"/>
              <a:buChar char="‼"/>
            </a:pPr>
            <a:r>
              <a:rPr lang="ro-RO" sz="2400" b="1" dirty="0">
                <a:solidFill>
                  <a:srgbClr val="FF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Procesul-verbal  nu respectă structura din metodologie</a:t>
            </a:r>
          </a:p>
          <a:p>
            <a:pPr marL="285750" indent="-285750" algn="just">
              <a:lnSpc>
                <a:spcPct val="200000"/>
              </a:lnSpc>
              <a:buFont typeface="Verdana" panose="020B0604030504040204" pitchFamily="34" charset="0"/>
              <a:buChar char="‼"/>
            </a:pPr>
            <a:r>
              <a:rPr lang="ro-RO" sz="2400" b="1" dirty="0">
                <a:solidFill>
                  <a:srgbClr val="FF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Procesul-verbal  are antetul unui alt ISJ din țară</a:t>
            </a:r>
          </a:p>
          <a:p>
            <a:pPr algn="just">
              <a:lnSpc>
                <a:spcPct val="200000"/>
              </a:lnSpc>
            </a:pPr>
            <a:endParaRPr lang="ro-RO" sz="2400" b="1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ro-RO" b="1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316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4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11587A1-33CF-4087-90B7-6E4E7D4ED168}"/>
              </a:ext>
            </a:extLst>
          </p:cNvPr>
          <p:cNvSpPr/>
          <p:nvPr/>
        </p:nvSpPr>
        <p:spPr>
          <a:xfrm>
            <a:off x="887896" y="275356"/>
            <a:ext cx="10900611" cy="6273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o-RO" dirty="0">
                <a:latin typeface="Times New Roman" panose="02020603050405020304" pitchFamily="18" charset="0"/>
              </a:rPr>
              <a:t>	</a:t>
            </a:r>
            <a:r>
              <a:rPr lang="ro-RO" b="1" dirty="0">
                <a:latin typeface="Times New Roman" panose="02020603050405020304" pitchFamily="18" charset="0"/>
              </a:rPr>
              <a:t>Erori frecvente în completarea documentelor în cadrul inspecțiilor de definitivat:</a:t>
            </a:r>
          </a:p>
          <a:p>
            <a:pPr marL="285750" indent="-285750" algn="just">
              <a:lnSpc>
                <a:spcPct val="150000"/>
              </a:lnSpc>
              <a:buFont typeface="Verdana" panose="020B0604030504040204" pitchFamily="34" charset="0"/>
              <a:buChar char="‼"/>
            </a:pPr>
            <a:r>
              <a:rPr lang="ro-RO" dirty="0">
                <a:solidFill>
                  <a:srgbClr val="FF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Raportul conține doar nota finală și nu conține notele acordate de membrii comisiei și semnăturile acestora</a:t>
            </a:r>
          </a:p>
          <a:p>
            <a:pPr algn="just">
              <a:lnSpc>
                <a:spcPct val="150000"/>
              </a:lnSpc>
            </a:pPr>
            <a:endParaRPr lang="ro-RO" dirty="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o-RO" dirty="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o-RO" dirty="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o-RO" dirty="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o-RO" dirty="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Verdana" panose="020B0604030504040204" pitchFamily="34" charset="0"/>
              <a:buChar char="‼"/>
            </a:pPr>
            <a:r>
              <a:rPr lang="ro-RO" b="1" u="sng" dirty="0">
                <a:solidFill>
                  <a:srgbClr val="FF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Directorul/Directorul adjunct  a completat 4 fișe de evaluare în loc de o singură fișă</a:t>
            </a:r>
          </a:p>
          <a:p>
            <a:pPr marL="285750" indent="-285750" algn="just">
              <a:lnSpc>
                <a:spcPct val="150000"/>
              </a:lnSpc>
              <a:buFont typeface="Verdana" panose="020B0604030504040204" pitchFamily="34" charset="0"/>
              <a:buChar char="‼"/>
            </a:pPr>
            <a:r>
              <a:rPr lang="ro-RO" b="1" u="sng" dirty="0">
                <a:solidFill>
                  <a:srgbClr val="FF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Profesorul metodist a completat fișe de evaluare de la inspecțiile pentru gradele didactice</a:t>
            </a:r>
          </a:p>
          <a:p>
            <a:pPr marL="285750" indent="-285750" algn="just">
              <a:lnSpc>
                <a:spcPct val="150000"/>
              </a:lnSpc>
              <a:buFont typeface="Verdana" panose="020B0604030504040204" pitchFamily="34" charset="0"/>
              <a:buChar char="‼"/>
            </a:pPr>
            <a:endParaRPr lang="ro-RO" b="1" u="sng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Verdana" panose="020B0604030504040204" pitchFamily="34" charset="0"/>
              <a:buChar char="‼"/>
            </a:pPr>
            <a:endParaRPr lang="ro-RO" b="1" u="sng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Verdana" panose="020B0604030504040204" pitchFamily="34" charset="0"/>
              <a:buChar char="‼"/>
            </a:pPr>
            <a:endParaRPr lang="ro-RO" b="1" u="sng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Verdana" panose="020B0604030504040204" pitchFamily="34" charset="0"/>
              <a:buChar char="‼"/>
            </a:pPr>
            <a:endParaRPr lang="ro-RO" b="1" u="sng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Verdana" panose="020B0604030504040204" pitchFamily="34" charset="0"/>
              <a:buChar char="‼"/>
            </a:pPr>
            <a:endParaRPr lang="ro-RO" b="1" u="sng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Verdana" panose="020B0604030504040204" pitchFamily="34" charset="0"/>
              <a:buChar char="‼"/>
            </a:pPr>
            <a:endParaRPr lang="ro-R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27DADA-DF85-4260-B3BA-905E13AD0E3C}"/>
              </a:ext>
            </a:extLst>
          </p:cNvPr>
          <p:cNvSpPr/>
          <p:nvPr/>
        </p:nvSpPr>
        <p:spPr>
          <a:xfrm>
            <a:off x="887895" y="4047078"/>
            <a:ext cx="10012715" cy="2535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Verdana" panose="020B0604030504040204" pitchFamily="34" charset="0"/>
              <a:buChar char="‼"/>
            </a:pPr>
            <a:r>
              <a:rPr lang="ro-RO" b="1" dirty="0">
                <a:solidFill>
                  <a:srgbClr val="FF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Grila de evaluare a portofoliului profesional nu conține autoevaluarea candidatului</a:t>
            </a:r>
          </a:p>
          <a:p>
            <a:pPr marL="285750" indent="-285750" algn="just">
              <a:lnSpc>
                <a:spcPct val="200000"/>
              </a:lnSpc>
              <a:buFont typeface="Verdana" panose="020B0604030504040204" pitchFamily="34" charset="0"/>
              <a:buChar char="‼"/>
            </a:pPr>
            <a:r>
              <a:rPr lang="ro-RO" b="1" dirty="0">
                <a:solidFill>
                  <a:srgbClr val="FF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Grila de evaluare a portofoliului profesional nu conține datele ambilor evaluatori</a:t>
            </a:r>
          </a:p>
          <a:p>
            <a:pPr marL="285750" indent="-285750" algn="just">
              <a:lnSpc>
                <a:spcPct val="200000"/>
              </a:lnSpc>
              <a:buFont typeface="Verdana" panose="020B0604030504040204" pitchFamily="34" charset="0"/>
              <a:buChar char="‼"/>
            </a:pPr>
            <a:r>
              <a:rPr lang="ro-RO" b="1" dirty="0">
                <a:solidFill>
                  <a:srgbClr val="FF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Grila de evaluare a portofoliului profesional nu conține semnătura </a:t>
            </a:r>
            <a:r>
              <a:rPr lang="ro-RO" b="1" dirty="0" err="1">
                <a:solidFill>
                  <a:srgbClr val="FF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canditatului</a:t>
            </a:r>
            <a:endParaRPr lang="ro-RO" b="1" dirty="0">
              <a:solidFill>
                <a:srgbClr val="FFFF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ro-RO" b="1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ro-RO" b="1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2EC78B-9732-4C8F-9919-79FE97FE80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895" y="1073875"/>
            <a:ext cx="9660835" cy="210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011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1353</Words>
  <Application>Microsoft Office PowerPoint</Application>
  <PresentationFormat>Widescreen</PresentationFormat>
  <Paragraphs>96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Century Gothic</vt:lpstr>
      <vt:lpstr>Times New Roman</vt:lpstr>
      <vt:lpstr>Verdana</vt:lpstr>
      <vt:lpstr>Wingdings</vt:lpstr>
      <vt:lpstr>Wingdings 3</vt:lpstr>
      <vt:lpstr>Slice</vt:lpstr>
      <vt:lpstr>PowerPoint Presentation</vt:lpstr>
      <vt:lpstr>PowerPoint Presentation</vt:lpstr>
      <vt:lpstr>PowerPoint Presentation</vt:lpstr>
      <vt:lpstr>Definitivat 2022 - Efectuarea inspecțiilor de specialitate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</dc:creator>
  <cp:lastModifiedBy>Daniela Mocondoi</cp:lastModifiedBy>
  <cp:revision>43</cp:revision>
  <dcterms:created xsi:type="dcterms:W3CDTF">2018-02-12T06:31:25Z</dcterms:created>
  <dcterms:modified xsi:type="dcterms:W3CDTF">2022-11-06T10:29:10Z</dcterms:modified>
</cp:coreProperties>
</file>