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Rubik Bold" panose="020B0604020202020204" charset="-79"/>
      <p:regular r:id="rId9"/>
    </p:embeddedFont>
    <p:embeddedFont>
      <p:font typeface="Arialle Bold" panose="020B0604020202020204" charset="0"/>
      <p:regular r:id="rId10"/>
    </p:embeddedFont>
    <p:embeddedFont>
      <p:font typeface="Roboto Condensed Italics" panose="020B0604020202020204" charset="0"/>
      <p:regular r:id="rId11"/>
    </p:embeddedFont>
    <p:embeddedFont>
      <p:font typeface="Roboto Condensed Bold Italics" panose="020B0604020202020204" charset="0"/>
      <p:regular r:id="rId12"/>
    </p:embeddedFont>
    <p:embeddedFont>
      <p:font typeface="Roboto Condensed" panose="020B0604020202020204" charset="0"/>
      <p:regular r:id="rId13"/>
    </p:embeddedFont>
    <p:embeddedFont>
      <p:font typeface="Roboto Condensed Bold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300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11.09.2024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423618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9678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6.png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504079" cy="10287000"/>
          </a:xfrm>
          <a:custGeom>
            <a:avLst/>
            <a:gdLst/>
            <a:ahLst/>
            <a:cxnLst/>
            <a:rect l="l" t="t" r="r" b="b"/>
            <a:pathLst>
              <a:path w="18504079" h="10287000">
                <a:moveTo>
                  <a:pt x="0" y="0"/>
                </a:moveTo>
                <a:lnTo>
                  <a:pt x="18504079" y="0"/>
                </a:lnTo>
                <a:lnTo>
                  <a:pt x="1850407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939" b="-3993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230521" y="661176"/>
            <a:ext cx="4028779" cy="1951440"/>
          </a:xfrm>
          <a:custGeom>
            <a:avLst/>
            <a:gdLst/>
            <a:ahLst/>
            <a:cxnLst/>
            <a:rect l="l" t="t" r="r" b="b"/>
            <a:pathLst>
              <a:path w="4028779" h="1951440">
                <a:moveTo>
                  <a:pt x="0" y="0"/>
                </a:moveTo>
                <a:lnTo>
                  <a:pt x="4028779" y="0"/>
                </a:lnTo>
                <a:lnTo>
                  <a:pt x="4028779" y="1951440"/>
                </a:lnTo>
                <a:lnTo>
                  <a:pt x="0" y="19514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428197" y="7452517"/>
            <a:ext cx="5590681" cy="996158"/>
          </a:xfrm>
          <a:custGeom>
            <a:avLst/>
            <a:gdLst/>
            <a:ahLst/>
            <a:cxnLst/>
            <a:rect l="l" t="t" r="r" b="b"/>
            <a:pathLst>
              <a:path w="5590681" h="996158">
                <a:moveTo>
                  <a:pt x="0" y="0"/>
                </a:moveTo>
                <a:lnTo>
                  <a:pt x="5590681" y="0"/>
                </a:lnTo>
                <a:lnTo>
                  <a:pt x="5590681" y="996158"/>
                </a:lnTo>
                <a:lnTo>
                  <a:pt x="0" y="9961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28700" y="661176"/>
            <a:ext cx="3508998" cy="1699671"/>
          </a:xfrm>
          <a:custGeom>
            <a:avLst/>
            <a:gdLst/>
            <a:ahLst/>
            <a:cxnLst/>
            <a:rect l="l" t="t" r="r" b="b"/>
            <a:pathLst>
              <a:path w="3508998" h="1699671">
                <a:moveTo>
                  <a:pt x="0" y="0"/>
                </a:moveTo>
                <a:lnTo>
                  <a:pt x="3508998" y="0"/>
                </a:lnTo>
                <a:lnTo>
                  <a:pt x="3508998" y="1699671"/>
                </a:lnTo>
                <a:lnTo>
                  <a:pt x="0" y="16996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-154331" y="3185419"/>
            <a:ext cx="11204987" cy="2690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27"/>
              </a:lnSpc>
              <a:spcBef>
                <a:spcPct val="0"/>
              </a:spcBef>
            </a:pPr>
            <a:r>
              <a:rPr lang="en-US" sz="7733" b="1">
                <a:solidFill>
                  <a:srgbClr val="0CBD79"/>
                </a:solidFill>
                <a:latin typeface="Rubik Bold"/>
                <a:ea typeface="Rubik Bold"/>
                <a:cs typeface="Rubik Bold"/>
                <a:sym typeface="Rubik Bold"/>
              </a:rPr>
              <a:t>CITIREA CU ÎNȚELEGERE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466690" y="7695638"/>
            <a:ext cx="5552188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FFFFF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ASOCIAȚIA TOȚI COPIII CITESC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311022" y="8724900"/>
            <a:ext cx="6274280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 dirty="0" smtClean="0">
                <a:solidFill>
                  <a:srgbClr val="3E3D3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MARIA </a:t>
            </a:r>
            <a:r>
              <a:rPr lang="en-US" sz="3000" b="1" dirty="0">
                <a:solidFill>
                  <a:srgbClr val="3E3D3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KOVACS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729" y="-25400"/>
            <a:ext cx="7715250" cy="1028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504079" cy="10287000"/>
          </a:xfrm>
          <a:custGeom>
            <a:avLst/>
            <a:gdLst/>
            <a:ahLst/>
            <a:cxnLst/>
            <a:rect l="l" t="t" r="r" b="b"/>
            <a:pathLst>
              <a:path w="18504079" h="10287000">
                <a:moveTo>
                  <a:pt x="0" y="0"/>
                </a:moveTo>
                <a:lnTo>
                  <a:pt x="18504079" y="0"/>
                </a:lnTo>
                <a:lnTo>
                  <a:pt x="1850407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9939" b="-3993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926554" y="2778164"/>
            <a:ext cx="9837018" cy="6480136"/>
            <a:chOff x="0" y="0"/>
            <a:chExt cx="13116025" cy="8640181"/>
          </a:xfrm>
        </p:grpSpPr>
        <p:sp>
          <p:nvSpPr>
            <p:cNvPr id="4" name="Freeform 4"/>
            <p:cNvSpPr/>
            <p:nvPr/>
          </p:nvSpPr>
          <p:spPr>
            <a:xfrm rot="-10800000">
              <a:off x="0" y="0"/>
              <a:ext cx="13116025" cy="8640181"/>
            </a:xfrm>
            <a:custGeom>
              <a:avLst/>
              <a:gdLst/>
              <a:ahLst/>
              <a:cxnLst/>
              <a:rect l="l" t="t" r="r" b="b"/>
              <a:pathLst>
                <a:path w="13116025" h="8640181">
                  <a:moveTo>
                    <a:pt x="0" y="0"/>
                  </a:moveTo>
                  <a:lnTo>
                    <a:pt x="13116025" y="0"/>
                  </a:lnTo>
                  <a:lnTo>
                    <a:pt x="13116025" y="8640181"/>
                  </a:lnTo>
                  <a:lnTo>
                    <a:pt x="0" y="86401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5009642" y="5947156"/>
              <a:ext cx="3096740" cy="14664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79"/>
                </a:lnSpc>
                <a:spcBef>
                  <a:spcPct val="0"/>
                </a:spcBef>
              </a:pPr>
              <a:r>
                <a:rPr lang="en-US" sz="3199" b="1">
                  <a:solidFill>
                    <a:srgbClr val="3E3D3D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CITIRE CU ÎNȚELEGERE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78413" y="1327304"/>
              <a:ext cx="3096740" cy="7171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79"/>
                </a:lnSpc>
                <a:spcBef>
                  <a:spcPct val="0"/>
                </a:spcBef>
              </a:pPr>
              <a:r>
                <a:rPr lang="en-US" sz="3199" b="1">
                  <a:solidFill>
                    <a:srgbClr val="3E3D3D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CITITOR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5009642" y="1327304"/>
              <a:ext cx="3096740" cy="7171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79"/>
                </a:lnSpc>
                <a:spcBef>
                  <a:spcPct val="0"/>
                </a:spcBef>
              </a:pPr>
              <a:r>
                <a:rPr lang="en-US" sz="3199" b="1">
                  <a:solidFill>
                    <a:srgbClr val="3E3D3D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TEXT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9744682" y="1327304"/>
              <a:ext cx="3096740" cy="7171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79"/>
                </a:lnSpc>
                <a:spcBef>
                  <a:spcPct val="0"/>
                </a:spcBef>
              </a:pPr>
              <a:r>
                <a:rPr lang="en-US" sz="3199" b="1">
                  <a:solidFill>
                    <a:srgbClr val="3E3D3D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CONTEXT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13524982" y="5759616"/>
            <a:ext cx="4222276" cy="4114800"/>
          </a:xfrm>
          <a:custGeom>
            <a:avLst/>
            <a:gdLst/>
            <a:ahLst/>
            <a:cxnLst/>
            <a:rect l="l" t="t" r="r" b="b"/>
            <a:pathLst>
              <a:path w="4222276" h="4114800">
                <a:moveTo>
                  <a:pt x="0" y="0"/>
                </a:moveTo>
                <a:lnTo>
                  <a:pt x="4222276" y="0"/>
                </a:lnTo>
                <a:lnTo>
                  <a:pt x="422227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028700" y="895350"/>
            <a:ext cx="15068193" cy="1104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b="1">
                <a:solidFill>
                  <a:srgbClr val="3E3D3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Factorii care determină citirea </a:t>
            </a:r>
            <a:r>
              <a:rPr lang="en-US" sz="6399" b="1" i="1">
                <a:solidFill>
                  <a:srgbClr val="3E3D3D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cu înțelegere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683785" y="7219481"/>
            <a:ext cx="2322555" cy="1118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en-US" sz="3199" b="1">
                <a:solidFill>
                  <a:srgbClr val="3E3D3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CITIRE CU ÎNȚELEGERE</a:t>
            </a:r>
          </a:p>
        </p:txBody>
      </p:sp>
      <p:sp>
        <p:nvSpPr>
          <p:cNvPr id="12" name="Freeform 12"/>
          <p:cNvSpPr/>
          <p:nvPr/>
        </p:nvSpPr>
        <p:spPr>
          <a:xfrm>
            <a:off x="16433663" y="299944"/>
            <a:ext cx="1313595" cy="1699671"/>
          </a:xfrm>
          <a:custGeom>
            <a:avLst/>
            <a:gdLst/>
            <a:ahLst/>
            <a:cxnLst/>
            <a:rect l="l" t="t" r="r" b="b"/>
            <a:pathLst>
              <a:path w="1313595" h="1699671">
                <a:moveTo>
                  <a:pt x="0" y="0"/>
                </a:moveTo>
                <a:lnTo>
                  <a:pt x="1313595" y="0"/>
                </a:lnTo>
                <a:lnTo>
                  <a:pt x="1313595" y="1699671"/>
                </a:lnTo>
                <a:lnTo>
                  <a:pt x="0" y="169967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9100" r="-148028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504079" cy="10287000"/>
          </a:xfrm>
          <a:custGeom>
            <a:avLst/>
            <a:gdLst/>
            <a:ahLst/>
            <a:cxnLst/>
            <a:rect l="l" t="t" r="r" b="b"/>
            <a:pathLst>
              <a:path w="18504079" h="10287000">
                <a:moveTo>
                  <a:pt x="0" y="0"/>
                </a:moveTo>
                <a:lnTo>
                  <a:pt x="18504079" y="0"/>
                </a:lnTo>
                <a:lnTo>
                  <a:pt x="1850407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9939" b="-3993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393879" y="3051517"/>
            <a:ext cx="461815" cy="49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8"/>
              </a:lnSpc>
            </a:pPr>
            <a:r>
              <a:rPr lang="en-US" sz="3638" b="1">
                <a:solidFill>
                  <a:srgbClr val="3E3D3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1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817543" y="3051517"/>
            <a:ext cx="1149885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638"/>
              </a:lnSpc>
            </a:pPr>
            <a:r>
              <a:rPr lang="ro-RO" sz="3638" b="1" dirty="0" smtClean="0">
                <a:solidFill>
                  <a:srgbClr val="3E3D3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(A)</a:t>
            </a:r>
            <a:r>
              <a:rPr lang="en-US" sz="3638" b="1" dirty="0" smtClean="0">
                <a:solidFill>
                  <a:srgbClr val="3E3D3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PȘ</a:t>
            </a:r>
            <a:endParaRPr lang="en-US" sz="3638" b="1" dirty="0">
              <a:solidFill>
                <a:srgbClr val="3E3D3D"/>
              </a:solidFill>
              <a:latin typeface="Roboto Condensed Bold"/>
              <a:ea typeface="Roboto Condensed Bold"/>
              <a:cs typeface="Roboto Condensed Bold"/>
              <a:sym typeface="Roboto Condensed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105711" y="3051517"/>
            <a:ext cx="649992" cy="49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8"/>
              </a:lnSpc>
            </a:pPr>
            <a:r>
              <a:rPr lang="en-US" sz="3638" b="1">
                <a:solidFill>
                  <a:srgbClr val="3E3D3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CP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493868" y="3051517"/>
            <a:ext cx="461815" cy="49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8"/>
              </a:lnSpc>
            </a:pPr>
            <a:r>
              <a:rPr lang="en-US" sz="3638" b="1">
                <a:solidFill>
                  <a:srgbClr val="3E3D3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2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593858" y="3051517"/>
            <a:ext cx="461815" cy="49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8"/>
              </a:lnSpc>
            </a:pPr>
            <a:r>
              <a:rPr lang="en-US" sz="3638" b="1">
                <a:solidFill>
                  <a:srgbClr val="3E3D3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3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693848" y="3051517"/>
            <a:ext cx="461815" cy="49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8"/>
              </a:lnSpc>
            </a:pPr>
            <a:r>
              <a:rPr lang="en-US" sz="3638" b="1">
                <a:solidFill>
                  <a:srgbClr val="3E3D3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4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793838" y="3051517"/>
            <a:ext cx="461815" cy="49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8"/>
              </a:lnSpc>
            </a:pPr>
            <a:r>
              <a:rPr lang="en-US" sz="3638" b="1">
                <a:solidFill>
                  <a:srgbClr val="3E3D3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5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893828" y="3051517"/>
            <a:ext cx="461815" cy="49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8"/>
              </a:lnSpc>
            </a:pPr>
            <a:r>
              <a:rPr lang="en-US" sz="3638" b="1">
                <a:solidFill>
                  <a:srgbClr val="3E3D3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6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924510" y="3051517"/>
            <a:ext cx="461815" cy="49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8"/>
              </a:lnSpc>
            </a:pPr>
            <a:r>
              <a:rPr lang="en-US" sz="3638" b="1">
                <a:solidFill>
                  <a:srgbClr val="3E3D3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7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024500" y="3051517"/>
            <a:ext cx="461815" cy="49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8"/>
              </a:lnSpc>
            </a:pPr>
            <a:r>
              <a:rPr lang="en-US" sz="3638" b="1">
                <a:solidFill>
                  <a:srgbClr val="3E3D3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8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124490" y="3051517"/>
            <a:ext cx="461815" cy="49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8"/>
              </a:lnSpc>
            </a:pPr>
            <a:r>
              <a:rPr lang="en-US" sz="3638" b="1">
                <a:solidFill>
                  <a:srgbClr val="3E3D3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9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100655" y="3051517"/>
            <a:ext cx="712718" cy="49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8"/>
              </a:lnSpc>
            </a:pPr>
            <a:r>
              <a:rPr lang="en-US" sz="3638" b="1">
                <a:solidFill>
                  <a:srgbClr val="3E3D3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10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5261048" y="3051517"/>
            <a:ext cx="712718" cy="49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8"/>
              </a:lnSpc>
            </a:pPr>
            <a:r>
              <a:rPr lang="en-US" sz="3638" b="1">
                <a:solidFill>
                  <a:srgbClr val="3E3D3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11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6364911" y="3051517"/>
            <a:ext cx="712718" cy="49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8"/>
              </a:lnSpc>
            </a:pPr>
            <a:r>
              <a:rPr lang="en-US" sz="3638" b="1">
                <a:solidFill>
                  <a:srgbClr val="3E3D3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12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817544" y="2482842"/>
            <a:ext cx="3023295" cy="49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8"/>
              </a:lnSpc>
              <a:spcBef>
                <a:spcPct val="0"/>
              </a:spcBef>
            </a:pPr>
            <a:r>
              <a:rPr lang="en-US" sz="3638" b="1">
                <a:solidFill>
                  <a:srgbClr val="0CBD79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Cititor începător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648577" y="2482842"/>
            <a:ext cx="3237161" cy="49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8"/>
              </a:lnSpc>
              <a:spcBef>
                <a:spcPct val="0"/>
              </a:spcBef>
            </a:pPr>
            <a:r>
              <a:rPr lang="en-US" sz="3638" b="1">
                <a:solidFill>
                  <a:srgbClr val="0CBD79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Cititor competent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850684" y="4943475"/>
            <a:ext cx="2990154" cy="953423"/>
            <a:chOff x="0" y="0"/>
            <a:chExt cx="787530" cy="25110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787530" cy="251107"/>
            </a:xfrm>
            <a:custGeom>
              <a:avLst/>
              <a:gdLst/>
              <a:ahLst/>
              <a:cxnLst/>
              <a:rect l="l" t="t" r="r" b="b"/>
              <a:pathLst>
                <a:path w="787530" h="251107">
                  <a:moveTo>
                    <a:pt x="0" y="0"/>
                  </a:moveTo>
                  <a:lnTo>
                    <a:pt x="787530" y="0"/>
                  </a:lnTo>
                  <a:lnTo>
                    <a:pt x="787530" y="251107"/>
                  </a:lnTo>
                  <a:lnTo>
                    <a:pt x="0" y="251107"/>
                  </a:lnTo>
                  <a:close/>
                </a:path>
              </a:pathLst>
            </a:custGeom>
            <a:solidFill>
              <a:srgbClr val="FFB600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47625"/>
              <a:ext cx="787530" cy="2987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817544" y="6115973"/>
            <a:ext cx="4294649" cy="953423"/>
            <a:chOff x="0" y="0"/>
            <a:chExt cx="1131101" cy="25110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131101" cy="251107"/>
            </a:xfrm>
            <a:custGeom>
              <a:avLst/>
              <a:gdLst/>
              <a:ahLst/>
              <a:cxnLst/>
              <a:rect l="l" t="t" r="r" b="b"/>
              <a:pathLst>
                <a:path w="1131101" h="251107">
                  <a:moveTo>
                    <a:pt x="0" y="0"/>
                  </a:moveTo>
                  <a:lnTo>
                    <a:pt x="1131101" y="0"/>
                  </a:lnTo>
                  <a:lnTo>
                    <a:pt x="1131101" y="251107"/>
                  </a:lnTo>
                  <a:lnTo>
                    <a:pt x="0" y="251107"/>
                  </a:lnTo>
                  <a:close/>
                </a:path>
              </a:pathLst>
            </a:custGeom>
            <a:solidFill>
              <a:srgbClr val="FFB600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47625"/>
              <a:ext cx="1131101" cy="2987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850684" y="7288471"/>
            <a:ext cx="5389796" cy="953423"/>
            <a:chOff x="0" y="0"/>
            <a:chExt cx="1419535" cy="251107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419535" cy="251107"/>
            </a:xfrm>
            <a:custGeom>
              <a:avLst/>
              <a:gdLst/>
              <a:ahLst/>
              <a:cxnLst/>
              <a:rect l="l" t="t" r="r" b="b"/>
              <a:pathLst>
                <a:path w="1419535" h="251107">
                  <a:moveTo>
                    <a:pt x="0" y="0"/>
                  </a:moveTo>
                  <a:lnTo>
                    <a:pt x="1419535" y="0"/>
                  </a:lnTo>
                  <a:lnTo>
                    <a:pt x="1419535" y="251107"/>
                  </a:lnTo>
                  <a:lnTo>
                    <a:pt x="0" y="251107"/>
                  </a:lnTo>
                  <a:close/>
                </a:path>
              </a:pathLst>
            </a:custGeom>
            <a:solidFill>
              <a:srgbClr val="FFB600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47625"/>
              <a:ext cx="1419535" cy="2987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850684" y="3772592"/>
            <a:ext cx="1987420" cy="953423"/>
            <a:chOff x="0" y="0"/>
            <a:chExt cx="523436" cy="251107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523436" cy="251107"/>
            </a:xfrm>
            <a:custGeom>
              <a:avLst/>
              <a:gdLst/>
              <a:ahLst/>
              <a:cxnLst/>
              <a:rect l="l" t="t" r="r" b="b"/>
              <a:pathLst>
                <a:path w="523436" h="251107">
                  <a:moveTo>
                    <a:pt x="0" y="0"/>
                  </a:moveTo>
                  <a:lnTo>
                    <a:pt x="523436" y="0"/>
                  </a:lnTo>
                  <a:lnTo>
                    <a:pt x="523436" y="251107"/>
                  </a:lnTo>
                  <a:lnTo>
                    <a:pt x="0" y="251107"/>
                  </a:lnTo>
                  <a:close/>
                </a:path>
              </a:pathLst>
            </a:custGeom>
            <a:solidFill>
              <a:srgbClr val="FFB600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47625"/>
              <a:ext cx="523436" cy="2987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 rot="5400000">
            <a:off x="3782936" y="3821626"/>
            <a:ext cx="953423" cy="855355"/>
            <a:chOff x="0" y="0"/>
            <a:chExt cx="510517" cy="458006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510517" cy="458006"/>
            </a:xfrm>
            <a:custGeom>
              <a:avLst/>
              <a:gdLst/>
              <a:ahLst/>
              <a:cxnLst/>
              <a:rect l="l" t="t" r="r" b="b"/>
              <a:pathLst>
                <a:path w="510517" h="458006">
                  <a:moveTo>
                    <a:pt x="255259" y="0"/>
                  </a:moveTo>
                  <a:lnTo>
                    <a:pt x="510517" y="458006"/>
                  </a:lnTo>
                  <a:lnTo>
                    <a:pt x="0" y="458006"/>
                  </a:lnTo>
                  <a:lnTo>
                    <a:pt x="255259" y="0"/>
                  </a:lnTo>
                  <a:close/>
                </a:path>
              </a:pathLst>
            </a:custGeom>
            <a:solidFill>
              <a:srgbClr val="FFB600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79768" y="165021"/>
              <a:ext cx="350981" cy="2602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817544" y="9036960"/>
            <a:ext cx="14616445" cy="953423"/>
            <a:chOff x="0" y="0"/>
            <a:chExt cx="3849599" cy="251107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3849599" cy="251107"/>
            </a:xfrm>
            <a:custGeom>
              <a:avLst/>
              <a:gdLst/>
              <a:ahLst/>
              <a:cxnLst/>
              <a:rect l="l" t="t" r="r" b="b"/>
              <a:pathLst>
                <a:path w="3849599" h="251107">
                  <a:moveTo>
                    <a:pt x="0" y="0"/>
                  </a:moveTo>
                  <a:lnTo>
                    <a:pt x="3849599" y="0"/>
                  </a:lnTo>
                  <a:lnTo>
                    <a:pt x="3849599" y="251107"/>
                  </a:lnTo>
                  <a:lnTo>
                    <a:pt x="0" y="251107"/>
                  </a:lnTo>
                  <a:close/>
                </a:path>
              </a:pathLst>
            </a:custGeom>
            <a:solidFill>
              <a:srgbClr val="FF525F"/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0" y="-47625"/>
              <a:ext cx="3849599" cy="2987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 rot="5400000">
            <a:off x="4781166" y="4988554"/>
            <a:ext cx="953423" cy="855355"/>
            <a:chOff x="0" y="0"/>
            <a:chExt cx="510517" cy="458006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510517" cy="458006"/>
            </a:xfrm>
            <a:custGeom>
              <a:avLst/>
              <a:gdLst/>
              <a:ahLst/>
              <a:cxnLst/>
              <a:rect l="l" t="t" r="r" b="b"/>
              <a:pathLst>
                <a:path w="510517" h="458006">
                  <a:moveTo>
                    <a:pt x="255259" y="0"/>
                  </a:moveTo>
                  <a:lnTo>
                    <a:pt x="510517" y="458006"/>
                  </a:lnTo>
                  <a:lnTo>
                    <a:pt x="0" y="458006"/>
                  </a:lnTo>
                  <a:lnTo>
                    <a:pt x="255259" y="0"/>
                  </a:lnTo>
                  <a:close/>
                </a:path>
              </a:pathLst>
            </a:custGeom>
            <a:solidFill>
              <a:srgbClr val="FFB600"/>
            </a:solidFill>
          </p:spPr>
        </p:sp>
        <p:sp>
          <p:nvSpPr>
            <p:cNvPr id="39" name="TextBox 39"/>
            <p:cNvSpPr txBox="1"/>
            <p:nvPr/>
          </p:nvSpPr>
          <p:spPr>
            <a:xfrm>
              <a:off x="79768" y="165021"/>
              <a:ext cx="350981" cy="2602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0" name="Group 40"/>
          <p:cNvGrpSpPr/>
          <p:nvPr/>
        </p:nvGrpSpPr>
        <p:grpSpPr>
          <a:xfrm rot="5400000">
            <a:off x="6034584" y="6165007"/>
            <a:ext cx="953423" cy="855355"/>
            <a:chOff x="0" y="0"/>
            <a:chExt cx="510517" cy="458006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510517" cy="458006"/>
            </a:xfrm>
            <a:custGeom>
              <a:avLst/>
              <a:gdLst/>
              <a:ahLst/>
              <a:cxnLst/>
              <a:rect l="l" t="t" r="r" b="b"/>
              <a:pathLst>
                <a:path w="510517" h="458006">
                  <a:moveTo>
                    <a:pt x="255259" y="0"/>
                  </a:moveTo>
                  <a:lnTo>
                    <a:pt x="510517" y="458006"/>
                  </a:lnTo>
                  <a:lnTo>
                    <a:pt x="0" y="458006"/>
                  </a:lnTo>
                  <a:lnTo>
                    <a:pt x="255259" y="0"/>
                  </a:lnTo>
                  <a:close/>
                </a:path>
              </a:pathLst>
            </a:custGeom>
            <a:solidFill>
              <a:srgbClr val="FFB600"/>
            </a:solidFill>
          </p:spPr>
        </p:sp>
        <p:sp>
          <p:nvSpPr>
            <p:cNvPr id="42" name="TextBox 42"/>
            <p:cNvSpPr txBox="1"/>
            <p:nvPr/>
          </p:nvSpPr>
          <p:spPr>
            <a:xfrm>
              <a:off x="79768" y="165021"/>
              <a:ext cx="350981" cy="2602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3" name="Group 43"/>
          <p:cNvGrpSpPr/>
          <p:nvPr/>
        </p:nvGrpSpPr>
        <p:grpSpPr>
          <a:xfrm rot="5400000">
            <a:off x="7162872" y="7337505"/>
            <a:ext cx="953423" cy="855355"/>
            <a:chOff x="0" y="0"/>
            <a:chExt cx="510517" cy="458006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510517" cy="458006"/>
            </a:xfrm>
            <a:custGeom>
              <a:avLst/>
              <a:gdLst/>
              <a:ahLst/>
              <a:cxnLst/>
              <a:rect l="l" t="t" r="r" b="b"/>
              <a:pathLst>
                <a:path w="510517" h="458006">
                  <a:moveTo>
                    <a:pt x="255259" y="0"/>
                  </a:moveTo>
                  <a:lnTo>
                    <a:pt x="510517" y="458006"/>
                  </a:lnTo>
                  <a:lnTo>
                    <a:pt x="0" y="458006"/>
                  </a:lnTo>
                  <a:lnTo>
                    <a:pt x="255259" y="0"/>
                  </a:lnTo>
                  <a:close/>
                </a:path>
              </a:pathLst>
            </a:custGeom>
            <a:solidFill>
              <a:srgbClr val="FFB600"/>
            </a:solidFill>
          </p:spPr>
        </p:sp>
        <p:sp>
          <p:nvSpPr>
            <p:cNvPr id="45" name="TextBox 45"/>
            <p:cNvSpPr txBox="1"/>
            <p:nvPr/>
          </p:nvSpPr>
          <p:spPr>
            <a:xfrm>
              <a:off x="79768" y="165021"/>
              <a:ext cx="350981" cy="2602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6" name="Group 46"/>
          <p:cNvGrpSpPr/>
          <p:nvPr/>
        </p:nvGrpSpPr>
        <p:grpSpPr>
          <a:xfrm rot="5400000">
            <a:off x="16354911" y="9085994"/>
            <a:ext cx="953423" cy="855355"/>
            <a:chOff x="0" y="0"/>
            <a:chExt cx="510517" cy="458006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510517" cy="458006"/>
            </a:xfrm>
            <a:custGeom>
              <a:avLst/>
              <a:gdLst/>
              <a:ahLst/>
              <a:cxnLst/>
              <a:rect l="l" t="t" r="r" b="b"/>
              <a:pathLst>
                <a:path w="510517" h="458006">
                  <a:moveTo>
                    <a:pt x="255259" y="0"/>
                  </a:moveTo>
                  <a:lnTo>
                    <a:pt x="510517" y="458006"/>
                  </a:lnTo>
                  <a:lnTo>
                    <a:pt x="0" y="458006"/>
                  </a:lnTo>
                  <a:lnTo>
                    <a:pt x="255259" y="0"/>
                  </a:lnTo>
                  <a:close/>
                </a:path>
              </a:pathLst>
            </a:custGeom>
            <a:solidFill>
              <a:srgbClr val="FF525F"/>
            </a:solidFill>
          </p:spPr>
        </p:sp>
        <p:sp>
          <p:nvSpPr>
            <p:cNvPr id="48" name="TextBox 48"/>
            <p:cNvSpPr txBox="1"/>
            <p:nvPr/>
          </p:nvSpPr>
          <p:spPr>
            <a:xfrm>
              <a:off x="79768" y="165021"/>
              <a:ext cx="350981" cy="2602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9" name="AutoShape 49"/>
          <p:cNvSpPr/>
          <p:nvPr/>
        </p:nvSpPr>
        <p:spPr>
          <a:xfrm>
            <a:off x="6201466" y="2700505"/>
            <a:ext cx="6492240" cy="0"/>
          </a:xfrm>
          <a:prstGeom prst="line">
            <a:avLst/>
          </a:prstGeom>
          <a:ln w="133350" cap="flat">
            <a:solidFill>
              <a:srgbClr val="0CBD79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50" name="TextBox 50"/>
          <p:cNvSpPr txBox="1"/>
          <p:nvPr/>
        </p:nvSpPr>
        <p:spPr>
          <a:xfrm>
            <a:off x="1970640" y="3915467"/>
            <a:ext cx="2381384" cy="676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16"/>
              </a:lnSpc>
              <a:spcBef>
                <a:spcPct val="0"/>
              </a:spcBef>
            </a:pPr>
            <a:r>
              <a:rPr lang="en-US" sz="2616" b="1">
                <a:solidFill>
                  <a:srgbClr val="3E3D3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Noțiuni despre textul tipărit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970640" y="5114925"/>
            <a:ext cx="3322271" cy="676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6"/>
              </a:lnSpc>
              <a:spcBef>
                <a:spcPct val="0"/>
              </a:spcBef>
            </a:pPr>
            <a:r>
              <a:rPr lang="en-US" sz="2616" b="1" dirty="0" err="1">
                <a:solidFill>
                  <a:srgbClr val="3E3D3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Conștientizarea</a:t>
            </a:r>
            <a:r>
              <a:rPr lang="en-US" sz="2616" b="1" dirty="0">
                <a:solidFill>
                  <a:srgbClr val="3E3D3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2616" b="1" dirty="0" err="1">
                <a:solidFill>
                  <a:srgbClr val="3E3D3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fonologică</a:t>
            </a:r>
            <a:r>
              <a:rPr lang="en-US" sz="2616" b="1" dirty="0">
                <a:solidFill>
                  <a:srgbClr val="3E3D3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2143410" y="6430763"/>
            <a:ext cx="3985043" cy="333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616"/>
              </a:lnSpc>
              <a:spcBef>
                <a:spcPct val="0"/>
              </a:spcBef>
            </a:pPr>
            <a:r>
              <a:rPr lang="en-US" sz="2616" b="1" dirty="0" err="1">
                <a:solidFill>
                  <a:srgbClr val="3E3D3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Decodare</a:t>
            </a:r>
            <a:r>
              <a:rPr lang="en-US" sz="2616" b="1" dirty="0">
                <a:solidFill>
                  <a:srgbClr val="3E3D3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de </a:t>
            </a:r>
            <a:r>
              <a:rPr lang="en-US" sz="2616" b="1" dirty="0" err="1">
                <a:solidFill>
                  <a:srgbClr val="3E3D3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bază</a:t>
            </a:r>
            <a:r>
              <a:rPr lang="en-US" sz="2616" b="1" dirty="0">
                <a:solidFill>
                  <a:srgbClr val="3E3D3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2616" b="1" dirty="0" err="1">
                <a:solidFill>
                  <a:srgbClr val="3E3D3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și</a:t>
            </a:r>
            <a:r>
              <a:rPr lang="en-US" sz="2616" b="1" dirty="0">
                <a:solidFill>
                  <a:srgbClr val="3E3D3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2616" b="1" dirty="0" err="1">
                <a:solidFill>
                  <a:srgbClr val="3E3D3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fluență</a:t>
            </a:r>
            <a:endParaRPr lang="en-US" sz="2616" b="1" dirty="0">
              <a:solidFill>
                <a:srgbClr val="3E3D3D"/>
              </a:solidFill>
              <a:latin typeface="Roboto Condensed Bold"/>
              <a:ea typeface="Roboto Condensed Bold"/>
              <a:cs typeface="Roboto Condensed Bold"/>
              <a:sym typeface="Roboto Condensed Bold"/>
            </a:endParaRPr>
          </a:p>
        </p:txBody>
      </p:sp>
      <p:sp>
        <p:nvSpPr>
          <p:cNvPr id="53" name="TextBox 53"/>
          <p:cNvSpPr txBox="1"/>
          <p:nvPr/>
        </p:nvSpPr>
        <p:spPr>
          <a:xfrm>
            <a:off x="1970640" y="7459921"/>
            <a:ext cx="4968333" cy="676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616"/>
              </a:lnSpc>
              <a:spcBef>
                <a:spcPct val="0"/>
              </a:spcBef>
            </a:pPr>
            <a:r>
              <a:rPr lang="en-US" sz="2616" b="1" dirty="0" err="1">
                <a:solidFill>
                  <a:srgbClr val="3E3D3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Fluență</a:t>
            </a:r>
            <a:r>
              <a:rPr lang="en-US" sz="2616" b="1" dirty="0">
                <a:solidFill>
                  <a:srgbClr val="3E3D3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(</a:t>
            </a:r>
            <a:r>
              <a:rPr lang="en-US" sz="2616" b="1" dirty="0" err="1">
                <a:solidFill>
                  <a:srgbClr val="3E3D3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citire</a:t>
            </a:r>
            <a:r>
              <a:rPr lang="en-US" sz="2616" b="1" dirty="0">
                <a:solidFill>
                  <a:srgbClr val="3E3D3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2616" b="1" dirty="0" err="1">
                <a:solidFill>
                  <a:srgbClr val="3E3D3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corectă</a:t>
            </a:r>
            <a:r>
              <a:rPr lang="en-US" sz="2616" b="1" dirty="0">
                <a:solidFill>
                  <a:srgbClr val="3E3D3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, </a:t>
            </a:r>
            <a:r>
              <a:rPr lang="en-US" sz="2616" b="1" dirty="0" err="1">
                <a:solidFill>
                  <a:srgbClr val="3E3D3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expresivă</a:t>
            </a:r>
            <a:r>
              <a:rPr lang="en-US" sz="2616" b="1" dirty="0">
                <a:solidFill>
                  <a:srgbClr val="3E3D3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, </a:t>
            </a:r>
            <a:r>
              <a:rPr lang="en-US" sz="2616" b="1" dirty="0" err="1">
                <a:solidFill>
                  <a:srgbClr val="3E3D3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ritm</a:t>
            </a:r>
            <a:r>
              <a:rPr lang="en-US" sz="2616" b="1" dirty="0">
                <a:solidFill>
                  <a:srgbClr val="3E3D3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2616" b="1" dirty="0" err="1">
                <a:solidFill>
                  <a:srgbClr val="3E3D3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asemănător</a:t>
            </a:r>
            <a:r>
              <a:rPr lang="en-US" sz="2616" b="1" dirty="0">
                <a:solidFill>
                  <a:srgbClr val="3E3D3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2616" b="1" dirty="0" err="1">
                <a:solidFill>
                  <a:srgbClr val="3E3D3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vorbirii</a:t>
            </a:r>
            <a:r>
              <a:rPr lang="en-US" sz="2616" b="1" dirty="0">
                <a:solidFill>
                  <a:srgbClr val="3E3D3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)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970640" y="9194687"/>
            <a:ext cx="11460453" cy="676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16"/>
              </a:lnSpc>
            </a:pPr>
            <a:r>
              <a:rPr lang="en-US" sz="2616" b="1" dirty="0" err="1">
                <a:solidFill>
                  <a:srgbClr val="3E3D3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Limbaj</a:t>
            </a:r>
            <a:r>
              <a:rPr lang="en-US" sz="2616" b="1" dirty="0">
                <a:solidFill>
                  <a:srgbClr val="3E3D3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oral, </a:t>
            </a:r>
            <a:r>
              <a:rPr lang="en-US" sz="2616" b="1" dirty="0" err="1">
                <a:solidFill>
                  <a:srgbClr val="3E3D3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vocabular</a:t>
            </a:r>
            <a:r>
              <a:rPr lang="en-US" sz="2616" b="1" dirty="0">
                <a:solidFill>
                  <a:srgbClr val="3E3D3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, </a:t>
            </a:r>
            <a:r>
              <a:rPr lang="en-US" sz="2616" b="1" dirty="0" err="1">
                <a:solidFill>
                  <a:srgbClr val="3E3D3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cunoștințe</a:t>
            </a:r>
            <a:r>
              <a:rPr lang="en-US" sz="2616" b="1" dirty="0">
                <a:solidFill>
                  <a:srgbClr val="3E3D3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2616" b="1" dirty="0" err="1">
                <a:solidFill>
                  <a:srgbClr val="3E3D3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despre</a:t>
            </a:r>
            <a:r>
              <a:rPr lang="en-US" sz="2616" b="1" dirty="0">
                <a:solidFill>
                  <a:srgbClr val="3E3D3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2616" b="1" dirty="0" err="1">
                <a:solidFill>
                  <a:srgbClr val="3E3D3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temă</a:t>
            </a:r>
            <a:r>
              <a:rPr lang="en-US" sz="2616" b="1" dirty="0">
                <a:solidFill>
                  <a:srgbClr val="3E3D3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, </a:t>
            </a:r>
            <a:r>
              <a:rPr lang="en-US" sz="2616" b="1" dirty="0" err="1">
                <a:solidFill>
                  <a:srgbClr val="3E3D3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despre</a:t>
            </a:r>
            <a:r>
              <a:rPr lang="en-US" sz="2616" b="1" dirty="0">
                <a:solidFill>
                  <a:srgbClr val="3E3D3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2616" b="1" dirty="0" err="1">
                <a:solidFill>
                  <a:srgbClr val="3E3D3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lume</a:t>
            </a:r>
            <a:r>
              <a:rPr lang="en-US" sz="2616" b="1" dirty="0">
                <a:solidFill>
                  <a:srgbClr val="3E3D3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, </a:t>
            </a:r>
            <a:r>
              <a:rPr lang="en-US" sz="2616" b="1" dirty="0" err="1">
                <a:solidFill>
                  <a:srgbClr val="3E3D3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sintaxă</a:t>
            </a:r>
            <a:endParaRPr lang="en-US" sz="2616" b="1" dirty="0">
              <a:solidFill>
                <a:srgbClr val="3E3D3D"/>
              </a:solidFill>
              <a:latin typeface="Roboto Condensed Bold"/>
              <a:ea typeface="Roboto Condensed Bold"/>
              <a:cs typeface="Roboto Condensed Bold"/>
              <a:sym typeface="Roboto Condensed Bold"/>
            </a:endParaRPr>
          </a:p>
          <a:p>
            <a:pPr algn="l">
              <a:lnSpc>
                <a:spcPts val="2616"/>
              </a:lnSpc>
              <a:spcBef>
                <a:spcPct val="0"/>
              </a:spcBef>
            </a:pPr>
            <a:r>
              <a:rPr lang="ro-RO" sz="2616" b="1" dirty="0">
                <a:solidFill>
                  <a:srgbClr val="3E3D3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C</a:t>
            </a:r>
            <a:r>
              <a:rPr lang="en-US" sz="2616" b="1" dirty="0" err="1" smtClean="0">
                <a:solidFill>
                  <a:srgbClr val="3E3D3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omprehensiunea</a:t>
            </a:r>
            <a:r>
              <a:rPr lang="en-US" sz="2616" b="1" dirty="0" smtClean="0">
                <a:solidFill>
                  <a:srgbClr val="3E3D3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2616" b="1" dirty="0" err="1">
                <a:solidFill>
                  <a:srgbClr val="3E3D3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textului</a:t>
            </a:r>
            <a:r>
              <a:rPr lang="en-US" sz="2616" b="1" dirty="0">
                <a:solidFill>
                  <a:srgbClr val="3E3D3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2616" b="1" dirty="0" err="1">
                <a:solidFill>
                  <a:srgbClr val="3E3D3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audiat</a:t>
            </a:r>
            <a:r>
              <a:rPr lang="en-US" sz="2616" b="1" dirty="0">
                <a:solidFill>
                  <a:srgbClr val="3E3D3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            </a:t>
            </a:r>
            <a:r>
              <a:rPr lang="ro-RO" sz="2616" b="1" dirty="0" err="1">
                <a:solidFill>
                  <a:srgbClr val="3E3D3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C</a:t>
            </a:r>
            <a:r>
              <a:rPr lang="en-US" sz="2616" b="1" dirty="0" err="1" smtClean="0">
                <a:solidFill>
                  <a:srgbClr val="3E3D3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omprehensiunea</a:t>
            </a:r>
            <a:r>
              <a:rPr lang="en-US" sz="2616" b="1" dirty="0" smtClean="0">
                <a:solidFill>
                  <a:srgbClr val="3E3D3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2616" b="1" dirty="0" err="1">
                <a:solidFill>
                  <a:srgbClr val="3E3D3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textului</a:t>
            </a:r>
            <a:r>
              <a:rPr lang="en-US" sz="2616" b="1" dirty="0">
                <a:solidFill>
                  <a:srgbClr val="3E3D3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2616" b="1" dirty="0" err="1">
                <a:solidFill>
                  <a:srgbClr val="3E3D3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citit</a:t>
            </a:r>
            <a:endParaRPr lang="en-US" sz="2616" b="1" dirty="0">
              <a:solidFill>
                <a:srgbClr val="3E3D3D"/>
              </a:solidFill>
              <a:latin typeface="Roboto Condensed Bold"/>
              <a:ea typeface="Roboto Condensed Bold"/>
              <a:cs typeface="Roboto Condensed Bold"/>
              <a:sym typeface="Roboto Condensed Bold"/>
            </a:endParaRPr>
          </a:p>
        </p:txBody>
      </p:sp>
      <p:sp>
        <p:nvSpPr>
          <p:cNvPr id="55" name="AutoShape 55"/>
          <p:cNvSpPr/>
          <p:nvPr/>
        </p:nvSpPr>
        <p:spPr>
          <a:xfrm>
            <a:off x="6551965" y="9685122"/>
            <a:ext cx="564652" cy="0"/>
          </a:xfrm>
          <a:prstGeom prst="line">
            <a:avLst/>
          </a:prstGeom>
          <a:ln w="38100" cap="flat">
            <a:solidFill>
              <a:srgbClr val="3E3D3D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56" name="TextBox 56"/>
          <p:cNvSpPr txBox="1"/>
          <p:nvPr/>
        </p:nvSpPr>
        <p:spPr>
          <a:xfrm rot="-5400000">
            <a:off x="-140890" y="5468732"/>
            <a:ext cx="2701481" cy="644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  <a:spcBef>
                <a:spcPct val="0"/>
              </a:spcBef>
            </a:pPr>
            <a:r>
              <a:rPr lang="ro-RO" sz="2499" b="1" dirty="0" smtClean="0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Recunoașterea cuvintelor</a:t>
            </a:r>
            <a:endParaRPr lang="ro-RO" sz="2499" b="1" dirty="0">
              <a:solidFill>
                <a:srgbClr val="000000"/>
              </a:solidFill>
              <a:latin typeface="Roboto Condensed Bold"/>
              <a:ea typeface="Roboto Condensed Bold"/>
              <a:cs typeface="Roboto Condensed Bold"/>
              <a:sym typeface="Roboto Condensed Bold"/>
            </a:endParaRPr>
          </a:p>
        </p:txBody>
      </p:sp>
      <p:sp>
        <p:nvSpPr>
          <p:cNvPr id="57" name="TextBox 57"/>
          <p:cNvSpPr txBox="1"/>
          <p:nvPr/>
        </p:nvSpPr>
        <p:spPr>
          <a:xfrm rot="-5400000">
            <a:off x="78650" y="8536920"/>
            <a:ext cx="2262401" cy="644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99"/>
              </a:lnSpc>
              <a:spcBef>
                <a:spcPct val="0"/>
              </a:spcBef>
            </a:pPr>
            <a:r>
              <a:rPr lang="en-US" sz="2499" b="1" dirty="0" smtClean="0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î</a:t>
            </a:r>
            <a:r>
              <a:rPr lang="ro-RO" sz="2499" b="1" dirty="0" smtClean="0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nțelegerea limbajului</a:t>
            </a:r>
            <a:endParaRPr lang="ro-RO" sz="2499" b="1" dirty="0">
              <a:solidFill>
                <a:srgbClr val="000000"/>
              </a:solidFill>
              <a:latin typeface="Roboto Condensed Bold"/>
              <a:ea typeface="Roboto Condensed Bold"/>
              <a:cs typeface="Roboto Condensed Bold"/>
              <a:sym typeface="Roboto Condensed Bold"/>
            </a:endParaRPr>
          </a:p>
        </p:txBody>
      </p:sp>
      <p:sp>
        <p:nvSpPr>
          <p:cNvPr id="58" name="TextBox 58"/>
          <p:cNvSpPr txBox="1"/>
          <p:nvPr/>
        </p:nvSpPr>
        <p:spPr>
          <a:xfrm>
            <a:off x="1028700" y="895350"/>
            <a:ext cx="15068193" cy="1104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b="1">
                <a:solidFill>
                  <a:srgbClr val="3E3D3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Progresia dezvoltării cititorului</a:t>
            </a:r>
          </a:p>
        </p:txBody>
      </p:sp>
      <p:sp>
        <p:nvSpPr>
          <p:cNvPr id="59" name="Freeform 59"/>
          <p:cNvSpPr/>
          <p:nvPr/>
        </p:nvSpPr>
        <p:spPr>
          <a:xfrm>
            <a:off x="16410522" y="299944"/>
            <a:ext cx="1313595" cy="1699671"/>
          </a:xfrm>
          <a:custGeom>
            <a:avLst/>
            <a:gdLst/>
            <a:ahLst/>
            <a:cxnLst/>
            <a:rect l="l" t="t" r="r" b="b"/>
            <a:pathLst>
              <a:path w="1313595" h="1699671">
                <a:moveTo>
                  <a:pt x="0" y="0"/>
                </a:moveTo>
                <a:lnTo>
                  <a:pt x="1313595" y="0"/>
                </a:lnTo>
                <a:lnTo>
                  <a:pt x="1313595" y="1699671"/>
                </a:lnTo>
                <a:lnTo>
                  <a:pt x="0" y="16996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9100" r="-148028"/>
            </a:stretch>
          </a:blipFill>
        </p:spPr>
      </p:sp>
      <p:sp>
        <p:nvSpPr>
          <p:cNvPr id="60" name="TextBox 60"/>
          <p:cNvSpPr txBox="1"/>
          <p:nvPr/>
        </p:nvSpPr>
        <p:spPr>
          <a:xfrm>
            <a:off x="13789694" y="6838096"/>
            <a:ext cx="4614397" cy="14747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347"/>
              </a:lnSpc>
              <a:spcBef>
                <a:spcPct val="0"/>
              </a:spcBef>
            </a:pPr>
            <a:r>
              <a:rPr lang="en-US" sz="2000" i="1" dirty="0" smtClean="0">
                <a:solidFill>
                  <a:srgbClr val="3E3D3D"/>
                </a:solidFill>
                <a:ea typeface="Roboto Condensed Italics"/>
                <a:cs typeface="Roboto Condensed Italics"/>
                <a:sym typeface="Roboto Condensed Italics"/>
              </a:rPr>
              <a:t>St</a:t>
            </a:r>
            <a:r>
              <a:rPr lang="en-US" sz="2000" i="1" dirty="0">
                <a:solidFill>
                  <a:srgbClr val="3E3D3D"/>
                </a:solidFill>
                <a:ea typeface="Roboto Condensed Italics"/>
                <a:cs typeface="Roboto Condensed Italics"/>
                <a:sym typeface="Roboto Condensed Italics"/>
              </a:rPr>
              <a:t>. Martin, K., Vaughn, S., </a:t>
            </a:r>
            <a:r>
              <a:rPr lang="en-US" sz="2000" i="1" dirty="0" err="1">
                <a:solidFill>
                  <a:srgbClr val="3E3D3D"/>
                </a:solidFill>
                <a:ea typeface="Roboto Condensed Italics"/>
                <a:cs typeface="Roboto Condensed Italics"/>
                <a:sym typeface="Roboto Condensed Italics"/>
              </a:rPr>
              <a:t>Troia</a:t>
            </a:r>
            <a:r>
              <a:rPr lang="en-US" sz="2000" i="1" dirty="0">
                <a:solidFill>
                  <a:srgbClr val="3E3D3D"/>
                </a:solidFill>
                <a:ea typeface="Roboto Condensed Italics"/>
                <a:cs typeface="Roboto Condensed Italics"/>
                <a:sym typeface="Roboto Condensed Italics"/>
              </a:rPr>
              <a:t>, G., </a:t>
            </a:r>
            <a:r>
              <a:rPr lang="en-US" sz="2000" i="1" dirty="0" err="1">
                <a:solidFill>
                  <a:srgbClr val="3E3D3D"/>
                </a:solidFill>
                <a:ea typeface="Roboto Condensed Italics"/>
                <a:cs typeface="Roboto Condensed Italics"/>
                <a:sym typeface="Roboto Condensed Italics"/>
              </a:rPr>
              <a:t>Fien</a:t>
            </a:r>
            <a:r>
              <a:rPr lang="en-US" sz="2000" i="1" dirty="0">
                <a:solidFill>
                  <a:srgbClr val="3E3D3D"/>
                </a:solidFill>
                <a:ea typeface="Roboto Condensed Italics"/>
                <a:cs typeface="Roboto Condensed Italics"/>
                <a:sym typeface="Roboto Condensed Italics"/>
              </a:rPr>
              <a:t>, &amp; H., Coyne, M. (2020). Intensifying literacy instruction: Essential practices. Lansing, MI: </a:t>
            </a:r>
            <a:r>
              <a:rPr lang="en-US" sz="2000" i="1" dirty="0" err="1">
                <a:solidFill>
                  <a:srgbClr val="3E3D3D"/>
                </a:solidFill>
                <a:ea typeface="Roboto Condensed Italics"/>
                <a:cs typeface="Roboto Condensed Italics"/>
                <a:sym typeface="Roboto Condensed Italics"/>
              </a:rPr>
              <a:t>MiMTSS</a:t>
            </a:r>
            <a:r>
              <a:rPr lang="en-US" sz="2000" i="1" dirty="0">
                <a:solidFill>
                  <a:srgbClr val="3E3D3D"/>
                </a:solidFill>
                <a:ea typeface="Roboto Condensed Italics"/>
                <a:cs typeface="Roboto Condensed Italics"/>
                <a:sym typeface="Roboto Condensed Italics"/>
              </a:rPr>
              <a:t> Technical Assistance Center, Michigan Department of Education</a:t>
            </a:r>
            <a:r>
              <a:rPr lang="en-US" sz="2347" i="1" dirty="0">
                <a:solidFill>
                  <a:srgbClr val="3E3D3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504079" cy="10287000"/>
          </a:xfrm>
          <a:custGeom>
            <a:avLst/>
            <a:gdLst/>
            <a:ahLst/>
            <a:cxnLst/>
            <a:rect l="l" t="t" r="r" b="b"/>
            <a:pathLst>
              <a:path w="18504079" h="10287000">
                <a:moveTo>
                  <a:pt x="0" y="0"/>
                </a:moveTo>
                <a:lnTo>
                  <a:pt x="18504079" y="0"/>
                </a:lnTo>
                <a:lnTo>
                  <a:pt x="1850407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939" b="-3993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675364" y="189921"/>
            <a:ext cx="4327324" cy="1540962"/>
            <a:chOff x="0" y="0"/>
            <a:chExt cx="5769765" cy="2054615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5769765" cy="2054615"/>
              <a:chOff x="0" y="0"/>
              <a:chExt cx="1242773" cy="442552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242773" cy="442552"/>
              </a:xfrm>
              <a:custGeom>
                <a:avLst/>
                <a:gdLst/>
                <a:ahLst/>
                <a:cxnLst/>
                <a:rect l="l" t="t" r="r" b="b"/>
                <a:pathLst>
                  <a:path w="1242773" h="442552">
                    <a:moveTo>
                      <a:pt x="38297" y="0"/>
                    </a:moveTo>
                    <a:lnTo>
                      <a:pt x="1204476" y="0"/>
                    </a:lnTo>
                    <a:cubicBezTo>
                      <a:pt x="1214633" y="0"/>
                      <a:pt x="1224374" y="4035"/>
                      <a:pt x="1231556" y="11217"/>
                    </a:cubicBezTo>
                    <a:cubicBezTo>
                      <a:pt x="1238738" y="18399"/>
                      <a:pt x="1242773" y="28140"/>
                      <a:pt x="1242773" y="38297"/>
                    </a:cubicBezTo>
                    <a:lnTo>
                      <a:pt x="1242773" y="404255"/>
                    </a:lnTo>
                    <a:cubicBezTo>
                      <a:pt x="1242773" y="425406"/>
                      <a:pt x="1225627" y="442552"/>
                      <a:pt x="1204476" y="442552"/>
                    </a:cubicBezTo>
                    <a:lnTo>
                      <a:pt x="38297" y="442552"/>
                    </a:lnTo>
                    <a:cubicBezTo>
                      <a:pt x="28140" y="442552"/>
                      <a:pt x="18399" y="438517"/>
                      <a:pt x="11217" y="431335"/>
                    </a:cubicBezTo>
                    <a:cubicBezTo>
                      <a:pt x="4035" y="424153"/>
                      <a:pt x="0" y="414412"/>
                      <a:pt x="0" y="404255"/>
                    </a:cubicBezTo>
                    <a:lnTo>
                      <a:pt x="0" y="38297"/>
                    </a:lnTo>
                    <a:cubicBezTo>
                      <a:pt x="0" y="28140"/>
                      <a:pt x="4035" y="18399"/>
                      <a:pt x="11217" y="11217"/>
                    </a:cubicBezTo>
                    <a:cubicBezTo>
                      <a:pt x="18399" y="4035"/>
                      <a:pt x="28140" y="0"/>
                      <a:pt x="38297" y="0"/>
                    </a:cubicBezTo>
                    <a:close/>
                  </a:path>
                </a:pathLst>
              </a:custGeom>
              <a:solidFill>
                <a:srgbClr val="FFB600"/>
              </a:solidFill>
              <a:ln w="114300" cap="rnd">
                <a:solidFill>
                  <a:srgbClr val="FFB600"/>
                </a:solidFill>
                <a:prstDash val="solid"/>
                <a:round/>
              </a:ln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9525"/>
                <a:ext cx="1242773" cy="45207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5"/>
                  </a:lnSpc>
                </a:pPr>
                <a:endParaRPr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307625" y="456872"/>
              <a:ext cx="5154516" cy="10837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17"/>
                </a:lnSpc>
              </a:pPr>
              <a:r>
                <a:rPr lang="en-US" sz="2369" b="1">
                  <a:solidFill>
                    <a:srgbClr val="FFFFFF"/>
                  </a:solidFill>
                  <a:latin typeface="Arialle Bold"/>
                  <a:ea typeface="Arialle Bold"/>
                  <a:cs typeface="Arialle Bold"/>
                  <a:sym typeface="Arialle Bold"/>
                </a:rPr>
                <a:t>Elevul înțelege ceea ce citește în mod adecvat?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366514" y="2476675"/>
            <a:ext cx="4327324" cy="1533601"/>
            <a:chOff x="0" y="0"/>
            <a:chExt cx="5769765" cy="2044801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5769765" cy="2044801"/>
              <a:chOff x="0" y="0"/>
              <a:chExt cx="1242773" cy="440438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242773" cy="440438"/>
              </a:xfrm>
              <a:custGeom>
                <a:avLst/>
                <a:gdLst/>
                <a:ahLst/>
                <a:cxnLst/>
                <a:rect l="l" t="t" r="r" b="b"/>
                <a:pathLst>
                  <a:path w="1242773" h="440438">
                    <a:moveTo>
                      <a:pt x="38297" y="0"/>
                    </a:moveTo>
                    <a:lnTo>
                      <a:pt x="1204476" y="0"/>
                    </a:lnTo>
                    <a:cubicBezTo>
                      <a:pt x="1214633" y="0"/>
                      <a:pt x="1224374" y="4035"/>
                      <a:pt x="1231556" y="11217"/>
                    </a:cubicBezTo>
                    <a:cubicBezTo>
                      <a:pt x="1238738" y="18399"/>
                      <a:pt x="1242773" y="28140"/>
                      <a:pt x="1242773" y="38297"/>
                    </a:cubicBezTo>
                    <a:lnTo>
                      <a:pt x="1242773" y="402141"/>
                    </a:lnTo>
                    <a:cubicBezTo>
                      <a:pt x="1242773" y="423292"/>
                      <a:pt x="1225627" y="440438"/>
                      <a:pt x="1204476" y="440438"/>
                    </a:cubicBezTo>
                    <a:lnTo>
                      <a:pt x="38297" y="440438"/>
                    </a:lnTo>
                    <a:cubicBezTo>
                      <a:pt x="28140" y="440438"/>
                      <a:pt x="18399" y="436403"/>
                      <a:pt x="11217" y="429221"/>
                    </a:cubicBezTo>
                    <a:cubicBezTo>
                      <a:pt x="4035" y="422039"/>
                      <a:pt x="0" y="412298"/>
                      <a:pt x="0" y="402141"/>
                    </a:cubicBezTo>
                    <a:lnTo>
                      <a:pt x="0" y="38297"/>
                    </a:lnTo>
                    <a:cubicBezTo>
                      <a:pt x="0" y="28140"/>
                      <a:pt x="4035" y="18399"/>
                      <a:pt x="11217" y="11217"/>
                    </a:cubicBezTo>
                    <a:cubicBezTo>
                      <a:pt x="18399" y="4035"/>
                      <a:pt x="28140" y="0"/>
                      <a:pt x="3829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rnd">
                <a:solidFill>
                  <a:srgbClr val="0CBD79"/>
                </a:solidFill>
                <a:prstDash val="solid"/>
                <a:round/>
              </a:ln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9525"/>
                <a:ext cx="1242773" cy="4499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5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307625" y="758587"/>
              <a:ext cx="5154516" cy="5129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96"/>
                </a:lnSpc>
              </a:pPr>
              <a:r>
                <a:rPr lang="en-US" sz="2140" b="1" dirty="0">
                  <a:solidFill>
                    <a:srgbClr val="3E3D3D"/>
                  </a:solidFill>
                  <a:latin typeface="Arialle Bold"/>
                  <a:ea typeface="Arialle Bold"/>
                  <a:cs typeface="Arialle Bold"/>
                  <a:sym typeface="Arialle Bold"/>
                </a:rPr>
                <a:t>Nu </a:t>
              </a:r>
              <a:r>
                <a:rPr lang="en-US" sz="2140" b="1" dirty="0" err="1">
                  <a:solidFill>
                    <a:srgbClr val="3E3D3D"/>
                  </a:solidFill>
                  <a:latin typeface="Arialle Bold"/>
                  <a:ea typeface="Arialle Bold"/>
                  <a:cs typeface="Arialle Bold"/>
                  <a:sym typeface="Arialle Bold"/>
                </a:rPr>
                <a:t>este</a:t>
              </a:r>
              <a:r>
                <a:rPr lang="en-US" sz="2140" b="1" dirty="0">
                  <a:solidFill>
                    <a:srgbClr val="3E3D3D"/>
                  </a:solidFill>
                  <a:latin typeface="Arialle Bold"/>
                  <a:ea typeface="Arialle Bold"/>
                  <a:cs typeface="Arialle Bold"/>
                  <a:sym typeface="Arialle Bold"/>
                </a:rPr>
                <a:t> </a:t>
              </a:r>
              <a:r>
                <a:rPr lang="en-US" sz="2140" b="1" dirty="0" err="1">
                  <a:solidFill>
                    <a:srgbClr val="3E3D3D"/>
                  </a:solidFill>
                  <a:latin typeface="Arialle Bold"/>
                  <a:ea typeface="Arialle Bold"/>
                  <a:cs typeface="Arialle Bold"/>
                  <a:sym typeface="Arialle Bold"/>
                </a:rPr>
                <a:t>nevoie</a:t>
              </a:r>
              <a:r>
                <a:rPr lang="en-US" sz="2140" b="1" dirty="0">
                  <a:solidFill>
                    <a:srgbClr val="3E3D3D"/>
                  </a:solidFill>
                  <a:latin typeface="Arialle Bold"/>
                  <a:ea typeface="Arialle Bold"/>
                  <a:cs typeface="Arialle Bold"/>
                  <a:sym typeface="Arialle Bold"/>
                </a:rPr>
                <a:t> de </a:t>
              </a:r>
              <a:r>
                <a:rPr lang="en-US" sz="2140" b="1" dirty="0" err="1" smtClean="0">
                  <a:solidFill>
                    <a:srgbClr val="3E3D3D"/>
                  </a:solidFill>
                  <a:latin typeface="Arialle Bold"/>
                  <a:ea typeface="Arialle Bold"/>
                  <a:cs typeface="Arialle Bold"/>
                  <a:sym typeface="Arialle Bold"/>
                </a:rPr>
                <a:t>interve</a:t>
              </a:r>
              <a:r>
                <a:rPr lang="ro-RO" sz="2140" b="1" dirty="0" smtClean="0">
                  <a:solidFill>
                    <a:srgbClr val="3E3D3D"/>
                  </a:solidFill>
                  <a:latin typeface="Arialle Bold"/>
                  <a:ea typeface="Arialle Bold"/>
                  <a:cs typeface="Arialle Bold"/>
                  <a:sym typeface="Arialle Bold"/>
                </a:rPr>
                <a:t>n</a:t>
              </a:r>
              <a:r>
                <a:rPr lang="en-US" sz="2140" b="1" dirty="0" err="1" smtClean="0">
                  <a:solidFill>
                    <a:srgbClr val="3E3D3D"/>
                  </a:solidFill>
                  <a:latin typeface="Arialle Bold"/>
                  <a:ea typeface="Arialle Bold"/>
                  <a:cs typeface="Arialle Bold"/>
                  <a:sym typeface="Arialle Bold"/>
                </a:rPr>
                <a:t>ție</a:t>
              </a:r>
              <a:r>
                <a:rPr lang="ro-RO" sz="2140" b="1" dirty="0" smtClean="0">
                  <a:solidFill>
                    <a:srgbClr val="3E3D3D"/>
                  </a:solidFill>
                  <a:latin typeface="Arialle Bold"/>
                  <a:ea typeface="Arialle Bold"/>
                  <a:cs typeface="Arialle Bold"/>
                  <a:sym typeface="Arialle Bold"/>
                </a:rPr>
                <a:t>.</a:t>
              </a:r>
              <a:endParaRPr lang="en-US" sz="2140" b="1" dirty="0">
                <a:solidFill>
                  <a:srgbClr val="3E3D3D"/>
                </a:solidFill>
                <a:latin typeface="Arialle Bold"/>
                <a:ea typeface="Arialle Bold"/>
                <a:cs typeface="Arialle Bold"/>
                <a:sym typeface="Arialle Bold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027904" y="2476675"/>
            <a:ext cx="4327324" cy="1533601"/>
            <a:chOff x="0" y="0"/>
            <a:chExt cx="5769765" cy="2044801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5769765" cy="2044801"/>
              <a:chOff x="0" y="0"/>
              <a:chExt cx="1242773" cy="440438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242773" cy="440438"/>
              </a:xfrm>
              <a:custGeom>
                <a:avLst/>
                <a:gdLst/>
                <a:ahLst/>
                <a:cxnLst/>
                <a:rect l="l" t="t" r="r" b="b"/>
                <a:pathLst>
                  <a:path w="1242773" h="440438">
                    <a:moveTo>
                      <a:pt x="38297" y="0"/>
                    </a:moveTo>
                    <a:lnTo>
                      <a:pt x="1204476" y="0"/>
                    </a:lnTo>
                    <a:cubicBezTo>
                      <a:pt x="1214633" y="0"/>
                      <a:pt x="1224374" y="4035"/>
                      <a:pt x="1231556" y="11217"/>
                    </a:cubicBezTo>
                    <a:cubicBezTo>
                      <a:pt x="1238738" y="18399"/>
                      <a:pt x="1242773" y="28140"/>
                      <a:pt x="1242773" y="38297"/>
                    </a:cubicBezTo>
                    <a:lnTo>
                      <a:pt x="1242773" y="402141"/>
                    </a:lnTo>
                    <a:cubicBezTo>
                      <a:pt x="1242773" y="423292"/>
                      <a:pt x="1225627" y="440438"/>
                      <a:pt x="1204476" y="440438"/>
                    </a:cubicBezTo>
                    <a:lnTo>
                      <a:pt x="38297" y="440438"/>
                    </a:lnTo>
                    <a:cubicBezTo>
                      <a:pt x="28140" y="440438"/>
                      <a:pt x="18399" y="436403"/>
                      <a:pt x="11217" y="429221"/>
                    </a:cubicBezTo>
                    <a:cubicBezTo>
                      <a:pt x="4035" y="422039"/>
                      <a:pt x="0" y="412298"/>
                      <a:pt x="0" y="402141"/>
                    </a:cubicBezTo>
                    <a:lnTo>
                      <a:pt x="0" y="38297"/>
                    </a:lnTo>
                    <a:cubicBezTo>
                      <a:pt x="0" y="28140"/>
                      <a:pt x="4035" y="18399"/>
                      <a:pt x="11217" y="11217"/>
                    </a:cubicBezTo>
                    <a:cubicBezTo>
                      <a:pt x="18399" y="4035"/>
                      <a:pt x="28140" y="0"/>
                      <a:pt x="3829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rnd">
                <a:solidFill>
                  <a:srgbClr val="0CBD79"/>
                </a:solidFill>
                <a:prstDash val="solid"/>
                <a:round/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9525"/>
                <a:ext cx="1242773" cy="4499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5"/>
                  </a:lnSpc>
                </a:pPr>
                <a:endParaRPr/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307625" y="506151"/>
              <a:ext cx="5154516" cy="9848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96"/>
                </a:lnSpc>
              </a:pPr>
              <a:r>
                <a:rPr lang="en-US" sz="2140" b="1">
                  <a:solidFill>
                    <a:srgbClr val="3E3D3D"/>
                  </a:solidFill>
                  <a:latin typeface="Arialle Bold"/>
                  <a:ea typeface="Arialle Bold"/>
                  <a:cs typeface="Arialle Bold"/>
                  <a:sym typeface="Arialle Bold"/>
                </a:rPr>
                <a:t>Elevul citește suficient de fluent?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1560984" y="5524890"/>
            <a:ext cx="4327324" cy="1765514"/>
            <a:chOff x="0" y="0"/>
            <a:chExt cx="1242773" cy="50704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242773" cy="507041"/>
            </a:xfrm>
            <a:custGeom>
              <a:avLst/>
              <a:gdLst/>
              <a:ahLst/>
              <a:cxnLst/>
              <a:rect l="l" t="t" r="r" b="b"/>
              <a:pathLst>
                <a:path w="1242773" h="507041">
                  <a:moveTo>
                    <a:pt x="50094" y="0"/>
                  </a:moveTo>
                  <a:lnTo>
                    <a:pt x="1192679" y="0"/>
                  </a:lnTo>
                  <a:cubicBezTo>
                    <a:pt x="1205964" y="0"/>
                    <a:pt x="1218706" y="5278"/>
                    <a:pt x="1228101" y="14672"/>
                  </a:cubicBezTo>
                  <a:cubicBezTo>
                    <a:pt x="1237495" y="24067"/>
                    <a:pt x="1242773" y="36808"/>
                    <a:pt x="1242773" y="50094"/>
                  </a:cubicBezTo>
                  <a:lnTo>
                    <a:pt x="1242773" y="456947"/>
                  </a:lnTo>
                  <a:cubicBezTo>
                    <a:pt x="1242773" y="470233"/>
                    <a:pt x="1237495" y="482975"/>
                    <a:pt x="1228101" y="492369"/>
                  </a:cubicBezTo>
                  <a:cubicBezTo>
                    <a:pt x="1218706" y="501764"/>
                    <a:pt x="1205964" y="507041"/>
                    <a:pt x="1192679" y="507041"/>
                  </a:cubicBezTo>
                  <a:lnTo>
                    <a:pt x="50094" y="507041"/>
                  </a:lnTo>
                  <a:cubicBezTo>
                    <a:pt x="36808" y="507041"/>
                    <a:pt x="24067" y="501764"/>
                    <a:pt x="14672" y="492369"/>
                  </a:cubicBezTo>
                  <a:cubicBezTo>
                    <a:pt x="5278" y="482975"/>
                    <a:pt x="0" y="470233"/>
                    <a:pt x="0" y="456947"/>
                  </a:cubicBezTo>
                  <a:lnTo>
                    <a:pt x="0" y="50094"/>
                  </a:lnTo>
                  <a:cubicBezTo>
                    <a:pt x="0" y="36808"/>
                    <a:pt x="5278" y="24067"/>
                    <a:pt x="14672" y="14672"/>
                  </a:cubicBezTo>
                  <a:cubicBezTo>
                    <a:pt x="24067" y="5278"/>
                    <a:pt x="36808" y="0"/>
                    <a:pt x="5009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0CBD79"/>
              </a:solidFill>
              <a:prstDash val="solid"/>
              <a:round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9525"/>
              <a:ext cx="1242773" cy="516566"/>
            </a:xfrm>
            <a:prstGeom prst="rect">
              <a:avLst/>
            </a:prstGeom>
          </p:spPr>
          <p:txBody>
            <a:bodyPr lIns="26575" tIns="26575" rIns="26575" bIns="26575" rtlCol="0" anchor="ctr"/>
            <a:lstStyle/>
            <a:p>
              <a:pPr algn="ctr">
                <a:lnSpc>
                  <a:spcPts val="1255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1574903" y="7530057"/>
            <a:ext cx="4327324" cy="2601083"/>
            <a:chOff x="0" y="0"/>
            <a:chExt cx="1242773" cy="74701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242773" cy="747010"/>
            </a:xfrm>
            <a:custGeom>
              <a:avLst/>
              <a:gdLst/>
              <a:ahLst/>
              <a:cxnLst/>
              <a:rect l="l" t="t" r="r" b="b"/>
              <a:pathLst>
                <a:path w="1242773" h="747010">
                  <a:moveTo>
                    <a:pt x="50094" y="0"/>
                  </a:moveTo>
                  <a:lnTo>
                    <a:pt x="1192679" y="0"/>
                  </a:lnTo>
                  <a:cubicBezTo>
                    <a:pt x="1205964" y="0"/>
                    <a:pt x="1218706" y="5278"/>
                    <a:pt x="1228101" y="14672"/>
                  </a:cubicBezTo>
                  <a:cubicBezTo>
                    <a:pt x="1237495" y="24067"/>
                    <a:pt x="1242773" y="36808"/>
                    <a:pt x="1242773" y="50094"/>
                  </a:cubicBezTo>
                  <a:lnTo>
                    <a:pt x="1242773" y="696916"/>
                  </a:lnTo>
                  <a:cubicBezTo>
                    <a:pt x="1242773" y="710202"/>
                    <a:pt x="1237495" y="722944"/>
                    <a:pt x="1228101" y="732338"/>
                  </a:cubicBezTo>
                  <a:cubicBezTo>
                    <a:pt x="1218706" y="741733"/>
                    <a:pt x="1205964" y="747010"/>
                    <a:pt x="1192679" y="747010"/>
                  </a:cubicBezTo>
                  <a:lnTo>
                    <a:pt x="50094" y="747010"/>
                  </a:lnTo>
                  <a:cubicBezTo>
                    <a:pt x="36808" y="747010"/>
                    <a:pt x="24067" y="741733"/>
                    <a:pt x="14672" y="732338"/>
                  </a:cubicBezTo>
                  <a:cubicBezTo>
                    <a:pt x="5278" y="722944"/>
                    <a:pt x="0" y="710202"/>
                    <a:pt x="0" y="696916"/>
                  </a:cubicBezTo>
                  <a:lnTo>
                    <a:pt x="0" y="50094"/>
                  </a:lnTo>
                  <a:cubicBezTo>
                    <a:pt x="0" y="36808"/>
                    <a:pt x="5278" y="24067"/>
                    <a:pt x="14672" y="14672"/>
                  </a:cubicBezTo>
                  <a:cubicBezTo>
                    <a:pt x="24067" y="5278"/>
                    <a:pt x="36808" y="0"/>
                    <a:pt x="5009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0CBD79"/>
              </a:solidFill>
              <a:prstDash val="solid"/>
              <a:round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0" y="-9525"/>
              <a:ext cx="1242773" cy="756535"/>
            </a:xfrm>
            <a:prstGeom prst="rect">
              <a:avLst/>
            </a:prstGeom>
          </p:spPr>
          <p:txBody>
            <a:bodyPr lIns="26575" tIns="26575" rIns="26575" bIns="26575" rtlCol="0" anchor="ctr"/>
            <a:lstStyle/>
            <a:p>
              <a:pPr algn="ctr">
                <a:lnSpc>
                  <a:spcPts val="1255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1791702" y="5705124"/>
            <a:ext cx="3865887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6"/>
              </a:lnSpc>
            </a:pPr>
            <a:r>
              <a:rPr lang="en-US" sz="2140" b="1" dirty="0" err="1">
                <a:solidFill>
                  <a:srgbClr val="3E3D3D"/>
                </a:solidFill>
                <a:latin typeface="Arialle Bold"/>
                <a:ea typeface="Arialle Bold"/>
                <a:cs typeface="Arialle Bold"/>
                <a:sym typeface="Arialle Bold"/>
              </a:rPr>
              <a:t>Elevul</a:t>
            </a:r>
            <a:r>
              <a:rPr lang="en-US" sz="2140" b="1" dirty="0">
                <a:solidFill>
                  <a:srgbClr val="3E3D3D"/>
                </a:solidFill>
                <a:latin typeface="Arialle Bold"/>
                <a:ea typeface="Arialle Bold"/>
                <a:cs typeface="Arialle Bold"/>
                <a:sym typeface="Arialle Bold"/>
              </a:rPr>
              <a:t> are </a:t>
            </a:r>
            <a:r>
              <a:rPr lang="en-US" sz="2140" b="1" dirty="0" err="1">
                <a:solidFill>
                  <a:srgbClr val="3E3D3D"/>
                </a:solidFill>
                <a:latin typeface="Arialle Bold"/>
                <a:ea typeface="Arialle Bold"/>
                <a:cs typeface="Arialle Bold"/>
                <a:sym typeface="Arialle Bold"/>
              </a:rPr>
              <a:t>nevoie</a:t>
            </a:r>
            <a:r>
              <a:rPr lang="en-US" sz="2140" b="1" dirty="0">
                <a:solidFill>
                  <a:srgbClr val="3E3D3D"/>
                </a:solidFill>
                <a:latin typeface="Arialle Bold"/>
                <a:ea typeface="Arialle Bold"/>
                <a:cs typeface="Arialle Bold"/>
                <a:sym typeface="Arialle Bold"/>
              </a:rPr>
              <a:t> de </a:t>
            </a:r>
            <a:r>
              <a:rPr lang="en-US" sz="2140" b="1" dirty="0" err="1">
                <a:solidFill>
                  <a:srgbClr val="3E3D3D"/>
                </a:solidFill>
                <a:latin typeface="Arialle Bold"/>
                <a:ea typeface="Arialle Bold"/>
                <a:cs typeface="Arialle Bold"/>
                <a:sym typeface="Arialle Bold"/>
              </a:rPr>
              <a:t>intervenție</a:t>
            </a:r>
            <a:r>
              <a:rPr lang="en-US" sz="2140" b="1" dirty="0">
                <a:solidFill>
                  <a:srgbClr val="3E3D3D"/>
                </a:solidFill>
                <a:latin typeface="Arialle Bold"/>
                <a:ea typeface="Arialle Bold"/>
                <a:cs typeface="Arialle Bold"/>
                <a:sym typeface="Arialle Bold"/>
              </a:rPr>
              <a:t> </a:t>
            </a:r>
            <a:r>
              <a:rPr lang="en-US" sz="2140" b="1" dirty="0" err="1">
                <a:solidFill>
                  <a:srgbClr val="3E3D3D"/>
                </a:solidFill>
                <a:latin typeface="Arialle Bold"/>
                <a:ea typeface="Arialle Bold"/>
                <a:cs typeface="Arialle Bold"/>
                <a:sym typeface="Arialle Bold"/>
              </a:rPr>
              <a:t>pentru</a:t>
            </a:r>
            <a:r>
              <a:rPr lang="en-US" sz="2140" b="1" dirty="0">
                <a:solidFill>
                  <a:srgbClr val="3E3D3D"/>
                </a:solidFill>
                <a:latin typeface="Arialle Bold"/>
                <a:ea typeface="Arialle Bold"/>
                <a:cs typeface="Arialle Bold"/>
                <a:sym typeface="Arialle Bold"/>
              </a:rPr>
              <a:t> </a:t>
            </a:r>
            <a:r>
              <a:rPr lang="en-US" sz="2140" b="1" dirty="0" err="1">
                <a:solidFill>
                  <a:srgbClr val="3E3D3D"/>
                </a:solidFill>
                <a:latin typeface="Arialle Bold"/>
                <a:ea typeface="Arialle Bold"/>
                <a:cs typeface="Arialle Bold"/>
                <a:sym typeface="Arialle Bold"/>
              </a:rPr>
              <a:t>creșterea</a:t>
            </a:r>
            <a:r>
              <a:rPr lang="en-US" sz="2140" b="1" dirty="0">
                <a:solidFill>
                  <a:srgbClr val="3E3D3D"/>
                </a:solidFill>
                <a:latin typeface="Arialle Bold"/>
                <a:ea typeface="Arialle Bold"/>
                <a:cs typeface="Arialle Bold"/>
                <a:sym typeface="Arialle Bold"/>
              </a:rPr>
              <a:t> </a:t>
            </a:r>
            <a:r>
              <a:rPr lang="en-US" sz="2140" b="1" dirty="0" err="1">
                <a:solidFill>
                  <a:srgbClr val="3E3D3D"/>
                </a:solidFill>
                <a:latin typeface="Arialle Bold"/>
                <a:ea typeface="Arialle Bold"/>
                <a:cs typeface="Arialle Bold"/>
                <a:sym typeface="Arialle Bold"/>
              </a:rPr>
              <a:t>ratei</a:t>
            </a:r>
            <a:r>
              <a:rPr lang="en-US" sz="2140" b="1" dirty="0">
                <a:solidFill>
                  <a:srgbClr val="3E3D3D"/>
                </a:solidFill>
                <a:latin typeface="Arialle Bold"/>
                <a:ea typeface="Arialle Bold"/>
                <a:cs typeface="Arialle Bold"/>
                <a:sym typeface="Arialle Bold"/>
              </a:rPr>
              <a:t>/ </a:t>
            </a:r>
            <a:r>
              <a:rPr lang="en-US" sz="2140" b="1" dirty="0" err="1">
                <a:solidFill>
                  <a:srgbClr val="3E3D3D"/>
                </a:solidFill>
                <a:latin typeface="Arialle Bold"/>
                <a:ea typeface="Arialle Bold"/>
                <a:cs typeface="Arialle Bold"/>
                <a:sym typeface="Arialle Bold"/>
              </a:rPr>
              <a:t>vitezei</a:t>
            </a:r>
            <a:r>
              <a:rPr lang="en-US" sz="2140" b="1" dirty="0">
                <a:solidFill>
                  <a:srgbClr val="3E3D3D"/>
                </a:solidFill>
                <a:latin typeface="Arialle Bold"/>
                <a:ea typeface="Arialle Bold"/>
                <a:cs typeface="Arialle Bold"/>
                <a:sym typeface="Arialle Bold"/>
              </a:rPr>
              <a:t> de </a:t>
            </a:r>
            <a:r>
              <a:rPr lang="en-US" sz="2140" b="1" dirty="0" err="1" smtClean="0">
                <a:solidFill>
                  <a:srgbClr val="3E3D3D"/>
                </a:solidFill>
                <a:latin typeface="Arialle Bold"/>
                <a:ea typeface="Arialle Bold"/>
                <a:cs typeface="Arialle Bold"/>
                <a:sym typeface="Arialle Bold"/>
              </a:rPr>
              <a:t>citire</a:t>
            </a:r>
            <a:r>
              <a:rPr lang="ro-RO" sz="2140" b="1" dirty="0" smtClean="0">
                <a:solidFill>
                  <a:srgbClr val="3E3D3D"/>
                </a:solidFill>
                <a:latin typeface="Arialle Bold"/>
                <a:ea typeface="Arialle Bold"/>
                <a:cs typeface="Arialle Bold"/>
                <a:sym typeface="Arialle Bold"/>
              </a:rPr>
              <a:t>.</a:t>
            </a:r>
            <a:endParaRPr lang="en-US" sz="2140" b="1" dirty="0">
              <a:solidFill>
                <a:srgbClr val="3E3D3D"/>
              </a:solidFill>
              <a:latin typeface="Arialle Bold"/>
              <a:ea typeface="Arialle Bold"/>
              <a:cs typeface="Arialle Bold"/>
              <a:sym typeface="Arialle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1690262" y="7826900"/>
            <a:ext cx="4096606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96"/>
              </a:lnSpc>
            </a:pPr>
            <a:r>
              <a:rPr lang="en-US" sz="2140" b="1" dirty="0" err="1">
                <a:solidFill>
                  <a:srgbClr val="3E3D3D"/>
                </a:solidFill>
                <a:latin typeface="Arialle Bold"/>
                <a:ea typeface="Arialle Bold"/>
                <a:cs typeface="Arialle Bold"/>
                <a:sym typeface="Arialle Bold"/>
              </a:rPr>
              <a:t>Elevul</a:t>
            </a:r>
            <a:r>
              <a:rPr lang="en-US" sz="2140" b="1" dirty="0">
                <a:solidFill>
                  <a:srgbClr val="3E3D3D"/>
                </a:solidFill>
                <a:latin typeface="Arialle Bold"/>
                <a:ea typeface="Arialle Bold"/>
                <a:cs typeface="Arialle Bold"/>
                <a:sym typeface="Arialle Bold"/>
              </a:rPr>
              <a:t> are </a:t>
            </a:r>
            <a:r>
              <a:rPr lang="en-US" sz="2140" b="1" dirty="0" err="1">
                <a:solidFill>
                  <a:srgbClr val="3E3D3D"/>
                </a:solidFill>
                <a:latin typeface="Arialle Bold"/>
                <a:ea typeface="Arialle Bold"/>
                <a:cs typeface="Arialle Bold"/>
                <a:sym typeface="Arialle Bold"/>
              </a:rPr>
              <a:t>nevoie</a:t>
            </a:r>
            <a:r>
              <a:rPr lang="en-US" sz="2140" b="1" dirty="0">
                <a:solidFill>
                  <a:srgbClr val="3E3D3D"/>
                </a:solidFill>
                <a:latin typeface="Arialle Bold"/>
                <a:ea typeface="Arialle Bold"/>
                <a:cs typeface="Arialle Bold"/>
                <a:sym typeface="Arialle Bold"/>
              </a:rPr>
              <a:t> de </a:t>
            </a:r>
            <a:r>
              <a:rPr lang="en-US" sz="2140" b="1" dirty="0" err="1">
                <a:solidFill>
                  <a:srgbClr val="3E3D3D"/>
                </a:solidFill>
                <a:latin typeface="Arialle Bold"/>
                <a:ea typeface="Arialle Bold"/>
                <a:cs typeface="Arialle Bold"/>
                <a:sym typeface="Arialle Bold"/>
              </a:rPr>
              <a:t>intervenție</a:t>
            </a:r>
            <a:r>
              <a:rPr lang="en-US" sz="2140" b="1" dirty="0">
                <a:solidFill>
                  <a:srgbClr val="3E3D3D"/>
                </a:solidFill>
                <a:latin typeface="Arialle Bold"/>
                <a:ea typeface="Arialle Bold"/>
                <a:cs typeface="Arialle Bold"/>
                <a:sym typeface="Arialle Bold"/>
              </a:rPr>
              <a:t> </a:t>
            </a:r>
            <a:r>
              <a:rPr lang="en-US" sz="2140" b="1" dirty="0" err="1">
                <a:solidFill>
                  <a:srgbClr val="3E3D3D"/>
                </a:solidFill>
                <a:latin typeface="Arialle Bold"/>
                <a:ea typeface="Arialle Bold"/>
                <a:cs typeface="Arialle Bold"/>
                <a:sym typeface="Arialle Bold"/>
              </a:rPr>
              <a:t>pentru</a:t>
            </a:r>
            <a:r>
              <a:rPr lang="en-US" sz="2140" b="1" dirty="0">
                <a:solidFill>
                  <a:srgbClr val="3E3D3D"/>
                </a:solidFill>
                <a:latin typeface="Arialle Bold"/>
                <a:ea typeface="Arialle Bold"/>
                <a:cs typeface="Arialle Bold"/>
                <a:sym typeface="Arialle Bold"/>
              </a:rPr>
              <a:t> </a:t>
            </a:r>
            <a:r>
              <a:rPr lang="en-US" sz="2140" b="1" dirty="0" err="1">
                <a:solidFill>
                  <a:srgbClr val="3E3D3D"/>
                </a:solidFill>
                <a:latin typeface="Arialle Bold"/>
                <a:ea typeface="Arialle Bold"/>
                <a:cs typeface="Arialle Bold"/>
                <a:sym typeface="Arialle Bold"/>
              </a:rPr>
              <a:t>recunoașterea</a:t>
            </a:r>
            <a:r>
              <a:rPr lang="en-US" sz="2140" b="1" dirty="0">
                <a:solidFill>
                  <a:srgbClr val="3E3D3D"/>
                </a:solidFill>
                <a:latin typeface="Arialle Bold"/>
                <a:ea typeface="Arialle Bold"/>
                <a:cs typeface="Arialle Bold"/>
                <a:sym typeface="Arialle Bold"/>
              </a:rPr>
              <a:t> </a:t>
            </a:r>
            <a:r>
              <a:rPr lang="en-US" sz="2140" b="1" dirty="0" err="1">
                <a:solidFill>
                  <a:srgbClr val="3E3D3D"/>
                </a:solidFill>
                <a:latin typeface="Arialle Bold"/>
                <a:ea typeface="Arialle Bold"/>
                <a:cs typeface="Arialle Bold"/>
                <a:sym typeface="Arialle Bold"/>
              </a:rPr>
              <a:t>cuvintelor</a:t>
            </a:r>
            <a:r>
              <a:rPr lang="en-US" sz="2140" b="1" dirty="0">
                <a:solidFill>
                  <a:srgbClr val="3E3D3D"/>
                </a:solidFill>
                <a:latin typeface="Arialle Bold"/>
                <a:ea typeface="Arialle Bold"/>
                <a:cs typeface="Arialle Bold"/>
                <a:sym typeface="Arialle Bold"/>
              </a:rPr>
              <a:t>: </a:t>
            </a:r>
            <a:r>
              <a:rPr lang="en-US" sz="2140" b="1" dirty="0" err="1">
                <a:solidFill>
                  <a:srgbClr val="3E3D3D"/>
                </a:solidFill>
                <a:latin typeface="Arialle Bold"/>
                <a:ea typeface="Arialle Bold"/>
                <a:cs typeface="Arialle Bold"/>
                <a:sym typeface="Arialle Bold"/>
              </a:rPr>
              <a:t>atenție</a:t>
            </a:r>
            <a:r>
              <a:rPr lang="en-US" sz="2140" b="1" dirty="0">
                <a:solidFill>
                  <a:srgbClr val="3E3D3D"/>
                </a:solidFill>
                <a:latin typeface="Arialle Bold"/>
                <a:ea typeface="Arialle Bold"/>
                <a:cs typeface="Arialle Bold"/>
                <a:sym typeface="Arialle Bold"/>
              </a:rPr>
              <a:t> la </a:t>
            </a:r>
            <a:r>
              <a:rPr lang="en-US" sz="2140" b="1" dirty="0" err="1">
                <a:solidFill>
                  <a:srgbClr val="3E3D3D"/>
                </a:solidFill>
                <a:latin typeface="Arialle Bold"/>
                <a:ea typeface="Arialle Bold"/>
                <a:cs typeface="Arialle Bold"/>
                <a:sym typeface="Arialle Bold"/>
              </a:rPr>
              <a:t>fonologie</a:t>
            </a:r>
            <a:r>
              <a:rPr lang="en-US" sz="2140" b="1" dirty="0">
                <a:solidFill>
                  <a:srgbClr val="3E3D3D"/>
                </a:solidFill>
                <a:latin typeface="Arialle Bold"/>
                <a:ea typeface="Arialle Bold"/>
                <a:cs typeface="Arialle Bold"/>
                <a:sym typeface="Arialle Bold"/>
              </a:rPr>
              <a:t>, </a:t>
            </a:r>
            <a:r>
              <a:rPr lang="en-US" sz="2140" b="1" dirty="0" err="1">
                <a:solidFill>
                  <a:srgbClr val="3E3D3D"/>
                </a:solidFill>
                <a:latin typeface="Arialle Bold"/>
                <a:ea typeface="Arialle Bold"/>
                <a:cs typeface="Arialle Bold"/>
                <a:sym typeface="Arialle Bold"/>
              </a:rPr>
              <a:t>cunoașterea</a:t>
            </a:r>
            <a:r>
              <a:rPr lang="en-US" sz="2140" b="1" dirty="0">
                <a:solidFill>
                  <a:srgbClr val="3E3D3D"/>
                </a:solidFill>
                <a:latin typeface="Arialle Bold"/>
                <a:ea typeface="Arialle Bold"/>
                <a:cs typeface="Arialle Bold"/>
                <a:sym typeface="Arialle Bold"/>
              </a:rPr>
              <a:t> </a:t>
            </a:r>
            <a:r>
              <a:rPr lang="en-US" sz="2140" b="1" dirty="0" err="1">
                <a:solidFill>
                  <a:srgbClr val="3E3D3D"/>
                </a:solidFill>
                <a:latin typeface="Arialle Bold"/>
                <a:ea typeface="Arialle Bold"/>
                <a:cs typeface="Arialle Bold"/>
                <a:sym typeface="Arialle Bold"/>
              </a:rPr>
              <a:t>literelor</a:t>
            </a:r>
            <a:r>
              <a:rPr lang="en-US" sz="2140" b="1" dirty="0">
                <a:solidFill>
                  <a:srgbClr val="3E3D3D"/>
                </a:solidFill>
                <a:latin typeface="Arialle Bold"/>
                <a:ea typeface="Arialle Bold"/>
                <a:cs typeface="Arialle Bold"/>
                <a:sym typeface="Arialle Bold"/>
              </a:rPr>
              <a:t>, </a:t>
            </a:r>
            <a:r>
              <a:rPr lang="en-US" sz="2140" b="1" dirty="0" err="1">
                <a:solidFill>
                  <a:srgbClr val="3E3D3D"/>
                </a:solidFill>
                <a:latin typeface="Arialle Bold"/>
                <a:ea typeface="Arialle Bold"/>
                <a:cs typeface="Arialle Bold"/>
                <a:sym typeface="Arialle Bold"/>
              </a:rPr>
              <a:t>corespondență</a:t>
            </a:r>
            <a:r>
              <a:rPr lang="en-US" sz="2140" b="1" dirty="0">
                <a:solidFill>
                  <a:srgbClr val="3E3D3D"/>
                </a:solidFill>
                <a:latin typeface="Arialle Bold"/>
                <a:ea typeface="Arialle Bold"/>
                <a:cs typeface="Arialle Bold"/>
                <a:sym typeface="Arialle Bold"/>
              </a:rPr>
              <a:t> </a:t>
            </a:r>
            <a:r>
              <a:rPr lang="en-US" sz="2140" b="1" dirty="0" err="1" smtClean="0">
                <a:solidFill>
                  <a:srgbClr val="3E3D3D"/>
                </a:solidFill>
                <a:latin typeface="Arialle Bold"/>
                <a:ea typeface="Arialle Bold"/>
                <a:cs typeface="Arialle Bold"/>
                <a:sym typeface="Arialle Bold"/>
              </a:rPr>
              <a:t>fonem-grafem</a:t>
            </a:r>
            <a:r>
              <a:rPr lang="ro-RO" sz="2140" b="1" dirty="0" smtClean="0">
                <a:solidFill>
                  <a:srgbClr val="3E3D3D"/>
                </a:solidFill>
                <a:latin typeface="Arialle Bold"/>
                <a:ea typeface="Arialle Bold"/>
                <a:cs typeface="Arialle Bold"/>
                <a:sym typeface="Arialle Bold"/>
              </a:rPr>
              <a:t>.</a:t>
            </a:r>
            <a:endParaRPr lang="en-US" sz="2140" b="1" dirty="0">
              <a:solidFill>
                <a:srgbClr val="3E3D3D"/>
              </a:solidFill>
              <a:latin typeface="Arialle Bold"/>
              <a:ea typeface="Arialle Bold"/>
              <a:cs typeface="Arialle Bold"/>
              <a:sym typeface="Arialle Bold"/>
            </a:endParaRPr>
          </a:p>
        </p:txBody>
      </p:sp>
      <p:grpSp>
        <p:nvGrpSpPr>
          <p:cNvPr id="26" name="Group 26"/>
          <p:cNvGrpSpPr/>
          <p:nvPr/>
        </p:nvGrpSpPr>
        <p:grpSpPr>
          <a:xfrm>
            <a:off x="6412909" y="6682231"/>
            <a:ext cx="4327324" cy="1533601"/>
            <a:chOff x="0" y="0"/>
            <a:chExt cx="5769765" cy="2044801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0"/>
              <a:ext cx="5769765" cy="2044801"/>
              <a:chOff x="0" y="0"/>
              <a:chExt cx="1242773" cy="440438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1242773" cy="440438"/>
              </a:xfrm>
              <a:custGeom>
                <a:avLst/>
                <a:gdLst/>
                <a:ahLst/>
                <a:cxnLst/>
                <a:rect l="l" t="t" r="r" b="b"/>
                <a:pathLst>
                  <a:path w="1242773" h="440438">
                    <a:moveTo>
                      <a:pt x="38297" y="0"/>
                    </a:moveTo>
                    <a:lnTo>
                      <a:pt x="1204476" y="0"/>
                    </a:lnTo>
                    <a:cubicBezTo>
                      <a:pt x="1214633" y="0"/>
                      <a:pt x="1224374" y="4035"/>
                      <a:pt x="1231556" y="11217"/>
                    </a:cubicBezTo>
                    <a:cubicBezTo>
                      <a:pt x="1238738" y="18399"/>
                      <a:pt x="1242773" y="28140"/>
                      <a:pt x="1242773" y="38297"/>
                    </a:cubicBezTo>
                    <a:lnTo>
                      <a:pt x="1242773" y="402141"/>
                    </a:lnTo>
                    <a:cubicBezTo>
                      <a:pt x="1242773" y="423292"/>
                      <a:pt x="1225627" y="440438"/>
                      <a:pt x="1204476" y="440438"/>
                    </a:cubicBezTo>
                    <a:lnTo>
                      <a:pt x="38297" y="440438"/>
                    </a:lnTo>
                    <a:cubicBezTo>
                      <a:pt x="28140" y="440438"/>
                      <a:pt x="18399" y="436403"/>
                      <a:pt x="11217" y="429221"/>
                    </a:cubicBezTo>
                    <a:cubicBezTo>
                      <a:pt x="4035" y="422039"/>
                      <a:pt x="0" y="412298"/>
                      <a:pt x="0" y="402141"/>
                    </a:cubicBezTo>
                    <a:lnTo>
                      <a:pt x="0" y="38297"/>
                    </a:lnTo>
                    <a:cubicBezTo>
                      <a:pt x="0" y="28140"/>
                      <a:pt x="4035" y="18399"/>
                      <a:pt x="11217" y="11217"/>
                    </a:cubicBezTo>
                    <a:cubicBezTo>
                      <a:pt x="18399" y="4035"/>
                      <a:pt x="28140" y="0"/>
                      <a:pt x="3829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rnd">
                <a:solidFill>
                  <a:srgbClr val="0CBD79"/>
                </a:solidFill>
                <a:prstDash val="solid"/>
                <a:round/>
              </a:ln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9525"/>
                <a:ext cx="1242773" cy="4499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5"/>
                  </a:lnSpc>
                </a:pPr>
                <a:endParaRPr/>
              </a:p>
            </p:txBody>
          </p:sp>
        </p:grpSp>
        <p:sp>
          <p:nvSpPr>
            <p:cNvPr id="30" name="TextBox 30"/>
            <p:cNvSpPr txBox="1"/>
            <p:nvPr/>
          </p:nvSpPr>
          <p:spPr>
            <a:xfrm>
              <a:off x="307625" y="452428"/>
              <a:ext cx="5154516" cy="9848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96"/>
                </a:lnSpc>
              </a:pPr>
              <a:r>
                <a:rPr lang="en-US" sz="2140" b="1" dirty="0" err="1">
                  <a:solidFill>
                    <a:srgbClr val="3E3D3D"/>
                  </a:solidFill>
                  <a:latin typeface="Arialle Bold"/>
                  <a:ea typeface="Arialle Bold"/>
                  <a:cs typeface="Arialle Bold"/>
                  <a:sym typeface="Arialle Bold"/>
                </a:rPr>
                <a:t>Elevul</a:t>
              </a:r>
              <a:r>
                <a:rPr lang="en-US" sz="2140" b="1" dirty="0">
                  <a:solidFill>
                    <a:srgbClr val="3E3D3D"/>
                  </a:solidFill>
                  <a:latin typeface="Arialle Bold"/>
                  <a:ea typeface="Arialle Bold"/>
                  <a:cs typeface="Arialle Bold"/>
                  <a:sym typeface="Arialle Bold"/>
                </a:rPr>
                <a:t> </a:t>
              </a:r>
              <a:r>
                <a:rPr lang="en-US" sz="2140" b="1" dirty="0" err="1">
                  <a:solidFill>
                    <a:srgbClr val="3E3D3D"/>
                  </a:solidFill>
                  <a:latin typeface="Arialle Bold"/>
                  <a:ea typeface="Arialle Bold"/>
                  <a:cs typeface="Arialle Bold"/>
                  <a:sym typeface="Arialle Bold"/>
                </a:rPr>
                <a:t>decodează</a:t>
              </a:r>
              <a:r>
                <a:rPr lang="en-US" sz="2140" b="1" dirty="0">
                  <a:solidFill>
                    <a:srgbClr val="3E3D3D"/>
                  </a:solidFill>
                  <a:latin typeface="Arialle Bold"/>
                  <a:ea typeface="Arialle Bold"/>
                  <a:cs typeface="Arialle Bold"/>
                  <a:sym typeface="Arialle Bold"/>
                </a:rPr>
                <a:t> </a:t>
              </a:r>
              <a:r>
                <a:rPr lang="en-US" sz="2140" b="1" dirty="0" err="1">
                  <a:solidFill>
                    <a:srgbClr val="3E3D3D"/>
                  </a:solidFill>
                  <a:latin typeface="Arialle Bold"/>
                  <a:ea typeface="Arialle Bold"/>
                  <a:cs typeface="Arialle Bold"/>
                  <a:sym typeface="Arialle Bold"/>
                </a:rPr>
                <a:t>cuvinte</a:t>
              </a:r>
              <a:r>
                <a:rPr lang="en-US" sz="2140" b="1" dirty="0">
                  <a:solidFill>
                    <a:srgbClr val="3E3D3D"/>
                  </a:solidFill>
                  <a:latin typeface="Arialle Bold"/>
                  <a:ea typeface="Arialle Bold"/>
                  <a:cs typeface="Arialle Bold"/>
                  <a:sym typeface="Arialle Bold"/>
                </a:rPr>
                <a:t> cu </a:t>
              </a:r>
              <a:r>
                <a:rPr lang="en-US" sz="2140" b="1" dirty="0" err="1">
                  <a:solidFill>
                    <a:srgbClr val="3E3D3D"/>
                  </a:solidFill>
                  <a:latin typeface="Arialle Bold"/>
                  <a:ea typeface="Arialle Bold"/>
                  <a:cs typeface="Arialle Bold"/>
                  <a:sym typeface="Arialle Bold"/>
                </a:rPr>
                <a:t>ușurință</a:t>
              </a:r>
              <a:r>
                <a:rPr lang="en-US" sz="2140" b="1" dirty="0">
                  <a:solidFill>
                    <a:srgbClr val="3E3D3D"/>
                  </a:solidFill>
                  <a:latin typeface="Arialle Bold"/>
                  <a:ea typeface="Arialle Bold"/>
                  <a:cs typeface="Arialle Bold"/>
                  <a:sym typeface="Arialle Bold"/>
                </a:rPr>
                <a:t>?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3026988" y="4574914"/>
            <a:ext cx="4327324" cy="1765514"/>
            <a:chOff x="0" y="0"/>
            <a:chExt cx="5769765" cy="2354018"/>
          </a:xfrm>
        </p:grpSpPr>
        <p:grpSp>
          <p:nvGrpSpPr>
            <p:cNvPr id="32" name="Group 32"/>
            <p:cNvGrpSpPr/>
            <p:nvPr/>
          </p:nvGrpSpPr>
          <p:grpSpPr>
            <a:xfrm>
              <a:off x="0" y="0"/>
              <a:ext cx="5769765" cy="2354018"/>
              <a:chOff x="0" y="0"/>
              <a:chExt cx="1242773" cy="507041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1242773" cy="507041"/>
              </a:xfrm>
              <a:custGeom>
                <a:avLst/>
                <a:gdLst/>
                <a:ahLst/>
                <a:cxnLst/>
                <a:rect l="l" t="t" r="r" b="b"/>
                <a:pathLst>
                  <a:path w="1242773" h="507041">
                    <a:moveTo>
                      <a:pt x="38297" y="0"/>
                    </a:moveTo>
                    <a:lnTo>
                      <a:pt x="1204476" y="0"/>
                    </a:lnTo>
                    <a:cubicBezTo>
                      <a:pt x="1214633" y="0"/>
                      <a:pt x="1224374" y="4035"/>
                      <a:pt x="1231556" y="11217"/>
                    </a:cubicBezTo>
                    <a:cubicBezTo>
                      <a:pt x="1238738" y="18399"/>
                      <a:pt x="1242773" y="28140"/>
                      <a:pt x="1242773" y="38297"/>
                    </a:cubicBezTo>
                    <a:lnTo>
                      <a:pt x="1242773" y="468745"/>
                    </a:lnTo>
                    <a:cubicBezTo>
                      <a:pt x="1242773" y="489895"/>
                      <a:pt x="1225627" y="507041"/>
                      <a:pt x="1204476" y="507041"/>
                    </a:cubicBezTo>
                    <a:lnTo>
                      <a:pt x="38297" y="507041"/>
                    </a:lnTo>
                    <a:cubicBezTo>
                      <a:pt x="28140" y="507041"/>
                      <a:pt x="18399" y="503007"/>
                      <a:pt x="11217" y="495825"/>
                    </a:cubicBezTo>
                    <a:cubicBezTo>
                      <a:pt x="4035" y="488643"/>
                      <a:pt x="0" y="478902"/>
                      <a:pt x="0" y="468745"/>
                    </a:cubicBezTo>
                    <a:lnTo>
                      <a:pt x="0" y="38297"/>
                    </a:lnTo>
                    <a:cubicBezTo>
                      <a:pt x="0" y="28140"/>
                      <a:pt x="4035" y="18399"/>
                      <a:pt x="11217" y="11217"/>
                    </a:cubicBezTo>
                    <a:cubicBezTo>
                      <a:pt x="18399" y="4035"/>
                      <a:pt x="28140" y="0"/>
                      <a:pt x="3829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rnd">
                <a:solidFill>
                  <a:srgbClr val="0CBD79"/>
                </a:solidFill>
                <a:prstDash val="solid"/>
                <a:round/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-9525"/>
                <a:ext cx="1242773" cy="51656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5"/>
                  </a:lnSpc>
                </a:pPr>
                <a:endParaRPr/>
              </a:p>
            </p:txBody>
          </p:sp>
        </p:grpSp>
        <p:sp>
          <p:nvSpPr>
            <p:cNvPr id="35" name="TextBox 35"/>
            <p:cNvSpPr txBox="1"/>
            <p:nvPr/>
          </p:nvSpPr>
          <p:spPr>
            <a:xfrm>
              <a:off x="168363" y="394408"/>
              <a:ext cx="5433038" cy="15388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96"/>
                </a:lnSpc>
              </a:pPr>
              <a:r>
                <a:rPr lang="en-US" sz="2140" b="1" dirty="0" err="1">
                  <a:solidFill>
                    <a:srgbClr val="3E3D3D"/>
                  </a:solidFill>
                  <a:latin typeface="Arialle Bold"/>
                  <a:ea typeface="Arialle Bold"/>
                  <a:cs typeface="Arialle Bold"/>
                  <a:sym typeface="Arialle Bold"/>
                </a:rPr>
                <a:t>Elevul</a:t>
              </a:r>
              <a:r>
                <a:rPr lang="en-US" sz="2140" b="1" dirty="0">
                  <a:solidFill>
                    <a:srgbClr val="3E3D3D"/>
                  </a:solidFill>
                  <a:latin typeface="Arialle Bold"/>
                  <a:ea typeface="Arialle Bold"/>
                  <a:cs typeface="Arialle Bold"/>
                  <a:sym typeface="Arialle Bold"/>
                </a:rPr>
                <a:t> are </a:t>
              </a:r>
              <a:r>
                <a:rPr lang="en-US" sz="2140" b="1" dirty="0" err="1">
                  <a:solidFill>
                    <a:srgbClr val="3E3D3D"/>
                  </a:solidFill>
                  <a:latin typeface="Arialle Bold"/>
                  <a:ea typeface="Arialle Bold"/>
                  <a:cs typeface="Arialle Bold"/>
                  <a:sym typeface="Arialle Bold"/>
                </a:rPr>
                <a:t>nevoie</a:t>
              </a:r>
              <a:r>
                <a:rPr lang="en-US" sz="2140" b="1" dirty="0">
                  <a:solidFill>
                    <a:srgbClr val="3E3D3D"/>
                  </a:solidFill>
                  <a:latin typeface="Arialle Bold"/>
                  <a:ea typeface="Arialle Bold"/>
                  <a:cs typeface="Arialle Bold"/>
                  <a:sym typeface="Arialle Bold"/>
                </a:rPr>
                <a:t> de </a:t>
              </a:r>
              <a:r>
                <a:rPr lang="en-US" sz="2140" b="1" dirty="0" err="1">
                  <a:solidFill>
                    <a:srgbClr val="3E3D3D"/>
                  </a:solidFill>
                  <a:latin typeface="Arialle Bold"/>
                  <a:ea typeface="Arialle Bold"/>
                  <a:cs typeface="Arialle Bold"/>
                  <a:sym typeface="Arialle Bold"/>
                </a:rPr>
                <a:t>intervenție</a:t>
              </a:r>
              <a:r>
                <a:rPr lang="en-US" sz="2140" b="1" dirty="0">
                  <a:solidFill>
                    <a:srgbClr val="3E3D3D"/>
                  </a:solidFill>
                  <a:latin typeface="Arialle Bold"/>
                  <a:ea typeface="Arialle Bold"/>
                  <a:cs typeface="Arialle Bold"/>
                  <a:sym typeface="Arialle Bold"/>
                </a:rPr>
                <a:t> </a:t>
              </a:r>
              <a:r>
                <a:rPr lang="en-US" sz="2140" b="1" dirty="0" err="1">
                  <a:solidFill>
                    <a:srgbClr val="3E3D3D"/>
                  </a:solidFill>
                  <a:latin typeface="Arialle Bold"/>
                  <a:ea typeface="Arialle Bold"/>
                  <a:cs typeface="Arialle Bold"/>
                  <a:sym typeface="Arialle Bold"/>
                </a:rPr>
                <a:t>pentru</a:t>
              </a:r>
              <a:r>
                <a:rPr lang="en-US" sz="2140" b="1" dirty="0">
                  <a:solidFill>
                    <a:srgbClr val="3E3D3D"/>
                  </a:solidFill>
                  <a:latin typeface="Arialle Bold"/>
                  <a:ea typeface="Arialle Bold"/>
                  <a:cs typeface="Arialle Bold"/>
                  <a:sym typeface="Arialle Bold"/>
                </a:rPr>
                <a:t> </a:t>
              </a:r>
              <a:r>
                <a:rPr lang="en-US" sz="2140" b="1" dirty="0" err="1">
                  <a:solidFill>
                    <a:srgbClr val="3E3D3D"/>
                  </a:solidFill>
                  <a:latin typeface="Arialle Bold"/>
                  <a:ea typeface="Arialle Bold"/>
                  <a:cs typeface="Arialle Bold"/>
                  <a:sym typeface="Arialle Bold"/>
                </a:rPr>
                <a:t>dezvoltarea</a:t>
              </a:r>
              <a:r>
                <a:rPr lang="en-US" sz="2140" b="1" dirty="0">
                  <a:solidFill>
                    <a:srgbClr val="3E3D3D"/>
                  </a:solidFill>
                  <a:latin typeface="Arialle Bold"/>
                  <a:ea typeface="Arialle Bold"/>
                  <a:cs typeface="Arialle Bold"/>
                  <a:sym typeface="Arialle Bold"/>
                </a:rPr>
                <a:t> </a:t>
              </a:r>
              <a:r>
                <a:rPr lang="en-US" sz="2140" b="1" dirty="0" err="1">
                  <a:solidFill>
                    <a:srgbClr val="3E3D3D"/>
                  </a:solidFill>
                  <a:latin typeface="Arialle Bold"/>
                  <a:ea typeface="Arialle Bold"/>
                  <a:cs typeface="Arialle Bold"/>
                  <a:sym typeface="Arialle Bold"/>
                </a:rPr>
                <a:t>comprehensiunii</a:t>
              </a:r>
              <a:r>
                <a:rPr lang="en-US" sz="2140" b="1" dirty="0">
                  <a:solidFill>
                    <a:srgbClr val="3E3D3D"/>
                  </a:solidFill>
                  <a:latin typeface="Arialle Bold"/>
                  <a:ea typeface="Arialle Bold"/>
                  <a:cs typeface="Arialle Bold"/>
                  <a:sym typeface="Arialle Bold"/>
                </a:rPr>
                <a:t> (</a:t>
              </a:r>
              <a:r>
                <a:rPr lang="en-US" sz="2140" b="1" dirty="0" err="1">
                  <a:solidFill>
                    <a:srgbClr val="3E3D3D"/>
                  </a:solidFill>
                  <a:latin typeface="Arialle Bold"/>
                  <a:ea typeface="Arialle Bold"/>
                  <a:cs typeface="Arialle Bold"/>
                  <a:sym typeface="Arialle Bold"/>
                </a:rPr>
                <a:t>strategii</a:t>
              </a:r>
              <a:r>
                <a:rPr lang="en-US" sz="2140" b="1" dirty="0" smtClean="0">
                  <a:solidFill>
                    <a:srgbClr val="3E3D3D"/>
                  </a:solidFill>
                  <a:latin typeface="Arialle Bold"/>
                  <a:ea typeface="Arialle Bold"/>
                  <a:cs typeface="Arialle Bold"/>
                  <a:sym typeface="Arialle Bold"/>
                </a:rPr>
                <a:t>)</a:t>
              </a:r>
              <a:r>
                <a:rPr lang="ro-RO" sz="2140" b="1" dirty="0" smtClean="0">
                  <a:solidFill>
                    <a:srgbClr val="3E3D3D"/>
                  </a:solidFill>
                  <a:latin typeface="Arialle Bold"/>
                  <a:ea typeface="Arialle Bold"/>
                  <a:cs typeface="Arialle Bold"/>
                  <a:sym typeface="Arialle Bold"/>
                </a:rPr>
                <a:t>.</a:t>
              </a:r>
              <a:endParaRPr lang="en-US" sz="2140" b="1" dirty="0">
                <a:solidFill>
                  <a:srgbClr val="3E3D3D"/>
                </a:solidFill>
                <a:latin typeface="Arialle Bold"/>
                <a:ea typeface="Arialle Bold"/>
                <a:cs typeface="Arialle Bold"/>
                <a:sym typeface="Arialle Bold"/>
              </a:endParaRPr>
            </a:p>
          </p:txBody>
        </p:sp>
      </p:grpSp>
      <p:sp>
        <p:nvSpPr>
          <p:cNvPr id="36" name="AutoShape 36"/>
          <p:cNvSpPr/>
          <p:nvPr/>
        </p:nvSpPr>
        <p:spPr>
          <a:xfrm>
            <a:off x="7839025" y="1735841"/>
            <a:ext cx="0" cy="458332"/>
          </a:xfrm>
          <a:prstGeom prst="line">
            <a:avLst/>
          </a:prstGeom>
          <a:ln w="85725" cap="flat">
            <a:solidFill>
              <a:srgbClr val="FFB6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7" name="AutoShape 37"/>
          <p:cNvSpPr/>
          <p:nvPr/>
        </p:nvSpPr>
        <p:spPr>
          <a:xfrm>
            <a:off x="4530176" y="2163558"/>
            <a:ext cx="6617700" cy="0"/>
          </a:xfrm>
          <a:prstGeom prst="line">
            <a:avLst/>
          </a:prstGeom>
          <a:ln w="85725" cap="flat">
            <a:solidFill>
              <a:srgbClr val="FFB6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8" name="AutoShape 38"/>
          <p:cNvSpPr/>
          <p:nvPr/>
        </p:nvSpPr>
        <p:spPr>
          <a:xfrm flipH="1">
            <a:off x="4530176" y="2119867"/>
            <a:ext cx="0" cy="356808"/>
          </a:xfrm>
          <a:prstGeom prst="line">
            <a:avLst/>
          </a:prstGeom>
          <a:ln w="85725" cap="flat">
            <a:solidFill>
              <a:srgbClr val="FFB6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9" name="AutoShape 39"/>
          <p:cNvSpPr/>
          <p:nvPr/>
        </p:nvSpPr>
        <p:spPr>
          <a:xfrm flipH="1">
            <a:off x="11191566" y="2119867"/>
            <a:ext cx="0" cy="356808"/>
          </a:xfrm>
          <a:prstGeom prst="line">
            <a:avLst/>
          </a:prstGeom>
          <a:ln w="85725" cap="flat">
            <a:solidFill>
              <a:srgbClr val="FFB6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0" name="AutoShape 40"/>
          <p:cNvSpPr/>
          <p:nvPr/>
        </p:nvSpPr>
        <p:spPr>
          <a:xfrm flipH="1" flipV="1">
            <a:off x="8536623" y="3233488"/>
            <a:ext cx="491281" cy="9987"/>
          </a:xfrm>
          <a:prstGeom prst="line">
            <a:avLst/>
          </a:prstGeom>
          <a:ln w="85725" cap="flat">
            <a:solidFill>
              <a:srgbClr val="FFB6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1" name="AutoShape 41"/>
          <p:cNvSpPr/>
          <p:nvPr/>
        </p:nvSpPr>
        <p:spPr>
          <a:xfrm>
            <a:off x="8578364" y="3223501"/>
            <a:ext cx="9365" cy="2303966"/>
          </a:xfrm>
          <a:prstGeom prst="line">
            <a:avLst/>
          </a:prstGeom>
          <a:ln w="85725" cap="flat">
            <a:solidFill>
              <a:srgbClr val="FFB6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2" name="AutoShape 42"/>
          <p:cNvSpPr/>
          <p:nvPr/>
        </p:nvSpPr>
        <p:spPr>
          <a:xfrm flipH="1">
            <a:off x="7354312" y="5483777"/>
            <a:ext cx="1271022" cy="0"/>
          </a:xfrm>
          <a:prstGeom prst="line">
            <a:avLst/>
          </a:prstGeom>
          <a:ln w="85725" cap="flat">
            <a:solidFill>
              <a:srgbClr val="FFB6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3" name="AutoShape 43"/>
          <p:cNvSpPr/>
          <p:nvPr/>
        </p:nvSpPr>
        <p:spPr>
          <a:xfrm>
            <a:off x="11246773" y="4010455"/>
            <a:ext cx="7818" cy="1855362"/>
          </a:xfrm>
          <a:prstGeom prst="line">
            <a:avLst/>
          </a:prstGeom>
          <a:ln w="85725" cap="flat">
            <a:solidFill>
              <a:srgbClr val="FFB6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4" name="AutoShape 44"/>
          <p:cNvSpPr/>
          <p:nvPr/>
        </p:nvSpPr>
        <p:spPr>
          <a:xfrm flipH="1">
            <a:off x="8504456" y="5853206"/>
            <a:ext cx="2793827" cy="15447"/>
          </a:xfrm>
          <a:prstGeom prst="line">
            <a:avLst/>
          </a:prstGeom>
          <a:ln w="85725" cap="flat">
            <a:solidFill>
              <a:srgbClr val="FFB6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5" name="AutoShape 45"/>
          <p:cNvSpPr/>
          <p:nvPr/>
        </p:nvSpPr>
        <p:spPr>
          <a:xfrm flipH="1">
            <a:off x="8532880" y="5825228"/>
            <a:ext cx="3726" cy="857003"/>
          </a:xfrm>
          <a:prstGeom prst="line">
            <a:avLst/>
          </a:prstGeom>
          <a:ln w="85725" cap="flat">
            <a:solidFill>
              <a:srgbClr val="FFB6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6" name="AutoShape 46"/>
          <p:cNvSpPr/>
          <p:nvPr/>
        </p:nvSpPr>
        <p:spPr>
          <a:xfrm flipH="1">
            <a:off x="10737582" y="7449031"/>
            <a:ext cx="378080" cy="0"/>
          </a:xfrm>
          <a:prstGeom prst="line">
            <a:avLst/>
          </a:prstGeom>
          <a:ln w="85725" cap="flat">
            <a:solidFill>
              <a:srgbClr val="FFB6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7" name="AutoShape 47"/>
          <p:cNvSpPr/>
          <p:nvPr/>
        </p:nvSpPr>
        <p:spPr>
          <a:xfrm flipH="1">
            <a:off x="11071748" y="6363366"/>
            <a:ext cx="9686" cy="1114567"/>
          </a:xfrm>
          <a:prstGeom prst="line">
            <a:avLst/>
          </a:prstGeom>
          <a:ln w="85725" cap="flat">
            <a:solidFill>
              <a:srgbClr val="FFB6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8" name="AutoShape 48"/>
          <p:cNvSpPr/>
          <p:nvPr/>
        </p:nvSpPr>
        <p:spPr>
          <a:xfrm flipH="1">
            <a:off x="11092303" y="6407647"/>
            <a:ext cx="468680" cy="0"/>
          </a:xfrm>
          <a:prstGeom prst="line">
            <a:avLst/>
          </a:prstGeom>
          <a:ln w="85725" cap="flat">
            <a:solidFill>
              <a:srgbClr val="FFB6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9" name="AutoShape 49"/>
          <p:cNvSpPr/>
          <p:nvPr/>
        </p:nvSpPr>
        <p:spPr>
          <a:xfrm flipH="1" flipV="1">
            <a:off x="8426690" y="9065496"/>
            <a:ext cx="3134293" cy="2501"/>
          </a:xfrm>
          <a:prstGeom prst="line">
            <a:avLst/>
          </a:prstGeom>
          <a:ln w="85725" cap="flat">
            <a:solidFill>
              <a:srgbClr val="FFB6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0" name="TextBox 50"/>
          <p:cNvSpPr txBox="1"/>
          <p:nvPr/>
        </p:nvSpPr>
        <p:spPr>
          <a:xfrm>
            <a:off x="6285032" y="1755241"/>
            <a:ext cx="408805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96"/>
              </a:lnSpc>
            </a:pPr>
            <a:r>
              <a:rPr lang="en-US" sz="2140" b="1" dirty="0">
                <a:solidFill>
                  <a:srgbClr val="3E3D3D"/>
                </a:solidFill>
                <a:latin typeface="Arialle Bold"/>
                <a:ea typeface="Arialle Bold"/>
                <a:cs typeface="Arialle Bold"/>
                <a:sym typeface="Arialle Bold"/>
              </a:rPr>
              <a:t>DA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9318971" y="1755240"/>
            <a:ext cx="667557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96"/>
              </a:lnSpc>
            </a:pPr>
            <a:r>
              <a:rPr lang="en-US" sz="2140" b="1" dirty="0">
                <a:solidFill>
                  <a:srgbClr val="3E3D3D"/>
                </a:solidFill>
                <a:latin typeface="Arialle Bold"/>
                <a:ea typeface="Arialle Bold"/>
                <a:cs typeface="Arialle Bold"/>
                <a:sym typeface="Arialle Bold"/>
              </a:rPr>
              <a:t>NU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8504456" y="2835158"/>
            <a:ext cx="508454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96"/>
              </a:lnSpc>
            </a:pPr>
            <a:r>
              <a:rPr lang="en-US" sz="2140" b="1" dirty="0">
                <a:solidFill>
                  <a:srgbClr val="3E3D3D"/>
                </a:solidFill>
                <a:latin typeface="Arialle Bold"/>
                <a:ea typeface="Arialle Bold"/>
                <a:cs typeface="Arialle Bold"/>
                <a:sym typeface="Arialle Bold"/>
              </a:rPr>
              <a:t>DA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9762672" y="5436152"/>
            <a:ext cx="616018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96"/>
              </a:lnSpc>
            </a:pPr>
            <a:r>
              <a:rPr lang="en-US" sz="2140" b="1" dirty="0">
                <a:solidFill>
                  <a:srgbClr val="3E3D3D"/>
                </a:solidFill>
                <a:latin typeface="Arialle Bold"/>
                <a:ea typeface="Arialle Bold"/>
                <a:cs typeface="Arialle Bold"/>
                <a:sym typeface="Arialle Bold"/>
              </a:rPr>
              <a:t>NU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1071748" y="5991459"/>
            <a:ext cx="436562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96"/>
              </a:lnSpc>
            </a:pPr>
            <a:r>
              <a:rPr lang="en-US" sz="2140" b="1" dirty="0">
                <a:solidFill>
                  <a:srgbClr val="3E3D3D"/>
                </a:solidFill>
                <a:latin typeface="Arialle Bold"/>
                <a:ea typeface="Arialle Bold"/>
                <a:cs typeface="Arialle Bold"/>
                <a:sym typeface="Arialle Bold"/>
              </a:rPr>
              <a:t>DA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9762671" y="9156204"/>
            <a:ext cx="746843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96"/>
              </a:lnSpc>
            </a:pPr>
            <a:r>
              <a:rPr lang="en-US" sz="2140" b="1" dirty="0">
                <a:solidFill>
                  <a:srgbClr val="3E3D3D"/>
                </a:solidFill>
                <a:latin typeface="Arialle Bold"/>
                <a:ea typeface="Arialle Bold"/>
                <a:cs typeface="Arialle Bold"/>
                <a:sym typeface="Arialle Bold"/>
              </a:rPr>
              <a:t>NU</a:t>
            </a:r>
          </a:p>
        </p:txBody>
      </p:sp>
      <p:sp>
        <p:nvSpPr>
          <p:cNvPr id="56" name="AutoShape 56"/>
          <p:cNvSpPr/>
          <p:nvPr/>
        </p:nvSpPr>
        <p:spPr>
          <a:xfrm>
            <a:off x="8460766" y="8216097"/>
            <a:ext cx="4207" cy="892741"/>
          </a:xfrm>
          <a:prstGeom prst="line">
            <a:avLst/>
          </a:prstGeom>
          <a:ln w="85725" cap="flat">
            <a:solidFill>
              <a:srgbClr val="FFB6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7" name="Freeform 57"/>
          <p:cNvSpPr/>
          <p:nvPr/>
        </p:nvSpPr>
        <p:spPr>
          <a:xfrm>
            <a:off x="16410522" y="299944"/>
            <a:ext cx="1313595" cy="1699671"/>
          </a:xfrm>
          <a:custGeom>
            <a:avLst/>
            <a:gdLst/>
            <a:ahLst/>
            <a:cxnLst/>
            <a:rect l="l" t="t" r="r" b="b"/>
            <a:pathLst>
              <a:path w="1313595" h="1699671">
                <a:moveTo>
                  <a:pt x="0" y="0"/>
                </a:moveTo>
                <a:lnTo>
                  <a:pt x="1313595" y="0"/>
                </a:lnTo>
                <a:lnTo>
                  <a:pt x="1313595" y="1699671"/>
                </a:lnTo>
                <a:lnTo>
                  <a:pt x="0" y="16996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9100" r="-148028"/>
            </a:stretch>
          </a:blipFill>
        </p:spPr>
      </p:sp>
      <p:sp>
        <p:nvSpPr>
          <p:cNvPr id="58" name="TextBox 57"/>
          <p:cNvSpPr txBox="1"/>
          <p:nvPr/>
        </p:nvSpPr>
        <p:spPr>
          <a:xfrm>
            <a:off x="42414" y="8982875"/>
            <a:ext cx="464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i="1" dirty="0"/>
              <a:t>Jones, J. S., Conradi, K., Amendum S., J. (2016). Matching Interventions to Reading Needs: A Case for Differentiation. The Reading Teacher Vol. 70 No. 3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504079" cy="10287000"/>
          </a:xfrm>
          <a:custGeom>
            <a:avLst/>
            <a:gdLst/>
            <a:ahLst/>
            <a:cxnLst/>
            <a:rect l="l" t="t" r="r" b="b"/>
            <a:pathLst>
              <a:path w="18504079" h="10287000">
                <a:moveTo>
                  <a:pt x="0" y="0"/>
                </a:moveTo>
                <a:lnTo>
                  <a:pt x="18504079" y="0"/>
                </a:lnTo>
                <a:lnTo>
                  <a:pt x="1850407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9939" b="-3993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281398" y="7022846"/>
            <a:ext cx="8562797" cy="3314954"/>
          </a:xfrm>
          <a:custGeom>
            <a:avLst/>
            <a:gdLst/>
            <a:ahLst/>
            <a:cxnLst/>
            <a:rect l="l" t="t" r="r" b="b"/>
            <a:pathLst>
              <a:path w="8562797" h="3314954">
                <a:moveTo>
                  <a:pt x="0" y="0"/>
                </a:moveTo>
                <a:lnTo>
                  <a:pt x="8562797" y="0"/>
                </a:lnTo>
                <a:lnTo>
                  <a:pt x="8562797" y="3314954"/>
                </a:lnTo>
                <a:lnTo>
                  <a:pt x="0" y="33149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895350"/>
            <a:ext cx="15068193" cy="1104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b="1">
                <a:solidFill>
                  <a:srgbClr val="3E3D3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Resurse în programul Școli cu scLipici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517772" y="3719702"/>
            <a:ext cx="3455087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04"/>
              </a:lnSpc>
              <a:spcBef>
                <a:spcPct val="0"/>
              </a:spcBef>
            </a:pPr>
            <a:r>
              <a:rPr lang="ro-RO" sz="2574" dirty="0" smtClean="0">
                <a:solidFill>
                  <a:srgbClr val="3E3D3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acces gratuit (numeroase materiale video originale); </a:t>
            </a:r>
            <a:r>
              <a:rPr lang="ro-RO" sz="2574" dirty="0">
                <a:solidFill>
                  <a:srgbClr val="3E3D3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</a:t>
            </a:r>
            <a:r>
              <a:rPr lang="ro-RO" sz="2574" dirty="0" smtClean="0">
                <a:solidFill>
                  <a:srgbClr val="3E3D3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 poate parcurge în ritm propriu</a:t>
            </a:r>
            <a:endParaRPr lang="ro-RO" sz="2574" dirty="0">
              <a:solidFill>
                <a:srgbClr val="3E3D3D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994250" y="3649534"/>
            <a:ext cx="3849432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04"/>
              </a:lnSpc>
              <a:spcBef>
                <a:spcPct val="0"/>
              </a:spcBef>
            </a:pPr>
            <a:r>
              <a:rPr lang="ro-RO" sz="2574" dirty="0">
                <a:solidFill>
                  <a:srgbClr val="3E3D3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</a:t>
            </a:r>
            <a:r>
              <a:rPr lang="ro-RO" sz="2574" dirty="0" smtClean="0">
                <a:solidFill>
                  <a:srgbClr val="3E3D3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et de materiale de învățare (fișe, descrieri de activități) pentru CP-2 construite în jurul unor texte complete (ficțiune, text informativ) aliniate cu programa școlară</a:t>
            </a:r>
            <a:endParaRPr lang="ro-RO" sz="2574" dirty="0">
              <a:solidFill>
                <a:srgbClr val="3E3D3D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68434" y="3719702"/>
            <a:ext cx="3388802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04"/>
              </a:lnSpc>
              <a:spcBef>
                <a:spcPct val="0"/>
              </a:spcBef>
            </a:pPr>
            <a:r>
              <a:rPr lang="ro-RO" sz="2574" dirty="0" smtClean="0">
                <a:solidFill>
                  <a:srgbClr val="3E3D3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bibliotecă online cu peste 150 de cărți organizate pe teme și niveluri de citire </a:t>
            </a:r>
            <a:endParaRPr lang="ro-RO" sz="2574" dirty="0">
              <a:solidFill>
                <a:srgbClr val="3E3D3D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3734646" y="3719702"/>
            <a:ext cx="3989471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04"/>
              </a:lnSpc>
            </a:pPr>
            <a:r>
              <a:rPr lang="ro-RO" sz="2574" dirty="0" smtClean="0">
                <a:solidFill>
                  <a:srgbClr val="3E3D3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Evaluarea literației emergente și</a:t>
            </a:r>
          </a:p>
          <a:p>
            <a:pPr algn="ctr">
              <a:lnSpc>
                <a:spcPts val="3604"/>
              </a:lnSpc>
            </a:pPr>
            <a:r>
              <a:rPr lang="ro-RO" sz="2574" dirty="0" smtClean="0">
                <a:solidFill>
                  <a:srgbClr val="3E3D3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Inventarul Informal de Citire</a:t>
            </a:r>
          </a:p>
          <a:p>
            <a:pPr algn="ctr">
              <a:lnSpc>
                <a:spcPts val="3604"/>
              </a:lnSpc>
              <a:spcBef>
                <a:spcPct val="0"/>
              </a:spcBef>
            </a:pPr>
            <a:r>
              <a:rPr lang="ro-RO" sz="2574" dirty="0" smtClean="0">
                <a:solidFill>
                  <a:srgbClr val="3E3D3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(se descarcă din cursul online)</a:t>
            </a:r>
            <a:endParaRPr lang="ro-RO" sz="2574" dirty="0">
              <a:solidFill>
                <a:srgbClr val="3E3D3D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874853" y="2722444"/>
            <a:ext cx="910528" cy="561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54"/>
              </a:lnSpc>
              <a:spcBef>
                <a:spcPct val="0"/>
              </a:spcBef>
            </a:pPr>
            <a:r>
              <a:rPr lang="en-US" sz="3711" b="1">
                <a:solidFill>
                  <a:srgbClr val="FF525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Cărți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174596" y="2722444"/>
            <a:ext cx="2141441" cy="561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54"/>
              </a:lnSpc>
              <a:spcBef>
                <a:spcPct val="0"/>
              </a:spcBef>
            </a:pPr>
            <a:r>
              <a:rPr lang="en-US" sz="3711" b="1">
                <a:solidFill>
                  <a:srgbClr val="FF525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Curs online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099758" y="2731992"/>
            <a:ext cx="3769324" cy="5518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454"/>
              </a:lnSpc>
              <a:spcBef>
                <a:spcPct val="0"/>
              </a:spcBef>
            </a:pPr>
            <a:r>
              <a:rPr lang="ro-RO" sz="3711" b="1" dirty="0" smtClean="0">
                <a:solidFill>
                  <a:srgbClr val="FF525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Materiale didactice</a:t>
            </a:r>
            <a:endParaRPr lang="en-US" sz="3711" b="1" dirty="0">
              <a:solidFill>
                <a:srgbClr val="FF525F"/>
              </a:solidFill>
              <a:latin typeface="Roboto Condensed Bold"/>
              <a:ea typeface="Roboto Condensed Bold"/>
              <a:cs typeface="Roboto Condensed Bold"/>
              <a:sym typeface="Roboto Condensed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3376638" y="2722444"/>
            <a:ext cx="4574183" cy="561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54"/>
              </a:lnSpc>
              <a:spcBef>
                <a:spcPct val="0"/>
              </a:spcBef>
            </a:pPr>
            <a:r>
              <a:rPr lang="en-US" sz="3711" b="1">
                <a:solidFill>
                  <a:srgbClr val="FF525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Instrumente de evaluare</a:t>
            </a:r>
          </a:p>
        </p:txBody>
      </p:sp>
      <p:sp>
        <p:nvSpPr>
          <p:cNvPr id="13" name="Freeform 13"/>
          <p:cNvSpPr/>
          <p:nvPr/>
        </p:nvSpPr>
        <p:spPr>
          <a:xfrm>
            <a:off x="16410522" y="299944"/>
            <a:ext cx="1313595" cy="1699671"/>
          </a:xfrm>
          <a:custGeom>
            <a:avLst/>
            <a:gdLst/>
            <a:ahLst/>
            <a:cxnLst/>
            <a:rect l="l" t="t" r="r" b="b"/>
            <a:pathLst>
              <a:path w="1313595" h="1699671">
                <a:moveTo>
                  <a:pt x="0" y="0"/>
                </a:moveTo>
                <a:lnTo>
                  <a:pt x="1313595" y="0"/>
                </a:lnTo>
                <a:lnTo>
                  <a:pt x="1313595" y="1699671"/>
                </a:lnTo>
                <a:lnTo>
                  <a:pt x="0" y="16996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9100" r="-148028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504079" cy="10287000"/>
          </a:xfrm>
          <a:custGeom>
            <a:avLst/>
            <a:gdLst/>
            <a:ahLst/>
            <a:cxnLst/>
            <a:rect l="l" t="t" r="r" b="b"/>
            <a:pathLst>
              <a:path w="18504079" h="10287000">
                <a:moveTo>
                  <a:pt x="0" y="0"/>
                </a:moveTo>
                <a:lnTo>
                  <a:pt x="18504079" y="0"/>
                </a:lnTo>
                <a:lnTo>
                  <a:pt x="1850407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9939" b="-3993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281398" y="7073646"/>
            <a:ext cx="8562797" cy="3314954"/>
          </a:xfrm>
          <a:custGeom>
            <a:avLst/>
            <a:gdLst/>
            <a:ahLst/>
            <a:cxnLst/>
            <a:rect l="l" t="t" r="r" b="b"/>
            <a:pathLst>
              <a:path w="8562797" h="3314954">
                <a:moveTo>
                  <a:pt x="0" y="0"/>
                </a:moveTo>
                <a:lnTo>
                  <a:pt x="8562797" y="0"/>
                </a:lnTo>
                <a:lnTo>
                  <a:pt x="8562797" y="3314954"/>
                </a:lnTo>
                <a:lnTo>
                  <a:pt x="0" y="33149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895350"/>
            <a:ext cx="15068193" cy="1104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ro-RO" sz="6399" b="1" dirty="0" smtClean="0">
                <a:solidFill>
                  <a:srgbClr val="3E3D3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Ateliere online – Literație </a:t>
            </a:r>
            <a:endParaRPr lang="en-US" sz="6399" b="1" dirty="0">
              <a:solidFill>
                <a:srgbClr val="3E3D3D"/>
              </a:solidFill>
              <a:latin typeface="Roboto Condensed Bold"/>
              <a:ea typeface="Roboto Condensed Bold"/>
              <a:cs typeface="Roboto Condensed Bold"/>
              <a:sym typeface="Roboto Condensed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752600" y="3645609"/>
            <a:ext cx="11573682" cy="17312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454"/>
              </a:lnSpc>
              <a:spcBef>
                <a:spcPct val="0"/>
              </a:spcBef>
            </a:pPr>
            <a:r>
              <a:rPr lang="ro-RO" sz="3711" b="1" dirty="0" smtClean="0">
                <a:solidFill>
                  <a:srgbClr val="FF525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Clasa pregătitoare – 17 sept., 15.00-16.30</a:t>
            </a:r>
          </a:p>
          <a:p>
            <a:pPr marL="0" lvl="0" indent="0" algn="l">
              <a:lnSpc>
                <a:spcPts val="4454"/>
              </a:lnSpc>
              <a:spcBef>
                <a:spcPct val="0"/>
              </a:spcBef>
            </a:pPr>
            <a:r>
              <a:rPr lang="ro-RO" sz="3711" b="1" dirty="0" smtClean="0">
                <a:solidFill>
                  <a:srgbClr val="FF525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Clasele 1-2 – 18 sept., 15.00-16.30</a:t>
            </a:r>
          </a:p>
          <a:p>
            <a:pPr marL="0" lvl="0" indent="0" algn="l">
              <a:lnSpc>
                <a:spcPts val="4454"/>
              </a:lnSpc>
              <a:spcBef>
                <a:spcPct val="0"/>
              </a:spcBef>
            </a:pPr>
            <a:r>
              <a:rPr lang="ro-RO" sz="3711" b="1" dirty="0" smtClean="0">
                <a:solidFill>
                  <a:srgbClr val="FF525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Clasele 3-4 – 19 sept., 15.00-16.30 </a:t>
            </a:r>
            <a:endParaRPr lang="en-US" sz="3711" b="1" dirty="0">
              <a:solidFill>
                <a:srgbClr val="FF525F"/>
              </a:solidFill>
              <a:latin typeface="Roboto Condensed Bold"/>
              <a:ea typeface="Roboto Condensed Bold"/>
              <a:cs typeface="Roboto Condensed Bold"/>
              <a:sym typeface="Roboto Condensed Bold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6410522" y="299944"/>
            <a:ext cx="1313595" cy="1699671"/>
          </a:xfrm>
          <a:custGeom>
            <a:avLst/>
            <a:gdLst/>
            <a:ahLst/>
            <a:cxnLst/>
            <a:rect l="l" t="t" r="r" b="b"/>
            <a:pathLst>
              <a:path w="1313595" h="1699671">
                <a:moveTo>
                  <a:pt x="0" y="0"/>
                </a:moveTo>
                <a:lnTo>
                  <a:pt x="1313595" y="0"/>
                </a:lnTo>
                <a:lnTo>
                  <a:pt x="1313595" y="1699671"/>
                </a:lnTo>
                <a:lnTo>
                  <a:pt x="0" y="16996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9100" r="-148028"/>
            </a:stretch>
          </a:blipFill>
        </p:spPr>
      </p:sp>
    </p:spTree>
    <p:extLst>
      <p:ext uri="{BB962C8B-B14F-4D97-AF65-F5344CB8AC3E}">
        <p14:creationId xmlns:p14="http://schemas.microsoft.com/office/powerpoint/2010/main" val="163482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375</Words>
  <Application>Microsoft Office PowerPoint</Application>
  <PresentationFormat>Custom</PresentationFormat>
  <Paragraphs>67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Rubik Bold</vt:lpstr>
      <vt:lpstr>Arialle Bold</vt:lpstr>
      <vt:lpstr>Roboto Condensed Italics</vt:lpstr>
      <vt:lpstr>Roboto Condensed Bold Italics</vt:lpstr>
      <vt:lpstr>Roboto Condensed</vt:lpstr>
      <vt:lpstr>Roboto Condensed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11 sept MEN OvidRo ATCC.pptx</dc:title>
  <dc:creator>Maria Kovacs</dc:creator>
  <cp:lastModifiedBy>Maria Kovacs</cp:lastModifiedBy>
  <cp:revision>9</cp:revision>
  <dcterms:created xsi:type="dcterms:W3CDTF">2006-08-16T00:00:00Z</dcterms:created>
  <dcterms:modified xsi:type="dcterms:W3CDTF">2024-09-11T12:09:05Z</dcterms:modified>
  <dc:identifier>DAGQb_n8CMc</dc:identifier>
</cp:coreProperties>
</file>