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7" r:id="rId2"/>
    <p:sldId id="258" r:id="rId3"/>
    <p:sldId id="259" r:id="rId4"/>
    <p:sldId id="263" r:id="rId5"/>
    <p:sldId id="260" r:id="rId6"/>
    <p:sldId id="261" r:id="rId7"/>
    <p:sldId id="262" r:id="rId8"/>
    <p:sldId id="264" r:id="rId9"/>
    <p:sldId id="265" r:id="rId10"/>
    <p:sldId id="266" r:id="rId11"/>
  </p:sldIdLst>
  <p:sldSz cx="12192000" cy="6858000"/>
  <p:notesSz cx="6858000" cy="9144000"/>
  <p:defaultTextStyle>
    <a:defPPr>
      <a:defRPr lang="ro-R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9" d="100"/>
          <a:sy n="79" d="100"/>
        </p:scale>
        <p:origin x="850" y="67"/>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en-US"/>
              <a:t>Click to edit Master title style</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AAC755B6-F113-4539-BDE0-93C3A0A6637A}" type="datetimeFigureOut">
              <a:rPr lang="ro-RO" smtClean="0"/>
              <a:t>04.11.2020</a:t>
            </a:fld>
            <a:endParaRPr lang="ro-RO"/>
          </a:p>
        </p:txBody>
      </p:sp>
      <p:sp>
        <p:nvSpPr>
          <p:cNvPr id="5" name="Footer Placeholder 4"/>
          <p:cNvSpPr>
            <a:spLocks noGrp="1"/>
          </p:cNvSpPr>
          <p:nvPr>
            <p:ph type="ftr" sz="quarter" idx="11"/>
          </p:nvPr>
        </p:nvSpPr>
        <p:spPr/>
        <p:txBody>
          <a:bodyPr/>
          <a:lstStyle/>
          <a:p>
            <a:endParaRPr lang="ro-RO"/>
          </a:p>
        </p:txBody>
      </p:sp>
      <p:sp>
        <p:nvSpPr>
          <p:cNvPr id="6" name="Slide Number Placeholder 5"/>
          <p:cNvSpPr>
            <a:spLocks noGrp="1"/>
          </p:cNvSpPr>
          <p:nvPr>
            <p:ph type="sldNum" sz="quarter" idx="12"/>
          </p:nvPr>
        </p:nvSpPr>
        <p:spPr/>
        <p:txBody>
          <a:bodyPr/>
          <a:lstStyle/>
          <a:p>
            <a:fld id="{5014C7ED-FAAB-473E-82FF-C0186CECA028}" type="slidenum">
              <a:rPr lang="ro-RO" smtClean="0"/>
              <a:t>‹#›</a:t>
            </a:fld>
            <a:endParaRPr lang="ro-RO"/>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548417470"/>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Date Placeholder 2"/>
          <p:cNvSpPr>
            <a:spLocks noGrp="1"/>
          </p:cNvSpPr>
          <p:nvPr>
            <p:ph type="dt" sz="half" idx="10"/>
          </p:nvPr>
        </p:nvSpPr>
        <p:spPr/>
        <p:txBody>
          <a:bodyPr/>
          <a:lstStyle/>
          <a:p>
            <a:fld id="{AAC755B6-F113-4539-BDE0-93C3A0A6637A}" type="datetimeFigureOut">
              <a:rPr lang="ro-RO" smtClean="0"/>
              <a:t>04.11.2020</a:t>
            </a:fld>
            <a:endParaRPr lang="ro-RO"/>
          </a:p>
        </p:txBody>
      </p:sp>
      <p:sp>
        <p:nvSpPr>
          <p:cNvPr id="4" name="Footer Placeholder 3"/>
          <p:cNvSpPr>
            <a:spLocks noGrp="1"/>
          </p:cNvSpPr>
          <p:nvPr>
            <p:ph type="ftr" sz="quarter" idx="11"/>
          </p:nvPr>
        </p:nvSpPr>
        <p:spPr/>
        <p:txBody>
          <a:bodyPr/>
          <a:lstStyle/>
          <a:p>
            <a:endParaRPr lang="ro-RO"/>
          </a:p>
        </p:txBody>
      </p:sp>
      <p:sp>
        <p:nvSpPr>
          <p:cNvPr id="5" name="Slide Number Placeholder 4"/>
          <p:cNvSpPr>
            <a:spLocks noGrp="1"/>
          </p:cNvSpPr>
          <p:nvPr>
            <p:ph type="sldNum" sz="quarter" idx="12"/>
          </p:nvPr>
        </p:nvSpPr>
        <p:spPr/>
        <p:txBody>
          <a:bodyPr/>
          <a:lstStyle/>
          <a:p>
            <a:fld id="{5014C7ED-FAAB-473E-82FF-C0186CECA028}" type="slidenum">
              <a:rPr lang="ro-RO" smtClean="0"/>
              <a:t>‹#›</a:t>
            </a:fld>
            <a:endParaRPr lang="ro-RO"/>
          </a:p>
        </p:txBody>
      </p:sp>
    </p:spTree>
    <p:extLst>
      <p:ext uri="{BB962C8B-B14F-4D97-AF65-F5344CB8AC3E}">
        <p14:creationId xmlns:p14="http://schemas.microsoft.com/office/powerpoint/2010/main" val="3306811608"/>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en-US"/>
              <a:t>Click to edit Master title style</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AC755B6-F113-4539-BDE0-93C3A0A6637A}" type="datetimeFigureOut">
              <a:rPr lang="ro-RO" smtClean="0"/>
              <a:t>04.11.2020</a:t>
            </a:fld>
            <a:endParaRPr lang="ro-RO"/>
          </a:p>
        </p:txBody>
      </p:sp>
      <p:sp>
        <p:nvSpPr>
          <p:cNvPr id="5" name="Footer Placeholder 4"/>
          <p:cNvSpPr>
            <a:spLocks noGrp="1"/>
          </p:cNvSpPr>
          <p:nvPr>
            <p:ph type="ftr" sz="quarter" idx="11"/>
          </p:nvPr>
        </p:nvSpPr>
        <p:spPr/>
        <p:txBody>
          <a:bodyPr/>
          <a:lstStyle/>
          <a:p>
            <a:endParaRPr lang="ro-RO"/>
          </a:p>
        </p:txBody>
      </p:sp>
      <p:sp>
        <p:nvSpPr>
          <p:cNvPr id="6" name="Slide Number Placeholder 5"/>
          <p:cNvSpPr>
            <a:spLocks noGrp="1"/>
          </p:cNvSpPr>
          <p:nvPr>
            <p:ph type="sldNum" sz="quarter" idx="12"/>
          </p:nvPr>
        </p:nvSpPr>
        <p:spPr/>
        <p:txBody>
          <a:bodyPr/>
          <a:lstStyle/>
          <a:p>
            <a:fld id="{5014C7ED-FAAB-473E-82FF-C0186CECA028}" type="slidenum">
              <a:rPr lang="ro-RO" smtClean="0"/>
              <a:t>‹#›</a:t>
            </a:fld>
            <a:endParaRPr lang="ro-RO"/>
          </a:p>
        </p:txBody>
      </p:sp>
    </p:spTree>
    <p:extLst>
      <p:ext uri="{BB962C8B-B14F-4D97-AF65-F5344CB8AC3E}">
        <p14:creationId xmlns:p14="http://schemas.microsoft.com/office/powerpoint/2010/main" val="2760826493"/>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AC755B6-F113-4539-BDE0-93C3A0A6637A}" type="datetimeFigureOut">
              <a:rPr lang="ro-RO" smtClean="0"/>
              <a:t>04.11.2020</a:t>
            </a:fld>
            <a:endParaRPr lang="ro-RO"/>
          </a:p>
        </p:txBody>
      </p:sp>
      <p:sp>
        <p:nvSpPr>
          <p:cNvPr id="5" name="Footer Placeholder 4"/>
          <p:cNvSpPr>
            <a:spLocks noGrp="1"/>
          </p:cNvSpPr>
          <p:nvPr>
            <p:ph type="ftr" sz="quarter" idx="11"/>
          </p:nvPr>
        </p:nvSpPr>
        <p:spPr/>
        <p:txBody>
          <a:bodyPr/>
          <a:lstStyle/>
          <a:p>
            <a:endParaRPr lang="ro-RO"/>
          </a:p>
        </p:txBody>
      </p:sp>
      <p:sp>
        <p:nvSpPr>
          <p:cNvPr id="6" name="Slide Number Placeholder 5"/>
          <p:cNvSpPr>
            <a:spLocks noGrp="1"/>
          </p:cNvSpPr>
          <p:nvPr>
            <p:ph type="sldNum" sz="quarter" idx="12"/>
          </p:nvPr>
        </p:nvSpPr>
        <p:spPr/>
        <p:txBody>
          <a:bodyPr/>
          <a:lstStyle/>
          <a:p>
            <a:fld id="{5014C7ED-FAAB-473E-82FF-C0186CECA028}" type="slidenum">
              <a:rPr lang="ro-RO" smtClean="0"/>
              <a:t>‹#›</a:t>
            </a:fld>
            <a:endParaRPr lang="ro-RO"/>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448925408"/>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en-US"/>
              <a:t>Click to edit Master title style</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AC755B6-F113-4539-BDE0-93C3A0A6637A}" type="datetimeFigureOut">
              <a:rPr lang="ro-RO" smtClean="0"/>
              <a:t>04.11.2020</a:t>
            </a:fld>
            <a:endParaRPr lang="ro-RO"/>
          </a:p>
        </p:txBody>
      </p:sp>
      <p:sp>
        <p:nvSpPr>
          <p:cNvPr id="5" name="Footer Placeholder 4"/>
          <p:cNvSpPr>
            <a:spLocks noGrp="1"/>
          </p:cNvSpPr>
          <p:nvPr>
            <p:ph type="ftr" sz="quarter" idx="11"/>
          </p:nvPr>
        </p:nvSpPr>
        <p:spPr/>
        <p:txBody>
          <a:bodyPr/>
          <a:lstStyle/>
          <a:p>
            <a:endParaRPr lang="ro-RO"/>
          </a:p>
        </p:txBody>
      </p:sp>
      <p:sp>
        <p:nvSpPr>
          <p:cNvPr id="6" name="Slide Number Placeholder 5"/>
          <p:cNvSpPr>
            <a:spLocks noGrp="1"/>
          </p:cNvSpPr>
          <p:nvPr>
            <p:ph type="sldNum" sz="quarter" idx="12"/>
          </p:nvPr>
        </p:nvSpPr>
        <p:spPr/>
        <p:txBody>
          <a:bodyPr/>
          <a:lstStyle/>
          <a:p>
            <a:fld id="{5014C7ED-FAAB-473E-82FF-C0186CECA028}" type="slidenum">
              <a:rPr lang="ro-RO" smtClean="0"/>
              <a:t>‹#›</a:t>
            </a:fld>
            <a:endParaRPr lang="ro-RO"/>
          </a:p>
        </p:txBody>
      </p:sp>
    </p:spTree>
    <p:extLst>
      <p:ext uri="{BB962C8B-B14F-4D97-AF65-F5344CB8AC3E}">
        <p14:creationId xmlns:p14="http://schemas.microsoft.com/office/powerpoint/2010/main" val="493142088"/>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AC755B6-F113-4539-BDE0-93C3A0A6637A}" type="datetimeFigureOut">
              <a:rPr lang="ro-RO" smtClean="0"/>
              <a:t>04.11.2020</a:t>
            </a:fld>
            <a:endParaRPr lang="ro-RO"/>
          </a:p>
        </p:txBody>
      </p:sp>
      <p:sp>
        <p:nvSpPr>
          <p:cNvPr id="5" name="Footer Placeholder 4"/>
          <p:cNvSpPr>
            <a:spLocks noGrp="1"/>
          </p:cNvSpPr>
          <p:nvPr>
            <p:ph type="ftr" sz="quarter" idx="11"/>
          </p:nvPr>
        </p:nvSpPr>
        <p:spPr/>
        <p:txBody>
          <a:bodyPr/>
          <a:lstStyle/>
          <a:p>
            <a:endParaRPr lang="ro-RO"/>
          </a:p>
        </p:txBody>
      </p:sp>
      <p:sp>
        <p:nvSpPr>
          <p:cNvPr id="6" name="Slide Number Placeholder 5"/>
          <p:cNvSpPr>
            <a:spLocks noGrp="1"/>
          </p:cNvSpPr>
          <p:nvPr>
            <p:ph type="sldNum" sz="quarter" idx="12"/>
          </p:nvPr>
        </p:nvSpPr>
        <p:spPr/>
        <p:txBody>
          <a:bodyPr/>
          <a:lstStyle/>
          <a:p>
            <a:fld id="{5014C7ED-FAAB-473E-82FF-C0186CECA028}" type="slidenum">
              <a:rPr lang="ro-RO" smtClean="0"/>
              <a:t>‹#›</a:t>
            </a:fld>
            <a:endParaRPr lang="ro-RO"/>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1070762747"/>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AC755B6-F113-4539-BDE0-93C3A0A6637A}" type="datetimeFigureOut">
              <a:rPr lang="ro-RO" smtClean="0"/>
              <a:t>04.11.2020</a:t>
            </a:fld>
            <a:endParaRPr lang="ro-RO"/>
          </a:p>
        </p:txBody>
      </p:sp>
      <p:sp>
        <p:nvSpPr>
          <p:cNvPr id="5" name="Footer Placeholder 4"/>
          <p:cNvSpPr>
            <a:spLocks noGrp="1"/>
          </p:cNvSpPr>
          <p:nvPr>
            <p:ph type="ftr" sz="quarter" idx="11"/>
          </p:nvPr>
        </p:nvSpPr>
        <p:spPr/>
        <p:txBody>
          <a:bodyPr/>
          <a:lstStyle/>
          <a:p>
            <a:endParaRPr lang="ro-RO"/>
          </a:p>
        </p:txBody>
      </p:sp>
      <p:sp>
        <p:nvSpPr>
          <p:cNvPr id="6" name="Slide Number Placeholder 5"/>
          <p:cNvSpPr>
            <a:spLocks noGrp="1"/>
          </p:cNvSpPr>
          <p:nvPr>
            <p:ph type="sldNum" sz="quarter" idx="12"/>
          </p:nvPr>
        </p:nvSpPr>
        <p:spPr/>
        <p:txBody>
          <a:bodyPr/>
          <a:lstStyle/>
          <a:p>
            <a:fld id="{5014C7ED-FAAB-473E-82FF-C0186CECA028}" type="slidenum">
              <a:rPr lang="ro-RO" smtClean="0"/>
              <a:t>‹#›</a:t>
            </a:fld>
            <a:endParaRPr lang="ro-RO"/>
          </a:p>
        </p:txBody>
      </p:sp>
    </p:spTree>
    <p:extLst>
      <p:ext uri="{BB962C8B-B14F-4D97-AF65-F5344CB8AC3E}">
        <p14:creationId xmlns:p14="http://schemas.microsoft.com/office/powerpoint/2010/main" val="3878665445"/>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AC755B6-F113-4539-BDE0-93C3A0A6637A}" type="datetimeFigureOut">
              <a:rPr lang="ro-RO" smtClean="0"/>
              <a:t>04.11.2020</a:t>
            </a:fld>
            <a:endParaRPr lang="ro-RO"/>
          </a:p>
        </p:txBody>
      </p:sp>
      <p:sp>
        <p:nvSpPr>
          <p:cNvPr id="5" name="Footer Placeholder 4"/>
          <p:cNvSpPr>
            <a:spLocks noGrp="1"/>
          </p:cNvSpPr>
          <p:nvPr>
            <p:ph type="ftr" sz="quarter" idx="11"/>
          </p:nvPr>
        </p:nvSpPr>
        <p:spPr/>
        <p:txBody>
          <a:bodyPr/>
          <a:lstStyle/>
          <a:p>
            <a:endParaRPr lang="ro-RO"/>
          </a:p>
        </p:txBody>
      </p:sp>
      <p:sp>
        <p:nvSpPr>
          <p:cNvPr id="6" name="Slide Number Placeholder 5"/>
          <p:cNvSpPr>
            <a:spLocks noGrp="1"/>
          </p:cNvSpPr>
          <p:nvPr>
            <p:ph type="sldNum" sz="quarter" idx="12"/>
          </p:nvPr>
        </p:nvSpPr>
        <p:spPr/>
        <p:txBody>
          <a:bodyPr/>
          <a:lstStyle/>
          <a:p>
            <a:fld id="{5014C7ED-FAAB-473E-82FF-C0186CECA028}" type="slidenum">
              <a:rPr lang="ro-RO" smtClean="0"/>
              <a:t>‹#›</a:t>
            </a:fld>
            <a:endParaRPr lang="ro-RO"/>
          </a:p>
        </p:txBody>
      </p:sp>
    </p:spTree>
    <p:extLst>
      <p:ext uri="{BB962C8B-B14F-4D97-AF65-F5344CB8AC3E}">
        <p14:creationId xmlns:p14="http://schemas.microsoft.com/office/powerpoint/2010/main" val="936428740"/>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AC755B6-F113-4539-BDE0-93C3A0A6637A}" type="datetimeFigureOut">
              <a:rPr lang="ro-RO" smtClean="0"/>
              <a:t>04.11.2020</a:t>
            </a:fld>
            <a:endParaRPr lang="ro-RO"/>
          </a:p>
        </p:txBody>
      </p:sp>
      <p:sp>
        <p:nvSpPr>
          <p:cNvPr id="5" name="Footer Placeholder 4"/>
          <p:cNvSpPr>
            <a:spLocks noGrp="1"/>
          </p:cNvSpPr>
          <p:nvPr>
            <p:ph type="ftr" sz="quarter" idx="11"/>
          </p:nvPr>
        </p:nvSpPr>
        <p:spPr/>
        <p:txBody>
          <a:bodyPr/>
          <a:lstStyle/>
          <a:p>
            <a:endParaRPr lang="ro-RO"/>
          </a:p>
        </p:txBody>
      </p:sp>
      <p:sp>
        <p:nvSpPr>
          <p:cNvPr id="6" name="Slide Number Placeholder 5"/>
          <p:cNvSpPr>
            <a:spLocks noGrp="1"/>
          </p:cNvSpPr>
          <p:nvPr>
            <p:ph type="sldNum" sz="quarter" idx="12"/>
          </p:nvPr>
        </p:nvSpPr>
        <p:spPr/>
        <p:txBody>
          <a:bodyPr/>
          <a:lstStyle/>
          <a:p>
            <a:fld id="{5014C7ED-FAAB-473E-82FF-C0186CECA028}" type="slidenum">
              <a:rPr lang="ro-RO" smtClean="0"/>
              <a:t>‹#›</a:t>
            </a:fld>
            <a:endParaRPr lang="ro-RO"/>
          </a:p>
        </p:txBody>
      </p:sp>
    </p:spTree>
    <p:extLst>
      <p:ext uri="{BB962C8B-B14F-4D97-AF65-F5344CB8AC3E}">
        <p14:creationId xmlns:p14="http://schemas.microsoft.com/office/powerpoint/2010/main" val="1084686573"/>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AC755B6-F113-4539-BDE0-93C3A0A6637A}" type="datetimeFigureOut">
              <a:rPr lang="ro-RO" smtClean="0"/>
              <a:t>04.11.2020</a:t>
            </a:fld>
            <a:endParaRPr lang="ro-RO"/>
          </a:p>
        </p:txBody>
      </p:sp>
      <p:sp>
        <p:nvSpPr>
          <p:cNvPr id="5" name="Footer Placeholder 4"/>
          <p:cNvSpPr>
            <a:spLocks noGrp="1"/>
          </p:cNvSpPr>
          <p:nvPr>
            <p:ph type="ftr" sz="quarter" idx="11"/>
          </p:nvPr>
        </p:nvSpPr>
        <p:spPr/>
        <p:txBody>
          <a:bodyPr/>
          <a:lstStyle/>
          <a:p>
            <a:endParaRPr lang="ro-RO"/>
          </a:p>
        </p:txBody>
      </p:sp>
      <p:sp>
        <p:nvSpPr>
          <p:cNvPr id="6" name="Slide Number Placeholder 5"/>
          <p:cNvSpPr>
            <a:spLocks noGrp="1"/>
          </p:cNvSpPr>
          <p:nvPr>
            <p:ph type="sldNum" sz="quarter" idx="12"/>
          </p:nvPr>
        </p:nvSpPr>
        <p:spPr/>
        <p:txBody>
          <a:bodyPr/>
          <a:lstStyle/>
          <a:p>
            <a:fld id="{5014C7ED-FAAB-473E-82FF-C0186CECA028}" type="slidenum">
              <a:rPr lang="ro-RO" smtClean="0"/>
              <a:t>‹#›</a:t>
            </a:fld>
            <a:endParaRPr lang="ro-RO"/>
          </a:p>
        </p:txBody>
      </p:sp>
    </p:spTree>
    <p:extLst>
      <p:ext uri="{BB962C8B-B14F-4D97-AF65-F5344CB8AC3E}">
        <p14:creationId xmlns:p14="http://schemas.microsoft.com/office/powerpoint/2010/main" val="202563489"/>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en-US"/>
              <a:t>Click to edit Master title style</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AC755B6-F113-4539-BDE0-93C3A0A6637A}" type="datetimeFigureOut">
              <a:rPr lang="ro-RO" smtClean="0"/>
              <a:t>04.11.2020</a:t>
            </a:fld>
            <a:endParaRPr lang="ro-RO"/>
          </a:p>
        </p:txBody>
      </p:sp>
      <p:sp>
        <p:nvSpPr>
          <p:cNvPr id="5" name="Footer Placeholder 4"/>
          <p:cNvSpPr>
            <a:spLocks noGrp="1"/>
          </p:cNvSpPr>
          <p:nvPr>
            <p:ph type="ftr" sz="quarter" idx="11"/>
          </p:nvPr>
        </p:nvSpPr>
        <p:spPr/>
        <p:txBody>
          <a:bodyPr/>
          <a:lstStyle/>
          <a:p>
            <a:endParaRPr lang="ro-RO"/>
          </a:p>
        </p:txBody>
      </p:sp>
      <p:sp>
        <p:nvSpPr>
          <p:cNvPr id="6" name="Slide Number Placeholder 5"/>
          <p:cNvSpPr>
            <a:spLocks noGrp="1"/>
          </p:cNvSpPr>
          <p:nvPr>
            <p:ph type="sldNum" sz="quarter" idx="12"/>
          </p:nvPr>
        </p:nvSpPr>
        <p:spPr/>
        <p:txBody>
          <a:bodyPr/>
          <a:lstStyle/>
          <a:p>
            <a:fld id="{5014C7ED-FAAB-473E-82FF-C0186CECA028}" type="slidenum">
              <a:rPr lang="ro-RO" smtClean="0"/>
              <a:t>‹#›</a:t>
            </a:fld>
            <a:endParaRPr lang="ro-RO"/>
          </a:p>
        </p:txBody>
      </p:sp>
    </p:spTree>
    <p:extLst>
      <p:ext uri="{BB962C8B-B14F-4D97-AF65-F5344CB8AC3E}">
        <p14:creationId xmlns:p14="http://schemas.microsoft.com/office/powerpoint/2010/main" val="3814922391"/>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AC755B6-F113-4539-BDE0-93C3A0A6637A}" type="datetimeFigureOut">
              <a:rPr lang="ro-RO" smtClean="0"/>
              <a:t>04.11.2020</a:t>
            </a:fld>
            <a:endParaRPr lang="ro-RO"/>
          </a:p>
        </p:txBody>
      </p:sp>
      <p:sp>
        <p:nvSpPr>
          <p:cNvPr id="6" name="Footer Placeholder 5"/>
          <p:cNvSpPr>
            <a:spLocks noGrp="1"/>
          </p:cNvSpPr>
          <p:nvPr>
            <p:ph type="ftr" sz="quarter" idx="11"/>
          </p:nvPr>
        </p:nvSpPr>
        <p:spPr/>
        <p:txBody>
          <a:bodyPr/>
          <a:lstStyle/>
          <a:p>
            <a:endParaRPr lang="ro-RO"/>
          </a:p>
        </p:txBody>
      </p:sp>
      <p:sp>
        <p:nvSpPr>
          <p:cNvPr id="7" name="Slide Number Placeholder 6"/>
          <p:cNvSpPr>
            <a:spLocks noGrp="1"/>
          </p:cNvSpPr>
          <p:nvPr>
            <p:ph type="sldNum" sz="quarter" idx="12"/>
          </p:nvPr>
        </p:nvSpPr>
        <p:spPr/>
        <p:txBody>
          <a:bodyPr/>
          <a:lstStyle/>
          <a:p>
            <a:fld id="{5014C7ED-FAAB-473E-82FF-C0186CECA028}" type="slidenum">
              <a:rPr lang="ro-RO" smtClean="0"/>
              <a:t>‹#›</a:t>
            </a:fld>
            <a:endParaRPr lang="ro-RO"/>
          </a:p>
        </p:txBody>
      </p:sp>
    </p:spTree>
    <p:extLst>
      <p:ext uri="{BB962C8B-B14F-4D97-AF65-F5344CB8AC3E}">
        <p14:creationId xmlns:p14="http://schemas.microsoft.com/office/powerpoint/2010/main" val="402267714"/>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AC755B6-F113-4539-BDE0-93C3A0A6637A}" type="datetimeFigureOut">
              <a:rPr lang="ro-RO" smtClean="0"/>
              <a:t>04.11.2020</a:t>
            </a:fld>
            <a:endParaRPr lang="ro-RO"/>
          </a:p>
        </p:txBody>
      </p:sp>
      <p:sp>
        <p:nvSpPr>
          <p:cNvPr id="8" name="Footer Placeholder 7"/>
          <p:cNvSpPr>
            <a:spLocks noGrp="1"/>
          </p:cNvSpPr>
          <p:nvPr>
            <p:ph type="ftr" sz="quarter" idx="11"/>
          </p:nvPr>
        </p:nvSpPr>
        <p:spPr/>
        <p:txBody>
          <a:bodyPr/>
          <a:lstStyle/>
          <a:p>
            <a:endParaRPr lang="ro-RO"/>
          </a:p>
        </p:txBody>
      </p:sp>
      <p:sp>
        <p:nvSpPr>
          <p:cNvPr id="9" name="Slide Number Placeholder 8"/>
          <p:cNvSpPr>
            <a:spLocks noGrp="1"/>
          </p:cNvSpPr>
          <p:nvPr>
            <p:ph type="sldNum" sz="quarter" idx="12"/>
          </p:nvPr>
        </p:nvSpPr>
        <p:spPr/>
        <p:txBody>
          <a:bodyPr/>
          <a:lstStyle/>
          <a:p>
            <a:fld id="{5014C7ED-FAAB-473E-82FF-C0186CECA028}" type="slidenum">
              <a:rPr lang="ro-RO" smtClean="0"/>
              <a:t>‹#›</a:t>
            </a:fld>
            <a:endParaRPr lang="ro-RO"/>
          </a:p>
        </p:txBody>
      </p:sp>
    </p:spTree>
    <p:extLst>
      <p:ext uri="{BB962C8B-B14F-4D97-AF65-F5344CB8AC3E}">
        <p14:creationId xmlns:p14="http://schemas.microsoft.com/office/powerpoint/2010/main" val="3247498141"/>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AC755B6-F113-4539-BDE0-93C3A0A6637A}" type="datetimeFigureOut">
              <a:rPr lang="ro-RO" smtClean="0"/>
              <a:t>04.11.2020</a:t>
            </a:fld>
            <a:endParaRPr lang="ro-RO"/>
          </a:p>
        </p:txBody>
      </p:sp>
      <p:sp>
        <p:nvSpPr>
          <p:cNvPr id="4" name="Footer Placeholder 3"/>
          <p:cNvSpPr>
            <a:spLocks noGrp="1"/>
          </p:cNvSpPr>
          <p:nvPr>
            <p:ph type="ftr" sz="quarter" idx="11"/>
          </p:nvPr>
        </p:nvSpPr>
        <p:spPr/>
        <p:txBody>
          <a:bodyPr/>
          <a:lstStyle/>
          <a:p>
            <a:endParaRPr lang="ro-RO"/>
          </a:p>
        </p:txBody>
      </p:sp>
      <p:sp>
        <p:nvSpPr>
          <p:cNvPr id="5" name="Slide Number Placeholder 4"/>
          <p:cNvSpPr>
            <a:spLocks noGrp="1"/>
          </p:cNvSpPr>
          <p:nvPr>
            <p:ph type="sldNum" sz="quarter" idx="12"/>
          </p:nvPr>
        </p:nvSpPr>
        <p:spPr/>
        <p:txBody>
          <a:bodyPr/>
          <a:lstStyle/>
          <a:p>
            <a:fld id="{5014C7ED-FAAB-473E-82FF-C0186CECA028}" type="slidenum">
              <a:rPr lang="ro-RO" smtClean="0"/>
              <a:t>‹#›</a:t>
            </a:fld>
            <a:endParaRPr lang="ro-RO"/>
          </a:p>
        </p:txBody>
      </p:sp>
    </p:spTree>
    <p:extLst>
      <p:ext uri="{BB962C8B-B14F-4D97-AF65-F5344CB8AC3E}">
        <p14:creationId xmlns:p14="http://schemas.microsoft.com/office/powerpoint/2010/main" val="4028325307"/>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AC755B6-F113-4539-BDE0-93C3A0A6637A}" type="datetimeFigureOut">
              <a:rPr lang="ro-RO" smtClean="0"/>
              <a:t>04.11.2020</a:t>
            </a:fld>
            <a:endParaRPr lang="ro-RO"/>
          </a:p>
        </p:txBody>
      </p:sp>
      <p:sp>
        <p:nvSpPr>
          <p:cNvPr id="3" name="Footer Placeholder 2"/>
          <p:cNvSpPr>
            <a:spLocks noGrp="1"/>
          </p:cNvSpPr>
          <p:nvPr>
            <p:ph type="ftr" sz="quarter" idx="11"/>
          </p:nvPr>
        </p:nvSpPr>
        <p:spPr/>
        <p:txBody>
          <a:bodyPr/>
          <a:lstStyle/>
          <a:p>
            <a:endParaRPr lang="ro-RO"/>
          </a:p>
        </p:txBody>
      </p:sp>
      <p:sp>
        <p:nvSpPr>
          <p:cNvPr id="4" name="Slide Number Placeholder 3"/>
          <p:cNvSpPr>
            <a:spLocks noGrp="1"/>
          </p:cNvSpPr>
          <p:nvPr>
            <p:ph type="sldNum" sz="quarter" idx="12"/>
          </p:nvPr>
        </p:nvSpPr>
        <p:spPr/>
        <p:txBody>
          <a:bodyPr/>
          <a:lstStyle/>
          <a:p>
            <a:fld id="{5014C7ED-FAAB-473E-82FF-C0186CECA028}" type="slidenum">
              <a:rPr lang="ro-RO" smtClean="0"/>
              <a:t>‹#›</a:t>
            </a:fld>
            <a:endParaRPr lang="ro-RO"/>
          </a:p>
        </p:txBody>
      </p:sp>
    </p:spTree>
    <p:extLst>
      <p:ext uri="{BB962C8B-B14F-4D97-AF65-F5344CB8AC3E}">
        <p14:creationId xmlns:p14="http://schemas.microsoft.com/office/powerpoint/2010/main" val="1337675065"/>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AC755B6-F113-4539-BDE0-93C3A0A6637A}" type="datetimeFigureOut">
              <a:rPr lang="ro-RO" smtClean="0"/>
              <a:t>04.11.2020</a:t>
            </a:fld>
            <a:endParaRPr lang="ro-RO"/>
          </a:p>
        </p:txBody>
      </p:sp>
      <p:sp>
        <p:nvSpPr>
          <p:cNvPr id="6" name="Footer Placeholder 5"/>
          <p:cNvSpPr>
            <a:spLocks noGrp="1"/>
          </p:cNvSpPr>
          <p:nvPr>
            <p:ph type="ftr" sz="quarter" idx="11"/>
          </p:nvPr>
        </p:nvSpPr>
        <p:spPr/>
        <p:txBody>
          <a:bodyPr/>
          <a:lstStyle/>
          <a:p>
            <a:endParaRPr lang="ro-RO"/>
          </a:p>
        </p:txBody>
      </p:sp>
      <p:sp>
        <p:nvSpPr>
          <p:cNvPr id="7" name="Slide Number Placeholder 6"/>
          <p:cNvSpPr>
            <a:spLocks noGrp="1"/>
          </p:cNvSpPr>
          <p:nvPr>
            <p:ph type="sldNum" sz="quarter" idx="12"/>
          </p:nvPr>
        </p:nvSpPr>
        <p:spPr/>
        <p:txBody>
          <a:bodyPr/>
          <a:lstStyle/>
          <a:p>
            <a:fld id="{5014C7ED-FAAB-473E-82FF-C0186CECA028}" type="slidenum">
              <a:rPr lang="ro-RO" smtClean="0"/>
              <a:t>‹#›</a:t>
            </a:fld>
            <a:endParaRPr lang="ro-RO"/>
          </a:p>
        </p:txBody>
      </p:sp>
    </p:spTree>
    <p:extLst>
      <p:ext uri="{BB962C8B-B14F-4D97-AF65-F5344CB8AC3E}">
        <p14:creationId xmlns:p14="http://schemas.microsoft.com/office/powerpoint/2010/main" val="1219179081"/>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AC755B6-F113-4539-BDE0-93C3A0A6637A}" type="datetimeFigureOut">
              <a:rPr lang="ro-RO" smtClean="0"/>
              <a:t>04.11.2020</a:t>
            </a:fld>
            <a:endParaRPr lang="ro-RO"/>
          </a:p>
        </p:txBody>
      </p:sp>
      <p:sp>
        <p:nvSpPr>
          <p:cNvPr id="6" name="Footer Placeholder 5"/>
          <p:cNvSpPr>
            <a:spLocks noGrp="1"/>
          </p:cNvSpPr>
          <p:nvPr>
            <p:ph type="ftr" sz="quarter" idx="11"/>
          </p:nvPr>
        </p:nvSpPr>
        <p:spPr/>
        <p:txBody>
          <a:bodyPr/>
          <a:lstStyle/>
          <a:p>
            <a:endParaRPr lang="ro-RO"/>
          </a:p>
        </p:txBody>
      </p:sp>
      <p:sp>
        <p:nvSpPr>
          <p:cNvPr id="7" name="Slide Number Placeholder 6"/>
          <p:cNvSpPr>
            <a:spLocks noGrp="1"/>
          </p:cNvSpPr>
          <p:nvPr>
            <p:ph type="sldNum" sz="quarter" idx="12"/>
          </p:nvPr>
        </p:nvSpPr>
        <p:spPr/>
        <p:txBody>
          <a:bodyPr/>
          <a:lstStyle/>
          <a:p>
            <a:fld id="{5014C7ED-FAAB-473E-82FF-C0186CECA028}" type="slidenum">
              <a:rPr lang="ro-RO" smtClean="0"/>
              <a:t>‹#›</a:t>
            </a:fld>
            <a:endParaRPr lang="ro-RO"/>
          </a:p>
        </p:txBody>
      </p:sp>
    </p:spTree>
    <p:extLst>
      <p:ext uri="{BB962C8B-B14F-4D97-AF65-F5344CB8AC3E}">
        <p14:creationId xmlns:p14="http://schemas.microsoft.com/office/powerpoint/2010/main" val="3626011134"/>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AAC755B6-F113-4539-BDE0-93C3A0A6637A}" type="datetimeFigureOut">
              <a:rPr lang="ro-RO" smtClean="0"/>
              <a:t>04.11.2020</a:t>
            </a:fld>
            <a:endParaRPr lang="ro-RO"/>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ro-RO"/>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5014C7ED-FAAB-473E-82FF-C0186CECA028}" type="slidenum">
              <a:rPr lang="ro-RO" smtClean="0"/>
              <a:t>‹#›</a:t>
            </a:fld>
            <a:endParaRPr lang="ro-RO"/>
          </a:p>
        </p:txBody>
      </p:sp>
    </p:spTree>
    <p:extLst>
      <p:ext uri="{BB962C8B-B14F-4D97-AF65-F5344CB8AC3E}">
        <p14:creationId xmlns:p14="http://schemas.microsoft.com/office/powerpoint/2010/main" val="902692030"/>
      </p:ext>
    </p:extLst>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 id="2147483687" r:id="rId15"/>
    <p:sldLayoutId id="2147483688" r:id="rId16"/>
    <p:sldLayoutId id="2147483689" r:id="rId17"/>
  </p:sldLayoutIdLst>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717444" y="566670"/>
            <a:ext cx="8152326" cy="400110"/>
          </a:xfrm>
          <a:prstGeom prst="rect">
            <a:avLst/>
          </a:prstGeom>
          <a:noFill/>
        </p:spPr>
        <p:txBody>
          <a:bodyPr wrap="square" rtlCol="0">
            <a:spAutoFit/>
          </a:bodyPr>
          <a:lstStyle/>
          <a:p>
            <a:r>
              <a:rPr lang="ro-RO" sz="2000" b="1" dirty="0">
                <a:latin typeface="Arial" panose="020B0604020202020204" pitchFamily="34" charset="0"/>
                <a:cs typeface="Arial" panose="020B0604020202020204" pitchFamily="34" charset="0"/>
              </a:rPr>
              <a:t>INSPECTORATUL ȘCOLAR JUDEȚEAN BACĂU</a:t>
            </a:r>
          </a:p>
        </p:txBody>
      </p:sp>
      <p:sp>
        <p:nvSpPr>
          <p:cNvPr id="3" name="Rectangle 2"/>
          <p:cNvSpPr/>
          <p:nvPr/>
        </p:nvSpPr>
        <p:spPr>
          <a:xfrm>
            <a:off x="1454059" y="2449038"/>
            <a:ext cx="10214471" cy="1227965"/>
          </a:xfrm>
          <a:prstGeom prst="rect">
            <a:avLst/>
          </a:prstGeom>
        </p:spPr>
        <p:txBody>
          <a:bodyPr wrap="square">
            <a:spAutoFit/>
          </a:bodyPr>
          <a:lstStyle/>
          <a:p>
            <a:pPr algn="ctr">
              <a:lnSpc>
                <a:spcPct val="200000"/>
              </a:lnSpc>
            </a:pPr>
            <a:r>
              <a:rPr lang="ro-RO" sz="2000" b="1" dirty="0">
                <a:latin typeface="Arial" panose="020B0604020202020204" pitchFamily="34" charset="0"/>
                <a:cs typeface="Arial" panose="020B0604020202020204" pitchFamily="34" charset="0"/>
              </a:rPr>
              <a:t>PRECIZĂRI PRIVIND EFECTUAREA INSPECȚIILOR PENTRU DEFINITIVAT</a:t>
            </a:r>
          </a:p>
          <a:p>
            <a:pPr algn="ctr">
              <a:lnSpc>
                <a:spcPct val="200000"/>
              </a:lnSpc>
            </a:pPr>
            <a:r>
              <a:rPr lang="ro-RO" sz="2000" b="1" dirty="0">
                <a:latin typeface="Arial" panose="020B0604020202020204" pitchFamily="34" charset="0"/>
                <a:cs typeface="Arial" panose="020B0604020202020204" pitchFamily="34" charset="0"/>
              </a:rPr>
              <a:t>ANUL ŞCOLAR 2020-2021</a:t>
            </a:r>
          </a:p>
        </p:txBody>
      </p:sp>
    </p:spTree>
    <p:extLst>
      <p:ext uri="{BB962C8B-B14F-4D97-AF65-F5344CB8AC3E}">
        <p14:creationId xmlns:p14="http://schemas.microsoft.com/office/powerpoint/2010/main" val="985803320"/>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12568BAB-3D1F-4A5C-8C5B-C6BCD9BEED8E}"/>
              </a:ext>
            </a:extLst>
          </p:cNvPr>
          <p:cNvSpPr/>
          <p:nvPr/>
        </p:nvSpPr>
        <p:spPr>
          <a:xfrm>
            <a:off x="1364973" y="1131599"/>
            <a:ext cx="10012715" cy="2535566"/>
          </a:xfrm>
          <a:prstGeom prst="rect">
            <a:avLst/>
          </a:prstGeom>
        </p:spPr>
        <p:txBody>
          <a:bodyPr wrap="square">
            <a:spAutoFit/>
          </a:bodyPr>
          <a:lstStyle/>
          <a:p>
            <a:pPr algn="just">
              <a:lnSpc>
                <a:spcPct val="200000"/>
              </a:lnSpc>
            </a:pPr>
            <a:r>
              <a:rPr lang="ro-RO" b="1" dirty="0">
                <a:solidFill>
                  <a:srgbClr val="FF0000"/>
                </a:solidFill>
                <a:latin typeface="Times New Roman" panose="02020603050405020304" pitchFamily="18" charset="0"/>
                <a:cs typeface="Arial" panose="020B0604020202020204" pitchFamily="34" charset="0"/>
              </a:rPr>
              <a:t>FOARTE IMPORTANT</a:t>
            </a:r>
          </a:p>
          <a:p>
            <a:pPr marL="285750" indent="-285750" algn="just">
              <a:lnSpc>
                <a:spcPct val="200000"/>
              </a:lnSpc>
              <a:buFont typeface="Verdana" panose="020B0604030504040204" pitchFamily="34" charset="0"/>
              <a:buChar char="‼"/>
            </a:pPr>
            <a:r>
              <a:rPr lang="ro-RO" dirty="0">
                <a:solidFill>
                  <a:srgbClr val="FF0000"/>
                </a:solidFill>
                <a:latin typeface="Times New Roman" panose="02020603050405020304" pitchFamily="18" charset="0"/>
                <a:cs typeface="Arial" panose="020B0604020202020204" pitchFamily="34" charset="0"/>
              </a:rPr>
              <a:t>COMISIA JUDEȚEANĂ DE DEFINITIVAT VA ANULA DOCUMENTELE CARE NU SUNT COMPLETATE ÎN CONFORMITATE CU DOCUMENTELE PREVĂZUTE ÎN METODOLOGIE </a:t>
            </a:r>
            <a:endParaRPr lang="ro-RO" dirty="0">
              <a:latin typeface="Times New Roman" panose="02020603050405020304" pitchFamily="18" charset="0"/>
              <a:cs typeface="Arial" panose="020B0604020202020204" pitchFamily="34" charset="0"/>
            </a:endParaRPr>
          </a:p>
          <a:p>
            <a:pPr algn="just">
              <a:lnSpc>
                <a:spcPct val="150000"/>
              </a:lnSpc>
            </a:pPr>
            <a:endParaRPr lang="ro-RO" b="1" dirty="0">
              <a:solidFill>
                <a:srgbClr val="FF0000"/>
              </a:solidFill>
              <a:latin typeface="Times New Roman" panose="02020603050405020304" pitchFamily="18" charset="0"/>
              <a:cs typeface="Arial" panose="020B0604020202020204" pitchFamily="34" charset="0"/>
            </a:endParaRPr>
          </a:p>
          <a:p>
            <a:pPr marL="285750" indent="-285750" algn="just">
              <a:lnSpc>
                <a:spcPct val="150000"/>
              </a:lnSpc>
              <a:buFontTx/>
              <a:buChar char="-"/>
            </a:pPr>
            <a:endParaRPr lang="ro-RO" b="1" dirty="0">
              <a:solidFill>
                <a:srgbClr val="FF0000"/>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2015562860"/>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94611" y="1269793"/>
            <a:ext cx="10560676" cy="3053400"/>
          </a:xfrm>
          <a:prstGeom prst="rect">
            <a:avLst/>
          </a:prstGeom>
        </p:spPr>
        <p:txBody>
          <a:bodyPr wrap="square">
            <a:spAutoFit/>
          </a:bodyPr>
          <a:lstStyle/>
          <a:p>
            <a:pPr algn="just"/>
            <a:r>
              <a:rPr lang="ro-RO" b="1" dirty="0">
                <a:latin typeface="Arial" panose="020B0604020202020204" pitchFamily="34" charset="0"/>
                <a:cs typeface="Arial" panose="020B0604020202020204" pitchFamily="34" charset="0"/>
              </a:rPr>
              <a:t>Acte normative:</a:t>
            </a:r>
          </a:p>
          <a:p>
            <a:pPr marL="285750" indent="-285750" algn="just">
              <a:lnSpc>
                <a:spcPct val="200000"/>
              </a:lnSpc>
              <a:buFont typeface="Wingdings" panose="05000000000000000000" pitchFamily="2" charset="2"/>
              <a:buChar char="§"/>
            </a:pPr>
            <a:r>
              <a:rPr lang="ro-RO" b="1" dirty="0">
                <a:latin typeface="Arial" panose="020B0604020202020204" pitchFamily="34" charset="0"/>
                <a:cs typeface="Arial" panose="020B0604020202020204" pitchFamily="34" charset="0"/>
              </a:rPr>
              <a:t>Legea educaţiei naţionale nr. 1 /2011;</a:t>
            </a:r>
          </a:p>
          <a:p>
            <a:pPr marL="285750" indent="-285750" algn="just">
              <a:lnSpc>
                <a:spcPct val="200000"/>
              </a:lnSpc>
              <a:buFont typeface="Wingdings" panose="05000000000000000000" pitchFamily="2" charset="2"/>
              <a:buChar char="§"/>
            </a:pPr>
            <a:r>
              <a:rPr lang="ro-RO" b="1" dirty="0">
                <a:latin typeface="Arial" panose="020B0604020202020204" pitchFamily="34" charset="0"/>
                <a:cs typeface="Arial" panose="020B0604020202020204" pitchFamily="34" charset="0"/>
              </a:rPr>
              <a:t>Metodologia pentru organizarea si desfășurarea examenului național de definitivare în învățământ(OMEN  nr. 5434/2020)</a:t>
            </a:r>
          </a:p>
          <a:p>
            <a:pPr marL="285750" indent="-285750" algn="just">
              <a:lnSpc>
                <a:spcPct val="200000"/>
              </a:lnSpc>
              <a:buFont typeface="Wingdings" panose="05000000000000000000" pitchFamily="2" charset="2"/>
              <a:buChar char="§"/>
            </a:pPr>
            <a:endParaRPr lang="ro-RO" b="1" dirty="0">
              <a:latin typeface="Arial" panose="020B0604020202020204" pitchFamily="34" charset="0"/>
              <a:cs typeface="Arial" panose="020B0604020202020204" pitchFamily="34" charset="0"/>
            </a:endParaRPr>
          </a:p>
          <a:p>
            <a:pPr marL="285750" indent="-285750" algn="just">
              <a:lnSpc>
                <a:spcPct val="200000"/>
              </a:lnSpc>
              <a:buFont typeface="Wingdings" panose="05000000000000000000" pitchFamily="2" charset="2"/>
              <a:buChar char="§"/>
            </a:pPr>
            <a:endParaRPr lang="ro-RO"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71931997"/>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239254" y="685800"/>
            <a:ext cx="7820526" cy="369332"/>
          </a:xfrm>
          <a:prstGeom prst="rect">
            <a:avLst/>
          </a:prstGeom>
          <a:noFill/>
        </p:spPr>
        <p:txBody>
          <a:bodyPr wrap="square" rtlCol="0">
            <a:spAutoFit/>
          </a:bodyPr>
          <a:lstStyle/>
          <a:p>
            <a:pPr algn="ctr"/>
            <a:r>
              <a:rPr lang="ro-RO" b="1" dirty="0">
                <a:latin typeface="Arial" panose="020B0604020202020204" pitchFamily="34" charset="0"/>
                <a:cs typeface="Arial" panose="020B0604020202020204" pitchFamily="34" charset="0"/>
              </a:rPr>
              <a:t>Definitivat 2021 - Efectuarea inspecțiilor de specialitate</a:t>
            </a:r>
          </a:p>
        </p:txBody>
      </p:sp>
      <p:sp>
        <p:nvSpPr>
          <p:cNvPr id="4" name="TextBox 3"/>
          <p:cNvSpPr txBox="1"/>
          <p:nvPr/>
        </p:nvSpPr>
        <p:spPr>
          <a:xfrm>
            <a:off x="561473" y="1585219"/>
            <a:ext cx="11069053" cy="4438395"/>
          </a:xfrm>
          <a:prstGeom prst="rect">
            <a:avLst/>
          </a:prstGeom>
          <a:noFill/>
        </p:spPr>
        <p:txBody>
          <a:bodyPr wrap="square" rtlCol="0">
            <a:spAutoFit/>
          </a:bodyPr>
          <a:lstStyle/>
          <a:p>
            <a:pPr algn="just">
              <a:lnSpc>
                <a:spcPct val="200000"/>
              </a:lnSpc>
            </a:pPr>
            <a:r>
              <a:rPr lang="ro-RO" dirty="0">
                <a:latin typeface="Arial" panose="020B0604020202020204" pitchFamily="34" charset="0"/>
                <a:cs typeface="Arial" panose="020B0604020202020204" pitchFamily="34" charset="0"/>
              </a:rPr>
              <a:t>1</a:t>
            </a:r>
            <a:r>
              <a:rPr lang="ro-RO" b="1" dirty="0">
                <a:latin typeface="Arial" panose="020B0604020202020204" pitchFamily="34" charset="0"/>
                <a:cs typeface="Arial" panose="020B0604020202020204" pitchFamily="34" charset="0"/>
              </a:rPr>
              <a:t>. </a:t>
            </a:r>
            <a:r>
              <a:rPr lang="pt-BR" b="1" dirty="0">
                <a:latin typeface="Arial" panose="020B0604020202020204" pitchFamily="34" charset="0"/>
                <a:cs typeface="Arial" panose="020B0604020202020204" pitchFamily="34" charset="0"/>
              </a:rPr>
              <a:t>Inspecţiile de specialitate </a:t>
            </a:r>
            <a:r>
              <a:rPr lang="pt-BR" dirty="0">
                <a:latin typeface="Arial" panose="020B0604020202020204" pitchFamily="34" charset="0"/>
                <a:cs typeface="Arial" panose="020B0604020202020204" pitchFamily="34" charset="0"/>
              </a:rPr>
              <a:t>se vor efectua </a:t>
            </a:r>
            <a:r>
              <a:rPr lang="ro-RO" dirty="0">
                <a:latin typeface="Arial" panose="020B0604020202020204" pitchFamily="34" charset="0"/>
                <a:cs typeface="Arial" panose="020B0604020202020204" pitchFamily="34" charset="0"/>
              </a:rPr>
              <a:t>până la data de</a:t>
            </a:r>
            <a:r>
              <a:rPr lang="pt-BR" dirty="0">
                <a:latin typeface="Arial" panose="020B0604020202020204" pitchFamily="34" charset="0"/>
                <a:cs typeface="Arial" panose="020B0604020202020204" pitchFamily="34" charset="0"/>
              </a:rPr>
              <a:t> </a:t>
            </a:r>
            <a:r>
              <a:rPr lang="ro-RO" dirty="0">
                <a:latin typeface="Arial" panose="020B0604020202020204" pitchFamily="34" charset="0"/>
                <a:cs typeface="Arial" panose="020B0604020202020204" pitchFamily="34" charset="0"/>
              </a:rPr>
              <a:t>04</a:t>
            </a:r>
            <a:r>
              <a:rPr lang="pt-BR" dirty="0">
                <a:latin typeface="Arial" panose="020B0604020202020204" pitchFamily="34" charset="0"/>
                <a:cs typeface="Arial" panose="020B0604020202020204" pitchFamily="34" charset="0"/>
              </a:rPr>
              <a:t>.0</a:t>
            </a:r>
            <a:r>
              <a:rPr lang="ro-RO" dirty="0">
                <a:latin typeface="Arial" panose="020B0604020202020204" pitchFamily="34" charset="0"/>
                <a:cs typeface="Arial" panose="020B0604020202020204" pitchFamily="34" charset="0"/>
              </a:rPr>
              <a:t>6</a:t>
            </a:r>
            <a:r>
              <a:rPr lang="pt-BR" dirty="0">
                <a:latin typeface="Arial" panose="020B0604020202020204" pitchFamily="34" charset="0"/>
                <a:cs typeface="Arial" panose="020B0604020202020204" pitchFamily="34" charset="0"/>
              </a:rPr>
              <a:t>.20</a:t>
            </a:r>
            <a:r>
              <a:rPr lang="ro-RO" dirty="0">
                <a:latin typeface="Arial" panose="020B0604020202020204" pitchFamily="34" charset="0"/>
                <a:cs typeface="Arial" panose="020B0604020202020204" pitchFamily="34" charset="0"/>
              </a:rPr>
              <a:t>21</a:t>
            </a:r>
            <a:r>
              <a:rPr lang="pt-BR" dirty="0">
                <a:latin typeface="Arial" panose="020B0604020202020204" pitchFamily="34" charset="0"/>
                <a:cs typeface="Arial" panose="020B0604020202020204" pitchFamily="34" charset="0"/>
              </a:rPr>
              <a:t>. </a:t>
            </a:r>
          </a:p>
          <a:p>
            <a:pPr algn="just">
              <a:lnSpc>
                <a:spcPct val="200000"/>
              </a:lnSpc>
            </a:pPr>
            <a:r>
              <a:rPr lang="ro-RO" dirty="0">
                <a:latin typeface="Arial" panose="020B0604020202020204" pitchFamily="34" charset="0"/>
                <a:cs typeface="Arial" panose="020B0604020202020204" pitchFamily="34" charset="0"/>
              </a:rPr>
              <a:t>2. Prima inspecție de specialitate se efectuează în semestrul I; A doua inspecție de specialitate se efectuează în semestrul al II-lea </a:t>
            </a:r>
          </a:p>
          <a:p>
            <a:pPr algn="just">
              <a:lnSpc>
                <a:spcPct val="200000"/>
              </a:lnSpc>
            </a:pPr>
            <a:r>
              <a:rPr lang="ro-RO" dirty="0">
                <a:latin typeface="Arial" panose="020B0604020202020204" pitchFamily="34" charset="0"/>
                <a:cs typeface="Arial" panose="020B0604020202020204" pitchFamily="34" charset="0"/>
              </a:rPr>
              <a:t>3. Inspectorul </a:t>
            </a:r>
            <a:r>
              <a:rPr lang="ro-RO" dirty="0" err="1">
                <a:latin typeface="Arial" panose="020B0604020202020204" pitchFamily="34" charset="0"/>
                <a:cs typeface="Arial" panose="020B0604020202020204" pitchFamily="34" charset="0"/>
              </a:rPr>
              <a:t>şcolar</a:t>
            </a:r>
            <a:r>
              <a:rPr lang="ro-RO" dirty="0">
                <a:latin typeface="Arial" panose="020B0604020202020204" pitchFamily="34" charset="0"/>
                <a:cs typeface="Arial" panose="020B0604020202020204" pitchFamily="34" charset="0"/>
              </a:rPr>
              <a:t>/profesorul metodist va completa </a:t>
            </a:r>
            <a:r>
              <a:rPr lang="ro-RO" b="1" dirty="0">
                <a:latin typeface="Arial" panose="020B0604020202020204" pitchFamily="34" charset="0"/>
                <a:cs typeface="Arial" panose="020B0604020202020204" pitchFamily="34" charset="0"/>
              </a:rPr>
              <a:t>un proces-verbal pentru inspecţia de specialitate </a:t>
            </a:r>
            <a:r>
              <a:rPr lang="ro-RO" dirty="0">
                <a:latin typeface="Arial" panose="020B0604020202020204" pitchFamily="34" charset="0"/>
                <a:cs typeface="Arial" panose="020B0604020202020204" pitchFamily="34" charset="0"/>
              </a:rPr>
              <a:t>(Anexa nr. 3 la OMEC Nr. 5434/2020, conform modelului atașat) care se completează și se transmite unității de învățământ şi </a:t>
            </a:r>
            <a:r>
              <a:rPr lang="ro-RO" b="1" dirty="0">
                <a:latin typeface="Arial" panose="020B0604020202020204" pitchFamily="34" charset="0"/>
                <a:cs typeface="Arial" panose="020B0604020202020204" pitchFamily="34" charset="0"/>
              </a:rPr>
              <a:t>4 (patru) fişe de evaluare</a:t>
            </a:r>
            <a:r>
              <a:rPr lang="ro-RO" dirty="0">
                <a:latin typeface="Arial" panose="020B0604020202020204" pitchFamily="34" charset="0"/>
                <a:cs typeface="Arial" panose="020B0604020202020204" pitchFamily="34" charset="0"/>
              </a:rPr>
              <a:t>, (Anexa nr. 2 la OMEC Nr. 5434/2020, corespunzătoare celor patru activităţi didactice asistate (conform modelului  atașat) ; </a:t>
            </a:r>
          </a:p>
          <a:p>
            <a:pPr algn="just">
              <a:lnSpc>
                <a:spcPct val="200000"/>
              </a:lnSpc>
            </a:pPr>
            <a:r>
              <a:rPr lang="ro-RO" dirty="0">
                <a:latin typeface="Arial" panose="020B0604020202020204" pitchFamily="34" charset="0"/>
                <a:cs typeface="Arial" panose="020B0604020202020204" pitchFamily="34" charset="0"/>
              </a:rPr>
              <a:t>4. Directorul unităţii de învăţământ va completa </a:t>
            </a:r>
            <a:r>
              <a:rPr lang="ro-RO" b="1" dirty="0">
                <a:latin typeface="Arial" panose="020B0604020202020204" pitchFamily="34" charset="0"/>
                <a:cs typeface="Arial" panose="020B0604020202020204" pitchFamily="34" charset="0"/>
              </a:rPr>
              <a:t>o(una) fişă de evaluare </a:t>
            </a:r>
            <a:r>
              <a:rPr lang="ro-RO" dirty="0">
                <a:latin typeface="Arial" panose="020B0604020202020204" pitchFamily="34" charset="0"/>
                <a:cs typeface="Arial" panose="020B0604020202020204" pitchFamily="34" charset="0"/>
              </a:rPr>
              <a:t>(conform modelului atașat); </a:t>
            </a:r>
          </a:p>
        </p:txBody>
      </p:sp>
    </p:spTree>
    <p:extLst>
      <p:ext uri="{BB962C8B-B14F-4D97-AF65-F5344CB8AC3E}">
        <p14:creationId xmlns:p14="http://schemas.microsoft.com/office/powerpoint/2010/main" val="1816769130"/>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 y="1563757"/>
            <a:ext cx="11675165" cy="4329586"/>
          </a:xfrm>
          <a:prstGeom prst="rect">
            <a:avLst/>
          </a:prstGeom>
        </p:spPr>
        <p:txBody>
          <a:bodyPr wrap="square">
            <a:spAutoFit/>
          </a:bodyPr>
          <a:lstStyle/>
          <a:p>
            <a:pPr marL="342900" indent="-342900" algn="just">
              <a:lnSpc>
                <a:spcPct val="150000"/>
              </a:lnSpc>
              <a:buAutoNum type="arabicPeriod" startAt="5"/>
            </a:pPr>
            <a:r>
              <a:rPr lang="ro-RO" b="1" dirty="0" err="1">
                <a:latin typeface="Arial" panose="020B0604020202020204" pitchFamily="34" charset="0"/>
                <a:cs typeface="Arial" panose="020B0604020202020204" pitchFamily="34" charset="0"/>
              </a:rPr>
              <a:t>Inspecţiile</a:t>
            </a:r>
            <a:r>
              <a:rPr lang="ro-RO" b="1" dirty="0">
                <a:latin typeface="Arial" panose="020B0604020202020204" pitchFamily="34" charset="0"/>
                <a:cs typeface="Arial" panose="020B0604020202020204" pitchFamily="34" charset="0"/>
              </a:rPr>
              <a:t> de specialitate la clasă </a:t>
            </a:r>
            <a:r>
              <a:rPr lang="ro-RO" dirty="0">
                <a:latin typeface="Arial" panose="020B0604020202020204" pitchFamily="34" charset="0"/>
                <a:cs typeface="Arial" panose="020B0604020202020204" pitchFamily="34" charset="0"/>
              </a:rPr>
              <a:t>se evaluează prin note de la 1 la 10, în baza </a:t>
            </a:r>
            <a:r>
              <a:rPr lang="ro-RO" dirty="0" err="1">
                <a:latin typeface="Arial" panose="020B0604020202020204" pitchFamily="34" charset="0"/>
                <a:cs typeface="Arial" panose="020B0604020202020204" pitchFamily="34" charset="0"/>
              </a:rPr>
              <a:t>fişelor</a:t>
            </a:r>
            <a:r>
              <a:rPr lang="ro-RO" dirty="0">
                <a:latin typeface="Arial" panose="020B0604020202020204" pitchFamily="34" charset="0"/>
                <a:cs typeface="Arial" panose="020B0604020202020204" pitchFamily="34" charset="0"/>
              </a:rPr>
              <a:t> de evaluare a </a:t>
            </a:r>
            <a:r>
              <a:rPr lang="ro-RO" dirty="0" err="1">
                <a:latin typeface="Arial" panose="020B0604020202020204" pitchFamily="34" charset="0"/>
                <a:cs typeface="Arial" panose="020B0604020202020204" pitchFamily="34" charset="0"/>
              </a:rPr>
              <a:t>activităţii</a:t>
            </a:r>
            <a:r>
              <a:rPr lang="ro-RO" dirty="0">
                <a:latin typeface="Arial" panose="020B0604020202020204" pitchFamily="34" charset="0"/>
                <a:cs typeface="Arial" panose="020B0604020202020204" pitchFamily="34" charset="0"/>
              </a:rPr>
              <a:t> didactice, prevăzute în anexa nr. 2. Notele </a:t>
            </a:r>
            <a:r>
              <a:rPr lang="ro-RO" dirty="0" err="1">
                <a:latin typeface="Arial" panose="020B0604020202020204" pitchFamily="34" charset="0"/>
                <a:cs typeface="Arial" panose="020B0604020202020204" pitchFamily="34" charset="0"/>
              </a:rPr>
              <a:t>obţinute</a:t>
            </a:r>
            <a:r>
              <a:rPr lang="ro-RO" dirty="0">
                <a:latin typeface="Arial" panose="020B0604020202020204" pitchFamily="34" charset="0"/>
                <a:cs typeface="Arial" panose="020B0604020202020204" pitchFamily="34" charset="0"/>
              </a:rPr>
              <a:t> la </a:t>
            </a:r>
            <a:r>
              <a:rPr lang="ro-RO" dirty="0" err="1">
                <a:latin typeface="Arial" panose="020B0604020202020204" pitchFamily="34" charset="0"/>
                <a:cs typeface="Arial" panose="020B0604020202020204" pitchFamily="34" charset="0"/>
              </a:rPr>
              <a:t>inspecţiile</a:t>
            </a:r>
            <a:r>
              <a:rPr lang="ro-RO" dirty="0">
                <a:latin typeface="Arial" panose="020B0604020202020204" pitchFamily="34" charset="0"/>
                <a:cs typeface="Arial" panose="020B0604020202020204" pitchFamily="34" charset="0"/>
              </a:rPr>
              <a:t> de specialitate </a:t>
            </a:r>
            <a:r>
              <a:rPr lang="ro-RO" dirty="0" err="1">
                <a:latin typeface="Arial" panose="020B0604020202020204" pitchFamily="34" charset="0"/>
                <a:cs typeface="Arial" panose="020B0604020202020204" pitchFamily="34" charset="0"/>
              </a:rPr>
              <a:t>şi</a:t>
            </a:r>
            <a:r>
              <a:rPr lang="ro-RO" dirty="0">
                <a:latin typeface="Arial" panose="020B0604020202020204" pitchFamily="34" charset="0"/>
                <a:cs typeface="Arial" panose="020B0604020202020204" pitchFamily="34" charset="0"/>
              </a:rPr>
              <a:t> nota finală, calculată ca </a:t>
            </a:r>
            <a:r>
              <a:rPr lang="ro-RO" b="1" u="sng" dirty="0">
                <a:latin typeface="Arial" panose="020B0604020202020204" pitchFamily="34" charset="0"/>
                <a:cs typeface="Arial" panose="020B0604020202020204" pitchFamily="34" charset="0"/>
              </a:rPr>
              <a:t>medie aritmetică a acestora cu două zecimale exacte fără rotunjire</a:t>
            </a:r>
            <a:r>
              <a:rPr lang="ro-RO" dirty="0">
                <a:latin typeface="Arial" panose="020B0604020202020204" pitchFamily="34" charset="0"/>
                <a:cs typeface="Arial" panose="020B0604020202020204" pitchFamily="34" charset="0"/>
              </a:rPr>
              <a:t>, se trec în procesul-verbal pentru </a:t>
            </a:r>
            <a:r>
              <a:rPr lang="ro-RO" dirty="0" err="1">
                <a:latin typeface="Arial" panose="020B0604020202020204" pitchFamily="34" charset="0"/>
                <a:cs typeface="Arial" panose="020B0604020202020204" pitchFamily="34" charset="0"/>
              </a:rPr>
              <a:t>inspecţia</a:t>
            </a:r>
            <a:r>
              <a:rPr lang="ro-RO" dirty="0">
                <a:latin typeface="Arial" panose="020B0604020202020204" pitchFamily="34" charset="0"/>
                <a:cs typeface="Arial" panose="020B0604020202020204" pitchFamily="34" charset="0"/>
              </a:rPr>
              <a:t> de specialitate, prevăzut în anexa nr. 3, se semnează de către membrii comisiei care efectuează </a:t>
            </a:r>
            <a:r>
              <a:rPr lang="ro-RO" dirty="0" err="1">
                <a:latin typeface="Arial" panose="020B0604020202020204" pitchFamily="34" charset="0"/>
                <a:cs typeface="Arial" panose="020B0604020202020204" pitchFamily="34" charset="0"/>
              </a:rPr>
              <a:t>inspecţia</a:t>
            </a:r>
            <a:r>
              <a:rPr lang="ro-RO" dirty="0">
                <a:latin typeface="Arial" panose="020B0604020202020204" pitchFamily="34" charset="0"/>
                <a:cs typeface="Arial" panose="020B0604020202020204" pitchFamily="34" charset="0"/>
              </a:rPr>
              <a:t> </a:t>
            </a:r>
            <a:r>
              <a:rPr lang="ro-RO" dirty="0" err="1">
                <a:latin typeface="Arial" panose="020B0604020202020204" pitchFamily="34" charset="0"/>
                <a:cs typeface="Arial" panose="020B0604020202020204" pitchFamily="34" charset="0"/>
              </a:rPr>
              <a:t>şi</a:t>
            </a:r>
            <a:r>
              <a:rPr lang="ro-RO" dirty="0">
                <a:latin typeface="Arial" panose="020B0604020202020204" pitchFamily="34" charset="0"/>
                <a:cs typeface="Arial" panose="020B0604020202020204" pitchFamily="34" charset="0"/>
              </a:rPr>
              <a:t> se consemnează în registrul de </a:t>
            </a:r>
            <a:r>
              <a:rPr lang="ro-RO" dirty="0" err="1">
                <a:latin typeface="Arial" panose="020B0604020202020204" pitchFamily="34" charset="0"/>
                <a:cs typeface="Arial" panose="020B0604020202020204" pitchFamily="34" charset="0"/>
              </a:rPr>
              <a:t>inspecţii</a:t>
            </a:r>
            <a:r>
              <a:rPr lang="ro-RO" dirty="0">
                <a:latin typeface="Arial" panose="020B0604020202020204" pitchFamily="34" charset="0"/>
                <a:cs typeface="Arial" panose="020B0604020202020204" pitchFamily="34" charset="0"/>
              </a:rPr>
              <a:t> al </a:t>
            </a:r>
            <a:r>
              <a:rPr lang="ro-RO" dirty="0" err="1">
                <a:latin typeface="Arial" panose="020B0604020202020204" pitchFamily="34" charset="0"/>
                <a:cs typeface="Arial" panose="020B0604020202020204" pitchFamily="34" charset="0"/>
              </a:rPr>
              <a:t>unităţii</a:t>
            </a:r>
            <a:r>
              <a:rPr lang="ro-RO" dirty="0">
                <a:latin typeface="Arial" panose="020B0604020202020204" pitchFamily="34" charset="0"/>
                <a:cs typeface="Arial" panose="020B0604020202020204" pitchFamily="34" charset="0"/>
              </a:rPr>
              <a:t> de </a:t>
            </a:r>
            <a:r>
              <a:rPr lang="ro-RO" dirty="0" err="1">
                <a:latin typeface="Arial" panose="020B0604020202020204" pitchFamily="34" charset="0"/>
                <a:cs typeface="Arial" panose="020B0604020202020204" pitchFamily="34" charset="0"/>
              </a:rPr>
              <a:t>învăţământ</a:t>
            </a:r>
            <a:r>
              <a:rPr lang="ro-RO" dirty="0">
                <a:latin typeface="Arial" panose="020B0604020202020204" pitchFamily="34" charset="0"/>
                <a:cs typeface="Arial" panose="020B0604020202020204" pitchFamily="34" charset="0"/>
              </a:rPr>
              <a:t>.</a:t>
            </a:r>
          </a:p>
          <a:p>
            <a:pPr marL="342900" indent="-342900" algn="just">
              <a:lnSpc>
                <a:spcPct val="150000"/>
              </a:lnSpc>
              <a:buAutoNum type="arabicPeriod" startAt="5"/>
            </a:pPr>
            <a:endParaRPr lang="ro-RO" dirty="0">
              <a:latin typeface="Arial" panose="020B0604020202020204" pitchFamily="34" charset="0"/>
              <a:cs typeface="Arial" panose="020B0604020202020204" pitchFamily="34" charset="0"/>
            </a:endParaRPr>
          </a:p>
          <a:p>
            <a:pPr algn="just">
              <a:lnSpc>
                <a:spcPct val="150000"/>
              </a:lnSpc>
            </a:pPr>
            <a:r>
              <a:rPr lang="ro-RO" dirty="0">
                <a:latin typeface="Arial" panose="020B0604020202020204" pitchFamily="34" charset="0"/>
                <a:cs typeface="Arial" panose="020B0604020202020204" pitchFamily="34" charset="0"/>
              </a:rPr>
              <a:t>    </a:t>
            </a:r>
            <a:r>
              <a:rPr lang="ro-RO" b="1" dirty="0">
                <a:latin typeface="Arial" panose="020B0604020202020204" pitchFamily="34" charset="0"/>
                <a:cs typeface="Arial" panose="020B0604020202020204" pitchFamily="34" charset="0"/>
              </a:rPr>
              <a:t>Inspectorul/cadrul didactic metodist </a:t>
            </a:r>
            <a:r>
              <a:rPr lang="ro-RO" dirty="0">
                <a:latin typeface="Arial" panose="020B0604020202020204" pitchFamily="34" charset="0"/>
                <a:cs typeface="Arial" panose="020B0604020202020204" pitchFamily="34" charset="0"/>
              </a:rPr>
              <a:t>care a efectuat inspecţia transmite unităţii de învăţământ, la finalizarea activităţii, procesul-verbal pentru inspecţie, împreună cu fişele de evaluare a activităţii didactice în cadrul inspecţiei de specialitate.</a:t>
            </a:r>
          </a:p>
          <a:p>
            <a:pPr algn="just">
              <a:lnSpc>
                <a:spcPct val="150000"/>
              </a:lnSpc>
            </a:pPr>
            <a:r>
              <a:rPr lang="ro-RO" dirty="0">
                <a:latin typeface="Arial" panose="020B0604020202020204" pitchFamily="34" charset="0"/>
                <a:cs typeface="Arial" panose="020B0604020202020204" pitchFamily="34" charset="0"/>
              </a:rPr>
              <a:t> </a:t>
            </a:r>
          </a:p>
        </p:txBody>
      </p:sp>
      <p:sp>
        <p:nvSpPr>
          <p:cNvPr id="5" name="TextBox 4">
            <a:extLst>
              <a:ext uri="{FF2B5EF4-FFF2-40B4-BE49-F238E27FC236}">
                <a16:creationId xmlns:a16="http://schemas.microsoft.com/office/drawing/2014/main" id="{719B854D-5868-4FC4-9A5D-1CB458635ECA}"/>
              </a:ext>
            </a:extLst>
          </p:cNvPr>
          <p:cNvSpPr txBox="1"/>
          <p:nvPr/>
        </p:nvSpPr>
        <p:spPr>
          <a:xfrm>
            <a:off x="2185737" y="595325"/>
            <a:ext cx="7820526" cy="369332"/>
          </a:xfrm>
          <a:prstGeom prst="rect">
            <a:avLst/>
          </a:prstGeom>
          <a:noFill/>
        </p:spPr>
        <p:txBody>
          <a:bodyPr wrap="square" rtlCol="0">
            <a:spAutoFit/>
          </a:bodyPr>
          <a:lstStyle/>
          <a:p>
            <a:pPr algn="ctr"/>
            <a:r>
              <a:rPr lang="ro-RO" b="1" dirty="0">
                <a:latin typeface="Arial" panose="020B0604020202020204" pitchFamily="34" charset="0"/>
                <a:cs typeface="Arial" panose="020B0604020202020204" pitchFamily="34" charset="0"/>
              </a:rPr>
              <a:t>Definitivat 2021 - Efectuarea inspecțiilor de specialitate</a:t>
            </a:r>
          </a:p>
        </p:txBody>
      </p:sp>
    </p:spTree>
    <p:extLst>
      <p:ext uri="{BB962C8B-B14F-4D97-AF65-F5344CB8AC3E}">
        <p14:creationId xmlns:p14="http://schemas.microsoft.com/office/powerpoint/2010/main" val="3035407730"/>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81878" y="117231"/>
            <a:ext cx="11069053" cy="6273512"/>
          </a:xfrm>
          <a:prstGeom prst="rect">
            <a:avLst/>
          </a:prstGeom>
          <a:noFill/>
        </p:spPr>
        <p:txBody>
          <a:bodyPr wrap="square" rtlCol="0">
            <a:spAutoFit/>
          </a:bodyPr>
          <a:lstStyle/>
          <a:p>
            <a:pPr algn="ctr">
              <a:lnSpc>
                <a:spcPct val="200000"/>
              </a:lnSpc>
            </a:pPr>
            <a:r>
              <a:rPr lang="ro-RO" b="1" dirty="0">
                <a:latin typeface="Arial" panose="020B0604020202020204" pitchFamily="34" charset="0"/>
                <a:cs typeface="Arial" panose="020B0604020202020204" pitchFamily="34" charset="0"/>
              </a:rPr>
              <a:t>Evaluarea portofoliului profesional</a:t>
            </a:r>
          </a:p>
          <a:p>
            <a:r>
              <a:rPr lang="ro-RO" b="1" dirty="0">
                <a:latin typeface="Arial" panose="020B0604020202020204" pitchFamily="34" charset="0"/>
                <a:cs typeface="Arial" panose="020B0604020202020204" pitchFamily="34" charset="0"/>
              </a:rPr>
              <a:t>Extras OMEN 5434/2020-Art. 16 </a:t>
            </a:r>
          </a:p>
          <a:p>
            <a:endParaRPr lang="ro-RO" b="1" dirty="0">
              <a:latin typeface="Arial" panose="020B0604020202020204" pitchFamily="34" charset="0"/>
              <a:cs typeface="Arial" panose="020B0604020202020204" pitchFamily="34" charset="0"/>
            </a:endParaRPr>
          </a:p>
          <a:p>
            <a:pPr marL="342900" indent="-342900" algn="just">
              <a:buAutoNum type="arabicParenBoth"/>
            </a:pPr>
            <a:r>
              <a:rPr lang="ro-RO" dirty="0">
                <a:latin typeface="Arial" panose="020B0604020202020204" pitchFamily="34" charset="0"/>
                <a:cs typeface="Arial" panose="020B0604020202020204" pitchFamily="34" charset="0"/>
              </a:rPr>
              <a:t>Perioada în care candidatul elaborează </a:t>
            </a:r>
            <a:r>
              <a:rPr lang="ro-RO" b="1" dirty="0">
                <a:latin typeface="Arial" panose="020B0604020202020204" pitchFamily="34" charset="0"/>
                <a:cs typeface="Arial" panose="020B0604020202020204" pitchFamily="34" charset="0"/>
              </a:rPr>
              <a:t>portofoliul profesional </a:t>
            </a:r>
            <a:r>
              <a:rPr lang="ro-RO" dirty="0">
                <a:latin typeface="Arial" panose="020B0604020202020204" pitchFamily="34" charset="0"/>
                <a:cs typeface="Arial" panose="020B0604020202020204" pitchFamily="34" charset="0"/>
              </a:rPr>
              <a:t>începe după validarea înscrierii la examen </a:t>
            </a:r>
            <a:r>
              <a:rPr lang="ro-RO" dirty="0" err="1">
                <a:latin typeface="Arial" panose="020B0604020202020204" pitchFamily="34" charset="0"/>
                <a:cs typeface="Arial" panose="020B0604020202020204" pitchFamily="34" charset="0"/>
              </a:rPr>
              <a:t>şi</a:t>
            </a:r>
            <a:r>
              <a:rPr lang="ro-RO" dirty="0">
                <a:latin typeface="Arial" panose="020B0604020202020204" pitchFamily="34" charset="0"/>
                <a:cs typeface="Arial" panose="020B0604020202020204" pitchFamily="34" charset="0"/>
              </a:rPr>
              <a:t> se finalizează cu evaluarea acestuia în semestrul al doilea al anului </a:t>
            </a:r>
            <a:r>
              <a:rPr lang="ro-RO" dirty="0" err="1">
                <a:latin typeface="Arial" panose="020B0604020202020204" pitchFamily="34" charset="0"/>
                <a:cs typeface="Arial" panose="020B0604020202020204" pitchFamily="34" charset="0"/>
              </a:rPr>
              <a:t>şcolar</a:t>
            </a:r>
            <a:r>
              <a:rPr lang="ro-RO" dirty="0">
                <a:latin typeface="Arial" panose="020B0604020202020204" pitchFamily="34" charset="0"/>
                <a:cs typeface="Arial" panose="020B0604020202020204" pitchFamily="34" charset="0"/>
              </a:rPr>
              <a:t> în care </a:t>
            </a:r>
            <a:r>
              <a:rPr lang="ro-RO" dirty="0" err="1">
                <a:latin typeface="Arial" panose="020B0604020202020204" pitchFamily="34" charset="0"/>
                <a:cs typeface="Arial" panose="020B0604020202020204" pitchFamily="34" charset="0"/>
              </a:rPr>
              <a:t>susţine</a:t>
            </a:r>
            <a:r>
              <a:rPr lang="ro-RO" dirty="0">
                <a:latin typeface="Arial" panose="020B0604020202020204" pitchFamily="34" charset="0"/>
                <a:cs typeface="Arial" panose="020B0604020202020204" pitchFamily="34" charset="0"/>
              </a:rPr>
              <a:t> proba scrisă.</a:t>
            </a:r>
          </a:p>
          <a:p>
            <a:pPr algn="just"/>
            <a:endParaRPr lang="ro-RO" dirty="0">
              <a:latin typeface="Arial" panose="020B0604020202020204" pitchFamily="34" charset="0"/>
              <a:cs typeface="Arial" panose="020B0604020202020204" pitchFamily="34" charset="0"/>
            </a:endParaRPr>
          </a:p>
          <a:p>
            <a:pPr marL="342900" indent="-342900" algn="just">
              <a:buAutoNum type="arabicParenBoth"/>
            </a:pPr>
            <a:r>
              <a:rPr lang="ro-RO" b="1" dirty="0">
                <a:latin typeface="Arial" panose="020B0604020202020204" pitchFamily="34" charset="0"/>
                <a:cs typeface="Arial" panose="020B0604020202020204" pitchFamily="34" charset="0"/>
              </a:rPr>
              <a:t>Portofoliul profesional personal</a:t>
            </a:r>
            <a:r>
              <a:rPr lang="ro-RO" dirty="0">
                <a:latin typeface="Arial" panose="020B0604020202020204" pitchFamily="34" charset="0"/>
                <a:cs typeface="Arial" panose="020B0604020202020204" pitchFamily="34" charset="0"/>
              </a:rPr>
              <a:t> este particularizat pentru una din clasele/grupele din norma didactică a candidatului </a:t>
            </a:r>
            <a:r>
              <a:rPr lang="ro-RO" dirty="0" err="1">
                <a:latin typeface="Arial" panose="020B0604020202020204" pitchFamily="34" charset="0"/>
                <a:cs typeface="Arial" panose="020B0604020202020204" pitchFamily="34" charset="0"/>
              </a:rPr>
              <a:t>şi</a:t>
            </a:r>
            <a:r>
              <a:rPr lang="ro-RO" dirty="0">
                <a:latin typeface="Arial" panose="020B0604020202020204" pitchFamily="34" charset="0"/>
                <a:cs typeface="Arial" panose="020B0604020202020204" pitchFamily="34" charset="0"/>
              </a:rPr>
              <a:t> evaluează nivelul de </a:t>
            </a:r>
            <a:r>
              <a:rPr lang="ro-RO" dirty="0" err="1">
                <a:latin typeface="Arial" panose="020B0604020202020204" pitchFamily="34" charset="0"/>
                <a:cs typeface="Arial" panose="020B0604020202020204" pitchFamily="34" charset="0"/>
              </a:rPr>
              <a:t>competenţă</a:t>
            </a:r>
            <a:r>
              <a:rPr lang="ro-RO" dirty="0">
                <a:latin typeface="Arial" panose="020B0604020202020204" pitchFamily="34" charset="0"/>
                <a:cs typeface="Arial" panose="020B0604020202020204" pitchFamily="34" charset="0"/>
              </a:rPr>
              <a:t> didactică a acestuia, urmărind adaptarea pregătirii psihopedagogice la specificul clasei/grupei selectate. În elaborarea portofoliului profesional personal, candidatul respectă precizările formulate în programa de pedagogie </a:t>
            </a:r>
            <a:r>
              <a:rPr lang="ro-RO" dirty="0" err="1">
                <a:latin typeface="Arial" panose="020B0604020202020204" pitchFamily="34" charset="0"/>
                <a:cs typeface="Arial" panose="020B0604020202020204" pitchFamily="34" charset="0"/>
              </a:rPr>
              <a:t>şi</a:t>
            </a:r>
            <a:r>
              <a:rPr lang="ro-RO" dirty="0">
                <a:latin typeface="Arial" panose="020B0604020202020204" pitchFamily="34" charset="0"/>
                <a:cs typeface="Arial" panose="020B0604020202020204" pitchFamily="34" charset="0"/>
              </a:rPr>
              <a:t> elemente de psihologie </a:t>
            </a:r>
            <a:r>
              <a:rPr lang="ro-RO" dirty="0" err="1">
                <a:latin typeface="Arial" panose="020B0604020202020204" pitchFamily="34" charset="0"/>
                <a:cs typeface="Arial" panose="020B0604020202020204" pitchFamily="34" charset="0"/>
              </a:rPr>
              <a:t>şcolară</a:t>
            </a:r>
            <a:r>
              <a:rPr lang="ro-RO" dirty="0">
                <a:latin typeface="Arial" panose="020B0604020202020204" pitchFamily="34" charset="0"/>
                <a:cs typeface="Arial" panose="020B0604020202020204" pitchFamily="34" charset="0"/>
              </a:rPr>
              <a:t> în vigoare, corespunzătoare </a:t>
            </a:r>
            <a:r>
              <a:rPr lang="ro-RO" dirty="0" err="1">
                <a:latin typeface="Arial" panose="020B0604020202020204" pitchFamily="34" charset="0"/>
                <a:cs typeface="Arial" panose="020B0604020202020204" pitchFamily="34" charset="0"/>
              </a:rPr>
              <a:t>funcţiei</a:t>
            </a:r>
            <a:r>
              <a:rPr lang="ro-RO" dirty="0">
                <a:latin typeface="Arial" panose="020B0604020202020204" pitchFamily="34" charset="0"/>
                <a:cs typeface="Arial" panose="020B0604020202020204" pitchFamily="34" charset="0"/>
              </a:rPr>
              <a:t> didactice ocupate.</a:t>
            </a:r>
          </a:p>
          <a:p>
            <a:pPr algn="just"/>
            <a:endParaRPr lang="ro-RO" dirty="0">
              <a:latin typeface="Arial" panose="020B0604020202020204" pitchFamily="34" charset="0"/>
              <a:cs typeface="Arial" panose="020B0604020202020204" pitchFamily="34" charset="0"/>
            </a:endParaRPr>
          </a:p>
          <a:p>
            <a:pPr algn="just"/>
            <a:r>
              <a:rPr lang="ro-RO" dirty="0">
                <a:latin typeface="Arial" panose="020B0604020202020204" pitchFamily="34" charset="0"/>
                <a:cs typeface="Arial" panose="020B0604020202020204" pitchFamily="34" charset="0"/>
              </a:rPr>
              <a:t>(3) </a:t>
            </a:r>
            <a:r>
              <a:rPr lang="ro-RO" b="1" dirty="0">
                <a:latin typeface="Arial" panose="020B0604020202020204" pitchFamily="34" charset="0"/>
                <a:cs typeface="Arial" panose="020B0604020202020204" pitchFamily="34" charset="0"/>
              </a:rPr>
              <a:t>Portofoliul profesional personal </a:t>
            </a:r>
            <a:r>
              <a:rPr lang="ro-RO" dirty="0">
                <a:latin typeface="Arial" panose="020B0604020202020204" pitchFamily="34" charset="0"/>
                <a:cs typeface="Arial" panose="020B0604020202020204" pitchFamily="34" charset="0"/>
              </a:rPr>
              <a:t>cuprinde: </a:t>
            </a:r>
          </a:p>
          <a:p>
            <a:pPr>
              <a:lnSpc>
                <a:spcPct val="150000"/>
              </a:lnSpc>
            </a:pPr>
            <a:r>
              <a:rPr lang="ro-RO" dirty="0">
                <a:latin typeface="Arial" panose="020B0604020202020204" pitchFamily="34" charset="0"/>
                <a:cs typeface="Arial" panose="020B0604020202020204" pitchFamily="34" charset="0"/>
              </a:rPr>
              <a:t>a) curriculum vitae; </a:t>
            </a:r>
          </a:p>
          <a:p>
            <a:pPr algn="just">
              <a:lnSpc>
                <a:spcPct val="150000"/>
              </a:lnSpc>
            </a:pPr>
            <a:r>
              <a:rPr lang="ro-RO" dirty="0">
                <a:latin typeface="Arial" panose="020B0604020202020204" pitchFamily="34" charset="0"/>
                <a:cs typeface="Arial" panose="020B0604020202020204" pitchFamily="34" charset="0"/>
              </a:rPr>
              <a:t>b) o scrisoare de intenţie, având între 200 şi 400 de cuvinte, în care se prezintă motivaţia participării la examenul de definitivat, obiectivele şi aşteptările proprii în formarea personală ca profesor, autoaprecierea activităţii/experienţei câştigate pe parcursul semestrului, autoaprecierea portofoliului profesional şi propuneri de ameliorare; </a:t>
            </a:r>
          </a:p>
        </p:txBody>
      </p:sp>
    </p:spTree>
    <p:extLst>
      <p:ext uri="{BB962C8B-B14F-4D97-AF65-F5344CB8AC3E}">
        <p14:creationId xmlns:p14="http://schemas.microsoft.com/office/powerpoint/2010/main" val="743722969"/>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57198" y="139933"/>
            <a:ext cx="11476894" cy="5909310"/>
          </a:xfrm>
          <a:prstGeom prst="rect">
            <a:avLst/>
          </a:prstGeom>
          <a:noFill/>
        </p:spPr>
        <p:txBody>
          <a:bodyPr wrap="square" rtlCol="0">
            <a:spAutoFit/>
          </a:bodyPr>
          <a:lstStyle/>
          <a:p>
            <a:pPr algn="just">
              <a:lnSpc>
                <a:spcPct val="200000"/>
              </a:lnSpc>
            </a:pPr>
            <a:r>
              <a:rPr lang="ro-RO" b="1" dirty="0">
                <a:latin typeface="Arial" panose="020B0604020202020204" pitchFamily="34" charset="0"/>
                <a:cs typeface="Arial" panose="020B0604020202020204" pitchFamily="34" charset="0"/>
              </a:rPr>
              <a:t>Evaluarea portofoliului profesional</a:t>
            </a:r>
          </a:p>
          <a:p>
            <a:pPr>
              <a:lnSpc>
                <a:spcPct val="150000"/>
              </a:lnSpc>
              <a:spcBef>
                <a:spcPts val="600"/>
              </a:spcBef>
            </a:pPr>
            <a:r>
              <a:rPr lang="ro-RO" dirty="0">
                <a:latin typeface="Arial" panose="020B0604020202020204" pitchFamily="34" charset="0"/>
                <a:cs typeface="Arial" panose="020B0604020202020204" pitchFamily="34" charset="0"/>
              </a:rPr>
              <a:t>c) un raport de progres şcolar, însoţit de următoarele documente-suport: </a:t>
            </a:r>
          </a:p>
          <a:p>
            <a:pPr>
              <a:lnSpc>
                <a:spcPct val="150000"/>
              </a:lnSpc>
              <a:spcBef>
                <a:spcPts val="600"/>
              </a:spcBef>
            </a:pPr>
            <a:r>
              <a:rPr lang="ro-RO" dirty="0">
                <a:latin typeface="Arial" panose="020B0604020202020204" pitchFamily="34" charset="0"/>
                <a:cs typeface="Arial" panose="020B0604020202020204" pitchFamily="34" charset="0"/>
              </a:rPr>
              <a:t>(i) planificările: anuale, semestrială şi pe unităţi de învăţare; </a:t>
            </a:r>
          </a:p>
          <a:p>
            <a:pPr>
              <a:lnSpc>
                <a:spcPct val="150000"/>
              </a:lnSpc>
              <a:spcBef>
                <a:spcPts val="600"/>
              </a:spcBef>
            </a:pPr>
            <a:r>
              <a:rPr lang="ro-RO" dirty="0">
                <a:latin typeface="Arial" panose="020B0604020202020204" pitchFamily="34" charset="0"/>
                <a:cs typeface="Arial" panose="020B0604020202020204" pitchFamily="34" charset="0"/>
              </a:rPr>
              <a:t>(ii) minimum 10 proiecte didactice, pentru tipuri de lecţii diferite; </a:t>
            </a:r>
          </a:p>
          <a:p>
            <a:pPr>
              <a:lnSpc>
                <a:spcPct val="150000"/>
              </a:lnSpc>
              <a:spcBef>
                <a:spcPts val="600"/>
              </a:spcBef>
            </a:pPr>
            <a:r>
              <a:rPr lang="ro-RO" dirty="0">
                <a:latin typeface="Arial" panose="020B0604020202020204" pitchFamily="34" charset="0"/>
                <a:cs typeface="Arial" panose="020B0604020202020204" pitchFamily="34" charset="0"/>
              </a:rPr>
              <a:t>(iii) instrumente de evaluare (un test predictiv, cu baremul aferent, rezultatele testării, măsuri); </a:t>
            </a:r>
          </a:p>
          <a:p>
            <a:pPr>
              <a:lnSpc>
                <a:spcPct val="150000"/>
              </a:lnSpc>
              <a:spcBef>
                <a:spcPts val="600"/>
              </a:spcBef>
            </a:pPr>
            <a:r>
              <a:rPr lang="ro-RO" dirty="0">
                <a:latin typeface="Arial" panose="020B0604020202020204" pitchFamily="34" charset="0"/>
                <a:cs typeface="Arial" panose="020B0604020202020204" pitchFamily="34" charset="0"/>
              </a:rPr>
              <a:t>(iv) catalogul profesorului; </a:t>
            </a:r>
          </a:p>
          <a:p>
            <a:pPr>
              <a:lnSpc>
                <a:spcPct val="150000"/>
              </a:lnSpc>
              <a:spcBef>
                <a:spcPts val="600"/>
              </a:spcBef>
            </a:pPr>
            <a:r>
              <a:rPr lang="ro-RO" dirty="0">
                <a:latin typeface="Arial" panose="020B0604020202020204" pitchFamily="34" charset="0"/>
                <a:cs typeface="Arial" panose="020B0604020202020204" pitchFamily="34" charset="0"/>
              </a:rPr>
              <a:t>(v) resursele didactice adaptate nivelului clasei/grupei. </a:t>
            </a:r>
          </a:p>
          <a:p>
            <a:pPr>
              <a:lnSpc>
                <a:spcPct val="150000"/>
              </a:lnSpc>
              <a:spcBef>
                <a:spcPts val="600"/>
              </a:spcBef>
            </a:pPr>
            <a:r>
              <a:rPr lang="ro-RO" dirty="0">
                <a:latin typeface="Arial" panose="020B0604020202020204" pitchFamily="34" charset="0"/>
                <a:cs typeface="Arial" panose="020B0604020202020204" pitchFamily="34" charset="0"/>
              </a:rPr>
              <a:t>d) Autoevaluarea portofoliului profesional, conform Grilei de evaluare prevăzute în anexa nr. 4. </a:t>
            </a:r>
          </a:p>
          <a:p>
            <a:pPr>
              <a:lnSpc>
                <a:spcPct val="150000"/>
              </a:lnSpc>
              <a:spcBef>
                <a:spcPts val="600"/>
              </a:spcBef>
            </a:pPr>
            <a:r>
              <a:rPr lang="ro-RO" dirty="0">
                <a:latin typeface="Arial" panose="020B0604020202020204" pitchFamily="34" charset="0"/>
                <a:cs typeface="Arial" panose="020B0604020202020204" pitchFamily="34" charset="0"/>
              </a:rPr>
              <a:t>(4) Evaluarea portofoliului profesional personal este realizată conform Grilei de evaluare prevăzute în anexa nr. 4, în ziua în care este efectuată cea de-a doua inspecţie de specialitate, de către comisia constituită în baza prevederilor art. 15 alin. (6). </a:t>
            </a:r>
          </a:p>
          <a:p>
            <a:pPr>
              <a:lnSpc>
                <a:spcPct val="150000"/>
              </a:lnSpc>
              <a:spcBef>
                <a:spcPts val="600"/>
              </a:spcBef>
            </a:pPr>
            <a:r>
              <a:rPr lang="ro-RO" dirty="0">
                <a:latin typeface="Arial" panose="020B0604020202020204" pitchFamily="34" charset="0"/>
                <a:cs typeface="Arial" panose="020B0604020202020204" pitchFamily="34" charset="0"/>
              </a:rPr>
              <a:t>(5) </a:t>
            </a:r>
            <a:r>
              <a:rPr lang="ro-RO" b="1" dirty="0">
                <a:latin typeface="Arial" panose="020B0604020202020204" pitchFamily="34" charset="0"/>
                <a:cs typeface="Arial" panose="020B0604020202020204" pitchFamily="34" charset="0"/>
              </a:rPr>
              <a:t>Portofoliul profesional personal este notat cu note între 1 şi 10. Nota acordată nu poate fi contestată</a:t>
            </a:r>
            <a:r>
              <a:rPr lang="ro-RO" dirty="0">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718986633"/>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33927" y="1666835"/>
            <a:ext cx="10900611" cy="3877985"/>
          </a:xfrm>
          <a:prstGeom prst="rect">
            <a:avLst/>
          </a:prstGeom>
        </p:spPr>
        <p:txBody>
          <a:bodyPr wrap="square">
            <a:spAutoFit/>
          </a:bodyPr>
          <a:lstStyle/>
          <a:p>
            <a:pPr algn="just">
              <a:lnSpc>
                <a:spcPct val="150000"/>
              </a:lnSpc>
            </a:pPr>
            <a:r>
              <a:rPr lang="ro-RO" dirty="0">
                <a:latin typeface="Times New Roman" panose="02020603050405020304" pitchFamily="18" charset="0"/>
              </a:rPr>
              <a:t>	</a:t>
            </a:r>
            <a:r>
              <a:rPr lang="ro-RO" i="0" u="none" strike="noStrike" baseline="0" dirty="0">
                <a:latin typeface="Arial" panose="020B0604020202020204" pitchFamily="34" charset="0"/>
                <a:cs typeface="Arial" panose="020B0604020202020204" pitchFamily="34" charset="0"/>
              </a:rPr>
              <a:t>Pentru a se putea prezenta la proba scrisă din cadrul examenului, candidaţii trebuie să îndeplinească, cumulativ, următoarele condiţii: </a:t>
            </a:r>
          </a:p>
          <a:p>
            <a:pPr algn="just">
              <a:lnSpc>
                <a:spcPct val="150000"/>
              </a:lnSpc>
              <a:spcBef>
                <a:spcPts val="1200"/>
              </a:spcBef>
            </a:pPr>
            <a:r>
              <a:rPr lang="ro-RO" i="0" u="none" strike="noStrike" baseline="0" dirty="0">
                <a:latin typeface="Arial" panose="020B0604020202020204" pitchFamily="34" charset="0"/>
                <a:cs typeface="Arial" panose="020B0604020202020204" pitchFamily="34" charset="0"/>
              </a:rPr>
              <a:t>a) să aibă calificativul </a:t>
            </a:r>
            <a:r>
              <a:rPr lang="ro-RO" b="1" i="0" u="none" strike="noStrike" baseline="0" dirty="0">
                <a:latin typeface="Arial" panose="020B0604020202020204" pitchFamily="34" charset="0"/>
                <a:cs typeface="Arial" panose="020B0604020202020204" pitchFamily="34" charset="0"/>
              </a:rPr>
              <a:t>"BINE" </a:t>
            </a:r>
            <a:r>
              <a:rPr lang="ro-RO" i="0" u="none" strike="noStrike" baseline="0" dirty="0">
                <a:latin typeface="Arial" panose="020B0604020202020204" pitchFamily="34" charset="0"/>
                <a:cs typeface="Arial" panose="020B0604020202020204" pitchFamily="34" charset="0"/>
              </a:rPr>
              <a:t>sau "</a:t>
            </a:r>
            <a:r>
              <a:rPr lang="ro-RO" b="1" i="0" u="none" strike="noStrike" baseline="0" dirty="0">
                <a:latin typeface="Arial" panose="020B0604020202020204" pitchFamily="34" charset="0"/>
                <a:cs typeface="Arial" panose="020B0604020202020204" pitchFamily="34" charset="0"/>
              </a:rPr>
              <a:t>FOARTE BINE</a:t>
            </a:r>
            <a:r>
              <a:rPr lang="ro-RO" i="0" u="none" strike="noStrike" baseline="0" dirty="0">
                <a:latin typeface="Arial" panose="020B0604020202020204" pitchFamily="34" charset="0"/>
                <a:cs typeface="Arial" panose="020B0604020202020204" pitchFamily="34" charset="0"/>
              </a:rPr>
              <a:t>" pentru activitatea desfășurată în anul școlar curent, conform Calendarului; </a:t>
            </a:r>
          </a:p>
          <a:p>
            <a:pPr algn="just">
              <a:lnSpc>
                <a:spcPct val="150000"/>
              </a:lnSpc>
              <a:spcBef>
                <a:spcPts val="1200"/>
              </a:spcBef>
            </a:pPr>
            <a:r>
              <a:rPr lang="ro-RO" i="0" u="none" strike="noStrike" baseline="0" dirty="0">
                <a:latin typeface="Arial" panose="020B0604020202020204" pitchFamily="34" charset="0"/>
                <a:cs typeface="Arial" panose="020B0604020202020204" pitchFamily="34" charset="0"/>
              </a:rPr>
              <a:t>b) </a:t>
            </a:r>
            <a:r>
              <a:rPr lang="ro-RO" b="1" i="0" u="none" strike="noStrike" baseline="0" dirty="0">
                <a:latin typeface="Arial" panose="020B0604020202020204" pitchFamily="34" charset="0"/>
                <a:cs typeface="Arial" panose="020B0604020202020204" pitchFamily="34" charset="0"/>
              </a:rPr>
              <a:t>media aritmetică a notelor finale la inspecții și portofoliu să fie minimum 8, dar nu mai puțin de 7 la fiecare dintre probele respective; </a:t>
            </a:r>
          </a:p>
          <a:p>
            <a:pPr algn="just">
              <a:lnSpc>
                <a:spcPct val="150000"/>
              </a:lnSpc>
              <a:spcBef>
                <a:spcPts val="1200"/>
              </a:spcBef>
            </a:pPr>
            <a:r>
              <a:rPr lang="ro-RO" i="0" u="none" strike="noStrike" baseline="0" dirty="0">
                <a:latin typeface="Arial" panose="020B0604020202020204" pitchFamily="34" charset="0"/>
                <a:cs typeface="Arial" panose="020B0604020202020204" pitchFamily="34" charset="0"/>
              </a:rPr>
              <a:t>c) să îndeplinească condițiile privind durata stagiului de practică obligatoriu la catedră(cel</a:t>
            </a:r>
            <a:r>
              <a:rPr lang="ro-RO" i="0" u="none" strike="noStrike" dirty="0">
                <a:latin typeface="Arial" panose="020B0604020202020204" pitchFamily="34" charset="0"/>
                <a:cs typeface="Arial" panose="020B0604020202020204" pitchFamily="34" charset="0"/>
              </a:rPr>
              <a:t> puțin 1 an la catedră sau ore de predare echivalente normei de 1 an)</a:t>
            </a:r>
            <a:r>
              <a:rPr lang="ro-RO" i="0" u="none" strike="noStrike" baseline="0" dirty="0">
                <a:latin typeface="Arial" panose="020B0604020202020204" pitchFamily="34" charset="0"/>
                <a:cs typeface="Arial" panose="020B0604020202020204" pitchFamily="34" charset="0"/>
              </a:rPr>
              <a:t>. </a:t>
            </a:r>
            <a:endParaRPr lang="ro-RO" dirty="0">
              <a:latin typeface="Arial" panose="020B0604020202020204" pitchFamily="34" charset="0"/>
              <a:cs typeface="Arial" panose="020B0604020202020204" pitchFamily="34" charset="0"/>
            </a:endParaRPr>
          </a:p>
        </p:txBody>
      </p:sp>
      <p:sp>
        <p:nvSpPr>
          <p:cNvPr id="3" name="Rectangle 2"/>
          <p:cNvSpPr/>
          <p:nvPr/>
        </p:nvSpPr>
        <p:spPr>
          <a:xfrm>
            <a:off x="1342339" y="729734"/>
            <a:ext cx="3659976" cy="369332"/>
          </a:xfrm>
          <a:prstGeom prst="rect">
            <a:avLst/>
          </a:prstGeom>
        </p:spPr>
        <p:txBody>
          <a:bodyPr wrap="none">
            <a:spAutoFit/>
          </a:bodyPr>
          <a:lstStyle/>
          <a:p>
            <a:r>
              <a:rPr lang="ro-RO" b="1" dirty="0">
                <a:latin typeface="Arial" panose="020B0604020202020204" pitchFamily="34" charset="0"/>
                <a:cs typeface="Arial" panose="020B0604020202020204" pitchFamily="34" charset="0"/>
              </a:rPr>
              <a:t>Extras OMEN 5434/2020-Art. 18 </a:t>
            </a:r>
          </a:p>
        </p:txBody>
      </p:sp>
    </p:spTree>
    <p:extLst>
      <p:ext uri="{BB962C8B-B14F-4D97-AF65-F5344CB8AC3E}">
        <p14:creationId xmlns:p14="http://schemas.microsoft.com/office/powerpoint/2010/main" val="1244422187"/>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311587A1-33CF-4087-90B7-6E4E7D4ED168}"/>
              </a:ext>
            </a:extLst>
          </p:cNvPr>
          <p:cNvSpPr/>
          <p:nvPr/>
        </p:nvSpPr>
        <p:spPr>
          <a:xfrm>
            <a:off x="1291389" y="275356"/>
            <a:ext cx="10900611" cy="3642023"/>
          </a:xfrm>
          <a:prstGeom prst="rect">
            <a:avLst/>
          </a:prstGeom>
        </p:spPr>
        <p:txBody>
          <a:bodyPr wrap="square">
            <a:spAutoFit/>
          </a:bodyPr>
          <a:lstStyle/>
          <a:p>
            <a:pPr algn="just">
              <a:lnSpc>
                <a:spcPct val="150000"/>
              </a:lnSpc>
            </a:pPr>
            <a:r>
              <a:rPr lang="ro-RO" dirty="0">
                <a:latin typeface="Times New Roman" panose="02020603050405020304" pitchFamily="18" charset="0"/>
              </a:rPr>
              <a:t>	</a:t>
            </a:r>
            <a:r>
              <a:rPr lang="ro-RO" b="1" dirty="0">
                <a:solidFill>
                  <a:srgbClr val="FF0000"/>
                </a:solidFill>
                <a:latin typeface="Times New Roman" panose="02020603050405020304" pitchFamily="18" charset="0"/>
              </a:rPr>
              <a:t>Erori frecvente în completarea documentelor în cadrul inspecțiilor de definitivat:</a:t>
            </a:r>
          </a:p>
          <a:p>
            <a:pPr algn="just">
              <a:lnSpc>
                <a:spcPct val="150000"/>
              </a:lnSpc>
            </a:pPr>
            <a:endParaRPr lang="ro-RO" dirty="0">
              <a:latin typeface="Times New Roman" panose="02020603050405020304" pitchFamily="18" charset="0"/>
            </a:endParaRPr>
          </a:p>
          <a:p>
            <a:pPr marL="285750" indent="-285750" algn="just">
              <a:lnSpc>
                <a:spcPct val="200000"/>
              </a:lnSpc>
              <a:buFont typeface="Verdana" panose="020B0604030504040204" pitchFamily="34" charset="0"/>
              <a:buChar char="‼"/>
            </a:pPr>
            <a:r>
              <a:rPr lang="ro-RO" b="1" dirty="0">
                <a:solidFill>
                  <a:srgbClr val="FF0000"/>
                </a:solidFill>
                <a:latin typeface="Times New Roman" panose="02020603050405020304" pitchFamily="18" charset="0"/>
                <a:cs typeface="Arial" panose="020B0604020202020204" pitchFamily="34" charset="0"/>
              </a:rPr>
              <a:t>Nu este menționat numărul inspecției de specialitate (1 sau 2)</a:t>
            </a:r>
          </a:p>
          <a:p>
            <a:pPr marL="285750" indent="-285750" algn="just">
              <a:lnSpc>
                <a:spcPct val="200000"/>
              </a:lnSpc>
              <a:buFont typeface="Verdana" panose="020B0604030504040204" pitchFamily="34" charset="0"/>
              <a:buChar char="‼"/>
            </a:pPr>
            <a:r>
              <a:rPr lang="ro-RO" b="1" dirty="0">
                <a:solidFill>
                  <a:srgbClr val="FF0000"/>
                </a:solidFill>
                <a:latin typeface="Times New Roman" panose="02020603050405020304" pitchFamily="18" charset="0"/>
                <a:cs typeface="Arial" panose="020B0604020202020204" pitchFamily="34" charset="0"/>
              </a:rPr>
              <a:t>Nu este completată componența comisiei care efectuează inspecția de specialitate</a:t>
            </a:r>
          </a:p>
          <a:p>
            <a:pPr marL="285750" indent="-285750" algn="just">
              <a:lnSpc>
                <a:spcPct val="150000"/>
              </a:lnSpc>
              <a:buFont typeface="Verdana" panose="020B0604030504040204" pitchFamily="34" charset="0"/>
              <a:buChar char="‼"/>
            </a:pPr>
            <a:endParaRPr lang="ro-RO" dirty="0">
              <a:solidFill>
                <a:srgbClr val="FF0000"/>
              </a:solidFill>
              <a:latin typeface="Times New Roman" panose="02020603050405020304" pitchFamily="18" charset="0"/>
              <a:cs typeface="Arial" panose="020B0604020202020204" pitchFamily="34" charset="0"/>
            </a:endParaRPr>
          </a:p>
          <a:p>
            <a:pPr marL="285750" indent="-285750" algn="just">
              <a:lnSpc>
                <a:spcPct val="150000"/>
              </a:lnSpc>
              <a:buFont typeface="Verdana" panose="020B0604030504040204" pitchFamily="34" charset="0"/>
              <a:buChar char="‼"/>
            </a:pPr>
            <a:endParaRPr lang="ro-RO" dirty="0">
              <a:solidFill>
                <a:srgbClr val="FF0000"/>
              </a:solidFill>
              <a:latin typeface="Times New Roman" panose="02020603050405020304" pitchFamily="18" charset="0"/>
              <a:cs typeface="Arial" panose="020B0604020202020204" pitchFamily="34" charset="0"/>
            </a:endParaRPr>
          </a:p>
          <a:p>
            <a:pPr marL="285750" indent="-285750" algn="just">
              <a:lnSpc>
                <a:spcPct val="150000"/>
              </a:lnSpc>
              <a:buFont typeface="Verdana" panose="020B0604030504040204" pitchFamily="34" charset="0"/>
              <a:buChar char="‼"/>
            </a:pPr>
            <a:endParaRPr lang="ro-RO" dirty="0">
              <a:latin typeface="Times New Roman" panose="02020603050405020304" pitchFamily="18" charset="0"/>
              <a:cs typeface="Arial" panose="020B0604020202020204" pitchFamily="34" charset="0"/>
            </a:endParaRPr>
          </a:p>
          <a:p>
            <a:pPr algn="just">
              <a:lnSpc>
                <a:spcPct val="150000"/>
              </a:lnSpc>
            </a:pPr>
            <a:endParaRPr lang="ro-RO" dirty="0">
              <a:latin typeface="Arial" panose="020B0604020202020204" pitchFamily="34" charset="0"/>
              <a:cs typeface="Arial" panose="020B0604020202020204" pitchFamily="34" charset="0"/>
            </a:endParaRPr>
          </a:p>
        </p:txBody>
      </p:sp>
      <p:pic>
        <p:nvPicPr>
          <p:cNvPr id="3" name="Picture 2">
            <a:extLst>
              <a:ext uri="{FF2B5EF4-FFF2-40B4-BE49-F238E27FC236}">
                <a16:creationId xmlns:a16="http://schemas.microsoft.com/office/drawing/2014/main" id="{632B27ED-974E-4C81-B7CD-109AA76CEAF5}"/>
              </a:ext>
            </a:extLst>
          </p:cNvPr>
          <p:cNvPicPr>
            <a:picLocks noChangeAspect="1"/>
          </p:cNvPicPr>
          <p:nvPr/>
        </p:nvPicPr>
        <p:blipFill>
          <a:blip r:embed="rId2"/>
          <a:stretch>
            <a:fillRect/>
          </a:stretch>
        </p:blipFill>
        <p:spPr>
          <a:xfrm>
            <a:off x="792434" y="2314575"/>
            <a:ext cx="10925175" cy="1114425"/>
          </a:xfrm>
          <a:prstGeom prst="rect">
            <a:avLst/>
          </a:prstGeom>
        </p:spPr>
      </p:pic>
      <p:sp>
        <p:nvSpPr>
          <p:cNvPr id="4" name="Rectangle 3">
            <a:extLst>
              <a:ext uri="{FF2B5EF4-FFF2-40B4-BE49-F238E27FC236}">
                <a16:creationId xmlns:a16="http://schemas.microsoft.com/office/drawing/2014/main" id="{7627DADA-DF85-4260-B3BA-905E13AD0E3C}"/>
              </a:ext>
            </a:extLst>
          </p:cNvPr>
          <p:cNvSpPr/>
          <p:nvPr/>
        </p:nvSpPr>
        <p:spPr>
          <a:xfrm>
            <a:off x="1248665" y="3429000"/>
            <a:ext cx="10012715" cy="2674065"/>
          </a:xfrm>
          <a:prstGeom prst="rect">
            <a:avLst/>
          </a:prstGeom>
        </p:spPr>
        <p:txBody>
          <a:bodyPr wrap="square">
            <a:spAutoFit/>
          </a:bodyPr>
          <a:lstStyle/>
          <a:p>
            <a:pPr marL="285750" indent="-285750" algn="just">
              <a:lnSpc>
                <a:spcPct val="200000"/>
              </a:lnSpc>
              <a:buFont typeface="Verdana" panose="020B0604030504040204" pitchFamily="34" charset="0"/>
              <a:buChar char="‼"/>
            </a:pPr>
            <a:r>
              <a:rPr lang="ro-RO" b="1" dirty="0">
                <a:solidFill>
                  <a:srgbClr val="FF0000"/>
                </a:solidFill>
                <a:latin typeface="Times New Roman" panose="02020603050405020304" pitchFamily="18" charset="0"/>
                <a:cs typeface="Arial" panose="020B0604020202020204" pitchFamily="34" charset="0"/>
              </a:rPr>
              <a:t>Nu este completat numărul delegației emise de ISJ Bacău în baza căreia se efectuează inspecția</a:t>
            </a:r>
          </a:p>
          <a:p>
            <a:pPr marL="285750" indent="-285750" algn="just">
              <a:lnSpc>
                <a:spcPct val="200000"/>
              </a:lnSpc>
              <a:buFont typeface="Verdana" panose="020B0604030504040204" pitchFamily="34" charset="0"/>
              <a:buChar char="‼"/>
            </a:pPr>
            <a:r>
              <a:rPr lang="ro-RO" b="1" dirty="0">
                <a:solidFill>
                  <a:srgbClr val="FF0000"/>
                </a:solidFill>
                <a:latin typeface="Times New Roman" panose="02020603050405020304" pitchFamily="18" charset="0"/>
                <a:cs typeface="Arial" panose="020B0604020202020204" pitchFamily="34" charset="0"/>
              </a:rPr>
              <a:t>Procesul-verbal  nu respectă structura din metodologie</a:t>
            </a:r>
          </a:p>
          <a:p>
            <a:pPr marL="285750" indent="-285750" algn="just">
              <a:lnSpc>
                <a:spcPct val="200000"/>
              </a:lnSpc>
              <a:buFont typeface="Verdana" panose="020B0604030504040204" pitchFamily="34" charset="0"/>
              <a:buChar char="‼"/>
            </a:pPr>
            <a:r>
              <a:rPr lang="ro-RO" b="1" dirty="0">
                <a:solidFill>
                  <a:srgbClr val="FF0000"/>
                </a:solidFill>
                <a:latin typeface="Times New Roman" panose="02020603050405020304" pitchFamily="18" charset="0"/>
                <a:cs typeface="Arial" panose="020B0604020202020204" pitchFamily="34" charset="0"/>
              </a:rPr>
              <a:t>Procesul-verbal  are antetul unui alt ISJ din țară</a:t>
            </a:r>
          </a:p>
          <a:p>
            <a:pPr algn="just">
              <a:lnSpc>
                <a:spcPct val="200000"/>
              </a:lnSpc>
            </a:pPr>
            <a:endParaRPr lang="ro-RO" b="1" dirty="0">
              <a:solidFill>
                <a:srgbClr val="FF0000"/>
              </a:solidFill>
              <a:latin typeface="Times New Roman" panose="02020603050405020304" pitchFamily="18" charset="0"/>
              <a:cs typeface="Arial" panose="020B0604020202020204" pitchFamily="34" charset="0"/>
            </a:endParaRPr>
          </a:p>
          <a:p>
            <a:pPr marL="285750" indent="-285750" algn="just">
              <a:lnSpc>
                <a:spcPct val="150000"/>
              </a:lnSpc>
              <a:buFontTx/>
              <a:buChar char="-"/>
            </a:pPr>
            <a:endParaRPr lang="ro-RO" b="1" dirty="0">
              <a:solidFill>
                <a:srgbClr val="FF0000"/>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2835316222"/>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311587A1-33CF-4087-90B7-6E4E7D4ED168}"/>
              </a:ext>
            </a:extLst>
          </p:cNvPr>
          <p:cNvSpPr/>
          <p:nvPr/>
        </p:nvSpPr>
        <p:spPr>
          <a:xfrm>
            <a:off x="887896" y="275356"/>
            <a:ext cx="10900611" cy="6273512"/>
          </a:xfrm>
          <a:prstGeom prst="rect">
            <a:avLst/>
          </a:prstGeom>
        </p:spPr>
        <p:txBody>
          <a:bodyPr wrap="square">
            <a:spAutoFit/>
          </a:bodyPr>
          <a:lstStyle/>
          <a:p>
            <a:pPr algn="just">
              <a:lnSpc>
                <a:spcPct val="150000"/>
              </a:lnSpc>
            </a:pPr>
            <a:r>
              <a:rPr lang="ro-RO" dirty="0">
                <a:latin typeface="Times New Roman" panose="02020603050405020304" pitchFamily="18" charset="0"/>
              </a:rPr>
              <a:t>	</a:t>
            </a:r>
            <a:r>
              <a:rPr lang="ro-RO" b="1" dirty="0">
                <a:solidFill>
                  <a:srgbClr val="FF0000"/>
                </a:solidFill>
                <a:latin typeface="Times New Roman" panose="02020603050405020304" pitchFamily="18" charset="0"/>
              </a:rPr>
              <a:t>Erori frecvente în completarea documentelor în cadrul inspecțiilor de definitivat:</a:t>
            </a:r>
          </a:p>
          <a:p>
            <a:pPr marL="285750" indent="-285750" algn="just">
              <a:lnSpc>
                <a:spcPct val="150000"/>
              </a:lnSpc>
              <a:buFont typeface="Verdana" panose="020B0604030504040204" pitchFamily="34" charset="0"/>
              <a:buChar char="‼"/>
            </a:pPr>
            <a:r>
              <a:rPr lang="ro-RO" dirty="0">
                <a:solidFill>
                  <a:srgbClr val="FF0000"/>
                </a:solidFill>
                <a:latin typeface="Times New Roman" panose="02020603050405020304" pitchFamily="18" charset="0"/>
                <a:cs typeface="Arial" panose="020B0604020202020204" pitchFamily="34" charset="0"/>
              </a:rPr>
              <a:t>Raportul conține doar nota finală și nu conține notele acordate de membrii comisiei și semnăturile acestora</a:t>
            </a:r>
          </a:p>
          <a:p>
            <a:pPr algn="just">
              <a:lnSpc>
                <a:spcPct val="150000"/>
              </a:lnSpc>
            </a:pPr>
            <a:endParaRPr lang="ro-RO" dirty="0">
              <a:solidFill>
                <a:srgbClr val="FF0000"/>
              </a:solidFill>
              <a:latin typeface="Times New Roman" panose="02020603050405020304" pitchFamily="18" charset="0"/>
            </a:endParaRPr>
          </a:p>
          <a:p>
            <a:pPr algn="just">
              <a:lnSpc>
                <a:spcPct val="150000"/>
              </a:lnSpc>
            </a:pPr>
            <a:endParaRPr lang="ro-RO" dirty="0">
              <a:solidFill>
                <a:srgbClr val="FF0000"/>
              </a:solidFill>
              <a:latin typeface="Times New Roman" panose="02020603050405020304" pitchFamily="18" charset="0"/>
            </a:endParaRPr>
          </a:p>
          <a:p>
            <a:pPr algn="just">
              <a:lnSpc>
                <a:spcPct val="150000"/>
              </a:lnSpc>
            </a:pPr>
            <a:endParaRPr lang="ro-RO" dirty="0">
              <a:solidFill>
                <a:srgbClr val="FF0000"/>
              </a:solidFill>
              <a:latin typeface="Times New Roman" panose="02020603050405020304" pitchFamily="18" charset="0"/>
            </a:endParaRPr>
          </a:p>
          <a:p>
            <a:pPr algn="just">
              <a:lnSpc>
                <a:spcPct val="150000"/>
              </a:lnSpc>
            </a:pPr>
            <a:endParaRPr lang="ro-RO" dirty="0">
              <a:solidFill>
                <a:srgbClr val="FF0000"/>
              </a:solidFill>
              <a:latin typeface="Times New Roman" panose="02020603050405020304" pitchFamily="18" charset="0"/>
            </a:endParaRPr>
          </a:p>
          <a:p>
            <a:pPr algn="just">
              <a:lnSpc>
                <a:spcPct val="150000"/>
              </a:lnSpc>
            </a:pPr>
            <a:endParaRPr lang="ro-RO" dirty="0">
              <a:solidFill>
                <a:srgbClr val="FF0000"/>
              </a:solidFill>
              <a:latin typeface="Times New Roman" panose="02020603050405020304" pitchFamily="18" charset="0"/>
            </a:endParaRPr>
          </a:p>
          <a:p>
            <a:pPr marL="285750" indent="-285750" algn="just">
              <a:lnSpc>
                <a:spcPct val="150000"/>
              </a:lnSpc>
              <a:buFont typeface="Verdana" panose="020B0604030504040204" pitchFamily="34" charset="0"/>
              <a:buChar char="‼"/>
            </a:pPr>
            <a:r>
              <a:rPr lang="ro-RO" b="1" u="sng" dirty="0">
                <a:solidFill>
                  <a:srgbClr val="FF0000"/>
                </a:solidFill>
                <a:latin typeface="Times New Roman" panose="02020603050405020304" pitchFamily="18" charset="0"/>
                <a:cs typeface="Arial" panose="020B0604020202020204" pitchFamily="34" charset="0"/>
              </a:rPr>
              <a:t>Directorul/Directorul adjunct  a completat 4 fișe de evaluare în loc de o singură fișă</a:t>
            </a:r>
          </a:p>
          <a:p>
            <a:pPr marL="285750" indent="-285750" algn="just">
              <a:lnSpc>
                <a:spcPct val="150000"/>
              </a:lnSpc>
              <a:buFont typeface="Verdana" panose="020B0604030504040204" pitchFamily="34" charset="0"/>
              <a:buChar char="‼"/>
            </a:pPr>
            <a:r>
              <a:rPr lang="ro-RO" b="1" u="sng" dirty="0">
                <a:solidFill>
                  <a:srgbClr val="FF0000"/>
                </a:solidFill>
                <a:latin typeface="Times New Roman" panose="02020603050405020304" pitchFamily="18" charset="0"/>
                <a:cs typeface="Arial" panose="020B0604020202020204" pitchFamily="34" charset="0"/>
              </a:rPr>
              <a:t>Profesorul metodist a completat fișe de evaluare de la inspecțiile pentru gradele didactice</a:t>
            </a:r>
          </a:p>
          <a:p>
            <a:pPr marL="285750" indent="-285750" algn="just">
              <a:lnSpc>
                <a:spcPct val="150000"/>
              </a:lnSpc>
              <a:buFont typeface="Verdana" panose="020B0604030504040204" pitchFamily="34" charset="0"/>
              <a:buChar char="‼"/>
            </a:pPr>
            <a:endParaRPr lang="ro-RO" b="1" u="sng" dirty="0">
              <a:solidFill>
                <a:srgbClr val="FF0000"/>
              </a:solidFill>
              <a:latin typeface="Times New Roman" panose="02020603050405020304" pitchFamily="18" charset="0"/>
              <a:cs typeface="Arial" panose="020B0604020202020204" pitchFamily="34" charset="0"/>
            </a:endParaRPr>
          </a:p>
          <a:p>
            <a:pPr marL="285750" indent="-285750" algn="just">
              <a:lnSpc>
                <a:spcPct val="150000"/>
              </a:lnSpc>
              <a:buFont typeface="Verdana" panose="020B0604030504040204" pitchFamily="34" charset="0"/>
              <a:buChar char="‼"/>
            </a:pPr>
            <a:endParaRPr lang="ro-RO" b="1" u="sng" dirty="0">
              <a:solidFill>
                <a:srgbClr val="FF0000"/>
              </a:solidFill>
              <a:latin typeface="Times New Roman" panose="02020603050405020304" pitchFamily="18" charset="0"/>
              <a:cs typeface="Arial" panose="020B0604020202020204" pitchFamily="34" charset="0"/>
            </a:endParaRPr>
          </a:p>
          <a:p>
            <a:pPr marL="285750" indent="-285750" algn="just">
              <a:lnSpc>
                <a:spcPct val="150000"/>
              </a:lnSpc>
              <a:buFont typeface="Verdana" panose="020B0604030504040204" pitchFamily="34" charset="0"/>
              <a:buChar char="‼"/>
            </a:pPr>
            <a:endParaRPr lang="ro-RO" b="1" u="sng" dirty="0">
              <a:solidFill>
                <a:srgbClr val="FF0000"/>
              </a:solidFill>
              <a:latin typeface="Times New Roman" panose="02020603050405020304" pitchFamily="18" charset="0"/>
              <a:cs typeface="Arial" panose="020B0604020202020204" pitchFamily="34" charset="0"/>
            </a:endParaRPr>
          </a:p>
          <a:p>
            <a:pPr marL="285750" indent="-285750" algn="just">
              <a:lnSpc>
                <a:spcPct val="150000"/>
              </a:lnSpc>
              <a:buFont typeface="Verdana" panose="020B0604030504040204" pitchFamily="34" charset="0"/>
              <a:buChar char="‼"/>
            </a:pPr>
            <a:endParaRPr lang="ro-RO" b="1" u="sng" dirty="0">
              <a:solidFill>
                <a:srgbClr val="FF0000"/>
              </a:solidFill>
              <a:latin typeface="Times New Roman" panose="02020603050405020304" pitchFamily="18" charset="0"/>
              <a:cs typeface="Arial" panose="020B0604020202020204" pitchFamily="34" charset="0"/>
            </a:endParaRPr>
          </a:p>
          <a:p>
            <a:pPr marL="285750" indent="-285750" algn="just">
              <a:lnSpc>
                <a:spcPct val="150000"/>
              </a:lnSpc>
              <a:buFont typeface="Verdana" panose="020B0604030504040204" pitchFamily="34" charset="0"/>
              <a:buChar char="‼"/>
            </a:pPr>
            <a:endParaRPr lang="ro-RO" b="1" u="sng" dirty="0">
              <a:solidFill>
                <a:srgbClr val="FF0000"/>
              </a:solidFill>
              <a:latin typeface="Times New Roman" panose="02020603050405020304" pitchFamily="18" charset="0"/>
              <a:cs typeface="Arial" panose="020B0604020202020204" pitchFamily="34" charset="0"/>
            </a:endParaRPr>
          </a:p>
          <a:p>
            <a:pPr marL="285750" indent="-285750" algn="just">
              <a:lnSpc>
                <a:spcPct val="150000"/>
              </a:lnSpc>
              <a:buFont typeface="Verdana" panose="020B0604030504040204" pitchFamily="34" charset="0"/>
              <a:buChar char="‼"/>
            </a:pPr>
            <a:endParaRPr lang="ro-RO" dirty="0">
              <a:latin typeface="Arial" panose="020B0604020202020204" pitchFamily="34" charset="0"/>
              <a:cs typeface="Arial" panose="020B0604020202020204" pitchFamily="34" charset="0"/>
            </a:endParaRPr>
          </a:p>
        </p:txBody>
      </p:sp>
      <p:sp>
        <p:nvSpPr>
          <p:cNvPr id="4" name="Rectangle 3">
            <a:extLst>
              <a:ext uri="{FF2B5EF4-FFF2-40B4-BE49-F238E27FC236}">
                <a16:creationId xmlns:a16="http://schemas.microsoft.com/office/drawing/2014/main" id="{7627DADA-DF85-4260-B3BA-905E13AD0E3C}"/>
              </a:ext>
            </a:extLst>
          </p:cNvPr>
          <p:cNvSpPr/>
          <p:nvPr/>
        </p:nvSpPr>
        <p:spPr>
          <a:xfrm>
            <a:off x="887895" y="4047078"/>
            <a:ext cx="10012715" cy="2535566"/>
          </a:xfrm>
          <a:prstGeom prst="rect">
            <a:avLst/>
          </a:prstGeom>
        </p:spPr>
        <p:txBody>
          <a:bodyPr wrap="square">
            <a:spAutoFit/>
          </a:bodyPr>
          <a:lstStyle/>
          <a:p>
            <a:pPr marL="285750" indent="-285750" algn="just">
              <a:lnSpc>
                <a:spcPct val="200000"/>
              </a:lnSpc>
              <a:buFont typeface="Verdana" panose="020B0604030504040204" pitchFamily="34" charset="0"/>
              <a:buChar char="‼"/>
            </a:pPr>
            <a:r>
              <a:rPr lang="ro-RO" b="1" dirty="0">
                <a:solidFill>
                  <a:srgbClr val="FF0000"/>
                </a:solidFill>
                <a:latin typeface="Times New Roman" panose="02020603050405020304" pitchFamily="18" charset="0"/>
                <a:cs typeface="Arial" panose="020B0604020202020204" pitchFamily="34" charset="0"/>
              </a:rPr>
              <a:t>Grila de evaluare a portofoliului profesional nu conține autoevaluarea candidatului</a:t>
            </a:r>
          </a:p>
          <a:p>
            <a:pPr marL="285750" indent="-285750" algn="just">
              <a:lnSpc>
                <a:spcPct val="200000"/>
              </a:lnSpc>
              <a:buFont typeface="Verdana" panose="020B0604030504040204" pitchFamily="34" charset="0"/>
              <a:buChar char="‼"/>
            </a:pPr>
            <a:r>
              <a:rPr lang="ro-RO" b="1" dirty="0">
                <a:solidFill>
                  <a:srgbClr val="FF0000"/>
                </a:solidFill>
                <a:latin typeface="Times New Roman" panose="02020603050405020304" pitchFamily="18" charset="0"/>
                <a:cs typeface="Arial" panose="020B0604020202020204" pitchFamily="34" charset="0"/>
              </a:rPr>
              <a:t>Grila de evaluare a portofoliului profesional nu conține datele ambilor evaluatori</a:t>
            </a:r>
          </a:p>
          <a:p>
            <a:pPr marL="285750" indent="-285750" algn="just">
              <a:lnSpc>
                <a:spcPct val="200000"/>
              </a:lnSpc>
              <a:buFont typeface="Verdana" panose="020B0604030504040204" pitchFamily="34" charset="0"/>
              <a:buChar char="‼"/>
            </a:pPr>
            <a:r>
              <a:rPr lang="ro-RO" b="1" dirty="0">
                <a:solidFill>
                  <a:srgbClr val="FF0000"/>
                </a:solidFill>
                <a:latin typeface="Times New Roman" panose="02020603050405020304" pitchFamily="18" charset="0"/>
                <a:cs typeface="Arial" panose="020B0604020202020204" pitchFamily="34" charset="0"/>
              </a:rPr>
              <a:t>Grila de evaluare a portofoliului profesional nu conține semnătura </a:t>
            </a:r>
            <a:r>
              <a:rPr lang="ro-RO" b="1" dirty="0" err="1">
                <a:solidFill>
                  <a:srgbClr val="FF0000"/>
                </a:solidFill>
                <a:latin typeface="Times New Roman" panose="02020603050405020304" pitchFamily="18" charset="0"/>
                <a:cs typeface="Arial" panose="020B0604020202020204" pitchFamily="34" charset="0"/>
              </a:rPr>
              <a:t>canditatului</a:t>
            </a:r>
            <a:endParaRPr lang="ro-RO" b="1" dirty="0">
              <a:solidFill>
                <a:srgbClr val="FF0000"/>
              </a:solidFill>
              <a:latin typeface="Times New Roman" panose="02020603050405020304" pitchFamily="18" charset="0"/>
              <a:cs typeface="Arial" panose="020B0604020202020204" pitchFamily="34" charset="0"/>
            </a:endParaRPr>
          </a:p>
          <a:p>
            <a:pPr marL="285750" indent="-285750" algn="just">
              <a:lnSpc>
                <a:spcPct val="150000"/>
              </a:lnSpc>
              <a:buFontTx/>
              <a:buChar char="-"/>
            </a:pPr>
            <a:endParaRPr lang="ro-RO" b="1" dirty="0">
              <a:solidFill>
                <a:srgbClr val="FF0000"/>
              </a:solidFill>
              <a:latin typeface="Times New Roman" panose="02020603050405020304" pitchFamily="18" charset="0"/>
              <a:cs typeface="Arial" panose="020B0604020202020204" pitchFamily="34" charset="0"/>
            </a:endParaRPr>
          </a:p>
          <a:p>
            <a:pPr marL="285750" indent="-285750" algn="just">
              <a:lnSpc>
                <a:spcPct val="150000"/>
              </a:lnSpc>
              <a:buFontTx/>
              <a:buChar char="-"/>
            </a:pPr>
            <a:endParaRPr lang="ro-RO" b="1" dirty="0">
              <a:solidFill>
                <a:srgbClr val="FF0000"/>
              </a:solidFill>
              <a:latin typeface="Times New Roman" panose="02020603050405020304" pitchFamily="18" charset="0"/>
              <a:cs typeface="Arial" panose="020B0604020202020204" pitchFamily="34" charset="0"/>
            </a:endParaRPr>
          </a:p>
        </p:txBody>
      </p:sp>
      <p:pic>
        <p:nvPicPr>
          <p:cNvPr id="5" name="Picture 4">
            <a:extLst>
              <a:ext uri="{FF2B5EF4-FFF2-40B4-BE49-F238E27FC236}">
                <a16:creationId xmlns:a16="http://schemas.microsoft.com/office/drawing/2014/main" id="{D92EC78B-9732-4C8F-9919-79FE97FE802F}"/>
              </a:ext>
            </a:extLst>
          </p:cNvPr>
          <p:cNvPicPr>
            <a:picLocks noChangeAspect="1"/>
          </p:cNvPicPr>
          <p:nvPr/>
        </p:nvPicPr>
        <p:blipFill>
          <a:blip r:embed="rId2"/>
          <a:stretch>
            <a:fillRect/>
          </a:stretch>
        </p:blipFill>
        <p:spPr>
          <a:xfrm>
            <a:off x="887895" y="1073875"/>
            <a:ext cx="9660835" cy="2106750"/>
          </a:xfrm>
          <a:prstGeom prst="rect">
            <a:avLst/>
          </a:prstGeom>
        </p:spPr>
      </p:pic>
    </p:spTree>
    <p:extLst>
      <p:ext uri="{BB962C8B-B14F-4D97-AF65-F5344CB8AC3E}">
        <p14:creationId xmlns:p14="http://schemas.microsoft.com/office/powerpoint/2010/main" val="4031011016"/>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sld>
</file>

<file path=ppt/theme/theme1.xml><?xml version="1.0" encoding="utf-8"?>
<a:theme xmlns:a="http://schemas.openxmlformats.org/drawingml/2006/main" name="Slice">
  <a:themeElements>
    <a:clrScheme name="Slice">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Slice">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lice">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docProps/app.xml><?xml version="1.0" encoding="utf-8"?>
<Properties xmlns="http://schemas.openxmlformats.org/officeDocument/2006/extended-properties" xmlns:vt="http://schemas.openxmlformats.org/officeDocument/2006/docPropsVTypes">
  <Template>TM04033919[[fn=Circuit]]</Template>
  <TotalTime>193</TotalTime>
  <Words>935</Words>
  <Application>Microsoft Office PowerPoint</Application>
  <PresentationFormat>Ecran lat</PresentationFormat>
  <Paragraphs>68</Paragraphs>
  <Slides>10</Slides>
  <Notes>0</Notes>
  <HiddenSlides>0</HiddenSlides>
  <MMClips>0</MMClips>
  <ScaleCrop>false</ScaleCrop>
  <HeadingPairs>
    <vt:vector size="6" baseType="variant">
      <vt:variant>
        <vt:lpstr>Fonturi utilizate</vt:lpstr>
      </vt:variant>
      <vt:variant>
        <vt:i4>6</vt:i4>
      </vt:variant>
      <vt:variant>
        <vt:lpstr>Temă</vt:lpstr>
      </vt:variant>
      <vt:variant>
        <vt:i4>1</vt:i4>
      </vt:variant>
      <vt:variant>
        <vt:lpstr>Titluri diapozitive</vt:lpstr>
      </vt:variant>
      <vt:variant>
        <vt:i4>10</vt:i4>
      </vt:variant>
    </vt:vector>
  </HeadingPairs>
  <TitlesOfParts>
    <vt:vector size="17" baseType="lpstr">
      <vt:lpstr>Arial</vt:lpstr>
      <vt:lpstr>Century Gothic</vt:lpstr>
      <vt:lpstr>Times New Roman</vt:lpstr>
      <vt:lpstr>Verdana</vt:lpstr>
      <vt:lpstr>Wingdings</vt:lpstr>
      <vt:lpstr>Wingdings 3</vt:lpstr>
      <vt:lpstr>Slice</vt:lpstr>
      <vt:lpstr>Prezentare PowerPoint</vt:lpstr>
      <vt:lpstr>Prezentare PowerPoint</vt:lpstr>
      <vt:lpstr>Prezentare PowerPoint</vt:lpstr>
      <vt:lpstr>Prezentare PowerPoint</vt:lpstr>
      <vt:lpstr>Prezentare PowerPoint</vt:lpstr>
      <vt:lpstr>Prezentare PowerPoint</vt:lpstr>
      <vt:lpstr>Prezentare PowerPoint</vt:lpstr>
      <vt:lpstr>Prezentare PowerPoint</vt:lpstr>
      <vt:lpstr>Prezentare PowerPoint</vt:lpstr>
      <vt:lpstr>Prezentare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Nicole</dc:creator>
  <cp:lastModifiedBy>Daniela Mocondoi</cp:lastModifiedBy>
  <cp:revision>25</cp:revision>
  <dcterms:created xsi:type="dcterms:W3CDTF">2018-02-12T06:31:25Z</dcterms:created>
  <dcterms:modified xsi:type="dcterms:W3CDTF">2020-11-04T17:33:26Z</dcterms:modified>
</cp:coreProperties>
</file>