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8" r:id="rId3"/>
    <p:sldId id="259" r:id="rId4"/>
    <p:sldId id="265" r:id="rId5"/>
    <p:sldId id="262" r:id="rId6"/>
    <p:sldId id="260" r:id="rId7"/>
    <p:sldId id="266" r:id="rId8"/>
    <p:sldId id="263" r:id="rId9"/>
    <p:sldId id="264" r:id="rId10"/>
    <p:sldId id="267" r:id="rId11"/>
    <p:sldId id="261" r:id="rId12"/>
    <p:sldId id="268" r:id="rId13"/>
  </p:sldIdLst>
  <p:sldSz cx="9144000" cy="6858000" type="screen4x3"/>
  <p:notesSz cx="6797675" cy="9928225"/>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CC00"/>
    <a:srgbClr val="3333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18" autoAdjust="0"/>
  </p:normalViewPr>
  <p:slideViewPr>
    <p:cSldViewPr>
      <p:cViewPr varScale="1">
        <p:scale>
          <a:sx n="74" d="100"/>
          <a:sy n="74" d="100"/>
        </p:scale>
        <p:origin x="-1206"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390558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5330" name="Rectangle 2"/>
          <p:cNvSpPr>
            <a:spLocks noGrp="1" noChangeArrowheads="1"/>
          </p:cNvSpPr>
          <p:nvPr>
            <p:ph type="hdr" sz="quarter"/>
          </p:nvPr>
        </p:nvSpPr>
        <p:spPr bwMode="auto">
          <a:xfrm>
            <a:off x="0" y="0"/>
            <a:ext cx="2945659" cy="4964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55331" name="Rectangle 3"/>
          <p:cNvSpPr>
            <a:spLocks noGrp="1" noChangeArrowheads="1"/>
          </p:cNvSpPr>
          <p:nvPr>
            <p:ph type="dt" idx="1"/>
          </p:nvPr>
        </p:nvSpPr>
        <p:spPr bwMode="auto">
          <a:xfrm>
            <a:off x="3850443" y="0"/>
            <a:ext cx="2945659" cy="4964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5533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355333" name="Rectangle 5"/>
          <p:cNvSpPr>
            <a:spLocks noGrp="1" noChangeArrowheads="1"/>
          </p:cNvSpPr>
          <p:nvPr>
            <p:ph type="body" sz="quarter" idx="3"/>
          </p:nvPr>
        </p:nvSpPr>
        <p:spPr bwMode="auto">
          <a:xfrm>
            <a:off x="679768" y="4715907"/>
            <a:ext cx="5438140" cy="44677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55334" name="Rectangle 6"/>
          <p:cNvSpPr>
            <a:spLocks noGrp="1" noChangeArrowheads="1"/>
          </p:cNvSpPr>
          <p:nvPr>
            <p:ph type="ftr" sz="quarter" idx="4"/>
          </p:nvPr>
        </p:nvSpPr>
        <p:spPr bwMode="auto">
          <a:xfrm>
            <a:off x="0" y="9430091"/>
            <a:ext cx="2945659" cy="4964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55335" name="Rectangle 7"/>
          <p:cNvSpPr>
            <a:spLocks noGrp="1" noChangeArrowheads="1"/>
          </p:cNvSpPr>
          <p:nvPr>
            <p:ph type="sldNum" sz="quarter" idx="5"/>
          </p:nvPr>
        </p:nvSpPr>
        <p:spPr bwMode="auto">
          <a:xfrm>
            <a:off x="3850443" y="9430091"/>
            <a:ext cx="2945659" cy="49641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F648EE8-A5D4-4B80-812F-6501B9CDB879}" type="slidenum">
              <a:rPr lang="en-US" altLang="en-US"/>
              <a:pPr/>
              <a:t>‹#›</a:t>
            </a:fld>
            <a:endParaRPr lang="en-US" altLang="en-US"/>
          </a:p>
        </p:txBody>
      </p:sp>
    </p:spTree>
    <p:extLst>
      <p:ext uri="{BB962C8B-B14F-4D97-AF65-F5344CB8AC3E}">
        <p14:creationId xmlns:p14="http://schemas.microsoft.com/office/powerpoint/2010/main" xmlns="" val="42594821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310412-F6AD-4022-A4A5-E9B9E9C815D6}" type="slidenum">
              <a:rPr lang="en-US" altLang="en-US"/>
              <a:pPr/>
              <a:t>1</a:t>
            </a:fld>
            <a:endParaRPr lang="en-US" altLang="en-US"/>
          </a:p>
        </p:txBody>
      </p:sp>
      <p:sp>
        <p:nvSpPr>
          <p:cNvPr id="356354" name="Rectangle 2"/>
          <p:cNvSpPr>
            <a:spLocks noGrp="1" noRot="1" noChangeAspect="1" noChangeArrowheads="1" noTextEdit="1"/>
          </p:cNvSpPr>
          <p:nvPr>
            <p:ph type="sldImg"/>
          </p:nvPr>
        </p:nvSpPr>
        <p:spPr>
          <a:ln/>
        </p:spPr>
      </p:sp>
      <p:sp>
        <p:nvSpPr>
          <p:cNvPr id="3563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xmlns="" val="18766329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14C35B-E3CD-4DC3-8F85-60FE8233B101}" type="slidenum">
              <a:rPr lang="en-US" altLang="en-US"/>
              <a:pPr/>
              <a:t>10</a:t>
            </a:fld>
            <a:endParaRPr lang="en-US" alt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xmlns="" val="1477426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14C35B-E3CD-4DC3-8F85-60FE8233B101}" type="slidenum">
              <a:rPr lang="en-US" altLang="en-US"/>
              <a:pPr/>
              <a:t>11</a:t>
            </a:fld>
            <a:endParaRPr lang="en-US" alt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xmlns="" val="1509063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14C35B-E3CD-4DC3-8F85-60FE8233B101}" type="slidenum">
              <a:rPr lang="en-US" altLang="en-US"/>
              <a:pPr/>
              <a:t>2</a:t>
            </a:fld>
            <a:endParaRPr lang="en-US" alt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xmlns="" val="182780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14C35B-E3CD-4DC3-8F85-60FE8233B101}" type="slidenum">
              <a:rPr lang="en-US" altLang="en-US"/>
              <a:pPr/>
              <a:t>3</a:t>
            </a:fld>
            <a:endParaRPr lang="en-US" alt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xmlns="" val="1698543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14C35B-E3CD-4DC3-8F85-60FE8233B101}" type="slidenum">
              <a:rPr lang="en-US" altLang="en-US"/>
              <a:pPr/>
              <a:t>4</a:t>
            </a:fld>
            <a:endParaRPr lang="en-US" alt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xmlns="" val="1942126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14C35B-E3CD-4DC3-8F85-60FE8233B101}" type="slidenum">
              <a:rPr lang="en-US" altLang="en-US"/>
              <a:pPr/>
              <a:t>5</a:t>
            </a:fld>
            <a:endParaRPr lang="en-US" alt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xmlns="" val="1551533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14C35B-E3CD-4DC3-8F85-60FE8233B101}" type="slidenum">
              <a:rPr lang="en-US" altLang="en-US"/>
              <a:pPr/>
              <a:t>6</a:t>
            </a:fld>
            <a:endParaRPr lang="en-US" alt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xmlns="" val="698832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14C35B-E3CD-4DC3-8F85-60FE8233B101}" type="slidenum">
              <a:rPr lang="en-US" altLang="en-US"/>
              <a:pPr/>
              <a:t>7</a:t>
            </a:fld>
            <a:endParaRPr lang="en-US" alt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xmlns="" val="3686205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14C35B-E3CD-4DC3-8F85-60FE8233B101}" type="slidenum">
              <a:rPr lang="en-US" altLang="en-US"/>
              <a:pPr/>
              <a:t>8</a:t>
            </a:fld>
            <a:endParaRPr lang="en-US" alt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xmlns="" val="1089584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14C35B-E3CD-4DC3-8F85-60FE8233B101}" type="slidenum">
              <a:rPr lang="en-US" altLang="en-US"/>
              <a:pPr/>
              <a:t>9</a:t>
            </a:fld>
            <a:endParaRPr lang="en-US" altLang="en-US"/>
          </a:p>
        </p:txBody>
      </p:sp>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xmlns="" val="21053161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835150" y="692150"/>
            <a:ext cx="5327650" cy="750888"/>
          </a:xfrm>
        </p:spPr>
        <p:txBody>
          <a:bodyPr/>
          <a:lstStyle>
            <a:lvl1pPr>
              <a:defRPr sz="2800" b="1"/>
            </a:lvl1pPr>
          </a:lstStyle>
          <a:p>
            <a:pPr lvl="0"/>
            <a:r>
              <a:rPr lang="en-US" altLang="en-US" noProof="0" smtClean="0"/>
              <a:t>Click to edit Master title style</a:t>
            </a:r>
            <a:endParaRPr lang="ru-RU" altLang="en-US" noProof="0" smtClean="0"/>
          </a:p>
        </p:txBody>
      </p:sp>
      <p:sp>
        <p:nvSpPr>
          <p:cNvPr id="5123" name="Rectangle 3"/>
          <p:cNvSpPr>
            <a:spLocks noGrp="1" noChangeArrowheads="1"/>
          </p:cNvSpPr>
          <p:nvPr>
            <p:ph type="subTitle" idx="1"/>
          </p:nvPr>
        </p:nvSpPr>
        <p:spPr>
          <a:xfrm>
            <a:off x="1835150" y="1412875"/>
            <a:ext cx="5327650" cy="503238"/>
          </a:xfrm>
          <a:extLst>
            <a:ext uri="{AF507438-7753-43E0-B8FC-AC1667EBCBE1}">
              <a14:hiddenEffects xmlns:a14="http://schemas.microsoft.com/office/drawing/2010/main" xmlns="">
                <a:effectLst>
                  <a:outerShdw dist="17961" dir="2700000" algn="ctr" rotWithShape="0">
                    <a:schemeClr val="bg2"/>
                  </a:outerShdw>
                </a:effectLst>
              </a14:hiddenEffects>
            </a:ext>
          </a:extLst>
        </p:spPr>
        <p:txBody>
          <a:bodyPr/>
          <a:lstStyle>
            <a:lvl1pPr marL="0" indent="0">
              <a:buFontTx/>
              <a:buNone/>
              <a:defRPr sz="2400" b="1">
                <a:solidFill>
                  <a:schemeClr val="bg1"/>
                </a:solidFill>
              </a:defRPr>
            </a:lvl1pPr>
          </a:lstStyle>
          <a:p>
            <a:pPr lvl="0"/>
            <a:r>
              <a:rPr lang="en-US" altLang="en-US" noProof="0" smtClean="0"/>
              <a:t>Click to edit Master subtitle style</a:t>
            </a:r>
            <a:endParaRPr lang="ru-RU" altLang="en-US" noProof="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498804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64163" y="476250"/>
            <a:ext cx="1655762" cy="56880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95288" y="476250"/>
            <a:ext cx="4816475" cy="56880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582767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738153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xmlns="" val="4017668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268413"/>
            <a:ext cx="3198812" cy="4895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19525" y="1268413"/>
            <a:ext cx="3200400" cy="4895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084290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1933891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3081586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865316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xmlns="" val="1723339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xmlns="" val="3784418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476250"/>
            <a:ext cx="6048375" cy="50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en-US" smtClean="0"/>
              <a:t>Образец заголовка</a:t>
            </a:r>
          </a:p>
        </p:txBody>
      </p:sp>
      <p:sp>
        <p:nvSpPr>
          <p:cNvPr id="1027" name="Rectangle 3"/>
          <p:cNvSpPr>
            <a:spLocks noGrp="1" noChangeArrowheads="1"/>
          </p:cNvSpPr>
          <p:nvPr>
            <p:ph type="body" idx="1"/>
          </p:nvPr>
        </p:nvSpPr>
        <p:spPr bwMode="auto">
          <a:xfrm>
            <a:off x="468313" y="1268413"/>
            <a:ext cx="6551612" cy="4895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0"/>
            <a:r>
              <a:rPr lang="ru-RU" altLang="en-US" smtClean="0"/>
              <a:t>Третий уровень</a:t>
            </a:r>
          </a:p>
          <a:p>
            <a:pPr lvl="1"/>
            <a:r>
              <a:rPr lang="ru-RU" altLang="en-US" smtClean="0"/>
              <a:t>Четвертый уровень</a:t>
            </a:r>
          </a:p>
          <a:p>
            <a:pPr lvl="2"/>
            <a:r>
              <a:rPr lang="ru-RU" altLang="en-US" smtClean="0"/>
              <a:t>Пятый уровень</a:t>
            </a: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3200" kern="1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Arial" panose="020B0604020202020204" pitchFamily="34" charset="0"/>
        </a:defRPr>
      </a:lvl2pPr>
      <a:lvl3pPr algn="l" rtl="0" eaLnBrk="1" fontAlgn="base" hangingPunct="1">
        <a:spcBef>
          <a:spcPct val="0"/>
        </a:spcBef>
        <a:spcAft>
          <a:spcPct val="0"/>
        </a:spcAft>
        <a:defRPr sz="3200">
          <a:solidFill>
            <a:schemeClr val="bg1"/>
          </a:solidFill>
          <a:latin typeface="Arial" panose="020B0604020202020204" pitchFamily="34" charset="0"/>
        </a:defRPr>
      </a:lvl3pPr>
      <a:lvl4pPr algn="l" rtl="0" eaLnBrk="1" fontAlgn="base" hangingPunct="1">
        <a:spcBef>
          <a:spcPct val="0"/>
        </a:spcBef>
        <a:spcAft>
          <a:spcPct val="0"/>
        </a:spcAft>
        <a:defRPr sz="3200">
          <a:solidFill>
            <a:schemeClr val="bg1"/>
          </a:solidFill>
          <a:latin typeface="Arial" panose="020B0604020202020204" pitchFamily="34" charset="0"/>
        </a:defRPr>
      </a:lvl4pPr>
      <a:lvl5pPr algn="l" rtl="0" eaLnBrk="1" fontAlgn="base" hangingPunct="1">
        <a:spcBef>
          <a:spcPct val="0"/>
        </a:spcBef>
        <a:spcAft>
          <a:spcPct val="0"/>
        </a:spcAft>
        <a:defRPr sz="3200">
          <a:solidFill>
            <a:schemeClr val="bg1"/>
          </a:solidFill>
          <a:latin typeface="Arial" panose="020B0604020202020204" pitchFamily="34" charset="0"/>
        </a:defRPr>
      </a:lvl5pPr>
      <a:lvl6pPr marL="457200" algn="l" rtl="0" eaLnBrk="1" fontAlgn="base" hangingPunct="1">
        <a:spcBef>
          <a:spcPct val="0"/>
        </a:spcBef>
        <a:spcAft>
          <a:spcPct val="0"/>
        </a:spcAft>
        <a:defRPr sz="3200">
          <a:solidFill>
            <a:schemeClr val="bg1"/>
          </a:solidFill>
          <a:latin typeface="Arial" panose="020B0604020202020204" pitchFamily="34" charset="0"/>
        </a:defRPr>
      </a:lvl6pPr>
      <a:lvl7pPr marL="914400" algn="l" rtl="0" eaLnBrk="1" fontAlgn="base" hangingPunct="1">
        <a:spcBef>
          <a:spcPct val="0"/>
        </a:spcBef>
        <a:spcAft>
          <a:spcPct val="0"/>
        </a:spcAft>
        <a:defRPr sz="3200">
          <a:solidFill>
            <a:schemeClr val="bg1"/>
          </a:solidFill>
          <a:latin typeface="Arial" panose="020B0604020202020204" pitchFamily="34" charset="0"/>
        </a:defRPr>
      </a:lvl7pPr>
      <a:lvl8pPr marL="1371600" algn="l" rtl="0" eaLnBrk="1" fontAlgn="base" hangingPunct="1">
        <a:spcBef>
          <a:spcPct val="0"/>
        </a:spcBef>
        <a:spcAft>
          <a:spcPct val="0"/>
        </a:spcAft>
        <a:defRPr sz="3200">
          <a:solidFill>
            <a:schemeClr val="bg1"/>
          </a:solidFill>
          <a:latin typeface="Arial" panose="020B0604020202020204" pitchFamily="34" charset="0"/>
        </a:defRPr>
      </a:lvl8pPr>
      <a:lvl9pPr marL="1828800" algn="l" rtl="0" eaLnBrk="1" fontAlgn="base" hangingPunct="1">
        <a:spcBef>
          <a:spcPct val="0"/>
        </a:spcBef>
        <a:spcAft>
          <a:spcPct val="0"/>
        </a:spcAft>
        <a:defRPr sz="3200">
          <a:solidFill>
            <a:schemeClr val="bg1"/>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2800" kern="1200">
          <a:solidFill>
            <a:schemeClr val="bg2"/>
          </a:solidFill>
          <a:latin typeface="+mn-lt"/>
          <a:ea typeface="+mn-ea"/>
          <a:cs typeface="+mn-cs"/>
        </a:defRPr>
      </a:lvl1pPr>
      <a:lvl2pPr marL="742950" indent="-285750" algn="l" rtl="0" eaLnBrk="1" fontAlgn="base" hangingPunct="1">
        <a:spcBef>
          <a:spcPct val="20000"/>
        </a:spcBef>
        <a:spcAft>
          <a:spcPct val="0"/>
        </a:spcAft>
        <a:buChar char="–"/>
        <a:defRPr sz="2400" b="1" kern="1200">
          <a:solidFill>
            <a:schemeClr val="bg2"/>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bg2"/>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alphaModFix amt="90000"/>
            <a:lum/>
          </a:blip>
          <a:srcRect/>
          <a:stretch>
            <a:fillRect/>
          </a:stretch>
        </a:blip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250825" y="5157193"/>
            <a:ext cx="4105275" cy="1010246"/>
          </a:xfrm>
          <a:noFill/>
        </p:spPr>
        <p:txBody>
          <a:bodyPr/>
          <a:lstStyle/>
          <a:p>
            <a:pPr algn="ctr"/>
            <a:r>
              <a:rPr lang="en-US" altLang="en-US" sz="2400" dirty="0" err="1" smtClean="0">
                <a:solidFill>
                  <a:srgbClr val="FFCC00"/>
                </a:solidFill>
                <a:latin typeface="Tahoma" panose="020B0604030504040204" pitchFamily="34" charset="0"/>
              </a:rPr>
              <a:t>Consf</a:t>
            </a:r>
            <a:r>
              <a:rPr lang="ro-RO" altLang="en-US" sz="2400" dirty="0" err="1" smtClean="0">
                <a:solidFill>
                  <a:srgbClr val="FFCC00"/>
                </a:solidFill>
                <a:latin typeface="Tahoma" panose="020B0604030504040204" pitchFamily="34" charset="0"/>
              </a:rPr>
              <a:t>ătuirea</a:t>
            </a:r>
            <a:r>
              <a:rPr lang="ro-RO" altLang="en-US" sz="2400" dirty="0" smtClean="0">
                <a:solidFill>
                  <a:srgbClr val="FFCC00"/>
                </a:solidFill>
                <a:latin typeface="Tahoma" panose="020B0604030504040204" pitchFamily="34" charset="0"/>
              </a:rPr>
              <a:t> cadrelor didactice din învățământul primar</a:t>
            </a:r>
            <a:endParaRPr lang="uk-UA" altLang="en-US" sz="2400" dirty="0">
              <a:solidFill>
                <a:srgbClr val="FFCC00"/>
              </a:solidFill>
              <a:latin typeface="Tahoma" panose="020B0604030504040204" pitchFamily="34" charset="0"/>
            </a:endParaRPr>
          </a:p>
        </p:txBody>
      </p:sp>
      <p:sp>
        <p:nvSpPr>
          <p:cNvPr id="34819" name="Rectangle 3"/>
          <p:cNvSpPr>
            <a:spLocks noGrp="1" noChangeArrowheads="1"/>
          </p:cNvSpPr>
          <p:nvPr>
            <p:ph type="subTitle" idx="1"/>
          </p:nvPr>
        </p:nvSpPr>
        <p:spPr>
          <a:xfrm>
            <a:off x="684213" y="6165850"/>
            <a:ext cx="3132137" cy="431800"/>
          </a:xfrm>
        </p:spPr>
        <p:txBody>
          <a:bodyPr/>
          <a:lstStyle/>
          <a:p>
            <a:pPr algn="ctr">
              <a:lnSpc>
                <a:spcPct val="90000"/>
              </a:lnSpc>
            </a:pPr>
            <a:r>
              <a:rPr lang="ro-RO" altLang="en-US" sz="2000" dirty="0" smtClean="0">
                <a:solidFill>
                  <a:srgbClr val="FFCC00"/>
                </a:solidFill>
                <a:latin typeface="Tahoma" panose="020B0604030504040204" pitchFamily="34" charset="0"/>
              </a:rPr>
              <a:t>2017 - 2018</a:t>
            </a:r>
            <a:endParaRPr lang="uk-UA" altLang="en-US" sz="2000" dirty="0">
              <a:solidFill>
                <a:srgbClr val="FFCC00"/>
              </a:solidFill>
              <a:latin typeface="Tahoma" panose="020B060403050404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1908175" y="117475"/>
            <a:ext cx="7056438" cy="719138"/>
          </a:xfrm>
        </p:spPr>
        <p:txBody>
          <a:bodyPr/>
          <a:lstStyle/>
          <a:p>
            <a:pPr algn="ctr"/>
            <a:r>
              <a:rPr lang="ro-RO" altLang="en-US" sz="1600" dirty="0" smtClean="0">
                <a:solidFill>
                  <a:schemeClr val="bg1">
                    <a:lumMod val="50000"/>
                  </a:schemeClr>
                </a:solidFill>
              </a:rPr>
              <a:t>Jurnalul de lectură </a:t>
            </a:r>
            <a:endParaRPr lang="en-US" altLang="en-US" sz="1600" dirty="0">
              <a:solidFill>
                <a:schemeClr val="bg1">
                  <a:lumMod val="50000"/>
                </a:schemeClr>
              </a:solidFill>
            </a:endParaRPr>
          </a:p>
        </p:txBody>
      </p:sp>
      <p:sp>
        <p:nvSpPr>
          <p:cNvPr id="277507" name="Rectangle 3"/>
          <p:cNvSpPr>
            <a:spLocks noGrp="1" noChangeArrowheads="1"/>
          </p:cNvSpPr>
          <p:nvPr>
            <p:ph type="body" idx="1"/>
          </p:nvPr>
        </p:nvSpPr>
        <p:spPr>
          <a:xfrm>
            <a:off x="1908175" y="909638"/>
            <a:ext cx="7056438" cy="5832475"/>
          </a:xfrm>
        </p:spPr>
        <p:txBody>
          <a:bodyPr/>
          <a:lstStyle/>
          <a:p>
            <a:endParaRPr lang="en-US" sz="1400" dirty="0">
              <a:solidFill>
                <a:schemeClr val="bg1">
                  <a:lumMod val="25000"/>
                </a:schemeClr>
              </a:solidFill>
            </a:endParaRPr>
          </a:p>
          <a:p>
            <a:pPr lvl="0">
              <a:buFont typeface="Wingdings" panose="05000000000000000000" pitchFamily="2" charset="2"/>
              <a:buChar char="Ø"/>
            </a:pPr>
            <a:r>
              <a:rPr lang="ro-RO" sz="1400" dirty="0">
                <a:solidFill>
                  <a:schemeClr val="bg1">
                    <a:lumMod val="25000"/>
                  </a:schemeClr>
                </a:solidFill>
              </a:rPr>
              <a:t>Selectarea cărților pe nivel și motivarea elevilor.</a:t>
            </a:r>
            <a:endParaRPr lang="en-US" sz="1400" dirty="0">
              <a:solidFill>
                <a:schemeClr val="bg1">
                  <a:lumMod val="25000"/>
                </a:schemeClr>
              </a:solidFill>
            </a:endParaRPr>
          </a:p>
          <a:p>
            <a:pPr>
              <a:buFont typeface="Wingdings" panose="05000000000000000000" pitchFamily="2" charset="2"/>
              <a:buChar char="Ø"/>
            </a:pPr>
            <a:r>
              <a:rPr lang="ro-RO" sz="1400" dirty="0" smtClean="0">
                <a:solidFill>
                  <a:schemeClr val="bg1">
                    <a:lumMod val="25000"/>
                  </a:schemeClr>
                </a:solidFill>
              </a:rPr>
              <a:t>Confecționarea unui </a:t>
            </a:r>
            <a:r>
              <a:rPr lang="ro-RO" sz="1400" dirty="0">
                <a:solidFill>
                  <a:schemeClr val="bg1">
                    <a:lumMod val="25000"/>
                  </a:schemeClr>
                </a:solidFill>
              </a:rPr>
              <a:t>jurnal.</a:t>
            </a:r>
            <a:endParaRPr lang="en-US" sz="1400" dirty="0">
              <a:solidFill>
                <a:schemeClr val="bg1">
                  <a:lumMod val="25000"/>
                </a:schemeClr>
              </a:solidFill>
            </a:endParaRPr>
          </a:p>
          <a:p>
            <a:pPr lvl="0"/>
            <a:r>
              <a:rPr lang="ro-RO" sz="1400" dirty="0">
                <a:solidFill>
                  <a:schemeClr val="bg1">
                    <a:lumMod val="25000"/>
                  </a:schemeClr>
                </a:solidFill>
              </a:rPr>
              <a:t>Ce notăm:</a:t>
            </a:r>
            <a:endParaRPr lang="en-US" sz="1400" dirty="0">
              <a:solidFill>
                <a:schemeClr val="bg1">
                  <a:lumMod val="25000"/>
                </a:schemeClr>
              </a:solidFill>
            </a:endParaRPr>
          </a:p>
          <a:p>
            <a:pPr marL="0" indent="0">
              <a:buNone/>
            </a:pPr>
            <a:r>
              <a:rPr lang="ro-RO" sz="1400" dirty="0">
                <a:solidFill>
                  <a:schemeClr val="bg1">
                    <a:lumMod val="25000"/>
                  </a:schemeClr>
                </a:solidFill>
              </a:rPr>
              <a:t>Titlul cărții</a:t>
            </a:r>
            <a:endParaRPr lang="en-US" sz="1400" dirty="0">
              <a:solidFill>
                <a:schemeClr val="bg1">
                  <a:lumMod val="25000"/>
                </a:schemeClr>
              </a:solidFill>
            </a:endParaRPr>
          </a:p>
          <a:p>
            <a:pPr marL="0" indent="0">
              <a:buNone/>
            </a:pPr>
            <a:r>
              <a:rPr lang="ro-RO" sz="1400" dirty="0">
                <a:solidFill>
                  <a:schemeClr val="bg1">
                    <a:lumMod val="25000"/>
                  </a:schemeClr>
                </a:solidFill>
              </a:rPr>
              <a:t>Autorul</a:t>
            </a:r>
            <a:endParaRPr lang="en-US" sz="1400" dirty="0">
              <a:solidFill>
                <a:schemeClr val="bg1">
                  <a:lumMod val="25000"/>
                </a:schemeClr>
              </a:solidFill>
            </a:endParaRPr>
          </a:p>
          <a:p>
            <a:r>
              <a:rPr lang="ro-RO" sz="1400" dirty="0">
                <a:solidFill>
                  <a:schemeClr val="bg1">
                    <a:lumMod val="25000"/>
                  </a:schemeClr>
                </a:solidFill>
              </a:rPr>
              <a:t>Ce personaj ți-a plăcut cel mai mult? Desenează-l.</a:t>
            </a:r>
            <a:endParaRPr lang="en-US" sz="1400" dirty="0">
              <a:solidFill>
                <a:schemeClr val="bg1">
                  <a:lumMod val="25000"/>
                </a:schemeClr>
              </a:solidFill>
            </a:endParaRPr>
          </a:p>
          <a:p>
            <a:r>
              <a:rPr lang="ro-RO" sz="1400" dirty="0">
                <a:solidFill>
                  <a:schemeClr val="bg1">
                    <a:lumMod val="25000"/>
                  </a:schemeClr>
                </a:solidFill>
              </a:rPr>
              <a:t>Desenează personaje, obiecte, peisaje etc.</a:t>
            </a:r>
            <a:endParaRPr lang="en-US" sz="1400" dirty="0">
              <a:solidFill>
                <a:schemeClr val="bg1">
                  <a:lumMod val="25000"/>
                </a:schemeClr>
              </a:solidFill>
            </a:endParaRPr>
          </a:p>
          <a:p>
            <a:pPr marL="0" lvl="0" indent="0">
              <a:buNone/>
            </a:pPr>
            <a:r>
              <a:rPr lang="ro-RO" sz="1400" dirty="0">
                <a:solidFill>
                  <a:schemeClr val="bg1">
                    <a:lumMod val="25000"/>
                  </a:schemeClr>
                </a:solidFill>
              </a:rPr>
              <a:t>Discutăm și valorificăm lectura:</a:t>
            </a:r>
            <a:endParaRPr lang="en-US" sz="1400" dirty="0">
              <a:solidFill>
                <a:schemeClr val="bg1">
                  <a:lumMod val="25000"/>
                </a:schemeClr>
              </a:solidFill>
            </a:endParaRPr>
          </a:p>
          <a:p>
            <a:r>
              <a:rPr lang="ro-RO" sz="1400" dirty="0">
                <a:solidFill>
                  <a:schemeClr val="bg1">
                    <a:lumMod val="25000"/>
                  </a:schemeClr>
                </a:solidFill>
              </a:rPr>
              <a:t>Alege o imagine care te-a ajutat să înțelegi mai bine textul.</a:t>
            </a:r>
            <a:endParaRPr lang="en-US" sz="1400" dirty="0">
              <a:solidFill>
                <a:schemeClr val="bg1">
                  <a:lumMod val="25000"/>
                </a:schemeClr>
              </a:solidFill>
            </a:endParaRPr>
          </a:p>
          <a:p>
            <a:r>
              <a:rPr lang="ro-RO" sz="1400" dirty="0">
                <a:solidFill>
                  <a:schemeClr val="bg1">
                    <a:lumMod val="25000"/>
                  </a:schemeClr>
                </a:solidFill>
              </a:rPr>
              <a:t>De ce îți place acel personaj?</a:t>
            </a:r>
            <a:endParaRPr lang="en-US" sz="1400" dirty="0">
              <a:solidFill>
                <a:schemeClr val="bg1">
                  <a:lumMod val="25000"/>
                </a:schemeClr>
              </a:solidFill>
            </a:endParaRPr>
          </a:p>
          <a:p>
            <a:r>
              <a:rPr lang="ro-RO" sz="1400" dirty="0">
                <a:solidFill>
                  <a:schemeClr val="bg1">
                    <a:lumMod val="25000"/>
                  </a:schemeClr>
                </a:solidFill>
              </a:rPr>
              <a:t>Ce întâmplare ți-a plăcut cel mai mult?</a:t>
            </a:r>
            <a:endParaRPr lang="en-US" sz="1400" dirty="0">
              <a:solidFill>
                <a:schemeClr val="bg1">
                  <a:lumMod val="25000"/>
                </a:schemeClr>
              </a:solidFill>
            </a:endParaRPr>
          </a:p>
          <a:p>
            <a:r>
              <a:rPr lang="ro-RO" sz="1400" dirty="0">
                <a:solidFill>
                  <a:schemeClr val="bg1">
                    <a:lumMod val="25000"/>
                  </a:schemeClr>
                </a:solidFill>
              </a:rPr>
              <a:t>Inventează un alt final al poveștii.</a:t>
            </a:r>
            <a:endParaRPr lang="en-US" sz="1400" dirty="0">
              <a:solidFill>
                <a:schemeClr val="bg1">
                  <a:lumMod val="25000"/>
                </a:schemeClr>
              </a:solidFill>
            </a:endParaRPr>
          </a:p>
          <a:p>
            <a:r>
              <a:rPr lang="ro-RO" sz="1400" dirty="0">
                <a:solidFill>
                  <a:schemeClr val="bg1">
                    <a:lumMod val="25000"/>
                  </a:schemeClr>
                </a:solidFill>
              </a:rPr>
              <a:t>De ce ai recomanda cartea unui alt copil?</a:t>
            </a:r>
            <a:endParaRPr lang="en-US" sz="1400" dirty="0">
              <a:solidFill>
                <a:schemeClr val="bg1">
                  <a:lumMod val="25000"/>
                </a:schemeClr>
              </a:solidFill>
            </a:endParaRPr>
          </a:p>
          <a:p>
            <a:pPr marL="0" lvl="0" indent="0">
              <a:buNone/>
            </a:pPr>
            <a:r>
              <a:rPr lang="ro-RO" sz="1400" dirty="0">
                <a:solidFill>
                  <a:schemeClr val="bg1">
                    <a:lumMod val="25000"/>
                  </a:schemeClr>
                </a:solidFill>
              </a:rPr>
              <a:t>Evidențierea lecturii fiecărui </a:t>
            </a:r>
            <a:r>
              <a:rPr lang="ro-RO" sz="1400" dirty="0" smtClean="0">
                <a:solidFill>
                  <a:schemeClr val="bg1">
                    <a:lumMod val="25000"/>
                  </a:schemeClr>
                </a:solidFill>
              </a:rPr>
              <a:t>elev pe un semestru/ an școlar </a:t>
            </a:r>
            <a:r>
              <a:rPr lang="ro-RO" sz="1400" dirty="0">
                <a:solidFill>
                  <a:schemeClr val="bg1">
                    <a:lumMod val="25000"/>
                  </a:schemeClr>
                </a:solidFill>
              </a:rPr>
              <a:t>și schimbul de cărți.</a:t>
            </a:r>
            <a:endParaRPr lang="en-US" sz="1400" dirty="0">
              <a:solidFill>
                <a:schemeClr val="bg1">
                  <a:lumMod val="25000"/>
                </a:schemeClr>
              </a:solidFill>
            </a:endParaRPr>
          </a:p>
          <a:p>
            <a:pPr marL="0" lvl="0" indent="0">
              <a:buNone/>
            </a:pPr>
            <a:r>
              <a:rPr lang="ro-RO" sz="1400" dirty="0">
                <a:solidFill>
                  <a:schemeClr val="bg1">
                    <a:lumMod val="25000"/>
                  </a:schemeClr>
                </a:solidFill>
              </a:rPr>
              <a:t>Verificarea lecturii</a:t>
            </a:r>
            <a:r>
              <a:rPr lang="ro-RO" sz="1400" dirty="0" smtClean="0">
                <a:solidFill>
                  <a:schemeClr val="bg1">
                    <a:lumMod val="25000"/>
                  </a:schemeClr>
                </a:solidFill>
              </a:rPr>
              <a:t>. </a:t>
            </a:r>
            <a:endParaRPr lang="en-US" sz="1400" dirty="0">
              <a:solidFill>
                <a:schemeClr val="bg1">
                  <a:lumMod val="25000"/>
                </a:schemeClr>
              </a:solidFill>
            </a:endParaRPr>
          </a:p>
          <a:p>
            <a:pPr>
              <a:buFont typeface="Wingdings" panose="05000000000000000000" pitchFamily="2" charset="2"/>
              <a:buChar char="Ø"/>
            </a:pPr>
            <a:endParaRPr lang="ro-RO" altLang="en-US" sz="1400" dirty="0">
              <a:solidFill>
                <a:schemeClr val="bg1">
                  <a:lumMod val="25000"/>
                </a:schemeClr>
              </a:solidFill>
              <a:latin typeface="Palatino Linotype" panose="02040502050505030304" pitchFamily="18" charset="0"/>
            </a:endParaRPr>
          </a:p>
          <a:p>
            <a:pPr marL="0" indent="0" algn="ctr">
              <a:buNone/>
            </a:pPr>
            <a:endParaRPr lang="en-US" altLang="en-US" sz="1200" dirty="0">
              <a:solidFill>
                <a:schemeClr val="bg1">
                  <a:lumMod val="25000"/>
                </a:schemeClr>
              </a:solidFill>
              <a:latin typeface="Palatino Linotype" panose="02040502050505030304" pitchFamily="18" charset="0"/>
            </a:endParaRPr>
          </a:p>
        </p:txBody>
      </p:sp>
    </p:spTree>
    <p:extLst>
      <p:ext uri="{BB962C8B-B14F-4D97-AF65-F5344CB8AC3E}">
        <p14:creationId xmlns:p14="http://schemas.microsoft.com/office/powerpoint/2010/main" xmlns="" val="158960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77507" name="Rectangle 3"/>
          <p:cNvSpPr>
            <a:spLocks noGrp="1" noChangeArrowheads="1"/>
          </p:cNvSpPr>
          <p:nvPr>
            <p:ph type="body" idx="1"/>
          </p:nvPr>
        </p:nvSpPr>
        <p:spPr>
          <a:xfrm>
            <a:off x="1908175" y="909638"/>
            <a:ext cx="7056438" cy="5832475"/>
          </a:xfrm>
        </p:spPr>
        <p:txBody>
          <a:bodyPr/>
          <a:lstStyle/>
          <a:p>
            <a:pPr marL="0" indent="0" algn="just">
              <a:buNone/>
            </a:pPr>
            <a:endParaRPr lang="ro-RO" altLang="en-US" sz="1400" dirty="0">
              <a:solidFill>
                <a:srgbClr val="000000"/>
              </a:solidFill>
              <a:latin typeface="Palatino Linotype" panose="02040502050505030304" pitchFamily="18" charset="0"/>
            </a:endParaRPr>
          </a:p>
          <a:p>
            <a:pPr algn="just">
              <a:buFontTx/>
              <a:buChar char="-"/>
            </a:pPr>
            <a:endParaRPr lang="ro-RO" altLang="en-US" sz="1400" dirty="0" smtClean="0">
              <a:solidFill>
                <a:srgbClr val="000000"/>
              </a:solidFill>
              <a:latin typeface="Palatino Linotype" panose="02040502050505030304" pitchFamily="18" charset="0"/>
            </a:endParaRPr>
          </a:p>
          <a:p>
            <a:pPr algn="just">
              <a:buFontTx/>
              <a:buChar char="-"/>
            </a:pPr>
            <a:r>
              <a:rPr lang="ro-RO" altLang="en-US" sz="1400" dirty="0" smtClean="0">
                <a:solidFill>
                  <a:srgbClr val="000000"/>
                </a:solidFill>
                <a:latin typeface="Palatino Linotype" panose="02040502050505030304" pitchFamily="18" charset="0"/>
              </a:rPr>
              <a:t>Respectul pe care îl manifestăm față de elevi, indiferent de provocările la care suntem supuși. </a:t>
            </a:r>
          </a:p>
          <a:p>
            <a:pPr algn="just">
              <a:buFontTx/>
              <a:buChar char="-"/>
            </a:pPr>
            <a:endParaRPr lang="ro-RO" altLang="en-US" sz="1400" dirty="0">
              <a:solidFill>
                <a:srgbClr val="000000"/>
              </a:solidFill>
              <a:latin typeface="Palatino Linotype" panose="02040502050505030304" pitchFamily="18" charset="0"/>
            </a:endParaRPr>
          </a:p>
          <a:p>
            <a:pPr algn="just">
              <a:buFontTx/>
              <a:buChar char="-"/>
            </a:pPr>
            <a:r>
              <a:rPr lang="ro-RO" altLang="en-US" sz="1400" dirty="0" smtClean="0">
                <a:solidFill>
                  <a:srgbClr val="000000"/>
                </a:solidFill>
                <a:latin typeface="Palatino Linotype" panose="02040502050505030304" pitchFamily="18" charset="0"/>
              </a:rPr>
              <a:t>ATENȚIE la integrarea elevilor cu ADHD etc.</a:t>
            </a:r>
            <a:endParaRPr lang="ro-RO" altLang="en-US" sz="1400" dirty="0">
              <a:solidFill>
                <a:srgbClr val="000000"/>
              </a:solidFill>
              <a:latin typeface="Palatino Linotype" panose="02040502050505030304" pitchFamily="18" charset="0"/>
            </a:endParaRPr>
          </a:p>
          <a:p>
            <a:pPr algn="just">
              <a:buFontTx/>
              <a:buChar char="-"/>
            </a:pPr>
            <a:r>
              <a:rPr lang="ro-RO" altLang="en-US" sz="1400" dirty="0" smtClean="0">
                <a:solidFill>
                  <a:srgbClr val="000000"/>
                </a:solidFill>
                <a:latin typeface="Palatino Linotype" panose="02040502050505030304" pitchFamily="18" charset="0"/>
              </a:rPr>
              <a:t>Învățarea eficientă în școală, versus teme supradimensionate pentru acasă. Accentul trebuie să fie pus pe cultura învățării.</a:t>
            </a:r>
          </a:p>
          <a:p>
            <a:pPr algn="just">
              <a:buFontTx/>
              <a:buChar char="-"/>
            </a:pPr>
            <a:r>
              <a:rPr lang="ro-RO" altLang="en-US" sz="1400" dirty="0" smtClean="0">
                <a:solidFill>
                  <a:srgbClr val="000000"/>
                </a:solidFill>
                <a:latin typeface="Palatino Linotype" panose="02040502050505030304" pitchFamily="18" charset="0"/>
              </a:rPr>
              <a:t>Încurajați cel mai  mic progres al elevilor cu dificultăți de învățare:</a:t>
            </a:r>
          </a:p>
          <a:p>
            <a:pPr algn="just">
              <a:buFontTx/>
              <a:buChar char="-"/>
            </a:pPr>
            <a:r>
              <a:rPr lang="en-US" altLang="en-US" sz="1400" dirty="0" smtClean="0">
                <a:solidFill>
                  <a:srgbClr val="000000"/>
                </a:solidFill>
                <a:latin typeface="Palatino Linotype" panose="02040502050505030304" pitchFamily="18" charset="0"/>
              </a:rPr>
              <a:t>“</a:t>
            </a:r>
            <a:r>
              <a:rPr lang="ro-RO" altLang="en-US" sz="1400" dirty="0" smtClean="0">
                <a:solidFill>
                  <a:srgbClr val="000000"/>
                </a:solidFill>
                <a:latin typeface="Palatino Linotype" panose="02040502050505030304" pitchFamily="18" charset="0"/>
              </a:rPr>
              <a:t>Î</a:t>
            </a:r>
            <a:r>
              <a:rPr lang="en-US" altLang="en-US" sz="1400" dirty="0" err="1" smtClean="0">
                <a:solidFill>
                  <a:srgbClr val="000000"/>
                </a:solidFill>
                <a:latin typeface="Palatino Linotype" panose="02040502050505030304" pitchFamily="18" charset="0"/>
              </a:rPr>
              <a:t>ncearc</a:t>
            </a:r>
            <a:r>
              <a:rPr lang="ro-RO" altLang="en-US" sz="1400" dirty="0" smtClean="0">
                <a:solidFill>
                  <a:srgbClr val="000000"/>
                </a:solidFill>
                <a:latin typeface="Palatino Linotype" panose="02040502050505030304" pitchFamily="18" charset="0"/>
              </a:rPr>
              <a:t>ă din nou. Eșuează din nou. Eșuează mai bine.</a:t>
            </a:r>
            <a:r>
              <a:rPr lang="en-US" altLang="en-US" sz="1400" dirty="0" smtClean="0">
                <a:solidFill>
                  <a:srgbClr val="000000"/>
                </a:solidFill>
                <a:latin typeface="Palatino Linotype" panose="02040502050505030304" pitchFamily="18" charset="0"/>
              </a:rPr>
              <a:t>”</a:t>
            </a:r>
            <a:r>
              <a:rPr lang="ro-RO" altLang="en-US" sz="1400" dirty="0" smtClean="0">
                <a:solidFill>
                  <a:srgbClr val="000000"/>
                </a:solidFill>
                <a:latin typeface="Palatino Linotype" panose="02040502050505030304" pitchFamily="18" charset="0"/>
              </a:rPr>
              <a:t> Samuel Beckett – acest mesaj nu ne lasă captivi în ideea eșecului, ci înseamnă o recunoaștere tot mai mare a importanței perseverenței.</a:t>
            </a:r>
          </a:p>
          <a:p>
            <a:pPr algn="just">
              <a:buFontTx/>
              <a:buChar char="-"/>
            </a:pPr>
            <a:endParaRPr lang="ro-RO" altLang="en-US" sz="1400" dirty="0">
              <a:solidFill>
                <a:srgbClr val="000000"/>
              </a:solidFill>
              <a:latin typeface="Palatino Linotype" panose="02040502050505030304" pitchFamily="18" charset="0"/>
            </a:endParaRPr>
          </a:p>
          <a:p>
            <a:pPr marL="0" indent="0" algn="just">
              <a:buNone/>
            </a:pPr>
            <a:r>
              <a:rPr lang="ro-RO" altLang="en-US" sz="1400" dirty="0" smtClean="0">
                <a:solidFill>
                  <a:schemeClr val="bg1">
                    <a:lumMod val="25000"/>
                  </a:schemeClr>
                </a:solidFill>
                <a:latin typeface="Palatino Linotype" panose="02040502050505030304" pitchFamily="18" charset="0"/>
              </a:rPr>
              <a:t>ȚINTE PENTRU ANUL ȘCOLAR 2017 – 2018</a:t>
            </a:r>
          </a:p>
          <a:p>
            <a:pPr algn="just">
              <a:buFontTx/>
              <a:buChar char="-"/>
            </a:pPr>
            <a:r>
              <a:rPr lang="ro-RO" altLang="en-US" sz="1400" dirty="0" smtClean="0">
                <a:solidFill>
                  <a:srgbClr val="000000"/>
                </a:solidFill>
                <a:latin typeface="Palatino Linotype" panose="02040502050505030304" pitchFamily="18" charset="0"/>
              </a:rPr>
              <a:t>Monitorizarea formării competențelor de bază: scris- citit calcul aritmetic;</a:t>
            </a:r>
          </a:p>
          <a:p>
            <a:pPr algn="just"/>
            <a:r>
              <a:rPr lang="ro-RO" altLang="en-US" sz="1400" dirty="0" smtClean="0">
                <a:solidFill>
                  <a:srgbClr val="000000"/>
                </a:solidFill>
                <a:latin typeface="Palatino Linotype" panose="02040502050505030304" pitchFamily="18" charset="0"/>
              </a:rPr>
              <a:t>         Abordarea diferențiată </a:t>
            </a:r>
          </a:p>
          <a:p>
            <a:pPr algn="just">
              <a:buFontTx/>
              <a:buChar char="-"/>
            </a:pPr>
            <a:r>
              <a:rPr lang="ro-RO" altLang="en-US" sz="1400" dirty="0" smtClean="0">
                <a:solidFill>
                  <a:srgbClr val="000000"/>
                </a:solidFill>
                <a:latin typeface="Palatino Linotype" panose="02040502050505030304" pitchFamily="18" charset="0"/>
              </a:rPr>
              <a:t>Evaluarea aplicării curriculumului național în învățământul primar.</a:t>
            </a:r>
          </a:p>
          <a:p>
            <a:pPr algn="just">
              <a:buFontTx/>
              <a:buChar char="-"/>
            </a:pPr>
            <a:endParaRPr lang="ro-RO" altLang="en-US" sz="1400" dirty="0">
              <a:solidFill>
                <a:srgbClr val="000000"/>
              </a:solidFill>
              <a:latin typeface="Palatino Linotype" panose="02040502050505030304" pitchFamily="18" charset="0"/>
            </a:endParaRPr>
          </a:p>
          <a:p>
            <a:pPr algn="just">
              <a:buFontTx/>
              <a:buChar char="-"/>
            </a:pPr>
            <a:endParaRPr lang="ro-RO" altLang="en-US" sz="1400" dirty="0" smtClean="0">
              <a:solidFill>
                <a:srgbClr val="000000"/>
              </a:solidFill>
              <a:latin typeface="Palatino Linotype" panose="02040502050505030304" pitchFamily="18" charset="0"/>
            </a:endParaRPr>
          </a:p>
        </p:txBody>
      </p:sp>
      <p:sp>
        <p:nvSpPr>
          <p:cNvPr id="2" name="Down Arrow 1"/>
          <p:cNvSpPr/>
          <p:nvPr/>
        </p:nvSpPr>
        <p:spPr>
          <a:xfrm>
            <a:off x="3707904" y="1844824"/>
            <a:ext cx="432048"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10918166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p:cNvSpPr>
            <a:spLocks noGrp="1"/>
          </p:cNvSpPr>
          <p:nvPr>
            <p:ph idx="1"/>
          </p:nvPr>
        </p:nvSpPr>
        <p:spPr/>
        <p:txBody>
          <a:bodyPr/>
          <a:lstStyle/>
          <a:p>
            <a:pPr marL="0" indent="0" algn="just">
              <a:buNone/>
            </a:pPr>
            <a:r>
              <a:rPr lang="ro-RO" altLang="en-US" dirty="0">
                <a:solidFill>
                  <a:srgbClr val="FFFF00"/>
                </a:solidFill>
                <a:latin typeface="Palatino Linotype" panose="02040502050505030304" pitchFamily="18" charset="0"/>
              </a:rPr>
              <a:t>ATENȚIE!</a:t>
            </a:r>
          </a:p>
          <a:p>
            <a:pPr marL="0" indent="0" algn="just">
              <a:buNone/>
            </a:pPr>
            <a:r>
              <a:rPr lang="ro-RO" altLang="en-US" dirty="0">
                <a:solidFill>
                  <a:srgbClr val="FFFF00"/>
                </a:solidFill>
                <a:latin typeface="Palatino Linotype" panose="02040502050505030304" pitchFamily="18" charset="0"/>
              </a:rPr>
              <a:t>Viitorul lumii este în clasa mea astăzi!</a:t>
            </a:r>
          </a:p>
          <a:p>
            <a:endParaRPr lang="en-US" dirty="0"/>
          </a:p>
        </p:txBody>
      </p:sp>
    </p:spTree>
    <p:extLst>
      <p:ext uri="{BB962C8B-B14F-4D97-AF65-F5344CB8AC3E}">
        <p14:creationId xmlns:p14="http://schemas.microsoft.com/office/powerpoint/2010/main" xmlns="" val="73876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77507" name="Rectangle 3"/>
          <p:cNvSpPr>
            <a:spLocks noGrp="1" noChangeArrowheads="1"/>
          </p:cNvSpPr>
          <p:nvPr>
            <p:ph type="body" idx="1"/>
          </p:nvPr>
        </p:nvSpPr>
        <p:spPr>
          <a:xfrm>
            <a:off x="1908175" y="909638"/>
            <a:ext cx="7056438" cy="5832475"/>
          </a:xfrm>
        </p:spPr>
        <p:txBody>
          <a:bodyPr/>
          <a:lstStyle/>
          <a:p>
            <a:r>
              <a:rPr lang="ro-RO" altLang="en-US" sz="1600" dirty="0">
                <a:solidFill>
                  <a:schemeClr val="bg1">
                    <a:lumMod val="50000"/>
                  </a:schemeClr>
                </a:solidFill>
                <a:latin typeface="Palatino Linotype" panose="02040502050505030304" pitchFamily="18" charset="0"/>
              </a:rPr>
              <a:t>Ordinul 3382/24.02.2017 privind structura anului școlar 2017 </a:t>
            </a:r>
            <a:r>
              <a:rPr lang="ro-RO" altLang="en-US" sz="1600" dirty="0" smtClean="0">
                <a:solidFill>
                  <a:schemeClr val="bg1">
                    <a:lumMod val="50000"/>
                  </a:schemeClr>
                </a:solidFill>
                <a:latin typeface="Palatino Linotype" panose="02040502050505030304" pitchFamily="18" charset="0"/>
              </a:rPr>
              <a:t>– 2018</a:t>
            </a:r>
            <a:endParaRPr lang="ro-RO" altLang="en-US" dirty="0" smtClean="0">
              <a:solidFill>
                <a:srgbClr val="000000"/>
              </a:solidFill>
            </a:endParaRPr>
          </a:p>
          <a:p>
            <a:pPr marL="0" indent="0">
              <a:buNone/>
            </a:pPr>
            <a:r>
              <a:rPr lang="ro-RO" altLang="en-US" sz="1600" dirty="0" smtClean="0">
                <a:solidFill>
                  <a:srgbClr val="000000"/>
                </a:solidFill>
                <a:latin typeface="Palatino Linotype" panose="02040502050505030304" pitchFamily="18" charset="0"/>
              </a:rPr>
              <a:t>Atenție!</a:t>
            </a:r>
          </a:p>
          <a:p>
            <a:pPr marL="0" indent="0">
              <a:buNone/>
            </a:pPr>
            <a:r>
              <a:rPr lang="en-US" altLang="en-US" sz="1600" dirty="0" smtClean="0">
                <a:solidFill>
                  <a:srgbClr val="000000"/>
                </a:solidFill>
                <a:latin typeface="Palatino Linotype" panose="02040502050505030304" pitchFamily="18" charset="0"/>
              </a:rPr>
              <a:t>“</a:t>
            </a:r>
            <a:r>
              <a:rPr lang="ro-RO" altLang="en-US" sz="1600" dirty="0" smtClean="0">
                <a:solidFill>
                  <a:srgbClr val="000000"/>
                </a:solidFill>
                <a:latin typeface="Palatino Linotype" panose="02040502050505030304" pitchFamily="18" charset="0"/>
              </a:rPr>
              <a:t>Școala altfel</a:t>
            </a:r>
            <a:r>
              <a:rPr lang="en-US" altLang="en-US" sz="1600" dirty="0" smtClean="0">
                <a:solidFill>
                  <a:srgbClr val="000000"/>
                </a:solidFill>
                <a:latin typeface="Palatino Linotype" panose="02040502050505030304" pitchFamily="18" charset="0"/>
              </a:rPr>
              <a:t>”</a:t>
            </a:r>
            <a:r>
              <a:rPr lang="ro-RO" altLang="en-US" sz="1600" dirty="0" smtClean="0">
                <a:solidFill>
                  <a:srgbClr val="000000"/>
                </a:solidFill>
                <a:latin typeface="Palatino Linotype" panose="02040502050505030304" pitchFamily="18" charset="0"/>
              </a:rPr>
              <a:t> se va desfășura în perioada  2 octombrie 2017 – 31 mai 2018</a:t>
            </a:r>
          </a:p>
          <a:p>
            <a:r>
              <a:rPr lang="ro-RO" altLang="en-US" sz="1600" dirty="0" smtClean="0">
                <a:solidFill>
                  <a:schemeClr val="bg1">
                    <a:lumMod val="50000"/>
                  </a:schemeClr>
                </a:solidFill>
                <a:latin typeface="Palatino Linotype" panose="02040502050505030304" pitchFamily="18" charset="0"/>
              </a:rPr>
              <a:t>Ordinul 4787/ 30.08.2017 privind aprobarea Calendarului de administrare a evaluărilor naționale la finalul claselor a II-a, a IV-a și a VI-a în anul școlar 2017 – 2018</a:t>
            </a:r>
          </a:p>
          <a:p>
            <a:endParaRPr lang="ro-RO" altLang="en-US" sz="1600" dirty="0">
              <a:solidFill>
                <a:schemeClr val="bg1">
                  <a:lumMod val="50000"/>
                </a:schemeClr>
              </a:solidFill>
              <a:latin typeface="Palatino Linotype" panose="02040502050505030304" pitchFamily="18" charset="0"/>
            </a:endParaRPr>
          </a:p>
          <a:p>
            <a:pPr marL="0" indent="0">
              <a:buNone/>
            </a:pPr>
            <a:r>
              <a:rPr lang="ro-RO" altLang="en-US" sz="1600" dirty="0" smtClean="0">
                <a:solidFill>
                  <a:srgbClr val="000000"/>
                </a:solidFill>
                <a:latin typeface="Palatino Linotype" panose="02040502050505030304" pitchFamily="18" charset="0"/>
              </a:rPr>
              <a:t>Atenție!</a:t>
            </a:r>
            <a:endParaRPr lang="en-US" altLang="en-US" sz="1600" dirty="0" smtClean="0">
              <a:solidFill>
                <a:srgbClr val="000000"/>
              </a:solidFill>
              <a:latin typeface="Palatino Linotype" panose="02040502050505030304" pitchFamily="18" charset="0"/>
            </a:endParaRPr>
          </a:p>
          <a:p>
            <a:pPr marL="0" indent="0">
              <a:buNone/>
            </a:pPr>
            <a:r>
              <a:rPr lang="en-US" altLang="en-US" sz="1600" dirty="0" smtClean="0">
                <a:solidFill>
                  <a:srgbClr val="000000"/>
                </a:solidFill>
                <a:latin typeface="Palatino Linotype" panose="02040502050505030304" pitchFamily="18" charset="0"/>
              </a:rPr>
              <a:t>A nu se suprapune “</a:t>
            </a:r>
            <a:r>
              <a:rPr lang="ro-RO" altLang="en-US" sz="1600" dirty="0" smtClean="0">
                <a:solidFill>
                  <a:srgbClr val="000000"/>
                </a:solidFill>
                <a:latin typeface="Palatino Linotype" panose="02040502050505030304" pitchFamily="18" charset="0"/>
              </a:rPr>
              <a:t>Școala </a:t>
            </a:r>
            <a:r>
              <a:rPr lang="ro-RO" altLang="en-US" sz="1600" dirty="0">
                <a:solidFill>
                  <a:srgbClr val="000000"/>
                </a:solidFill>
                <a:latin typeface="Palatino Linotype" panose="02040502050505030304" pitchFamily="18" charset="0"/>
              </a:rPr>
              <a:t>altfel</a:t>
            </a:r>
            <a:r>
              <a:rPr lang="en-US" altLang="en-US" sz="1600" dirty="0">
                <a:solidFill>
                  <a:srgbClr val="000000"/>
                </a:solidFill>
                <a:latin typeface="Palatino Linotype" panose="02040502050505030304" pitchFamily="18" charset="0"/>
              </a:rPr>
              <a:t>”</a:t>
            </a:r>
            <a:r>
              <a:rPr lang="ro-RO" altLang="en-US" sz="1600" dirty="0">
                <a:solidFill>
                  <a:srgbClr val="000000"/>
                </a:solidFill>
                <a:latin typeface="Palatino Linotype" panose="02040502050505030304" pitchFamily="18" charset="0"/>
              </a:rPr>
              <a:t> </a:t>
            </a:r>
            <a:r>
              <a:rPr lang="en-US" altLang="en-US" sz="1600" dirty="0" smtClean="0">
                <a:solidFill>
                  <a:srgbClr val="000000"/>
                </a:solidFill>
                <a:latin typeface="Palatino Linotype" panose="02040502050505030304" pitchFamily="18" charset="0"/>
              </a:rPr>
              <a:t>cu </a:t>
            </a:r>
            <a:r>
              <a:rPr lang="en-US" altLang="en-US" sz="1600" dirty="0" err="1" smtClean="0">
                <a:solidFill>
                  <a:srgbClr val="000000"/>
                </a:solidFill>
                <a:latin typeface="Palatino Linotype" panose="02040502050505030304" pitchFamily="18" charset="0"/>
              </a:rPr>
              <a:t>perioada</a:t>
            </a:r>
            <a:r>
              <a:rPr lang="en-US" altLang="en-US" sz="1600" dirty="0" smtClean="0">
                <a:solidFill>
                  <a:srgbClr val="000000"/>
                </a:solidFill>
                <a:latin typeface="Palatino Linotype" panose="02040502050505030304" pitchFamily="18" charset="0"/>
              </a:rPr>
              <a:t> </a:t>
            </a:r>
            <a:r>
              <a:rPr lang="en-US" altLang="en-US" sz="1600" dirty="0" err="1" smtClean="0">
                <a:solidFill>
                  <a:srgbClr val="000000"/>
                </a:solidFill>
                <a:latin typeface="Palatino Linotype" panose="02040502050505030304" pitchFamily="18" charset="0"/>
              </a:rPr>
              <a:t>evalu</a:t>
            </a:r>
            <a:r>
              <a:rPr lang="ro-RO" altLang="en-US" sz="1600" dirty="0">
                <a:solidFill>
                  <a:srgbClr val="000000"/>
                </a:solidFill>
                <a:latin typeface="Palatino Linotype" panose="02040502050505030304" pitchFamily="18" charset="0"/>
              </a:rPr>
              <a:t>ă</a:t>
            </a:r>
            <a:r>
              <a:rPr lang="en-US" altLang="en-US" sz="1600" dirty="0" err="1" smtClean="0">
                <a:solidFill>
                  <a:srgbClr val="000000"/>
                </a:solidFill>
                <a:latin typeface="Palatino Linotype" panose="02040502050505030304" pitchFamily="18" charset="0"/>
              </a:rPr>
              <a:t>rilor</a:t>
            </a:r>
            <a:r>
              <a:rPr lang="en-US" altLang="en-US" sz="1600" dirty="0" smtClean="0">
                <a:solidFill>
                  <a:srgbClr val="000000"/>
                </a:solidFill>
                <a:latin typeface="Palatino Linotype" panose="02040502050505030304" pitchFamily="18" charset="0"/>
              </a:rPr>
              <a:t> </a:t>
            </a:r>
            <a:r>
              <a:rPr lang="en-US" altLang="en-US" sz="1600" dirty="0" err="1" smtClean="0">
                <a:solidFill>
                  <a:srgbClr val="000000"/>
                </a:solidFill>
                <a:latin typeface="Palatino Linotype" panose="02040502050505030304" pitchFamily="18" charset="0"/>
              </a:rPr>
              <a:t>na</a:t>
            </a:r>
            <a:r>
              <a:rPr lang="ro-RO" altLang="en-US" sz="1600" dirty="0" smtClean="0">
                <a:solidFill>
                  <a:srgbClr val="000000"/>
                </a:solidFill>
                <a:latin typeface="Palatino Linotype" panose="02040502050505030304" pitchFamily="18" charset="0"/>
              </a:rPr>
              <a:t>ț</a:t>
            </a:r>
            <a:r>
              <a:rPr lang="en-US" altLang="en-US" sz="1600" dirty="0" err="1" smtClean="0">
                <a:solidFill>
                  <a:srgbClr val="000000"/>
                </a:solidFill>
                <a:latin typeface="Palatino Linotype" panose="02040502050505030304" pitchFamily="18" charset="0"/>
              </a:rPr>
              <a:t>ionale</a:t>
            </a:r>
            <a:r>
              <a:rPr lang="ro-RO" altLang="en-US" sz="1600" dirty="0" smtClean="0">
                <a:solidFill>
                  <a:srgbClr val="000000"/>
                </a:solidFill>
                <a:latin typeface="Palatino Linotype" panose="02040502050505030304" pitchFamily="18" charset="0"/>
              </a:rPr>
              <a:t>:</a:t>
            </a:r>
          </a:p>
          <a:p>
            <a:pPr marL="0" indent="0">
              <a:buNone/>
            </a:pPr>
            <a:r>
              <a:rPr lang="ro-RO" altLang="en-US" sz="1600" dirty="0" smtClean="0">
                <a:solidFill>
                  <a:srgbClr val="000000"/>
                </a:solidFill>
                <a:latin typeface="Palatino Linotype" panose="02040502050505030304" pitchFamily="18" charset="0"/>
              </a:rPr>
              <a:t>EN II</a:t>
            </a:r>
          </a:p>
          <a:p>
            <a:pPr marL="0" indent="0">
              <a:buNone/>
            </a:pPr>
            <a:r>
              <a:rPr lang="ro-RO" altLang="en-US" sz="1600" dirty="0" smtClean="0">
                <a:solidFill>
                  <a:srgbClr val="000000"/>
                </a:solidFill>
                <a:latin typeface="Palatino Linotype" panose="02040502050505030304" pitchFamily="18" charset="0"/>
              </a:rPr>
              <a:t>7 mai 2018 : lb. română / lb. maternă – scris</a:t>
            </a:r>
          </a:p>
          <a:p>
            <a:pPr marL="0" indent="0">
              <a:buNone/>
            </a:pPr>
            <a:r>
              <a:rPr lang="ro-RO" altLang="en-US" sz="1600" dirty="0" smtClean="0">
                <a:solidFill>
                  <a:srgbClr val="000000"/>
                </a:solidFill>
                <a:latin typeface="Palatino Linotype" panose="02040502050505030304" pitchFamily="18" charset="0"/>
              </a:rPr>
              <a:t>8 mai 2018: lb. română/ lb. maternă – citit</a:t>
            </a:r>
          </a:p>
          <a:p>
            <a:pPr marL="0" indent="0">
              <a:buNone/>
            </a:pPr>
            <a:r>
              <a:rPr lang="ro-RO" altLang="en-US" sz="1600" dirty="0" smtClean="0">
                <a:solidFill>
                  <a:srgbClr val="000000"/>
                </a:solidFill>
                <a:latin typeface="Palatino Linotype" panose="02040502050505030304" pitchFamily="18" charset="0"/>
              </a:rPr>
              <a:t>9 mai 2018: matematică</a:t>
            </a:r>
          </a:p>
          <a:p>
            <a:pPr marL="0" indent="0">
              <a:buNone/>
            </a:pPr>
            <a:r>
              <a:rPr lang="ro-RO" altLang="en-US" sz="1600" dirty="0" smtClean="0">
                <a:solidFill>
                  <a:srgbClr val="000000"/>
                </a:solidFill>
                <a:latin typeface="Palatino Linotype" panose="02040502050505030304" pitchFamily="18" charset="0"/>
              </a:rPr>
              <a:t>10 mai 2018: lb. română pentru minorități : scris- citit</a:t>
            </a:r>
          </a:p>
          <a:p>
            <a:pPr marL="0" indent="0">
              <a:buNone/>
            </a:pPr>
            <a:r>
              <a:rPr lang="ro-RO" altLang="en-US" sz="1600" dirty="0" smtClean="0">
                <a:solidFill>
                  <a:srgbClr val="000000"/>
                </a:solidFill>
                <a:latin typeface="Palatino Linotype" panose="02040502050505030304" pitchFamily="18" charset="0"/>
              </a:rPr>
              <a:t>EN IV</a:t>
            </a:r>
          </a:p>
          <a:p>
            <a:pPr marL="0" indent="0">
              <a:buNone/>
            </a:pPr>
            <a:r>
              <a:rPr lang="ro-RO" altLang="en-US" sz="1600" dirty="0" smtClean="0">
                <a:solidFill>
                  <a:srgbClr val="000000"/>
                </a:solidFill>
                <a:latin typeface="Palatino Linotype" panose="02040502050505030304" pitchFamily="18" charset="0"/>
              </a:rPr>
              <a:t>15 mai 2018: lb. română</a:t>
            </a:r>
          </a:p>
          <a:p>
            <a:pPr marL="0" indent="0">
              <a:buNone/>
            </a:pPr>
            <a:r>
              <a:rPr lang="ro-RO" altLang="en-US" sz="1600" dirty="0" smtClean="0">
                <a:solidFill>
                  <a:srgbClr val="000000"/>
                </a:solidFill>
                <a:latin typeface="Palatino Linotype" panose="02040502050505030304" pitchFamily="18" charset="0"/>
              </a:rPr>
              <a:t>16 mai 2018: matematică</a:t>
            </a:r>
          </a:p>
          <a:p>
            <a:pPr marL="0" indent="0">
              <a:buNone/>
            </a:pPr>
            <a:r>
              <a:rPr lang="ro-RO" altLang="en-US" sz="1600" dirty="0" smtClean="0">
                <a:solidFill>
                  <a:srgbClr val="000000"/>
                </a:solidFill>
                <a:latin typeface="Palatino Linotype" panose="02040502050505030304" pitchFamily="18" charset="0"/>
              </a:rPr>
              <a:t>17 mai 2018: lb. maternă</a:t>
            </a:r>
          </a:p>
          <a:p>
            <a:pPr marL="0" indent="0">
              <a:buNone/>
            </a:pPr>
            <a:endParaRPr lang="ro-RO" altLang="en-US" sz="1600" dirty="0" smtClean="0">
              <a:solidFill>
                <a:srgbClr val="000000"/>
              </a:solidFill>
              <a:latin typeface="Palatino Linotype" panose="02040502050505030304" pitchFamily="18" charset="0"/>
            </a:endParaRPr>
          </a:p>
          <a:p>
            <a:pPr marL="0" indent="0">
              <a:buNone/>
            </a:pPr>
            <a:endParaRPr lang="en-US" altLang="en-US" sz="1600" dirty="0">
              <a:solidFill>
                <a:srgbClr val="000000"/>
              </a:solidFill>
              <a:latin typeface="Palatino Linotype" panose="0204050205050503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77507" name="Rectangle 3"/>
          <p:cNvSpPr>
            <a:spLocks noGrp="1" noChangeArrowheads="1"/>
          </p:cNvSpPr>
          <p:nvPr>
            <p:ph type="body" idx="1"/>
          </p:nvPr>
        </p:nvSpPr>
        <p:spPr>
          <a:xfrm>
            <a:off x="1908175" y="909638"/>
            <a:ext cx="7056438" cy="5832475"/>
          </a:xfrm>
        </p:spPr>
        <p:txBody>
          <a:bodyPr/>
          <a:lstStyle/>
          <a:p>
            <a:pPr algn="just"/>
            <a:r>
              <a:rPr lang="en-US" altLang="en-US" sz="1600" dirty="0" err="1" smtClean="0">
                <a:solidFill>
                  <a:schemeClr val="bg1">
                    <a:lumMod val="50000"/>
                  </a:schemeClr>
                </a:solidFill>
                <a:latin typeface="Palatino Linotype" panose="02040502050505030304" pitchFamily="18" charset="0"/>
              </a:rPr>
              <a:t>Ordinul</a:t>
            </a:r>
            <a:r>
              <a:rPr lang="en-US" altLang="en-US" sz="1600" dirty="0" smtClean="0">
                <a:solidFill>
                  <a:schemeClr val="bg1">
                    <a:lumMod val="50000"/>
                  </a:schemeClr>
                </a:solidFill>
                <a:latin typeface="Palatino Linotype" panose="02040502050505030304" pitchFamily="18" charset="0"/>
              </a:rPr>
              <a:t> nr. 4093/ 19.06.2017 </a:t>
            </a:r>
            <a:r>
              <a:rPr lang="en-US" altLang="en-US" sz="1600" dirty="0" err="1" smtClean="0">
                <a:solidFill>
                  <a:schemeClr val="bg1">
                    <a:lumMod val="50000"/>
                  </a:schemeClr>
                </a:solidFill>
                <a:latin typeface="Palatino Linotype" panose="02040502050505030304" pitchFamily="18" charset="0"/>
              </a:rPr>
              <a:t>pentru</a:t>
            </a:r>
            <a:r>
              <a:rPr lang="en-US" altLang="en-US" sz="1600" dirty="0" smtClean="0">
                <a:solidFill>
                  <a:schemeClr val="bg1">
                    <a:lumMod val="50000"/>
                  </a:schemeClr>
                </a:solidFill>
                <a:latin typeface="Palatino Linotype" panose="02040502050505030304" pitchFamily="18" charset="0"/>
              </a:rPr>
              <a:t> </a:t>
            </a:r>
            <a:r>
              <a:rPr lang="en-US" altLang="en-US" sz="1600" dirty="0" err="1" smtClean="0">
                <a:solidFill>
                  <a:schemeClr val="bg1">
                    <a:lumMod val="50000"/>
                  </a:schemeClr>
                </a:solidFill>
                <a:latin typeface="Palatino Linotype" panose="02040502050505030304" pitchFamily="18" charset="0"/>
              </a:rPr>
              <a:t>completarea</a:t>
            </a:r>
            <a:r>
              <a:rPr lang="en-US" altLang="en-US" sz="1600" dirty="0" smtClean="0">
                <a:solidFill>
                  <a:schemeClr val="bg1">
                    <a:lumMod val="50000"/>
                  </a:schemeClr>
                </a:solidFill>
                <a:latin typeface="Palatino Linotype" panose="02040502050505030304" pitchFamily="18" charset="0"/>
              </a:rPr>
              <a:t> </a:t>
            </a:r>
            <a:r>
              <a:rPr lang="ro-RO" altLang="en-US" sz="1600" dirty="0" smtClean="0">
                <a:solidFill>
                  <a:schemeClr val="bg1">
                    <a:lumMod val="50000"/>
                  </a:schemeClr>
                </a:solidFill>
                <a:latin typeface="Palatino Linotype" panose="02040502050505030304" pitchFamily="18" charset="0"/>
              </a:rPr>
              <a:t>și</a:t>
            </a:r>
            <a:r>
              <a:rPr lang="en-US" altLang="en-US" sz="1600" dirty="0" smtClean="0">
                <a:solidFill>
                  <a:schemeClr val="bg1">
                    <a:lumMod val="50000"/>
                  </a:schemeClr>
                </a:solidFill>
                <a:latin typeface="Palatino Linotype" panose="02040502050505030304" pitchFamily="18" charset="0"/>
              </a:rPr>
              <a:t> </a:t>
            </a:r>
            <a:r>
              <a:rPr lang="en-US" altLang="en-US" sz="1600" dirty="0" err="1" smtClean="0">
                <a:solidFill>
                  <a:schemeClr val="bg1">
                    <a:lumMod val="50000"/>
                  </a:schemeClr>
                </a:solidFill>
                <a:latin typeface="Palatino Linotype" panose="02040502050505030304" pitchFamily="18" charset="0"/>
              </a:rPr>
              <a:t>modificarea</a:t>
            </a:r>
            <a:r>
              <a:rPr lang="en-US" altLang="en-US" sz="1600" dirty="0" smtClean="0">
                <a:solidFill>
                  <a:schemeClr val="bg1">
                    <a:lumMod val="50000"/>
                  </a:schemeClr>
                </a:solidFill>
                <a:latin typeface="Palatino Linotype" panose="02040502050505030304" pitchFamily="18" charset="0"/>
              </a:rPr>
              <a:t> </a:t>
            </a:r>
            <a:endParaRPr lang="ro-RO" altLang="en-US" sz="1600" dirty="0">
              <a:solidFill>
                <a:schemeClr val="bg1">
                  <a:lumMod val="50000"/>
                </a:schemeClr>
              </a:solidFill>
              <a:latin typeface="Palatino Linotype" panose="02040502050505030304" pitchFamily="18" charset="0"/>
            </a:endParaRPr>
          </a:p>
          <a:p>
            <a:pPr marL="0" indent="0" algn="just">
              <a:buNone/>
            </a:pPr>
            <a:r>
              <a:rPr lang="en-US" altLang="en-US" sz="1600" dirty="0" err="1" smtClean="0">
                <a:solidFill>
                  <a:schemeClr val="bg1">
                    <a:lumMod val="50000"/>
                  </a:schemeClr>
                </a:solidFill>
                <a:latin typeface="Palatino Linotype" panose="02040502050505030304" pitchFamily="18" charset="0"/>
              </a:rPr>
              <a:t>Ordinului</a:t>
            </a:r>
            <a:r>
              <a:rPr lang="en-US" altLang="en-US" sz="1600" dirty="0" smtClean="0">
                <a:solidFill>
                  <a:schemeClr val="bg1">
                    <a:lumMod val="50000"/>
                  </a:schemeClr>
                </a:solidFill>
                <a:latin typeface="Palatino Linotype" panose="02040502050505030304" pitchFamily="18" charset="0"/>
              </a:rPr>
              <a:t> </a:t>
            </a:r>
            <a:r>
              <a:rPr lang="en-US" altLang="en-US" sz="1600" dirty="0" err="1" smtClean="0">
                <a:solidFill>
                  <a:schemeClr val="bg1">
                    <a:lumMod val="50000"/>
                  </a:schemeClr>
                </a:solidFill>
                <a:latin typeface="Palatino Linotype" panose="02040502050505030304" pitchFamily="18" charset="0"/>
              </a:rPr>
              <a:t>ministrului</a:t>
            </a:r>
            <a:r>
              <a:rPr lang="en-US" altLang="en-US" sz="1600" dirty="0" smtClean="0">
                <a:solidFill>
                  <a:schemeClr val="bg1">
                    <a:lumMod val="50000"/>
                  </a:schemeClr>
                </a:solidFill>
                <a:latin typeface="Palatino Linotype" panose="02040502050505030304" pitchFamily="18" charset="0"/>
              </a:rPr>
              <a:t> </a:t>
            </a:r>
            <a:r>
              <a:rPr lang="en-US" altLang="en-US" sz="1600" dirty="0" err="1" smtClean="0">
                <a:solidFill>
                  <a:schemeClr val="bg1">
                    <a:lumMod val="50000"/>
                  </a:schemeClr>
                </a:solidFill>
                <a:latin typeface="Palatino Linotype" panose="02040502050505030304" pitchFamily="18" charset="0"/>
              </a:rPr>
              <a:t>educa</a:t>
            </a:r>
            <a:r>
              <a:rPr lang="ro-RO" altLang="en-US" sz="1600" dirty="0" smtClean="0">
                <a:solidFill>
                  <a:schemeClr val="bg1">
                    <a:lumMod val="50000"/>
                  </a:schemeClr>
                </a:solidFill>
                <a:latin typeface="Palatino Linotype" panose="02040502050505030304" pitchFamily="18" charset="0"/>
              </a:rPr>
              <a:t>ț</a:t>
            </a:r>
            <a:r>
              <a:rPr lang="en-US" altLang="en-US" sz="1600" dirty="0" err="1" smtClean="0">
                <a:solidFill>
                  <a:schemeClr val="bg1">
                    <a:lumMod val="50000"/>
                  </a:schemeClr>
                </a:solidFill>
                <a:latin typeface="Palatino Linotype" panose="02040502050505030304" pitchFamily="18" charset="0"/>
              </a:rPr>
              <a:t>iei</a:t>
            </a:r>
            <a:r>
              <a:rPr lang="en-US" altLang="en-US" sz="1600" dirty="0" smtClean="0">
                <a:solidFill>
                  <a:schemeClr val="bg1">
                    <a:lumMod val="50000"/>
                  </a:schemeClr>
                </a:solidFill>
                <a:latin typeface="Palatino Linotype" panose="02040502050505030304" pitchFamily="18" charset="0"/>
              </a:rPr>
              <a:t>, </a:t>
            </a:r>
            <a:r>
              <a:rPr lang="en-US" altLang="en-US" sz="1600" dirty="0" err="1" smtClean="0">
                <a:solidFill>
                  <a:schemeClr val="bg1">
                    <a:lumMod val="50000"/>
                  </a:schemeClr>
                </a:solidFill>
                <a:latin typeface="Palatino Linotype" panose="02040502050505030304" pitchFamily="18" charset="0"/>
              </a:rPr>
              <a:t>cercet</a:t>
            </a:r>
            <a:r>
              <a:rPr lang="ro-RO" altLang="en-US" sz="1600" dirty="0">
                <a:solidFill>
                  <a:schemeClr val="bg1">
                    <a:lumMod val="50000"/>
                  </a:schemeClr>
                </a:solidFill>
                <a:latin typeface="Palatino Linotype" panose="02040502050505030304" pitchFamily="18" charset="0"/>
              </a:rPr>
              <a:t>ă</a:t>
            </a:r>
            <a:r>
              <a:rPr lang="en-US" altLang="en-US" sz="1600" dirty="0" err="1" smtClean="0">
                <a:solidFill>
                  <a:schemeClr val="bg1">
                    <a:lumMod val="50000"/>
                  </a:schemeClr>
                </a:solidFill>
                <a:latin typeface="Palatino Linotype" panose="02040502050505030304" pitchFamily="18" charset="0"/>
              </a:rPr>
              <a:t>rii</a:t>
            </a:r>
            <a:r>
              <a:rPr lang="en-US" altLang="en-US" sz="1600" dirty="0" smtClean="0">
                <a:solidFill>
                  <a:schemeClr val="bg1">
                    <a:lumMod val="50000"/>
                  </a:schemeClr>
                </a:solidFill>
                <a:latin typeface="Palatino Linotype" panose="02040502050505030304" pitchFamily="18" charset="0"/>
              </a:rPr>
              <a:t>, </a:t>
            </a:r>
            <a:r>
              <a:rPr lang="en-US" altLang="en-US" sz="1600" dirty="0" err="1" smtClean="0">
                <a:solidFill>
                  <a:schemeClr val="bg1">
                    <a:lumMod val="50000"/>
                  </a:schemeClr>
                </a:solidFill>
                <a:latin typeface="Palatino Linotype" panose="02040502050505030304" pitchFamily="18" charset="0"/>
              </a:rPr>
              <a:t>tineretului</a:t>
            </a:r>
            <a:r>
              <a:rPr lang="en-US" altLang="en-US" sz="1600" dirty="0" smtClean="0">
                <a:solidFill>
                  <a:schemeClr val="bg1">
                    <a:lumMod val="50000"/>
                  </a:schemeClr>
                </a:solidFill>
                <a:latin typeface="Palatino Linotype" panose="02040502050505030304" pitchFamily="18" charset="0"/>
              </a:rPr>
              <a:t> </a:t>
            </a:r>
            <a:r>
              <a:rPr lang="ro-RO" altLang="en-US" sz="1600" dirty="0" smtClean="0">
                <a:solidFill>
                  <a:schemeClr val="bg1">
                    <a:lumMod val="50000"/>
                  </a:schemeClr>
                </a:solidFill>
                <a:latin typeface="Palatino Linotype" panose="02040502050505030304" pitchFamily="18" charset="0"/>
              </a:rPr>
              <a:t>și</a:t>
            </a:r>
            <a:r>
              <a:rPr lang="en-US" altLang="en-US" sz="1600" dirty="0" smtClean="0">
                <a:solidFill>
                  <a:schemeClr val="bg1">
                    <a:lumMod val="50000"/>
                  </a:schemeClr>
                </a:solidFill>
                <a:latin typeface="Palatino Linotype" panose="02040502050505030304" pitchFamily="18" charset="0"/>
              </a:rPr>
              <a:t> </a:t>
            </a:r>
            <a:r>
              <a:rPr lang="en-US" altLang="en-US" sz="1600" dirty="0" err="1" smtClean="0">
                <a:solidFill>
                  <a:schemeClr val="bg1">
                    <a:lumMod val="50000"/>
                  </a:schemeClr>
                </a:solidFill>
                <a:latin typeface="Palatino Linotype" panose="02040502050505030304" pitchFamily="18" charset="0"/>
              </a:rPr>
              <a:t>sportului</a:t>
            </a:r>
            <a:r>
              <a:rPr lang="en-US" altLang="en-US" sz="1600" dirty="0" smtClean="0">
                <a:solidFill>
                  <a:schemeClr val="bg1">
                    <a:lumMod val="50000"/>
                  </a:schemeClr>
                </a:solidFill>
                <a:latin typeface="Palatino Linotype" panose="02040502050505030304" pitchFamily="18" charset="0"/>
              </a:rPr>
              <a:t> nr. 5248/2011 p</a:t>
            </a:r>
            <a:r>
              <a:rPr lang="ro-RO" altLang="en-US" sz="1600" dirty="0" smtClean="0">
                <a:solidFill>
                  <a:schemeClr val="bg1">
                    <a:lumMod val="50000"/>
                  </a:schemeClr>
                </a:solidFill>
                <a:latin typeface="Palatino Linotype" panose="02040502050505030304" pitchFamily="18" charset="0"/>
              </a:rPr>
              <a:t>r</a:t>
            </a:r>
            <a:r>
              <a:rPr lang="en-US" altLang="en-US" sz="1600" dirty="0" err="1" smtClean="0">
                <a:solidFill>
                  <a:schemeClr val="bg1">
                    <a:lumMod val="50000"/>
                  </a:schemeClr>
                </a:solidFill>
                <a:latin typeface="Palatino Linotype" panose="02040502050505030304" pitchFamily="18" charset="0"/>
              </a:rPr>
              <a:t>ivind</a:t>
            </a:r>
            <a:r>
              <a:rPr lang="en-US" altLang="en-US" sz="1600" dirty="0" smtClean="0">
                <a:solidFill>
                  <a:schemeClr val="bg1">
                    <a:lumMod val="50000"/>
                  </a:schemeClr>
                </a:solidFill>
                <a:latin typeface="Palatino Linotype" panose="02040502050505030304" pitchFamily="18" charset="0"/>
              </a:rPr>
              <a:t> </a:t>
            </a:r>
            <a:r>
              <a:rPr lang="en-US" altLang="en-US" sz="1600" dirty="0" err="1" smtClean="0">
                <a:solidFill>
                  <a:schemeClr val="bg1">
                    <a:lumMod val="50000"/>
                  </a:schemeClr>
                </a:solidFill>
                <a:latin typeface="Palatino Linotype" panose="02040502050505030304" pitchFamily="18" charset="0"/>
              </a:rPr>
              <a:t>aplicarea</a:t>
            </a:r>
            <a:r>
              <a:rPr lang="en-US" altLang="en-US" sz="1600" dirty="0" smtClean="0">
                <a:solidFill>
                  <a:schemeClr val="bg1">
                    <a:lumMod val="50000"/>
                  </a:schemeClr>
                </a:solidFill>
                <a:latin typeface="Palatino Linotype" panose="02040502050505030304" pitchFamily="18" charset="0"/>
              </a:rPr>
              <a:t> </a:t>
            </a:r>
            <a:r>
              <a:rPr lang="en-US" altLang="en-US" sz="1600" dirty="0" err="1" smtClean="0">
                <a:solidFill>
                  <a:schemeClr val="bg1">
                    <a:lumMod val="50000"/>
                  </a:schemeClr>
                </a:solidFill>
                <a:latin typeface="Palatino Linotype" panose="02040502050505030304" pitchFamily="18" charset="0"/>
              </a:rPr>
              <a:t>Programului</a:t>
            </a:r>
            <a:r>
              <a:rPr lang="en-US" altLang="en-US" sz="1600" dirty="0" smtClean="0">
                <a:solidFill>
                  <a:schemeClr val="bg1">
                    <a:lumMod val="50000"/>
                  </a:schemeClr>
                </a:solidFill>
                <a:latin typeface="Palatino Linotype" panose="02040502050505030304" pitchFamily="18" charset="0"/>
              </a:rPr>
              <a:t> </a:t>
            </a:r>
            <a:r>
              <a:rPr lang="en-US" altLang="en-US" sz="1600" b="1" i="1" dirty="0" smtClean="0">
                <a:solidFill>
                  <a:schemeClr val="bg1">
                    <a:lumMod val="50000"/>
                  </a:schemeClr>
                </a:solidFill>
                <a:latin typeface="Palatino Linotype" panose="02040502050505030304" pitchFamily="18" charset="0"/>
              </a:rPr>
              <a:t>A </a:t>
            </a:r>
            <a:r>
              <a:rPr lang="en-US" altLang="en-US" sz="1600" b="1" i="1" dirty="0" err="1" smtClean="0">
                <a:solidFill>
                  <a:schemeClr val="bg1">
                    <a:lumMod val="50000"/>
                  </a:schemeClr>
                </a:solidFill>
                <a:latin typeface="Palatino Linotype" panose="02040502050505030304" pitchFamily="18" charset="0"/>
              </a:rPr>
              <a:t>doua</a:t>
            </a:r>
            <a:r>
              <a:rPr lang="en-US" altLang="en-US" sz="1600" b="1" i="1" dirty="0" smtClean="0">
                <a:solidFill>
                  <a:schemeClr val="bg1">
                    <a:lumMod val="50000"/>
                  </a:schemeClr>
                </a:solidFill>
                <a:latin typeface="Palatino Linotype" panose="02040502050505030304" pitchFamily="18" charset="0"/>
              </a:rPr>
              <a:t> </a:t>
            </a:r>
            <a:r>
              <a:rPr lang="ro-RO" altLang="en-US" sz="1600" b="1" i="1" dirty="0" smtClean="0">
                <a:solidFill>
                  <a:schemeClr val="bg1">
                    <a:lumMod val="50000"/>
                  </a:schemeClr>
                </a:solidFill>
                <a:latin typeface="Palatino Linotype" panose="02040502050505030304" pitchFamily="18" charset="0"/>
              </a:rPr>
              <a:t>ș</a:t>
            </a:r>
            <a:r>
              <a:rPr lang="en-US" altLang="en-US" sz="1600" b="1" i="1" dirty="0" err="1" smtClean="0">
                <a:solidFill>
                  <a:schemeClr val="bg1">
                    <a:lumMod val="50000"/>
                  </a:schemeClr>
                </a:solidFill>
                <a:latin typeface="Palatino Linotype" panose="02040502050505030304" pitchFamily="18" charset="0"/>
              </a:rPr>
              <a:t>ans</a:t>
            </a:r>
            <a:r>
              <a:rPr lang="ro-RO" altLang="en-US" sz="1600" b="1" i="1" dirty="0" smtClean="0">
                <a:solidFill>
                  <a:schemeClr val="bg1">
                    <a:lumMod val="50000"/>
                  </a:schemeClr>
                </a:solidFill>
                <a:latin typeface="Palatino Linotype" panose="02040502050505030304" pitchFamily="18" charset="0"/>
              </a:rPr>
              <a:t>ă</a:t>
            </a:r>
            <a:endParaRPr lang="en-US" altLang="en-US" sz="1600" b="1" i="1" dirty="0" smtClean="0">
              <a:solidFill>
                <a:schemeClr val="bg1">
                  <a:lumMod val="50000"/>
                </a:schemeClr>
              </a:solidFill>
              <a:latin typeface="Palatino Linotype" panose="02040502050505030304" pitchFamily="18" charset="0"/>
            </a:endParaRPr>
          </a:p>
          <a:p>
            <a:pPr marL="0" indent="0" algn="just">
              <a:buNone/>
            </a:pPr>
            <a:endParaRPr lang="ro-RO" altLang="en-US" sz="1800" b="1" i="1" dirty="0" smtClean="0">
              <a:solidFill>
                <a:schemeClr val="bg1">
                  <a:lumMod val="50000"/>
                </a:schemeClr>
              </a:solidFill>
              <a:latin typeface="Palatino Linotype" panose="02040502050505030304" pitchFamily="18" charset="0"/>
            </a:endParaRPr>
          </a:p>
          <a:p>
            <a:pPr marL="0" indent="0" algn="just">
              <a:buNone/>
            </a:pPr>
            <a:r>
              <a:rPr lang="ro-RO" altLang="en-US" sz="1800" dirty="0" smtClean="0">
                <a:solidFill>
                  <a:srgbClr val="000000"/>
                </a:solidFill>
                <a:latin typeface="Palatino Linotype" panose="02040502050505030304" pitchFamily="18" charset="0"/>
              </a:rPr>
              <a:t>Atenție!</a:t>
            </a:r>
          </a:p>
          <a:p>
            <a:pPr marL="0" indent="0" algn="just">
              <a:buNone/>
            </a:pPr>
            <a:r>
              <a:rPr lang="ro-RO" altLang="en-US" sz="1800" dirty="0" smtClean="0">
                <a:solidFill>
                  <a:srgbClr val="000000"/>
                </a:solidFill>
                <a:latin typeface="Palatino Linotype" panose="02040502050505030304" pitchFamily="18" charset="0"/>
              </a:rPr>
              <a:t>Art. 8 alin. 4 și art. 10 alin. 2 – pentru proiectele cu finanțare europeană, anul de studiu în Programul ADS poate începe și în alte perioade, în funcție de contractul de finanțare, cu aprobarea inspectoratelor școlare </a:t>
            </a:r>
            <a:endParaRPr lang="en-US" altLang="en-US" sz="1800" dirty="0" smtClean="0">
              <a:solidFill>
                <a:srgbClr val="000000"/>
              </a:solidFill>
              <a:latin typeface="Palatino Linotype" panose="02040502050505030304" pitchFamily="18" charset="0"/>
            </a:endParaRPr>
          </a:p>
          <a:p>
            <a:pPr algn="just"/>
            <a:r>
              <a:rPr lang="ro-RO" sz="1400" dirty="0">
                <a:solidFill>
                  <a:srgbClr val="0070C0"/>
                </a:solidFill>
                <a:latin typeface="Palatino Linotype" panose="02040502050505030304" pitchFamily="18" charset="0"/>
              </a:rPr>
              <a:t>Ordinul 4742/ 2016 pentru aprobarea </a:t>
            </a:r>
            <a:r>
              <a:rPr lang="en-US" sz="1400" dirty="0" err="1">
                <a:solidFill>
                  <a:srgbClr val="0070C0"/>
                </a:solidFill>
                <a:latin typeface="Palatino Linotype" panose="02040502050505030304" pitchFamily="18" charset="0"/>
              </a:rPr>
              <a:t>Statutul</a:t>
            </a:r>
            <a:r>
              <a:rPr lang="ro-RO" sz="1400" dirty="0">
                <a:solidFill>
                  <a:srgbClr val="0070C0"/>
                </a:solidFill>
                <a:latin typeface="Palatino Linotype" panose="02040502050505030304" pitchFamily="18" charset="0"/>
              </a:rPr>
              <a:t>ui</a:t>
            </a:r>
            <a:r>
              <a:rPr lang="en-US" sz="1400" dirty="0">
                <a:solidFill>
                  <a:srgbClr val="0070C0"/>
                </a:solidFill>
                <a:latin typeface="Palatino Linotype" panose="02040502050505030304" pitchFamily="18" charset="0"/>
              </a:rPr>
              <a:t> </a:t>
            </a:r>
            <a:r>
              <a:rPr lang="en-US" sz="1400" dirty="0" err="1">
                <a:solidFill>
                  <a:srgbClr val="0070C0"/>
                </a:solidFill>
                <a:latin typeface="Palatino Linotype" panose="02040502050505030304" pitchFamily="18" charset="0"/>
              </a:rPr>
              <a:t>elevului</a:t>
            </a:r>
            <a:r>
              <a:rPr lang="ro-RO" sz="1400" dirty="0">
                <a:solidFill>
                  <a:srgbClr val="0070C0"/>
                </a:solidFill>
                <a:latin typeface="Palatino Linotype" panose="02040502050505030304" pitchFamily="18" charset="0"/>
              </a:rPr>
              <a:t> </a:t>
            </a:r>
            <a:endParaRPr lang="ro-RO" sz="1400" dirty="0" smtClean="0">
              <a:solidFill>
                <a:srgbClr val="0070C0"/>
              </a:solidFill>
              <a:latin typeface="Palatino Linotype" panose="02040502050505030304" pitchFamily="18" charset="0"/>
            </a:endParaRPr>
          </a:p>
          <a:p>
            <a:pPr algn="just"/>
            <a:endParaRPr lang="en-US" sz="1400" dirty="0">
              <a:solidFill>
                <a:srgbClr val="0070C0"/>
              </a:solidFill>
              <a:latin typeface="Palatino Linotype" panose="02040502050505030304" pitchFamily="18" charset="0"/>
            </a:endParaRPr>
          </a:p>
          <a:p>
            <a:pPr algn="just"/>
            <a:r>
              <a:rPr lang="en-US" sz="1400" dirty="0">
                <a:solidFill>
                  <a:srgbClr val="0070C0"/>
                </a:solidFill>
                <a:latin typeface="Palatino Linotype" panose="02040502050505030304" pitchFamily="18" charset="0"/>
              </a:rPr>
              <a:t>O</a:t>
            </a:r>
            <a:r>
              <a:rPr lang="ro-RO" sz="1400" dirty="0" err="1">
                <a:solidFill>
                  <a:srgbClr val="0070C0"/>
                </a:solidFill>
                <a:latin typeface="Palatino Linotype" panose="02040502050505030304" pitchFamily="18" charset="0"/>
              </a:rPr>
              <a:t>rdinul</a:t>
            </a:r>
            <a:r>
              <a:rPr lang="en-US" sz="1400" dirty="0">
                <a:solidFill>
                  <a:srgbClr val="0070C0"/>
                </a:solidFill>
                <a:latin typeface="Palatino Linotype" panose="02040502050505030304" pitchFamily="18" charset="0"/>
              </a:rPr>
              <a:t> nr.</a:t>
            </a:r>
            <a:r>
              <a:rPr lang="ro-RO" sz="1400" dirty="0">
                <a:solidFill>
                  <a:srgbClr val="0070C0"/>
                </a:solidFill>
                <a:latin typeface="Palatino Linotype" panose="02040502050505030304" pitchFamily="18" charset="0"/>
              </a:rPr>
              <a:t> </a:t>
            </a:r>
            <a:r>
              <a:rPr lang="ro-RO" sz="1400" dirty="0" smtClean="0">
                <a:solidFill>
                  <a:srgbClr val="0070C0"/>
                </a:solidFill>
                <a:latin typeface="Palatino Linotype" panose="02040502050505030304" pitchFamily="18" charset="0"/>
              </a:rPr>
              <a:t>5079</a:t>
            </a:r>
            <a:r>
              <a:rPr lang="en-US" sz="1400" dirty="0" smtClean="0">
                <a:solidFill>
                  <a:srgbClr val="0070C0"/>
                </a:solidFill>
                <a:latin typeface="Palatino Linotype" panose="02040502050505030304" pitchFamily="18" charset="0"/>
              </a:rPr>
              <a:t>/201</a:t>
            </a:r>
            <a:r>
              <a:rPr lang="ro-RO" sz="1400" dirty="0" smtClean="0">
                <a:solidFill>
                  <a:srgbClr val="0070C0"/>
                </a:solidFill>
                <a:latin typeface="Palatino Linotype" panose="02040502050505030304" pitchFamily="18" charset="0"/>
              </a:rPr>
              <a:t>6 </a:t>
            </a:r>
            <a:r>
              <a:rPr lang="ro-RO" sz="1400" dirty="0">
                <a:solidFill>
                  <a:srgbClr val="0070C0"/>
                </a:solidFill>
                <a:latin typeface="Palatino Linotype" panose="02040502050505030304" pitchFamily="18" charset="0"/>
              </a:rPr>
              <a:t>privind </a:t>
            </a:r>
            <a:r>
              <a:rPr lang="en-US" sz="1400" i="1" dirty="0" err="1" smtClean="0">
                <a:solidFill>
                  <a:srgbClr val="0070C0"/>
                </a:solidFill>
                <a:latin typeface="Palatino Linotype" panose="02040502050505030304" pitchFamily="18" charset="0"/>
              </a:rPr>
              <a:t>Regulamentul</a:t>
            </a:r>
            <a:r>
              <a:rPr lang="ro-RO" sz="1400" i="1" dirty="0" smtClean="0">
                <a:solidFill>
                  <a:srgbClr val="0070C0"/>
                </a:solidFill>
                <a:latin typeface="Palatino Linotype" panose="02040502050505030304" pitchFamily="18" charset="0"/>
              </a:rPr>
              <a:t>- cadru</a:t>
            </a:r>
            <a:r>
              <a:rPr lang="en-US" sz="1400" i="1" dirty="0" smtClean="0">
                <a:solidFill>
                  <a:srgbClr val="0070C0"/>
                </a:solidFill>
                <a:latin typeface="Palatino Linotype" panose="02040502050505030304" pitchFamily="18" charset="0"/>
              </a:rPr>
              <a:t> </a:t>
            </a:r>
            <a:r>
              <a:rPr lang="en-US" sz="1400" i="1" dirty="0">
                <a:solidFill>
                  <a:srgbClr val="0070C0"/>
                </a:solidFill>
                <a:latin typeface="Palatino Linotype" panose="02040502050505030304" pitchFamily="18" charset="0"/>
              </a:rPr>
              <a:t>de </a:t>
            </a:r>
            <a:r>
              <a:rPr lang="en-US" sz="1400" i="1" dirty="0" err="1">
                <a:solidFill>
                  <a:srgbClr val="0070C0"/>
                </a:solidFill>
                <a:latin typeface="Palatino Linotype" panose="02040502050505030304" pitchFamily="18" charset="0"/>
              </a:rPr>
              <a:t>organizare</a:t>
            </a:r>
            <a:r>
              <a:rPr lang="en-US" sz="1400" i="1" dirty="0">
                <a:solidFill>
                  <a:srgbClr val="0070C0"/>
                </a:solidFill>
                <a:latin typeface="Palatino Linotype" panose="02040502050505030304" pitchFamily="18" charset="0"/>
              </a:rPr>
              <a:t> </a:t>
            </a:r>
            <a:r>
              <a:rPr lang="en-US" sz="1400" i="1" dirty="0" err="1">
                <a:solidFill>
                  <a:srgbClr val="0070C0"/>
                </a:solidFill>
                <a:latin typeface="Palatino Linotype" panose="02040502050505030304" pitchFamily="18" charset="0"/>
              </a:rPr>
              <a:t>și</a:t>
            </a:r>
            <a:r>
              <a:rPr lang="en-US" sz="1400" i="1" dirty="0">
                <a:solidFill>
                  <a:srgbClr val="0070C0"/>
                </a:solidFill>
                <a:latin typeface="Palatino Linotype" panose="02040502050505030304" pitchFamily="18" charset="0"/>
              </a:rPr>
              <a:t> </a:t>
            </a:r>
            <a:r>
              <a:rPr lang="en-US" sz="1400" i="1" dirty="0" err="1">
                <a:solidFill>
                  <a:srgbClr val="0070C0"/>
                </a:solidFill>
                <a:latin typeface="Palatino Linotype" panose="02040502050505030304" pitchFamily="18" charset="0"/>
              </a:rPr>
              <a:t>funcționare</a:t>
            </a:r>
            <a:r>
              <a:rPr lang="en-US" sz="1400" i="1" dirty="0">
                <a:solidFill>
                  <a:srgbClr val="0070C0"/>
                </a:solidFill>
                <a:latin typeface="Palatino Linotype" panose="02040502050505030304" pitchFamily="18" charset="0"/>
              </a:rPr>
              <a:t> a </a:t>
            </a:r>
            <a:r>
              <a:rPr lang="en-US" sz="1400" i="1" dirty="0" err="1">
                <a:solidFill>
                  <a:srgbClr val="0070C0"/>
                </a:solidFill>
                <a:latin typeface="Palatino Linotype" panose="02040502050505030304" pitchFamily="18" charset="0"/>
              </a:rPr>
              <a:t>unităților</a:t>
            </a:r>
            <a:r>
              <a:rPr lang="en-US" sz="1400" i="1" dirty="0">
                <a:solidFill>
                  <a:srgbClr val="0070C0"/>
                </a:solidFill>
                <a:latin typeface="Palatino Linotype" panose="02040502050505030304" pitchFamily="18" charset="0"/>
              </a:rPr>
              <a:t> de  </a:t>
            </a:r>
            <a:r>
              <a:rPr lang="en-US" sz="1400" i="1" dirty="0" err="1">
                <a:solidFill>
                  <a:srgbClr val="0070C0"/>
                </a:solidFill>
                <a:latin typeface="Palatino Linotype" panose="02040502050505030304" pitchFamily="18" charset="0"/>
              </a:rPr>
              <a:t>învățământ</a:t>
            </a:r>
            <a:r>
              <a:rPr lang="en-US" sz="1400" i="1" dirty="0">
                <a:solidFill>
                  <a:srgbClr val="0070C0"/>
                </a:solidFill>
                <a:latin typeface="Palatino Linotype" panose="02040502050505030304" pitchFamily="18" charset="0"/>
              </a:rPr>
              <a:t> </a:t>
            </a:r>
            <a:r>
              <a:rPr lang="en-US" sz="1400" i="1" dirty="0" err="1">
                <a:solidFill>
                  <a:srgbClr val="0070C0"/>
                </a:solidFill>
                <a:latin typeface="Palatino Linotype" panose="02040502050505030304" pitchFamily="18" charset="0"/>
              </a:rPr>
              <a:t>preuniversitar</a:t>
            </a:r>
            <a:r>
              <a:rPr lang="en-US" sz="1400" dirty="0">
                <a:solidFill>
                  <a:srgbClr val="0070C0"/>
                </a:solidFill>
                <a:latin typeface="Palatino Linotype" panose="02040502050505030304" pitchFamily="18" charset="0"/>
              </a:rPr>
              <a:t> </a:t>
            </a:r>
            <a:endParaRPr lang="ro-RO" sz="1400" dirty="0" smtClean="0">
              <a:solidFill>
                <a:srgbClr val="0070C0"/>
              </a:solidFill>
              <a:latin typeface="Palatino Linotype" panose="02040502050505030304" pitchFamily="18" charset="0"/>
            </a:endParaRPr>
          </a:p>
          <a:p>
            <a:pPr algn="just"/>
            <a:endParaRPr lang="ro-RO" sz="1400" dirty="0">
              <a:solidFill>
                <a:srgbClr val="0070C0"/>
              </a:solidFill>
              <a:latin typeface="Palatino Linotype" panose="02040502050505030304" pitchFamily="18" charset="0"/>
            </a:endParaRPr>
          </a:p>
          <a:p>
            <a:r>
              <a:rPr lang="ro-RO" sz="1400" dirty="0" smtClean="0">
                <a:solidFill>
                  <a:schemeClr val="bg1">
                    <a:lumMod val="50000"/>
                  </a:schemeClr>
                </a:solidFill>
                <a:latin typeface="Palatino Linotype" panose="02040502050505030304" pitchFamily="18" charset="0"/>
              </a:rPr>
              <a:t>ORDIN pentru </a:t>
            </a:r>
            <a:r>
              <a:rPr lang="ro-RO" sz="1400" dirty="0">
                <a:solidFill>
                  <a:schemeClr val="bg1">
                    <a:lumMod val="50000"/>
                  </a:schemeClr>
                </a:solidFill>
                <a:latin typeface="Palatino Linotype" panose="02040502050505030304" pitchFamily="18" charset="0"/>
              </a:rPr>
              <a:t>modificarea Metodologiei de organizare a Programului „Școala după școală”, aprobată prin Ordinul ministrului </a:t>
            </a:r>
            <a:r>
              <a:rPr lang="ro-RO" sz="1400" dirty="0" err="1">
                <a:solidFill>
                  <a:schemeClr val="bg1">
                    <a:lumMod val="50000"/>
                  </a:schemeClr>
                </a:solidFill>
                <a:latin typeface="Palatino Linotype" panose="02040502050505030304" pitchFamily="18" charset="0"/>
              </a:rPr>
              <a:t>educaţiei</a:t>
            </a:r>
            <a:r>
              <a:rPr lang="ro-RO" sz="1400" dirty="0">
                <a:solidFill>
                  <a:schemeClr val="bg1">
                    <a:lumMod val="50000"/>
                  </a:schemeClr>
                </a:solidFill>
                <a:latin typeface="Palatino Linotype" panose="02040502050505030304" pitchFamily="18" charset="0"/>
              </a:rPr>
              <a:t>, cercetării, tineretului și sportului nr. 5349/07.09.2011 </a:t>
            </a:r>
            <a:endParaRPr lang="en-US" sz="1400" dirty="0">
              <a:solidFill>
                <a:schemeClr val="bg1">
                  <a:lumMod val="50000"/>
                </a:schemeClr>
              </a:solidFill>
              <a:latin typeface="Palatino Linotype" panose="02040502050505030304" pitchFamily="18" charset="0"/>
            </a:endParaRPr>
          </a:p>
          <a:p>
            <a:pPr marL="0" indent="0" algn="just">
              <a:buNone/>
            </a:pPr>
            <a:endParaRPr lang="ro-RO" altLang="en-US" sz="1400" dirty="0" smtClean="0">
              <a:solidFill>
                <a:srgbClr val="000000"/>
              </a:solidFill>
              <a:latin typeface="Palatino Linotype" panose="02040502050505030304" pitchFamily="18" charset="0"/>
            </a:endParaRPr>
          </a:p>
          <a:p>
            <a:pPr algn="just"/>
            <a:r>
              <a:rPr lang="ro-RO" altLang="en-US" sz="1400" dirty="0" smtClean="0">
                <a:solidFill>
                  <a:schemeClr val="bg1">
                    <a:lumMod val="50000"/>
                  </a:schemeClr>
                </a:solidFill>
                <a:latin typeface="Palatino Linotype" panose="02040502050505030304" pitchFamily="18" charset="0"/>
              </a:rPr>
              <a:t>Ordinul</a:t>
            </a:r>
            <a:r>
              <a:rPr lang="ro-RO" altLang="en-US" sz="1400" b="1" i="1" dirty="0" smtClean="0">
                <a:solidFill>
                  <a:schemeClr val="bg1">
                    <a:lumMod val="50000"/>
                  </a:schemeClr>
                </a:solidFill>
                <a:latin typeface="Palatino Linotype" panose="02040502050505030304" pitchFamily="18" charset="0"/>
              </a:rPr>
              <a:t> </a:t>
            </a:r>
            <a:r>
              <a:rPr lang="en-US" sz="1400" dirty="0" smtClean="0">
                <a:solidFill>
                  <a:schemeClr val="bg1">
                    <a:lumMod val="50000"/>
                  </a:schemeClr>
                </a:solidFill>
                <a:latin typeface="Palatino Linotype" panose="02040502050505030304" pitchFamily="18" charset="0"/>
              </a:rPr>
              <a:t>nr</a:t>
            </a:r>
            <a:r>
              <a:rPr lang="en-US" sz="1400" dirty="0">
                <a:solidFill>
                  <a:schemeClr val="bg1">
                    <a:lumMod val="50000"/>
                  </a:schemeClr>
                </a:solidFill>
                <a:latin typeface="Palatino Linotype" panose="02040502050505030304" pitchFamily="18" charset="0"/>
              </a:rPr>
              <a:t>. 3.371 din 12 </a:t>
            </a:r>
            <a:r>
              <a:rPr lang="en-US" sz="1400" dirty="0" err="1">
                <a:solidFill>
                  <a:schemeClr val="bg1">
                    <a:lumMod val="50000"/>
                  </a:schemeClr>
                </a:solidFill>
                <a:latin typeface="Palatino Linotype" panose="02040502050505030304" pitchFamily="18" charset="0"/>
              </a:rPr>
              <a:t>martie</a:t>
            </a:r>
            <a:r>
              <a:rPr lang="en-US" sz="1400" dirty="0">
                <a:solidFill>
                  <a:schemeClr val="bg1">
                    <a:lumMod val="50000"/>
                  </a:schemeClr>
                </a:solidFill>
                <a:latin typeface="Palatino Linotype" panose="02040502050505030304" pitchFamily="18" charset="0"/>
              </a:rPr>
              <a:t> 2013 </a:t>
            </a:r>
            <a:r>
              <a:rPr lang="en-US" sz="1400" dirty="0" err="1">
                <a:solidFill>
                  <a:schemeClr val="bg1">
                    <a:lumMod val="50000"/>
                  </a:schemeClr>
                </a:solidFill>
                <a:latin typeface="Palatino Linotype" panose="02040502050505030304" pitchFamily="18" charset="0"/>
              </a:rPr>
              <a:t>privind</a:t>
            </a:r>
            <a:r>
              <a:rPr lang="en-US" sz="1400" dirty="0">
                <a:solidFill>
                  <a:schemeClr val="bg1">
                    <a:lumMod val="50000"/>
                  </a:schemeClr>
                </a:solidFill>
                <a:latin typeface="Palatino Linotype" panose="02040502050505030304" pitchFamily="18" charset="0"/>
              </a:rPr>
              <a:t> </a:t>
            </a:r>
            <a:r>
              <a:rPr lang="en-US" sz="1400" dirty="0" err="1">
                <a:solidFill>
                  <a:schemeClr val="bg1">
                    <a:lumMod val="50000"/>
                  </a:schemeClr>
                </a:solidFill>
                <a:latin typeface="Palatino Linotype" panose="02040502050505030304" pitchFamily="18" charset="0"/>
              </a:rPr>
              <a:t>aprobarea</a:t>
            </a:r>
            <a:r>
              <a:rPr lang="en-US" sz="1400" dirty="0">
                <a:solidFill>
                  <a:schemeClr val="bg1">
                    <a:lumMod val="50000"/>
                  </a:schemeClr>
                </a:solidFill>
                <a:latin typeface="Palatino Linotype" panose="02040502050505030304" pitchFamily="18" charset="0"/>
              </a:rPr>
              <a:t> </a:t>
            </a:r>
            <a:r>
              <a:rPr lang="en-US" sz="1400" dirty="0" err="1" smtClean="0">
                <a:solidFill>
                  <a:schemeClr val="bg1">
                    <a:lumMod val="50000"/>
                  </a:schemeClr>
                </a:solidFill>
                <a:latin typeface="Palatino Linotype" panose="02040502050505030304" pitchFamily="18" charset="0"/>
              </a:rPr>
              <a:t>planurilor-cadru</a:t>
            </a:r>
            <a:r>
              <a:rPr lang="en-US" sz="1400" dirty="0" smtClean="0">
                <a:solidFill>
                  <a:schemeClr val="bg1">
                    <a:lumMod val="50000"/>
                  </a:schemeClr>
                </a:solidFill>
                <a:latin typeface="Palatino Linotype" panose="02040502050505030304" pitchFamily="18" charset="0"/>
              </a:rPr>
              <a:t> </a:t>
            </a:r>
            <a:r>
              <a:rPr lang="en-US" sz="1400" dirty="0">
                <a:solidFill>
                  <a:schemeClr val="bg1">
                    <a:lumMod val="50000"/>
                  </a:schemeClr>
                </a:solidFill>
                <a:latin typeface="Palatino Linotype" panose="02040502050505030304" pitchFamily="18" charset="0"/>
              </a:rPr>
              <a:t>de </a:t>
            </a:r>
            <a:r>
              <a:rPr lang="ro-RO" sz="1400" dirty="0" smtClean="0">
                <a:solidFill>
                  <a:schemeClr val="bg1">
                    <a:lumMod val="50000"/>
                  </a:schemeClr>
                </a:solidFill>
                <a:latin typeface="Palatino Linotype" panose="02040502050505030304" pitchFamily="18" charset="0"/>
              </a:rPr>
              <a:t>î</a:t>
            </a:r>
            <a:r>
              <a:rPr lang="en-US" sz="1400" dirty="0" err="1" smtClean="0">
                <a:solidFill>
                  <a:schemeClr val="bg1">
                    <a:lumMod val="50000"/>
                  </a:schemeClr>
                </a:solidFill>
                <a:latin typeface="Palatino Linotype" panose="02040502050505030304" pitchFamily="18" charset="0"/>
              </a:rPr>
              <a:t>nv</a:t>
            </a:r>
            <a:r>
              <a:rPr lang="ro-RO" sz="1400" dirty="0" err="1" smtClean="0">
                <a:solidFill>
                  <a:schemeClr val="bg1">
                    <a:lumMod val="50000"/>
                  </a:schemeClr>
                </a:solidFill>
                <a:latin typeface="Palatino Linotype" panose="02040502050505030304" pitchFamily="18" charset="0"/>
              </a:rPr>
              <a:t>ăț</a:t>
            </a:r>
            <a:r>
              <a:rPr lang="ro-RO" sz="1400" dirty="0" err="1">
                <a:solidFill>
                  <a:schemeClr val="bg1">
                    <a:lumMod val="50000"/>
                  </a:schemeClr>
                </a:solidFill>
                <a:latin typeface="Palatino Linotype" panose="02040502050505030304" pitchFamily="18" charset="0"/>
              </a:rPr>
              <a:t>ă</a:t>
            </a:r>
            <a:r>
              <a:rPr lang="en-US" sz="1400" dirty="0" smtClean="0">
                <a:solidFill>
                  <a:schemeClr val="bg1">
                    <a:lumMod val="50000"/>
                  </a:schemeClr>
                </a:solidFill>
                <a:latin typeface="Palatino Linotype" panose="02040502050505030304" pitchFamily="18" charset="0"/>
              </a:rPr>
              <a:t>m</a:t>
            </a:r>
            <a:r>
              <a:rPr lang="ro-RO" sz="1400" dirty="0" smtClean="0">
                <a:solidFill>
                  <a:schemeClr val="bg1">
                    <a:lumMod val="50000"/>
                  </a:schemeClr>
                </a:solidFill>
                <a:latin typeface="Palatino Linotype" panose="02040502050505030304" pitchFamily="18" charset="0"/>
              </a:rPr>
              <a:t>â</a:t>
            </a:r>
            <a:r>
              <a:rPr lang="en-US" sz="1400" dirty="0" err="1" smtClean="0">
                <a:solidFill>
                  <a:schemeClr val="bg1">
                    <a:lumMod val="50000"/>
                  </a:schemeClr>
                </a:solidFill>
                <a:latin typeface="Palatino Linotype" panose="02040502050505030304" pitchFamily="18" charset="0"/>
              </a:rPr>
              <a:t>nt</a:t>
            </a:r>
            <a:r>
              <a:rPr lang="en-US" sz="1400" dirty="0" smtClean="0">
                <a:solidFill>
                  <a:schemeClr val="bg1">
                    <a:lumMod val="50000"/>
                  </a:schemeClr>
                </a:solidFill>
                <a:latin typeface="Palatino Linotype" panose="02040502050505030304" pitchFamily="18" charset="0"/>
              </a:rPr>
              <a:t> </a:t>
            </a:r>
            <a:r>
              <a:rPr lang="en-US" sz="1400" dirty="0" err="1">
                <a:solidFill>
                  <a:schemeClr val="bg1">
                    <a:lumMod val="50000"/>
                  </a:schemeClr>
                </a:solidFill>
                <a:latin typeface="Palatino Linotype" panose="02040502050505030304" pitchFamily="18" charset="0"/>
              </a:rPr>
              <a:t>pentru</a:t>
            </a:r>
            <a:r>
              <a:rPr lang="en-US" sz="1400" dirty="0">
                <a:solidFill>
                  <a:schemeClr val="bg1">
                    <a:lumMod val="50000"/>
                  </a:schemeClr>
                </a:solidFill>
                <a:latin typeface="Palatino Linotype" panose="02040502050505030304" pitchFamily="18" charset="0"/>
              </a:rPr>
              <a:t> </a:t>
            </a:r>
            <a:r>
              <a:rPr lang="ro-RO" sz="1400" dirty="0" smtClean="0">
                <a:solidFill>
                  <a:schemeClr val="bg1">
                    <a:lumMod val="50000"/>
                  </a:schemeClr>
                </a:solidFill>
                <a:latin typeface="Palatino Linotype" panose="02040502050505030304" pitchFamily="18" charset="0"/>
              </a:rPr>
              <a:t>î</a:t>
            </a:r>
            <a:r>
              <a:rPr lang="en-US" sz="1400" dirty="0" err="1" smtClean="0">
                <a:solidFill>
                  <a:schemeClr val="bg1">
                    <a:lumMod val="50000"/>
                  </a:schemeClr>
                </a:solidFill>
                <a:latin typeface="Palatino Linotype" panose="02040502050505030304" pitchFamily="18" charset="0"/>
              </a:rPr>
              <a:t>nv</a:t>
            </a:r>
            <a:r>
              <a:rPr lang="ro-RO" sz="1400" dirty="0" err="1" smtClean="0">
                <a:solidFill>
                  <a:schemeClr val="bg1">
                    <a:lumMod val="50000"/>
                  </a:schemeClr>
                </a:solidFill>
                <a:latin typeface="Palatino Linotype" panose="02040502050505030304" pitchFamily="18" charset="0"/>
              </a:rPr>
              <a:t>ăț</a:t>
            </a:r>
            <a:r>
              <a:rPr lang="ro-RO" sz="1400" dirty="0" err="1">
                <a:solidFill>
                  <a:schemeClr val="bg1">
                    <a:lumMod val="50000"/>
                  </a:schemeClr>
                </a:solidFill>
                <a:latin typeface="Palatino Linotype" panose="02040502050505030304" pitchFamily="18" charset="0"/>
              </a:rPr>
              <a:t>ă</a:t>
            </a:r>
            <a:r>
              <a:rPr lang="en-US" sz="1400" dirty="0" smtClean="0">
                <a:solidFill>
                  <a:schemeClr val="bg1">
                    <a:lumMod val="50000"/>
                  </a:schemeClr>
                </a:solidFill>
                <a:latin typeface="Palatino Linotype" panose="02040502050505030304" pitchFamily="18" charset="0"/>
              </a:rPr>
              <a:t>m</a:t>
            </a:r>
            <a:r>
              <a:rPr lang="ro-RO" sz="1400" dirty="0" smtClean="0">
                <a:solidFill>
                  <a:schemeClr val="bg1">
                    <a:lumMod val="50000"/>
                  </a:schemeClr>
                </a:solidFill>
                <a:latin typeface="Palatino Linotype" panose="02040502050505030304" pitchFamily="18" charset="0"/>
              </a:rPr>
              <a:t>â</a:t>
            </a:r>
            <a:r>
              <a:rPr lang="en-US" sz="1400" dirty="0" err="1" smtClean="0">
                <a:solidFill>
                  <a:schemeClr val="bg1">
                    <a:lumMod val="50000"/>
                  </a:schemeClr>
                </a:solidFill>
                <a:latin typeface="Palatino Linotype" panose="02040502050505030304" pitchFamily="18" charset="0"/>
              </a:rPr>
              <a:t>ntul</a:t>
            </a:r>
            <a:r>
              <a:rPr lang="en-US" sz="1400" dirty="0" smtClean="0">
                <a:solidFill>
                  <a:schemeClr val="bg1">
                    <a:lumMod val="50000"/>
                  </a:schemeClr>
                </a:solidFill>
                <a:latin typeface="Palatino Linotype" panose="02040502050505030304" pitchFamily="18" charset="0"/>
              </a:rPr>
              <a:t> </a:t>
            </a:r>
            <a:r>
              <a:rPr lang="en-US" sz="1400" dirty="0" err="1">
                <a:solidFill>
                  <a:schemeClr val="bg1">
                    <a:lumMod val="50000"/>
                  </a:schemeClr>
                </a:solidFill>
                <a:latin typeface="Palatino Linotype" panose="02040502050505030304" pitchFamily="18" charset="0"/>
              </a:rPr>
              <a:t>primar</a:t>
            </a:r>
            <a:r>
              <a:rPr lang="en-US" sz="1400" dirty="0">
                <a:solidFill>
                  <a:schemeClr val="bg1">
                    <a:lumMod val="50000"/>
                  </a:schemeClr>
                </a:solidFill>
                <a:latin typeface="Palatino Linotype" panose="02040502050505030304" pitchFamily="18" charset="0"/>
              </a:rPr>
              <a:t> </a:t>
            </a:r>
            <a:r>
              <a:rPr lang="ro-RO" sz="1400" dirty="0" err="1" smtClean="0">
                <a:solidFill>
                  <a:schemeClr val="bg1">
                    <a:lumMod val="50000"/>
                  </a:schemeClr>
                </a:solidFill>
                <a:latin typeface="Palatino Linotype" panose="02040502050505030304" pitchFamily="18" charset="0"/>
              </a:rPr>
              <a:t>ș</a:t>
            </a:r>
            <a:r>
              <a:rPr lang="en-US" sz="1400" dirty="0" err="1" smtClean="0">
                <a:solidFill>
                  <a:schemeClr val="bg1">
                    <a:lumMod val="50000"/>
                  </a:schemeClr>
                </a:solidFill>
                <a:latin typeface="Palatino Linotype" panose="02040502050505030304" pitchFamily="18" charset="0"/>
              </a:rPr>
              <a:t>i</a:t>
            </a:r>
            <a:r>
              <a:rPr lang="en-US" sz="1400" dirty="0" smtClean="0">
                <a:solidFill>
                  <a:schemeClr val="bg1">
                    <a:lumMod val="50000"/>
                  </a:schemeClr>
                </a:solidFill>
                <a:latin typeface="Palatino Linotype" panose="02040502050505030304" pitchFamily="18" charset="0"/>
              </a:rPr>
              <a:t> </a:t>
            </a:r>
            <a:r>
              <a:rPr lang="en-US" sz="1400" dirty="0">
                <a:solidFill>
                  <a:schemeClr val="bg1">
                    <a:lumMod val="50000"/>
                  </a:schemeClr>
                </a:solidFill>
                <a:latin typeface="Palatino Linotype" panose="02040502050505030304" pitchFamily="18" charset="0"/>
              </a:rPr>
              <a:t>a </a:t>
            </a:r>
            <a:r>
              <a:rPr lang="en-US" sz="1400" dirty="0" err="1">
                <a:solidFill>
                  <a:schemeClr val="bg1">
                    <a:lumMod val="50000"/>
                  </a:schemeClr>
                </a:solidFill>
                <a:latin typeface="Palatino Linotype" panose="02040502050505030304" pitchFamily="18" charset="0"/>
              </a:rPr>
              <a:t>Metodologiei</a:t>
            </a:r>
            <a:r>
              <a:rPr lang="en-US" sz="1400" dirty="0">
                <a:solidFill>
                  <a:schemeClr val="bg1">
                    <a:lumMod val="50000"/>
                  </a:schemeClr>
                </a:solidFill>
                <a:latin typeface="Palatino Linotype" panose="02040502050505030304" pitchFamily="18" charset="0"/>
              </a:rPr>
              <a:t> </a:t>
            </a:r>
            <a:r>
              <a:rPr lang="en-US" sz="1400" dirty="0" err="1">
                <a:solidFill>
                  <a:schemeClr val="bg1">
                    <a:lumMod val="50000"/>
                  </a:schemeClr>
                </a:solidFill>
                <a:latin typeface="Palatino Linotype" panose="02040502050505030304" pitchFamily="18" charset="0"/>
              </a:rPr>
              <a:t>privind</a:t>
            </a:r>
            <a:r>
              <a:rPr lang="en-US" sz="1400" dirty="0">
                <a:solidFill>
                  <a:schemeClr val="bg1">
                    <a:lumMod val="50000"/>
                  </a:schemeClr>
                </a:solidFill>
                <a:latin typeface="Palatino Linotype" panose="02040502050505030304" pitchFamily="18" charset="0"/>
              </a:rPr>
              <a:t> </a:t>
            </a:r>
            <a:r>
              <a:rPr lang="en-US" sz="1400" dirty="0" err="1">
                <a:solidFill>
                  <a:schemeClr val="bg1">
                    <a:lumMod val="50000"/>
                  </a:schemeClr>
                </a:solidFill>
                <a:latin typeface="Palatino Linotype" panose="02040502050505030304" pitchFamily="18" charset="0"/>
              </a:rPr>
              <a:t>aplicarea</a:t>
            </a:r>
            <a:r>
              <a:rPr lang="en-US" sz="1400" dirty="0">
                <a:solidFill>
                  <a:schemeClr val="bg1">
                    <a:lumMod val="50000"/>
                  </a:schemeClr>
                </a:solidFill>
                <a:latin typeface="Palatino Linotype" panose="02040502050505030304" pitchFamily="18" charset="0"/>
              </a:rPr>
              <a:t> </a:t>
            </a:r>
            <a:r>
              <a:rPr lang="en-US" sz="1400" dirty="0" err="1">
                <a:solidFill>
                  <a:schemeClr val="bg1">
                    <a:lumMod val="50000"/>
                  </a:schemeClr>
                </a:solidFill>
                <a:latin typeface="Palatino Linotype" panose="02040502050505030304" pitchFamily="18" charset="0"/>
              </a:rPr>
              <a:t>planurilor-cadru</a:t>
            </a:r>
            <a:r>
              <a:rPr lang="en-US" sz="1400" dirty="0">
                <a:solidFill>
                  <a:schemeClr val="bg1">
                    <a:lumMod val="50000"/>
                  </a:schemeClr>
                </a:solidFill>
                <a:latin typeface="Palatino Linotype" panose="02040502050505030304" pitchFamily="18" charset="0"/>
              </a:rPr>
              <a:t> </a:t>
            </a:r>
            <a:r>
              <a:rPr lang="en-US" sz="1400" dirty="0" smtClean="0">
                <a:solidFill>
                  <a:schemeClr val="bg1">
                    <a:lumMod val="50000"/>
                  </a:schemeClr>
                </a:solidFill>
                <a:latin typeface="Palatino Linotype" panose="02040502050505030304" pitchFamily="18" charset="0"/>
              </a:rPr>
              <a:t>de</a:t>
            </a:r>
            <a:r>
              <a:rPr lang="ro-RO" sz="1400" dirty="0" smtClean="0">
                <a:solidFill>
                  <a:schemeClr val="bg1">
                    <a:lumMod val="50000"/>
                  </a:schemeClr>
                </a:solidFill>
                <a:latin typeface="Palatino Linotype" panose="02040502050505030304" pitchFamily="18" charset="0"/>
              </a:rPr>
              <a:t> </a:t>
            </a:r>
            <a:r>
              <a:rPr lang="ro-RO" sz="1400" dirty="0">
                <a:solidFill>
                  <a:schemeClr val="bg1">
                    <a:lumMod val="50000"/>
                  </a:schemeClr>
                </a:solidFill>
                <a:latin typeface="Palatino Linotype" panose="02040502050505030304" pitchFamily="18" charset="0"/>
              </a:rPr>
              <a:t>î</a:t>
            </a:r>
            <a:r>
              <a:rPr lang="en-US" sz="1400" dirty="0" err="1" smtClean="0">
                <a:solidFill>
                  <a:schemeClr val="bg1">
                    <a:lumMod val="50000"/>
                  </a:schemeClr>
                </a:solidFill>
                <a:latin typeface="Palatino Linotype" panose="02040502050505030304" pitchFamily="18" charset="0"/>
              </a:rPr>
              <a:t>nv</a:t>
            </a:r>
            <a:r>
              <a:rPr lang="ro-RO" sz="1400" dirty="0" err="1" smtClean="0">
                <a:solidFill>
                  <a:schemeClr val="bg1">
                    <a:lumMod val="50000"/>
                  </a:schemeClr>
                </a:solidFill>
                <a:latin typeface="Palatino Linotype" panose="02040502050505030304" pitchFamily="18" charset="0"/>
              </a:rPr>
              <a:t>ăț</a:t>
            </a:r>
            <a:r>
              <a:rPr lang="ro-RO" sz="1400" dirty="0" err="1">
                <a:solidFill>
                  <a:schemeClr val="bg1">
                    <a:lumMod val="50000"/>
                  </a:schemeClr>
                </a:solidFill>
                <a:latin typeface="Palatino Linotype" panose="02040502050505030304" pitchFamily="18" charset="0"/>
              </a:rPr>
              <a:t>ă</a:t>
            </a:r>
            <a:r>
              <a:rPr lang="en-US" sz="1400" dirty="0" smtClean="0">
                <a:solidFill>
                  <a:schemeClr val="bg1">
                    <a:lumMod val="50000"/>
                  </a:schemeClr>
                </a:solidFill>
                <a:latin typeface="Palatino Linotype" panose="02040502050505030304" pitchFamily="18" charset="0"/>
              </a:rPr>
              <a:t>m</a:t>
            </a:r>
            <a:r>
              <a:rPr lang="ro-RO" sz="1400" dirty="0" smtClean="0">
                <a:solidFill>
                  <a:schemeClr val="bg1">
                    <a:lumMod val="50000"/>
                  </a:schemeClr>
                </a:solidFill>
                <a:latin typeface="Palatino Linotype" panose="02040502050505030304" pitchFamily="18" charset="0"/>
              </a:rPr>
              <a:t>â</a:t>
            </a:r>
            <a:r>
              <a:rPr lang="en-US" sz="1400" dirty="0" err="1" smtClean="0">
                <a:solidFill>
                  <a:schemeClr val="bg1">
                    <a:lumMod val="50000"/>
                  </a:schemeClr>
                </a:solidFill>
                <a:latin typeface="Palatino Linotype" panose="02040502050505030304" pitchFamily="18" charset="0"/>
              </a:rPr>
              <a:t>nt</a:t>
            </a:r>
            <a:r>
              <a:rPr lang="en-US" sz="1400" dirty="0" smtClean="0">
                <a:solidFill>
                  <a:schemeClr val="bg1">
                    <a:lumMod val="50000"/>
                  </a:schemeClr>
                </a:solidFill>
                <a:latin typeface="Palatino Linotype" panose="02040502050505030304" pitchFamily="18" charset="0"/>
              </a:rPr>
              <a:t> </a:t>
            </a:r>
            <a:r>
              <a:rPr lang="en-US" sz="1400" dirty="0" err="1">
                <a:solidFill>
                  <a:schemeClr val="bg1">
                    <a:lumMod val="50000"/>
                  </a:schemeClr>
                </a:solidFill>
                <a:latin typeface="Palatino Linotype" panose="02040502050505030304" pitchFamily="18" charset="0"/>
              </a:rPr>
              <a:t>pentru</a:t>
            </a:r>
            <a:r>
              <a:rPr lang="en-US" sz="1400" dirty="0">
                <a:solidFill>
                  <a:schemeClr val="bg1">
                    <a:lumMod val="50000"/>
                  </a:schemeClr>
                </a:solidFill>
                <a:latin typeface="Palatino Linotype" panose="02040502050505030304" pitchFamily="18" charset="0"/>
              </a:rPr>
              <a:t> </a:t>
            </a:r>
            <a:r>
              <a:rPr lang="ro-RO" sz="1400" dirty="0" smtClean="0">
                <a:solidFill>
                  <a:schemeClr val="bg1">
                    <a:lumMod val="50000"/>
                  </a:schemeClr>
                </a:solidFill>
                <a:latin typeface="Palatino Linotype" panose="02040502050505030304" pitchFamily="18" charset="0"/>
              </a:rPr>
              <a:t>î</a:t>
            </a:r>
            <a:r>
              <a:rPr lang="en-US" sz="1400" dirty="0" err="1" smtClean="0">
                <a:solidFill>
                  <a:schemeClr val="bg1">
                    <a:lumMod val="50000"/>
                  </a:schemeClr>
                </a:solidFill>
                <a:latin typeface="Palatino Linotype" panose="02040502050505030304" pitchFamily="18" charset="0"/>
              </a:rPr>
              <a:t>nv</a:t>
            </a:r>
            <a:r>
              <a:rPr lang="ro-RO" sz="1400" dirty="0" err="1" smtClean="0">
                <a:solidFill>
                  <a:schemeClr val="bg1">
                    <a:lumMod val="50000"/>
                  </a:schemeClr>
                </a:solidFill>
                <a:latin typeface="Palatino Linotype" panose="02040502050505030304" pitchFamily="18" charset="0"/>
              </a:rPr>
              <a:t>ăț</a:t>
            </a:r>
            <a:r>
              <a:rPr lang="ro-RO" sz="1400" dirty="0" err="1">
                <a:solidFill>
                  <a:schemeClr val="bg1">
                    <a:lumMod val="50000"/>
                  </a:schemeClr>
                </a:solidFill>
                <a:latin typeface="Palatino Linotype" panose="02040502050505030304" pitchFamily="18" charset="0"/>
              </a:rPr>
              <a:t>ă</a:t>
            </a:r>
            <a:r>
              <a:rPr lang="en-US" sz="1400" dirty="0" smtClean="0">
                <a:solidFill>
                  <a:schemeClr val="bg1">
                    <a:lumMod val="50000"/>
                  </a:schemeClr>
                </a:solidFill>
                <a:latin typeface="Palatino Linotype" panose="02040502050505030304" pitchFamily="18" charset="0"/>
              </a:rPr>
              <a:t>m</a:t>
            </a:r>
            <a:r>
              <a:rPr lang="ro-RO" sz="1400" dirty="0" smtClean="0">
                <a:solidFill>
                  <a:schemeClr val="bg1">
                    <a:lumMod val="50000"/>
                  </a:schemeClr>
                </a:solidFill>
                <a:latin typeface="Palatino Linotype" panose="02040502050505030304" pitchFamily="18" charset="0"/>
              </a:rPr>
              <a:t>â</a:t>
            </a:r>
            <a:r>
              <a:rPr lang="en-US" sz="1400" dirty="0" err="1" smtClean="0">
                <a:solidFill>
                  <a:schemeClr val="bg1">
                    <a:lumMod val="50000"/>
                  </a:schemeClr>
                </a:solidFill>
                <a:latin typeface="Palatino Linotype" panose="02040502050505030304" pitchFamily="18" charset="0"/>
              </a:rPr>
              <a:t>ntul</a:t>
            </a:r>
            <a:r>
              <a:rPr lang="en-US" sz="1400" dirty="0" smtClean="0">
                <a:solidFill>
                  <a:schemeClr val="bg1">
                    <a:lumMod val="50000"/>
                  </a:schemeClr>
                </a:solidFill>
                <a:latin typeface="Palatino Linotype" panose="02040502050505030304" pitchFamily="18" charset="0"/>
              </a:rPr>
              <a:t> prima</a:t>
            </a:r>
            <a:r>
              <a:rPr lang="ro-RO" sz="1400" dirty="0" smtClean="0">
                <a:solidFill>
                  <a:schemeClr val="bg1">
                    <a:lumMod val="50000"/>
                  </a:schemeClr>
                </a:solidFill>
                <a:latin typeface="Palatino Linotype" panose="02040502050505030304" pitchFamily="18" charset="0"/>
              </a:rPr>
              <a:t>r</a:t>
            </a:r>
          </a:p>
          <a:p>
            <a:pPr algn="just"/>
            <a:endParaRPr lang="ro-RO" altLang="en-US" sz="1400" b="1" i="1" dirty="0" smtClean="0">
              <a:solidFill>
                <a:srgbClr val="000000"/>
              </a:solidFill>
              <a:latin typeface="Palatino Linotype" panose="02040502050505030304" pitchFamily="18" charset="0"/>
            </a:endParaRPr>
          </a:p>
          <a:p>
            <a:pPr marL="0" indent="0" algn="just">
              <a:buNone/>
            </a:pPr>
            <a:endParaRPr lang="en-US" altLang="en-US" sz="1400" b="1" i="1" dirty="0">
              <a:solidFill>
                <a:srgbClr val="000000"/>
              </a:solidFill>
              <a:latin typeface="Palatino Linotype" panose="02040502050505030304" pitchFamily="18" charset="0"/>
            </a:endParaRPr>
          </a:p>
        </p:txBody>
      </p:sp>
    </p:spTree>
    <p:extLst>
      <p:ext uri="{BB962C8B-B14F-4D97-AF65-F5344CB8AC3E}">
        <p14:creationId xmlns:p14="http://schemas.microsoft.com/office/powerpoint/2010/main" xmlns="" val="1605707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77507" name="Rectangle 3"/>
          <p:cNvSpPr>
            <a:spLocks noGrp="1" noChangeArrowheads="1"/>
          </p:cNvSpPr>
          <p:nvPr>
            <p:ph type="body" idx="1"/>
          </p:nvPr>
        </p:nvSpPr>
        <p:spPr>
          <a:xfrm>
            <a:off x="1908175" y="909638"/>
            <a:ext cx="7056438" cy="5832475"/>
          </a:xfrm>
        </p:spPr>
        <p:txBody>
          <a:bodyPr/>
          <a:lstStyle/>
          <a:p>
            <a:pPr algn="just"/>
            <a:endParaRPr lang="ro-RO" altLang="en-US" sz="1400" b="1" i="1" dirty="0" smtClean="0">
              <a:solidFill>
                <a:schemeClr val="bg1">
                  <a:lumMod val="50000"/>
                </a:schemeClr>
              </a:solidFill>
              <a:latin typeface="Palatino Linotype" panose="02040502050505030304" pitchFamily="18" charset="0"/>
            </a:endParaRPr>
          </a:p>
          <a:p>
            <a:r>
              <a:rPr lang="ro-RO" sz="1400" dirty="0">
                <a:solidFill>
                  <a:schemeClr val="bg1">
                    <a:lumMod val="50000"/>
                  </a:schemeClr>
                </a:solidFill>
                <a:latin typeface="Palatino Linotype" panose="02040502050505030304" pitchFamily="18" charset="0"/>
              </a:rPr>
              <a:t>OMEN </a:t>
            </a:r>
            <a:r>
              <a:rPr lang="ro-RO" sz="1400" dirty="0" smtClean="0">
                <a:solidFill>
                  <a:schemeClr val="bg1">
                    <a:lumMod val="50000"/>
                  </a:schemeClr>
                </a:solidFill>
                <a:latin typeface="Palatino Linotype" panose="02040502050505030304" pitchFamily="18" charset="0"/>
              </a:rPr>
              <a:t>5489/2011</a:t>
            </a:r>
            <a:r>
              <a:rPr lang="ro-RO" sz="1400" dirty="0">
                <a:solidFill>
                  <a:schemeClr val="bg1">
                    <a:lumMod val="50000"/>
                  </a:schemeClr>
                </a:solidFill>
                <a:latin typeface="Palatino Linotype" panose="02040502050505030304" pitchFamily="18" charset="0"/>
              </a:rPr>
              <a:t>, care aprobă </a:t>
            </a:r>
            <a:r>
              <a:rPr lang="ro-RO" sz="1400" b="1" i="1" dirty="0">
                <a:solidFill>
                  <a:schemeClr val="bg1">
                    <a:lumMod val="50000"/>
                  </a:schemeClr>
                </a:solidFill>
                <a:latin typeface="Palatino Linotype" panose="02040502050505030304" pitchFamily="18" charset="0"/>
              </a:rPr>
              <a:t>Metodologia privind promovarea a 2 ani de studii într-un an școlar în învățământul preuniversitar</a:t>
            </a:r>
            <a:r>
              <a:rPr lang="ro-RO" sz="1400" dirty="0">
                <a:solidFill>
                  <a:schemeClr val="bg1">
                    <a:lumMod val="50000"/>
                  </a:schemeClr>
                </a:solidFill>
                <a:latin typeface="Palatino Linotype" panose="02040502050505030304" pitchFamily="18" charset="0"/>
              </a:rPr>
              <a:t>,</a:t>
            </a:r>
            <a:r>
              <a:rPr lang="ro-RO" sz="1400" b="1" i="1" dirty="0">
                <a:solidFill>
                  <a:schemeClr val="bg1">
                    <a:lumMod val="50000"/>
                  </a:schemeClr>
                </a:solidFill>
                <a:latin typeface="Palatino Linotype" panose="02040502050505030304" pitchFamily="18" charset="0"/>
              </a:rPr>
              <a:t> </a:t>
            </a:r>
            <a:r>
              <a:rPr lang="ro-RO" sz="1400" dirty="0">
                <a:solidFill>
                  <a:schemeClr val="bg1">
                    <a:lumMod val="50000"/>
                  </a:schemeClr>
                </a:solidFill>
                <a:latin typeface="Palatino Linotype" panose="02040502050505030304" pitchFamily="18" charset="0"/>
              </a:rPr>
              <a:t>precum și</a:t>
            </a:r>
            <a:r>
              <a:rPr lang="ro-RO" sz="1400" b="1" i="1" dirty="0">
                <a:solidFill>
                  <a:schemeClr val="bg1">
                    <a:lumMod val="50000"/>
                  </a:schemeClr>
                </a:solidFill>
                <a:latin typeface="Palatino Linotype" panose="02040502050505030304" pitchFamily="18" charset="0"/>
              </a:rPr>
              <a:t> Reglementările procedurale privind promovarea a 2 ani de studii într-un an școlar</a:t>
            </a:r>
            <a:r>
              <a:rPr lang="ro-RO" sz="1400" b="1" i="1" dirty="0" smtClean="0">
                <a:solidFill>
                  <a:schemeClr val="bg1">
                    <a:lumMod val="50000"/>
                  </a:schemeClr>
                </a:solidFill>
                <a:latin typeface="Palatino Linotype" panose="02040502050505030304" pitchFamily="18" charset="0"/>
              </a:rPr>
              <a:t>.</a:t>
            </a:r>
            <a:endParaRPr lang="ro-RO" sz="1200" b="1" i="1" dirty="0">
              <a:solidFill>
                <a:srgbClr val="000000"/>
              </a:solidFill>
              <a:latin typeface="Palatino Linotype" panose="02040502050505030304" pitchFamily="18" charset="0"/>
            </a:endParaRPr>
          </a:p>
          <a:p>
            <a:pPr algn="just"/>
            <a:r>
              <a:rPr lang="fr-FR" sz="1200" dirty="0" err="1">
                <a:solidFill>
                  <a:srgbClr val="000000"/>
                </a:solidFill>
                <a:latin typeface="Palatino Linotype" panose="02040502050505030304" pitchFamily="18" charset="0"/>
              </a:rPr>
              <a:t>În</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conformitate</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cu</a:t>
            </a:r>
            <a:r>
              <a:rPr lang="fr-FR" sz="1200" dirty="0">
                <a:solidFill>
                  <a:srgbClr val="000000"/>
                </a:solidFill>
                <a:latin typeface="Palatino Linotype" panose="02040502050505030304" pitchFamily="18" charset="0"/>
              </a:rPr>
              <a:t> Art. 3 </a:t>
            </a:r>
            <a:r>
              <a:rPr lang="fr-FR" sz="1200" dirty="0" err="1">
                <a:solidFill>
                  <a:srgbClr val="000000"/>
                </a:solidFill>
                <a:latin typeface="Palatino Linotype" panose="02040502050505030304" pitchFamily="18" charset="0"/>
              </a:rPr>
              <a:t>din</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această</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metodologie</a:t>
            </a:r>
            <a:r>
              <a:rPr lang="fr-FR" sz="1200" dirty="0">
                <a:solidFill>
                  <a:srgbClr val="000000"/>
                </a:solidFill>
                <a:latin typeface="Palatino Linotype" panose="02040502050505030304" pitchFamily="18" charset="0"/>
              </a:rPr>
              <a:t>,  </a:t>
            </a:r>
            <a:r>
              <a:rPr lang="fr-FR" sz="1200" b="1" i="1" dirty="0" err="1">
                <a:solidFill>
                  <a:srgbClr val="000000"/>
                </a:solidFill>
                <a:latin typeface="Palatino Linotype" panose="02040502050505030304" pitchFamily="18" charset="0"/>
              </a:rPr>
              <a:t>clasele</a:t>
            </a:r>
            <a:r>
              <a:rPr lang="fr-FR" sz="1200" b="1" i="1" dirty="0">
                <a:solidFill>
                  <a:srgbClr val="000000"/>
                </a:solidFill>
                <a:latin typeface="Palatino Linotype" panose="02040502050505030304" pitchFamily="18" charset="0"/>
              </a:rPr>
              <a:t> de </a:t>
            </a:r>
            <a:r>
              <a:rPr lang="fr-FR" sz="1200" b="1" i="1" dirty="0" err="1">
                <a:solidFill>
                  <a:srgbClr val="000000"/>
                </a:solidFill>
                <a:latin typeface="Palatino Linotype" panose="02040502050505030304" pitchFamily="18" charset="0"/>
              </a:rPr>
              <a:t>început</a:t>
            </a:r>
            <a:r>
              <a:rPr lang="fr-FR" sz="1200" b="1" i="1" dirty="0">
                <a:solidFill>
                  <a:srgbClr val="000000"/>
                </a:solidFill>
                <a:latin typeface="Palatino Linotype" panose="02040502050505030304" pitchFamily="18" charset="0"/>
              </a:rPr>
              <a:t> de </a:t>
            </a:r>
            <a:r>
              <a:rPr lang="fr-FR" sz="1200" b="1" i="1" dirty="0" err="1">
                <a:solidFill>
                  <a:srgbClr val="000000"/>
                </a:solidFill>
                <a:latin typeface="Palatino Linotype" panose="02040502050505030304" pitchFamily="18" charset="0"/>
              </a:rPr>
              <a:t>ciclu</a:t>
            </a:r>
            <a:r>
              <a:rPr lang="fr-FR" sz="1200" b="1" i="1" dirty="0">
                <a:solidFill>
                  <a:srgbClr val="000000"/>
                </a:solidFill>
                <a:latin typeface="Palatino Linotype" panose="02040502050505030304" pitchFamily="18" charset="0"/>
              </a:rPr>
              <a:t> de </a:t>
            </a:r>
            <a:r>
              <a:rPr lang="fr-FR" sz="1200" b="1" i="1" dirty="0" err="1">
                <a:solidFill>
                  <a:srgbClr val="000000"/>
                </a:solidFill>
                <a:latin typeface="Palatino Linotype" panose="02040502050505030304" pitchFamily="18" charset="0"/>
              </a:rPr>
              <a:t>învăţământ</a:t>
            </a:r>
            <a:r>
              <a:rPr lang="fr-FR" sz="1200" b="1" i="1" dirty="0">
                <a:solidFill>
                  <a:srgbClr val="000000"/>
                </a:solidFill>
                <a:latin typeface="Palatino Linotype" panose="02040502050505030304" pitchFamily="18" charset="0"/>
              </a:rPr>
              <a:t> se </a:t>
            </a:r>
            <a:r>
              <a:rPr lang="fr-FR" sz="1200" b="1" i="1" dirty="0" err="1">
                <a:solidFill>
                  <a:srgbClr val="000000"/>
                </a:solidFill>
                <a:latin typeface="Palatino Linotype" panose="02040502050505030304" pitchFamily="18" charset="0"/>
              </a:rPr>
              <a:t>exclud</a:t>
            </a:r>
            <a:r>
              <a:rPr lang="fr-FR" sz="1200" b="1" i="1" dirty="0">
                <a:solidFill>
                  <a:srgbClr val="000000"/>
                </a:solidFill>
                <a:latin typeface="Palatino Linotype" panose="02040502050505030304" pitchFamily="18" charset="0"/>
              </a:rPr>
              <a:t> </a:t>
            </a:r>
            <a:r>
              <a:rPr lang="fr-FR" sz="1200" b="1" i="1" dirty="0" err="1">
                <a:solidFill>
                  <a:srgbClr val="000000"/>
                </a:solidFill>
                <a:latin typeface="Palatino Linotype" panose="02040502050505030304" pitchFamily="18" charset="0"/>
              </a:rPr>
              <a:t>din</a:t>
            </a:r>
            <a:r>
              <a:rPr lang="fr-FR" sz="1200" b="1" i="1" dirty="0">
                <a:solidFill>
                  <a:srgbClr val="000000"/>
                </a:solidFill>
                <a:latin typeface="Palatino Linotype" panose="02040502050505030304" pitchFamily="18" charset="0"/>
              </a:rPr>
              <a:t> </a:t>
            </a:r>
            <a:r>
              <a:rPr lang="fr-FR" sz="1200" b="1" i="1" dirty="0" err="1">
                <a:solidFill>
                  <a:srgbClr val="000000"/>
                </a:solidFill>
                <a:latin typeface="Palatino Linotype" panose="02040502050505030304" pitchFamily="18" charset="0"/>
              </a:rPr>
              <a:t>programul</a:t>
            </a:r>
            <a:r>
              <a:rPr lang="fr-FR" sz="1200" b="1" i="1" dirty="0">
                <a:solidFill>
                  <a:srgbClr val="000000"/>
                </a:solidFill>
                <a:latin typeface="Palatino Linotype" panose="02040502050505030304" pitchFamily="18" charset="0"/>
              </a:rPr>
              <a:t> de </a:t>
            </a:r>
            <a:r>
              <a:rPr lang="fr-FR" sz="1200" b="1" i="1" dirty="0" err="1">
                <a:solidFill>
                  <a:srgbClr val="000000"/>
                </a:solidFill>
                <a:latin typeface="Palatino Linotype" panose="02040502050505030304" pitchFamily="18" charset="0"/>
              </a:rPr>
              <a:t>parcurgere</a:t>
            </a:r>
            <a:r>
              <a:rPr lang="fr-FR" sz="1200" b="1" i="1" dirty="0">
                <a:solidFill>
                  <a:srgbClr val="000000"/>
                </a:solidFill>
                <a:latin typeface="Palatino Linotype" panose="02040502050505030304" pitchFamily="18" charset="0"/>
              </a:rPr>
              <a:t> a 2 </a:t>
            </a:r>
            <a:r>
              <a:rPr lang="fr-FR" sz="1200" b="1" i="1" dirty="0" err="1">
                <a:solidFill>
                  <a:srgbClr val="000000"/>
                </a:solidFill>
                <a:latin typeface="Palatino Linotype" panose="02040502050505030304" pitchFamily="18" charset="0"/>
              </a:rPr>
              <a:t>ani</a:t>
            </a:r>
            <a:r>
              <a:rPr lang="fr-FR" sz="1200" b="1" i="1" dirty="0">
                <a:solidFill>
                  <a:srgbClr val="000000"/>
                </a:solidFill>
                <a:latin typeface="Palatino Linotype" panose="02040502050505030304" pitchFamily="18" charset="0"/>
              </a:rPr>
              <a:t> de </a:t>
            </a:r>
            <a:r>
              <a:rPr lang="fr-FR" sz="1200" b="1" i="1" dirty="0" err="1">
                <a:solidFill>
                  <a:srgbClr val="000000"/>
                </a:solidFill>
                <a:latin typeface="Palatino Linotype" panose="02040502050505030304" pitchFamily="18" charset="0"/>
              </a:rPr>
              <a:t>studii</a:t>
            </a:r>
            <a:r>
              <a:rPr lang="fr-FR" sz="1200" b="1" i="1" dirty="0">
                <a:solidFill>
                  <a:srgbClr val="000000"/>
                </a:solidFill>
                <a:latin typeface="Palatino Linotype" panose="02040502050505030304" pitchFamily="18" charset="0"/>
              </a:rPr>
              <a:t> </a:t>
            </a:r>
            <a:r>
              <a:rPr lang="fr-FR" sz="1200" b="1" i="1" dirty="0" err="1">
                <a:solidFill>
                  <a:srgbClr val="000000"/>
                </a:solidFill>
                <a:latin typeface="Palatino Linotype" panose="02040502050505030304" pitchFamily="18" charset="0"/>
              </a:rPr>
              <a:t>într</a:t>
            </a:r>
            <a:r>
              <a:rPr lang="fr-FR" sz="1200" b="1" i="1" dirty="0">
                <a:solidFill>
                  <a:srgbClr val="000000"/>
                </a:solidFill>
                <a:latin typeface="Palatino Linotype" panose="02040502050505030304" pitchFamily="18" charset="0"/>
              </a:rPr>
              <a:t>-un an </a:t>
            </a:r>
            <a:r>
              <a:rPr lang="fr-FR" sz="1200" b="1" i="1" dirty="0" err="1">
                <a:solidFill>
                  <a:srgbClr val="000000"/>
                </a:solidFill>
                <a:latin typeface="Palatino Linotype" panose="02040502050505030304" pitchFamily="18" charset="0"/>
              </a:rPr>
              <a:t>şcolar</a:t>
            </a:r>
            <a:r>
              <a:rPr lang="fr-FR" sz="1200" b="1" i="1" dirty="0">
                <a:solidFill>
                  <a:srgbClr val="000000"/>
                </a:solidFill>
                <a:latin typeface="Palatino Linotype" panose="02040502050505030304" pitchFamily="18" charset="0"/>
              </a:rPr>
              <a:t>.</a:t>
            </a:r>
            <a:r>
              <a:rPr lang="fr-FR" sz="1200" dirty="0">
                <a:solidFill>
                  <a:srgbClr val="000000"/>
                </a:solidFill>
                <a:latin typeface="Palatino Linotype" panose="02040502050505030304" pitchFamily="18" charset="0"/>
              </a:rPr>
              <a:t> </a:t>
            </a:r>
            <a:r>
              <a:rPr lang="fr-FR" sz="1200" u="sng" dirty="0" err="1">
                <a:solidFill>
                  <a:srgbClr val="000000"/>
                </a:solidFill>
                <a:latin typeface="Palatino Linotype" panose="02040502050505030304" pitchFamily="18" charset="0"/>
              </a:rPr>
              <a:t>În</a:t>
            </a:r>
            <a:r>
              <a:rPr lang="fr-FR" sz="1200" u="sng" dirty="0">
                <a:solidFill>
                  <a:srgbClr val="000000"/>
                </a:solidFill>
                <a:latin typeface="Palatino Linotype" panose="02040502050505030304" pitchFamily="18" charset="0"/>
              </a:rPr>
              <a:t> structura </a:t>
            </a:r>
            <a:r>
              <a:rPr lang="fr-FR" sz="1200" u="sng" dirty="0" err="1">
                <a:solidFill>
                  <a:srgbClr val="000000"/>
                </a:solidFill>
                <a:latin typeface="Palatino Linotype" panose="02040502050505030304" pitchFamily="18" charset="0"/>
              </a:rPr>
              <a:t>actuală</a:t>
            </a:r>
            <a:r>
              <a:rPr lang="fr-FR" sz="1200" u="sng" dirty="0">
                <a:solidFill>
                  <a:srgbClr val="000000"/>
                </a:solidFill>
                <a:latin typeface="Palatino Linotype" panose="02040502050505030304" pitchFamily="18" charset="0"/>
              </a:rPr>
              <a:t> a </a:t>
            </a:r>
            <a:r>
              <a:rPr lang="fr-FR" sz="1200" u="sng" dirty="0" err="1">
                <a:solidFill>
                  <a:srgbClr val="000000"/>
                </a:solidFill>
                <a:latin typeface="Palatino Linotype" panose="02040502050505030304" pitchFamily="18" charset="0"/>
              </a:rPr>
              <a:t>sistemului</a:t>
            </a:r>
            <a:r>
              <a:rPr lang="fr-FR" sz="1200" u="sng" dirty="0">
                <a:solidFill>
                  <a:srgbClr val="000000"/>
                </a:solidFill>
                <a:latin typeface="Palatino Linotype" panose="02040502050505030304" pitchFamily="18" charset="0"/>
              </a:rPr>
              <a:t> de </a:t>
            </a:r>
            <a:r>
              <a:rPr lang="fr-FR" sz="1200" u="sng" dirty="0" err="1">
                <a:solidFill>
                  <a:srgbClr val="000000"/>
                </a:solidFill>
                <a:latin typeface="Palatino Linotype" panose="02040502050505030304" pitchFamily="18" charset="0"/>
              </a:rPr>
              <a:t>educație</a:t>
            </a:r>
            <a:r>
              <a:rPr lang="fr-FR" sz="1200" u="sng" dirty="0">
                <a:solidFill>
                  <a:srgbClr val="000000"/>
                </a:solidFill>
                <a:latin typeface="Palatino Linotype" panose="02040502050505030304" pitchFamily="18" charset="0"/>
              </a:rPr>
              <a:t>, </a:t>
            </a:r>
            <a:r>
              <a:rPr lang="fr-FR" sz="1200" u="sng" dirty="0" err="1">
                <a:solidFill>
                  <a:srgbClr val="000000"/>
                </a:solidFill>
                <a:latin typeface="Palatino Linotype" panose="02040502050505030304" pitchFamily="18" charset="0"/>
              </a:rPr>
              <a:t>clasa</a:t>
            </a:r>
            <a:r>
              <a:rPr lang="fr-FR" sz="1200" u="sng" dirty="0">
                <a:solidFill>
                  <a:srgbClr val="000000"/>
                </a:solidFill>
                <a:latin typeface="Palatino Linotype" panose="02040502050505030304" pitchFamily="18" charset="0"/>
              </a:rPr>
              <a:t> </a:t>
            </a:r>
            <a:r>
              <a:rPr lang="fr-FR" sz="1200" u="sng" dirty="0" err="1">
                <a:solidFill>
                  <a:srgbClr val="000000"/>
                </a:solidFill>
                <a:latin typeface="Palatino Linotype" panose="02040502050505030304" pitchFamily="18" charset="0"/>
              </a:rPr>
              <a:t>pregătitoare</a:t>
            </a:r>
            <a:r>
              <a:rPr lang="fr-FR" sz="1200" u="sng" dirty="0">
                <a:solidFill>
                  <a:srgbClr val="000000"/>
                </a:solidFill>
                <a:latin typeface="Palatino Linotype" panose="02040502050505030304" pitchFamily="18" charset="0"/>
              </a:rPr>
              <a:t> este </a:t>
            </a:r>
            <a:r>
              <a:rPr lang="fr-FR" sz="1200" u="sng" dirty="0" err="1">
                <a:solidFill>
                  <a:srgbClr val="000000"/>
                </a:solidFill>
                <a:latin typeface="Palatino Linotype" panose="02040502050505030304" pitchFamily="18" charset="0"/>
              </a:rPr>
              <a:t>clasă</a:t>
            </a:r>
            <a:r>
              <a:rPr lang="fr-FR" sz="1200" u="sng" dirty="0">
                <a:solidFill>
                  <a:srgbClr val="000000"/>
                </a:solidFill>
                <a:latin typeface="Palatino Linotype" panose="02040502050505030304" pitchFamily="18" charset="0"/>
              </a:rPr>
              <a:t> de </a:t>
            </a:r>
            <a:r>
              <a:rPr lang="fr-FR" sz="1200" u="sng" dirty="0" err="1">
                <a:solidFill>
                  <a:srgbClr val="000000"/>
                </a:solidFill>
                <a:latin typeface="Palatino Linotype" panose="02040502050505030304" pitchFamily="18" charset="0"/>
              </a:rPr>
              <a:t>început</a:t>
            </a:r>
            <a:r>
              <a:rPr lang="fr-FR" sz="1200" u="sng" dirty="0">
                <a:solidFill>
                  <a:srgbClr val="000000"/>
                </a:solidFill>
                <a:latin typeface="Palatino Linotype" panose="02040502050505030304" pitchFamily="18" charset="0"/>
              </a:rPr>
              <a:t> de </a:t>
            </a:r>
            <a:r>
              <a:rPr lang="fr-FR" sz="1200" u="sng" dirty="0" err="1">
                <a:solidFill>
                  <a:srgbClr val="000000"/>
                </a:solidFill>
                <a:latin typeface="Palatino Linotype" panose="02040502050505030304" pitchFamily="18" charset="0"/>
              </a:rPr>
              <a:t>ciclu</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Din</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această</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perspectivă</a:t>
            </a:r>
            <a:r>
              <a:rPr lang="fr-FR" sz="1200" dirty="0">
                <a:solidFill>
                  <a:srgbClr val="000000"/>
                </a:solidFill>
                <a:latin typeface="Palatino Linotype" panose="02040502050505030304" pitchFamily="18" charset="0"/>
              </a:rPr>
              <a:t>,  un </a:t>
            </a:r>
            <a:r>
              <a:rPr lang="fr-FR" sz="1200" dirty="0" err="1">
                <a:solidFill>
                  <a:srgbClr val="000000"/>
                </a:solidFill>
                <a:latin typeface="Palatino Linotype" panose="02040502050505030304" pitchFamily="18" charset="0"/>
              </a:rPr>
              <a:t>elev</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înscris</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în</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clasa</a:t>
            </a:r>
            <a:r>
              <a:rPr lang="fr-FR" sz="1200" dirty="0">
                <a:solidFill>
                  <a:srgbClr val="000000"/>
                </a:solidFill>
                <a:latin typeface="Palatino Linotype" panose="02040502050505030304" pitchFamily="18" charset="0"/>
              </a:rPr>
              <a:t> I </a:t>
            </a:r>
            <a:r>
              <a:rPr lang="fr-FR" sz="1200" dirty="0" err="1">
                <a:solidFill>
                  <a:srgbClr val="000000"/>
                </a:solidFill>
                <a:latin typeface="Palatino Linotype" panose="02040502050505030304" pitchFamily="18" charset="0"/>
              </a:rPr>
              <a:t>poate</a:t>
            </a:r>
            <a:r>
              <a:rPr lang="fr-FR" sz="1200" dirty="0">
                <a:solidFill>
                  <a:srgbClr val="000000"/>
                </a:solidFill>
                <a:latin typeface="Palatino Linotype" panose="02040502050505030304" pitchFamily="18" charset="0"/>
              </a:rPr>
              <a:t> fi </a:t>
            </a:r>
            <a:r>
              <a:rPr lang="fr-FR" sz="1200" dirty="0" err="1">
                <a:solidFill>
                  <a:srgbClr val="000000"/>
                </a:solidFill>
                <a:latin typeface="Palatino Linotype" panose="02040502050505030304" pitchFamily="18" charset="0"/>
              </a:rPr>
              <a:t>cuprins</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în</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programul</a:t>
            </a:r>
            <a:r>
              <a:rPr lang="fr-FR" sz="1200" dirty="0">
                <a:solidFill>
                  <a:srgbClr val="000000"/>
                </a:solidFill>
                <a:latin typeface="Palatino Linotype" panose="02040502050505030304" pitchFamily="18" charset="0"/>
              </a:rPr>
              <a:t> de </a:t>
            </a:r>
            <a:r>
              <a:rPr lang="fr-FR" sz="1200" dirty="0" err="1">
                <a:solidFill>
                  <a:srgbClr val="000000"/>
                </a:solidFill>
                <a:latin typeface="Palatino Linotype" panose="02040502050505030304" pitchFamily="18" charset="0"/>
              </a:rPr>
              <a:t>parcurgere</a:t>
            </a:r>
            <a:r>
              <a:rPr lang="fr-FR" sz="1200" dirty="0">
                <a:solidFill>
                  <a:srgbClr val="000000"/>
                </a:solidFill>
                <a:latin typeface="Palatino Linotype" panose="02040502050505030304" pitchFamily="18" charset="0"/>
              </a:rPr>
              <a:t> a </a:t>
            </a:r>
            <a:r>
              <a:rPr lang="fr-FR" sz="1200" dirty="0" err="1">
                <a:solidFill>
                  <a:srgbClr val="000000"/>
                </a:solidFill>
                <a:latin typeface="Palatino Linotype" panose="02040502050505030304" pitchFamily="18" charset="0"/>
              </a:rPr>
              <a:t>doi</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ani</a:t>
            </a:r>
            <a:r>
              <a:rPr lang="fr-FR" sz="1200" dirty="0">
                <a:solidFill>
                  <a:srgbClr val="000000"/>
                </a:solidFill>
                <a:latin typeface="Palatino Linotype" panose="02040502050505030304" pitchFamily="18" charset="0"/>
              </a:rPr>
              <a:t> de </a:t>
            </a:r>
            <a:r>
              <a:rPr lang="fr-FR" sz="1200" dirty="0" err="1">
                <a:solidFill>
                  <a:srgbClr val="000000"/>
                </a:solidFill>
                <a:latin typeface="Palatino Linotype" panose="02040502050505030304" pitchFamily="18" charset="0"/>
              </a:rPr>
              <a:t>studii</a:t>
            </a:r>
            <a:r>
              <a:rPr lang="fr-FR" sz="1200" dirty="0">
                <a:solidFill>
                  <a:srgbClr val="000000"/>
                </a:solidFill>
                <a:latin typeface="Palatino Linotype" panose="02040502050505030304" pitchFamily="18" charset="0"/>
              </a:rPr>
              <a:t> </a:t>
            </a:r>
            <a:r>
              <a:rPr lang="fr-FR" sz="1200" dirty="0" err="1">
                <a:solidFill>
                  <a:srgbClr val="000000"/>
                </a:solidFill>
                <a:latin typeface="Palatino Linotype" panose="02040502050505030304" pitchFamily="18" charset="0"/>
              </a:rPr>
              <a:t>într</a:t>
            </a:r>
            <a:r>
              <a:rPr lang="fr-FR" sz="1200" dirty="0">
                <a:solidFill>
                  <a:srgbClr val="000000"/>
                </a:solidFill>
                <a:latin typeface="Palatino Linotype" panose="02040502050505030304" pitchFamily="18" charset="0"/>
              </a:rPr>
              <a:t>-un an </a:t>
            </a:r>
            <a:r>
              <a:rPr lang="fr-FR" sz="1200" dirty="0" err="1">
                <a:solidFill>
                  <a:srgbClr val="000000"/>
                </a:solidFill>
                <a:latin typeface="Palatino Linotype" panose="02040502050505030304" pitchFamily="18" charset="0"/>
              </a:rPr>
              <a:t>școlar</a:t>
            </a:r>
            <a:r>
              <a:rPr lang="fr-FR" sz="1200" dirty="0">
                <a:solidFill>
                  <a:srgbClr val="000000"/>
                </a:solidFill>
                <a:latin typeface="Palatino Linotype" panose="02040502050505030304" pitchFamily="18" charset="0"/>
              </a:rPr>
              <a:t>. </a:t>
            </a:r>
            <a:endParaRPr lang="en-US" sz="1200" dirty="0">
              <a:solidFill>
                <a:srgbClr val="000000"/>
              </a:solidFill>
              <a:latin typeface="Palatino Linotype" panose="02040502050505030304" pitchFamily="18" charset="0"/>
            </a:endParaRPr>
          </a:p>
          <a:p>
            <a:pPr algn="just"/>
            <a:r>
              <a:rPr lang="ro-RO" sz="1200" dirty="0" smtClean="0">
                <a:solidFill>
                  <a:srgbClr val="000000"/>
                </a:solidFill>
                <a:latin typeface="Palatino Linotype" panose="02040502050505030304" pitchFamily="18" charset="0"/>
              </a:rPr>
              <a:t>Referitor </a:t>
            </a:r>
            <a:r>
              <a:rPr lang="ro-RO" sz="1200" dirty="0">
                <a:solidFill>
                  <a:srgbClr val="000000"/>
                </a:solidFill>
                <a:latin typeface="Palatino Linotype" panose="02040502050505030304" pitchFamily="18" charset="0"/>
              </a:rPr>
              <a:t>la condiția prevăzută de </a:t>
            </a:r>
            <a:r>
              <a:rPr lang="ro-RO" sz="1200" b="1" i="1" dirty="0">
                <a:solidFill>
                  <a:srgbClr val="000000"/>
                </a:solidFill>
                <a:latin typeface="Palatino Linotype" panose="02040502050505030304" pitchFamily="18" charset="0"/>
              </a:rPr>
              <a:t>Metodologia privind promovarea a 2 ani de studii într-un an școlar în învățământul preuniversitar</a:t>
            </a:r>
            <a:r>
              <a:rPr lang="ro-RO" sz="1200" dirty="0">
                <a:solidFill>
                  <a:srgbClr val="000000"/>
                </a:solidFill>
                <a:latin typeface="Palatino Linotype" panose="02040502050505030304" pitchFamily="18" charset="0"/>
              </a:rPr>
              <a:t>, de a fi obținut  în anul </a:t>
            </a:r>
            <a:r>
              <a:rPr lang="ro-RO" sz="1200" dirty="0" err="1">
                <a:solidFill>
                  <a:srgbClr val="000000"/>
                </a:solidFill>
                <a:latin typeface="Palatino Linotype" panose="02040502050505030304" pitchFamily="18" charset="0"/>
              </a:rPr>
              <a:t>şcolar</a:t>
            </a:r>
            <a:r>
              <a:rPr lang="ro-RO" sz="1200" dirty="0">
                <a:solidFill>
                  <a:srgbClr val="000000"/>
                </a:solidFill>
                <a:latin typeface="Palatino Linotype" panose="02040502050505030304" pitchFamily="18" charset="0"/>
              </a:rPr>
              <a:t> anterior anului participării la program, calificativul „foarte bine”, menționăm că, în conformitate cu prevederile Ordonanței de Urgență nr. 117 din 30 decembrie 2013 privind modificarea și completarea Legii educației naționale nr. 1/ 2011, </a:t>
            </a:r>
            <a:r>
              <a:rPr lang="ro-RO" sz="1200" b="1" i="1" dirty="0">
                <a:solidFill>
                  <a:srgbClr val="000000"/>
                </a:solidFill>
                <a:latin typeface="Palatino Linotype" panose="02040502050505030304" pitchFamily="18" charset="0"/>
              </a:rPr>
              <a:t>pe parcursul clasei pregătitoare nu se acordă note sau calificative</a:t>
            </a:r>
            <a:r>
              <a:rPr lang="ro-RO" sz="1200" dirty="0">
                <a:solidFill>
                  <a:srgbClr val="000000"/>
                </a:solidFill>
                <a:latin typeface="Palatino Linotype" panose="02040502050505030304" pitchFamily="18" charset="0"/>
              </a:rPr>
              <a:t>. Astfel, la clasa pregătitoare se are în vedere evaluarea </a:t>
            </a:r>
            <a:r>
              <a:rPr lang="ro-RO" sz="1200" dirty="0" err="1">
                <a:solidFill>
                  <a:srgbClr val="000000"/>
                </a:solidFill>
                <a:latin typeface="Palatino Linotype" panose="02040502050505030304" pitchFamily="18" charset="0"/>
              </a:rPr>
              <a:t>dezvoltarii</a:t>
            </a:r>
            <a:r>
              <a:rPr lang="ro-RO" sz="1200" dirty="0">
                <a:solidFill>
                  <a:srgbClr val="000000"/>
                </a:solidFill>
                <a:latin typeface="Palatino Linotype" panose="02040502050505030304" pitchFamily="18" charset="0"/>
              </a:rPr>
              <a:t> fizice, </a:t>
            </a:r>
            <a:r>
              <a:rPr lang="ro-RO" sz="1200" dirty="0" err="1">
                <a:solidFill>
                  <a:srgbClr val="000000"/>
                </a:solidFill>
                <a:latin typeface="Palatino Linotype" panose="02040502050505030304" pitchFamily="18" charset="0"/>
              </a:rPr>
              <a:t>socio-emoţionale</a:t>
            </a:r>
            <a:r>
              <a:rPr lang="ro-RO" sz="1200" dirty="0">
                <a:solidFill>
                  <a:srgbClr val="000000"/>
                </a:solidFill>
                <a:latin typeface="Palatino Linotype" panose="02040502050505030304" pitchFamily="18" charset="0"/>
              </a:rPr>
              <a:t>, cognitive, a limbajului </a:t>
            </a:r>
            <a:r>
              <a:rPr lang="ro-RO" sz="1200" dirty="0" err="1">
                <a:solidFill>
                  <a:srgbClr val="000000"/>
                </a:solidFill>
                <a:latin typeface="Palatino Linotype" panose="02040502050505030304" pitchFamily="18" charset="0"/>
              </a:rPr>
              <a:t>şi</a:t>
            </a:r>
            <a:r>
              <a:rPr lang="ro-RO" sz="1200" dirty="0">
                <a:solidFill>
                  <a:srgbClr val="000000"/>
                </a:solidFill>
                <a:latin typeface="Palatino Linotype" panose="02040502050505030304" pitchFamily="18" charset="0"/>
              </a:rPr>
              <a:t> comunicării, precum </a:t>
            </a:r>
            <a:r>
              <a:rPr lang="ro-RO" sz="1200" dirty="0" err="1">
                <a:solidFill>
                  <a:srgbClr val="000000"/>
                </a:solidFill>
                <a:latin typeface="Palatino Linotype" panose="02040502050505030304" pitchFamily="18" charset="0"/>
              </a:rPr>
              <a:t>şi</a:t>
            </a:r>
            <a:r>
              <a:rPr lang="ro-RO" sz="1200" dirty="0">
                <a:solidFill>
                  <a:srgbClr val="000000"/>
                </a:solidFill>
                <a:latin typeface="Palatino Linotype" panose="02040502050505030304" pitchFamily="18" charset="0"/>
              </a:rPr>
              <a:t> a </a:t>
            </a:r>
            <a:r>
              <a:rPr lang="ro-RO" sz="1200" dirty="0" err="1">
                <a:solidFill>
                  <a:srgbClr val="000000"/>
                </a:solidFill>
                <a:latin typeface="Palatino Linotype" panose="02040502050505030304" pitchFamily="18" charset="0"/>
              </a:rPr>
              <a:t>capacităţilor</a:t>
            </a:r>
            <a:r>
              <a:rPr lang="ro-RO" sz="1200" dirty="0">
                <a:solidFill>
                  <a:srgbClr val="000000"/>
                </a:solidFill>
                <a:latin typeface="Palatino Linotype" panose="02040502050505030304" pitchFamily="18" charset="0"/>
              </a:rPr>
              <a:t> </a:t>
            </a:r>
            <a:r>
              <a:rPr lang="ro-RO" sz="1200" dirty="0" err="1">
                <a:solidFill>
                  <a:srgbClr val="000000"/>
                </a:solidFill>
                <a:latin typeface="Palatino Linotype" panose="02040502050505030304" pitchFamily="18" charset="0"/>
              </a:rPr>
              <a:t>şi</a:t>
            </a:r>
            <a:r>
              <a:rPr lang="ro-RO" sz="1200" dirty="0">
                <a:solidFill>
                  <a:srgbClr val="000000"/>
                </a:solidFill>
                <a:latin typeface="Palatino Linotype" panose="02040502050505030304" pitchFamily="18" charset="0"/>
              </a:rPr>
              <a:t> atitudinilor de </a:t>
            </a:r>
            <a:r>
              <a:rPr lang="ro-RO" sz="1200" dirty="0" err="1">
                <a:solidFill>
                  <a:srgbClr val="000000"/>
                </a:solidFill>
                <a:latin typeface="Palatino Linotype" panose="02040502050505030304" pitchFamily="18" charset="0"/>
              </a:rPr>
              <a:t>învăţare</a:t>
            </a:r>
            <a:r>
              <a:rPr lang="ro-RO" sz="1200" dirty="0">
                <a:solidFill>
                  <a:srgbClr val="000000"/>
                </a:solidFill>
                <a:latin typeface="Palatino Linotype" panose="02040502050505030304" pitchFamily="18" charset="0"/>
              </a:rPr>
              <a:t>, asigurând totodată baza de plecare pentru dezvoltarea celor opt </a:t>
            </a:r>
            <a:r>
              <a:rPr lang="ro-RO" sz="1200" dirty="0" err="1">
                <a:solidFill>
                  <a:srgbClr val="000000"/>
                </a:solidFill>
                <a:latin typeface="Palatino Linotype" panose="02040502050505030304" pitchFamily="18" charset="0"/>
              </a:rPr>
              <a:t>competenţe</a:t>
            </a:r>
            <a:r>
              <a:rPr lang="ro-RO" sz="1200" dirty="0">
                <a:solidFill>
                  <a:srgbClr val="000000"/>
                </a:solidFill>
                <a:latin typeface="Palatino Linotype" panose="02040502050505030304" pitchFamily="18" charset="0"/>
              </a:rPr>
              <a:t>-cheie, iar această evaluare este consemnată în </a:t>
            </a:r>
            <a:r>
              <a:rPr lang="ro-RO" sz="1200" b="1" dirty="0">
                <a:solidFill>
                  <a:srgbClr val="000000"/>
                </a:solidFill>
                <a:latin typeface="Palatino Linotype" panose="02040502050505030304" pitchFamily="18" charset="0"/>
              </a:rPr>
              <a:t>Raportul de evaluare a dezvoltării fizice, </a:t>
            </a:r>
            <a:r>
              <a:rPr lang="ro-RO" sz="1200" b="1" dirty="0" err="1">
                <a:solidFill>
                  <a:srgbClr val="000000"/>
                </a:solidFill>
                <a:latin typeface="Palatino Linotype" panose="02040502050505030304" pitchFamily="18" charset="0"/>
              </a:rPr>
              <a:t>socio-emoţionale</a:t>
            </a:r>
            <a:r>
              <a:rPr lang="ro-RO" sz="1200" b="1" dirty="0">
                <a:solidFill>
                  <a:srgbClr val="000000"/>
                </a:solidFill>
                <a:latin typeface="Palatino Linotype" panose="02040502050505030304" pitchFamily="18" charset="0"/>
              </a:rPr>
              <a:t>, cognitive, a limbajului </a:t>
            </a:r>
            <a:r>
              <a:rPr lang="ro-RO" sz="1200" b="1" dirty="0" err="1">
                <a:solidFill>
                  <a:srgbClr val="000000"/>
                </a:solidFill>
                <a:latin typeface="Palatino Linotype" panose="02040502050505030304" pitchFamily="18" charset="0"/>
              </a:rPr>
              <a:t>şi</a:t>
            </a:r>
            <a:r>
              <a:rPr lang="ro-RO" sz="1200" b="1" dirty="0">
                <a:solidFill>
                  <a:srgbClr val="000000"/>
                </a:solidFill>
                <a:latin typeface="Palatino Linotype" panose="02040502050505030304" pitchFamily="18" charset="0"/>
              </a:rPr>
              <a:t> a comunicării, precum </a:t>
            </a:r>
            <a:r>
              <a:rPr lang="ro-RO" sz="1200" b="1" dirty="0" err="1">
                <a:solidFill>
                  <a:srgbClr val="000000"/>
                </a:solidFill>
                <a:latin typeface="Palatino Linotype" panose="02040502050505030304" pitchFamily="18" charset="0"/>
              </a:rPr>
              <a:t>şi</a:t>
            </a:r>
            <a:r>
              <a:rPr lang="ro-RO" sz="1200" b="1" dirty="0">
                <a:solidFill>
                  <a:srgbClr val="000000"/>
                </a:solidFill>
                <a:latin typeface="Palatino Linotype" panose="02040502050505030304" pitchFamily="18" charset="0"/>
              </a:rPr>
              <a:t> a dezvoltării </a:t>
            </a:r>
            <a:r>
              <a:rPr lang="ro-RO" sz="1200" b="1" dirty="0" err="1">
                <a:solidFill>
                  <a:srgbClr val="000000"/>
                </a:solidFill>
                <a:latin typeface="Palatino Linotype" panose="02040502050505030304" pitchFamily="18" charset="0"/>
              </a:rPr>
              <a:t>capacităţilor</a:t>
            </a:r>
            <a:r>
              <a:rPr lang="ro-RO" sz="1200" b="1" dirty="0">
                <a:solidFill>
                  <a:srgbClr val="000000"/>
                </a:solidFill>
                <a:latin typeface="Palatino Linotype" panose="02040502050505030304" pitchFamily="18" charset="0"/>
              </a:rPr>
              <a:t> </a:t>
            </a:r>
            <a:r>
              <a:rPr lang="ro-RO" sz="1200" b="1" dirty="0" err="1">
                <a:solidFill>
                  <a:srgbClr val="000000"/>
                </a:solidFill>
                <a:latin typeface="Palatino Linotype" panose="02040502050505030304" pitchFamily="18" charset="0"/>
              </a:rPr>
              <a:t>şi</a:t>
            </a:r>
            <a:r>
              <a:rPr lang="ro-RO" sz="1200" b="1" dirty="0">
                <a:solidFill>
                  <a:srgbClr val="000000"/>
                </a:solidFill>
                <a:latin typeface="Palatino Linotype" panose="02040502050505030304" pitchFamily="18" charset="0"/>
              </a:rPr>
              <a:t> atitudinilor de </a:t>
            </a:r>
            <a:r>
              <a:rPr lang="ro-RO" sz="1200" b="1" dirty="0" err="1" smtClean="0">
                <a:solidFill>
                  <a:srgbClr val="000000"/>
                </a:solidFill>
                <a:latin typeface="Palatino Linotype" panose="02040502050505030304" pitchFamily="18" charset="0"/>
              </a:rPr>
              <a:t>învăţare</a:t>
            </a:r>
            <a:r>
              <a:rPr lang="ro-RO" sz="1200" b="1" dirty="0" smtClean="0">
                <a:solidFill>
                  <a:srgbClr val="000000"/>
                </a:solidFill>
                <a:latin typeface="Palatino Linotype" panose="02040502050505030304" pitchFamily="18" charset="0"/>
              </a:rPr>
              <a:t>.</a:t>
            </a:r>
            <a:endParaRPr lang="ro-RO" sz="1200" dirty="0">
              <a:solidFill>
                <a:srgbClr val="000000"/>
              </a:solidFill>
              <a:latin typeface="Palatino Linotype" panose="02040502050505030304" pitchFamily="18" charset="0"/>
            </a:endParaRPr>
          </a:p>
          <a:p>
            <a:pPr algn="just"/>
            <a:r>
              <a:rPr lang="ro-RO" sz="1200" b="0" dirty="0" smtClean="0">
                <a:solidFill>
                  <a:srgbClr val="000000"/>
                </a:solidFill>
                <a:latin typeface="Palatino Linotype" panose="02040502050505030304" pitchFamily="18" charset="0"/>
              </a:rPr>
              <a:t>Având </a:t>
            </a:r>
            <a:r>
              <a:rPr lang="ro-RO" sz="1200" b="0" dirty="0">
                <a:solidFill>
                  <a:srgbClr val="000000"/>
                </a:solidFill>
                <a:latin typeface="Palatino Linotype" panose="02040502050505030304" pitchFamily="18" charset="0"/>
              </a:rPr>
              <a:t>în vedere prevederile legale menționate anterior, pentru înscrierea elevului  în programul de parcurgere a doi ani de studii într-un an școlar este necesar ca toți indicatorii din raportul său de evaluare a dezvoltării fizice, </a:t>
            </a:r>
            <a:r>
              <a:rPr lang="ro-RO" sz="1200" b="0" dirty="0" err="1">
                <a:solidFill>
                  <a:srgbClr val="000000"/>
                </a:solidFill>
                <a:latin typeface="Palatino Linotype" panose="02040502050505030304" pitchFamily="18" charset="0"/>
              </a:rPr>
              <a:t>socio-emoţionale</a:t>
            </a:r>
            <a:r>
              <a:rPr lang="ro-RO" sz="1200" b="0" dirty="0">
                <a:solidFill>
                  <a:srgbClr val="000000"/>
                </a:solidFill>
                <a:latin typeface="Palatino Linotype" panose="02040502050505030304" pitchFamily="18" charset="0"/>
              </a:rPr>
              <a:t>, cognitive, a limbajului </a:t>
            </a:r>
            <a:r>
              <a:rPr lang="ro-RO" sz="1200" b="0" dirty="0" err="1">
                <a:solidFill>
                  <a:srgbClr val="000000"/>
                </a:solidFill>
                <a:latin typeface="Palatino Linotype" panose="02040502050505030304" pitchFamily="18" charset="0"/>
              </a:rPr>
              <a:t>şi</a:t>
            </a:r>
            <a:r>
              <a:rPr lang="ro-RO" sz="1200" b="0" dirty="0">
                <a:solidFill>
                  <a:srgbClr val="000000"/>
                </a:solidFill>
                <a:latin typeface="Palatino Linotype" panose="02040502050505030304" pitchFamily="18" charset="0"/>
              </a:rPr>
              <a:t> a comunicării, precum </a:t>
            </a:r>
            <a:r>
              <a:rPr lang="ro-RO" sz="1200" b="0" dirty="0" err="1">
                <a:solidFill>
                  <a:srgbClr val="000000"/>
                </a:solidFill>
                <a:latin typeface="Palatino Linotype" panose="02040502050505030304" pitchFamily="18" charset="0"/>
              </a:rPr>
              <a:t>şi</a:t>
            </a:r>
            <a:r>
              <a:rPr lang="ro-RO" sz="1200" b="0" dirty="0">
                <a:solidFill>
                  <a:srgbClr val="000000"/>
                </a:solidFill>
                <a:latin typeface="Palatino Linotype" panose="02040502050505030304" pitchFamily="18" charset="0"/>
              </a:rPr>
              <a:t> a dezvoltării </a:t>
            </a:r>
            <a:r>
              <a:rPr lang="ro-RO" sz="1200" b="0" dirty="0" err="1">
                <a:solidFill>
                  <a:srgbClr val="000000"/>
                </a:solidFill>
                <a:latin typeface="Palatino Linotype" panose="02040502050505030304" pitchFamily="18" charset="0"/>
              </a:rPr>
              <a:t>capacităţilor</a:t>
            </a:r>
            <a:r>
              <a:rPr lang="ro-RO" sz="1200" b="0" dirty="0">
                <a:solidFill>
                  <a:srgbClr val="000000"/>
                </a:solidFill>
                <a:latin typeface="Palatino Linotype" panose="02040502050505030304" pitchFamily="18" charset="0"/>
              </a:rPr>
              <a:t> </a:t>
            </a:r>
            <a:r>
              <a:rPr lang="ro-RO" sz="1200" b="0" dirty="0" err="1">
                <a:solidFill>
                  <a:srgbClr val="000000"/>
                </a:solidFill>
                <a:latin typeface="Palatino Linotype" panose="02040502050505030304" pitchFamily="18" charset="0"/>
              </a:rPr>
              <a:t>şi</a:t>
            </a:r>
            <a:r>
              <a:rPr lang="ro-RO" sz="1200" b="0" dirty="0">
                <a:solidFill>
                  <a:srgbClr val="000000"/>
                </a:solidFill>
                <a:latin typeface="Palatino Linotype" panose="02040502050505030304" pitchFamily="18" charset="0"/>
              </a:rPr>
              <a:t> atitudinilor de </a:t>
            </a:r>
            <a:r>
              <a:rPr lang="ro-RO" sz="1200" b="0" dirty="0" err="1">
                <a:solidFill>
                  <a:srgbClr val="000000"/>
                </a:solidFill>
                <a:latin typeface="Palatino Linotype" panose="02040502050505030304" pitchFamily="18" charset="0"/>
              </a:rPr>
              <a:t>învăţare</a:t>
            </a:r>
            <a:r>
              <a:rPr lang="ro-RO" sz="1200" b="0" dirty="0">
                <a:solidFill>
                  <a:srgbClr val="000000"/>
                </a:solidFill>
                <a:latin typeface="Palatino Linotype" panose="02040502050505030304" pitchFamily="18" charset="0"/>
              </a:rPr>
              <a:t> la finalul clasei pregătitoare să fie bifați la rubrica  „realizat”. </a:t>
            </a:r>
            <a:endParaRPr lang="en-US" sz="1200" b="0" dirty="0">
              <a:solidFill>
                <a:srgbClr val="000000"/>
              </a:solidFill>
              <a:latin typeface="Palatino Linotype" panose="02040502050505030304" pitchFamily="18" charset="0"/>
            </a:endParaRPr>
          </a:p>
          <a:p>
            <a:pPr algn="just"/>
            <a:r>
              <a:rPr lang="ro-RO" sz="1200" dirty="0">
                <a:solidFill>
                  <a:srgbClr val="000000"/>
                </a:solidFill>
                <a:latin typeface="Palatino Linotype" panose="02040502050505030304" pitchFamily="18" charset="0"/>
              </a:rPr>
              <a:t>În acest mod, se stabilește o echivalare între condiția prevăzută de metodologie de a fi obținut calificativul „foarte bine” și realizarea tuturor standardelor și indicatorilor din raportul de evaluare care reprezintă modalitatea de evaluare specifică actualei clase pregătitoare, în conformitate cu reglementările legale.</a:t>
            </a:r>
            <a:endParaRPr lang="en-US" sz="1200" dirty="0">
              <a:solidFill>
                <a:srgbClr val="000000"/>
              </a:solidFill>
              <a:latin typeface="Palatino Linotype" panose="02040502050505030304" pitchFamily="18" charset="0"/>
            </a:endParaRPr>
          </a:p>
          <a:p>
            <a:pPr marL="0" indent="0">
              <a:buNone/>
            </a:pPr>
            <a:r>
              <a:rPr lang="ro-RO" sz="1200" b="1" i="1" dirty="0">
                <a:solidFill>
                  <a:srgbClr val="000000"/>
                </a:solidFill>
              </a:rPr>
              <a:t> </a:t>
            </a:r>
            <a:endParaRPr lang="en-US" sz="1200" dirty="0">
              <a:solidFill>
                <a:srgbClr val="000000"/>
              </a:solidFill>
            </a:endParaRPr>
          </a:p>
          <a:p>
            <a:endParaRPr lang="en-US" sz="1200" dirty="0">
              <a:solidFill>
                <a:srgbClr val="000000"/>
              </a:solidFill>
              <a:latin typeface="Palatino Linotype" panose="02040502050505030304" pitchFamily="18" charset="0"/>
            </a:endParaRPr>
          </a:p>
          <a:p>
            <a:pPr marL="0" indent="0" algn="just">
              <a:buNone/>
            </a:pPr>
            <a:endParaRPr lang="en-US" altLang="en-US" sz="1200" b="1" i="1" dirty="0">
              <a:solidFill>
                <a:srgbClr val="000000"/>
              </a:solidFill>
              <a:latin typeface="Palatino Linotype" panose="02040502050505030304" pitchFamily="18" charset="0"/>
            </a:endParaRPr>
          </a:p>
        </p:txBody>
      </p:sp>
    </p:spTree>
    <p:extLst>
      <p:ext uri="{BB962C8B-B14F-4D97-AF65-F5344CB8AC3E}">
        <p14:creationId xmlns:p14="http://schemas.microsoft.com/office/powerpoint/2010/main" xmlns="" val="1552777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77507" name="Rectangle 3"/>
          <p:cNvSpPr>
            <a:spLocks noGrp="1" noChangeArrowheads="1"/>
          </p:cNvSpPr>
          <p:nvPr>
            <p:ph type="body" idx="1"/>
          </p:nvPr>
        </p:nvSpPr>
        <p:spPr>
          <a:xfrm>
            <a:off x="1908175" y="909638"/>
            <a:ext cx="7056438" cy="5832475"/>
          </a:xfrm>
        </p:spPr>
        <p:txBody>
          <a:bodyPr/>
          <a:lstStyle/>
          <a:p>
            <a:pPr marL="0" indent="0" algn="just">
              <a:buNone/>
            </a:pPr>
            <a:endParaRPr lang="ro-RO" altLang="en-US" sz="1800" b="1" i="1" dirty="0" smtClean="0">
              <a:solidFill>
                <a:schemeClr val="bg1">
                  <a:lumMod val="50000"/>
                </a:schemeClr>
              </a:solidFill>
              <a:latin typeface="Palatino Linotype" panose="02040502050505030304" pitchFamily="18" charset="0"/>
            </a:endParaRPr>
          </a:p>
          <a:p>
            <a:pPr marL="0" indent="0" algn="just">
              <a:buNone/>
            </a:pPr>
            <a:endParaRPr lang="ro-RO" altLang="en-US" sz="1800" b="1" i="1" dirty="0">
              <a:solidFill>
                <a:schemeClr val="bg1">
                  <a:lumMod val="50000"/>
                </a:schemeClr>
              </a:solidFill>
              <a:latin typeface="Palatino Linotype" panose="02040502050505030304" pitchFamily="18" charset="0"/>
            </a:endParaRPr>
          </a:p>
          <a:p>
            <a:pPr marL="0" indent="0" algn="just">
              <a:buNone/>
            </a:pPr>
            <a:endParaRPr lang="ro-RO" altLang="en-US" sz="1800" b="1" i="1" dirty="0" smtClean="0">
              <a:solidFill>
                <a:schemeClr val="bg1">
                  <a:lumMod val="50000"/>
                </a:schemeClr>
              </a:solidFill>
              <a:latin typeface="Palatino Linotype" panose="02040502050505030304" pitchFamily="18" charset="0"/>
            </a:endParaRPr>
          </a:p>
          <a:p>
            <a:pPr marL="0" indent="0" algn="just">
              <a:buNone/>
            </a:pPr>
            <a:endParaRPr lang="ro-RO" altLang="en-US" sz="1800" b="1" i="1" dirty="0">
              <a:solidFill>
                <a:schemeClr val="bg1">
                  <a:lumMod val="50000"/>
                </a:schemeClr>
              </a:solidFill>
              <a:latin typeface="Palatino Linotype" panose="02040502050505030304" pitchFamily="18" charset="0"/>
            </a:endParaRPr>
          </a:p>
          <a:p>
            <a:pPr marL="0" indent="0" algn="just">
              <a:buNone/>
            </a:pPr>
            <a:endParaRPr lang="ro-RO" altLang="en-US" sz="1800" b="1" i="1" dirty="0" smtClean="0">
              <a:solidFill>
                <a:schemeClr val="bg1">
                  <a:lumMod val="50000"/>
                </a:schemeClr>
              </a:solidFill>
              <a:latin typeface="Palatino Linotype" panose="02040502050505030304" pitchFamily="18" charset="0"/>
            </a:endParaRPr>
          </a:p>
          <a:p>
            <a:pPr marL="0" indent="0" algn="ctr">
              <a:buNone/>
            </a:pPr>
            <a:r>
              <a:rPr lang="ro-RO" altLang="en-US" sz="5400" b="1" i="1" dirty="0" smtClean="0">
                <a:solidFill>
                  <a:schemeClr val="bg1">
                    <a:lumMod val="50000"/>
                  </a:schemeClr>
                </a:solidFill>
                <a:latin typeface="Palatino Linotype" panose="02040502050505030304" pitchFamily="18" charset="0"/>
              </a:rPr>
              <a:t>                                                  19  %</a:t>
            </a:r>
            <a:endParaRPr lang="en-US" altLang="en-US" sz="5400" b="1" i="1" dirty="0">
              <a:solidFill>
                <a:schemeClr val="bg1">
                  <a:lumMod val="50000"/>
                </a:schemeClr>
              </a:solidFill>
              <a:latin typeface="Palatino Linotype" panose="02040502050505030304" pitchFamily="18" charset="0"/>
            </a:endParaRPr>
          </a:p>
        </p:txBody>
      </p:sp>
      <p:pic>
        <p:nvPicPr>
          <p:cNvPr id="6" name="Picture 5" descr="Imagine similară"/>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771800" y="1700808"/>
            <a:ext cx="986155" cy="895350"/>
          </a:xfrm>
          <a:prstGeom prst="rect">
            <a:avLst/>
          </a:prstGeom>
          <a:noFill/>
          <a:ln>
            <a:noFill/>
          </a:ln>
        </p:spPr>
      </p:pic>
    </p:spTree>
    <p:extLst>
      <p:ext uri="{BB962C8B-B14F-4D97-AF65-F5344CB8AC3E}">
        <p14:creationId xmlns:p14="http://schemas.microsoft.com/office/powerpoint/2010/main" xmlns="" val="805421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77507" name="Rectangle 3"/>
          <p:cNvSpPr>
            <a:spLocks noGrp="1" noChangeArrowheads="1"/>
          </p:cNvSpPr>
          <p:nvPr>
            <p:ph type="body" idx="1"/>
          </p:nvPr>
        </p:nvSpPr>
        <p:spPr>
          <a:xfrm>
            <a:off x="1908175" y="909638"/>
            <a:ext cx="7056438" cy="5832475"/>
          </a:xfrm>
        </p:spPr>
        <p:txBody>
          <a:bodyPr/>
          <a:lstStyle/>
          <a:p>
            <a:pPr marL="0" indent="0" algn="ctr">
              <a:buNone/>
            </a:pPr>
            <a:r>
              <a:rPr lang="ro-RO" altLang="en-US" sz="2000" dirty="0" smtClean="0">
                <a:solidFill>
                  <a:srgbClr val="000000"/>
                </a:solidFill>
                <a:latin typeface="Palatino Linotype" panose="02040502050505030304" pitchFamily="18" charset="0"/>
              </a:rPr>
              <a:t>C</a:t>
            </a:r>
            <a:r>
              <a:rPr lang="en-US" altLang="en-US" sz="2000" dirty="0" smtClean="0">
                <a:solidFill>
                  <a:srgbClr val="000000"/>
                </a:solidFill>
                <a:latin typeface="Palatino Linotype" panose="02040502050505030304" pitchFamily="18" charset="0"/>
              </a:rPr>
              <a:t>um </a:t>
            </a:r>
            <a:r>
              <a:rPr lang="en-US" altLang="en-US" sz="2000" dirty="0" err="1" smtClean="0">
                <a:solidFill>
                  <a:srgbClr val="000000"/>
                </a:solidFill>
                <a:latin typeface="Palatino Linotype" panose="02040502050505030304" pitchFamily="18" charset="0"/>
              </a:rPr>
              <a:t>putem</a:t>
            </a:r>
            <a:r>
              <a:rPr lang="en-US" altLang="en-US" sz="2000" dirty="0" smtClean="0">
                <a:solidFill>
                  <a:srgbClr val="000000"/>
                </a:solidFill>
                <a:latin typeface="Palatino Linotype" panose="02040502050505030304" pitchFamily="18" charset="0"/>
              </a:rPr>
              <a:t> </a:t>
            </a:r>
            <a:r>
              <a:rPr lang="ro-RO" altLang="en-US" sz="2000" dirty="0" smtClean="0">
                <a:solidFill>
                  <a:srgbClr val="000000"/>
                </a:solidFill>
                <a:latin typeface="Palatino Linotype" panose="02040502050505030304" pitchFamily="18" charset="0"/>
              </a:rPr>
              <a:t>reduce eșecul școlar/abandonul școlar în învățământul primar?</a:t>
            </a:r>
          </a:p>
          <a:p>
            <a:endParaRPr lang="ro-RO" altLang="en-US" dirty="0" smtClean="0">
              <a:solidFill>
                <a:srgbClr val="000000"/>
              </a:solidFill>
            </a:endParaRPr>
          </a:p>
          <a:p>
            <a:pPr marL="0" indent="0">
              <a:buNone/>
            </a:pPr>
            <a:r>
              <a:rPr lang="ro-RO" altLang="en-US" sz="1400" dirty="0" smtClean="0">
                <a:solidFill>
                  <a:srgbClr val="000000"/>
                </a:solidFill>
                <a:latin typeface="Palatino Linotype" panose="02040502050505030304" pitchFamily="18" charset="0"/>
              </a:rPr>
              <a:t>OBSERVAȚII COLECTATE PE DURATA INSPECȚIILOR ȘCOLARE</a:t>
            </a:r>
          </a:p>
          <a:p>
            <a:pPr>
              <a:buFont typeface="Wingdings" panose="05000000000000000000" pitchFamily="2" charset="2"/>
              <a:buChar char="Ø"/>
            </a:pPr>
            <a:endParaRPr lang="ro-RO" altLang="en-US" sz="1400" dirty="0" smtClean="0">
              <a:solidFill>
                <a:srgbClr val="000000"/>
              </a:solidFill>
              <a:latin typeface="Palatino Linotype" panose="02040502050505030304" pitchFamily="18" charset="0"/>
            </a:endParaRPr>
          </a:p>
          <a:p>
            <a:pPr algn="just">
              <a:buFont typeface="Wingdings" panose="05000000000000000000" pitchFamily="2" charset="2"/>
              <a:buChar char="Ø"/>
            </a:pPr>
            <a:r>
              <a:rPr lang="ro-RO" altLang="en-US" sz="1400" dirty="0" smtClean="0">
                <a:solidFill>
                  <a:srgbClr val="000000"/>
                </a:solidFill>
                <a:latin typeface="Palatino Linotype" panose="02040502050505030304" pitchFamily="18" charset="0"/>
              </a:rPr>
              <a:t>Este important să pornim la drum cu o cunoaștere cât mai relevantă a copilului în CP, dar și pe măsură ce primim în colectiv un elev nou.</a:t>
            </a:r>
          </a:p>
          <a:p>
            <a:pPr marL="0" indent="0" algn="just">
              <a:buNone/>
            </a:pPr>
            <a:endParaRPr lang="ro-RO" altLang="en-US" sz="1400" dirty="0" smtClean="0">
              <a:solidFill>
                <a:srgbClr val="000000"/>
              </a:solidFill>
              <a:latin typeface="Palatino Linotype" panose="02040502050505030304" pitchFamily="18" charset="0"/>
            </a:endParaRPr>
          </a:p>
          <a:p>
            <a:pPr algn="just">
              <a:buFont typeface="Wingdings" panose="05000000000000000000" pitchFamily="2" charset="2"/>
              <a:buChar char="Ø"/>
            </a:pPr>
            <a:r>
              <a:rPr lang="ro-RO" altLang="en-US" sz="1400" dirty="0" smtClean="0">
                <a:solidFill>
                  <a:srgbClr val="000000"/>
                </a:solidFill>
                <a:latin typeface="Palatino Linotype" panose="02040502050505030304" pitchFamily="18" charset="0"/>
              </a:rPr>
              <a:t>Se observă o diluare a conceptului de competență, în sensul în care deși ni-l asumăm la nivel de discurs, </a:t>
            </a:r>
            <a:r>
              <a:rPr lang="en-US" altLang="en-US" sz="1400" dirty="0" smtClean="0">
                <a:solidFill>
                  <a:srgbClr val="000000"/>
                </a:solidFill>
                <a:latin typeface="Palatino Linotype" panose="02040502050505030304" pitchFamily="18" charset="0"/>
              </a:rPr>
              <a:t>nu </a:t>
            </a:r>
            <a:r>
              <a:rPr lang="en-US" altLang="en-US" sz="1400" dirty="0" err="1" smtClean="0">
                <a:solidFill>
                  <a:srgbClr val="000000"/>
                </a:solidFill>
                <a:latin typeface="Palatino Linotype" panose="02040502050505030304" pitchFamily="18" charset="0"/>
              </a:rPr>
              <a:t>reu</a:t>
            </a:r>
            <a:r>
              <a:rPr lang="ro-RO" altLang="en-US" sz="1400" dirty="0" err="1" smtClean="0">
                <a:solidFill>
                  <a:srgbClr val="000000"/>
                </a:solidFill>
                <a:latin typeface="Palatino Linotype" panose="02040502050505030304" pitchFamily="18" charset="0"/>
              </a:rPr>
              <a:t>şim</a:t>
            </a:r>
            <a:r>
              <a:rPr lang="ro-RO" altLang="en-US" sz="1400" dirty="0" smtClean="0">
                <a:solidFill>
                  <a:srgbClr val="000000"/>
                </a:solidFill>
                <a:latin typeface="Palatino Linotype" panose="02040502050505030304" pitchFamily="18" charset="0"/>
              </a:rPr>
              <a:t> </a:t>
            </a:r>
            <a:r>
              <a:rPr lang="ro-RO" altLang="en-US" sz="1400" dirty="0" err="1" smtClean="0">
                <a:solidFill>
                  <a:srgbClr val="000000"/>
                </a:solidFill>
                <a:latin typeface="Palatino Linotype" panose="02040502050505030304" pitchFamily="18" charset="0"/>
              </a:rPr>
              <a:t>şi</a:t>
            </a:r>
            <a:r>
              <a:rPr lang="ro-RO" altLang="en-US" sz="1400" dirty="0" smtClean="0">
                <a:solidFill>
                  <a:srgbClr val="000000"/>
                </a:solidFill>
                <a:latin typeface="Palatino Linotype" panose="02040502050505030304" pitchFamily="18" charset="0"/>
              </a:rPr>
              <a:t> la nivel practic de fiecare dată. Se consideră că doar PROGRAMA s-a schimbat, având o structurare pe competențe, practica rămânând, de foarte multe ori, neadaptată acestei abordări.</a:t>
            </a:r>
          </a:p>
          <a:p>
            <a:pPr marL="0" indent="0" algn="just">
              <a:buNone/>
            </a:pPr>
            <a:endParaRPr lang="ro-RO" altLang="en-US" sz="1400" dirty="0">
              <a:solidFill>
                <a:srgbClr val="000000"/>
              </a:solidFill>
              <a:latin typeface="Palatino Linotype" panose="02040502050505030304" pitchFamily="18" charset="0"/>
            </a:endParaRPr>
          </a:p>
          <a:p>
            <a:pPr algn="just">
              <a:buFont typeface="Wingdings" panose="05000000000000000000" pitchFamily="2" charset="2"/>
              <a:buChar char="Ø"/>
            </a:pPr>
            <a:r>
              <a:rPr lang="ro-RO" altLang="en-US" sz="1400" dirty="0" smtClean="0">
                <a:solidFill>
                  <a:srgbClr val="000000"/>
                </a:solidFill>
                <a:latin typeface="Palatino Linotype" panose="02040502050505030304" pitchFamily="18" charset="0"/>
              </a:rPr>
              <a:t>Se observă o tendință a remodelării clasei pregătitoare după profilul clasei I, coborând competențele specifice de la o clasă la alta; prin această abordare, este afectată</a:t>
            </a:r>
            <a:r>
              <a:rPr lang="ro-RO" altLang="en-US" sz="1400" dirty="0">
                <a:solidFill>
                  <a:srgbClr val="000000"/>
                </a:solidFill>
                <a:latin typeface="Palatino Linotype" panose="02040502050505030304" pitchFamily="18" charset="0"/>
              </a:rPr>
              <a:t> </a:t>
            </a:r>
            <a:r>
              <a:rPr lang="ro-RO" altLang="en-US" sz="1400" dirty="0" smtClean="0">
                <a:solidFill>
                  <a:srgbClr val="000000"/>
                </a:solidFill>
                <a:latin typeface="Palatino Linotype" panose="02040502050505030304" pitchFamily="18" charset="0"/>
              </a:rPr>
              <a:t>chiar </a:t>
            </a:r>
            <a:r>
              <a:rPr lang="ro-RO" altLang="en-US" sz="1400" dirty="0" err="1" smtClean="0">
                <a:solidFill>
                  <a:srgbClr val="000000"/>
                </a:solidFill>
                <a:latin typeface="Palatino Linotype" panose="02040502050505030304" pitchFamily="18" charset="0"/>
              </a:rPr>
              <a:t>esenţa</a:t>
            </a:r>
            <a:r>
              <a:rPr lang="ro-RO" altLang="en-US" sz="1400" dirty="0" smtClean="0">
                <a:solidFill>
                  <a:srgbClr val="000000"/>
                </a:solidFill>
                <a:latin typeface="Palatino Linotype" panose="02040502050505030304" pitchFamily="18" charset="0"/>
              </a:rPr>
              <a:t> clasei pregătitoare.</a:t>
            </a:r>
          </a:p>
          <a:p>
            <a:pPr algn="just">
              <a:buFont typeface="Wingdings" panose="05000000000000000000" pitchFamily="2" charset="2"/>
              <a:buChar char="Ø"/>
            </a:pPr>
            <a:endParaRPr lang="ro-RO" altLang="en-US" sz="1400" dirty="0" smtClean="0">
              <a:solidFill>
                <a:srgbClr val="000000"/>
              </a:solidFill>
              <a:latin typeface="Palatino Linotype" panose="02040502050505030304" pitchFamily="18" charset="0"/>
            </a:endParaRPr>
          </a:p>
          <a:p>
            <a:pPr algn="just">
              <a:buFontTx/>
              <a:buChar char="-"/>
            </a:pPr>
            <a:endParaRPr lang="ro-RO" sz="1400" dirty="0" smtClean="0">
              <a:solidFill>
                <a:srgbClr val="000000"/>
              </a:solidFill>
              <a:latin typeface="Palatino Linotype" panose="02040502050505030304" pitchFamily="18" charset="0"/>
            </a:endParaRPr>
          </a:p>
        </p:txBody>
      </p:sp>
    </p:spTree>
    <p:extLst>
      <p:ext uri="{BB962C8B-B14F-4D97-AF65-F5344CB8AC3E}">
        <p14:creationId xmlns:p14="http://schemas.microsoft.com/office/powerpoint/2010/main" xmlns="" val="4459174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1908175" y="117475"/>
            <a:ext cx="7056438" cy="719138"/>
          </a:xfrm>
        </p:spPr>
        <p:txBody>
          <a:bodyPr/>
          <a:lstStyle/>
          <a:p>
            <a:pPr algn="ctr"/>
            <a:endParaRPr lang="en-US" altLang="en-US" sz="1600" dirty="0">
              <a:solidFill>
                <a:schemeClr val="bg1">
                  <a:lumMod val="50000"/>
                </a:schemeClr>
              </a:solidFill>
            </a:endParaRPr>
          </a:p>
        </p:txBody>
      </p:sp>
      <p:sp>
        <p:nvSpPr>
          <p:cNvPr id="277507" name="Rectangle 3"/>
          <p:cNvSpPr>
            <a:spLocks noGrp="1" noChangeArrowheads="1"/>
          </p:cNvSpPr>
          <p:nvPr>
            <p:ph type="body" idx="1"/>
          </p:nvPr>
        </p:nvSpPr>
        <p:spPr>
          <a:xfrm>
            <a:off x="1908175" y="909638"/>
            <a:ext cx="7056438" cy="5832475"/>
          </a:xfrm>
        </p:spPr>
        <p:txBody>
          <a:bodyPr/>
          <a:lstStyle/>
          <a:p>
            <a:pPr marL="0" indent="0">
              <a:buNone/>
            </a:pPr>
            <a:endParaRPr lang="ro-RO" altLang="en-US" dirty="0" smtClean="0">
              <a:solidFill>
                <a:srgbClr val="000000"/>
              </a:solidFill>
            </a:endParaRPr>
          </a:p>
          <a:p>
            <a:pPr>
              <a:buFont typeface="Wingdings" panose="05000000000000000000" pitchFamily="2" charset="2"/>
              <a:buChar char="Ø"/>
            </a:pPr>
            <a:endParaRPr lang="ro-RO" altLang="en-US" sz="1400" dirty="0" smtClean="0">
              <a:solidFill>
                <a:srgbClr val="000000"/>
              </a:solidFill>
              <a:latin typeface="Palatino Linotype" panose="02040502050505030304" pitchFamily="18" charset="0"/>
            </a:endParaRPr>
          </a:p>
          <a:p>
            <a:pPr algn="just">
              <a:buFont typeface="Wingdings" panose="05000000000000000000" pitchFamily="2" charset="2"/>
              <a:buChar char="Ø"/>
            </a:pPr>
            <a:r>
              <a:rPr lang="ro-RO" sz="1400" dirty="0" smtClean="0">
                <a:solidFill>
                  <a:srgbClr val="000000"/>
                </a:solidFill>
                <a:latin typeface="Palatino Linotype" panose="02040502050505030304" pitchFamily="18" charset="0"/>
              </a:rPr>
              <a:t>V</a:t>
            </a:r>
            <a:r>
              <a:rPr lang="en-US" sz="1400" dirty="0" err="1" smtClean="0">
                <a:solidFill>
                  <a:srgbClr val="000000"/>
                </a:solidFill>
                <a:latin typeface="Palatino Linotype" panose="02040502050505030304" pitchFamily="18" charset="0"/>
              </a:rPr>
              <a:t>alorific</a:t>
            </a:r>
            <a:r>
              <a:rPr lang="ro-RO" sz="1400" dirty="0" err="1" smtClean="0">
                <a:solidFill>
                  <a:srgbClr val="000000"/>
                </a:solidFill>
                <a:latin typeface="Palatino Linotype" panose="02040502050505030304" pitchFamily="18" charset="0"/>
              </a:rPr>
              <a:t>area</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experienţ</a:t>
            </a:r>
            <a:r>
              <a:rPr lang="ro-RO" sz="1400" dirty="0" smtClean="0">
                <a:solidFill>
                  <a:srgbClr val="000000"/>
                </a:solidFill>
                <a:latin typeface="Palatino Linotype" panose="02040502050505030304" pitchFamily="18" charset="0"/>
              </a:rPr>
              <a:t>ei</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concret</a:t>
            </a:r>
            <a:r>
              <a:rPr lang="ro-RO" sz="1400" dirty="0" smtClean="0">
                <a:solidFill>
                  <a:srgbClr val="000000"/>
                </a:solidFill>
                <a:latin typeface="Palatino Linotype" panose="02040502050505030304" pitchFamily="18" charset="0"/>
              </a:rPr>
              <a:t>e</a:t>
            </a:r>
            <a:r>
              <a:rPr lang="en-US" sz="1400" dirty="0" smtClean="0">
                <a:solidFill>
                  <a:srgbClr val="000000"/>
                </a:solidFill>
                <a:latin typeface="Palatino Linotype" panose="02040502050505030304" pitchFamily="18" charset="0"/>
              </a:rPr>
              <a:t> a </a:t>
            </a:r>
            <a:r>
              <a:rPr lang="en-US" sz="1400" dirty="0" err="1" smtClean="0">
                <a:solidFill>
                  <a:srgbClr val="000000"/>
                </a:solidFill>
                <a:latin typeface="Palatino Linotype" panose="02040502050505030304" pitchFamily="18" charset="0"/>
              </a:rPr>
              <a:t>elevului</a:t>
            </a:r>
            <a:r>
              <a:rPr lang="ro-RO" sz="1400" dirty="0" smtClean="0">
                <a:solidFill>
                  <a:srgbClr val="000000"/>
                </a:solidFill>
                <a:latin typeface="Palatino Linotype" panose="02040502050505030304" pitchFamily="18" charset="0"/>
              </a:rPr>
              <a:t> (experiențe personale), precum și </a:t>
            </a:r>
            <a:r>
              <a:rPr lang="en-US" sz="1400" dirty="0" err="1" smtClean="0">
                <a:solidFill>
                  <a:srgbClr val="000000"/>
                </a:solidFill>
                <a:latin typeface="Palatino Linotype" panose="02040502050505030304" pitchFamily="18" charset="0"/>
              </a:rPr>
              <a:t>integr</a:t>
            </a:r>
            <a:r>
              <a:rPr lang="ro-RO" sz="1400" dirty="0" err="1" smtClean="0">
                <a:solidFill>
                  <a:srgbClr val="000000"/>
                </a:solidFill>
                <a:latin typeface="Palatino Linotype" panose="02040502050505030304" pitchFamily="18" charset="0"/>
              </a:rPr>
              <a:t>area</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strategii</a:t>
            </a:r>
            <a:r>
              <a:rPr lang="ro-RO" sz="1400" dirty="0" smtClean="0">
                <a:solidFill>
                  <a:srgbClr val="000000"/>
                </a:solidFill>
                <a:latin typeface="Palatino Linotype" panose="02040502050505030304" pitchFamily="18" charset="0"/>
              </a:rPr>
              <a:t>lor</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didactice</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adecvate</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unor</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contexte</a:t>
            </a:r>
            <a:r>
              <a:rPr lang="en-US" sz="1400" dirty="0" smtClean="0">
                <a:solidFill>
                  <a:srgbClr val="000000"/>
                </a:solidFill>
                <a:latin typeface="Palatino Linotype" panose="02040502050505030304" pitchFamily="18" charset="0"/>
              </a:rPr>
              <a:t> de </a:t>
            </a:r>
            <a:r>
              <a:rPr lang="en-US" sz="1400" dirty="0" err="1" smtClean="0">
                <a:solidFill>
                  <a:srgbClr val="000000"/>
                </a:solidFill>
                <a:latin typeface="Palatino Linotype" panose="02040502050505030304" pitchFamily="18" charset="0"/>
              </a:rPr>
              <a:t>învăţare</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variate</a:t>
            </a:r>
            <a:r>
              <a:rPr lang="ro-RO" sz="1400" dirty="0" smtClean="0">
                <a:solidFill>
                  <a:srgbClr val="000000"/>
                </a:solidFill>
                <a:latin typeface="Palatino Linotype" panose="02040502050505030304" pitchFamily="18" charset="0"/>
              </a:rPr>
              <a:t>.</a:t>
            </a:r>
          </a:p>
          <a:p>
            <a:pPr algn="just">
              <a:buFontTx/>
              <a:buChar char="-"/>
            </a:pPr>
            <a:r>
              <a:rPr lang="en-US" sz="1400" dirty="0" err="1" smtClean="0">
                <a:solidFill>
                  <a:srgbClr val="000000"/>
                </a:solidFill>
                <a:latin typeface="Palatino Linotype" panose="02040502050505030304" pitchFamily="18" charset="0"/>
              </a:rPr>
              <a:t>Contextualizarea</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învăţării</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prin</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referirea</a:t>
            </a:r>
            <a:r>
              <a:rPr lang="en-US" sz="1400" dirty="0" smtClean="0">
                <a:solidFill>
                  <a:srgbClr val="000000"/>
                </a:solidFill>
                <a:latin typeface="Palatino Linotype" panose="02040502050505030304" pitchFamily="18" charset="0"/>
              </a:rPr>
              <a:t> la </a:t>
            </a:r>
            <a:r>
              <a:rPr lang="en-US" sz="1400" dirty="0" err="1" smtClean="0">
                <a:solidFill>
                  <a:srgbClr val="000000"/>
                </a:solidFill>
                <a:latin typeface="Palatino Linotype" panose="02040502050505030304" pitchFamily="18" charset="0"/>
              </a:rPr>
              <a:t>realitatea</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înconjurătoare</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sporeşte</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profunzimea</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înţelegerii</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conceptelor</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şi</a:t>
            </a:r>
            <a:r>
              <a:rPr lang="en-US" sz="1400" dirty="0" smtClean="0">
                <a:solidFill>
                  <a:srgbClr val="000000"/>
                </a:solidFill>
                <a:latin typeface="Palatino Linotype" panose="02040502050505030304" pitchFamily="18" charset="0"/>
              </a:rPr>
              <a:t> a </a:t>
            </a:r>
            <a:r>
              <a:rPr lang="en-US" sz="1400" dirty="0" err="1" smtClean="0">
                <a:solidFill>
                  <a:srgbClr val="000000"/>
                </a:solidFill>
                <a:latin typeface="Palatino Linotype" panose="02040502050505030304" pitchFamily="18" charset="0"/>
              </a:rPr>
              <a:t>procedurilor</a:t>
            </a:r>
            <a:r>
              <a:rPr lang="en-US" sz="1400" dirty="0" smtClean="0">
                <a:solidFill>
                  <a:srgbClr val="000000"/>
                </a:solidFill>
                <a:latin typeface="Palatino Linotype" panose="02040502050505030304" pitchFamily="18" charset="0"/>
              </a:rPr>
              <a:t> </a:t>
            </a:r>
            <a:r>
              <a:rPr lang="en-US" sz="1400" dirty="0" err="1" smtClean="0">
                <a:solidFill>
                  <a:srgbClr val="000000"/>
                </a:solidFill>
                <a:latin typeface="Palatino Linotype" panose="02040502050505030304" pitchFamily="18" charset="0"/>
              </a:rPr>
              <a:t>utilizate</a:t>
            </a:r>
            <a:r>
              <a:rPr lang="en-US" sz="1400" dirty="0" smtClean="0">
                <a:solidFill>
                  <a:srgbClr val="000000"/>
                </a:solidFill>
                <a:latin typeface="Palatino Linotype" panose="02040502050505030304" pitchFamily="18" charset="0"/>
              </a:rPr>
              <a:t>.</a:t>
            </a:r>
            <a:endParaRPr lang="ro-RO" sz="1400" dirty="0" smtClean="0">
              <a:solidFill>
                <a:srgbClr val="000000"/>
              </a:solidFill>
              <a:latin typeface="Palatino Linotype" panose="02040502050505030304" pitchFamily="18" charset="0"/>
            </a:endParaRPr>
          </a:p>
          <a:p>
            <a:pPr algn="just">
              <a:buFontTx/>
              <a:buChar char="-"/>
            </a:pPr>
            <a:endParaRPr lang="ro-RO" sz="1400" dirty="0" smtClean="0">
              <a:solidFill>
                <a:srgbClr val="000000"/>
              </a:solidFill>
              <a:latin typeface="Palatino Linotype" panose="02040502050505030304" pitchFamily="18" charset="0"/>
            </a:endParaRPr>
          </a:p>
          <a:p>
            <a:pPr marL="0" indent="0" algn="just">
              <a:buNone/>
            </a:pPr>
            <a:r>
              <a:rPr lang="ro-RO" altLang="en-US" sz="1400" dirty="0" smtClean="0">
                <a:solidFill>
                  <a:srgbClr val="000000"/>
                </a:solidFill>
                <a:latin typeface="Palatino Linotype" panose="02040502050505030304" pitchFamily="18" charset="0"/>
              </a:rPr>
              <a:t>Atenție! </a:t>
            </a:r>
          </a:p>
          <a:p>
            <a:pPr algn="just">
              <a:buFontTx/>
              <a:buChar char="-"/>
            </a:pPr>
            <a:r>
              <a:rPr lang="ro-RO" altLang="en-US" sz="1400" dirty="0" smtClean="0">
                <a:solidFill>
                  <a:srgbClr val="000000"/>
                </a:solidFill>
                <a:latin typeface="Palatino Linotype" panose="02040502050505030304" pitchFamily="18" charset="0"/>
              </a:rPr>
              <a:t>Pornim de la experiențele personale ale elevului și ne întoarcem către elementele concrete din realitate pentru ca apoi să poată </a:t>
            </a:r>
            <a:r>
              <a:rPr lang="it-IT" sz="1400" dirty="0" smtClean="0">
                <a:solidFill>
                  <a:srgbClr val="000000"/>
                </a:solidFill>
                <a:latin typeface="Palatino Linotype" panose="02040502050505030304" pitchFamily="18" charset="0"/>
              </a:rPr>
              <a:t>rezolva </a:t>
            </a:r>
            <a:r>
              <a:rPr lang="ro-RO" sz="1400" dirty="0" smtClean="0">
                <a:solidFill>
                  <a:srgbClr val="000000"/>
                </a:solidFill>
                <a:latin typeface="Palatino Linotype" panose="02040502050505030304" pitchFamily="18" charset="0"/>
              </a:rPr>
              <a:t> situații </a:t>
            </a:r>
            <a:r>
              <a:rPr lang="it-IT" sz="1400" dirty="0" smtClean="0">
                <a:solidFill>
                  <a:srgbClr val="000000"/>
                </a:solidFill>
                <a:latin typeface="Palatino Linotype" panose="02040502050505030304" pitchFamily="18" charset="0"/>
              </a:rPr>
              <a:t>specifice </a:t>
            </a:r>
            <a:r>
              <a:rPr lang="ro-RO" sz="1400" dirty="0" smtClean="0">
                <a:solidFill>
                  <a:srgbClr val="000000"/>
                </a:solidFill>
                <a:latin typeface="Palatino Linotype" panose="02040502050505030304" pitchFamily="18" charset="0"/>
              </a:rPr>
              <a:t>în </a:t>
            </a:r>
            <a:r>
              <a:rPr lang="it-IT" sz="1400" dirty="0" smtClean="0">
                <a:solidFill>
                  <a:srgbClr val="000000"/>
                </a:solidFill>
                <a:latin typeface="Palatino Linotype" panose="02040502050505030304" pitchFamily="18" charset="0"/>
              </a:rPr>
              <a:t>contexte particulare diverse.</a:t>
            </a:r>
            <a:r>
              <a:rPr lang="ro-RO" altLang="en-US" sz="1400" dirty="0" smtClean="0">
                <a:solidFill>
                  <a:srgbClr val="000000"/>
                </a:solidFill>
                <a:latin typeface="Palatino Linotype" panose="02040502050505030304" pitchFamily="18" charset="0"/>
              </a:rPr>
              <a:t>                 COMPETENȚĂ</a:t>
            </a:r>
          </a:p>
          <a:p>
            <a:pPr algn="just">
              <a:buFontTx/>
              <a:buChar char="-"/>
            </a:pPr>
            <a:endParaRPr lang="ro-RO" altLang="en-US" sz="1400" dirty="0" smtClean="0">
              <a:solidFill>
                <a:srgbClr val="000000"/>
              </a:solidFill>
              <a:latin typeface="Palatino Linotype" panose="02040502050505030304" pitchFamily="18" charset="0"/>
            </a:endParaRPr>
          </a:p>
          <a:p>
            <a:pPr algn="just">
              <a:buFontTx/>
              <a:buChar char="-"/>
            </a:pPr>
            <a:r>
              <a:rPr lang="ro-RO" altLang="en-US" sz="1400" dirty="0" smtClean="0">
                <a:solidFill>
                  <a:srgbClr val="000000"/>
                </a:solidFill>
                <a:latin typeface="Palatino Linotype" panose="02040502050505030304" pitchFamily="18" charset="0"/>
              </a:rPr>
              <a:t>Competențele trebuie să fie utile și durabile </a:t>
            </a:r>
            <a:endParaRPr lang="en-US" altLang="en-US" sz="1400" dirty="0">
              <a:solidFill>
                <a:srgbClr val="000000"/>
              </a:solidFill>
              <a:latin typeface="Palatino Linotype" panose="02040502050505030304" pitchFamily="18" charset="0"/>
            </a:endParaRPr>
          </a:p>
        </p:txBody>
      </p:sp>
      <p:sp>
        <p:nvSpPr>
          <p:cNvPr id="3" name="Striped Right Arrow 2"/>
          <p:cNvSpPr/>
          <p:nvPr/>
        </p:nvSpPr>
        <p:spPr>
          <a:xfrm>
            <a:off x="3995936" y="3462727"/>
            <a:ext cx="504056" cy="360040"/>
          </a:xfrm>
          <a:prstGeom prst="striped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44749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1908175" y="117475"/>
            <a:ext cx="7056438" cy="719138"/>
          </a:xfrm>
        </p:spPr>
        <p:txBody>
          <a:bodyPr/>
          <a:lstStyle/>
          <a:p>
            <a:pPr algn="ctr"/>
            <a:r>
              <a:rPr lang="ro-RO" altLang="en-US" sz="1600" dirty="0" smtClean="0">
                <a:solidFill>
                  <a:schemeClr val="bg1">
                    <a:lumMod val="50000"/>
                  </a:schemeClr>
                </a:solidFill>
              </a:rPr>
              <a:t>Exemplu</a:t>
            </a:r>
            <a:endParaRPr lang="en-US" altLang="en-US" sz="1600" dirty="0">
              <a:solidFill>
                <a:schemeClr val="bg1">
                  <a:lumMod val="50000"/>
                </a:schemeClr>
              </a:solidFill>
            </a:endParaRPr>
          </a:p>
        </p:txBody>
      </p:sp>
      <p:sp>
        <p:nvSpPr>
          <p:cNvPr id="277507" name="Rectangle 3"/>
          <p:cNvSpPr>
            <a:spLocks noGrp="1" noChangeArrowheads="1"/>
          </p:cNvSpPr>
          <p:nvPr>
            <p:ph type="body" idx="1"/>
          </p:nvPr>
        </p:nvSpPr>
        <p:spPr>
          <a:xfrm>
            <a:off x="1908175" y="909638"/>
            <a:ext cx="7056438" cy="5832475"/>
          </a:xfrm>
        </p:spPr>
        <p:txBody>
          <a:bodyPr/>
          <a:lstStyle/>
          <a:p>
            <a:pPr marL="0" indent="0" algn="ctr">
              <a:buNone/>
            </a:pPr>
            <a:endParaRPr lang="ro-RO" altLang="en-US" sz="1400" dirty="0">
              <a:solidFill>
                <a:srgbClr val="000000"/>
              </a:solidFill>
              <a:latin typeface="Palatino Linotype" panose="02040502050505030304" pitchFamily="18" charset="0"/>
            </a:endParaRPr>
          </a:p>
          <a:p>
            <a:pPr marL="0" indent="0" algn="ctr">
              <a:buNone/>
            </a:pPr>
            <a:endParaRPr lang="ro-RO" altLang="en-US" sz="1400" dirty="0">
              <a:solidFill>
                <a:srgbClr val="000000"/>
              </a:solidFill>
              <a:latin typeface="Palatino Linotype" panose="02040502050505030304" pitchFamily="18" charset="0"/>
            </a:endParaRPr>
          </a:p>
          <a:p>
            <a:pPr marL="0" indent="0" algn="ctr">
              <a:buNone/>
            </a:pPr>
            <a:endParaRPr lang="ro-RO" altLang="en-US" sz="1400" dirty="0">
              <a:solidFill>
                <a:srgbClr val="000000"/>
              </a:solidFill>
              <a:latin typeface="Palatino Linotype" panose="02040502050505030304" pitchFamily="18" charset="0"/>
            </a:endParaRPr>
          </a:p>
          <a:p>
            <a:pPr marL="0" indent="0" algn="ctr">
              <a:buNone/>
            </a:pPr>
            <a:endParaRPr lang="ro-RO" altLang="en-US" sz="1400" dirty="0">
              <a:solidFill>
                <a:srgbClr val="000000"/>
              </a:solidFill>
              <a:latin typeface="Palatino Linotype" panose="02040502050505030304" pitchFamily="18" charset="0"/>
            </a:endParaRPr>
          </a:p>
          <a:p>
            <a:pPr marL="0" indent="0" algn="ctr">
              <a:buNone/>
            </a:pPr>
            <a:r>
              <a:rPr lang="ro-RO" altLang="en-US" sz="1400" dirty="0" smtClean="0">
                <a:solidFill>
                  <a:srgbClr val="000000"/>
                </a:solidFill>
                <a:latin typeface="Palatino Linotype" panose="02040502050505030304" pitchFamily="18" charset="0"/>
              </a:rPr>
              <a:t>                                                         Articularea cu experiența de viață a elevului</a:t>
            </a:r>
            <a:endParaRPr lang="ro-RO" altLang="en-US" sz="1400" dirty="0">
              <a:solidFill>
                <a:srgbClr val="000000"/>
              </a:solidFill>
              <a:latin typeface="Palatino Linotype" panose="02040502050505030304" pitchFamily="18" charset="0"/>
            </a:endParaRPr>
          </a:p>
          <a:p>
            <a:pPr marL="0" indent="0" algn="ctr">
              <a:buNone/>
            </a:pPr>
            <a:endParaRPr lang="ro-RO" altLang="en-US" sz="1400" dirty="0">
              <a:solidFill>
                <a:srgbClr val="000000"/>
              </a:solidFill>
              <a:latin typeface="Palatino Linotype" panose="02040502050505030304" pitchFamily="18" charset="0"/>
            </a:endParaRPr>
          </a:p>
          <a:p>
            <a:pPr marL="0" indent="0" algn="ctr">
              <a:buNone/>
            </a:pPr>
            <a:endParaRPr lang="ro-RO" altLang="en-US" sz="1400" dirty="0">
              <a:solidFill>
                <a:srgbClr val="000000"/>
              </a:solidFill>
              <a:latin typeface="Palatino Linotype" panose="02040502050505030304" pitchFamily="18" charset="0"/>
            </a:endParaRPr>
          </a:p>
          <a:p>
            <a:pPr marL="0" indent="0" algn="ctr">
              <a:buNone/>
            </a:pPr>
            <a:endParaRPr lang="ro-RO" altLang="en-US" sz="1400" dirty="0">
              <a:solidFill>
                <a:srgbClr val="000000"/>
              </a:solidFill>
              <a:latin typeface="Palatino Linotype" panose="02040502050505030304" pitchFamily="18" charset="0"/>
            </a:endParaRPr>
          </a:p>
          <a:p>
            <a:pPr marL="0" indent="0" algn="ctr">
              <a:buNone/>
            </a:pPr>
            <a:endParaRPr lang="ro-RO" altLang="en-US" sz="1400" dirty="0">
              <a:solidFill>
                <a:srgbClr val="000000"/>
              </a:solidFill>
              <a:latin typeface="Palatino Linotype" panose="02040502050505030304" pitchFamily="18" charset="0"/>
            </a:endParaRPr>
          </a:p>
          <a:p>
            <a:pPr marL="0" indent="0" algn="ctr">
              <a:buNone/>
            </a:pPr>
            <a:endParaRPr lang="ro-RO" altLang="en-US" sz="1400" dirty="0">
              <a:solidFill>
                <a:srgbClr val="000000"/>
              </a:solidFill>
              <a:latin typeface="Palatino Linotype" panose="02040502050505030304" pitchFamily="18" charset="0"/>
            </a:endParaRPr>
          </a:p>
          <a:p>
            <a:pPr marL="0" indent="0" algn="ctr">
              <a:buNone/>
            </a:pPr>
            <a:r>
              <a:rPr lang="ro-RO" altLang="en-US" sz="1400" dirty="0" smtClean="0">
                <a:solidFill>
                  <a:srgbClr val="000000"/>
                </a:solidFill>
                <a:latin typeface="Palatino Linotype" panose="02040502050505030304" pitchFamily="18" charset="0"/>
              </a:rPr>
              <a:t>                                               Corelarea și reactualizarea cunoștințelor anterioare ale                  </a:t>
            </a:r>
          </a:p>
          <a:p>
            <a:pPr marL="0" indent="0" algn="ctr">
              <a:buNone/>
            </a:pPr>
            <a:r>
              <a:rPr lang="ro-RO" altLang="en-US" sz="1400" dirty="0">
                <a:solidFill>
                  <a:srgbClr val="000000"/>
                </a:solidFill>
                <a:latin typeface="Palatino Linotype" panose="02040502050505030304" pitchFamily="18" charset="0"/>
              </a:rPr>
              <a:t> </a:t>
            </a:r>
            <a:r>
              <a:rPr lang="ro-RO" altLang="en-US" sz="1400" dirty="0" smtClean="0">
                <a:solidFill>
                  <a:srgbClr val="000000"/>
                </a:solidFill>
                <a:latin typeface="Palatino Linotype" panose="02040502050505030304" pitchFamily="18" charset="0"/>
              </a:rPr>
              <a:t>                                           elevului; recurgerea la competențele anterioare ale acestuia</a:t>
            </a:r>
            <a:endParaRPr lang="ro-RO" altLang="en-US" sz="1400" dirty="0">
              <a:solidFill>
                <a:srgbClr val="000000"/>
              </a:solidFill>
              <a:latin typeface="Palatino Linotype" panose="02040502050505030304" pitchFamily="18" charset="0"/>
            </a:endParaRPr>
          </a:p>
          <a:p>
            <a:pPr marL="0" indent="0">
              <a:buNone/>
            </a:pPr>
            <a:r>
              <a:rPr lang="ro-RO" altLang="en-US" sz="1200" dirty="0" smtClean="0">
                <a:solidFill>
                  <a:srgbClr val="000000"/>
                </a:solidFill>
                <a:latin typeface="Palatino Linotype" panose="02040502050505030304" pitchFamily="18" charset="0"/>
              </a:rPr>
              <a:t>Contextualizarea învățării</a:t>
            </a:r>
          </a:p>
          <a:p>
            <a:pPr marL="0" indent="0">
              <a:buNone/>
            </a:pPr>
            <a:r>
              <a:rPr lang="ro-RO" altLang="en-US" sz="1200" dirty="0" smtClean="0">
                <a:solidFill>
                  <a:srgbClr val="000000"/>
                </a:solidFill>
                <a:latin typeface="Palatino Linotype" panose="02040502050505030304" pitchFamily="18" charset="0"/>
              </a:rPr>
              <a:t> la matematică</a:t>
            </a:r>
          </a:p>
          <a:p>
            <a:pPr marL="0" indent="0">
              <a:buNone/>
            </a:pPr>
            <a:endParaRPr lang="ro-RO" altLang="en-US" sz="1200" dirty="0">
              <a:solidFill>
                <a:srgbClr val="000000"/>
              </a:solidFill>
              <a:latin typeface="Palatino Linotype" panose="02040502050505030304" pitchFamily="18" charset="0"/>
            </a:endParaRPr>
          </a:p>
          <a:p>
            <a:pPr marL="0" indent="0">
              <a:buNone/>
            </a:pPr>
            <a:endParaRPr lang="ro-RO" altLang="en-US" sz="1200" dirty="0" smtClean="0">
              <a:solidFill>
                <a:srgbClr val="000000"/>
              </a:solidFill>
              <a:latin typeface="Palatino Linotype" panose="02040502050505030304" pitchFamily="18" charset="0"/>
            </a:endParaRPr>
          </a:p>
          <a:p>
            <a:pPr marL="0" indent="0">
              <a:buNone/>
            </a:pPr>
            <a:endParaRPr lang="ro-RO" altLang="en-US" sz="1200" dirty="0">
              <a:solidFill>
                <a:srgbClr val="000000"/>
              </a:solidFill>
              <a:latin typeface="Palatino Linotype" panose="02040502050505030304" pitchFamily="18" charset="0"/>
            </a:endParaRPr>
          </a:p>
          <a:p>
            <a:pPr marL="0" indent="0">
              <a:buNone/>
            </a:pPr>
            <a:endParaRPr lang="ro-RO" altLang="en-US" sz="1200" dirty="0" smtClean="0">
              <a:solidFill>
                <a:srgbClr val="000000"/>
              </a:solidFill>
              <a:latin typeface="Palatino Linotype" panose="02040502050505030304" pitchFamily="18" charset="0"/>
            </a:endParaRPr>
          </a:p>
          <a:p>
            <a:pPr marL="0" indent="0">
              <a:buNone/>
            </a:pPr>
            <a:endParaRPr lang="ro-RO" altLang="en-US" sz="1200" dirty="0">
              <a:solidFill>
                <a:srgbClr val="000000"/>
              </a:solidFill>
              <a:latin typeface="Palatino Linotype" panose="02040502050505030304" pitchFamily="18" charset="0"/>
            </a:endParaRPr>
          </a:p>
          <a:p>
            <a:pPr marL="0" indent="0">
              <a:buNone/>
            </a:pPr>
            <a:r>
              <a:rPr lang="ro-RO" altLang="en-US" sz="1200" dirty="0" smtClean="0">
                <a:solidFill>
                  <a:srgbClr val="000000"/>
                </a:solidFill>
                <a:latin typeface="Palatino Linotype" panose="02040502050505030304" pitchFamily="18" charset="0"/>
              </a:rPr>
              <a:t>                                                                                               Deschiderea perspectivei unor noi situații de                           </a:t>
            </a:r>
          </a:p>
          <a:p>
            <a:pPr marL="0" indent="0">
              <a:buNone/>
            </a:pPr>
            <a:r>
              <a:rPr lang="ro-RO" altLang="en-US" sz="1200" dirty="0">
                <a:solidFill>
                  <a:srgbClr val="000000"/>
                </a:solidFill>
                <a:latin typeface="Palatino Linotype" panose="02040502050505030304" pitchFamily="18" charset="0"/>
              </a:rPr>
              <a:t> </a:t>
            </a:r>
            <a:r>
              <a:rPr lang="ro-RO" altLang="en-US" sz="1200" dirty="0" smtClean="0">
                <a:solidFill>
                  <a:srgbClr val="000000"/>
                </a:solidFill>
                <a:latin typeface="Palatino Linotype" panose="02040502050505030304" pitchFamily="18" charset="0"/>
              </a:rPr>
              <a:t>                                                                                                    aplicare</a:t>
            </a:r>
          </a:p>
          <a:p>
            <a:pPr marL="0" indent="0">
              <a:buNone/>
            </a:pPr>
            <a:endParaRPr lang="ro-RO" altLang="en-US" sz="1200" dirty="0">
              <a:solidFill>
                <a:srgbClr val="000000"/>
              </a:solidFill>
              <a:latin typeface="Palatino Linotype" panose="02040502050505030304" pitchFamily="18" charset="0"/>
            </a:endParaRPr>
          </a:p>
          <a:p>
            <a:pPr marL="0" indent="0">
              <a:buNone/>
            </a:pPr>
            <a:endParaRPr lang="ro-RO" altLang="en-US" sz="1200" dirty="0" smtClean="0">
              <a:solidFill>
                <a:srgbClr val="000000"/>
              </a:solidFill>
              <a:latin typeface="Palatino Linotype" panose="02040502050505030304" pitchFamily="18" charset="0"/>
            </a:endParaRPr>
          </a:p>
          <a:p>
            <a:pPr marL="0" indent="0">
              <a:buNone/>
            </a:pPr>
            <a:endParaRPr lang="ro-RO" altLang="en-US" sz="1200" dirty="0">
              <a:solidFill>
                <a:srgbClr val="000000"/>
              </a:solidFill>
              <a:latin typeface="Palatino Linotype" panose="02040502050505030304" pitchFamily="18" charset="0"/>
            </a:endParaRPr>
          </a:p>
          <a:p>
            <a:pPr marL="0" indent="0">
              <a:buNone/>
            </a:pPr>
            <a:r>
              <a:rPr lang="ro-RO" altLang="en-US" sz="1200" dirty="0" smtClean="0">
                <a:solidFill>
                  <a:srgbClr val="000000"/>
                </a:solidFill>
                <a:latin typeface="Palatino Linotype" panose="02040502050505030304" pitchFamily="18" charset="0"/>
              </a:rPr>
              <a:t>(Richard </a:t>
            </a:r>
            <a:r>
              <a:rPr lang="ro-RO" altLang="en-US" sz="1200" dirty="0" err="1" smtClean="0">
                <a:solidFill>
                  <a:srgbClr val="000000"/>
                </a:solidFill>
                <a:latin typeface="Palatino Linotype" panose="02040502050505030304" pitchFamily="18" charset="0"/>
              </a:rPr>
              <a:t>Pallascio</a:t>
            </a:r>
            <a:r>
              <a:rPr lang="ro-RO" altLang="en-US" sz="1200" dirty="0" smtClean="0">
                <a:solidFill>
                  <a:srgbClr val="000000"/>
                </a:solidFill>
                <a:latin typeface="Palatino Linotype" panose="02040502050505030304" pitchFamily="18" charset="0"/>
              </a:rPr>
              <a:t>, Philippe </a:t>
            </a:r>
            <a:r>
              <a:rPr lang="ro-RO" altLang="en-US" sz="1200" dirty="0" err="1" smtClean="0">
                <a:solidFill>
                  <a:srgbClr val="000000"/>
                </a:solidFill>
                <a:latin typeface="Palatino Linotype" panose="02040502050505030304" pitchFamily="18" charset="0"/>
              </a:rPr>
              <a:t>Jonnaert</a:t>
            </a:r>
            <a:r>
              <a:rPr lang="ro-RO" altLang="en-US" sz="1200" dirty="0" smtClean="0">
                <a:solidFill>
                  <a:srgbClr val="000000"/>
                </a:solidFill>
                <a:latin typeface="Palatino Linotype" panose="02040502050505030304" pitchFamily="18" charset="0"/>
              </a:rPr>
              <a:t> – cercetători departamentul de matematică UQAM)</a:t>
            </a:r>
            <a:endParaRPr lang="en-US" altLang="en-US" sz="1200" dirty="0">
              <a:solidFill>
                <a:srgbClr val="000000"/>
              </a:solidFill>
              <a:latin typeface="Palatino Linotype" panose="02040502050505030304" pitchFamily="18" charset="0"/>
            </a:endParaRPr>
          </a:p>
        </p:txBody>
      </p:sp>
      <p:cxnSp>
        <p:nvCxnSpPr>
          <p:cNvPr id="4" name="Straight Arrow Connector 3"/>
          <p:cNvCxnSpPr/>
          <p:nvPr/>
        </p:nvCxnSpPr>
        <p:spPr>
          <a:xfrm flipV="1">
            <a:off x="3847217" y="2268225"/>
            <a:ext cx="720080" cy="1512168"/>
          </a:xfrm>
          <a:prstGeom prst="straightConnector1">
            <a:avLst/>
          </a:prstGeom>
          <a:ln>
            <a:solidFill>
              <a:schemeClr val="tx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860516" y="3877684"/>
            <a:ext cx="1656184" cy="1440160"/>
          </a:xfrm>
          <a:prstGeom prst="straightConnector1">
            <a:avLst/>
          </a:prstGeom>
          <a:ln>
            <a:solidFill>
              <a:schemeClr val="tx2">
                <a:lumMod val="2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3860516" y="3679720"/>
            <a:ext cx="1071524" cy="124939"/>
          </a:xfrm>
          <a:prstGeom prst="straightConnector1">
            <a:avLst/>
          </a:prstGeom>
          <a:ln>
            <a:solidFill>
              <a:schemeClr val="tx2">
                <a:lumMod val="2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60430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77507" name="Rectangle 3"/>
          <p:cNvSpPr>
            <a:spLocks noGrp="1" noChangeArrowheads="1"/>
          </p:cNvSpPr>
          <p:nvPr>
            <p:ph type="body" idx="1"/>
          </p:nvPr>
        </p:nvSpPr>
        <p:spPr>
          <a:xfrm>
            <a:off x="1908175" y="909638"/>
            <a:ext cx="7056438" cy="5832475"/>
          </a:xfrm>
        </p:spPr>
        <p:txBody>
          <a:bodyPr/>
          <a:lstStyle/>
          <a:p>
            <a:pPr marL="0" indent="0">
              <a:buNone/>
            </a:pPr>
            <a:endParaRPr lang="ro-RO" altLang="en-US" sz="1400" dirty="0" smtClean="0">
              <a:solidFill>
                <a:srgbClr val="000000"/>
              </a:solidFill>
              <a:latin typeface="Palatino Linotype" panose="02040502050505030304" pitchFamily="18" charset="0"/>
            </a:endParaRPr>
          </a:p>
          <a:p>
            <a:pPr>
              <a:buFont typeface="Wingdings" panose="05000000000000000000" pitchFamily="2" charset="2"/>
              <a:buChar char="Ø"/>
            </a:pPr>
            <a:r>
              <a:rPr lang="ro-RO" altLang="en-US" sz="1400" dirty="0" smtClean="0">
                <a:solidFill>
                  <a:srgbClr val="000000"/>
                </a:solidFill>
                <a:latin typeface="Palatino Linotype" panose="02040502050505030304" pitchFamily="18" charset="0"/>
              </a:rPr>
              <a:t>O </a:t>
            </a:r>
            <a:r>
              <a:rPr lang="ro-RO" altLang="en-US" sz="1400" dirty="0">
                <a:solidFill>
                  <a:srgbClr val="000000"/>
                </a:solidFill>
                <a:latin typeface="Palatino Linotype" panose="02040502050505030304" pitchFamily="18" charset="0"/>
              </a:rPr>
              <a:t>situație de învățare trebuie să suscite interesul elevului, adeziunea acestuia și să </a:t>
            </a:r>
            <a:endParaRPr lang="ro-RO" altLang="en-US" sz="1400" dirty="0" smtClean="0">
              <a:solidFill>
                <a:srgbClr val="000000"/>
              </a:solidFill>
              <a:latin typeface="Palatino Linotype" panose="02040502050505030304" pitchFamily="18" charset="0"/>
            </a:endParaRPr>
          </a:p>
          <a:p>
            <a:pPr marL="0" indent="0">
              <a:buNone/>
            </a:pPr>
            <a:r>
              <a:rPr lang="ro-RO" altLang="en-US" sz="1400" dirty="0" smtClean="0">
                <a:solidFill>
                  <a:srgbClr val="000000"/>
                </a:solidFill>
                <a:latin typeface="Palatino Linotype" panose="02040502050505030304" pitchFamily="18" charset="0"/>
              </a:rPr>
              <a:t>îl </a:t>
            </a:r>
            <a:r>
              <a:rPr lang="ro-RO" altLang="en-US" sz="1400" dirty="0">
                <a:solidFill>
                  <a:srgbClr val="000000"/>
                </a:solidFill>
                <a:latin typeface="Palatino Linotype" panose="02040502050505030304" pitchFamily="18" charset="0"/>
              </a:rPr>
              <a:t>motiveze pentru a se implica în găsirea unei soluții</a:t>
            </a:r>
            <a:r>
              <a:rPr lang="ro-RO" altLang="en-US" sz="1400" dirty="0" smtClean="0">
                <a:solidFill>
                  <a:srgbClr val="000000"/>
                </a:solidFill>
                <a:latin typeface="Palatino Linotype" panose="02040502050505030304" pitchFamily="18" charset="0"/>
              </a:rPr>
              <a:t>.</a:t>
            </a:r>
          </a:p>
          <a:p>
            <a:pPr marL="0" indent="0">
              <a:buNone/>
            </a:pPr>
            <a:r>
              <a:rPr lang="ro-RO" altLang="en-US" sz="1400" dirty="0" smtClean="0">
                <a:solidFill>
                  <a:srgbClr val="000000"/>
                </a:solidFill>
                <a:latin typeface="Palatino Linotype" panose="02040502050505030304" pitchFamily="18" charset="0"/>
              </a:rPr>
              <a:t>Este foarte important să-i încurajăm pe elevi să întrebe, iar aceste întrebări să nu fie rezultatul unor formulări de tipul:</a:t>
            </a:r>
          </a:p>
          <a:p>
            <a:pPr marL="0" indent="0">
              <a:buNone/>
            </a:pPr>
            <a:r>
              <a:rPr lang="en-US" altLang="en-US" sz="1400" dirty="0" smtClean="0">
                <a:solidFill>
                  <a:srgbClr val="000000"/>
                </a:solidFill>
                <a:latin typeface="Palatino Linotype" panose="02040502050505030304" pitchFamily="18" charset="0"/>
              </a:rPr>
              <a:t>“</a:t>
            </a:r>
            <a:r>
              <a:rPr lang="ro-RO" altLang="en-US" sz="1400" dirty="0" smtClean="0">
                <a:solidFill>
                  <a:srgbClr val="000000"/>
                </a:solidFill>
                <a:latin typeface="Palatino Linotype" panose="02040502050505030304" pitchFamily="18" charset="0"/>
              </a:rPr>
              <a:t>Cine nu a înțeles</a:t>
            </a:r>
            <a:r>
              <a:rPr lang="en-US" altLang="en-US" sz="1400" dirty="0" smtClean="0">
                <a:solidFill>
                  <a:srgbClr val="000000"/>
                </a:solidFill>
                <a:latin typeface="Palatino Linotype" panose="02040502050505030304" pitchFamily="18" charset="0"/>
              </a:rPr>
              <a:t>?”</a:t>
            </a:r>
          </a:p>
          <a:p>
            <a:pPr marL="0" indent="0">
              <a:buNone/>
            </a:pPr>
            <a:r>
              <a:rPr lang="ro-RO" altLang="en-US" sz="1400" dirty="0" err="1">
                <a:solidFill>
                  <a:srgbClr val="000000"/>
                </a:solidFill>
                <a:latin typeface="Palatino Linotype" panose="02040502050505030304" pitchFamily="18" charset="0"/>
              </a:rPr>
              <a:t>s</a:t>
            </a:r>
            <a:r>
              <a:rPr lang="en-US" altLang="en-US" sz="1400" dirty="0" smtClean="0">
                <a:solidFill>
                  <a:srgbClr val="000000"/>
                </a:solidFill>
                <a:latin typeface="Palatino Linotype" panose="02040502050505030304" pitchFamily="18" charset="0"/>
              </a:rPr>
              <a:t>au</a:t>
            </a:r>
          </a:p>
          <a:p>
            <a:pPr marL="0" indent="0">
              <a:buNone/>
            </a:pPr>
            <a:r>
              <a:rPr lang="en-US" altLang="en-US" sz="1400" dirty="0" smtClean="0">
                <a:solidFill>
                  <a:srgbClr val="000000"/>
                </a:solidFill>
                <a:latin typeface="Palatino Linotype" panose="02040502050505030304" pitchFamily="18" charset="0"/>
              </a:rPr>
              <a:t>“Ce nu a</a:t>
            </a:r>
            <a:r>
              <a:rPr lang="ro-RO" altLang="en-US" sz="1400" dirty="0" smtClean="0">
                <a:solidFill>
                  <a:srgbClr val="000000"/>
                </a:solidFill>
                <a:latin typeface="Palatino Linotype" panose="02040502050505030304" pitchFamily="18" charset="0"/>
              </a:rPr>
              <a:t>ți </a:t>
            </a:r>
            <a:r>
              <a:rPr lang="ro-RO" altLang="en-US" sz="1400" dirty="0" err="1" smtClean="0">
                <a:solidFill>
                  <a:srgbClr val="000000"/>
                </a:solidFill>
                <a:latin typeface="Palatino Linotype" panose="02040502050505030304" pitchFamily="18" charset="0"/>
              </a:rPr>
              <a:t>înț</a:t>
            </a:r>
            <a:r>
              <a:rPr lang="en-US" altLang="en-US" sz="1400" dirty="0" err="1" smtClean="0">
                <a:solidFill>
                  <a:srgbClr val="000000"/>
                </a:solidFill>
                <a:latin typeface="Palatino Linotype" panose="02040502050505030304" pitchFamily="18" charset="0"/>
              </a:rPr>
              <a:t>eles</a:t>
            </a:r>
            <a:r>
              <a:rPr lang="ro-RO" altLang="en-US" sz="1400" dirty="0" smtClean="0">
                <a:solidFill>
                  <a:srgbClr val="000000"/>
                </a:solidFill>
                <a:latin typeface="Palatino Linotype" panose="02040502050505030304" pitchFamily="18" charset="0"/>
              </a:rPr>
              <a:t>?</a:t>
            </a:r>
            <a:r>
              <a:rPr lang="en-US" altLang="en-US" sz="1400" dirty="0" smtClean="0">
                <a:solidFill>
                  <a:srgbClr val="000000"/>
                </a:solidFill>
                <a:latin typeface="Palatino Linotype" panose="02040502050505030304" pitchFamily="18" charset="0"/>
              </a:rPr>
              <a:t>”</a:t>
            </a:r>
            <a:endParaRPr lang="ro-RO" altLang="en-US" sz="1400" dirty="0" smtClean="0">
              <a:solidFill>
                <a:srgbClr val="000000"/>
              </a:solidFill>
              <a:latin typeface="Palatino Linotype" panose="02040502050505030304" pitchFamily="18" charset="0"/>
            </a:endParaRPr>
          </a:p>
          <a:p>
            <a:pPr>
              <a:buFont typeface="Wingdings" panose="05000000000000000000" pitchFamily="2" charset="2"/>
              <a:buChar char="Ø"/>
            </a:pPr>
            <a:endParaRPr lang="ro-RO" altLang="en-US" sz="1400" dirty="0">
              <a:solidFill>
                <a:srgbClr val="000000"/>
              </a:solidFill>
              <a:latin typeface="Palatino Linotype" panose="02040502050505030304" pitchFamily="18" charset="0"/>
            </a:endParaRPr>
          </a:p>
          <a:p>
            <a:pPr marL="0" indent="0">
              <a:buNone/>
            </a:pPr>
            <a:r>
              <a:rPr lang="ro-RO" altLang="en-US" sz="1400" dirty="0" smtClean="0">
                <a:solidFill>
                  <a:srgbClr val="000000"/>
                </a:solidFill>
                <a:latin typeface="Palatino Linotype" panose="02040502050505030304" pitchFamily="18" charset="0"/>
              </a:rPr>
              <a:t>Întrebările trebuie să fie îndreptate spre elemente concrete.</a:t>
            </a:r>
          </a:p>
          <a:p>
            <a:pPr marL="0" indent="0">
              <a:buNone/>
            </a:pPr>
            <a:endParaRPr lang="ro-RO" altLang="en-US" sz="1400" dirty="0" smtClean="0">
              <a:solidFill>
                <a:srgbClr val="000000"/>
              </a:solidFill>
              <a:latin typeface="Palatino Linotype" panose="02040502050505030304" pitchFamily="18" charset="0"/>
            </a:endParaRPr>
          </a:p>
          <a:p>
            <a:pPr>
              <a:buFont typeface="Wingdings" panose="05000000000000000000" pitchFamily="2" charset="2"/>
              <a:buChar char="Ø"/>
            </a:pPr>
            <a:r>
              <a:rPr lang="ro-RO" altLang="en-US" sz="1400" dirty="0">
                <a:solidFill>
                  <a:srgbClr val="000000"/>
                </a:solidFill>
                <a:latin typeface="Palatino Linotype" panose="02040502050505030304" pitchFamily="18" charset="0"/>
              </a:rPr>
              <a:t>Abordarea diferențiată </a:t>
            </a:r>
            <a:r>
              <a:rPr lang="ro-RO" altLang="en-US" sz="1400" dirty="0" smtClean="0">
                <a:solidFill>
                  <a:srgbClr val="000000"/>
                </a:solidFill>
                <a:latin typeface="Palatino Linotype" panose="02040502050505030304" pitchFamily="18" charset="0"/>
              </a:rPr>
              <a:t>(a se aborda în cercurile pedagogice tema diferențierii)</a:t>
            </a:r>
          </a:p>
          <a:p>
            <a:pPr>
              <a:buFont typeface="Wingdings" panose="05000000000000000000" pitchFamily="2" charset="2"/>
              <a:buChar char="Ø"/>
            </a:pPr>
            <a:endParaRPr lang="ro-RO" altLang="en-US" sz="1400" dirty="0" smtClean="0">
              <a:solidFill>
                <a:srgbClr val="000000"/>
              </a:solidFill>
              <a:latin typeface="Palatino Linotype" panose="02040502050505030304" pitchFamily="18" charset="0"/>
            </a:endParaRPr>
          </a:p>
          <a:p>
            <a:pPr marL="0" indent="0">
              <a:buNone/>
            </a:pPr>
            <a:r>
              <a:rPr lang="ro-RO" altLang="en-US" sz="1400" dirty="0" smtClean="0">
                <a:solidFill>
                  <a:srgbClr val="000000"/>
                </a:solidFill>
                <a:latin typeface="Palatino Linotype" panose="02040502050505030304" pitchFamily="18" charset="0"/>
              </a:rPr>
              <a:t>ATENȚIE!  </a:t>
            </a:r>
            <a:r>
              <a:rPr lang="ro-RO" sz="1400" dirty="0">
                <a:solidFill>
                  <a:srgbClr val="000000"/>
                </a:solidFill>
                <a:latin typeface="Palatino Linotype" panose="02040502050505030304" pitchFamily="18" charset="0"/>
              </a:rPr>
              <a:t>Accentul ar trebui să se deplaseze de la simpla planificare / </a:t>
            </a:r>
            <a:r>
              <a:rPr lang="ro-RO" sz="1400" dirty="0" err="1">
                <a:solidFill>
                  <a:srgbClr val="000000"/>
                </a:solidFill>
                <a:latin typeface="Palatino Linotype" panose="02040502050505030304" pitchFamily="18" charset="0"/>
              </a:rPr>
              <a:t>eşalonare</a:t>
            </a:r>
            <a:r>
              <a:rPr lang="ro-RO" sz="1400" dirty="0">
                <a:solidFill>
                  <a:srgbClr val="000000"/>
                </a:solidFill>
                <a:latin typeface="Palatino Linotype" panose="02040502050505030304" pitchFamily="18" charset="0"/>
              </a:rPr>
              <a:t> a </a:t>
            </a:r>
            <a:r>
              <a:rPr lang="ro-RO" sz="1400" dirty="0" smtClean="0">
                <a:solidFill>
                  <a:srgbClr val="000000"/>
                </a:solidFill>
                <a:latin typeface="Palatino Linotype" panose="02040502050505030304" pitchFamily="18" charset="0"/>
              </a:rPr>
              <a:t>timpului, </a:t>
            </a:r>
            <a:r>
              <a:rPr lang="ro-RO" sz="1400" dirty="0" err="1" smtClean="0">
                <a:solidFill>
                  <a:srgbClr val="000000"/>
                </a:solidFill>
                <a:latin typeface="Palatino Linotype" panose="02040502050505030304" pitchFamily="18" charset="0"/>
              </a:rPr>
              <a:t>resurelor</a:t>
            </a:r>
            <a:r>
              <a:rPr lang="ro-RO" sz="1400" dirty="0" smtClean="0">
                <a:solidFill>
                  <a:srgbClr val="000000"/>
                </a:solidFill>
                <a:latin typeface="Palatino Linotype" panose="02040502050505030304" pitchFamily="18" charset="0"/>
              </a:rPr>
              <a:t> etc.  </a:t>
            </a:r>
            <a:r>
              <a:rPr lang="ro-RO" sz="1400" dirty="0">
                <a:solidFill>
                  <a:srgbClr val="000000"/>
                </a:solidFill>
                <a:latin typeface="Palatino Linotype" panose="02040502050505030304" pitchFamily="18" charset="0"/>
              </a:rPr>
              <a:t>la prefigurarea </a:t>
            </a:r>
            <a:r>
              <a:rPr lang="ro-RO" sz="1400" dirty="0" err="1">
                <a:solidFill>
                  <a:srgbClr val="000000"/>
                </a:solidFill>
                <a:latin typeface="Palatino Linotype" panose="02040502050505030304" pitchFamily="18" charset="0"/>
              </a:rPr>
              <a:t>activităţii</a:t>
            </a:r>
            <a:r>
              <a:rPr lang="ro-RO" sz="1400" dirty="0">
                <a:solidFill>
                  <a:srgbClr val="000000"/>
                </a:solidFill>
                <a:latin typeface="Palatino Linotype" panose="02040502050505030304" pitchFamily="18" charset="0"/>
              </a:rPr>
              <a:t> de </a:t>
            </a:r>
            <a:r>
              <a:rPr lang="ro-RO" sz="1400" dirty="0" err="1">
                <a:solidFill>
                  <a:srgbClr val="000000"/>
                </a:solidFill>
                <a:latin typeface="Palatino Linotype" panose="02040502050505030304" pitchFamily="18" charset="0"/>
              </a:rPr>
              <a:t>învăţare</a:t>
            </a:r>
            <a:r>
              <a:rPr lang="ro-RO" sz="1400" dirty="0">
                <a:solidFill>
                  <a:srgbClr val="000000"/>
                </a:solidFill>
                <a:latin typeface="Palatino Linotype" panose="02040502050505030304" pitchFamily="18" charset="0"/>
              </a:rPr>
              <a:t> a elevilor, la crearea unor </a:t>
            </a:r>
            <a:r>
              <a:rPr lang="ro-RO" sz="1400" dirty="0" err="1">
                <a:solidFill>
                  <a:srgbClr val="000000"/>
                </a:solidFill>
                <a:latin typeface="Palatino Linotype" panose="02040502050505030304" pitchFamily="18" charset="0"/>
              </a:rPr>
              <a:t>situaţii</a:t>
            </a:r>
            <a:r>
              <a:rPr lang="ro-RO" sz="1400" dirty="0">
                <a:solidFill>
                  <a:srgbClr val="000000"/>
                </a:solidFill>
                <a:latin typeface="Palatino Linotype" panose="02040502050505030304" pitchFamily="18" charset="0"/>
              </a:rPr>
              <a:t> de </a:t>
            </a:r>
            <a:r>
              <a:rPr lang="ro-RO" sz="1400" dirty="0" err="1">
                <a:solidFill>
                  <a:srgbClr val="000000"/>
                </a:solidFill>
                <a:latin typeface="Palatino Linotype" panose="02040502050505030304" pitchFamily="18" charset="0"/>
              </a:rPr>
              <a:t>învăţare</a:t>
            </a:r>
            <a:r>
              <a:rPr lang="ro-RO" sz="1400" dirty="0">
                <a:solidFill>
                  <a:srgbClr val="000000"/>
                </a:solidFill>
                <a:latin typeface="Palatino Linotype" panose="02040502050505030304" pitchFamily="18" charset="0"/>
              </a:rPr>
              <a:t> </a:t>
            </a:r>
            <a:r>
              <a:rPr lang="ro-RO" sz="1400" dirty="0" smtClean="0">
                <a:solidFill>
                  <a:srgbClr val="000000"/>
                </a:solidFill>
                <a:latin typeface="Palatino Linotype" panose="02040502050505030304" pitchFamily="18" charset="0"/>
              </a:rPr>
              <a:t>efectivă și la motivarea elevilor.</a:t>
            </a:r>
            <a:endParaRPr lang="en-US" sz="1400" dirty="0">
              <a:solidFill>
                <a:srgbClr val="000000"/>
              </a:solidFill>
              <a:latin typeface="Palatino Linotype" panose="02040502050505030304" pitchFamily="18" charset="0"/>
            </a:endParaRPr>
          </a:p>
          <a:p>
            <a:pPr marL="0" indent="0">
              <a:buNone/>
            </a:pPr>
            <a:endParaRPr lang="ro-RO" altLang="en-US" sz="1400" dirty="0">
              <a:solidFill>
                <a:srgbClr val="000000"/>
              </a:solidFill>
              <a:latin typeface="Palatino Linotype" panose="02040502050505030304" pitchFamily="18" charset="0"/>
            </a:endParaRPr>
          </a:p>
          <a:p>
            <a:pPr algn="just"/>
            <a:r>
              <a:rPr lang="ro-RO" altLang="en-US" sz="1400" dirty="0" smtClean="0">
                <a:solidFill>
                  <a:srgbClr val="000000"/>
                </a:solidFill>
                <a:latin typeface="Palatino Linotype" panose="02040502050505030304" pitchFamily="18" charset="0"/>
              </a:rPr>
              <a:t>Încurajarea lecturii, și în special a lecturii cu relevanță pentru elevi. Lectura trebuie </a:t>
            </a:r>
          </a:p>
          <a:p>
            <a:pPr marL="0" indent="0" algn="just">
              <a:buNone/>
            </a:pPr>
            <a:r>
              <a:rPr lang="ro-RO" altLang="en-US" sz="1400" dirty="0" smtClean="0">
                <a:solidFill>
                  <a:srgbClr val="000000"/>
                </a:solidFill>
                <a:latin typeface="Palatino Linotype" panose="02040502050505030304" pitchFamily="18" charset="0"/>
              </a:rPr>
              <a:t>conectată nu atât cu ideea de temă obligatorie. Lectura poate fi structurată ca o activitate relaxantă, de timp liber, fără cerințe inutile (de tipul povestirii în scris a lecturii respective).</a:t>
            </a:r>
            <a:r>
              <a:rPr lang="en-US" sz="1400" dirty="0"/>
              <a:t> </a:t>
            </a:r>
            <a:r>
              <a:rPr lang="ro-RO" sz="1400" dirty="0">
                <a:solidFill>
                  <a:schemeClr val="bg1">
                    <a:lumMod val="25000"/>
                  </a:schemeClr>
                </a:solidFill>
              </a:rPr>
              <a:t> </a:t>
            </a:r>
            <a:r>
              <a:rPr lang="ro-RO" altLang="en-US" sz="1400" dirty="0">
                <a:solidFill>
                  <a:srgbClr val="000000"/>
                </a:solidFill>
                <a:latin typeface="Palatino Linotype" panose="02040502050505030304" pitchFamily="18" charset="0"/>
              </a:rPr>
              <a:t>ATENȚIE la relevanța textelor utilizate, la logica exemplelor folosite, la aspectele care vizează valorile și, mai ales, să nu conțină elemente discriminatorii </a:t>
            </a:r>
          </a:p>
          <a:p>
            <a:pPr marL="0" indent="0" algn="ctr">
              <a:buNone/>
            </a:pPr>
            <a:endParaRPr lang="en-US" altLang="en-US" sz="1200" dirty="0">
              <a:solidFill>
                <a:schemeClr val="bg1">
                  <a:lumMod val="25000"/>
                </a:schemeClr>
              </a:solidFill>
              <a:latin typeface="Palatino Linotype" panose="02040502050505030304" pitchFamily="18" charset="0"/>
            </a:endParaRPr>
          </a:p>
        </p:txBody>
      </p:sp>
    </p:spTree>
    <p:extLst>
      <p:ext uri="{BB962C8B-B14F-4D97-AF65-F5344CB8AC3E}">
        <p14:creationId xmlns:p14="http://schemas.microsoft.com/office/powerpoint/2010/main" xmlns="" val="4145352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template 4">
      <a:dk1>
        <a:srgbClr val="FFFFFF"/>
      </a:dk1>
      <a:lt1>
        <a:srgbClr val="C6CDD4"/>
      </a:lt1>
      <a:dk2>
        <a:srgbClr val="99CCFF"/>
      </a:dk2>
      <a:lt2>
        <a:srgbClr val="C6CDD4"/>
      </a:lt2>
      <a:accent1>
        <a:srgbClr val="FFFFFF"/>
      </a:accent1>
      <a:accent2>
        <a:srgbClr val="FFFFFF"/>
      </a:accent2>
      <a:accent3>
        <a:srgbClr val="CAE2FF"/>
      </a:accent3>
      <a:accent4>
        <a:srgbClr val="A9AFB5"/>
      </a:accent4>
      <a:accent5>
        <a:srgbClr val="FFFFFF"/>
      </a:accent5>
      <a:accent6>
        <a:srgbClr val="E7E7E7"/>
      </a:accent6>
      <a:hlink>
        <a:srgbClr val="FFFFFF"/>
      </a:hlink>
      <a:folHlink>
        <a:srgbClr val="FFFFFF"/>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template 1">
        <a:dk1>
          <a:srgbClr val="99CCFF"/>
        </a:dk1>
        <a:lt1>
          <a:srgbClr val="99CCFF"/>
        </a:lt1>
        <a:dk2>
          <a:srgbClr val="99CCFF"/>
        </a:dk2>
        <a:lt2>
          <a:srgbClr val="FFFFFF"/>
        </a:lt2>
        <a:accent1>
          <a:srgbClr val="FFFFFF"/>
        </a:accent1>
        <a:accent2>
          <a:srgbClr val="FFFFFF"/>
        </a:accent2>
        <a:accent3>
          <a:srgbClr val="CAE2FF"/>
        </a:accent3>
        <a:accent4>
          <a:srgbClr val="82AEDA"/>
        </a:accent4>
        <a:accent5>
          <a:srgbClr val="FFFFFF"/>
        </a:accent5>
        <a:accent6>
          <a:srgbClr val="E7E7E7"/>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template 2">
        <a:dk1>
          <a:srgbClr val="FFFFFF"/>
        </a:dk1>
        <a:lt1>
          <a:srgbClr val="F8F8F8"/>
        </a:lt1>
        <a:dk2>
          <a:srgbClr val="99CCFF"/>
        </a:dk2>
        <a:lt2>
          <a:srgbClr val="F8F8F8"/>
        </a:lt2>
        <a:accent1>
          <a:srgbClr val="FFFFFF"/>
        </a:accent1>
        <a:accent2>
          <a:srgbClr val="FFFFFF"/>
        </a:accent2>
        <a:accent3>
          <a:srgbClr val="CAE2FF"/>
        </a:accent3>
        <a:accent4>
          <a:srgbClr val="D4D4D4"/>
        </a:accent4>
        <a:accent5>
          <a:srgbClr val="FFFFFF"/>
        </a:accent5>
        <a:accent6>
          <a:srgbClr val="E7E7E7"/>
        </a:accent6>
        <a:hlink>
          <a:srgbClr val="FFFFFF"/>
        </a:hlink>
        <a:folHlink>
          <a:srgbClr val="FFFFFF"/>
        </a:folHlink>
      </a:clrScheme>
      <a:clrMap bg1="dk2" tx1="lt1" bg2="dk1" tx2="lt2" accent1="accent1" accent2="accent2" accent3="accent3" accent4="accent4" accent5="accent5" accent6="accent6" hlink="hlink" folHlink="folHlink"/>
    </a:extraClrScheme>
    <a:extraClrScheme>
      <a:clrScheme name="template 3">
        <a:dk1>
          <a:srgbClr val="FFFFFF"/>
        </a:dk1>
        <a:lt1>
          <a:srgbClr val="FFCC00"/>
        </a:lt1>
        <a:dk2>
          <a:srgbClr val="99CCFF"/>
        </a:dk2>
        <a:lt2>
          <a:srgbClr val="FFCC00"/>
        </a:lt2>
        <a:accent1>
          <a:srgbClr val="FFFFFF"/>
        </a:accent1>
        <a:accent2>
          <a:srgbClr val="FFFFFF"/>
        </a:accent2>
        <a:accent3>
          <a:srgbClr val="CAE2FF"/>
        </a:accent3>
        <a:accent4>
          <a:srgbClr val="DAAE00"/>
        </a:accent4>
        <a:accent5>
          <a:srgbClr val="FFFFFF"/>
        </a:accent5>
        <a:accent6>
          <a:srgbClr val="E7E7E7"/>
        </a:accent6>
        <a:hlink>
          <a:srgbClr val="FFFFFF"/>
        </a:hlink>
        <a:folHlink>
          <a:srgbClr val="FFFFFF"/>
        </a:folHlink>
      </a:clrScheme>
      <a:clrMap bg1="dk2" tx1="lt1" bg2="dk1" tx2="lt2" accent1="accent1" accent2="accent2" accent3="accent3" accent4="accent4" accent5="accent5" accent6="accent6" hlink="hlink" folHlink="folHlink"/>
    </a:extraClrScheme>
    <a:extraClrScheme>
      <a:clrScheme name="template 4">
        <a:dk1>
          <a:srgbClr val="FFFFFF"/>
        </a:dk1>
        <a:lt1>
          <a:srgbClr val="C6CDD4"/>
        </a:lt1>
        <a:dk2>
          <a:srgbClr val="99CCFF"/>
        </a:dk2>
        <a:lt2>
          <a:srgbClr val="C6CDD4"/>
        </a:lt2>
        <a:accent1>
          <a:srgbClr val="FFFFFF"/>
        </a:accent1>
        <a:accent2>
          <a:srgbClr val="FFFFFF"/>
        </a:accent2>
        <a:accent3>
          <a:srgbClr val="CAE2FF"/>
        </a:accent3>
        <a:accent4>
          <a:srgbClr val="A9AFB5"/>
        </a:accent4>
        <a:accent5>
          <a:srgbClr val="FFFFFF"/>
        </a:accent5>
        <a:accent6>
          <a:srgbClr val="E7E7E7"/>
        </a:accent6>
        <a:hlink>
          <a:srgbClr val="FFFFFF"/>
        </a:hlink>
        <a:folHlink>
          <a:srgbClr val="FFFFF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485</TotalTime>
  <Words>1419</Words>
  <Application>Microsoft Office PowerPoint</Application>
  <PresentationFormat>On-screen Show (4:3)</PresentationFormat>
  <Paragraphs>146</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vt:lpstr>
      <vt:lpstr>Consfătuirea cadrelor didactice din învățământul primar</vt:lpstr>
      <vt:lpstr>Slide 2</vt:lpstr>
      <vt:lpstr>Slide 3</vt:lpstr>
      <vt:lpstr>Slide 4</vt:lpstr>
      <vt:lpstr>Slide 5</vt:lpstr>
      <vt:lpstr>Slide 6</vt:lpstr>
      <vt:lpstr>Slide 7</vt:lpstr>
      <vt:lpstr>Exemplu</vt:lpstr>
      <vt:lpstr>Slide 9</vt:lpstr>
      <vt:lpstr>Jurnalul de lectură </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Gabriela Droc</dc:creator>
  <cp:lastModifiedBy>compaq</cp:lastModifiedBy>
  <cp:revision>35</cp:revision>
  <cp:lastPrinted>2017-09-07T08:41:45Z</cp:lastPrinted>
  <dcterms:created xsi:type="dcterms:W3CDTF">2017-09-06T07:36:58Z</dcterms:created>
  <dcterms:modified xsi:type="dcterms:W3CDTF">2017-09-17T08:21:43Z</dcterms:modified>
</cp:coreProperties>
</file>