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0" r:id="rId1"/>
  </p:sldMasterIdLst>
  <p:sldIdLst>
    <p:sldId id="256" r:id="rId2"/>
    <p:sldId id="278" r:id="rId3"/>
    <p:sldId id="281" r:id="rId4"/>
    <p:sldId id="277" r:id="rId5"/>
    <p:sldId id="280" r:id="rId6"/>
    <p:sldId id="294" r:id="rId7"/>
    <p:sldId id="261" r:id="rId8"/>
    <p:sldId id="264" r:id="rId9"/>
    <p:sldId id="291" r:id="rId10"/>
    <p:sldId id="287" r:id="rId11"/>
    <p:sldId id="266" r:id="rId12"/>
    <p:sldId id="289" r:id="rId13"/>
    <p:sldId id="269" r:id="rId14"/>
    <p:sldId id="271" r:id="rId15"/>
    <p:sldId id="270" r:id="rId16"/>
    <p:sldId id="293" r:id="rId17"/>
    <p:sldId id="282" r:id="rId18"/>
    <p:sldId id="283" r:id="rId19"/>
    <p:sldId id="275" r:id="rId20"/>
  </p:sldIdLst>
  <p:sldSz cx="12192000" cy="6858000"/>
  <p:notesSz cx="6797675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DF2E7"/>
    <a:srgbClr val="29A57D"/>
    <a:srgbClr val="00B0F0"/>
    <a:srgbClr val="A80000"/>
    <a:srgbClr val="CC00CC"/>
    <a:srgbClr val="333399"/>
    <a:srgbClr val="FF66FF"/>
    <a:srgbClr val="3333FF"/>
    <a:srgbClr val="9900CC"/>
    <a:srgbClr val="FFC1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58" autoAdjust="0"/>
    <p:restoredTop sz="94660"/>
  </p:normalViewPr>
  <p:slideViewPr>
    <p:cSldViewPr snapToGrid="0">
      <p:cViewPr varScale="1">
        <p:scale>
          <a:sx n="69" d="100"/>
          <a:sy n="69" d="100"/>
        </p:scale>
        <p:origin x="540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6E907-F8B1-49EB-AFEB-0C56EACD85C2}" type="datetimeFigureOut">
              <a:rPr lang="en-US" smtClean="0"/>
              <a:t>9/2/2024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3A199-18EC-4F7A-A6ED-EC766072DB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75608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6E907-F8B1-49EB-AFEB-0C56EACD85C2}" type="datetimeFigureOut">
              <a:rPr lang="en-US" smtClean="0"/>
              <a:t>9/2/2024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3A199-18EC-4F7A-A6ED-EC766072DB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3688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6E907-F8B1-49EB-AFEB-0C56EACD85C2}" type="datetimeFigureOut">
              <a:rPr lang="en-US" smtClean="0"/>
              <a:t>9/2/2024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3A199-18EC-4F7A-A6ED-EC766072DBE5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4587020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6E907-F8B1-49EB-AFEB-0C56EACD85C2}" type="datetimeFigureOut">
              <a:rPr lang="en-US" smtClean="0"/>
              <a:t>9/2/2024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3A199-18EC-4F7A-A6ED-EC766072DB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303713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6E907-F8B1-49EB-AFEB-0C56EACD85C2}" type="datetimeFigureOut">
              <a:rPr lang="en-US" smtClean="0"/>
              <a:t>9/2/2024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3A199-18EC-4F7A-A6ED-EC766072DBE5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7745321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6E907-F8B1-49EB-AFEB-0C56EACD85C2}" type="datetimeFigureOut">
              <a:rPr lang="en-US" smtClean="0"/>
              <a:t>9/2/2024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3A199-18EC-4F7A-A6ED-EC766072DB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503503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6E907-F8B1-49EB-AFEB-0C56EACD85C2}" type="datetimeFigureOut">
              <a:rPr lang="en-US" smtClean="0"/>
              <a:t>9/2/2024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3A199-18EC-4F7A-A6ED-EC766072DB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583167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6E907-F8B1-49EB-AFEB-0C56EACD85C2}" type="datetimeFigureOut">
              <a:rPr lang="en-US" smtClean="0"/>
              <a:t>9/2/2024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3A199-18EC-4F7A-A6ED-EC766072DB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33772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6E907-F8B1-49EB-AFEB-0C56EACD85C2}" type="datetimeFigureOut">
              <a:rPr lang="en-US" smtClean="0"/>
              <a:t>9/2/2024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3A199-18EC-4F7A-A6ED-EC766072DB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57206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6E907-F8B1-49EB-AFEB-0C56EACD85C2}" type="datetimeFigureOut">
              <a:rPr lang="en-US" smtClean="0"/>
              <a:t>9/2/2024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3A199-18EC-4F7A-A6ED-EC766072DB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06327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6E907-F8B1-49EB-AFEB-0C56EACD85C2}" type="datetimeFigureOut">
              <a:rPr lang="en-US" smtClean="0"/>
              <a:t>9/2/2024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3A199-18EC-4F7A-A6ED-EC766072DB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89747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6E907-F8B1-49EB-AFEB-0C56EACD85C2}" type="datetimeFigureOut">
              <a:rPr lang="en-US" smtClean="0"/>
              <a:t>9/2/2024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3A199-18EC-4F7A-A6ED-EC766072DB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68399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6E907-F8B1-49EB-AFEB-0C56EACD85C2}" type="datetimeFigureOut">
              <a:rPr lang="en-US" smtClean="0"/>
              <a:t>9/2/2024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3A199-18EC-4F7A-A6ED-EC766072DB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92169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6E907-F8B1-49EB-AFEB-0C56EACD85C2}" type="datetimeFigureOut">
              <a:rPr lang="en-US" smtClean="0"/>
              <a:t>9/2/2024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3A199-18EC-4F7A-A6ED-EC766072DB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14623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6E907-F8B1-49EB-AFEB-0C56EACD85C2}" type="datetimeFigureOut">
              <a:rPr lang="en-US" smtClean="0"/>
              <a:t>9/2/2024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3A199-18EC-4F7A-A6ED-EC766072DB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49433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3A199-18EC-4F7A-A6ED-EC766072DBE5}" type="slidenum">
              <a:rPr lang="en-US" smtClean="0"/>
              <a:t>‹#›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6E907-F8B1-49EB-AFEB-0C56EACD85C2}" type="datetimeFigureOut">
              <a:rPr lang="en-US" smtClean="0"/>
              <a:t>9/2/2024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21093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C6E907-F8B1-49EB-AFEB-0C56EACD85C2}" type="datetimeFigureOut">
              <a:rPr lang="en-US" smtClean="0"/>
              <a:t>9/2/2024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DB3A199-18EC-4F7A-A6ED-EC766072DB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44049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1" r:id="rId1"/>
    <p:sldLayoutId id="2147483732" r:id="rId2"/>
    <p:sldLayoutId id="2147483733" r:id="rId3"/>
    <p:sldLayoutId id="2147483734" r:id="rId4"/>
    <p:sldLayoutId id="2147483735" r:id="rId5"/>
    <p:sldLayoutId id="2147483736" r:id="rId6"/>
    <p:sldLayoutId id="2147483737" r:id="rId7"/>
    <p:sldLayoutId id="2147483738" r:id="rId8"/>
    <p:sldLayoutId id="2147483739" r:id="rId9"/>
    <p:sldLayoutId id="2147483740" r:id="rId10"/>
    <p:sldLayoutId id="2147483741" r:id="rId11"/>
    <p:sldLayoutId id="2147483742" r:id="rId12"/>
    <p:sldLayoutId id="2147483743" r:id="rId13"/>
    <p:sldLayoutId id="2147483744" r:id="rId14"/>
    <p:sldLayoutId id="2147483745" r:id="rId15"/>
    <p:sldLayoutId id="214748374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0055" y="163941"/>
            <a:ext cx="3251841" cy="846046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732" t="28306" r="15754" b="33256"/>
          <a:stretch/>
        </p:blipFill>
        <p:spPr>
          <a:xfrm>
            <a:off x="6284991" y="139230"/>
            <a:ext cx="2698990" cy="1025136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" y="2553105"/>
            <a:ext cx="12192000" cy="2923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o-RO" altLang="ro-RO" sz="3200" b="1" dirty="0" smtClean="0">
                <a:solidFill>
                  <a:srgbClr val="5059A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Activități specifice </a:t>
            </a:r>
            <a:r>
              <a:rPr lang="en-US" altLang="ro-RO" sz="3200" b="1" dirty="0" smtClean="0">
                <a:solidFill>
                  <a:srgbClr val="5059A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altLang="ro-RO" sz="3200" b="1" dirty="0" smtClean="0">
                <a:solidFill>
                  <a:srgbClr val="5059A7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o-RO" altLang="ro-RO" sz="3200" b="1" dirty="0" smtClean="0">
                <a:solidFill>
                  <a:srgbClr val="5059A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învățământului profesional și tehnic</a:t>
            </a:r>
            <a:r>
              <a:rPr lang="en-US" altLang="ro-RO" sz="3200" b="1" dirty="0" smtClean="0">
                <a:solidFill>
                  <a:srgbClr val="5059A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o-RO" altLang="ro-RO" sz="3200" b="1" dirty="0" smtClean="0">
                <a:solidFill>
                  <a:srgbClr val="5059A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(ÎPT)</a:t>
            </a:r>
            <a:r>
              <a:rPr lang="en-US" altLang="ro-RO" sz="3200" b="1" dirty="0" smtClean="0">
                <a:solidFill>
                  <a:srgbClr val="5059A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altLang="ro-RO" sz="3200" b="1" dirty="0" smtClean="0">
                <a:solidFill>
                  <a:srgbClr val="5059A7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o-RO" altLang="ro-RO" sz="3200" b="1" dirty="0" smtClean="0">
                <a:solidFill>
                  <a:srgbClr val="5059A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în anul școlar </a:t>
            </a:r>
            <a:endParaRPr lang="en-GB" altLang="ro-RO" sz="3200" b="1" dirty="0" smtClean="0">
              <a:solidFill>
                <a:srgbClr val="5059A7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o-RO" altLang="ro-RO" sz="4400" b="1" dirty="0" smtClean="0">
                <a:solidFill>
                  <a:srgbClr val="5059A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</a:t>
            </a:r>
            <a:r>
              <a:rPr lang="en-GB" altLang="ro-RO" sz="4400" b="1" dirty="0" smtClean="0">
                <a:solidFill>
                  <a:srgbClr val="5059A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ro-RO" altLang="ro-RO" sz="4400" b="1" dirty="0" smtClean="0">
                <a:solidFill>
                  <a:srgbClr val="5059A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4-202</a:t>
            </a:r>
            <a:r>
              <a:rPr lang="ro-RO" altLang="ro-RO" sz="4400" b="1" dirty="0">
                <a:solidFill>
                  <a:srgbClr val="5059A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ro-RO" altLang="ro-RO" sz="4400" b="1" i="1" dirty="0" smtClean="0">
                <a:solidFill>
                  <a:srgbClr val="5059A7"/>
                </a:solidFill>
                <a:cs typeface="Arial" panose="020B0604020202020204" pitchFamily="34" charset="0"/>
              </a:rPr>
              <a:t/>
            </a:r>
            <a:br>
              <a:rPr lang="ro-RO" altLang="ro-RO" sz="4400" b="1" i="1" dirty="0" smtClean="0">
                <a:solidFill>
                  <a:srgbClr val="5059A7"/>
                </a:solidFill>
                <a:cs typeface="Arial" panose="020B0604020202020204" pitchFamily="34" charset="0"/>
              </a:rPr>
            </a:br>
            <a:endParaRPr lang="en-US" sz="4400" dirty="0">
              <a:solidFill>
                <a:srgbClr val="5059A7"/>
              </a:solidFill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656216" y="1403873"/>
            <a:ext cx="8961120" cy="10758"/>
          </a:xfrm>
          <a:prstGeom prst="line">
            <a:avLst/>
          </a:prstGeom>
          <a:ln w="19050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V="1">
            <a:off x="656216" y="1494268"/>
            <a:ext cx="8961120" cy="1277"/>
          </a:xfrm>
          <a:prstGeom prst="line">
            <a:avLst/>
          </a:prstGeom>
          <a:ln w="28575"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40467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11575" y="0"/>
            <a:ext cx="12188281" cy="6858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/>
          <a:srcRect l="87377" t="20474" r="8967" b="12575"/>
          <a:stretch/>
        </p:blipFill>
        <p:spPr>
          <a:xfrm rot="16200000">
            <a:off x="5743977" y="-5733585"/>
            <a:ext cx="724828" cy="12192000"/>
          </a:xfrm>
          <a:prstGeom prst="rect">
            <a:avLst/>
          </a:prstGeom>
        </p:spPr>
      </p:pic>
      <p:sp>
        <p:nvSpPr>
          <p:cNvPr id="5" name="CustomShape 4"/>
          <p:cNvSpPr/>
          <p:nvPr/>
        </p:nvSpPr>
        <p:spPr>
          <a:xfrm>
            <a:off x="11368617" y="0"/>
            <a:ext cx="652398" cy="733325"/>
          </a:xfrm>
          <a:prstGeom prst="rect">
            <a:avLst/>
          </a:prstGeom>
          <a:solidFill>
            <a:srgbClr val="FF66FF">
              <a:alpha val="86000"/>
            </a:srgb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pPr algn="ctr"/>
            <a:endParaRPr lang="en-US" sz="3600" dirty="0">
              <a:solidFill>
                <a:prstClr val="white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1485756" y="55764"/>
            <a:ext cx="41259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sz="3200" b="1" dirty="0" smtClean="0">
                <a:solidFill>
                  <a:prstClr val="white"/>
                </a:solidFill>
              </a:rPr>
              <a:t>6</a:t>
            </a:r>
            <a:endParaRPr lang="en-US" sz="3200" b="1" dirty="0">
              <a:solidFill>
                <a:prstClr val="white"/>
              </a:solidFill>
            </a:endParaRPr>
          </a:p>
        </p:txBody>
      </p:sp>
      <p:sp>
        <p:nvSpPr>
          <p:cNvPr id="16" name="CustomShape 4"/>
          <p:cNvSpPr/>
          <p:nvPr/>
        </p:nvSpPr>
        <p:spPr>
          <a:xfrm>
            <a:off x="5245477" y="763823"/>
            <a:ext cx="6944676" cy="649956"/>
          </a:xfrm>
          <a:prstGeom prst="rect">
            <a:avLst/>
          </a:prstGeom>
          <a:solidFill>
            <a:srgbClr val="FF66FF">
              <a:alpha val="66000"/>
            </a:srgb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7" name="CustomShape 5"/>
          <p:cNvSpPr/>
          <p:nvPr/>
        </p:nvSpPr>
        <p:spPr>
          <a:xfrm flipH="1">
            <a:off x="5988027" y="887581"/>
            <a:ext cx="6214363" cy="794375"/>
          </a:xfrm>
          <a:prstGeom prst="rect">
            <a:avLst/>
          </a:prstGeom>
          <a:solidFill>
            <a:srgbClr val="FF66FF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2" name="TextBox 11"/>
          <p:cNvSpPr txBox="1"/>
          <p:nvPr/>
        </p:nvSpPr>
        <p:spPr>
          <a:xfrm>
            <a:off x="6764912" y="864011"/>
            <a:ext cx="4828921" cy="8402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it-IT" b="1" dirty="0">
                <a:solidFill>
                  <a:schemeClr val="bg1"/>
                </a:solidFill>
              </a:rPr>
              <a:t>Mecanism integrat de anticipare, monitorizare, evaluare a pieței muncii şi educației</a:t>
            </a:r>
            <a:endParaRPr lang="ro-RO" altLang="ro-RO" b="1" dirty="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sp>
        <p:nvSpPr>
          <p:cNvPr id="23" name="CustomShape 4">
            <a:extLst>
              <a:ext uri="{FF2B5EF4-FFF2-40B4-BE49-F238E27FC236}">
                <a16:creationId xmlns:a16="http://schemas.microsoft.com/office/drawing/2014/main" id="{5634862C-C8C2-48F7-81A7-4C285EE7B487}"/>
              </a:ext>
            </a:extLst>
          </p:cNvPr>
          <p:cNvSpPr/>
          <p:nvPr/>
        </p:nvSpPr>
        <p:spPr>
          <a:xfrm>
            <a:off x="-2" y="3308350"/>
            <a:ext cx="9167447" cy="1607314"/>
          </a:xfrm>
          <a:prstGeom prst="rect">
            <a:avLst/>
          </a:prstGeom>
          <a:gradFill flip="none" rotWithShape="1">
            <a:gsLst>
              <a:gs pos="0">
                <a:srgbClr val="FF8FFF">
                  <a:tint val="66000"/>
                  <a:satMod val="160000"/>
                </a:srgbClr>
              </a:gs>
              <a:gs pos="32000">
                <a:srgbClr val="FF8FFF">
                  <a:tint val="44500"/>
                  <a:satMod val="160000"/>
                </a:srgbClr>
              </a:gs>
              <a:gs pos="100000">
                <a:schemeClr val="bg1"/>
              </a:gs>
            </a:gsLst>
            <a:lin ang="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3" name="TextBox 12"/>
          <p:cNvSpPr txBox="1"/>
          <p:nvPr/>
        </p:nvSpPr>
        <p:spPr>
          <a:xfrm>
            <a:off x="491979" y="1935712"/>
            <a:ext cx="11698174" cy="12434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  <a:spcBef>
                <a:spcPts val="550"/>
              </a:spcBef>
              <a:buClr>
                <a:srgbClr val="0418D2"/>
              </a:buClr>
              <a:buFont typeface="Arial" panose="020B0604020202020204" pitchFamily="34" charset="0"/>
              <a:buNone/>
            </a:pPr>
            <a:r>
              <a:rPr lang="ro-RO" altLang="ro-RO" sz="1600" dirty="0">
                <a:solidFill>
                  <a:srgbClr val="FF66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► </a:t>
            </a:r>
            <a:r>
              <a:rPr lang="ro-RO" sz="1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ISJ/ISMB v</a:t>
            </a:r>
            <a:r>
              <a:rPr lang="en-GB" sz="1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ro-RO" sz="1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o-RO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monitoriza completarea/actualizarea în SIIIR </a:t>
            </a:r>
            <a:r>
              <a:rPr lang="ro-RO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tuturor informațiilor privind formațiunile de studii, datele personale și de contact ale elevilor din învățământul profesional și tehnic, </a:t>
            </a:r>
            <a:r>
              <a:rPr lang="ro-RO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în mod deosebit ale elevilor din anii terminali</a:t>
            </a:r>
            <a:r>
              <a:rPr lang="ro-RO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potențiali absolvenți ai </a:t>
            </a:r>
            <a:r>
              <a:rPr lang="ro-RO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promoției </a:t>
            </a:r>
            <a:r>
              <a:rPr lang="ro-RO" sz="1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2025</a:t>
            </a:r>
            <a:r>
              <a:rPr lang="en-GB" sz="1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>
              <a:lnSpc>
                <a:spcPct val="90000"/>
              </a:lnSpc>
              <a:spcBef>
                <a:spcPts val="550"/>
              </a:spcBef>
              <a:buClr>
                <a:srgbClr val="0418D2"/>
              </a:buClr>
              <a:buFont typeface="Arial" panose="020B0604020202020204" pitchFamily="34" charset="0"/>
              <a:buNone/>
            </a:pPr>
            <a:endParaRPr lang="en-GB" sz="14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90000"/>
              </a:lnSpc>
              <a:spcBef>
                <a:spcPts val="550"/>
              </a:spcBef>
              <a:buClr>
                <a:srgbClr val="0418D2"/>
              </a:buClr>
              <a:buFont typeface="Arial" panose="020B0604020202020204" pitchFamily="34" charset="0"/>
              <a:buNone/>
            </a:pPr>
            <a:r>
              <a:rPr lang="ro-RO" altLang="ro-RO" sz="1400" dirty="0">
                <a:solidFill>
                  <a:srgbClr val="FF66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► </a:t>
            </a:r>
            <a:r>
              <a:rPr lang="ro-RO" sz="1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ISJ/ISMB </a:t>
            </a:r>
            <a:r>
              <a:rPr lang="ro-RO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 informa unitățile de învățământ cu privire la importanța  completării și actualizării în SIIIR </a:t>
            </a:r>
            <a:r>
              <a:rPr lang="ro-RO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atributelor elevilor din anii terminali </a:t>
            </a:r>
            <a:r>
              <a:rPr lang="ro-RO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și va verifica îndeplinirea acestei cerințe pentru viitorii absolvenți ai promoției </a:t>
            </a:r>
            <a:r>
              <a:rPr lang="ro-RO" sz="1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2025</a:t>
            </a:r>
            <a:r>
              <a:rPr lang="en-GB" sz="1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r>
              <a:rPr lang="ro-RO" sz="1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o-RO" altLang="ro-RO" sz="1400" b="1" i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91979" y="3341882"/>
            <a:ext cx="6082966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avut în vedere că </a:t>
            </a:r>
            <a:r>
              <a:rPr lang="ro-RO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pentru elevii din anii terminali </a:t>
            </a:r>
            <a:endParaRPr lang="ro-RO" sz="14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o-RO" sz="1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ro-RO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potențiali absolvenți ai promoției </a:t>
            </a:r>
            <a:r>
              <a:rPr lang="ro-RO" sz="1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2025), </a:t>
            </a:r>
          </a:p>
          <a:p>
            <a:r>
              <a:rPr lang="ro-RO" sz="1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completarea </a:t>
            </a:r>
            <a:r>
              <a:rPr lang="ro-RO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și actualizarea </a:t>
            </a:r>
            <a:r>
              <a:rPr lang="ro-RO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datelor personale</a:t>
            </a:r>
            <a:r>
              <a:rPr lang="ro-RO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o-RO" sz="14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o-RO" sz="1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trebuie realizate </a:t>
            </a:r>
            <a:r>
              <a:rPr lang="ro-RO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înaintea încheierii în SIIIR a situației de </a:t>
            </a:r>
            <a:r>
              <a:rPr lang="ro-RO" sz="1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promovare</a:t>
            </a:r>
            <a:r>
              <a:rPr lang="en-GB" sz="1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</a:p>
          <a:p>
            <a:r>
              <a:rPr lang="ro-RO" sz="1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în </a:t>
            </a:r>
            <a:r>
              <a:rPr lang="ro-RO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concordanță cu calendarul activităților derulate în cadrul SIIIR</a:t>
            </a:r>
            <a:r>
              <a:rPr lang="ro-RO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endParaRPr lang="en-GB" sz="14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o-RO" sz="1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anexă </a:t>
            </a:r>
            <a:r>
              <a:rPr lang="ro-RO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 Metodologia privind managementul SIIIR, </a:t>
            </a:r>
            <a:endParaRPr lang="ro-RO" sz="14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o-RO" sz="1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aprobată </a:t>
            </a:r>
            <a:r>
              <a:rPr lang="ro-RO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prin OMEN nr. </a:t>
            </a:r>
            <a:r>
              <a:rPr lang="ro-RO" sz="1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4371/13.07.2017</a:t>
            </a:r>
            <a:endParaRPr lang="en-GB" sz="1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84874" y="4956442"/>
            <a:ext cx="5402317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sz="1400" b="1" dirty="0">
                <a:solidFill>
                  <a:srgbClr val="CC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Datele vor fi completate/actualizate </a:t>
            </a:r>
            <a:r>
              <a:rPr lang="ro-RO" sz="1400" b="1" dirty="0" smtClean="0">
                <a:solidFill>
                  <a:srgbClr val="CC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pentru</a:t>
            </a:r>
            <a:r>
              <a:rPr lang="en-GB" sz="1400" dirty="0" smtClean="0">
                <a:solidFill>
                  <a:srgbClr val="CC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o-RO" sz="1400" b="1" dirty="0" smtClean="0">
                <a:solidFill>
                  <a:srgbClr val="CC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nivelurile</a:t>
            </a:r>
            <a:r>
              <a:rPr lang="ro-RO" sz="1400" dirty="0" smtClean="0">
                <a:solidFill>
                  <a:srgbClr val="CC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o-RO" sz="1400" b="1" dirty="0">
                <a:solidFill>
                  <a:srgbClr val="CC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ÎPT</a:t>
            </a:r>
            <a:r>
              <a:rPr lang="ro-RO" sz="1400" dirty="0">
                <a:solidFill>
                  <a:srgbClr val="CC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profesional, liceu tehnologic, postliceal </a:t>
            </a:r>
            <a:endParaRPr lang="en-GB" sz="1400" dirty="0" smtClean="0">
              <a:solidFill>
                <a:srgbClr val="CC00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400" dirty="0">
                <a:solidFill>
                  <a:srgbClr val="CC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smtClean="0">
                <a:solidFill>
                  <a:srgbClr val="CC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ro-RO" sz="1400" dirty="0" smtClean="0">
                <a:solidFill>
                  <a:srgbClr val="CC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ro-RO" sz="1400" dirty="0">
                <a:solidFill>
                  <a:srgbClr val="CC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școală postliceală și școală de maiștri</a:t>
            </a:r>
            <a:r>
              <a:rPr lang="ro-RO" sz="1400" dirty="0" smtClean="0">
                <a:solidFill>
                  <a:srgbClr val="CC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en-GB" sz="1400" dirty="0" smtClean="0">
                <a:solidFill>
                  <a:srgbClr val="CC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r>
              <a:rPr lang="ro-RO" sz="1400" dirty="0" smtClean="0">
                <a:solidFill>
                  <a:srgbClr val="CC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GB" sz="1400" dirty="0" smtClean="0">
              <a:solidFill>
                <a:srgbClr val="CC00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o-RO" sz="1400" b="1" dirty="0" smtClean="0">
                <a:solidFill>
                  <a:srgbClr val="CC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forme</a:t>
            </a:r>
            <a:r>
              <a:rPr lang="en-GB" sz="1400" b="1" dirty="0" smtClean="0">
                <a:solidFill>
                  <a:srgbClr val="CC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</a:t>
            </a:r>
            <a:r>
              <a:rPr lang="ro-RO" sz="1400" b="1" dirty="0" smtClean="0">
                <a:solidFill>
                  <a:srgbClr val="CC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o-RO" sz="1400" b="1" dirty="0">
                <a:solidFill>
                  <a:srgbClr val="CC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proprietate </a:t>
            </a:r>
            <a:r>
              <a:rPr lang="ro-RO" sz="1400" dirty="0" smtClean="0">
                <a:solidFill>
                  <a:srgbClr val="CC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publică</a:t>
            </a:r>
            <a:r>
              <a:rPr lang="en-GB" sz="1400" dirty="0" smtClean="0">
                <a:solidFill>
                  <a:srgbClr val="CC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o-RO" sz="1400" dirty="0" smtClean="0">
                <a:solidFill>
                  <a:srgbClr val="CC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(de </a:t>
            </a:r>
            <a:r>
              <a:rPr lang="ro-RO" sz="1400" dirty="0">
                <a:solidFill>
                  <a:srgbClr val="CC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stat) / </a:t>
            </a:r>
            <a:r>
              <a:rPr lang="ro-RO" sz="1400" dirty="0" smtClean="0">
                <a:solidFill>
                  <a:srgbClr val="CC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private</a:t>
            </a:r>
            <a:r>
              <a:rPr lang="en-GB" sz="1400" dirty="0" smtClean="0">
                <a:solidFill>
                  <a:srgbClr val="CC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o-RO" sz="1400" b="1" dirty="0" smtClean="0">
                <a:solidFill>
                  <a:srgbClr val="CC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forme</a:t>
            </a:r>
            <a:r>
              <a:rPr lang="en-GB" sz="1400" b="1" dirty="0" smtClean="0">
                <a:solidFill>
                  <a:srgbClr val="CC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</a:t>
            </a:r>
            <a:r>
              <a:rPr lang="ro-RO" sz="1400" b="1" dirty="0" smtClean="0">
                <a:solidFill>
                  <a:srgbClr val="CC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o-RO" sz="1400" b="1" dirty="0">
                <a:solidFill>
                  <a:srgbClr val="CC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finanțare </a:t>
            </a:r>
            <a:r>
              <a:rPr lang="ro-RO" sz="1400" dirty="0">
                <a:solidFill>
                  <a:srgbClr val="CC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de la buget sau cu </a:t>
            </a:r>
            <a:r>
              <a:rPr lang="ro-RO" sz="1400" dirty="0" smtClean="0">
                <a:solidFill>
                  <a:srgbClr val="CC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taxă</a:t>
            </a:r>
            <a:r>
              <a:rPr lang="en-GB" sz="1400" dirty="0" smtClean="0">
                <a:solidFill>
                  <a:srgbClr val="CC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r>
              <a:rPr lang="ro-RO" sz="1400" dirty="0" smtClean="0">
                <a:solidFill>
                  <a:srgbClr val="CC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GB" sz="1400" dirty="0" smtClean="0">
              <a:solidFill>
                <a:srgbClr val="CC00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o-RO" sz="1400" b="1" dirty="0" smtClean="0">
                <a:solidFill>
                  <a:srgbClr val="CC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formele </a:t>
            </a:r>
            <a:r>
              <a:rPr lang="ro-RO" sz="1400" b="1" dirty="0">
                <a:solidFill>
                  <a:srgbClr val="CC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</a:t>
            </a:r>
            <a:r>
              <a:rPr lang="ro-RO" sz="1400" b="1" dirty="0" smtClean="0">
                <a:solidFill>
                  <a:srgbClr val="CC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învățământ</a:t>
            </a:r>
            <a:r>
              <a:rPr lang="en-GB" sz="1400" dirty="0" smtClean="0">
                <a:solidFill>
                  <a:srgbClr val="CC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o-RO" sz="1400" dirty="0" smtClean="0">
                <a:solidFill>
                  <a:srgbClr val="CC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zi</a:t>
            </a:r>
            <a:r>
              <a:rPr lang="en-GB" sz="1400" dirty="0" smtClean="0">
                <a:solidFill>
                  <a:srgbClr val="CC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o-RO" sz="1400" dirty="0" smtClean="0">
                <a:solidFill>
                  <a:srgbClr val="CC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en-GB" sz="1400" dirty="0" smtClean="0">
                <a:solidFill>
                  <a:srgbClr val="CC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o-RO" sz="1400" dirty="0" smtClean="0">
                <a:solidFill>
                  <a:srgbClr val="CC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seral</a:t>
            </a:r>
            <a:r>
              <a:rPr lang="en-GB" sz="1400" dirty="0">
                <a:solidFill>
                  <a:srgbClr val="CC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r>
              <a:rPr lang="ro-RO" sz="1400" dirty="0" smtClean="0">
                <a:solidFill>
                  <a:srgbClr val="CC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GB" sz="1400" dirty="0" smtClean="0">
              <a:solidFill>
                <a:srgbClr val="CC00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o-RO" sz="1400" b="1" dirty="0" smtClean="0">
                <a:solidFill>
                  <a:srgbClr val="CC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tipuri </a:t>
            </a:r>
            <a:r>
              <a:rPr lang="ro-RO" sz="1400" b="1" dirty="0">
                <a:solidFill>
                  <a:srgbClr val="CC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învățământ </a:t>
            </a:r>
            <a:r>
              <a:rPr lang="ro-RO" sz="1400" dirty="0">
                <a:solidFill>
                  <a:srgbClr val="CC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de masă / </a:t>
            </a:r>
            <a:r>
              <a:rPr lang="ro-RO" sz="1400" dirty="0" smtClean="0">
                <a:solidFill>
                  <a:srgbClr val="CC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special</a:t>
            </a:r>
            <a:r>
              <a:rPr lang="en-GB" sz="1400" dirty="0">
                <a:solidFill>
                  <a:srgbClr val="CC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endParaRPr lang="en-GB" sz="1400" dirty="0">
              <a:solidFill>
                <a:srgbClr val="CC00CC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11803117" y="6611802"/>
            <a:ext cx="37716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sz="1100" dirty="0" smtClean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  <a:endParaRPr lang="en-US" sz="1100" dirty="0">
              <a:solidFill>
                <a:schemeClr val="accent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6311387" y="5969881"/>
            <a:ext cx="570962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o-RO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Informațiile sunt necesare </a:t>
            </a:r>
            <a:r>
              <a:rPr lang="ro-RO" sz="1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pentru </a:t>
            </a:r>
            <a:r>
              <a:rPr lang="ro-RO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generarea rapoartelor</a:t>
            </a:r>
            <a:r>
              <a:rPr lang="ro-RO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GB" sz="1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o-RO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Cod raport 553 </a:t>
            </a:r>
            <a:r>
              <a:rPr lang="ro-RO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(pentru învățământul liceal), respectiv, </a:t>
            </a:r>
            <a:endParaRPr lang="en-GB" sz="1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o-RO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Cod raport 554 </a:t>
            </a:r>
            <a:r>
              <a:rPr lang="ro-RO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(pentru învățământul profesional</a:t>
            </a:r>
            <a:r>
              <a:rPr lang="ro-RO" sz="1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en-GB" sz="1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GB" sz="1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091740" y="4766798"/>
            <a:ext cx="5978525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400" b="1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ctr">
              <a:buClr>
                <a:srgbClr val="CC00CC"/>
              </a:buClr>
              <a:buSzPct val="140000"/>
              <a:buFont typeface="Wingdings" panose="05000000000000000000" pitchFamily="2" charset="2"/>
              <a:buChar char="ü"/>
            </a:pPr>
            <a:r>
              <a:rPr lang="ro-RO" sz="1400" b="1" dirty="0" smtClean="0">
                <a:solidFill>
                  <a:srgbClr val="CC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rezultatul </a:t>
            </a:r>
            <a:r>
              <a:rPr lang="ro-RO" sz="1400" b="1" dirty="0">
                <a:solidFill>
                  <a:srgbClr val="CC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 examenul de certificare </a:t>
            </a:r>
            <a:r>
              <a:rPr lang="ro-RO" sz="1400" dirty="0" smtClean="0">
                <a:solidFill>
                  <a:srgbClr val="CC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ro-RO" sz="1400" dirty="0">
                <a:solidFill>
                  <a:srgbClr val="CC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calificării </a:t>
            </a:r>
            <a:r>
              <a:rPr lang="ro-RO" sz="1400" dirty="0" smtClean="0">
                <a:solidFill>
                  <a:srgbClr val="CC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profesionale</a:t>
            </a:r>
            <a:r>
              <a:rPr lang="en-GB" sz="1400" dirty="0" smtClean="0">
                <a:solidFill>
                  <a:srgbClr val="CC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r>
              <a:rPr lang="ro-RO" sz="1400" dirty="0" smtClean="0">
                <a:solidFill>
                  <a:srgbClr val="CC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GB" sz="1400" dirty="0">
              <a:solidFill>
                <a:srgbClr val="CC00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ctr">
              <a:buClr>
                <a:srgbClr val="CC00CC"/>
              </a:buClr>
              <a:buSzPct val="140000"/>
              <a:buFont typeface="Wingdings" panose="05000000000000000000" pitchFamily="2" charset="2"/>
              <a:buChar char="ü"/>
            </a:pPr>
            <a:endParaRPr lang="en-GB" sz="1400" dirty="0">
              <a:solidFill>
                <a:srgbClr val="CC00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ctr">
              <a:buClr>
                <a:srgbClr val="CC00CC"/>
              </a:buClr>
              <a:buSzPct val="140000"/>
              <a:buFont typeface="Wingdings" panose="05000000000000000000" pitchFamily="2" charset="2"/>
              <a:buChar char="ü"/>
            </a:pPr>
            <a:r>
              <a:rPr lang="ro-RO" sz="1400" dirty="0" smtClean="0">
                <a:solidFill>
                  <a:srgbClr val="CC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datele </a:t>
            </a:r>
            <a:r>
              <a:rPr lang="ro-RO" sz="1400" dirty="0">
                <a:solidFill>
                  <a:srgbClr val="CC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privind </a:t>
            </a:r>
            <a:r>
              <a:rPr lang="ro-RO" sz="1400" b="1" dirty="0">
                <a:solidFill>
                  <a:srgbClr val="CC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operatorii economici</a:t>
            </a:r>
            <a:r>
              <a:rPr lang="ro-RO" sz="1400" dirty="0">
                <a:solidFill>
                  <a:srgbClr val="CC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la care </a:t>
            </a:r>
            <a:r>
              <a:rPr lang="ro-RO" sz="1400" b="1" dirty="0">
                <a:solidFill>
                  <a:srgbClr val="CC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 contract de practică </a:t>
            </a:r>
            <a:r>
              <a:rPr lang="ro-RO" sz="1400" b="1" dirty="0" smtClean="0">
                <a:solidFill>
                  <a:srgbClr val="CC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în </a:t>
            </a:r>
            <a:r>
              <a:rPr lang="ro-RO" sz="1400" b="1" dirty="0">
                <a:solidFill>
                  <a:srgbClr val="CC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ultimul an de </a:t>
            </a:r>
            <a:r>
              <a:rPr lang="ro-RO" sz="1400" b="1" dirty="0" smtClean="0">
                <a:solidFill>
                  <a:srgbClr val="CC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studiu</a:t>
            </a:r>
            <a:r>
              <a:rPr lang="en-GB" sz="1400" dirty="0">
                <a:solidFill>
                  <a:srgbClr val="CC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r>
              <a:rPr lang="ro-RO" sz="1400" dirty="0" smtClean="0">
                <a:solidFill>
                  <a:srgbClr val="CC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GB" sz="1400" dirty="0" smtClean="0">
              <a:solidFill>
                <a:srgbClr val="CC00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028160" y="4509620"/>
            <a:ext cx="3955149" cy="369332"/>
          </a:xfrm>
          <a:prstGeom prst="rect">
            <a:avLst/>
          </a:prstGeom>
          <a:solidFill>
            <a:srgbClr val="CC00CC"/>
          </a:solidFill>
        </p:spPr>
        <p:txBody>
          <a:bodyPr wrap="square" rtlCol="0">
            <a:spAutoFit/>
          </a:bodyPr>
          <a:lstStyle/>
          <a:p>
            <a:pPr algn="ctr"/>
            <a:r>
              <a:rPr lang="ro-RO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 vor completa în SIIIR și</a:t>
            </a:r>
            <a:r>
              <a:rPr lang="en-GB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  </a:t>
            </a:r>
            <a:r>
              <a:rPr lang="ro-RO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GB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Trapezoid 13"/>
          <p:cNvSpPr/>
          <p:nvPr/>
        </p:nvSpPr>
        <p:spPr>
          <a:xfrm rot="10800000">
            <a:off x="5987190" y="3159784"/>
            <a:ext cx="6033824" cy="1351024"/>
          </a:xfrm>
          <a:prstGeom prst="trapezoid">
            <a:avLst>
              <a:gd name="adj" fmla="val 78053"/>
            </a:avLst>
          </a:prstGeom>
          <a:solidFill>
            <a:srgbClr val="CC00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TextBox 8"/>
          <p:cNvSpPr txBox="1"/>
          <p:nvPr/>
        </p:nvSpPr>
        <p:spPr>
          <a:xfrm>
            <a:off x="6586440" y="3136734"/>
            <a:ext cx="48173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PENTRU </a:t>
            </a:r>
            <a:r>
              <a:rPr lang="ro-RO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ABSOLVENȚII </a:t>
            </a:r>
            <a:r>
              <a:rPr lang="ro-RO" sz="2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</a:t>
            </a:r>
            <a:endParaRPr lang="en-GB" sz="2800" b="1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695189" y="3404519"/>
            <a:ext cx="665597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o-RO" sz="12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GB" sz="1200" b="1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ro-RO" sz="1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ÎNVĂȚĂMÂNT PROFESIONAL (INCLUSIV DUAL) </a:t>
            </a:r>
            <a:endParaRPr lang="en-GB" sz="1600" b="1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ro-RO" sz="1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ȘI DE LICEU TEHNOLOGIC,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33453" y="210106"/>
            <a:ext cx="952314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altLang="ro-RO" sz="1400" b="1" dirty="0" smtClean="0">
                <a:solidFill>
                  <a:srgbClr val="5FCBEF">
                    <a:lumMod val="40000"/>
                    <a:lumOff val="60000"/>
                  </a:srgbClr>
                </a:solidFill>
                <a:cs typeface="Arial" panose="020B0604020202020204" pitchFamily="34" charset="0"/>
              </a:rPr>
              <a:t>ACTIVITĂȚI SPECIFICE ÎNVĂȚĂMÂNTULUI PROFESIONAL ȘI TEHNIC</a:t>
            </a:r>
            <a:r>
              <a:rPr lang="en-US" altLang="ro-RO" sz="1400" b="1" dirty="0" smtClean="0">
                <a:solidFill>
                  <a:srgbClr val="5FCBEF">
                    <a:lumMod val="40000"/>
                    <a:lumOff val="60000"/>
                  </a:srgbClr>
                </a:solidFill>
                <a:cs typeface="Arial" panose="020B0604020202020204" pitchFamily="34" charset="0"/>
              </a:rPr>
              <a:t> </a:t>
            </a:r>
            <a:r>
              <a:rPr lang="ro-RO" altLang="ro-RO" sz="1400" b="1" dirty="0" smtClean="0">
                <a:solidFill>
                  <a:srgbClr val="5FCBEF">
                    <a:lumMod val="40000"/>
                    <a:lumOff val="60000"/>
                  </a:srgbClr>
                </a:solidFill>
                <a:cs typeface="Arial" panose="020B0604020202020204" pitchFamily="34" charset="0"/>
              </a:rPr>
              <a:t>(ÎPT)</a:t>
            </a:r>
            <a:r>
              <a:rPr lang="en-US" altLang="ro-RO" sz="1400" b="1" dirty="0" smtClean="0">
                <a:solidFill>
                  <a:srgbClr val="5FCBEF">
                    <a:lumMod val="40000"/>
                    <a:lumOff val="60000"/>
                  </a:srgbClr>
                </a:solidFill>
                <a:cs typeface="Arial" panose="020B0604020202020204" pitchFamily="34" charset="0"/>
              </a:rPr>
              <a:t> </a:t>
            </a:r>
          </a:p>
          <a:p>
            <a:pPr algn="ctr"/>
            <a:r>
              <a:rPr lang="ro-RO" altLang="ro-RO" sz="1400" b="1" dirty="0" smtClean="0">
                <a:solidFill>
                  <a:srgbClr val="5FCBEF">
                    <a:lumMod val="40000"/>
                    <a:lumOff val="60000"/>
                  </a:srgbClr>
                </a:solidFill>
                <a:cs typeface="Arial" panose="020B0604020202020204" pitchFamily="34" charset="0"/>
              </a:rPr>
              <a:t>ÎN ANUL ȘCOLAR 20</a:t>
            </a:r>
            <a:r>
              <a:rPr lang="en-GB" altLang="ro-RO" sz="1400" b="1" dirty="0" smtClean="0">
                <a:solidFill>
                  <a:srgbClr val="5FCBEF">
                    <a:lumMod val="40000"/>
                    <a:lumOff val="60000"/>
                  </a:srgbClr>
                </a:solidFill>
                <a:cs typeface="Arial" panose="020B0604020202020204" pitchFamily="34" charset="0"/>
              </a:rPr>
              <a:t>2</a:t>
            </a:r>
            <a:r>
              <a:rPr lang="ro-RO" altLang="ro-RO" sz="1400" b="1" dirty="0" smtClean="0">
                <a:solidFill>
                  <a:srgbClr val="5FCBEF">
                    <a:lumMod val="40000"/>
                    <a:lumOff val="60000"/>
                  </a:srgbClr>
                </a:solidFill>
                <a:cs typeface="Arial" panose="020B0604020202020204" pitchFamily="34" charset="0"/>
              </a:rPr>
              <a:t>4-2025</a:t>
            </a:r>
            <a:endParaRPr lang="en-US" sz="3200" dirty="0">
              <a:solidFill>
                <a:srgbClr val="5FCBEF">
                  <a:lumMod val="40000"/>
                  <a:lumOff val="6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2601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11577" y="55764"/>
            <a:ext cx="12188281" cy="6858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/>
          <a:srcRect l="87377" t="20474" r="8967" b="12575"/>
          <a:stretch/>
        </p:blipFill>
        <p:spPr>
          <a:xfrm rot="16200000">
            <a:off x="5743977" y="-5733585"/>
            <a:ext cx="724828" cy="12192000"/>
          </a:xfrm>
          <a:prstGeom prst="rect">
            <a:avLst/>
          </a:prstGeom>
        </p:spPr>
      </p:pic>
      <p:sp>
        <p:nvSpPr>
          <p:cNvPr id="5" name="CustomShape 4"/>
          <p:cNvSpPr/>
          <p:nvPr/>
        </p:nvSpPr>
        <p:spPr>
          <a:xfrm>
            <a:off x="11368617" y="0"/>
            <a:ext cx="652398" cy="733325"/>
          </a:xfrm>
          <a:prstGeom prst="rect">
            <a:avLst/>
          </a:prstGeom>
          <a:solidFill>
            <a:schemeClr val="accent1">
              <a:lumMod val="40000"/>
              <a:lumOff val="60000"/>
              <a:alpha val="86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pPr algn="ctr"/>
            <a:endParaRPr lang="en-US" sz="3600" dirty="0">
              <a:solidFill>
                <a:prstClr val="white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1485756" y="55764"/>
            <a:ext cx="41259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sz="3200" b="1" dirty="0" smtClean="0">
                <a:solidFill>
                  <a:schemeClr val="accent1">
                    <a:lumMod val="50000"/>
                  </a:schemeClr>
                </a:solidFill>
              </a:rPr>
              <a:t>7</a:t>
            </a:r>
            <a:endParaRPr lang="en-US" sz="32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6" name="CustomShape 4"/>
          <p:cNvSpPr/>
          <p:nvPr/>
        </p:nvSpPr>
        <p:spPr>
          <a:xfrm>
            <a:off x="5245477" y="763823"/>
            <a:ext cx="6944676" cy="649956"/>
          </a:xfrm>
          <a:prstGeom prst="rect">
            <a:avLst/>
          </a:prstGeom>
          <a:solidFill>
            <a:schemeClr val="accent1">
              <a:lumMod val="60000"/>
              <a:lumOff val="40000"/>
              <a:alpha val="66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7" name="CustomShape 5"/>
          <p:cNvSpPr/>
          <p:nvPr/>
        </p:nvSpPr>
        <p:spPr>
          <a:xfrm flipH="1">
            <a:off x="5988028" y="926494"/>
            <a:ext cx="6188678" cy="688948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2" name="TextBox 11"/>
          <p:cNvSpPr txBox="1"/>
          <p:nvPr/>
        </p:nvSpPr>
        <p:spPr>
          <a:xfrm>
            <a:off x="6764912" y="1155951"/>
            <a:ext cx="4828921" cy="3416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ro-RO" altLang="ro-RO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Certificarea calificărilor profesionale</a:t>
            </a:r>
          </a:p>
        </p:txBody>
      </p:sp>
      <p:sp>
        <p:nvSpPr>
          <p:cNvPr id="18" name="CustomShape 4"/>
          <p:cNvSpPr/>
          <p:nvPr/>
        </p:nvSpPr>
        <p:spPr>
          <a:xfrm>
            <a:off x="261083" y="1846947"/>
            <a:ext cx="4300526" cy="1489436"/>
          </a:xfrm>
          <a:prstGeom prst="rect">
            <a:avLst/>
          </a:prstGeom>
          <a:solidFill>
            <a:schemeClr val="accent1">
              <a:lumMod val="60000"/>
              <a:lumOff val="40000"/>
              <a:alpha val="66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7" name="TextBox 6"/>
          <p:cNvSpPr txBox="1"/>
          <p:nvPr/>
        </p:nvSpPr>
        <p:spPr>
          <a:xfrm>
            <a:off x="334324" y="1544608"/>
            <a:ext cx="4106161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o-RO" altLang="ro-RO" sz="1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Certificarea calificării profesionale </a:t>
            </a:r>
            <a:r>
              <a:rPr lang="ro-RO" altLang="ro-RO" sz="1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SESIUNEA IULIE </a:t>
            </a:r>
            <a:r>
              <a:rPr lang="ro-RO" altLang="ro-RO" sz="1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2025,</a:t>
            </a:r>
            <a:r>
              <a:rPr lang="ro-RO" altLang="ro-RO" sz="1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/>
            <a:r>
              <a:rPr lang="ro-RO" altLang="ro-RO" sz="1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pentru </a:t>
            </a:r>
            <a:r>
              <a:rPr lang="ro-RO" altLang="ro-RO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absolvenții învățământului </a:t>
            </a:r>
            <a:r>
              <a:rPr lang="ro-RO" altLang="ro-RO" sz="1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profesional de stat, </a:t>
            </a:r>
            <a:endParaRPr lang="ro-RO" altLang="ro-RO" sz="16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o-RO" altLang="ro-RO" sz="1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ai </a:t>
            </a:r>
            <a:r>
              <a:rPr lang="ro-RO" altLang="ro-RO" sz="1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învățământului dual</a:t>
            </a:r>
            <a:r>
              <a:rPr lang="ro-RO" altLang="ro-RO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seria </a:t>
            </a:r>
            <a:r>
              <a:rPr lang="ro-RO" altLang="ro-RO" sz="1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2022-2025 </a:t>
            </a:r>
            <a:r>
              <a:rPr lang="ro-RO" altLang="ro-RO" sz="1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și ai învățământului profesional special </a:t>
            </a:r>
            <a:r>
              <a:rPr lang="ro-RO" altLang="ro-RO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seria </a:t>
            </a:r>
            <a:r>
              <a:rPr lang="ro-RO" altLang="ro-RO" sz="1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2021-2025</a:t>
            </a:r>
            <a:endParaRPr lang="ro-RO" altLang="ro-RO" sz="16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CustomShape 5"/>
          <p:cNvSpPr/>
          <p:nvPr/>
        </p:nvSpPr>
        <p:spPr>
          <a:xfrm flipH="1">
            <a:off x="-6677" y="3565754"/>
            <a:ext cx="12209067" cy="958048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9" name="TextBox 8"/>
          <p:cNvSpPr txBox="1"/>
          <p:nvPr/>
        </p:nvSpPr>
        <p:spPr>
          <a:xfrm>
            <a:off x="10391" y="3693595"/>
            <a:ext cx="1217976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ro-RO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■</a:t>
            </a:r>
            <a:r>
              <a:rPr lang="ro-RO" altLang="ro-RO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altLang="ro-RO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Activităț</a:t>
            </a:r>
            <a:r>
              <a:rPr lang="ro-RO" altLang="ro-RO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ro-RO" altLang="ro-RO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care vor fi derulate în </a:t>
            </a:r>
            <a:r>
              <a:rPr lang="ro-RO" altLang="ro-RO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anul școlar </a:t>
            </a:r>
            <a:r>
              <a:rPr lang="ro-RO" altLang="ro-RO" sz="1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2024-2025</a:t>
            </a:r>
            <a:r>
              <a:rPr lang="ro-RO" altLang="ro-RO" sz="1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pentru </a:t>
            </a:r>
          </a:p>
          <a:p>
            <a:pPr algn="ctr"/>
            <a:r>
              <a:rPr lang="ro-RO" altLang="ro-RO" sz="1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ACTUALIZAREA</a:t>
            </a:r>
            <a:r>
              <a:rPr lang="ro-RO" altLang="ro-RO" sz="1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altLang="ro-RO" sz="16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Listei</a:t>
            </a:r>
            <a:r>
              <a:rPr lang="fr-FR" altLang="ro-RO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altLang="ro-RO" sz="16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naționale</a:t>
            </a:r>
            <a:r>
              <a:rPr lang="fr-FR" altLang="ro-RO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fr-FR" altLang="ro-RO" sz="16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temelor</a:t>
            </a:r>
            <a:r>
              <a:rPr lang="fr-FR" altLang="ro-RO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altLang="ro-RO" sz="16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pentru</a:t>
            </a:r>
            <a:r>
              <a:rPr lang="fr-FR" altLang="ro-RO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altLang="ro-RO" sz="16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proba</a:t>
            </a:r>
            <a:r>
              <a:rPr lang="fr-FR" altLang="ro-RO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altLang="ro-RO" sz="16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practică</a:t>
            </a:r>
            <a:r>
              <a:rPr lang="fr-FR" altLang="ro-RO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altLang="ro-RO" sz="16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și</a:t>
            </a:r>
            <a:r>
              <a:rPr lang="fr-FR" altLang="ro-RO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fr-FR" altLang="ro-RO" sz="16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Fișelor</a:t>
            </a:r>
            <a:r>
              <a:rPr lang="fr-FR" altLang="ro-RO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fr-FR" altLang="ro-RO" sz="16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evaluare</a:t>
            </a:r>
            <a:r>
              <a:rPr lang="fr-FR" altLang="ro-RO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altLang="ro-RO" sz="16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asociate</a:t>
            </a:r>
            <a:r>
              <a:rPr lang="ro-RO" altLang="ro-RO" sz="1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o-RO" altLang="ro-RO" sz="1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11769969" y="6611802"/>
            <a:ext cx="41030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sz="1100" dirty="0" smtClean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11</a:t>
            </a:r>
            <a:endParaRPr lang="en-US" sz="1100" dirty="0">
              <a:solidFill>
                <a:schemeClr val="accent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4634849" y="1951195"/>
            <a:ext cx="7317492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altLang="ro-RO" sz="14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OMEN nr. 4435/201</a:t>
            </a:r>
            <a:r>
              <a:rPr lang="ro-RO" altLang="ro-RO" sz="14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 </a:t>
            </a:r>
            <a:r>
              <a:rPr lang="fr-FR" altLang="ro-RO" sz="12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privind</a:t>
            </a:r>
            <a:r>
              <a:rPr lang="fr-FR" altLang="ro-RO" sz="12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altLang="ro-RO" sz="12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aprobarea</a:t>
            </a:r>
            <a:r>
              <a:rPr lang="fr-FR" altLang="ro-RO" sz="12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altLang="ro-RO" sz="12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Metodologiei</a:t>
            </a:r>
            <a:r>
              <a:rPr lang="fr-FR" altLang="ro-RO" sz="12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fr-FR" altLang="ro-RO" sz="12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organizare</a:t>
            </a:r>
            <a:r>
              <a:rPr lang="fr-FR" altLang="ro-RO" sz="12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altLang="ro-RO" sz="12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și</a:t>
            </a:r>
            <a:r>
              <a:rPr lang="fr-FR" altLang="ro-RO" sz="12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altLang="ro-RO" sz="12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desfășurare</a:t>
            </a:r>
            <a:r>
              <a:rPr lang="fr-FR" altLang="ro-RO" sz="12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fr-FR" altLang="ro-RO" sz="12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examenului</a:t>
            </a:r>
            <a:r>
              <a:rPr lang="fr-FR" altLang="ro-RO" sz="12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fr-FR" altLang="ro-RO" sz="12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certificare</a:t>
            </a:r>
            <a:r>
              <a:rPr lang="fr-FR" altLang="ro-RO" sz="12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fr-FR" altLang="ro-RO" sz="12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calificării</a:t>
            </a:r>
            <a:r>
              <a:rPr lang="fr-FR" altLang="ro-RO" sz="12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altLang="ro-RO" sz="12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profesionale</a:t>
            </a:r>
            <a:r>
              <a:rPr lang="fr-FR" altLang="ro-RO" sz="12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altLang="ro-RO" sz="12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pentru</a:t>
            </a:r>
            <a:r>
              <a:rPr lang="fr-FR" altLang="ro-RO" sz="12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altLang="ro-RO" sz="12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absolvenții</a:t>
            </a:r>
            <a:r>
              <a:rPr lang="fr-FR" altLang="ro-RO" sz="12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altLang="ro-RO" sz="12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învățământului</a:t>
            </a:r>
            <a:r>
              <a:rPr lang="fr-FR" altLang="ro-RO" sz="12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altLang="ro-RO" sz="12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profesional</a:t>
            </a:r>
            <a:r>
              <a:rPr lang="fr-FR" altLang="ro-RO" sz="12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altLang="ro-RO" sz="12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</a:t>
            </a:r>
            <a:r>
              <a:rPr lang="fr-FR" altLang="ro-RO" sz="12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altLang="ro-RO" sz="12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durata</a:t>
            </a:r>
            <a:r>
              <a:rPr lang="fr-FR" altLang="ro-RO" sz="12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3 </a:t>
            </a:r>
            <a:r>
              <a:rPr lang="fr-FR" altLang="ro-RO" sz="12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ani</a:t>
            </a:r>
            <a:endParaRPr lang="ro-RO" altLang="ro-RO" sz="1200" b="1" i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634848" y="2544619"/>
            <a:ext cx="754185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Pentru</a:t>
            </a:r>
            <a:r>
              <a:rPr lang="fr-FR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1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anul</a:t>
            </a:r>
            <a:r>
              <a:rPr lang="fr-FR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1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școlar</a:t>
            </a:r>
            <a:r>
              <a:rPr lang="fr-FR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1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</a:t>
            </a:r>
            <a:r>
              <a:rPr lang="ro-RO" sz="1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fr-FR" sz="1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-202</a:t>
            </a:r>
            <a:r>
              <a:rPr lang="ro-RO" sz="1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ro-RO" sz="12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o-RO" sz="1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lang="fr-FR" sz="1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istele</a:t>
            </a:r>
            <a:r>
              <a:rPr lang="fr-FR" sz="1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1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naționale</a:t>
            </a:r>
            <a:r>
              <a:rPr lang="fr-FR" sz="1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ale </a:t>
            </a:r>
            <a:r>
              <a:rPr lang="fr-FR" sz="1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temelor</a:t>
            </a:r>
            <a:r>
              <a:rPr lang="fr-FR" sz="1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1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pentru</a:t>
            </a:r>
            <a:r>
              <a:rPr lang="fr-FR" sz="1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1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proba</a:t>
            </a:r>
            <a:r>
              <a:rPr lang="fr-FR" sz="1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1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practică</a:t>
            </a:r>
            <a:r>
              <a:rPr lang="fr-FR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fr-FR" sz="1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examenului</a:t>
            </a:r>
            <a:r>
              <a:rPr lang="fr-FR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fr-FR" sz="1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certificare</a:t>
            </a:r>
            <a:r>
              <a:rPr lang="fr-FR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fr-FR" sz="1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calificărilor</a:t>
            </a:r>
            <a:r>
              <a:rPr lang="fr-FR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1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profesionale</a:t>
            </a:r>
            <a:r>
              <a:rPr lang="fr-FR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o-RO" sz="12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sz="12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și</a:t>
            </a:r>
            <a:r>
              <a:rPr lang="fr-FR" sz="12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1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Fișele</a:t>
            </a:r>
            <a:r>
              <a:rPr lang="fr-FR" sz="1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fr-FR" sz="1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evaluare</a:t>
            </a:r>
            <a:r>
              <a:rPr lang="fr-FR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1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asociate</a:t>
            </a:r>
            <a:r>
              <a:rPr lang="fr-FR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1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sunt</a:t>
            </a:r>
            <a:r>
              <a:rPr lang="fr-FR" sz="1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1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publicate</a:t>
            </a:r>
            <a:r>
              <a:rPr lang="fr-FR" sz="1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1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</a:t>
            </a:r>
            <a:r>
              <a:rPr lang="fr-FR" sz="1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site-</a:t>
            </a:r>
            <a:r>
              <a:rPr lang="fr-FR" sz="1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ul</a:t>
            </a:r>
            <a:r>
              <a:rPr lang="fr-FR" sz="1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1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Ministerului</a:t>
            </a:r>
            <a:r>
              <a:rPr lang="fr-FR" sz="1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1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Educației</a:t>
            </a:r>
            <a:r>
              <a:rPr lang="ro-RO" sz="1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GB" sz="1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20" name="Group 19"/>
          <p:cNvGrpSpPr/>
          <p:nvPr/>
        </p:nvGrpSpPr>
        <p:grpSpPr>
          <a:xfrm>
            <a:off x="4375272" y="4503314"/>
            <a:ext cx="3259518" cy="2142351"/>
            <a:chOff x="3848182" y="4503314"/>
            <a:chExt cx="3259518" cy="2142351"/>
          </a:xfrm>
        </p:grpSpPr>
        <p:sp>
          <p:nvSpPr>
            <p:cNvPr id="32" name="Rectangle 31"/>
            <p:cNvSpPr/>
            <p:nvPr/>
          </p:nvSpPr>
          <p:spPr>
            <a:xfrm>
              <a:off x="3855868" y="4946592"/>
              <a:ext cx="3249125" cy="165996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grpSp>
          <p:nvGrpSpPr>
            <p:cNvPr id="19" name="Group 18"/>
            <p:cNvGrpSpPr/>
            <p:nvPr/>
          </p:nvGrpSpPr>
          <p:grpSpPr>
            <a:xfrm>
              <a:off x="3848182" y="4503314"/>
              <a:ext cx="3259518" cy="2142351"/>
              <a:chOff x="3848182" y="4503314"/>
              <a:chExt cx="3259518" cy="2142351"/>
            </a:xfrm>
          </p:grpSpPr>
          <p:sp>
            <p:nvSpPr>
              <p:cNvPr id="26" name="CustomShape 5"/>
              <p:cNvSpPr/>
              <p:nvPr/>
            </p:nvSpPr>
            <p:spPr>
              <a:xfrm flipH="1">
                <a:off x="3848182" y="4503314"/>
                <a:ext cx="3259518" cy="443278"/>
              </a:xfrm>
              <a:prstGeom prst="rect">
                <a:avLst/>
              </a:prstGeom>
              <a:solidFill>
                <a:srgbClr val="0070C0"/>
              </a:solidFill>
              <a:ln>
                <a:solidFill>
                  <a:srgbClr val="00B0F0"/>
                </a:solidFill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31" name="TextBox 30"/>
              <p:cNvSpPr txBox="1"/>
              <p:nvPr/>
            </p:nvSpPr>
            <p:spPr>
              <a:xfrm>
                <a:off x="3855866" y="4577260"/>
                <a:ext cx="323247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ro-RO" altLang="ro-RO" b="1" dirty="0" smtClean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15 DECEMBRIE 2024</a:t>
                </a:r>
                <a:endParaRPr lang="ro-RO" altLang="ro-RO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3" name="TextBox 32"/>
              <p:cNvSpPr txBox="1"/>
              <p:nvPr/>
            </p:nvSpPr>
            <p:spPr>
              <a:xfrm>
                <a:off x="3907032" y="5002138"/>
                <a:ext cx="3042754" cy="164352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90000"/>
                  </a:lnSpc>
                  <a:buFont typeface="Arial" panose="020B0604020202020204" pitchFamily="34" charset="0"/>
                  <a:buNone/>
                </a:pPr>
                <a:r>
                  <a:rPr lang="pt-BR" altLang="ro-RO" sz="1400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DG</a:t>
                </a:r>
                <a:r>
                  <a:rPr lang="ro-RO" altLang="ro-RO" sz="1400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IP</a:t>
                </a:r>
                <a:r>
                  <a:rPr lang="pt-BR" altLang="ro-RO" sz="1400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fr-FR" altLang="ro-RO" sz="1400" dirty="0" err="1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din</a:t>
                </a:r>
                <a:r>
                  <a:rPr lang="fr-FR" altLang="ro-RO" sz="1400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fr-FR" altLang="ro-RO" sz="1400" dirty="0" err="1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cadrul</a:t>
                </a:r>
                <a:r>
                  <a:rPr lang="fr-FR" altLang="ro-RO" sz="1400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fr-FR" altLang="ro-RO" sz="1400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ME</a:t>
                </a:r>
                <a:r>
                  <a:rPr lang="ro-RO" altLang="ro-RO" sz="1400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fr-FR" altLang="ro-RO" sz="1400" b="1" dirty="0" err="1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avizează</a:t>
                </a:r>
                <a:r>
                  <a:rPr lang="fr-FR" altLang="ro-RO" sz="1400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fr-FR" altLang="ro-RO" sz="1400" b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Lista </a:t>
                </a:r>
                <a:r>
                  <a:rPr lang="fr-FR" altLang="ro-RO" sz="1400" b="1" dirty="0" err="1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națională</a:t>
                </a:r>
                <a:r>
                  <a:rPr lang="fr-FR" altLang="ro-RO" sz="1400" b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a </a:t>
                </a:r>
                <a:r>
                  <a:rPr lang="fr-FR" altLang="ro-RO" sz="1400" b="1" dirty="0" err="1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temelor</a:t>
                </a:r>
                <a:r>
                  <a:rPr lang="fr-FR" altLang="ro-RO" sz="1400" b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fr-FR" altLang="ro-RO" sz="1400" dirty="0" err="1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pentru</a:t>
                </a:r>
                <a:r>
                  <a:rPr lang="fr-FR" altLang="ro-RO" sz="1400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fr-FR" altLang="ro-RO" sz="1400" dirty="0" err="1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proba</a:t>
                </a:r>
                <a:r>
                  <a:rPr lang="fr-FR" altLang="ro-RO" sz="1400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fr-FR" altLang="ro-RO" sz="1400" dirty="0" err="1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practică</a:t>
                </a:r>
                <a:r>
                  <a:rPr lang="fr-FR" altLang="ro-RO" sz="1400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fr-FR" altLang="ro-RO" sz="1400" dirty="0" err="1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și</a:t>
                </a:r>
                <a:r>
                  <a:rPr lang="fr-FR" altLang="ro-RO" sz="1400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fr-FR" altLang="ro-RO" sz="1400" b="1" dirty="0" err="1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Fișele</a:t>
                </a:r>
                <a:r>
                  <a:rPr lang="fr-FR" altLang="ro-RO" sz="1400" b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de </a:t>
                </a:r>
                <a:r>
                  <a:rPr lang="fr-FR" altLang="ro-RO" sz="1400" b="1" dirty="0" err="1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evaluare</a:t>
                </a:r>
                <a:r>
                  <a:rPr lang="fr-FR" altLang="ro-RO" sz="1400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fr-FR" altLang="ro-RO" sz="1400" dirty="0" err="1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asociate</a:t>
                </a:r>
                <a:r>
                  <a:rPr lang="fr-FR" altLang="ro-RO" sz="1400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fr-FR" altLang="ro-RO" sz="1400" dirty="0" err="1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pentru</a:t>
                </a:r>
                <a:r>
                  <a:rPr lang="fr-FR" altLang="ro-RO" sz="1400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fr-FR" altLang="ro-RO" sz="1400" dirty="0" err="1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fiecare</a:t>
                </a:r>
                <a:r>
                  <a:rPr lang="fr-FR" altLang="ro-RO" sz="1400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fr-FR" altLang="ro-RO" sz="1400" dirty="0" err="1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calificare</a:t>
                </a:r>
                <a:r>
                  <a:rPr lang="fr-FR" altLang="ro-RO" sz="1400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fr-FR" altLang="ro-RO" sz="1400" dirty="0" err="1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profesională</a:t>
                </a:r>
                <a:r>
                  <a:rPr lang="fr-FR" altLang="ro-RO" sz="1400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fr-FR" altLang="ro-RO" sz="1400" dirty="0" err="1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și</a:t>
                </a:r>
                <a:r>
                  <a:rPr lang="fr-FR" altLang="ro-RO" sz="1400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le </a:t>
                </a:r>
                <a:r>
                  <a:rPr lang="fr-FR" altLang="ro-RO" sz="1400" dirty="0" err="1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înaintează</a:t>
                </a:r>
                <a:r>
                  <a:rPr lang="fr-FR" altLang="ro-RO" sz="1400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fr-FR" altLang="ro-RO" sz="1400" dirty="0" err="1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președintelui</a:t>
                </a:r>
                <a:r>
                  <a:rPr lang="fr-FR" altLang="ro-RO" sz="1400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fr-FR" altLang="ro-RO" sz="1400" dirty="0" err="1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Comisiei</a:t>
                </a:r>
                <a:r>
                  <a:rPr lang="fr-FR" altLang="ro-RO" sz="1400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fr-FR" altLang="ro-RO" sz="1400" dirty="0" err="1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Naţionale</a:t>
                </a:r>
                <a:r>
                  <a:rPr lang="fr-FR" altLang="ro-RO" sz="1400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de </a:t>
                </a:r>
                <a:r>
                  <a:rPr lang="fr-FR" altLang="ro-RO" sz="1400" dirty="0" err="1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Evaluare</a:t>
                </a:r>
                <a:r>
                  <a:rPr lang="fr-FR" altLang="ro-RO" sz="1400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fr-FR" altLang="ro-RO" sz="1400" dirty="0" err="1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şi</a:t>
                </a:r>
                <a:r>
                  <a:rPr lang="fr-FR" altLang="ro-RO" sz="1400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fr-FR" altLang="ro-RO" sz="1400" dirty="0" err="1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Certificare</a:t>
                </a:r>
                <a:r>
                  <a:rPr lang="fr-FR" altLang="ro-RO" sz="1400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CNEC </a:t>
                </a:r>
                <a:r>
                  <a:rPr lang="fr-FR" altLang="ro-RO" sz="1400" dirty="0" err="1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spre</a:t>
                </a:r>
                <a:r>
                  <a:rPr lang="fr-FR" altLang="ro-RO" sz="1400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fr-FR" altLang="ro-RO" sz="1400" dirty="0" err="1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aprobare</a:t>
                </a:r>
                <a:r>
                  <a:rPr lang="ro-RO" altLang="ro-RO" sz="1400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  <a:endParaRPr lang="fr-FR" altLang="ro-RO" sz="1400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</p:grpSp>
      <p:grpSp>
        <p:nvGrpSpPr>
          <p:cNvPr id="15" name="Group 14"/>
          <p:cNvGrpSpPr/>
          <p:nvPr/>
        </p:nvGrpSpPr>
        <p:grpSpPr>
          <a:xfrm>
            <a:off x="8194611" y="4498064"/>
            <a:ext cx="3273841" cy="2103238"/>
            <a:chOff x="8194611" y="4498064"/>
            <a:chExt cx="3273841" cy="2103238"/>
          </a:xfrm>
        </p:grpSpPr>
        <p:sp>
          <p:nvSpPr>
            <p:cNvPr id="34" name="CustomShape 5"/>
            <p:cNvSpPr/>
            <p:nvPr/>
          </p:nvSpPr>
          <p:spPr>
            <a:xfrm flipH="1">
              <a:off x="8194611" y="4498064"/>
              <a:ext cx="3273841" cy="443278"/>
            </a:xfrm>
            <a:prstGeom prst="rect">
              <a:avLst/>
            </a:prstGeom>
            <a:solidFill>
              <a:srgbClr val="0070C0"/>
            </a:solidFill>
            <a:ln>
              <a:solidFill>
                <a:srgbClr val="00B0F0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35" name="TextBox 34"/>
            <p:cNvSpPr txBox="1"/>
            <p:nvPr/>
          </p:nvSpPr>
          <p:spPr>
            <a:xfrm>
              <a:off x="8208935" y="4572010"/>
              <a:ext cx="323247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o-RO" altLang="ro-RO" b="1" dirty="0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15 IANUARIE 2025</a:t>
              </a:r>
              <a:endParaRPr lang="ro-RO" altLang="ro-RO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6" name="Rectangle 35"/>
            <p:cNvSpPr/>
            <p:nvPr/>
          </p:nvSpPr>
          <p:spPr>
            <a:xfrm>
              <a:off x="8208937" y="4941342"/>
              <a:ext cx="3249125" cy="165996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8310205" y="5034466"/>
              <a:ext cx="3042754" cy="12557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90000"/>
                </a:lnSpc>
                <a:buFont typeface="Arial" panose="020B0604020202020204" pitchFamily="34" charset="0"/>
                <a:buNone/>
              </a:pPr>
              <a:r>
                <a:rPr lang="fr-FR" altLang="ro-RO" sz="1400" b="1" dirty="0" smtClean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Lista </a:t>
              </a:r>
              <a:r>
                <a:rPr lang="fr-FR" altLang="ro-RO" sz="1400" b="1" dirty="0" err="1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națională</a:t>
              </a:r>
              <a:r>
                <a:rPr lang="fr-FR" altLang="ro-RO" sz="1400" b="1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a </a:t>
              </a:r>
              <a:r>
                <a:rPr lang="fr-FR" altLang="ro-RO" sz="1400" b="1" dirty="0" err="1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temelor</a:t>
              </a:r>
              <a:r>
                <a:rPr lang="fr-FR" altLang="ro-RO" sz="1400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fr-FR" altLang="ro-RO" sz="1400" dirty="0" err="1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pentru</a:t>
              </a:r>
              <a:r>
                <a:rPr lang="fr-FR" altLang="ro-RO" sz="1400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fr-FR" altLang="ro-RO" sz="1400" dirty="0" err="1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proba</a:t>
              </a:r>
              <a:r>
                <a:rPr lang="fr-FR" altLang="ro-RO" sz="1400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fr-FR" altLang="ro-RO" sz="1400" dirty="0" err="1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practică</a:t>
              </a:r>
              <a:r>
                <a:rPr lang="fr-FR" altLang="ro-RO" sz="1400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o-RO" altLang="ro-RO" sz="1400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ş</a:t>
              </a:r>
              <a:r>
                <a:rPr lang="fr-FR" altLang="ro-RO" sz="1400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 </a:t>
              </a:r>
              <a:r>
                <a:rPr lang="fr-FR" altLang="ro-RO" sz="1400" b="1" dirty="0" err="1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Fișele</a:t>
              </a:r>
              <a:r>
                <a:rPr lang="fr-FR" altLang="ro-RO" sz="1400" b="1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de </a:t>
              </a:r>
              <a:r>
                <a:rPr lang="fr-FR" altLang="ro-RO" sz="1400" b="1" dirty="0" err="1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evaluare</a:t>
              </a:r>
              <a:r>
                <a:rPr lang="fr-FR" altLang="ro-RO" sz="1400" i="1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fr-FR" altLang="ro-RO" sz="1400" dirty="0" err="1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asociate</a:t>
              </a:r>
              <a:r>
                <a:rPr lang="fr-FR" altLang="ro-RO" sz="1400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, </a:t>
              </a:r>
              <a:r>
                <a:rPr lang="fr-FR" altLang="ro-RO" sz="1400" dirty="0" err="1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aprobate</a:t>
              </a:r>
              <a:r>
                <a:rPr lang="fr-FR" altLang="ro-RO" sz="1400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de </a:t>
              </a:r>
              <a:r>
                <a:rPr lang="fr-FR" altLang="ro-RO" sz="1400" dirty="0" err="1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președintele</a:t>
              </a:r>
              <a:r>
                <a:rPr lang="fr-FR" altLang="ro-RO" sz="1400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fr-FR" altLang="ro-RO" sz="1400" dirty="0" err="1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Comisiei</a:t>
              </a:r>
              <a:r>
                <a:rPr lang="fr-FR" altLang="ro-RO" sz="1400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fr-FR" altLang="ro-RO" sz="1400" dirty="0" err="1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Naţionale</a:t>
              </a:r>
              <a:r>
                <a:rPr lang="fr-FR" altLang="ro-RO" sz="1400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de </a:t>
              </a:r>
              <a:r>
                <a:rPr lang="fr-FR" altLang="ro-RO" sz="1400" dirty="0" err="1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Evaluare</a:t>
              </a:r>
              <a:r>
                <a:rPr lang="fr-FR" altLang="ro-RO" sz="1400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fr-FR" altLang="ro-RO" sz="1400" dirty="0" err="1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şi</a:t>
              </a:r>
              <a:r>
                <a:rPr lang="fr-FR" altLang="ro-RO" sz="1400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fr-FR" altLang="ro-RO" sz="1400" dirty="0" err="1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Certificare</a:t>
              </a:r>
              <a:r>
                <a:rPr lang="fr-FR" altLang="ro-RO" sz="1400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– CNEC</a:t>
              </a:r>
              <a:r>
                <a:rPr lang="ro-RO" altLang="ro-RO" sz="1400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o-RO" altLang="ro-RO" sz="1400" b="1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se postează pe site-ul </a:t>
              </a:r>
              <a:r>
                <a:rPr lang="ro-RO" altLang="ro-RO" sz="1400" b="1" dirty="0" smtClean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ME/CNDIPT.</a:t>
              </a:r>
              <a:endParaRPr lang="en-US" altLang="ro-RO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25" name="Group 24"/>
          <p:cNvGrpSpPr/>
          <p:nvPr/>
        </p:nvGrpSpPr>
        <p:grpSpPr>
          <a:xfrm>
            <a:off x="555932" y="4505402"/>
            <a:ext cx="3259518" cy="2103238"/>
            <a:chOff x="393094" y="4505402"/>
            <a:chExt cx="3259518" cy="2103238"/>
          </a:xfrm>
        </p:grpSpPr>
        <p:sp>
          <p:nvSpPr>
            <p:cNvPr id="38" name="CustomShape 5"/>
            <p:cNvSpPr/>
            <p:nvPr/>
          </p:nvSpPr>
          <p:spPr>
            <a:xfrm flipH="1">
              <a:off x="393094" y="4505402"/>
              <a:ext cx="3259518" cy="443278"/>
            </a:xfrm>
            <a:prstGeom prst="rect">
              <a:avLst/>
            </a:prstGeom>
            <a:solidFill>
              <a:srgbClr val="0070C0"/>
            </a:solidFill>
            <a:ln>
              <a:solidFill>
                <a:srgbClr val="00B0F0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39" name="TextBox 38"/>
            <p:cNvSpPr txBox="1"/>
            <p:nvPr/>
          </p:nvSpPr>
          <p:spPr>
            <a:xfrm>
              <a:off x="400778" y="4579348"/>
              <a:ext cx="323247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o-RO" altLang="ro-RO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2</a:t>
              </a:r>
              <a:r>
                <a:rPr lang="ro-RO" altLang="ro-RO" b="1" dirty="0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DECEMBRIE 2024</a:t>
              </a:r>
              <a:endParaRPr lang="ro-RO" altLang="ro-RO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0" name="Rectangle 39"/>
            <p:cNvSpPr/>
            <p:nvPr/>
          </p:nvSpPr>
          <p:spPr>
            <a:xfrm>
              <a:off x="400780" y="4948680"/>
              <a:ext cx="3249125" cy="165996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502048" y="5041804"/>
              <a:ext cx="3042754" cy="12557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90000"/>
                </a:lnSpc>
                <a:buFont typeface="Arial" panose="020B0604020202020204" pitchFamily="34" charset="0"/>
                <a:buNone/>
              </a:pPr>
              <a:r>
                <a:rPr lang="fr-FR" altLang="ro-RO" sz="1400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CNDIPT va </a:t>
              </a:r>
              <a:r>
                <a:rPr lang="fr-FR" altLang="ro-RO" sz="1400" dirty="0" err="1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elabora</a:t>
              </a:r>
              <a:r>
                <a:rPr lang="fr-FR" altLang="ro-RO" sz="1400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fr-FR" altLang="ro-RO" sz="1400" dirty="0" err="1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și</a:t>
              </a:r>
              <a:r>
                <a:rPr lang="fr-FR" altLang="ro-RO" sz="1400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va </a:t>
              </a:r>
              <a:r>
                <a:rPr lang="fr-FR" altLang="ro-RO" sz="1400" dirty="0" err="1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trimite</a:t>
              </a:r>
              <a:r>
                <a:rPr lang="fr-FR" altLang="ro-RO" sz="1400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fr-FR" altLang="ro-RO" sz="1400" dirty="0" err="1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către</a:t>
              </a:r>
              <a:r>
                <a:rPr lang="fr-FR" altLang="ro-RO" sz="1400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fr-FR" altLang="ro-RO" sz="1400" dirty="0" err="1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Direcția</a:t>
              </a:r>
              <a:r>
                <a:rPr lang="fr-FR" altLang="ro-RO" sz="1400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fr-FR" altLang="ro-RO" sz="1400" dirty="0" err="1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Generală</a:t>
              </a:r>
              <a:r>
                <a:rPr lang="fr-FR" altLang="ro-RO" sz="1400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fr-FR" altLang="ro-RO" sz="1400" dirty="0" err="1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Învățământ</a:t>
              </a:r>
              <a:r>
                <a:rPr lang="fr-FR" altLang="ro-RO" sz="1400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o-RO" altLang="ro-RO" sz="1400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Preuniversitar</a:t>
              </a:r>
              <a:r>
                <a:rPr lang="fr-FR" altLang="ro-RO" sz="1400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o-RO" altLang="ro-RO" sz="1400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(DGIP)</a:t>
              </a:r>
              <a:r>
                <a:rPr lang="en-US" altLang="ro-RO" sz="1400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fr-FR" altLang="ro-RO" sz="1400" dirty="0" err="1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din</a:t>
              </a:r>
              <a:r>
                <a:rPr lang="fr-FR" altLang="ro-RO" sz="1400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ME</a:t>
              </a:r>
              <a:r>
                <a:rPr lang="fr-FR" altLang="ro-RO" sz="1400" i="1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</a:p>
            <a:p>
              <a:pPr>
                <a:lnSpc>
                  <a:spcPct val="90000"/>
                </a:lnSpc>
                <a:buFont typeface="Arial" panose="020B0604020202020204" pitchFamily="34" charset="0"/>
                <a:buNone/>
              </a:pPr>
              <a:r>
                <a:rPr lang="fr-FR" altLang="ro-RO" sz="1400" b="1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Lista </a:t>
              </a:r>
              <a:r>
                <a:rPr lang="fr-FR" altLang="ro-RO" sz="1400" b="1" dirty="0" err="1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națională</a:t>
              </a:r>
              <a:r>
                <a:rPr lang="fr-FR" altLang="ro-RO" sz="1400" b="1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a </a:t>
              </a:r>
              <a:r>
                <a:rPr lang="fr-FR" altLang="ro-RO" sz="1400" b="1" dirty="0" err="1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temelor</a:t>
              </a:r>
              <a:r>
                <a:rPr lang="fr-FR" altLang="ro-RO" sz="1400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fr-FR" altLang="ro-RO" sz="1400" dirty="0" err="1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pentru</a:t>
              </a:r>
              <a:r>
                <a:rPr lang="fr-FR" altLang="ro-RO" sz="1400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fr-FR" altLang="ro-RO" sz="1400" dirty="0" err="1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proba</a:t>
              </a:r>
              <a:r>
                <a:rPr lang="fr-FR" altLang="ro-RO" sz="1400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fr-FR" altLang="ro-RO" sz="1400" dirty="0" err="1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practică</a:t>
              </a:r>
              <a:r>
                <a:rPr lang="fr-FR" altLang="ro-RO" sz="1400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fr-FR" altLang="ro-RO" sz="1400" dirty="0" err="1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și</a:t>
              </a:r>
              <a:r>
                <a:rPr lang="fr-FR" altLang="ro-RO" sz="1400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fr-FR" altLang="ro-RO" sz="1400" b="1" dirty="0" err="1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Fișele</a:t>
              </a:r>
              <a:r>
                <a:rPr lang="fr-FR" altLang="ro-RO" sz="1400" b="1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de </a:t>
              </a:r>
              <a:r>
                <a:rPr lang="fr-FR" altLang="ro-RO" sz="1400" b="1" dirty="0" err="1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evaluare</a:t>
              </a:r>
              <a:r>
                <a:rPr lang="fr-FR" altLang="ro-RO" sz="1400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fr-FR" altLang="ro-RO" sz="1400" dirty="0" err="1" smtClean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asociate</a:t>
              </a:r>
              <a:r>
                <a:rPr lang="ro-RO" altLang="ro-RO" sz="1400" dirty="0" smtClean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.</a:t>
              </a:r>
              <a:endParaRPr lang="en-US" altLang="ro-RO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43" name="TextBox 42"/>
          <p:cNvSpPr txBox="1"/>
          <p:nvPr/>
        </p:nvSpPr>
        <p:spPr>
          <a:xfrm>
            <a:off x="33453" y="210106"/>
            <a:ext cx="952314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altLang="ro-RO" sz="1400" b="1" dirty="0" smtClean="0">
                <a:solidFill>
                  <a:srgbClr val="5FCBEF">
                    <a:lumMod val="40000"/>
                    <a:lumOff val="60000"/>
                  </a:srgbClr>
                </a:solidFill>
                <a:cs typeface="Arial" panose="020B0604020202020204" pitchFamily="34" charset="0"/>
              </a:rPr>
              <a:t>ACTIVITĂȚI SPECIFICE ÎNVĂȚĂMÂNTULUI PROFESIONAL ȘI TEHNIC</a:t>
            </a:r>
            <a:r>
              <a:rPr lang="en-US" altLang="ro-RO" sz="1400" b="1" dirty="0" smtClean="0">
                <a:solidFill>
                  <a:srgbClr val="5FCBEF">
                    <a:lumMod val="40000"/>
                    <a:lumOff val="60000"/>
                  </a:srgbClr>
                </a:solidFill>
                <a:cs typeface="Arial" panose="020B0604020202020204" pitchFamily="34" charset="0"/>
              </a:rPr>
              <a:t> </a:t>
            </a:r>
            <a:r>
              <a:rPr lang="ro-RO" altLang="ro-RO" sz="1400" b="1" dirty="0" smtClean="0">
                <a:solidFill>
                  <a:srgbClr val="5FCBEF">
                    <a:lumMod val="40000"/>
                    <a:lumOff val="60000"/>
                  </a:srgbClr>
                </a:solidFill>
                <a:cs typeface="Arial" panose="020B0604020202020204" pitchFamily="34" charset="0"/>
              </a:rPr>
              <a:t>(ÎPT)</a:t>
            </a:r>
            <a:r>
              <a:rPr lang="en-US" altLang="ro-RO" sz="1400" b="1" dirty="0" smtClean="0">
                <a:solidFill>
                  <a:srgbClr val="5FCBEF">
                    <a:lumMod val="40000"/>
                    <a:lumOff val="60000"/>
                  </a:srgbClr>
                </a:solidFill>
                <a:cs typeface="Arial" panose="020B0604020202020204" pitchFamily="34" charset="0"/>
              </a:rPr>
              <a:t> </a:t>
            </a:r>
          </a:p>
          <a:p>
            <a:pPr algn="ctr"/>
            <a:r>
              <a:rPr lang="ro-RO" altLang="ro-RO" sz="1400" b="1" dirty="0" smtClean="0">
                <a:solidFill>
                  <a:srgbClr val="5FCBEF">
                    <a:lumMod val="40000"/>
                    <a:lumOff val="60000"/>
                  </a:srgbClr>
                </a:solidFill>
                <a:cs typeface="Arial" panose="020B0604020202020204" pitchFamily="34" charset="0"/>
              </a:rPr>
              <a:t>ÎN ANUL ȘCOLAR 20</a:t>
            </a:r>
            <a:r>
              <a:rPr lang="en-GB" altLang="ro-RO" sz="1400" b="1" dirty="0" smtClean="0">
                <a:solidFill>
                  <a:srgbClr val="5FCBEF">
                    <a:lumMod val="40000"/>
                    <a:lumOff val="60000"/>
                  </a:srgbClr>
                </a:solidFill>
                <a:cs typeface="Arial" panose="020B0604020202020204" pitchFamily="34" charset="0"/>
              </a:rPr>
              <a:t>2</a:t>
            </a:r>
            <a:r>
              <a:rPr lang="ro-RO" altLang="ro-RO" sz="1400" b="1" dirty="0" smtClean="0">
                <a:solidFill>
                  <a:srgbClr val="5FCBEF">
                    <a:lumMod val="40000"/>
                    <a:lumOff val="60000"/>
                  </a:srgbClr>
                </a:solidFill>
                <a:cs typeface="Arial" panose="020B0604020202020204" pitchFamily="34" charset="0"/>
              </a:rPr>
              <a:t>4-2025</a:t>
            </a:r>
            <a:endParaRPr lang="en-US" sz="3200" dirty="0">
              <a:solidFill>
                <a:srgbClr val="5FCBEF">
                  <a:lumMod val="40000"/>
                  <a:lumOff val="6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9988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463" y="0"/>
            <a:ext cx="12175243" cy="6858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/>
          <a:srcRect l="87377" t="20474" r="8967" b="12575"/>
          <a:stretch/>
        </p:blipFill>
        <p:spPr>
          <a:xfrm rot="16200000">
            <a:off x="5743977" y="-5733585"/>
            <a:ext cx="724828" cy="12192000"/>
          </a:xfrm>
          <a:prstGeom prst="rect">
            <a:avLst/>
          </a:prstGeom>
        </p:spPr>
      </p:pic>
      <p:sp>
        <p:nvSpPr>
          <p:cNvPr id="5" name="CustomShape 4"/>
          <p:cNvSpPr/>
          <p:nvPr/>
        </p:nvSpPr>
        <p:spPr>
          <a:xfrm>
            <a:off x="11368617" y="0"/>
            <a:ext cx="652398" cy="733325"/>
          </a:xfrm>
          <a:prstGeom prst="rect">
            <a:avLst/>
          </a:prstGeom>
          <a:solidFill>
            <a:schemeClr val="accent1">
              <a:lumMod val="40000"/>
              <a:lumOff val="60000"/>
              <a:alpha val="86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pPr algn="ctr"/>
            <a:endParaRPr lang="en-US" sz="3600" dirty="0">
              <a:solidFill>
                <a:prstClr val="white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1485756" y="55764"/>
            <a:ext cx="41259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sz="3200" b="1" dirty="0">
                <a:solidFill>
                  <a:schemeClr val="accent1">
                    <a:lumMod val="50000"/>
                  </a:schemeClr>
                </a:solidFill>
              </a:rPr>
              <a:t>7</a:t>
            </a:r>
            <a:endParaRPr lang="en-US" sz="32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6" name="CustomShape 4"/>
          <p:cNvSpPr/>
          <p:nvPr/>
        </p:nvSpPr>
        <p:spPr>
          <a:xfrm>
            <a:off x="5245477" y="763823"/>
            <a:ext cx="6944676" cy="649956"/>
          </a:xfrm>
          <a:prstGeom prst="rect">
            <a:avLst/>
          </a:prstGeom>
          <a:solidFill>
            <a:schemeClr val="accent1">
              <a:lumMod val="60000"/>
              <a:lumOff val="40000"/>
              <a:alpha val="66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7" name="CustomShape 5"/>
          <p:cNvSpPr/>
          <p:nvPr/>
        </p:nvSpPr>
        <p:spPr>
          <a:xfrm flipH="1">
            <a:off x="5988028" y="926494"/>
            <a:ext cx="6188678" cy="688948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2" name="TextBox 11"/>
          <p:cNvSpPr txBox="1"/>
          <p:nvPr/>
        </p:nvSpPr>
        <p:spPr>
          <a:xfrm>
            <a:off x="6764912" y="1155951"/>
            <a:ext cx="4828921" cy="3416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ro-RO" altLang="ro-RO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Certificarea calificărilor profesionale</a:t>
            </a:r>
          </a:p>
        </p:txBody>
      </p:sp>
      <p:sp>
        <p:nvSpPr>
          <p:cNvPr id="29" name="CustomShape 5"/>
          <p:cNvSpPr/>
          <p:nvPr/>
        </p:nvSpPr>
        <p:spPr>
          <a:xfrm flipH="1">
            <a:off x="-4" y="4081855"/>
            <a:ext cx="9679023" cy="2818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9" name="Content Placeholder 1"/>
          <p:cNvSpPr txBox="1">
            <a:spLocks/>
          </p:cNvSpPr>
          <p:nvPr/>
        </p:nvSpPr>
        <p:spPr bwMode="auto">
          <a:xfrm>
            <a:off x="697399" y="2524013"/>
            <a:ext cx="11479307" cy="41586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685800">
              <a:tabLst>
                <a:tab pos="13303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80963" defTabSz="685800">
              <a:tabLst>
                <a:tab pos="13303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685800">
              <a:tabLst>
                <a:tab pos="13303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685800">
              <a:tabLst>
                <a:tab pos="13303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685800">
              <a:tabLst>
                <a:tab pos="13303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685800" eaLnBrk="0" fontAlgn="base" hangingPunct="0">
              <a:spcBef>
                <a:spcPct val="0"/>
              </a:spcBef>
              <a:spcAft>
                <a:spcPct val="0"/>
              </a:spcAft>
              <a:tabLst>
                <a:tab pos="13303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685800" eaLnBrk="0" fontAlgn="base" hangingPunct="0">
              <a:spcBef>
                <a:spcPct val="0"/>
              </a:spcBef>
              <a:spcAft>
                <a:spcPct val="0"/>
              </a:spcAft>
              <a:tabLst>
                <a:tab pos="13303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685800" eaLnBrk="0" fontAlgn="base" hangingPunct="0">
              <a:spcBef>
                <a:spcPct val="0"/>
              </a:spcBef>
              <a:spcAft>
                <a:spcPct val="0"/>
              </a:spcAft>
              <a:tabLst>
                <a:tab pos="13303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685800" eaLnBrk="0" fontAlgn="base" hangingPunct="0">
              <a:spcBef>
                <a:spcPct val="0"/>
              </a:spcBef>
              <a:spcAft>
                <a:spcPct val="0"/>
              </a:spcAft>
              <a:tabLst>
                <a:tab pos="13303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lvl="1">
              <a:spcBef>
                <a:spcPts val="550"/>
              </a:spcBef>
              <a:spcAft>
                <a:spcPts val="550"/>
              </a:spcAft>
              <a:buFont typeface="Arial" panose="020B0604020202020204" pitchFamily="34" charset="0"/>
              <a:buNone/>
            </a:pPr>
            <a:r>
              <a:rPr lang="en-US" altLang="ro-RO" sz="1600" b="1" dirty="0">
                <a:solidFill>
                  <a:srgbClr val="002060"/>
                </a:solidFill>
                <a:cs typeface="Arial" panose="020B0604020202020204" pitchFamily="34" charset="0"/>
              </a:rPr>
              <a:t>►</a:t>
            </a:r>
            <a:r>
              <a:rPr lang="ro-RO" altLang="ro-RO" sz="1600" dirty="0" smtClean="0">
                <a:solidFill>
                  <a:srgbClr val="002060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ro-RO" altLang="ro-RO" sz="1600" b="1" dirty="0" smtClean="0">
                <a:solidFill>
                  <a:srgbClr val="002060"/>
                </a:solidFill>
                <a:cs typeface="Arial" panose="020B0604020202020204" pitchFamily="34" charset="0"/>
              </a:rPr>
              <a:t>ISJ</a:t>
            </a:r>
            <a:r>
              <a:rPr lang="ro-RO" altLang="ro-RO" sz="1600" b="1" dirty="0">
                <a:solidFill>
                  <a:srgbClr val="002060"/>
                </a:solidFill>
                <a:cs typeface="Arial" panose="020B0604020202020204" pitchFamily="34" charset="0"/>
              </a:rPr>
              <a:t>/ ISMB informează unitățile de învățământ </a:t>
            </a:r>
            <a:r>
              <a:rPr lang="fr-FR" altLang="ro-RO" sz="1600" dirty="0" err="1">
                <a:solidFill>
                  <a:srgbClr val="002060"/>
                </a:solidFill>
                <a:cs typeface="Arial" panose="020B0604020202020204" pitchFamily="34" charset="0"/>
              </a:rPr>
              <a:t>cu</a:t>
            </a:r>
            <a:r>
              <a:rPr lang="fr-FR" altLang="ro-RO" sz="1600" dirty="0">
                <a:solidFill>
                  <a:srgbClr val="002060"/>
                </a:solidFill>
                <a:cs typeface="Arial" panose="020B0604020202020204" pitchFamily="34" charset="0"/>
              </a:rPr>
              <a:t> </a:t>
            </a:r>
            <a:r>
              <a:rPr lang="fr-FR" altLang="ro-RO" sz="1600" dirty="0" err="1">
                <a:solidFill>
                  <a:srgbClr val="002060"/>
                </a:solidFill>
                <a:cs typeface="Arial" panose="020B0604020202020204" pitchFamily="34" charset="0"/>
              </a:rPr>
              <a:t>privire</a:t>
            </a:r>
            <a:r>
              <a:rPr lang="fr-FR" altLang="ro-RO" sz="1600" dirty="0">
                <a:solidFill>
                  <a:srgbClr val="002060"/>
                </a:solidFill>
                <a:cs typeface="Arial" panose="020B0604020202020204" pitchFamily="34" charset="0"/>
              </a:rPr>
              <a:t> la </a:t>
            </a:r>
            <a:r>
              <a:rPr lang="fr-FR" altLang="ro-RO" sz="1600" dirty="0" err="1">
                <a:solidFill>
                  <a:srgbClr val="002060"/>
                </a:solidFill>
                <a:cs typeface="Arial" panose="020B0604020202020204" pitchFamily="34" charset="0"/>
              </a:rPr>
              <a:t>postarea</a:t>
            </a:r>
            <a:r>
              <a:rPr lang="fr-FR" altLang="ro-RO" sz="1600" dirty="0">
                <a:solidFill>
                  <a:srgbClr val="002060"/>
                </a:solidFill>
                <a:cs typeface="Arial" panose="020B0604020202020204" pitchFamily="34" charset="0"/>
              </a:rPr>
              <a:t> </a:t>
            </a:r>
            <a:r>
              <a:rPr lang="fr-FR" altLang="ro-RO" sz="1600" b="1" dirty="0" err="1">
                <a:solidFill>
                  <a:srgbClr val="002060"/>
                </a:solidFill>
                <a:cs typeface="Arial" panose="020B0604020202020204" pitchFamily="34" charset="0"/>
              </a:rPr>
              <a:t>Listei</a:t>
            </a:r>
            <a:r>
              <a:rPr lang="fr-FR" altLang="ro-RO" sz="1600" b="1" dirty="0">
                <a:solidFill>
                  <a:srgbClr val="002060"/>
                </a:solidFill>
                <a:cs typeface="Arial" panose="020B0604020202020204" pitchFamily="34" charset="0"/>
              </a:rPr>
              <a:t> </a:t>
            </a:r>
            <a:r>
              <a:rPr lang="fr-FR" altLang="ro-RO" sz="1600" b="1" dirty="0" err="1">
                <a:solidFill>
                  <a:srgbClr val="002060"/>
                </a:solidFill>
                <a:cs typeface="Arial" panose="020B0604020202020204" pitchFamily="34" charset="0"/>
              </a:rPr>
              <a:t>naționale</a:t>
            </a:r>
            <a:r>
              <a:rPr lang="fr-FR" altLang="ro-RO" sz="1600" b="1" dirty="0">
                <a:solidFill>
                  <a:srgbClr val="002060"/>
                </a:solidFill>
                <a:cs typeface="Arial" panose="020B0604020202020204" pitchFamily="34" charset="0"/>
              </a:rPr>
              <a:t> a </a:t>
            </a:r>
            <a:r>
              <a:rPr lang="fr-FR" altLang="ro-RO" sz="1600" b="1" dirty="0" err="1">
                <a:solidFill>
                  <a:srgbClr val="002060"/>
                </a:solidFill>
                <a:cs typeface="Arial" panose="020B0604020202020204" pitchFamily="34" charset="0"/>
              </a:rPr>
              <a:t>temelor</a:t>
            </a:r>
            <a:r>
              <a:rPr lang="fr-FR" altLang="ro-RO" sz="1600" b="1" dirty="0">
                <a:solidFill>
                  <a:srgbClr val="002060"/>
                </a:solidFill>
                <a:cs typeface="Arial" panose="020B0604020202020204" pitchFamily="34" charset="0"/>
              </a:rPr>
              <a:t> </a:t>
            </a:r>
            <a:r>
              <a:rPr lang="fr-FR" altLang="ro-RO" sz="1600" dirty="0" err="1">
                <a:solidFill>
                  <a:srgbClr val="002060"/>
                </a:solidFill>
                <a:cs typeface="Arial" panose="020B0604020202020204" pitchFamily="34" charset="0"/>
              </a:rPr>
              <a:t>pentru</a:t>
            </a:r>
            <a:r>
              <a:rPr lang="fr-FR" altLang="ro-RO" sz="1600" dirty="0">
                <a:solidFill>
                  <a:srgbClr val="002060"/>
                </a:solidFill>
                <a:cs typeface="Arial" panose="020B0604020202020204" pitchFamily="34" charset="0"/>
              </a:rPr>
              <a:t> </a:t>
            </a:r>
            <a:r>
              <a:rPr lang="fr-FR" altLang="ro-RO" sz="1600" dirty="0" err="1">
                <a:solidFill>
                  <a:srgbClr val="002060"/>
                </a:solidFill>
                <a:cs typeface="Arial" panose="020B0604020202020204" pitchFamily="34" charset="0"/>
              </a:rPr>
              <a:t>proba</a:t>
            </a:r>
            <a:r>
              <a:rPr lang="fr-FR" altLang="ro-RO" sz="1600" dirty="0">
                <a:solidFill>
                  <a:srgbClr val="002060"/>
                </a:solidFill>
                <a:cs typeface="Arial" panose="020B0604020202020204" pitchFamily="34" charset="0"/>
              </a:rPr>
              <a:t> </a:t>
            </a:r>
            <a:r>
              <a:rPr lang="fr-FR" altLang="ro-RO" sz="1600" dirty="0" err="1">
                <a:solidFill>
                  <a:srgbClr val="002060"/>
                </a:solidFill>
                <a:cs typeface="Arial" panose="020B0604020202020204" pitchFamily="34" charset="0"/>
              </a:rPr>
              <a:t>practică</a:t>
            </a:r>
            <a:r>
              <a:rPr lang="fr-FR" altLang="ro-RO" sz="1600" dirty="0">
                <a:solidFill>
                  <a:srgbClr val="002060"/>
                </a:solidFill>
                <a:cs typeface="Arial" panose="020B0604020202020204" pitchFamily="34" charset="0"/>
              </a:rPr>
              <a:t> </a:t>
            </a:r>
            <a:r>
              <a:rPr lang="fr-FR" altLang="ro-RO" sz="1600" dirty="0" err="1">
                <a:solidFill>
                  <a:srgbClr val="002060"/>
                </a:solidFill>
                <a:cs typeface="Arial" panose="020B0604020202020204" pitchFamily="34" charset="0"/>
              </a:rPr>
              <a:t>și</a:t>
            </a:r>
            <a:r>
              <a:rPr lang="fr-FR" altLang="ro-RO" sz="1600" dirty="0">
                <a:solidFill>
                  <a:srgbClr val="002060"/>
                </a:solidFill>
                <a:cs typeface="Arial" panose="020B0604020202020204" pitchFamily="34" charset="0"/>
              </a:rPr>
              <a:t> a </a:t>
            </a:r>
            <a:r>
              <a:rPr lang="fr-FR" altLang="ro-RO" sz="1600" b="1" dirty="0" err="1">
                <a:solidFill>
                  <a:srgbClr val="002060"/>
                </a:solidFill>
                <a:cs typeface="Arial" panose="020B0604020202020204" pitchFamily="34" charset="0"/>
              </a:rPr>
              <a:t>Fișelor</a:t>
            </a:r>
            <a:r>
              <a:rPr lang="fr-FR" altLang="ro-RO" sz="1600" b="1" dirty="0">
                <a:solidFill>
                  <a:srgbClr val="002060"/>
                </a:solidFill>
                <a:cs typeface="Arial" panose="020B0604020202020204" pitchFamily="34" charset="0"/>
              </a:rPr>
              <a:t> de </a:t>
            </a:r>
            <a:r>
              <a:rPr lang="fr-FR" altLang="ro-RO" sz="1600" b="1" dirty="0" err="1">
                <a:solidFill>
                  <a:srgbClr val="002060"/>
                </a:solidFill>
                <a:cs typeface="Arial" panose="020B0604020202020204" pitchFamily="34" charset="0"/>
              </a:rPr>
              <a:t>evaluare</a:t>
            </a:r>
            <a:r>
              <a:rPr lang="fr-FR" altLang="ro-RO" sz="1600" i="1" dirty="0">
                <a:solidFill>
                  <a:srgbClr val="002060"/>
                </a:solidFill>
                <a:cs typeface="Arial" panose="020B0604020202020204" pitchFamily="34" charset="0"/>
              </a:rPr>
              <a:t> </a:t>
            </a:r>
            <a:r>
              <a:rPr lang="fr-FR" altLang="ro-RO" sz="1600" dirty="0" err="1" smtClean="0">
                <a:solidFill>
                  <a:srgbClr val="002060"/>
                </a:solidFill>
                <a:cs typeface="Arial" panose="020B0604020202020204" pitchFamily="34" charset="0"/>
              </a:rPr>
              <a:t>asociat</a:t>
            </a:r>
            <a:r>
              <a:rPr lang="ro-RO" altLang="ro-RO" sz="1600" dirty="0" smtClean="0">
                <a:solidFill>
                  <a:srgbClr val="002060"/>
                </a:solidFill>
                <a:cs typeface="Arial" panose="020B0604020202020204" pitchFamily="34" charset="0"/>
              </a:rPr>
              <a:t>e</a:t>
            </a:r>
            <a:r>
              <a:rPr lang="en-GB" altLang="ro-RO" sz="1600" dirty="0">
                <a:solidFill>
                  <a:srgbClr val="002060"/>
                </a:solidFill>
                <a:cs typeface="Arial" panose="020B0604020202020204" pitchFamily="34" charset="0"/>
              </a:rPr>
              <a:t>;</a:t>
            </a:r>
            <a:endParaRPr lang="ro-RO" altLang="ro-RO" sz="1600" dirty="0">
              <a:solidFill>
                <a:srgbClr val="002060"/>
              </a:solidFill>
              <a:cs typeface="Arial" panose="020B0604020202020204" pitchFamily="34" charset="0"/>
            </a:endParaRPr>
          </a:p>
          <a:p>
            <a:pPr lvl="1">
              <a:spcBef>
                <a:spcPts val="550"/>
              </a:spcBef>
              <a:spcAft>
                <a:spcPts val="550"/>
              </a:spcAft>
              <a:buFont typeface="Arial" panose="020B0604020202020204" pitchFamily="34" charset="0"/>
              <a:buNone/>
            </a:pPr>
            <a:endParaRPr lang="ro-RO" altLang="ro-RO" sz="1600" dirty="0">
              <a:solidFill>
                <a:srgbClr val="002060"/>
              </a:solidFill>
              <a:cs typeface="Arial" panose="020B0604020202020204" pitchFamily="34" charset="0"/>
            </a:endParaRPr>
          </a:p>
          <a:p>
            <a:pPr lvl="1">
              <a:spcBef>
                <a:spcPts val="550"/>
              </a:spcBef>
              <a:spcAft>
                <a:spcPts val="550"/>
              </a:spcAft>
              <a:buFont typeface="Arial" panose="020B0604020202020204" pitchFamily="34" charset="0"/>
              <a:buNone/>
            </a:pPr>
            <a:r>
              <a:rPr lang="en-US" altLang="ro-RO" sz="1600" b="1" dirty="0">
                <a:solidFill>
                  <a:srgbClr val="002060"/>
                </a:solidFill>
                <a:cs typeface="Arial" panose="020B0604020202020204" pitchFamily="34" charset="0"/>
              </a:rPr>
              <a:t>►</a:t>
            </a:r>
            <a:r>
              <a:rPr lang="ro-RO" altLang="ro-RO" sz="1600" dirty="0" smtClean="0">
                <a:solidFill>
                  <a:srgbClr val="002060"/>
                </a:solidFill>
                <a:cs typeface="Arial" panose="020B0604020202020204" pitchFamily="34" charset="0"/>
              </a:rPr>
              <a:t> </a:t>
            </a:r>
            <a:r>
              <a:rPr lang="fr-FR" altLang="ro-RO" sz="1600" b="1" dirty="0" err="1">
                <a:solidFill>
                  <a:srgbClr val="002060"/>
                </a:solidFill>
                <a:cs typeface="Arial" panose="020B0604020202020204" pitchFamily="34" charset="0"/>
              </a:rPr>
              <a:t>unitățile</a:t>
            </a:r>
            <a:r>
              <a:rPr lang="fr-FR" altLang="ro-RO" sz="1600" b="1" dirty="0">
                <a:solidFill>
                  <a:srgbClr val="002060"/>
                </a:solidFill>
                <a:cs typeface="Arial" panose="020B0604020202020204" pitchFamily="34" charset="0"/>
              </a:rPr>
              <a:t> de </a:t>
            </a:r>
            <a:r>
              <a:rPr lang="fr-FR" altLang="ro-RO" sz="1600" b="1" dirty="0" err="1">
                <a:solidFill>
                  <a:srgbClr val="002060"/>
                </a:solidFill>
                <a:cs typeface="Arial" panose="020B0604020202020204" pitchFamily="34" charset="0"/>
              </a:rPr>
              <a:t>învățământ</a:t>
            </a:r>
            <a:r>
              <a:rPr lang="fr-FR" altLang="ro-RO" sz="1600" b="1" dirty="0">
                <a:solidFill>
                  <a:srgbClr val="002060"/>
                </a:solidFill>
                <a:cs typeface="Arial" panose="020B0604020202020204" pitchFamily="34" charset="0"/>
              </a:rPr>
              <a:t> </a:t>
            </a:r>
            <a:r>
              <a:rPr lang="fr-FR" altLang="ro-RO" sz="1600" b="1" dirty="0" err="1">
                <a:solidFill>
                  <a:srgbClr val="002060"/>
                </a:solidFill>
                <a:cs typeface="Arial" panose="020B0604020202020204" pitchFamily="34" charset="0"/>
              </a:rPr>
              <a:t>desemnate</a:t>
            </a:r>
            <a:r>
              <a:rPr lang="fr-FR" altLang="ro-RO" sz="1600" b="1" dirty="0">
                <a:solidFill>
                  <a:srgbClr val="002060"/>
                </a:solidFill>
                <a:cs typeface="Arial" panose="020B0604020202020204" pitchFamily="34" charset="0"/>
              </a:rPr>
              <a:t> centre de examen</a:t>
            </a:r>
            <a:r>
              <a:rPr lang="fr-FR" altLang="ro-RO" sz="1600" dirty="0">
                <a:solidFill>
                  <a:srgbClr val="002060"/>
                </a:solidFill>
                <a:cs typeface="Arial" panose="020B0604020202020204" pitchFamily="34" charset="0"/>
              </a:rPr>
              <a:t>, </a:t>
            </a:r>
            <a:r>
              <a:rPr lang="fr-FR" altLang="ro-RO" sz="1600" dirty="0" err="1">
                <a:solidFill>
                  <a:srgbClr val="002060"/>
                </a:solidFill>
                <a:cs typeface="Arial" panose="020B0604020202020204" pitchFamily="34" charset="0"/>
              </a:rPr>
              <a:t>împreună</a:t>
            </a:r>
            <a:r>
              <a:rPr lang="fr-FR" altLang="ro-RO" sz="1600" dirty="0">
                <a:solidFill>
                  <a:srgbClr val="002060"/>
                </a:solidFill>
                <a:cs typeface="Arial" panose="020B0604020202020204" pitchFamily="34" charset="0"/>
              </a:rPr>
              <a:t> </a:t>
            </a:r>
            <a:r>
              <a:rPr lang="fr-FR" altLang="ro-RO" sz="1600" dirty="0" err="1">
                <a:solidFill>
                  <a:srgbClr val="002060"/>
                </a:solidFill>
                <a:cs typeface="Arial" panose="020B0604020202020204" pitchFamily="34" charset="0"/>
              </a:rPr>
              <a:t>cu</a:t>
            </a:r>
            <a:r>
              <a:rPr lang="fr-FR" altLang="ro-RO" sz="1600" dirty="0">
                <a:solidFill>
                  <a:srgbClr val="002060"/>
                </a:solidFill>
                <a:cs typeface="Arial" panose="020B0604020202020204" pitchFamily="34" charset="0"/>
              </a:rPr>
              <a:t> </a:t>
            </a:r>
            <a:r>
              <a:rPr lang="fr-FR" altLang="ro-RO" sz="1600" dirty="0" err="1">
                <a:solidFill>
                  <a:srgbClr val="002060"/>
                </a:solidFill>
                <a:cs typeface="Arial" panose="020B0604020202020204" pitchFamily="34" charset="0"/>
              </a:rPr>
              <a:t>operatorii</a:t>
            </a:r>
            <a:r>
              <a:rPr lang="fr-FR" altLang="ro-RO" sz="1600" dirty="0">
                <a:solidFill>
                  <a:srgbClr val="002060"/>
                </a:solidFill>
                <a:cs typeface="Arial" panose="020B0604020202020204" pitchFamily="34" charset="0"/>
              </a:rPr>
              <a:t> </a:t>
            </a:r>
            <a:r>
              <a:rPr lang="fr-FR" altLang="ro-RO" sz="1600" dirty="0" err="1">
                <a:solidFill>
                  <a:srgbClr val="002060"/>
                </a:solidFill>
                <a:cs typeface="Arial" panose="020B0604020202020204" pitchFamily="34" charset="0"/>
              </a:rPr>
              <a:t>economici</a:t>
            </a:r>
            <a:r>
              <a:rPr lang="fr-FR" altLang="ro-RO" sz="1600" dirty="0">
                <a:solidFill>
                  <a:srgbClr val="002060"/>
                </a:solidFill>
                <a:cs typeface="Arial" panose="020B0604020202020204" pitchFamily="34" charset="0"/>
              </a:rPr>
              <a:t>/</a:t>
            </a:r>
            <a:r>
              <a:rPr lang="ro-RO" altLang="ro-RO" sz="1600" dirty="0">
                <a:solidFill>
                  <a:srgbClr val="002060"/>
                </a:solidFill>
                <a:cs typeface="Arial" panose="020B0604020202020204" pitchFamily="34" charset="0"/>
              </a:rPr>
              <a:t> </a:t>
            </a:r>
            <a:r>
              <a:rPr lang="fr-FR" altLang="ro-RO" sz="1600" dirty="0" err="1">
                <a:solidFill>
                  <a:srgbClr val="002060"/>
                </a:solidFill>
                <a:cs typeface="Arial" panose="020B0604020202020204" pitchFamily="34" charset="0"/>
              </a:rPr>
              <a:t>instituțiile</a:t>
            </a:r>
            <a:r>
              <a:rPr lang="fr-FR" altLang="ro-RO" sz="1600" dirty="0">
                <a:solidFill>
                  <a:srgbClr val="002060"/>
                </a:solidFill>
                <a:cs typeface="Arial" panose="020B0604020202020204" pitchFamily="34" charset="0"/>
              </a:rPr>
              <a:t> </a:t>
            </a:r>
            <a:r>
              <a:rPr lang="fr-FR" altLang="ro-RO" sz="1600" dirty="0" err="1">
                <a:solidFill>
                  <a:srgbClr val="002060"/>
                </a:solidFill>
                <a:cs typeface="Arial" panose="020B0604020202020204" pitchFamily="34" charset="0"/>
              </a:rPr>
              <a:t>publice</a:t>
            </a:r>
            <a:r>
              <a:rPr lang="fr-FR" altLang="ro-RO" sz="1600" dirty="0">
                <a:solidFill>
                  <a:srgbClr val="002060"/>
                </a:solidFill>
                <a:cs typeface="Arial" panose="020B0604020202020204" pitchFamily="34" charset="0"/>
              </a:rPr>
              <a:t> </a:t>
            </a:r>
            <a:r>
              <a:rPr lang="fr-FR" altLang="ro-RO" sz="1600" dirty="0" err="1">
                <a:solidFill>
                  <a:srgbClr val="002060"/>
                </a:solidFill>
                <a:cs typeface="Arial" panose="020B0604020202020204" pitchFamily="34" charset="0"/>
              </a:rPr>
              <a:t>cu</a:t>
            </a:r>
            <a:r>
              <a:rPr lang="fr-FR" altLang="ro-RO" sz="1600" dirty="0">
                <a:solidFill>
                  <a:srgbClr val="002060"/>
                </a:solidFill>
                <a:cs typeface="Arial" panose="020B0604020202020204" pitchFamily="34" charset="0"/>
              </a:rPr>
              <a:t> care au </a:t>
            </a:r>
            <a:r>
              <a:rPr lang="fr-FR" altLang="ro-RO" sz="1600" dirty="0" err="1">
                <a:solidFill>
                  <a:srgbClr val="002060"/>
                </a:solidFill>
                <a:cs typeface="Arial" panose="020B0604020202020204" pitchFamily="34" charset="0"/>
              </a:rPr>
              <a:t>încheiat</a:t>
            </a:r>
            <a:r>
              <a:rPr lang="fr-FR" altLang="ro-RO" sz="1600" dirty="0">
                <a:solidFill>
                  <a:srgbClr val="002060"/>
                </a:solidFill>
                <a:cs typeface="Arial" panose="020B0604020202020204" pitchFamily="34" charset="0"/>
              </a:rPr>
              <a:t> </a:t>
            </a:r>
            <a:r>
              <a:rPr lang="fr-FR" altLang="ro-RO" sz="1600" dirty="0" err="1">
                <a:solidFill>
                  <a:srgbClr val="002060"/>
                </a:solidFill>
                <a:cs typeface="Arial" panose="020B0604020202020204" pitchFamily="34" charset="0"/>
              </a:rPr>
              <a:t>parteneriate</a:t>
            </a:r>
            <a:r>
              <a:rPr lang="fr-FR" altLang="ro-RO" sz="1600" dirty="0">
                <a:solidFill>
                  <a:srgbClr val="002060"/>
                </a:solidFill>
                <a:cs typeface="Arial" panose="020B0604020202020204" pitchFamily="34" charset="0"/>
              </a:rPr>
              <a:t> de </a:t>
            </a:r>
            <a:r>
              <a:rPr lang="fr-FR" altLang="ro-RO" sz="1600" dirty="0" err="1">
                <a:solidFill>
                  <a:srgbClr val="002060"/>
                </a:solidFill>
                <a:cs typeface="Arial" panose="020B0604020202020204" pitchFamily="34" charset="0"/>
              </a:rPr>
              <a:t>pregătire</a:t>
            </a:r>
            <a:r>
              <a:rPr lang="fr-FR" altLang="ro-RO" sz="1600" dirty="0">
                <a:solidFill>
                  <a:srgbClr val="002060"/>
                </a:solidFill>
                <a:cs typeface="Arial" panose="020B0604020202020204" pitchFamily="34" charset="0"/>
              </a:rPr>
              <a:t> </a:t>
            </a:r>
            <a:r>
              <a:rPr lang="fr-FR" altLang="ro-RO" sz="1600" dirty="0" err="1">
                <a:solidFill>
                  <a:srgbClr val="002060"/>
                </a:solidFill>
                <a:cs typeface="Arial" panose="020B0604020202020204" pitchFamily="34" charset="0"/>
              </a:rPr>
              <a:t>practică</a:t>
            </a:r>
            <a:r>
              <a:rPr lang="fr-FR" altLang="ro-RO" sz="1600" dirty="0">
                <a:solidFill>
                  <a:srgbClr val="002060"/>
                </a:solidFill>
                <a:cs typeface="Arial" panose="020B0604020202020204" pitchFamily="34" charset="0"/>
              </a:rPr>
              <a:t>, </a:t>
            </a:r>
            <a:r>
              <a:rPr lang="fr-FR" altLang="ro-RO" sz="1600" b="1" dirty="0">
                <a:solidFill>
                  <a:srgbClr val="002060"/>
                </a:solidFill>
                <a:cs typeface="Arial" panose="020B0604020202020204" pitchFamily="34" charset="0"/>
              </a:rPr>
              <a:t>vor </a:t>
            </a:r>
            <a:r>
              <a:rPr lang="fr-FR" altLang="ro-RO" sz="1600" b="1" dirty="0" err="1">
                <a:solidFill>
                  <a:srgbClr val="002060"/>
                </a:solidFill>
                <a:cs typeface="Arial" panose="020B0604020202020204" pitchFamily="34" charset="0"/>
              </a:rPr>
              <a:t>selecta</a:t>
            </a:r>
            <a:r>
              <a:rPr lang="fr-FR" altLang="ro-RO" sz="1600" b="1" dirty="0">
                <a:solidFill>
                  <a:srgbClr val="002060"/>
                </a:solidFill>
                <a:cs typeface="Arial" panose="020B0604020202020204" pitchFamily="34" charset="0"/>
              </a:rPr>
              <a:t> </a:t>
            </a:r>
            <a:r>
              <a:rPr lang="fr-FR" altLang="ro-RO" sz="1600" b="1" dirty="0" err="1">
                <a:solidFill>
                  <a:srgbClr val="002060"/>
                </a:solidFill>
                <a:cs typeface="Arial" panose="020B0604020202020204" pitchFamily="34" charset="0"/>
              </a:rPr>
              <a:t>din</a:t>
            </a:r>
            <a:r>
              <a:rPr lang="fr-FR" altLang="ro-RO" sz="1600" b="1" dirty="0">
                <a:solidFill>
                  <a:srgbClr val="002060"/>
                </a:solidFill>
                <a:cs typeface="Arial" panose="020B0604020202020204" pitchFamily="34" charset="0"/>
              </a:rPr>
              <a:t> </a:t>
            </a:r>
            <a:r>
              <a:rPr lang="fr-FR" altLang="ro-RO" sz="1600" b="1" i="1" dirty="0">
                <a:solidFill>
                  <a:srgbClr val="002060"/>
                </a:solidFill>
                <a:cs typeface="Arial" panose="020B0604020202020204" pitchFamily="34" charset="0"/>
              </a:rPr>
              <a:t>Lista </a:t>
            </a:r>
            <a:r>
              <a:rPr lang="fr-FR" altLang="ro-RO" sz="1600" b="1" i="1" dirty="0" err="1">
                <a:solidFill>
                  <a:srgbClr val="002060"/>
                </a:solidFill>
                <a:cs typeface="Arial" panose="020B0604020202020204" pitchFamily="34" charset="0"/>
              </a:rPr>
              <a:t>națională</a:t>
            </a:r>
            <a:r>
              <a:rPr lang="fr-FR" altLang="ro-RO" sz="1600" b="1" i="1" dirty="0">
                <a:solidFill>
                  <a:srgbClr val="002060"/>
                </a:solidFill>
                <a:cs typeface="Arial" panose="020B0604020202020204" pitchFamily="34" charset="0"/>
              </a:rPr>
              <a:t> a </a:t>
            </a:r>
            <a:r>
              <a:rPr lang="fr-FR" altLang="ro-RO" sz="1600" b="1" i="1" dirty="0" err="1">
                <a:solidFill>
                  <a:srgbClr val="002060"/>
                </a:solidFill>
                <a:cs typeface="Arial" panose="020B0604020202020204" pitchFamily="34" charset="0"/>
              </a:rPr>
              <a:t>temelor</a:t>
            </a:r>
            <a:r>
              <a:rPr lang="fr-FR" altLang="ro-RO" sz="1600" b="1" dirty="0">
                <a:solidFill>
                  <a:srgbClr val="002060"/>
                </a:solidFill>
                <a:cs typeface="Arial" panose="020B0604020202020204" pitchFamily="34" charset="0"/>
              </a:rPr>
              <a:t> </a:t>
            </a:r>
            <a:r>
              <a:rPr lang="fr-FR" altLang="ro-RO" sz="1600" b="1" dirty="0" err="1">
                <a:solidFill>
                  <a:srgbClr val="002060"/>
                </a:solidFill>
                <a:cs typeface="Arial" panose="020B0604020202020204" pitchFamily="34" charset="0"/>
              </a:rPr>
              <a:t>pentru</a:t>
            </a:r>
            <a:r>
              <a:rPr lang="fr-FR" altLang="ro-RO" sz="1600" b="1" dirty="0">
                <a:solidFill>
                  <a:srgbClr val="002060"/>
                </a:solidFill>
                <a:cs typeface="Arial" panose="020B0604020202020204" pitchFamily="34" charset="0"/>
              </a:rPr>
              <a:t> </a:t>
            </a:r>
            <a:r>
              <a:rPr lang="fr-FR" altLang="ro-RO" sz="1600" b="1" dirty="0" err="1">
                <a:solidFill>
                  <a:srgbClr val="002060"/>
                </a:solidFill>
                <a:cs typeface="Arial" panose="020B0604020202020204" pitchFamily="34" charset="0"/>
              </a:rPr>
              <a:t>proba</a:t>
            </a:r>
            <a:r>
              <a:rPr lang="fr-FR" altLang="ro-RO" sz="1600" b="1" dirty="0">
                <a:solidFill>
                  <a:srgbClr val="002060"/>
                </a:solidFill>
                <a:cs typeface="Arial" panose="020B0604020202020204" pitchFamily="34" charset="0"/>
              </a:rPr>
              <a:t> </a:t>
            </a:r>
            <a:r>
              <a:rPr lang="fr-FR" altLang="ro-RO" sz="1600" b="1" dirty="0" smtClean="0">
                <a:solidFill>
                  <a:srgbClr val="002060"/>
                </a:solidFill>
                <a:cs typeface="Arial" panose="020B0604020202020204" pitchFamily="34" charset="0"/>
              </a:rPr>
              <a:t>practică</a:t>
            </a:r>
            <a:r>
              <a:rPr lang="fr-FR" altLang="ro-RO" sz="1600" dirty="0" smtClean="0">
                <a:solidFill>
                  <a:srgbClr val="002060"/>
                </a:solidFill>
                <a:cs typeface="Arial" panose="020B0604020202020204" pitchFamily="34" charset="0"/>
              </a:rPr>
              <a:t>,</a:t>
            </a:r>
            <a:r>
              <a:rPr lang="fr-FR" altLang="ro-RO" sz="1600" b="1" dirty="0" smtClean="0">
                <a:solidFill>
                  <a:srgbClr val="002060"/>
                </a:solidFill>
                <a:cs typeface="Arial" panose="020B0604020202020204" pitchFamily="34" charset="0"/>
              </a:rPr>
              <a:t>15-30 </a:t>
            </a:r>
            <a:r>
              <a:rPr lang="fr-FR" altLang="ro-RO" sz="1600" b="1" dirty="0" err="1" smtClean="0">
                <a:solidFill>
                  <a:srgbClr val="002060"/>
                </a:solidFill>
                <a:cs typeface="Arial" panose="020B0604020202020204" pitchFamily="34" charset="0"/>
              </a:rPr>
              <a:t>teme</a:t>
            </a:r>
            <a:r>
              <a:rPr lang="fr-FR" altLang="ro-RO" sz="1600" dirty="0" smtClean="0">
                <a:solidFill>
                  <a:srgbClr val="002060"/>
                </a:solidFill>
                <a:cs typeface="Arial" panose="020B0604020202020204" pitchFamily="34" charset="0"/>
              </a:rPr>
              <a:t>;</a:t>
            </a:r>
            <a:r>
              <a:rPr lang="fr-FR" altLang="ro-RO" sz="1600" b="1" dirty="0" smtClean="0">
                <a:solidFill>
                  <a:srgbClr val="002060"/>
                </a:solidFill>
                <a:cs typeface="Arial" panose="020B0604020202020204" pitchFamily="34" charset="0"/>
              </a:rPr>
              <a:t> </a:t>
            </a:r>
            <a:r>
              <a:rPr lang="en-US" altLang="ro-RO" sz="1600" b="1" dirty="0" smtClean="0">
                <a:solidFill>
                  <a:srgbClr val="002060"/>
                </a:solidFill>
                <a:cs typeface="Arial" panose="020B0604020202020204" pitchFamily="34" charset="0"/>
              </a:rPr>
              <a:t> </a:t>
            </a:r>
            <a:r>
              <a:rPr lang="ro-RO" altLang="ro-RO" sz="1600" b="1" dirty="0" smtClean="0">
                <a:solidFill>
                  <a:schemeClr val="bg1"/>
                </a:solidFill>
                <a:cs typeface="Arial" panose="020B0604020202020204" pitchFamily="34" charset="0"/>
              </a:rPr>
              <a:t>termen</a:t>
            </a:r>
            <a:r>
              <a:rPr lang="en-GB" altLang="ro-RO" sz="1600" b="1" dirty="0" smtClean="0">
                <a:solidFill>
                  <a:schemeClr val="bg1"/>
                </a:solidFill>
                <a:cs typeface="Arial" panose="020B0604020202020204" pitchFamily="34" charset="0"/>
              </a:rPr>
              <a:t>: </a:t>
            </a:r>
            <a:r>
              <a:rPr lang="fr-FR" altLang="ro-RO" sz="1600" b="1" dirty="0" smtClean="0">
                <a:solidFill>
                  <a:schemeClr val="bg1"/>
                </a:solidFill>
                <a:cs typeface="Arial" panose="020B0604020202020204" pitchFamily="34" charset="0"/>
              </a:rPr>
              <a:t>2 </a:t>
            </a:r>
            <a:r>
              <a:rPr lang="fr-FR" altLang="ro-RO" sz="1600" b="1" dirty="0" err="1">
                <a:solidFill>
                  <a:schemeClr val="bg1"/>
                </a:solidFill>
                <a:cs typeface="Arial" panose="020B0604020202020204" pitchFamily="34" charset="0"/>
              </a:rPr>
              <a:t>săptămâni</a:t>
            </a:r>
            <a:r>
              <a:rPr lang="fr-FR" altLang="ro-RO" sz="1600" b="1" dirty="0">
                <a:solidFill>
                  <a:schemeClr val="bg1"/>
                </a:solidFill>
                <a:cs typeface="Arial" panose="020B0604020202020204" pitchFamily="34" charset="0"/>
              </a:rPr>
              <a:t> de la </a:t>
            </a:r>
            <a:r>
              <a:rPr lang="fr-FR" altLang="ro-RO" sz="1600" b="1" dirty="0" err="1">
                <a:solidFill>
                  <a:schemeClr val="bg1"/>
                </a:solidFill>
                <a:cs typeface="Arial" panose="020B0604020202020204" pitchFamily="34" charset="0"/>
              </a:rPr>
              <a:t>constituirea</a:t>
            </a:r>
            <a:r>
              <a:rPr lang="fr-FR" altLang="ro-RO" sz="1600" b="1" dirty="0">
                <a:solidFill>
                  <a:schemeClr val="bg1"/>
                </a:solidFill>
                <a:cs typeface="Arial" panose="020B0604020202020204" pitchFamily="34" charset="0"/>
              </a:rPr>
              <a:t> </a:t>
            </a:r>
            <a:r>
              <a:rPr lang="ro-RO" altLang="ro-RO" sz="1600" b="1" dirty="0">
                <a:solidFill>
                  <a:schemeClr val="bg1"/>
                </a:solidFill>
                <a:cs typeface="Arial" panose="020B0604020202020204" pitchFamily="34" charset="0"/>
              </a:rPr>
              <a:t>unităților de </a:t>
            </a:r>
            <a:r>
              <a:rPr lang="ro-RO" altLang="ro-RO" sz="1600" b="1" dirty="0" smtClean="0">
                <a:solidFill>
                  <a:schemeClr val="bg1"/>
                </a:solidFill>
                <a:cs typeface="Arial" panose="020B0604020202020204" pitchFamily="34" charset="0"/>
              </a:rPr>
              <a:t>învățământ ca </a:t>
            </a:r>
            <a:r>
              <a:rPr lang="fr-FR" altLang="ro-RO" sz="1600" b="1" dirty="0" smtClean="0">
                <a:solidFill>
                  <a:schemeClr val="bg1"/>
                </a:solidFill>
                <a:cs typeface="Arial" panose="020B0604020202020204" pitchFamily="34" charset="0"/>
              </a:rPr>
              <a:t>centre </a:t>
            </a:r>
            <a:r>
              <a:rPr lang="fr-FR" altLang="ro-RO" sz="1600" b="1" dirty="0">
                <a:solidFill>
                  <a:schemeClr val="bg1"/>
                </a:solidFill>
                <a:cs typeface="Arial" panose="020B0604020202020204" pitchFamily="34" charset="0"/>
              </a:rPr>
              <a:t>de </a:t>
            </a:r>
            <a:r>
              <a:rPr lang="fr-FR" altLang="ro-RO" sz="1600" b="1" dirty="0" smtClean="0">
                <a:solidFill>
                  <a:schemeClr val="bg1"/>
                </a:solidFill>
                <a:cs typeface="Arial" panose="020B0604020202020204" pitchFamily="34" charset="0"/>
              </a:rPr>
              <a:t>examen</a:t>
            </a:r>
          </a:p>
          <a:p>
            <a:pPr lvl="1">
              <a:spcBef>
                <a:spcPts val="550"/>
              </a:spcBef>
              <a:spcAft>
                <a:spcPts val="550"/>
              </a:spcAft>
              <a:buFont typeface="Arial" panose="020B0604020202020204" pitchFamily="34" charset="0"/>
              <a:buNone/>
            </a:pPr>
            <a:endParaRPr lang="ro-RO" altLang="ro-RO" sz="1600" b="1" dirty="0">
              <a:solidFill>
                <a:schemeClr val="bg1"/>
              </a:solidFill>
              <a:cs typeface="Arial" panose="020B0604020202020204" pitchFamily="34" charset="0"/>
            </a:endParaRPr>
          </a:p>
          <a:p>
            <a:pPr lvl="1">
              <a:spcBef>
                <a:spcPts val="550"/>
              </a:spcBef>
              <a:spcAft>
                <a:spcPts val="550"/>
              </a:spcAft>
              <a:buFont typeface="Arial" panose="020B0604020202020204" pitchFamily="34" charset="0"/>
              <a:buNone/>
            </a:pPr>
            <a:r>
              <a:rPr lang="en-US" altLang="ro-RO" sz="1600" b="1" dirty="0">
                <a:solidFill>
                  <a:srgbClr val="002060"/>
                </a:solidFill>
                <a:cs typeface="Arial" panose="020B0604020202020204" pitchFamily="34" charset="0"/>
              </a:rPr>
              <a:t>►</a:t>
            </a:r>
            <a:r>
              <a:rPr lang="ro-RO" altLang="ro-RO" sz="1600" b="1" dirty="0" smtClean="0">
                <a:solidFill>
                  <a:srgbClr val="002060"/>
                </a:solidFill>
                <a:cs typeface="Arial" panose="020B0604020202020204" pitchFamily="34" charset="0"/>
              </a:rPr>
              <a:t> </a:t>
            </a:r>
            <a:r>
              <a:rPr lang="fr-FR" altLang="ro-RO" sz="1600" b="1" dirty="0" err="1">
                <a:solidFill>
                  <a:srgbClr val="002060"/>
                </a:solidFill>
                <a:cs typeface="Arial" panose="020B0604020202020204" pitchFamily="34" charset="0"/>
              </a:rPr>
              <a:t>directorii</a:t>
            </a:r>
            <a:r>
              <a:rPr lang="fr-FR" altLang="ro-RO" sz="1600" b="1" dirty="0">
                <a:solidFill>
                  <a:srgbClr val="002060"/>
                </a:solidFill>
                <a:cs typeface="Arial" panose="020B0604020202020204" pitchFamily="34" charset="0"/>
              </a:rPr>
              <a:t> </a:t>
            </a:r>
            <a:r>
              <a:rPr lang="fr-FR" altLang="ro-RO" sz="1600" b="1" dirty="0" err="1">
                <a:solidFill>
                  <a:srgbClr val="002060"/>
                </a:solidFill>
                <a:cs typeface="Arial" panose="020B0604020202020204" pitchFamily="34" charset="0"/>
              </a:rPr>
              <a:t>unităţilor</a:t>
            </a:r>
            <a:r>
              <a:rPr lang="fr-FR" altLang="ro-RO" sz="1600" b="1" dirty="0">
                <a:solidFill>
                  <a:srgbClr val="002060"/>
                </a:solidFill>
                <a:cs typeface="Arial" panose="020B0604020202020204" pitchFamily="34" charset="0"/>
              </a:rPr>
              <a:t> de </a:t>
            </a:r>
            <a:r>
              <a:rPr lang="fr-FR" altLang="ro-RO" sz="1600" b="1" dirty="0" err="1">
                <a:solidFill>
                  <a:srgbClr val="002060"/>
                </a:solidFill>
                <a:cs typeface="Arial" panose="020B0604020202020204" pitchFamily="34" charset="0"/>
              </a:rPr>
              <a:t>învăţământ</a:t>
            </a:r>
            <a:r>
              <a:rPr lang="fr-FR" altLang="ro-RO" sz="1600" b="1" dirty="0">
                <a:solidFill>
                  <a:srgbClr val="002060"/>
                </a:solidFill>
                <a:cs typeface="Arial" panose="020B0604020202020204" pitchFamily="34" charset="0"/>
              </a:rPr>
              <a:t> </a:t>
            </a:r>
            <a:r>
              <a:rPr lang="fr-FR" altLang="ro-RO" sz="1600" b="1" dirty="0" err="1">
                <a:solidFill>
                  <a:srgbClr val="002060"/>
                </a:solidFill>
                <a:cs typeface="Arial" panose="020B0604020202020204" pitchFamily="34" charset="0"/>
              </a:rPr>
              <a:t>desemnate</a:t>
            </a:r>
            <a:r>
              <a:rPr lang="fr-FR" altLang="ro-RO" sz="1600" b="1" dirty="0">
                <a:solidFill>
                  <a:srgbClr val="002060"/>
                </a:solidFill>
                <a:cs typeface="Arial" panose="020B0604020202020204" pitchFamily="34" charset="0"/>
              </a:rPr>
              <a:t> centre de examen </a:t>
            </a:r>
            <a:r>
              <a:rPr lang="fr-FR" altLang="ro-RO" sz="1600" dirty="0">
                <a:solidFill>
                  <a:srgbClr val="002060"/>
                </a:solidFill>
                <a:cs typeface="Arial" panose="020B0604020202020204" pitchFamily="34" charset="0"/>
              </a:rPr>
              <a:t>transmit lista </a:t>
            </a:r>
            <a:r>
              <a:rPr lang="fr-FR" altLang="ro-RO" sz="1600" dirty="0" err="1">
                <a:solidFill>
                  <a:srgbClr val="002060"/>
                </a:solidFill>
                <a:cs typeface="Arial" panose="020B0604020202020204" pitchFamily="34" charset="0"/>
              </a:rPr>
              <a:t>temelor</a:t>
            </a:r>
            <a:r>
              <a:rPr lang="fr-FR" altLang="ro-RO" sz="1600" dirty="0">
                <a:solidFill>
                  <a:srgbClr val="002060"/>
                </a:solidFill>
                <a:cs typeface="Arial" panose="020B0604020202020204" pitchFamily="34" charset="0"/>
              </a:rPr>
              <a:t> </a:t>
            </a:r>
            <a:r>
              <a:rPr lang="fr-FR" altLang="ro-RO" sz="1600" dirty="0" err="1">
                <a:solidFill>
                  <a:srgbClr val="002060"/>
                </a:solidFill>
                <a:cs typeface="Arial" panose="020B0604020202020204" pitchFamily="34" charset="0"/>
              </a:rPr>
              <a:t>selectate</a:t>
            </a:r>
            <a:r>
              <a:rPr lang="fr-FR" altLang="ro-RO" sz="1600" dirty="0">
                <a:solidFill>
                  <a:srgbClr val="002060"/>
                </a:solidFill>
                <a:cs typeface="Arial" panose="020B0604020202020204" pitchFamily="34" charset="0"/>
              </a:rPr>
              <a:t>, </a:t>
            </a:r>
            <a:r>
              <a:rPr lang="fr-FR" altLang="ro-RO" sz="1600" dirty="0" err="1">
                <a:solidFill>
                  <a:srgbClr val="002060"/>
                </a:solidFill>
                <a:cs typeface="Arial" panose="020B0604020202020204" pitchFamily="34" charset="0"/>
              </a:rPr>
              <a:t>pentru</a:t>
            </a:r>
            <a:r>
              <a:rPr lang="fr-FR" altLang="ro-RO" sz="1600" dirty="0">
                <a:solidFill>
                  <a:srgbClr val="002060"/>
                </a:solidFill>
                <a:cs typeface="Arial" panose="020B0604020202020204" pitchFamily="34" charset="0"/>
              </a:rPr>
              <a:t> </a:t>
            </a:r>
            <a:r>
              <a:rPr lang="fr-FR" altLang="ro-RO" sz="1600" dirty="0" err="1">
                <a:solidFill>
                  <a:srgbClr val="002060"/>
                </a:solidFill>
                <a:cs typeface="Arial" panose="020B0604020202020204" pitchFamily="34" charset="0"/>
              </a:rPr>
              <a:t>fiecare</a:t>
            </a:r>
            <a:r>
              <a:rPr lang="fr-FR" altLang="ro-RO" sz="1600" dirty="0">
                <a:solidFill>
                  <a:srgbClr val="002060"/>
                </a:solidFill>
                <a:cs typeface="Arial" panose="020B0604020202020204" pitchFamily="34" charset="0"/>
              </a:rPr>
              <a:t> </a:t>
            </a:r>
            <a:r>
              <a:rPr lang="fr-FR" altLang="ro-RO" sz="1600" dirty="0" err="1">
                <a:solidFill>
                  <a:srgbClr val="002060"/>
                </a:solidFill>
                <a:cs typeface="Arial" panose="020B0604020202020204" pitchFamily="34" charset="0"/>
              </a:rPr>
              <a:t>calificare</a:t>
            </a:r>
            <a:r>
              <a:rPr lang="fr-FR" altLang="ro-RO" sz="1600" dirty="0">
                <a:solidFill>
                  <a:srgbClr val="002060"/>
                </a:solidFill>
                <a:cs typeface="Arial" panose="020B0604020202020204" pitchFamily="34" charset="0"/>
              </a:rPr>
              <a:t> </a:t>
            </a:r>
            <a:r>
              <a:rPr lang="fr-FR" altLang="ro-RO" sz="1600" dirty="0" err="1">
                <a:solidFill>
                  <a:srgbClr val="002060"/>
                </a:solidFill>
                <a:cs typeface="Arial" panose="020B0604020202020204" pitchFamily="34" charset="0"/>
              </a:rPr>
              <a:t>profesională</a:t>
            </a:r>
            <a:r>
              <a:rPr lang="fr-FR" altLang="ro-RO" sz="1600" dirty="0">
                <a:solidFill>
                  <a:srgbClr val="002060"/>
                </a:solidFill>
                <a:cs typeface="Arial" panose="020B0604020202020204" pitchFamily="34" charset="0"/>
              </a:rPr>
              <a:t>, </a:t>
            </a:r>
            <a:r>
              <a:rPr lang="fr-FR" altLang="ro-RO" sz="1600" dirty="0" err="1">
                <a:solidFill>
                  <a:srgbClr val="002060"/>
                </a:solidFill>
                <a:cs typeface="Arial" panose="020B0604020202020204" pitchFamily="34" charset="0"/>
              </a:rPr>
              <a:t>Comisi</a:t>
            </a:r>
            <a:r>
              <a:rPr lang="ro-RO" altLang="ro-RO" sz="1600" dirty="0">
                <a:solidFill>
                  <a:srgbClr val="002060"/>
                </a:solidFill>
                <a:cs typeface="Arial" panose="020B0604020202020204" pitchFamily="34" charset="0"/>
              </a:rPr>
              <a:t>ei</a:t>
            </a:r>
            <a:r>
              <a:rPr lang="fr-FR" altLang="ro-RO" sz="1600" dirty="0">
                <a:solidFill>
                  <a:srgbClr val="002060"/>
                </a:solidFill>
                <a:cs typeface="Arial" panose="020B0604020202020204" pitchFamily="34" charset="0"/>
              </a:rPr>
              <a:t> </a:t>
            </a:r>
            <a:r>
              <a:rPr lang="fr-FR" altLang="ro-RO" sz="1600" dirty="0" err="1">
                <a:solidFill>
                  <a:srgbClr val="002060"/>
                </a:solidFill>
                <a:cs typeface="Arial" panose="020B0604020202020204" pitchFamily="34" charset="0"/>
              </a:rPr>
              <a:t>Judeţe</a:t>
            </a:r>
            <a:r>
              <a:rPr lang="ro-RO" altLang="ro-RO" sz="1600" dirty="0">
                <a:solidFill>
                  <a:srgbClr val="002060"/>
                </a:solidFill>
                <a:cs typeface="Arial" panose="020B0604020202020204" pitchFamily="34" charset="0"/>
              </a:rPr>
              <a:t>ne</a:t>
            </a:r>
            <a:r>
              <a:rPr lang="fr-FR" altLang="ro-RO" sz="1600" dirty="0">
                <a:solidFill>
                  <a:srgbClr val="002060"/>
                </a:solidFill>
                <a:cs typeface="Arial" panose="020B0604020202020204" pitchFamily="34" charset="0"/>
              </a:rPr>
              <a:t> de </a:t>
            </a:r>
            <a:r>
              <a:rPr lang="fr-FR" altLang="ro-RO" sz="1600" dirty="0" err="1">
                <a:solidFill>
                  <a:srgbClr val="002060"/>
                </a:solidFill>
                <a:cs typeface="Arial" panose="020B0604020202020204" pitchFamily="34" charset="0"/>
              </a:rPr>
              <a:t>Evaluare</a:t>
            </a:r>
            <a:r>
              <a:rPr lang="fr-FR" altLang="ro-RO" sz="1600" dirty="0">
                <a:solidFill>
                  <a:srgbClr val="002060"/>
                </a:solidFill>
                <a:cs typeface="Arial" panose="020B0604020202020204" pitchFamily="34" charset="0"/>
              </a:rPr>
              <a:t> </a:t>
            </a:r>
            <a:r>
              <a:rPr lang="fr-FR" altLang="ro-RO" sz="1600" dirty="0" err="1">
                <a:solidFill>
                  <a:srgbClr val="002060"/>
                </a:solidFill>
                <a:cs typeface="Arial" panose="020B0604020202020204" pitchFamily="34" charset="0"/>
              </a:rPr>
              <a:t>şi</a:t>
            </a:r>
            <a:r>
              <a:rPr lang="fr-FR" altLang="ro-RO" sz="1600" dirty="0">
                <a:solidFill>
                  <a:srgbClr val="002060"/>
                </a:solidFill>
                <a:cs typeface="Arial" panose="020B0604020202020204" pitchFamily="34" charset="0"/>
              </a:rPr>
              <a:t> </a:t>
            </a:r>
            <a:r>
              <a:rPr lang="fr-FR" altLang="ro-RO" sz="1600" dirty="0" err="1">
                <a:solidFill>
                  <a:srgbClr val="002060"/>
                </a:solidFill>
                <a:cs typeface="Arial" panose="020B0604020202020204" pitchFamily="34" charset="0"/>
              </a:rPr>
              <a:t>Certificare</a:t>
            </a:r>
            <a:r>
              <a:rPr lang="fr-FR" altLang="ro-RO" sz="1600" dirty="0">
                <a:solidFill>
                  <a:srgbClr val="002060"/>
                </a:solidFill>
                <a:cs typeface="Arial" panose="020B0604020202020204" pitchFamily="34" charset="0"/>
              </a:rPr>
              <a:t> (CJEC)/ </a:t>
            </a:r>
            <a:r>
              <a:rPr lang="fr-FR" altLang="ro-RO" sz="1600" dirty="0" err="1">
                <a:solidFill>
                  <a:srgbClr val="002060"/>
                </a:solidFill>
                <a:cs typeface="Arial" panose="020B0604020202020204" pitchFamily="34" charset="0"/>
              </a:rPr>
              <a:t>Comisi</a:t>
            </a:r>
            <a:r>
              <a:rPr lang="ro-RO" altLang="ro-RO" sz="1600" dirty="0">
                <a:solidFill>
                  <a:srgbClr val="002060"/>
                </a:solidFill>
                <a:cs typeface="Arial" panose="020B0604020202020204" pitchFamily="34" charset="0"/>
              </a:rPr>
              <a:t>ei</a:t>
            </a:r>
            <a:r>
              <a:rPr lang="fr-FR" altLang="ro-RO" sz="1600" dirty="0">
                <a:solidFill>
                  <a:srgbClr val="002060"/>
                </a:solidFill>
                <a:cs typeface="Arial" panose="020B0604020202020204" pitchFamily="34" charset="0"/>
              </a:rPr>
              <a:t> </a:t>
            </a:r>
            <a:r>
              <a:rPr lang="fr-FR" altLang="ro-RO" sz="1600" dirty="0" err="1">
                <a:solidFill>
                  <a:srgbClr val="002060"/>
                </a:solidFill>
                <a:cs typeface="Arial" panose="020B0604020202020204" pitchFamily="34" charset="0"/>
              </a:rPr>
              <a:t>Municipiului</a:t>
            </a:r>
            <a:r>
              <a:rPr lang="fr-FR" altLang="ro-RO" sz="1600" dirty="0">
                <a:solidFill>
                  <a:srgbClr val="002060"/>
                </a:solidFill>
                <a:cs typeface="Arial" panose="020B0604020202020204" pitchFamily="34" charset="0"/>
              </a:rPr>
              <a:t> Bucureşti de </a:t>
            </a:r>
            <a:r>
              <a:rPr lang="fr-FR" altLang="ro-RO" sz="1600" dirty="0" err="1">
                <a:solidFill>
                  <a:srgbClr val="002060"/>
                </a:solidFill>
                <a:cs typeface="Arial" panose="020B0604020202020204" pitchFamily="34" charset="0"/>
              </a:rPr>
              <a:t>Evaluare</a:t>
            </a:r>
            <a:r>
              <a:rPr lang="fr-FR" altLang="ro-RO" sz="1600" dirty="0">
                <a:solidFill>
                  <a:srgbClr val="002060"/>
                </a:solidFill>
                <a:cs typeface="Arial" panose="020B0604020202020204" pitchFamily="34" charset="0"/>
              </a:rPr>
              <a:t> </a:t>
            </a:r>
            <a:r>
              <a:rPr lang="fr-FR" altLang="ro-RO" sz="1600" dirty="0" err="1">
                <a:solidFill>
                  <a:srgbClr val="002060"/>
                </a:solidFill>
                <a:cs typeface="Arial" panose="020B0604020202020204" pitchFamily="34" charset="0"/>
              </a:rPr>
              <a:t>şi</a:t>
            </a:r>
            <a:r>
              <a:rPr lang="fr-FR" altLang="ro-RO" sz="1600" dirty="0">
                <a:solidFill>
                  <a:srgbClr val="002060"/>
                </a:solidFill>
                <a:cs typeface="Arial" panose="020B0604020202020204" pitchFamily="34" charset="0"/>
              </a:rPr>
              <a:t> </a:t>
            </a:r>
            <a:r>
              <a:rPr lang="fr-FR" altLang="ro-RO" sz="1600" dirty="0" err="1">
                <a:solidFill>
                  <a:srgbClr val="002060"/>
                </a:solidFill>
                <a:cs typeface="Arial" panose="020B0604020202020204" pitchFamily="34" charset="0"/>
              </a:rPr>
              <a:t>Certificare</a:t>
            </a:r>
            <a:r>
              <a:rPr lang="fr-FR" altLang="ro-RO" sz="1600" dirty="0">
                <a:solidFill>
                  <a:srgbClr val="002060"/>
                </a:solidFill>
                <a:cs typeface="Arial" panose="020B0604020202020204" pitchFamily="34" charset="0"/>
              </a:rPr>
              <a:t> (CMBEC) </a:t>
            </a:r>
            <a:r>
              <a:rPr lang="fr-FR" altLang="ro-RO" sz="1600" dirty="0" err="1">
                <a:solidFill>
                  <a:srgbClr val="002060"/>
                </a:solidFill>
                <a:cs typeface="Arial" panose="020B0604020202020204" pitchFamily="34" charset="0"/>
              </a:rPr>
              <a:t>și</a:t>
            </a:r>
            <a:r>
              <a:rPr lang="fr-FR" altLang="ro-RO" sz="1600" dirty="0">
                <a:solidFill>
                  <a:srgbClr val="002060"/>
                </a:solidFill>
                <a:cs typeface="Arial" panose="020B0604020202020204" pitchFamily="34" charset="0"/>
              </a:rPr>
              <a:t> </a:t>
            </a:r>
            <a:r>
              <a:rPr lang="fr-FR" altLang="ro-RO" sz="1600" dirty="0" err="1">
                <a:solidFill>
                  <a:srgbClr val="002060"/>
                </a:solidFill>
                <a:cs typeface="Arial" panose="020B0604020202020204" pitchFamily="34" charset="0"/>
              </a:rPr>
              <a:t>unităților</a:t>
            </a:r>
            <a:r>
              <a:rPr lang="fr-FR" altLang="ro-RO" sz="1600" dirty="0">
                <a:solidFill>
                  <a:srgbClr val="002060"/>
                </a:solidFill>
                <a:cs typeface="Arial" panose="020B0604020202020204" pitchFamily="34" charset="0"/>
              </a:rPr>
              <a:t> de </a:t>
            </a:r>
            <a:r>
              <a:rPr lang="fr-FR" altLang="ro-RO" sz="1600" dirty="0" err="1">
                <a:solidFill>
                  <a:srgbClr val="002060"/>
                </a:solidFill>
                <a:cs typeface="Arial" panose="020B0604020202020204" pitchFamily="34" charset="0"/>
              </a:rPr>
              <a:t>învățământ</a:t>
            </a:r>
            <a:r>
              <a:rPr lang="fr-FR" altLang="ro-RO" sz="1600" dirty="0">
                <a:solidFill>
                  <a:srgbClr val="002060"/>
                </a:solidFill>
                <a:cs typeface="Arial" panose="020B0604020202020204" pitchFamily="34" charset="0"/>
              </a:rPr>
              <a:t> </a:t>
            </a:r>
            <a:r>
              <a:rPr lang="fr-FR" altLang="ro-RO" sz="1600" dirty="0" err="1">
                <a:solidFill>
                  <a:srgbClr val="002060"/>
                </a:solidFill>
                <a:cs typeface="Arial" panose="020B0604020202020204" pitchFamily="34" charset="0"/>
              </a:rPr>
              <a:t>arondate</a:t>
            </a:r>
            <a:r>
              <a:rPr lang="fr-FR" altLang="ro-RO" sz="1600" dirty="0">
                <a:solidFill>
                  <a:srgbClr val="002060"/>
                </a:solidFill>
                <a:cs typeface="Arial" panose="020B0604020202020204" pitchFamily="34" charset="0"/>
              </a:rPr>
              <a:t> </a:t>
            </a:r>
            <a:r>
              <a:rPr lang="fr-FR" altLang="ro-RO" sz="1600" dirty="0" err="1">
                <a:solidFill>
                  <a:srgbClr val="002060"/>
                </a:solidFill>
                <a:cs typeface="Arial" panose="020B0604020202020204" pitchFamily="34" charset="0"/>
              </a:rPr>
              <a:t>centrului</a:t>
            </a:r>
            <a:r>
              <a:rPr lang="fr-FR" altLang="ro-RO" sz="1600" dirty="0">
                <a:solidFill>
                  <a:srgbClr val="002060"/>
                </a:solidFill>
                <a:cs typeface="Arial" panose="020B0604020202020204" pitchFamily="34" charset="0"/>
              </a:rPr>
              <a:t> de examen, </a:t>
            </a:r>
            <a:r>
              <a:rPr lang="fr-FR" altLang="ro-RO" sz="1600" dirty="0" err="1">
                <a:solidFill>
                  <a:srgbClr val="002060"/>
                </a:solidFill>
                <a:cs typeface="Arial" panose="020B0604020202020204" pitchFamily="34" charset="0"/>
              </a:rPr>
              <a:t>unde</a:t>
            </a:r>
            <a:r>
              <a:rPr lang="fr-FR" altLang="ro-RO" sz="1600" dirty="0">
                <a:solidFill>
                  <a:srgbClr val="002060"/>
                </a:solidFill>
                <a:cs typeface="Arial" panose="020B0604020202020204" pitchFamily="34" charset="0"/>
              </a:rPr>
              <a:t> este </a:t>
            </a:r>
            <a:r>
              <a:rPr lang="fr-FR" altLang="ro-RO" sz="1600" dirty="0" err="1" smtClean="0">
                <a:solidFill>
                  <a:srgbClr val="002060"/>
                </a:solidFill>
                <a:cs typeface="Arial" panose="020B0604020202020204" pitchFamily="34" charset="0"/>
              </a:rPr>
              <a:t>cazul</a:t>
            </a:r>
            <a:r>
              <a:rPr lang="fr-FR" altLang="ro-RO" sz="1600" dirty="0">
                <a:solidFill>
                  <a:srgbClr val="002060"/>
                </a:solidFill>
                <a:cs typeface="Arial" panose="020B0604020202020204" pitchFamily="34" charset="0"/>
              </a:rPr>
              <a:t>;</a:t>
            </a:r>
            <a:endParaRPr lang="ro-RO" altLang="ro-RO" sz="1600" dirty="0" smtClean="0">
              <a:solidFill>
                <a:srgbClr val="002060"/>
              </a:solidFill>
              <a:cs typeface="Arial" panose="020B0604020202020204" pitchFamily="34" charset="0"/>
            </a:endParaRPr>
          </a:p>
          <a:p>
            <a:pPr lvl="1">
              <a:spcBef>
                <a:spcPts val="550"/>
              </a:spcBef>
              <a:spcAft>
                <a:spcPts val="550"/>
              </a:spcAft>
              <a:buFont typeface="Arial" panose="020B0604020202020204" pitchFamily="34" charset="0"/>
              <a:buNone/>
            </a:pPr>
            <a:endParaRPr lang="ro-RO" altLang="ro-RO" sz="1600" b="1" dirty="0">
              <a:solidFill>
                <a:srgbClr val="002060"/>
              </a:solidFill>
              <a:cs typeface="Arial" panose="020B0604020202020204" pitchFamily="34" charset="0"/>
            </a:endParaRPr>
          </a:p>
          <a:p>
            <a:pPr lvl="1">
              <a:spcBef>
                <a:spcPts val="550"/>
              </a:spcBef>
              <a:spcAft>
                <a:spcPts val="550"/>
              </a:spcAft>
              <a:buFont typeface="Arial" panose="020B0604020202020204" pitchFamily="34" charset="0"/>
              <a:buNone/>
            </a:pPr>
            <a:r>
              <a:rPr lang="en-US" altLang="ro-RO" sz="1600" b="1" dirty="0">
                <a:solidFill>
                  <a:srgbClr val="002060"/>
                </a:solidFill>
                <a:cs typeface="Arial" panose="020B0604020202020204" pitchFamily="34" charset="0"/>
              </a:rPr>
              <a:t>► </a:t>
            </a:r>
            <a:r>
              <a:rPr lang="ro-RO" altLang="ro-RO" sz="1600" b="1" dirty="0" smtClean="0">
                <a:solidFill>
                  <a:srgbClr val="002060"/>
                </a:solidFill>
                <a:cs typeface="Arial" panose="020B0604020202020204" pitchFamily="34" charset="0"/>
              </a:rPr>
              <a:t>afișarea </a:t>
            </a:r>
            <a:r>
              <a:rPr lang="ro-RO" altLang="ro-RO" sz="1600" dirty="0" smtClean="0">
                <a:solidFill>
                  <a:srgbClr val="002060"/>
                </a:solidFill>
                <a:cs typeface="Arial" panose="020B0604020202020204" pitchFamily="34" charset="0"/>
              </a:rPr>
              <a:t>la avizierul școlii a </a:t>
            </a:r>
            <a:r>
              <a:rPr lang="fr-FR" altLang="ro-RO" sz="1600" i="1" dirty="0" smtClean="0">
                <a:solidFill>
                  <a:srgbClr val="002060"/>
                </a:solidFill>
                <a:cs typeface="Arial" panose="020B0604020202020204" pitchFamily="34" charset="0"/>
              </a:rPr>
              <a:t>List</a:t>
            </a:r>
            <a:r>
              <a:rPr lang="ro-RO" altLang="ro-RO" sz="1600" i="1" dirty="0">
                <a:solidFill>
                  <a:srgbClr val="002060"/>
                </a:solidFill>
                <a:cs typeface="Arial" panose="020B0604020202020204" pitchFamily="34" charset="0"/>
              </a:rPr>
              <a:t>ei</a:t>
            </a:r>
            <a:r>
              <a:rPr lang="fr-FR" altLang="ro-RO" sz="1600" i="1" dirty="0">
                <a:solidFill>
                  <a:srgbClr val="002060"/>
                </a:solidFill>
                <a:cs typeface="Arial" panose="020B0604020202020204" pitchFamily="34" charset="0"/>
              </a:rPr>
              <a:t> </a:t>
            </a:r>
            <a:r>
              <a:rPr lang="fr-FR" altLang="ro-RO" sz="1600" i="1" dirty="0" err="1">
                <a:solidFill>
                  <a:srgbClr val="002060"/>
                </a:solidFill>
                <a:cs typeface="Arial" panose="020B0604020202020204" pitchFamily="34" charset="0"/>
              </a:rPr>
              <a:t>temelor</a:t>
            </a:r>
            <a:r>
              <a:rPr lang="fr-FR" altLang="ro-RO" sz="1600" dirty="0">
                <a:solidFill>
                  <a:srgbClr val="002060"/>
                </a:solidFill>
                <a:cs typeface="Arial" panose="020B0604020202020204" pitchFamily="34" charset="0"/>
              </a:rPr>
              <a:t> </a:t>
            </a:r>
            <a:r>
              <a:rPr lang="fr-FR" altLang="ro-RO" sz="1600" dirty="0" err="1">
                <a:solidFill>
                  <a:srgbClr val="002060"/>
                </a:solidFill>
                <a:cs typeface="Arial" panose="020B0604020202020204" pitchFamily="34" charset="0"/>
              </a:rPr>
              <a:t>selectate</a:t>
            </a:r>
            <a:r>
              <a:rPr lang="fr-FR" altLang="ro-RO" sz="1600" dirty="0">
                <a:solidFill>
                  <a:srgbClr val="002060"/>
                </a:solidFill>
                <a:cs typeface="Arial" panose="020B0604020202020204" pitchFamily="34" charset="0"/>
              </a:rPr>
              <a:t> </a:t>
            </a:r>
            <a:r>
              <a:rPr lang="fr-FR" altLang="ro-RO" sz="1600" dirty="0" err="1">
                <a:solidFill>
                  <a:srgbClr val="002060"/>
                </a:solidFill>
                <a:cs typeface="Arial" panose="020B0604020202020204" pitchFamily="34" charset="0"/>
              </a:rPr>
              <a:t>pentru</a:t>
            </a:r>
            <a:r>
              <a:rPr lang="fr-FR" altLang="ro-RO" sz="1600" dirty="0">
                <a:solidFill>
                  <a:srgbClr val="002060"/>
                </a:solidFill>
                <a:cs typeface="Arial" panose="020B0604020202020204" pitchFamily="34" charset="0"/>
              </a:rPr>
              <a:t> </a:t>
            </a:r>
            <a:r>
              <a:rPr lang="fr-FR" altLang="ro-RO" sz="1600" dirty="0" err="1">
                <a:solidFill>
                  <a:srgbClr val="002060"/>
                </a:solidFill>
                <a:cs typeface="Arial" panose="020B0604020202020204" pitchFamily="34" charset="0"/>
              </a:rPr>
              <a:t>proba</a:t>
            </a:r>
            <a:r>
              <a:rPr lang="fr-FR" altLang="ro-RO" sz="1600" dirty="0">
                <a:solidFill>
                  <a:srgbClr val="002060"/>
                </a:solidFill>
                <a:cs typeface="Arial" panose="020B0604020202020204" pitchFamily="34" charset="0"/>
              </a:rPr>
              <a:t> </a:t>
            </a:r>
            <a:r>
              <a:rPr lang="fr-FR" altLang="ro-RO" sz="1600" dirty="0" err="1">
                <a:solidFill>
                  <a:srgbClr val="002060"/>
                </a:solidFill>
                <a:cs typeface="Arial" panose="020B0604020202020204" pitchFamily="34" charset="0"/>
              </a:rPr>
              <a:t>practică</a:t>
            </a:r>
            <a:r>
              <a:rPr lang="fr-FR" altLang="ro-RO" sz="1600" dirty="0">
                <a:solidFill>
                  <a:srgbClr val="002060"/>
                </a:solidFill>
                <a:cs typeface="Arial" panose="020B0604020202020204" pitchFamily="34" charset="0"/>
              </a:rPr>
              <a:t> </a:t>
            </a:r>
            <a:r>
              <a:rPr lang="fr-FR" altLang="ro-RO" sz="1600" dirty="0" err="1">
                <a:solidFill>
                  <a:srgbClr val="002060"/>
                </a:solidFill>
                <a:cs typeface="Arial" panose="020B0604020202020204" pitchFamily="34" charset="0"/>
              </a:rPr>
              <a:t>cu</a:t>
            </a:r>
            <a:r>
              <a:rPr lang="fr-FR" altLang="ro-RO" sz="1600" dirty="0">
                <a:solidFill>
                  <a:srgbClr val="002060"/>
                </a:solidFill>
                <a:cs typeface="Arial" panose="020B0604020202020204" pitchFamily="34" charset="0"/>
              </a:rPr>
              <a:t> </a:t>
            </a:r>
            <a:r>
              <a:rPr lang="fr-FR" altLang="ro-RO" sz="1600" i="1" dirty="0" err="1">
                <a:solidFill>
                  <a:srgbClr val="002060"/>
                </a:solidFill>
                <a:cs typeface="Arial" panose="020B0604020202020204" pitchFamily="34" charset="0"/>
              </a:rPr>
              <a:t>Fișele</a:t>
            </a:r>
            <a:r>
              <a:rPr lang="fr-FR" altLang="ro-RO" sz="1600" i="1" dirty="0">
                <a:solidFill>
                  <a:srgbClr val="002060"/>
                </a:solidFill>
                <a:cs typeface="Arial" panose="020B0604020202020204" pitchFamily="34" charset="0"/>
              </a:rPr>
              <a:t> de </a:t>
            </a:r>
            <a:r>
              <a:rPr lang="fr-FR" altLang="ro-RO" sz="1600" i="1" dirty="0" err="1">
                <a:solidFill>
                  <a:srgbClr val="002060"/>
                </a:solidFill>
                <a:cs typeface="Arial" panose="020B0604020202020204" pitchFamily="34" charset="0"/>
              </a:rPr>
              <a:t>evaluare</a:t>
            </a:r>
            <a:r>
              <a:rPr lang="fr-FR" altLang="ro-RO" sz="1600" dirty="0">
                <a:solidFill>
                  <a:srgbClr val="002060"/>
                </a:solidFill>
                <a:cs typeface="Arial" panose="020B0604020202020204" pitchFamily="34" charset="0"/>
              </a:rPr>
              <a:t> </a:t>
            </a:r>
            <a:r>
              <a:rPr lang="fr-FR" altLang="ro-RO" sz="1600" dirty="0" err="1" smtClean="0">
                <a:solidFill>
                  <a:srgbClr val="002060"/>
                </a:solidFill>
                <a:cs typeface="Arial" panose="020B0604020202020204" pitchFamily="34" charset="0"/>
              </a:rPr>
              <a:t>asociate</a:t>
            </a:r>
            <a:r>
              <a:rPr lang="ro-RO" altLang="ro-RO" sz="1600" dirty="0" smtClean="0">
                <a:solidFill>
                  <a:srgbClr val="002060"/>
                </a:solidFill>
                <a:cs typeface="Arial" panose="020B0604020202020204" pitchFamily="34" charset="0"/>
              </a:rPr>
              <a:t>, </a:t>
            </a:r>
            <a:r>
              <a:rPr lang="ro-RO" altLang="ro-RO" sz="1600" b="1" dirty="0" smtClean="0">
                <a:solidFill>
                  <a:srgbClr val="002060"/>
                </a:solidFill>
                <a:cs typeface="Arial" panose="020B0604020202020204" pitchFamily="34" charset="0"/>
              </a:rPr>
              <a:t>pentru fiecare calificare profesională pentru care se organizează examen</a:t>
            </a:r>
            <a:r>
              <a:rPr lang="en-GB" altLang="ro-RO" sz="1600" dirty="0">
                <a:solidFill>
                  <a:srgbClr val="002060"/>
                </a:solidFill>
                <a:cs typeface="Arial" panose="020B0604020202020204" pitchFamily="34" charset="0"/>
              </a:rPr>
              <a:t>.</a:t>
            </a:r>
            <a:endParaRPr lang="en-US" altLang="ro-RO" sz="1600" b="1" dirty="0">
              <a:solidFill>
                <a:srgbClr val="002060"/>
              </a:solidFill>
              <a:cs typeface="Arial" panose="020B0604020202020204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1803117" y="6611802"/>
            <a:ext cx="37716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sz="1100" dirty="0" smtClean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12</a:t>
            </a:r>
            <a:endParaRPr lang="en-US" sz="1100" dirty="0">
              <a:solidFill>
                <a:schemeClr val="accent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CustomShape 5"/>
          <p:cNvSpPr/>
          <p:nvPr/>
        </p:nvSpPr>
        <p:spPr>
          <a:xfrm flipH="1">
            <a:off x="-6678" y="1686854"/>
            <a:ext cx="12209067" cy="834584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1" name="TextBox 20"/>
          <p:cNvSpPr txBox="1"/>
          <p:nvPr/>
        </p:nvSpPr>
        <p:spPr>
          <a:xfrm>
            <a:off x="10391" y="1814695"/>
            <a:ext cx="1217976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ro-RO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■</a:t>
            </a:r>
            <a:r>
              <a:rPr lang="ro-RO" altLang="ro-RO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altLang="ro-RO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Activităț</a:t>
            </a:r>
            <a:r>
              <a:rPr lang="ro-RO" altLang="ro-RO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ro-RO" altLang="ro-RO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care vor fi derulate în </a:t>
            </a:r>
            <a:r>
              <a:rPr lang="ro-RO" altLang="ro-RO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anul școlar </a:t>
            </a:r>
            <a:r>
              <a:rPr lang="ro-RO" altLang="ro-RO" sz="1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2024-2025</a:t>
            </a:r>
            <a:r>
              <a:rPr lang="ro-RO" altLang="ro-RO" sz="1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pentru </a:t>
            </a:r>
          </a:p>
          <a:p>
            <a:pPr algn="ctr"/>
            <a:r>
              <a:rPr lang="ro-RO" altLang="ro-RO" sz="1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ACTUALIZAREA</a:t>
            </a:r>
            <a:r>
              <a:rPr lang="ro-RO" altLang="ro-RO" sz="1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altLang="ro-RO" sz="16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Listei</a:t>
            </a:r>
            <a:r>
              <a:rPr lang="fr-FR" altLang="ro-RO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altLang="ro-RO" sz="16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naționale</a:t>
            </a:r>
            <a:r>
              <a:rPr lang="fr-FR" altLang="ro-RO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fr-FR" altLang="ro-RO" sz="16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temelor</a:t>
            </a:r>
            <a:r>
              <a:rPr lang="fr-FR" altLang="ro-RO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altLang="ro-RO" sz="16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pentru</a:t>
            </a:r>
            <a:r>
              <a:rPr lang="fr-FR" altLang="ro-RO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altLang="ro-RO" sz="16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proba</a:t>
            </a:r>
            <a:r>
              <a:rPr lang="fr-FR" altLang="ro-RO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altLang="ro-RO" sz="16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practică</a:t>
            </a:r>
            <a:r>
              <a:rPr lang="fr-FR" altLang="ro-RO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altLang="ro-RO" sz="16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și</a:t>
            </a:r>
            <a:r>
              <a:rPr lang="fr-FR" altLang="ro-RO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fr-FR" altLang="ro-RO" sz="16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Fișelor</a:t>
            </a:r>
            <a:r>
              <a:rPr lang="fr-FR" altLang="ro-RO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fr-FR" altLang="ro-RO" sz="16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evaluare</a:t>
            </a:r>
            <a:r>
              <a:rPr lang="fr-FR" altLang="ro-RO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altLang="ro-RO" sz="16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asociate</a:t>
            </a:r>
            <a:r>
              <a:rPr lang="ro-RO" altLang="ro-RO" sz="1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o-RO" altLang="ro-RO" sz="1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33453" y="210106"/>
            <a:ext cx="952314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altLang="ro-RO" sz="1400" b="1" dirty="0" smtClean="0">
                <a:solidFill>
                  <a:srgbClr val="5FCBEF">
                    <a:lumMod val="40000"/>
                    <a:lumOff val="60000"/>
                  </a:srgbClr>
                </a:solidFill>
                <a:cs typeface="Arial" panose="020B0604020202020204" pitchFamily="34" charset="0"/>
              </a:rPr>
              <a:t>ACTIVITĂȚI SPECIFICE ÎNVĂȚĂMÂNTULUI PROFESIONAL ȘI TEHNIC</a:t>
            </a:r>
            <a:r>
              <a:rPr lang="en-US" altLang="ro-RO" sz="1400" b="1" dirty="0" smtClean="0">
                <a:solidFill>
                  <a:srgbClr val="5FCBEF">
                    <a:lumMod val="40000"/>
                    <a:lumOff val="60000"/>
                  </a:srgbClr>
                </a:solidFill>
                <a:cs typeface="Arial" panose="020B0604020202020204" pitchFamily="34" charset="0"/>
              </a:rPr>
              <a:t> </a:t>
            </a:r>
            <a:r>
              <a:rPr lang="ro-RO" altLang="ro-RO" sz="1400" b="1" dirty="0" smtClean="0">
                <a:solidFill>
                  <a:srgbClr val="5FCBEF">
                    <a:lumMod val="40000"/>
                    <a:lumOff val="60000"/>
                  </a:srgbClr>
                </a:solidFill>
                <a:cs typeface="Arial" panose="020B0604020202020204" pitchFamily="34" charset="0"/>
              </a:rPr>
              <a:t>(ÎPT)</a:t>
            </a:r>
            <a:r>
              <a:rPr lang="en-US" altLang="ro-RO" sz="1400" b="1" dirty="0" smtClean="0">
                <a:solidFill>
                  <a:srgbClr val="5FCBEF">
                    <a:lumMod val="40000"/>
                    <a:lumOff val="60000"/>
                  </a:srgbClr>
                </a:solidFill>
                <a:cs typeface="Arial" panose="020B0604020202020204" pitchFamily="34" charset="0"/>
              </a:rPr>
              <a:t> </a:t>
            </a:r>
          </a:p>
          <a:p>
            <a:pPr algn="ctr"/>
            <a:r>
              <a:rPr lang="ro-RO" altLang="ro-RO" sz="1400" b="1" dirty="0" smtClean="0">
                <a:solidFill>
                  <a:srgbClr val="5FCBEF">
                    <a:lumMod val="40000"/>
                    <a:lumOff val="60000"/>
                  </a:srgbClr>
                </a:solidFill>
                <a:cs typeface="Arial" panose="020B0604020202020204" pitchFamily="34" charset="0"/>
              </a:rPr>
              <a:t>ÎN ANUL ȘCOLAR 20</a:t>
            </a:r>
            <a:r>
              <a:rPr lang="en-GB" altLang="ro-RO" sz="1400" b="1" dirty="0" smtClean="0">
                <a:solidFill>
                  <a:srgbClr val="5FCBEF">
                    <a:lumMod val="40000"/>
                    <a:lumOff val="60000"/>
                  </a:srgbClr>
                </a:solidFill>
                <a:cs typeface="Arial" panose="020B0604020202020204" pitchFamily="34" charset="0"/>
              </a:rPr>
              <a:t>2</a:t>
            </a:r>
            <a:r>
              <a:rPr lang="ro-RO" altLang="ro-RO" sz="1400" b="1" dirty="0" smtClean="0">
                <a:solidFill>
                  <a:srgbClr val="5FCBEF">
                    <a:lumMod val="40000"/>
                    <a:lumOff val="60000"/>
                  </a:srgbClr>
                </a:solidFill>
                <a:cs typeface="Arial" panose="020B0604020202020204" pitchFamily="34" charset="0"/>
              </a:rPr>
              <a:t>4-2025</a:t>
            </a:r>
            <a:endParaRPr lang="en-US" sz="3200" dirty="0">
              <a:solidFill>
                <a:srgbClr val="5FCBEF">
                  <a:lumMod val="40000"/>
                  <a:lumOff val="6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4936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463" y="0"/>
            <a:ext cx="12175243" cy="6858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/>
          <a:srcRect l="87377" t="20474" r="8967" b="12575"/>
          <a:stretch/>
        </p:blipFill>
        <p:spPr>
          <a:xfrm rot="16200000">
            <a:off x="5743977" y="-5733585"/>
            <a:ext cx="724828" cy="12192000"/>
          </a:xfrm>
          <a:prstGeom prst="rect">
            <a:avLst/>
          </a:prstGeom>
        </p:spPr>
      </p:pic>
      <p:sp>
        <p:nvSpPr>
          <p:cNvPr id="5" name="CustomShape 4"/>
          <p:cNvSpPr/>
          <p:nvPr/>
        </p:nvSpPr>
        <p:spPr>
          <a:xfrm>
            <a:off x="11368617" y="0"/>
            <a:ext cx="652398" cy="733325"/>
          </a:xfrm>
          <a:prstGeom prst="rect">
            <a:avLst/>
          </a:prstGeom>
          <a:solidFill>
            <a:schemeClr val="accent1">
              <a:lumMod val="40000"/>
              <a:lumOff val="60000"/>
              <a:alpha val="86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pPr algn="ctr"/>
            <a:endParaRPr lang="en-US" sz="3600" dirty="0">
              <a:solidFill>
                <a:prstClr val="white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1485756" y="55764"/>
            <a:ext cx="41259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sz="3200" b="1" dirty="0" smtClean="0">
                <a:solidFill>
                  <a:schemeClr val="accent1">
                    <a:lumMod val="50000"/>
                  </a:schemeClr>
                </a:solidFill>
              </a:rPr>
              <a:t>7</a:t>
            </a:r>
            <a:endParaRPr lang="en-US" sz="32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6" name="CustomShape 4"/>
          <p:cNvSpPr/>
          <p:nvPr/>
        </p:nvSpPr>
        <p:spPr>
          <a:xfrm>
            <a:off x="5245477" y="763823"/>
            <a:ext cx="6944676" cy="649956"/>
          </a:xfrm>
          <a:prstGeom prst="rect">
            <a:avLst/>
          </a:prstGeom>
          <a:solidFill>
            <a:schemeClr val="accent1">
              <a:lumMod val="60000"/>
              <a:lumOff val="40000"/>
              <a:alpha val="66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7" name="CustomShape 5"/>
          <p:cNvSpPr/>
          <p:nvPr/>
        </p:nvSpPr>
        <p:spPr>
          <a:xfrm flipH="1">
            <a:off x="5988028" y="926494"/>
            <a:ext cx="6188678" cy="688948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2" name="TextBox 11"/>
          <p:cNvSpPr txBox="1"/>
          <p:nvPr/>
        </p:nvSpPr>
        <p:spPr>
          <a:xfrm>
            <a:off x="6764912" y="1155951"/>
            <a:ext cx="4828921" cy="3416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ro-RO" altLang="ro-RO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Certificarea calificărilor profesionale</a:t>
            </a:r>
          </a:p>
        </p:txBody>
      </p:sp>
      <p:sp>
        <p:nvSpPr>
          <p:cNvPr id="29" name="CustomShape 5"/>
          <p:cNvSpPr/>
          <p:nvPr/>
        </p:nvSpPr>
        <p:spPr>
          <a:xfrm flipH="1">
            <a:off x="6559" y="4742732"/>
            <a:ext cx="3136221" cy="232682"/>
          </a:xfrm>
          <a:prstGeom prst="rect">
            <a:avLst/>
          </a:prstGeom>
          <a:solidFill>
            <a:srgbClr val="3333FF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9" name="Content Placeholder 1"/>
          <p:cNvSpPr txBox="1">
            <a:spLocks/>
          </p:cNvSpPr>
          <p:nvPr/>
        </p:nvSpPr>
        <p:spPr bwMode="auto">
          <a:xfrm>
            <a:off x="336181" y="2744885"/>
            <a:ext cx="11684834" cy="23572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685800">
              <a:tabLst>
                <a:tab pos="13303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80963" defTabSz="685800">
              <a:tabLst>
                <a:tab pos="13303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685800">
              <a:tabLst>
                <a:tab pos="13303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685800">
              <a:tabLst>
                <a:tab pos="13303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685800">
              <a:tabLst>
                <a:tab pos="13303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685800" eaLnBrk="0" fontAlgn="base" hangingPunct="0">
              <a:spcBef>
                <a:spcPct val="0"/>
              </a:spcBef>
              <a:spcAft>
                <a:spcPct val="0"/>
              </a:spcAft>
              <a:tabLst>
                <a:tab pos="13303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685800" eaLnBrk="0" fontAlgn="base" hangingPunct="0">
              <a:spcBef>
                <a:spcPct val="0"/>
              </a:spcBef>
              <a:spcAft>
                <a:spcPct val="0"/>
              </a:spcAft>
              <a:tabLst>
                <a:tab pos="13303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685800" eaLnBrk="0" fontAlgn="base" hangingPunct="0">
              <a:spcBef>
                <a:spcPct val="0"/>
              </a:spcBef>
              <a:spcAft>
                <a:spcPct val="0"/>
              </a:spcAft>
              <a:tabLst>
                <a:tab pos="13303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685800" eaLnBrk="0" fontAlgn="base" hangingPunct="0">
              <a:spcBef>
                <a:spcPct val="0"/>
              </a:spcBef>
              <a:spcAft>
                <a:spcPct val="0"/>
              </a:spcAft>
              <a:tabLst>
                <a:tab pos="13303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lvl="1">
              <a:buFont typeface="Arial" panose="020B0604020202020204" pitchFamily="34" charset="0"/>
              <a:buNone/>
            </a:pPr>
            <a:r>
              <a:rPr lang="en-US" altLang="ro-RO" sz="1400" b="1" dirty="0" smtClean="0">
                <a:solidFill>
                  <a:srgbClr val="002060"/>
                </a:solidFill>
                <a:cs typeface="Arial" panose="020B0604020202020204" pitchFamily="34" charset="0"/>
              </a:rPr>
              <a:t>►</a:t>
            </a:r>
            <a:r>
              <a:rPr lang="en-US" altLang="ro-RO" sz="1400" dirty="0">
                <a:solidFill>
                  <a:srgbClr val="002060"/>
                </a:solidFill>
                <a:cs typeface="Arial" panose="020B0604020202020204" pitchFamily="34" charset="0"/>
              </a:rPr>
              <a:t> </a:t>
            </a:r>
            <a:r>
              <a:rPr lang="fr-FR" altLang="ro-RO" sz="1400" dirty="0" err="1" smtClean="0">
                <a:solidFill>
                  <a:srgbClr val="002060"/>
                </a:solidFill>
                <a:cs typeface="Arial" panose="020B0604020202020204" pitchFamily="34" charset="0"/>
              </a:rPr>
              <a:t>unitățile</a:t>
            </a:r>
            <a:r>
              <a:rPr lang="fr-FR" altLang="ro-RO" sz="1400" dirty="0" smtClean="0">
                <a:solidFill>
                  <a:srgbClr val="002060"/>
                </a:solidFill>
                <a:cs typeface="Arial" panose="020B0604020202020204" pitchFamily="34" charset="0"/>
              </a:rPr>
              <a:t> </a:t>
            </a:r>
            <a:r>
              <a:rPr lang="fr-FR" altLang="ro-RO" sz="1400" dirty="0">
                <a:solidFill>
                  <a:srgbClr val="002060"/>
                </a:solidFill>
                <a:cs typeface="Arial" panose="020B0604020202020204" pitchFamily="34" charset="0"/>
              </a:rPr>
              <a:t>de </a:t>
            </a:r>
            <a:r>
              <a:rPr lang="fr-FR" altLang="ro-RO" sz="1400" dirty="0" err="1">
                <a:solidFill>
                  <a:srgbClr val="002060"/>
                </a:solidFill>
                <a:cs typeface="Arial" panose="020B0604020202020204" pitchFamily="34" charset="0"/>
              </a:rPr>
              <a:t>învățământ</a:t>
            </a:r>
            <a:r>
              <a:rPr lang="fr-FR" altLang="ro-RO" sz="1400" dirty="0">
                <a:solidFill>
                  <a:srgbClr val="002060"/>
                </a:solidFill>
                <a:cs typeface="Arial" panose="020B0604020202020204" pitchFamily="34" charset="0"/>
              </a:rPr>
              <a:t> </a:t>
            </a:r>
            <a:r>
              <a:rPr lang="fr-FR" altLang="ro-RO" sz="1400" dirty="0" err="1">
                <a:solidFill>
                  <a:srgbClr val="002060"/>
                </a:solidFill>
                <a:cs typeface="Arial" panose="020B0604020202020204" pitchFamily="34" charset="0"/>
              </a:rPr>
              <a:t>în</a:t>
            </a:r>
            <a:r>
              <a:rPr lang="fr-FR" altLang="ro-RO" sz="1400" dirty="0">
                <a:solidFill>
                  <a:srgbClr val="002060"/>
                </a:solidFill>
                <a:cs typeface="Arial" panose="020B0604020202020204" pitchFamily="34" charset="0"/>
              </a:rPr>
              <a:t> </a:t>
            </a:r>
            <a:r>
              <a:rPr lang="fr-FR" altLang="ro-RO" sz="1400" dirty="0" err="1">
                <a:solidFill>
                  <a:srgbClr val="002060"/>
                </a:solidFill>
                <a:cs typeface="Arial" panose="020B0604020202020204" pitchFamily="34" charset="0"/>
              </a:rPr>
              <a:t>colaborare</a:t>
            </a:r>
            <a:r>
              <a:rPr lang="fr-FR" altLang="ro-RO" sz="1400" dirty="0">
                <a:solidFill>
                  <a:srgbClr val="002060"/>
                </a:solidFill>
                <a:cs typeface="Arial" panose="020B0604020202020204" pitchFamily="34" charset="0"/>
              </a:rPr>
              <a:t> </a:t>
            </a:r>
            <a:r>
              <a:rPr lang="fr-FR" altLang="ro-RO" sz="1400" dirty="0" err="1">
                <a:solidFill>
                  <a:srgbClr val="002060"/>
                </a:solidFill>
                <a:cs typeface="Arial" panose="020B0604020202020204" pitchFamily="34" charset="0"/>
              </a:rPr>
              <a:t>cu</a:t>
            </a:r>
            <a:r>
              <a:rPr lang="fr-FR" altLang="ro-RO" sz="1400" dirty="0">
                <a:solidFill>
                  <a:srgbClr val="002060"/>
                </a:solidFill>
                <a:cs typeface="Arial" panose="020B0604020202020204" pitchFamily="34" charset="0"/>
              </a:rPr>
              <a:t> </a:t>
            </a:r>
            <a:r>
              <a:rPr lang="fr-FR" altLang="ro-RO" sz="1400" dirty="0" err="1">
                <a:solidFill>
                  <a:srgbClr val="002060"/>
                </a:solidFill>
                <a:cs typeface="Arial" panose="020B0604020202020204" pitchFamily="34" charset="0"/>
              </a:rPr>
              <a:t>operatorii</a:t>
            </a:r>
            <a:r>
              <a:rPr lang="fr-FR" altLang="ro-RO" sz="1400" dirty="0">
                <a:solidFill>
                  <a:srgbClr val="002060"/>
                </a:solidFill>
                <a:cs typeface="Arial" panose="020B0604020202020204" pitchFamily="34" charset="0"/>
              </a:rPr>
              <a:t> </a:t>
            </a:r>
            <a:r>
              <a:rPr lang="fr-FR" altLang="ro-RO" sz="1400" dirty="0" err="1">
                <a:solidFill>
                  <a:srgbClr val="002060"/>
                </a:solidFill>
                <a:cs typeface="Arial" panose="020B0604020202020204" pitchFamily="34" charset="0"/>
              </a:rPr>
              <a:t>economici</a:t>
            </a:r>
            <a:r>
              <a:rPr lang="fr-FR" altLang="ro-RO" sz="1400" dirty="0">
                <a:solidFill>
                  <a:srgbClr val="002060"/>
                </a:solidFill>
                <a:cs typeface="Arial" panose="020B0604020202020204" pitchFamily="34" charset="0"/>
              </a:rPr>
              <a:t>/ </a:t>
            </a:r>
            <a:r>
              <a:rPr lang="fr-FR" altLang="ro-RO" sz="1400" dirty="0" err="1">
                <a:solidFill>
                  <a:srgbClr val="002060"/>
                </a:solidFill>
                <a:cs typeface="Arial" panose="020B0604020202020204" pitchFamily="34" charset="0"/>
              </a:rPr>
              <a:t>instituțiile</a:t>
            </a:r>
            <a:r>
              <a:rPr lang="fr-FR" altLang="ro-RO" sz="1400" dirty="0">
                <a:solidFill>
                  <a:srgbClr val="002060"/>
                </a:solidFill>
                <a:cs typeface="Arial" panose="020B0604020202020204" pitchFamily="34" charset="0"/>
              </a:rPr>
              <a:t> </a:t>
            </a:r>
            <a:r>
              <a:rPr lang="fr-FR" altLang="ro-RO" sz="1400" dirty="0" err="1">
                <a:solidFill>
                  <a:srgbClr val="002060"/>
                </a:solidFill>
                <a:cs typeface="Arial" panose="020B0604020202020204" pitchFamily="34" charset="0"/>
              </a:rPr>
              <a:t>publice</a:t>
            </a:r>
            <a:r>
              <a:rPr lang="fr-FR" altLang="ro-RO" sz="1400" dirty="0">
                <a:solidFill>
                  <a:srgbClr val="002060"/>
                </a:solidFill>
                <a:cs typeface="Arial" panose="020B0604020202020204" pitchFamily="34" charset="0"/>
              </a:rPr>
              <a:t> </a:t>
            </a:r>
            <a:r>
              <a:rPr lang="fr-FR" altLang="ro-RO" sz="1400" dirty="0" err="1">
                <a:solidFill>
                  <a:srgbClr val="002060"/>
                </a:solidFill>
                <a:cs typeface="Arial" panose="020B0604020202020204" pitchFamily="34" charset="0"/>
              </a:rPr>
              <a:t>cu</a:t>
            </a:r>
            <a:r>
              <a:rPr lang="fr-FR" altLang="ro-RO" sz="1400" dirty="0">
                <a:solidFill>
                  <a:srgbClr val="002060"/>
                </a:solidFill>
                <a:cs typeface="Arial" panose="020B0604020202020204" pitchFamily="34" charset="0"/>
              </a:rPr>
              <a:t> care </a:t>
            </a:r>
            <a:r>
              <a:rPr lang="fr-FR" altLang="ro-RO" sz="1400" dirty="0" err="1">
                <a:solidFill>
                  <a:srgbClr val="002060"/>
                </a:solidFill>
                <a:cs typeface="Arial" panose="020B0604020202020204" pitchFamily="34" charset="0"/>
              </a:rPr>
              <a:t>s-au</a:t>
            </a:r>
            <a:r>
              <a:rPr lang="fr-FR" altLang="ro-RO" sz="1400" dirty="0">
                <a:solidFill>
                  <a:srgbClr val="002060"/>
                </a:solidFill>
                <a:cs typeface="Arial" panose="020B0604020202020204" pitchFamily="34" charset="0"/>
              </a:rPr>
              <a:t> </a:t>
            </a:r>
            <a:r>
              <a:rPr lang="fr-FR" altLang="ro-RO" sz="1400" dirty="0" err="1">
                <a:solidFill>
                  <a:srgbClr val="002060"/>
                </a:solidFill>
                <a:cs typeface="Arial" panose="020B0604020202020204" pitchFamily="34" charset="0"/>
              </a:rPr>
              <a:t>încheiat</a:t>
            </a:r>
            <a:r>
              <a:rPr lang="fr-FR" altLang="ro-RO" sz="1400" dirty="0">
                <a:solidFill>
                  <a:srgbClr val="002060"/>
                </a:solidFill>
                <a:cs typeface="Arial" panose="020B0604020202020204" pitchFamily="34" charset="0"/>
              </a:rPr>
              <a:t> </a:t>
            </a:r>
            <a:r>
              <a:rPr lang="fr-FR" altLang="ro-RO" sz="1400" dirty="0" err="1">
                <a:solidFill>
                  <a:srgbClr val="002060"/>
                </a:solidFill>
                <a:cs typeface="Arial" panose="020B0604020202020204" pitchFamily="34" charset="0"/>
              </a:rPr>
              <a:t>parteneriate</a:t>
            </a:r>
            <a:r>
              <a:rPr lang="fr-FR" altLang="ro-RO" sz="1400" dirty="0">
                <a:solidFill>
                  <a:srgbClr val="002060"/>
                </a:solidFill>
                <a:cs typeface="Arial" panose="020B0604020202020204" pitchFamily="34" charset="0"/>
              </a:rPr>
              <a:t> </a:t>
            </a:r>
            <a:r>
              <a:rPr lang="fr-FR" altLang="ro-RO" sz="1400" dirty="0" err="1">
                <a:solidFill>
                  <a:srgbClr val="002060"/>
                </a:solidFill>
                <a:cs typeface="Arial" panose="020B0604020202020204" pitchFamily="34" charset="0"/>
              </a:rPr>
              <a:t>pentru</a:t>
            </a:r>
            <a:r>
              <a:rPr lang="fr-FR" altLang="ro-RO" sz="1400" dirty="0">
                <a:solidFill>
                  <a:srgbClr val="002060"/>
                </a:solidFill>
                <a:cs typeface="Arial" panose="020B0604020202020204" pitchFamily="34" charset="0"/>
              </a:rPr>
              <a:t> </a:t>
            </a:r>
            <a:r>
              <a:rPr lang="fr-FR" altLang="ro-RO" sz="1400" dirty="0" err="1">
                <a:solidFill>
                  <a:srgbClr val="002060"/>
                </a:solidFill>
                <a:cs typeface="Arial" panose="020B0604020202020204" pitchFamily="34" charset="0"/>
              </a:rPr>
              <a:t>pregătirea</a:t>
            </a:r>
            <a:r>
              <a:rPr lang="fr-FR" altLang="ro-RO" sz="1400" dirty="0">
                <a:solidFill>
                  <a:srgbClr val="002060"/>
                </a:solidFill>
                <a:cs typeface="Arial" panose="020B0604020202020204" pitchFamily="34" charset="0"/>
              </a:rPr>
              <a:t> </a:t>
            </a:r>
            <a:r>
              <a:rPr lang="fr-FR" altLang="ro-RO" sz="1400" dirty="0" err="1">
                <a:solidFill>
                  <a:srgbClr val="002060"/>
                </a:solidFill>
                <a:cs typeface="Arial" panose="020B0604020202020204" pitchFamily="34" charset="0"/>
              </a:rPr>
              <a:t>practică</a:t>
            </a:r>
            <a:r>
              <a:rPr lang="fr-FR" altLang="ro-RO" sz="1400" dirty="0">
                <a:solidFill>
                  <a:srgbClr val="002060"/>
                </a:solidFill>
                <a:cs typeface="Arial" panose="020B0604020202020204" pitchFamily="34" charset="0"/>
              </a:rPr>
              <a:t>, </a:t>
            </a:r>
            <a:r>
              <a:rPr lang="fr-FR" altLang="ro-RO" sz="1400" b="1" dirty="0" err="1">
                <a:solidFill>
                  <a:srgbClr val="002060"/>
                </a:solidFill>
                <a:cs typeface="Arial" panose="020B0604020202020204" pitchFamily="34" charset="0"/>
              </a:rPr>
              <a:t>întocmesc</a:t>
            </a:r>
            <a:r>
              <a:rPr lang="fr-FR" altLang="ro-RO" sz="1400" b="1" dirty="0">
                <a:solidFill>
                  <a:srgbClr val="002060"/>
                </a:solidFill>
                <a:cs typeface="Arial" panose="020B0604020202020204" pitchFamily="34" charset="0"/>
              </a:rPr>
              <a:t> </a:t>
            </a:r>
            <a:r>
              <a:rPr lang="fr-FR" altLang="ro-RO" sz="1400" b="1" dirty="0" err="1">
                <a:solidFill>
                  <a:srgbClr val="002060"/>
                </a:solidFill>
                <a:cs typeface="Arial" panose="020B0604020202020204" pitchFamily="34" charset="0"/>
              </a:rPr>
              <a:t>propuneri</a:t>
            </a:r>
            <a:r>
              <a:rPr lang="fr-FR" altLang="ro-RO" sz="1400" b="1" dirty="0">
                <a:solidFill>
                  <a:srgbClr val="002060"/>
                </a:solidFill>
                <a:cs typeface="Arial" panose="020B0604020202020204" pitchFamily="34" charset="0"/>
              </a:rPr>
              <a:t> de </a:t>
            </a:r>
            <a:r>
              <a:rPr lang="fr-FR" altLang="ro-RO" sz="1400" b="1" dirty="0" err="1">
                <a:solidFill>
                  <a:srgbClr val="002060"/>
                </a:solidFill>
                <a:cs typeface="Arial" panose="020B0604020202020204" pitchFamily="34" charset="0"/>
              </a:rPr>
              <a:t>teme</a:t>
            </a:r>
            <a:r>
              <a:rPr lang="fr-FR" altLang="ro-RO" sz="1400" b="1" dirty="0">
                <a:solidFill>
                  <a:srgbClr val="002060"/>
                </a:solidFill>
                <a:cs typeface="Arial" panose="020B0604020202020204" pitchFamily="34" charset="0"/>
              </a:rPr>
              <a:t> </a:t>
            </a:r>
            <a:r>
              <a:rPr lang="fr-FR" altLang="ro-RO" sz="1400" b="1" dirty="0" err="1">
                <a:solidFill>
                  <a:srgbClr val="002060"/>
                </a:solidFill>
                <a:cs typeface="Arial" panose="020B0604020202020204" pitchFamily="34" charset="0"/>
              </a:rPr>
              <a:t>pentru</a:t>
            </a:r>
            <a:r>
              <a:rPr lang="fr-FR" altLang="ro-RO" sz="1400" b="1" dirty="0">
                <a:solidFill>
                  <a:srgbClr val="002060"/>
                </a:solidFill>
                <a:cs typeface="Arial" panose="020B0604020202020204" pitchFamily="34" charset="0"/>
              </a:rPr>
              <a:t> </a:t>
            </a:r>
            <a:r>
              <a:rPr lang="fr-FR" altLang="ro-RO" sz="1400" b="1" dirty="0" err="1">
                <a:solidFill>
                  <a:srgbClr val="002060"/>
                </a:solidFill>
                <a:cs typeface="Arial" panose="020B0604020202020204" pitchFamily="34" charset="0"/>
              </a:rPr>
              <a:t>proba</a:t>
            </a:r>
            <a:r>
              <a:rPr lang="fr-FR" altLang="ro-RO" sz="1400" b="1" dirty="0">
                <a:solidFill>
                  <a:srgbClr val="002060"/>
                </a:solidFill>
                <a:cs typeface="Arial" panose="020B0604020202020204" pitchFamily="34" charset="0"/>
              </a:rPr>
              <a:t> </a:t>
            </a:r>
            <a:r>
              <a:rPr lang="fr-FR" altLang="ro-RO" sz="1400" b="1" dirty="0" err="1">
                <a:solidFill>
                  <a:srgbClr val="002060"/>
                </a:solidFill>
                <a:cs typeface="Arial" panose="020B0604020202020204" pitchFamily="34" charset="0"/>
              </a:rPr>
              <a:t>practică</a:t>
            </a:r>
            <a:r>
              <a:rPr lang="fr-FR" altLang="ro-RO" sz="1400" b="1" dirty="0">
                <a:solidFill>
                  <a:srgbClr val="002060"/>
                </a:solidFill>
                <a:cs typeface="Arial" panose="020B0604020202020204" pitchFamily="34" charset="0"/>
              </a:rPr>
              <a:t>, </a:t>
            </a:r>
            <a:r>
              <a:rPr lang="fr-FR" altLang="ro-RO" sz="1400" dirty="0" err="1">
                <a:solidFill>
                  <a:srgbClr val="002060"/>
                </a:solidFill>
                <a:cs typeface="Arial" panose="020B0604020202020204" pitchFamily="34" charset="0"/>
              </a:rPr>
              <a:t>pentru</a:t>
            </a:r>
            <a:r>
              <a:rPr lang="fr-FR" altLang="ro-RO" sz="1400" dirty="0">
                <a:solidFill>
                  <a:srgbClr val="002060"/>
                </a:solidFill>
                <a:cs typeface="Arial" panose="020B0604020202020204" pitchFamily="34" charset="0"/>
              </a:rPr>
              <a:t> </a:t>
            </a:r>
            <a:r>
              <a:rPr lang="fr-FR" altLang="ro-RO" sz="1400" dirty="0" err="1">
                <a:solidFill>
                  <a:srgbClr val="002060"/>
                </a:solidFill>
                <a:cs typeface="Arial" panose="020B0604020202020204" pitchFamily="34" charset="0"/>
              </a:rPr>
              <a:t>fiecare</a:t>
            </a:r>
            <a:r>
              <a:rPr lang="fr-FR" altLang="ro-RO" sz="1400" dirty="0">
                <a:solidFill>
                  <a:srgbClr val="002060"/>
                </a:solidFill>
                <a:cs typeface="Arial" panose="020B0604020202020204" pitchFamily="34" charset="0"/>
              </a:rPr>
              <a:t> </a:t>
            </a:r>
            <a:r>
              <a:rPr lang="fr-FR" altLang="ro-RO" sz="1400" b="1" dirty="0" err="1">
                <a:solidFill>
                  <a:srgbClr val="002060"/>
                </a:solidFill>
                <a:cs typeface="Arial" panose="020B0604020202020204" pitchFamily="34" charset="0"/>
              </a:rPr>
              <a:t>calificare</a:t>
            </a:r>
            <a:r>
              <a:rPr lang="fr-FR" altLang="ro-RO" sz="1400" dirty="0">
                <a:solidFill>
                  <a:srgbClr val="002060"/>
                </a:solidFill>
                <a:cs typeface="Arial" panose="020B0604020202020204" pitchFamily="34" charset="0"/>
              </a:rPr>
              <a:t> </a:t>
            </a:r>
            <a:r>
              <a:rPr lang="fr-FR" altLang="ro-RO" sz="1400" dirty="0" err="1">
                <a:solidFill>
                  <a:srgbClr val="002060"/>
                </a:solidFill>
                <a:cs typeface="Arial" panose="020B0604020202020204" pitchFamily="34" charset="0"/>
              </a:rPr>
              <a:t>profesională</a:t>
            </a:r>
            <a:r>
              <a:rPr lang="fr-FR" altLang="ro-RO" sz="1400" dirty="0">
                <a:solidFill>
                  <a:srgbClr val="002060"/>
                </a:solidFill>
                <a:cs typeface="Arial" panose="020B0604020202020204" pitchFamily="34" charset="0"/>
              </a:rPr>
              <a:t> </a:t>
            </a:r>
            <a:r>
              <a:rPr lang="fr-FR" altLang="ro-RO" sz="1400" b="1" dirty="0" err="1">
                <a:solidFill>
                  <a:srgbClr val="002060"/>
                </a:solidFill>
                <a:cs typeface="Arial" panose="020B0604020202020204" pitchFamily="34" charset="0"/>
              </a:rPr>
              <a:t>școlarizată</a:t>
            </a:r>
            <a:r>
              <a:rPr lang="ro-RO" altLang="ro-RO" sz="1400" dirty="0">
                <a:solidFill>
                  <a:srgbClr val="002060"/>
                </a:solidFill>
                <a:cs typeface="Arial" panose="020B0604020202020204" pitchFamily="34" charset="0"/>
              </a:rPr>
              <a:t> și </a:t>
            </a:r>
            <a:r>
              <a:rPr lang="fr-FR" altLang="ro-RO" sz="1400" b="1" dirty="0" err="1">
                <a:solidFill>
                  <a:srgbClr val="002060"/>
                </a:solidFill>
                <a:cs typeface="Arial" panose="020B0604020202020204" pitchFamily="34" charset="0"/>
              </a:rPr>
              <a:t>Fișa</a:t>
            </a:r>
            <a:r>
              <a:rPr lang="fr-FR" altLang="ro-RO" sz="1400" b="1" dirty="0">
                <a:solidFill>
                  <a:srgbClr val="002060"/>
                </a:solidFill>
                <a:cs typeface="Arial" panose="020B0604020202020204" pitchFamily="34" charset="0"/>
              </a:rPr>
              <a:t> de </a:t>
            </a:r>
            <a:r>
              <a:rPr lang="fr-FR" altLang="ro-RO" sz="1400" b="1" dirty="0" err="1">
                <a:solidFill>
                  <a:srgbClr val="002060"/>
                </a:solidFill>
                <a:cs typeface="Arial" panose="020B0604020202020204" pitchFamily="34" charset="0"/>
              </a:rPr>
              <a:t>descriere</a:t>
            </a:r>
            <a:r>
              <a:rPr lang="fr-FR" altLang="ro-RO" sz="1400" b="1" dirty="0">
                <a:solidFill>
                  <a:srgbClr val="002060"/>
                </a:solidFill>
                <a:cs typeface="Arial" panose="020B0604020202020204" pitchFamily="34" charset="0"/>
              </a:rPr>
              <a:t> a </a:t>
            </a:r>
            <a:r>
              <a:rPr lang="fr-FR" altLang="ro-RO" sz="1400" b="1" dirty="0" err="1">
                <a:solidFill>
                  <a:srgbClr val="002060"/>
                </a:solidFill>
                <a:cs typeface="Arial" panose="020B0604020202020204" pitchFamily="34" charset="0"/>
              </a:rPr>
              <a:t>temei</a:t>
            </a:r>
            <a:r>
              <a:rPr lang="fr-FR" altLang="ro-RO" sz="1400" b="1" dirty="0">
                <a:solidFill>
                  <a:srgbClr val="002060"/>
                </a:solidFill>
                <a:cs typeface="Arial" panose="020B0604020202020204" pitchFamily="34" charset="0"/>
              </a:rPr>
              <a:t> </a:t>
            </a:r>
            <a:r>
              <a:rPr lang="fr-FR" altLang="ro-RO" sz="1400" b="1" dirty="0" err="1">
                <a:solidFill>
                  <a:srgbClr val="002060"/>
                </a:solidFill>
                <a:cs typeface="Arial" panose="020B0604020202020204" pitchFamily="34" charset="0"/>
              </a:rPr>
              <a:t>pentru</a:t>
            </a:r>
            <a:r>
              <a:rPr lang="fr-FR" altLang="ro-RO" sz="1400" b="1" dirty="0">
                <a:solidFill>
                  <a:srgbClr val="002060"/>
                </a:solidFill>
                <a:cs typeface="Arial" panose="020B0604020202020204" pitchFamily="34" charset="0"/>
              </a:rPr>
              <a:t> </a:t>
            </a:r>
            <a:r>
              <a:rPr lang="fr-FR" altLang="ro-RO" sz="1400" b="1" dirty="0" err="1">
                <a:solidFill>
                  <a:srgbClr val="002060"/>
                </a:solidFill>
                <a:cs typeface="Arial" panose="020B0604020202020204" pitchFamily="34" charset="0"/>
              </a:rPr>
              <a:t>proba</a:t>
            </a:r>
            <a:r>
              <a:rPr lang="fr-FR" altLang="ro-RO" sz="1400" b="1" dirty="0">
                <a:solidFill>
                  <a:srgbClr val="002060"/>
                </a:solidFill>
                <a:cs typeface="Arial" panose="020B0604020202020204" pitchFamily="34" charset="0"/>
              </a:rPr>
              <a:t> </a:t>
            </a:r>
            <a:r>
              <a:rPr lang="fr-FR" altLang="ro-RO" sz="1400" b="1" dirty="0" err="1">
                <a:solidFill>
                  <a:srgbClr val="002060"/>
                </a:solidFill>
                <a:cs typeface="Arial" panose="020B0604020202020204" pitchFamily="34" charset="0"/>
              </a:rPr>
              <a:t>practică</a:t>
            </a:r>
            <a:r>
              <a:rPr lang="fr-FR" altLang="ro-RO" sz="1400" b="1" dirty="0">
                <a:solidFill>
                  <a:srgbClr val="002060"/>
                </a:solidFill>
                <a:cs typeface="Arial" panose="020B0604020202020204" pitchFamily="34" charset="0"/>
              </a:rPr>
              <a:t> </a:t>
            </a:r>
            <a:r>
              <a:rPr lang="fr-FR" altLang="ro-RO" sz="1400" b="1" dirty="0" err="1">
                <a:solidFill>
                  <a:srgbClr val="002060"/>
                </a:solidFill>
                <a:cs typeface="Arial" panose="020B0604020202020204" pitchFamily="34" charset="0"/>
              </a:rPr>
              <a:t>în</a:t>
            </a:r>
            <a:r>
              <a:rPr lang="fr-FR" altLang="ro-RO" sz="1400" b="1" dirty="0">
                <a:solidFill>
                  <a:srgbClr val="002060"/>
                </a:solidFill>
                <a:cs typeface="Arial" panose="020B0604020202020204" pitchFamily="34" charset="0"/>
              </a:rPr>
              <a:t> </a:t>
            </a:r>
            <a:r>
              <a:rPr lang="fr-FR" altLang="ro-RO" sz="1400" b="1" dirty="0" err="1">
                <a:solidFill>
                  <a:srgbClr val="002060"/>
                </a:solidFill>
                <a:cs typeface="Arial" panose="020B0604020202020204" pitchFamily="34" charset="0"/>
              </a:rPr>
              <a:t>vederea</a:t>
            </a:r>
            <a:r>
              <a:rPr lang="fr-FR" altLang="ro-RO" sz="1400" b="1" dirty="0">
                <a:solidFill>
                  <a:srgbClr val="002060"/>
                </a:solidFill>
                <a:cs typeface="Arial" panose="020B0604020202020204" pitchFamily="34" charset="0"/>
              </a:rPr>
              <a:t> </a:t>
            </a:r>
            <a:r>
              <a:rPr lang="fr-FR" altLang="ro-RO" sz="1400" b="1" dirty="0" err="1">
                <a:solidFill>
                  <a:srgbClr val="002060"/>
                </a:solidFill>
                <a:cs typeface="Arial" panose="020B0604020202020204" pitchFamily="34" charset="0"/>
              </a:rPr>
              <a:t>certificării</a:t>
            </a:r>
            <a:r>
              <a:rPr lang="fr-FR" altLang="ro-RO" sz="1400" b="1" dirty="0">
                <a:solidFill>
                  <a:srgbClr val="002060"/>
                </a:solidFill>
                <a:cs typeface="Arial" panose="020B0604020202020204" pitchFamily="34" charset="0"/>
              </a:rPr>
              <a:t> </a:t>
            </a:r>
            <a:r>
              <a:rPr lang="fr-FR" altLang="ro-RO" sz="1400" b="1" dirty="0" err="1">
                <a:solidFill>
                  <a:srgbClr val="002060"/>
                </a:solidFill>
                <a:cs typeface="Arial" panose="020B0604020202020204" pitchFamily="34" charset="0"/>
              </a:rPr>
              <a:t>calificării</a:t>
            </a:r>
            <a:r>
              <a:rPr lang="fr-FR" altLang="ro-RO" sz="1400" b="1" dirty="0">
                <a:solidFill>
                  <a:srgbClr val="002060"/>
                </a:solidFill>
                <a:cs typeface="Arial" panose="020B0604020202020204" pitchFamily="34" charset="0"/>
              </a:rPr>
              <a:t> </a:t>
            </a:r>
            <a:r>
              <a:rPr lang="fr-FR" altLang="ro-RO" sz="1400" b="1" dirty="0" err="1">
                <a:solidFill>
                  <a:srgbClr val="002060"/>
                </a:solidFill>
                <a:cs typeface="Arial" panose="020B0604020202020204" pitchFamily="34" charset="0"/>
              </a:rPr>
              <a:t>profesionale</a:t>
            </a:r>
            <a:r>
              <a:rPr lang="ro-RO" altLang="ro-RO" sz="1400" b="1" dirty="0">
                <a:solidFill>
                  <a:srgbClr val="002060"/>
                </a:solidFill>
                <a:cs typeface="Arial" panose="020B0604020202020204" pitchFamily="34" charset="0"/>
              </a:rPr>
              <a:t> </a:t>
            </a:r>
            <a:r>
              <a:rPr lang="ro-RO" altLang="ro-RO" sz="1400" dirty="0">
                <a:solidFill>
                  <a:srgbClr val="002060"/>
                </a:solidFill>
                <a:cs typeface="Arial" panose="020B0604020202020204" pitchFamily="34" charset="0"/>
              </a:rPr>
              <a:t>(</a:t>
            </a:r>
            <a:r>
              <a:rPr lang="fr-FR" altLang="ro-RO" sz="1400" dirty="0" err="1">
                <a:solidFill>
                  <a:srgbClr val="002060"/>
                </a:solidFill>
                <a:cs typeface="Arial" panose="020B0604020202020204" pitchFamily="34" charset="0"/>
              </a:rPr>
              <a:t>Anexa</a:t>
            </a:r>
            <a:r>
              <a:rPr lang="fr-FR" altLang="ro-RO" sz="1400" dirty="0">
                <a:solidFill>
                  <a:srgbClr val="002060"/>
                </a:solidFill>
                <a:cs typeface="Arial" panose="020B0604020202020204" pitchFamily="34" charset="0"/>
              </a:rPr>
              <a:t> nr. 2 a OMEN 4435/2014</a:t>
            </a:r>
            <a:r>
              <a:rPr lang="ro-RO" altLang="ro-RO" sz="1400" dirty="0">
                <a:solidFill>
                  <a:srgbClr val="002060"/>
                </a:solidFill>
                <a:cs typeface="Arial" panose="020B0604020202020204" pitchFamily="34" charset="0"/>
              </a:rPr>
              <a:t>),</a:t>
            </a:r>
            <a:r>
              <a:rPr lang="fr-FR" altLang="ro-RO" sz="1400" dirty="0">
                <a:solidFill>
                  <a:srgbClr val="002060"/>
                </a:solidFill>
                <a:cs typeface="Arial" panose="020B0604020202020204" pitchFamily="34" charset="0"/>
              </a:rPr>
              <a:t> </a:t>
            </a:r>
            <a:r>
              <a:rPr lang="fr-FR" altLang="ro-RO" sz="1400" dirty="0" err="1">
                <a:solidFill>
                  <a:srgbClr val="002060"/>
                </a:solidFill>
                <a:cs typeface="Arial" panose="020B0604020202020204" pitchFamily="34" charset="0"/>
              </a:rPr>
              <a:t>în</a:t>
            </a:r>
            <a:r>
              <a:rPr lang="fr-FR" altLang="ro-RO" sz="1400" dirty="0">
                <a:solidFill>
                  <a:srgbClr val="002060"/>
                </a:solidFill>
                <a:cs typeface="Arial" panose="020B0604020202020204" pitchFamily="34" charset="0"/>
              </a:rPr>
              <a:t> </a:t>
            </a:r>
            <a:r>
              <a:rPr lang="fr-FR" altLang="ro-RO" sz="1400" dirty="0" err="1">
                <a:solidFill>
                  <a:srgbClr val="002060"/>
                </a:solidFill>
                <a:cs typeface="Arial" panose="020B0604020202020204" pitchFamily="34" charset="0"/>
              </a:rPr>
              <a:t>concordanță</a:t>
            </a:r>
            <a:r>
              <a:rPr lang="fr-FR" altLang="ro-RO" sz="1400" dirty="0">
                <a:solidFill>
                  <a:srgbClr val="002060"/>
                </a:solidFill>
                <a:cs typeface="Arial" panose="020B0604020202020204" pitchFamily="34" charset="0"/>
              </a:rPr>
              <a:t> </a:t>
            </a:r>
            <a:r>
              <a:rPr lang="fr-FR" altLang="ro-RO" sz="1400" dirty="0" err="1">
                <a:solidFill>
                  <a:srgbClr val="002060"/>
                </a:solidFill>
                <a:cs typeface="Arial" panose="020B0604020202020204" pitchFamily="34" charset="0"/>
              </a:rPr>
              <a:t>cu</a:t>
            </a:r>
            <a:r>
              <a:rPr lang="fr-FR" altLang="ro-RO" sz="1400" dirty="0">
                <a:solidFill>
                  <a:srgbClr val="002060"/>
                </a:solidFill>
                <a:cs typeface="Arial" panose="020B0604020202020204" pitchFamily="34" charset="0"/>
              </a:rPr>
              <a:t> </a:t>
            </a:r>
            <a:r>
              <a:rPr lang="fr-FR" altLang="ro-RO" sz="1400" dirty="0" err="1">
                <a:solidFill>
                  <a:srgbClr val="002060"/>
                </a:solidFill>
                <a:cs typeface="Arial" panose="020B0604020202020204" pitchFamily="34" charset="0"/>
              </a:rPr>
              <a:t>standardele</a:t>
            </a:r>
            <a:r>
              <a:rPr lang="fr-FR" altLang="ro-RO" sz="1400" dirty="0">
                <a:solidFill>
                  <a:srgbClr val="002060"/>
                </a:solidFill>
                <a:cs typeface="Arial" panose="020B0604020202020204" pitchFamily="34" charset="0"/>
              </a:rPr>
              <a:t> de </a:t>
            </a:r>
            <a:r>
              <a:rPr lang="fr-FR" altLang="ro-RO" sz="1400" dirty="0" err="1">
                <a:solidFill>
                  <a:srgbClr val="002060"/>
                </a:solidFill>
                <a:cs typeface="Arial" panose="020B0604020202020204" pitchFamily="34" charset="0"/>
              </a:rPr>
              <a:t>pregătire</a:t>
            </a:r>
            <a:r>
              <a:rPr lang="fr-FR" altLang="ro-RO" sz="1400" dirty="0">
                <a:solidFill>
                  <a:srgbClr val="002060"/>
                </a:solidFill>
                <a:cs typeface="Arial" panose="020B0604020202020204" pitchFamily="34" charset="0"/>
              </a:rPr>
              <a:t> </a:t>
            </a:r>
            <a:r>
              <a:rPr lang="fr-FR" altLang="ro-RO" sz="1400" dirty="0" err="1">
                <a:solidFill>
                  <a:srgbClr val="002060"/>
                </a:solidFill>
                <a:cs typeface="Arial" panose="020B0604020202020204" pitchFamily="34" charset="0"/>
              </a:rPr>
              <a:t>profesională</a:t>
            </a:r>
            <a:r>
              <a:rPr lang="fr-FR" altLang="ro-RO" sz="1400" dirty="0">
                <a:solidFill>
                  <a:srgbClr val="002060"/>
                </a:solidFill>
                <a:cs typeface="Arial" panose="020B0604020202020204" pitchFamily="34" charset="0"/>
              </a:rPr>
              <a:t> </a:t>
            </a:r>
            <a:r>
              <a:rPr lang="fr-FR" altLang="ro-RO" sz="1400" dirty="0" err="1">
                <a:solidFill>
                  <a:srgbClr val="002060"/>
                </a:solidFill>
                <a:cs typeface="Arial" panose="020B0604020202020204" pitchFamily="34" charset="0"/>
              </a:rPr>
              <a:t>în</a:t>
            </a:r>
            <a:r>
              <a:rPr lang="fr-FR" altLang="ro-RO" sz="1400" dirty="0">
                <a:solidFill>
                  <a:srgbClr val="002060"/>
                </a:solidFill>
                <a:cs typeface="Arial" panose="020B0604020202020204" pitchFamily="34" charset="0"/>
              </a:rPr>
              <a:t> </a:t>
            </a:r>
            <a:r>
              <a:rPr lang="fr-FR" altLang="ro-RO" sz="1400" dirty="0" err="1">
                <a:solidFill>
                  <a:srgbClr val="002060"/>
                </a:solidFill>
                <a:cs typeface="Arial" panose="020B0604020202020204" pitchFamily="34" charset="0"/>
              </a:rPr>
              <a:t>vigoare</a:t>
            </a:r>
            <a:r>
              <a:rPr lang="ro-RO" altLang="ro-RO" sz="1400" dirty="0">
                <a:solidFill>
                  <a:srgbClr val="002060"/>
                </a:solidFill>
                <a:cs typeface="Arial" panose="020B0604020202020204" pitchFamily="34" charset="0"/>
              </a:rPr>
              <a:t> </a:t>
            </a:r>
            <a:r>
              <a:rPr lang="fr-FR" altLang="ro-RO" sz="1400" dirty="0">
                <a:solidFill>
                  <a:srgbClr val="002060"/>
                </a:solidFill>
                <a:cs typeface="Arial" panose="020B0604020202020204" pitchFamily="34" charset="0"/>
              </a:rPr>
              <a:t> </a:t>
            </a:r>
            <a:r>
              <a:rPr lang="ro-RO" altLang="ro-RO" sz="1400" dirty="0">
                <a:solidFill>
                  <a:srgbClr val="002060"/>
                </a:solidFill>
                <a:cs typeface="Arial" panose="020B0604020202020204" pitchFamily="34" charset="0"/>
              </a:rPr>
              <a:t>și </a:t>
            </a:r>
            <a:r>
              <a:rPr lang="fr-FR" altLang="ro-RO" sz="1400" dirty="0" err="1">
                <a:solidFill>
                  <a:srgbClr val="002060"/>
                </a:solidFill>
                <a:cs typeface="Arial" panose="020B0604020202020204" pitchFamily="34" charset="0"/>
              </a:rPr>
              <a:t>avizat</a:t>
            </a:r>
            <a:r>
              <a:rPr lang="ro-RO" altLang="ro-RO" sz="1400" dirty="0">
                <a:solidFill>
                  <a:srgbClr val="002060"/>
                </a:solidFill>
                <a:cs typeface="Arial" panose="020B0604020202020204" pitchFamily="34" charset="0"/>
              </a:rPr>
              <a:t>ă</a:t>
            </a:r>
            <a:r>
              <a:rPr lang="fr-FR" altLang="ro-RO" sz="1400" dirty="0">
                <a:solidFill>
                  <a:srgbClr val="002060"/>
                </a:solidFill>
                <a:cs typeface="Arial" panose="020B0604020202020204" pitchFamily="34" charset="0"/>
              </a:rPr>
              <a:t> de </a:t>
            </a:r>
            <a:r>
              <a:rPr lang="fr-FR" altLang="ro-RO" sz="1400" dirty="0" err="1">
                <a:solidFill>
                  <a:srgbClr val="002060"/>
                </a:solidFill>
                <a:cs typeface="Arial" panose="020B0604020202020204" pitchFamily="34" charset="0"/>
              </a:rPr>
              <a:t>Consiliul</a:t>
            </a:r>
            <a:r>
              <a:rPr lang="fr-FR" altLang="ro-RO" sz="1400" dirty="0">
                <a:solidFill>
                  <a:srgbClr val="002060"/>
                </a:solidFill>
                <a:cs typeface="Arial" panose="020B0604020202020204" pitchFamily="34" charset="0"/>
              </a:rPr>
              <a:t> de </a:t>
            </a:r>
            <a:r>
              <a:rPr lang="fr-FR" altLang="ro-RO" sz="1400" dirty="0" err="1">
                <a:solidFill>
                  <a:srgbClr val="002060"/>
                </a:solidFill>
                <a:cs typeface="Arial" panose="020B0604020202020204" pitchFamily="34" charset="0"/>
              </a:rPr>
              <a:t>administrație</a:t>
            </a:r>
            <a:r>
              <a:rPr lang="fr-FR" altLang="ro-RO" sz="1400" dirty="0">
                <a:solidFill>
                  <a:srgbClr val="002060"/>
                </a:solidFill>
                <a:cs typeface="Arial" panose="020B0604020202020204" pitchFamily="34" charset="0"/>
              </a:rPr>
              <a:t> al </a:t>
            </a:r>
            <a:r>
              <a:rPr lang="fr-FR" altLang="ro-RO" sz="1400" dirty="0" err="1">
                <a:solidFill>
                  <a:srgbClr val="002060"/>
                </a:solidFill>
                <a:cs typeface="Arial" panose="020B0604020202020204" pitchFamily="34" charset="0"/>
              </a:rPr>
              <a:t>unității</a:t>
            </a:r>
            <a:r>
              <a:rPr lang="fr-FR" altLang="ro-RO" sz="1400" dirty="0">
                <a:solidFill>
                  <a:srgbClr val="002060"/>
                </a:solidFill>
                <a:cs typeface="Arial" panose="020B0604020202020204" pitchFamily="34" charset="0"/>
              </a:rPr>
              <a:t> de </a:t>
            </a:r>
            <a:r>
              <a:rPr lang="fr-FR" altLang="ro-RO" sz="1400" dirty="0" err="1">
                <a:solidFill>
                  <a:srgbClr val="002060"/>
                </a:solidFill>
                <a:cs typeface="Arial" panose="020B0604020202020204" pitchFamily="34" charset="0"/>
              </a:rPr>
              <a:t>învăţământ</a:t>
            </a:r>
            <a:r>
              <a:rPr lang="fr-FR" altLang="ro-RO" sz="1400" dirty="0">
                <a:solidFill>
                  <a:srgbClr val="002060"/>
                </a:solidFill>
                <a:cs typeface="Arial" panose="020B0604020202020204" pitchFamily="34" charset="0"/>
              </a:rPr>
              <a:t> </a:t>
            </a:r>
            <a:r>
              <a:rPr lang="fr-FR" altLang="ro-RO" sz="1400" dirty="0" err="1">
                <a:solidFill>
                  <a:srgbClr val="002060"/>
                </a:solidFill>
                <a:cs typeface="Arial" panose="020B0604020202020204" pitchFamily="34" charset="0"/>
              </a:rPr>
              <a:t>şi</a:t>
            </a:r>
            <a:r>
              <a:rPr lang="fr-FR" altLang="ro-RO" sz="1400" dirty="0">
                <a:solidFill>
                  <a:srgbClr val="002060"/>
                </a:solidFill>
                <a:cs typeface="Arial" panose="020B0604020202020204" pitchFamily="34" charset="0"/>
              </a:rPr>
              <a:t> de </a:t>
            </a:r>
            <a:r>
              <a:rPr lang="fr-FR" altLang="ro-RO" sz="1400" dirty="0" err="1">
                <a:solidFill>
                  <a:srgbClr val="002060"/>
                </a:solidFill>
                <a:cs typeface="Arial" panose="020B0604020202020204" pitchFamily="34" charset="0"/>
              </a:rPr>
              <a:t>operatorii</a:t>
            </a:r>
            <a:r>
              <a:rPr lang="fr-FR" altLang="ro-RO" sz="1400" dirty="0">
                <a:solidFill>
                  <a:srgbClr val="002060"/>
                </a:solidFill>
                <a:cs typeface="Arial" panose="020B0604020202020204" pitchFamily="34" charset="0"/>
              </a:rPr>
              <a:t> </a:t>
            </a:r>
            <a:r>
              <a:rPr lang="fr-FR" altLang="ro-RO" sz="1400" dirty="0" err="1">
                <a:solidFill>
                  <a:srgbClr val="002060"/>
                </a:solidFill>
                <a:cs typeface="Arial" panose="020B0604020202020204" pitchFamily="34" charset="0"/>
              </a:rPr>
              <a:t>economici</a:t>
            </a:r>
            <a:r>
              <a:rPr lang="fr-FR" altLang="ro-RO" sz="1400" dirty="0">
                <a:solidFill>
                  <a:srgbClr val="002060"/>
                </a:solidFill>
                <a:cs typeface="Arial" panose="020B0604020202020204" pitchFamily="34" charset="0"/>
              </a:rPr>
              <a:t>/ </a:t>
            </a:r>
            <a:r>
              <a:rPr lang="fr-FR" altLang="ro-RO" sz="1400" dirty="0" err="1">
                <a:solidFill>
                  <a:srgbClr val="002060"/>
                </a:solidFill>
                <a:cs typeface="Arial" panose="020B0604020202020204" pitchFamily="34" charset="0"/>
              </a:rPr>
              <a:t>instituțiile</a:t>
            </a:r>
            <a:r>
              <a:rPr lang="fr-FR" altLang="ro-RO" sz="1400" dirty="0">
                <a:solidFill>
                  <a:srgbClr val="002060"/>
                </a:solidFill>
                <a:cs typeface="Arial" panose="020B0604020202020204" pitchFamily="34" charset="0"/>
              </a:rPr>
              <a:t> </a:t>
            </a:r>
            <a:r>
              <a:rPr lang="fr-FR" altLang="ro-RO" sz="1400" dirty="0" err="1">
                <a:solidFill>
                  <a:srgbClr val="002060"/>
                </a:solidFill>
                <a:cs typeface="Arial" panose="020B0604020202020204" pitchFamily="34" charset="0"/>
              </a:rPr>
              <a:t>publice</a:t>
            </a:r>
            <a:r>
              <a:rPr lang="fr-FR" altLang="ro-RO" sz="1400" dirty="0">
                <a:solidFill>
                  <a:srgbClr val="002060"/>
                </a:solidFill>
                <a:cs typeface="Arial" panose="020B0604020202020204" pitchFamily="34" charset="0"/>
              </a:rPr>
              <a:t> </a:t>
            </a:r>
            <a:r>
              <a:rPr lang="fr-FR" altLang="ro-RO" sz="1400" dirty="0" err="1">
                <a:solidFill>
                  <a:srgbClr val="002060"/>
                </a:solidFill>
                <a:cs typeface="Arial" panose="020B0604020202020204" pitchFamily="34" charset="0"/>
              </a:rPr>
              <a:t>partenere</a:t>
            </a:r>
            <a:r>
              <a:rPr lang="fr-FR" altLang="ro-RO" sz="1400" dirty="0">
                <a:solidFill>
                  <a:srgbClr val="002060"/>
                </a:solidFill>
                <a:cs typeface="Arial" panose="020B0604020202020204" pitchFamily="34" charset="0"/>
              </a:rPr>
              <a:t>. </a:t>
            </a:r>
            <a:r>
              <a:rPr lang="fr-FR" altLang="ro-RO" sz="1400" dirty="0" err="1">
                <a:solidFill>
                  <a:srgbClr val="002060"/>
                </a:solidFill>
                <a:cs typeface="Arial" panose="020B0604020202020204" pitchFamily="34" charset="0"/>
              </a:rPr>
              <a:t>Pentru</a:t>
            </a:r>
            <a:r>
              <a:rPr lang="fr-FR" altLang="ro-RO" sz="1400" dirty="0">
                <a:solidFill>
                  <a:srgbClr val="002060"/>
                </a:solidFill>
                <a:cs typeface="Arial" panose="020B0604020202020204" pitchFamily="34" charset="0"/>
              </a:rPr>
              <a:t> </a:t>
            </a:r>
            <a:r>
              <a:rPr lang="fr-FR" altLang="ro-RO" sz="1400" dirty="0" err="1">
                <a:solidFill>
                  <a:srgbClr val="002060"/>
                </a:solidFill>
                <a:cs typeface="Arial" panose="020B0604020202020204" pitchFamily="34" charset="0"/>
              </a:rPr>
              <a:t>toate</a:t>
            </a:r>
            <a:r>
              <a:rPr lang="fr-FR" altLang="ro-RO" sz="1400" dirty="0">
                <a:solidFill>
                  <a:srgbClr val="002060"/>
                </a:solidFill>
                <a:cs typeface="Arial" panose="020B0604020202020204" pitchFamily="34" charset="0"/>
              </a:rPr>
              <a:t> </a:t>
            </a:r>
            <a:r>
              <a:rPr lang="fr-FR" altLang="ro-RO" sz="1400" dirty="0" err="1" smtClean="0">
                <a:solidFill>
                  <a:srgbClr val="002060"/>
                </a:solidFill>
                <a:cs typeface="Arial" panose="020B0604020202020204" pitchFamily="34" charset="0"/>
              </a:rPr>
              <a:t>calific</a:t>
            </a:r>
            <a:r>
              <a:rPr lang="ro-RO" altLang="ro-RO" sz="1400" dirty="0" smtClean="0">
                <a:solidFill>
                  <a:srgbClr val="002060"/>
                </a:solidFill>
                <a:cs typeface="Arial" panose="020B0604020202020204" pitchFamily="34" charset="0"/>
              </a:rPr>
              <a:t>ă</a:t>
            </a:r>
            <a:r>
              <a:rPr lang="fr-FR" altLang="ro-RO" sz="1400" dirty="0" err="1" smtClean="0">
                <a:solidFill>
                  <a:srgbClr val="002060"/>
                </a:solidFill>
                <a:cs typeface="Arial" panose="020B0604020202020204" pitchFamily="34" charset="0"/>
              </a:rPr>
              <a:t>rile</a:t>
            </a:r>
            <a:r>
              <a:rPr lang="fr-FR" altLang="ro-RO" sz="1400" dirty="0">
                <a:solidFill>
                  <a:srgbClr val="002060"/>
                </a:solidFill>
                <a:cs typeface="Arial" panose="020B0604020202020204" pitchFamily="34" charset="0"/>
              </a:rPr>
              <a:t>, </a:t>
            </a:r>
            <a:r>
              <a:rPr lang="fr-FR" altLang="ro-RO" sz="1400" b="1" dirty="0" err="1">
                <a:solidFill>
                  <a:srgbClr val="002060"/>
                </a:solidFill>
                <a:cs typeface="Arial" panose="020B0604020202020204" pitchFamily="34" charset="0"/>
              </a:rPr>
              <a:t>temele</a:t>
            </a:r>
            <a:r>
              <a:rPr lang="fr-FR" altLang="ro-RO" sz="1400" b="1" dirty="0">
                <a:solidFill>
                  <a:srgbClr val="002060"/>
                </a:solidFill>
                <a:cs typeface="Arial" panose="020B0604020202020204" pitchFamily="34" charset="0"/>
              </a:rPr>
              <a:t> </a:t>
            </a:r>
            <a:r>
              <a:rPr lang="fr-FR" altLang="ro-RO" sz="1400" b="1" dirty="0" err="1">
                <a:solidFill>
                  <a:srgbClr val="002060"/>
                </a:solidFill>
                <a:cs typeface="Arial" panose="020B0604020202020204" pitchFamily="34" charset="0"/>
              </a:rPr>
              <a:t>propuse</a:t>
            </a:r>
            <a:r>
              <a:rPr lang="fr-FR" altLang="ro-RO" sz="1400" b="1" dirty="0">
                <a:solidFill>
                  <a:srgbClr val="002060"/>
                </a:solidFill>
                <a:cs typeface="Arial" panose="020B0604020202020204" pitchFamily="34" charset="0"/>
              </a:rPr>
              <a:t> </a:t>
            </a:r>
            <a:r>
              <a:rPr lang="fr-FR" altLang="ro-RO" sz="1400" dirty="0">
                <a:solidFill>
                  <a:srgbClr val="002060"/>
                </a:solidFill>
                <a:cs typeface="Arial" panose="020B0604020202020204" pitchFamily="34" charset="0"/>
              </a:rPr>
              <a:t>vor fi </a:t>
            </a:r>
            <a:r>
              <a:rPr lang="fr-FR" altLang="ro-RO" sz="1400" dirty="0" err="1">
                <a:solidFill>
                  <a:srgbClr val="002060"/>
                </a:solidFill>
                <a:cs typeface="Arial" panose="020B0604020202020204" pitchFamily="34" charset="0"/>
              </a:rPr>
              <a:t>elaborate</a:t>
            </a:r>
            <a:r>
              <a:rPr lang="fr-FR" altLang="ro-RO" sz="1400" dirty="0">
                <a:solidFill>
                  <a:srgbClr val="002060"/>
                </a:solidFill>
                <a:cs typeface="Arial" panose="020B0604020202020204" pitchFamily="34" charset="0"/>
              </a:rPr>
              <a:t> </a:t>
            </a:r>
            <a:r>
              <a:rPr lang="fr-FR" altLang="ro-RO" sz="1400" dirty="0" err="1">
                <a:solidFill>
                  <a:srgbClr val="002060"/>
                </a:solidFill>
                <a:cs typeface="Arial" panose="020B0604020202020204" pitchFamily="34" charset="0"/>
              </a:rPr>
              <a:t>în</a:t>
            </a:r>
            <a:r>
              <a:rPr lang="fr-FR" altLang="ro-RO" sz="1400" dirty="0">
                <a:solidFill>
                  <a:srgbClr val="002060"/>
                </a:solidFill>
                <a:cs typeface="Arial" panose="020B0604020202020204" pitchFamily="34" charset="0"/>
              </a:rPr>
              <a:t> </a:t>
            </a:r>
            <a:r>
              <a:rPr lang="fr-FR" altLang="ro-RO" sz="1400" dirty="0" err="1">
                <a:solidFill>
                  <a:srgbClr val="002060"/>
                </a:solidFill>
                <a:cs typeface="Arial" panose="020B0604020202020204" pitchFamily="34" charset="0"/>
              </a:rPr>
              <a:t>conformitate</a:t>
            </a:r>
            <a:r>
              <a:rPr lang="fr-FR" altLang="ro-RO" sz="1400" dirty="0">
                <a:solidFill>
                  <a:srgbClr val="002060"/>
                </a:solidFill>
                <a:cs typeface="Arial" panose="020B0604020202020204" pitchFamily="34" charset="0"/>
              </a:rPr>
              <a:t> </a:t>
            </a:r>
            <a:r>
              <a:rPr lang="fr-FR" altLang="ro-RO" sz="1400" dirty="0" err="1">
                <a:solidFill>
                  <a:srgbClr val="002060"/>
                </a:solidFill>
                <a:cs typeface="Arial" panose="020B0604020202020204" pitchFamily="34" charset="0"/>
              </a:rPr>
              <a:t>cu</a:t>
            </a:r>
            <a:r>
              <a:rPr lang="fr-FR" altLang="ro-RO" sz="1400" dirty="0">
                <a:solidFill>
                  <a:srgbClr val="002060"/>
                </a:solidFill>
                <a:cs typeface="Arial" panose="020B0604020202020204" pitchFamily="34" charset="0"/>
              </a:rPr>
              <a:t> </a:t>
            </a:r>
            <a:r>
              <a:rPr lang="fr-FR" altLang="ro-RO" sz="1400" b="1" dirty="0" err="1">
                <a:solidFill>
                  <a:srgbClr val="002060"/>
                </a:solidFill>
                <a:cs typeface="Arial" panose="020B0604020202020204" pitchFamily="34" charset="0"/>
              </a:rPr>
              <a:t>Standardele</a:t>
            </a:r>
            <a:r>
              <a:rPr lang="fr-FR" altLang="ro-RO" sz="1400" b="1" dirty="0">
                <a:solidFill>
                  <a:srgbClr val="002060"/>
                </a:solidFill>
                <a:cs typeface="Arial" panose="020B0604020202020204" pitchFamily="34" charset="0"/>
              </a:rPr>
              <a:t> de </a:t>
            </a:r>
            <a:r>
              <a:rPr lang="fr-FR" altLang="ro-RO" sz="1400" b="1" dirty="0" err="1">
                <a:solidFill>
                  <a:srgbClr val="002060"/>
                </a:solidFill>
                <a:cs typeface="Arial" panose="020B0604020202020204" pitchFamily="34" charset="0"/>
              </a:rPr>
              <a:t>pregătire</a:t>
            </a:r>
            <a:r>
              <a:rPr lang="fr-FR" altLang="ro-RO" sz="1400" b="1" dirty="0">
                <a:solidFill>
                  <a:srgbClr val="002060"/>
                </a:solidFill>
                <a:cs typeface="Arial" panose="020B0604020202020204" pitchFamily="34" charset="0"/>
              </a:rPr>
              <a:t> </a:t>
            </a:r>
            <a:r>
              <a:rPr lang="fr-FR" altLang="ro-RO" sz="1400" b="1" dirty="0" err="1">
                <a:solidFill>
                  <a:srgbClr val="002060"/>
                </a:solidFill>
                <a:cs typeface="Arial" panose="020B0604020202020204" pitchFamily="34" charset="0"/>
              </a:rPr>
              <a:t>profesională</a:t>
            </a:r>
            <a:r>
              <a:rPr lang="fr-FR" altLang="ro-RO" sz="1400" b="1" dirty="0">
                <a:solidFill>
                  <a:srgbClr val="002060"/>
                </a:solidFill>
                <a:cs typeface="Arial" panose="020B0604020202020204" pitchFamily="34" charset="0"/>
              </a:rPr>
              <a:t> </a:t>
            </a:r>
            <a:r>
              <a:rPr lang="fr-FR" altLang="ro-RO" sz="1400" b="1" dirty="0" err="1">
                <a:solidFill>
                  <a:srgbClr val="002060"/>
                </a:solidFill>
                <a:cs typeface="Arial" panose="020B0604020202020204" pitchFamily="34" charset="0"/>
              </a:rPr>
              <a:t>aprobate</a:t>
            </a:r>
            <a:r>
              <a:rPr lang="fr-FR" altLang="ro-RO" sz="1400" b="1" dirty="0">
                <a:solidFill>
                  <a:srgbClr val="002060"/>
                </a:solidFill>
                <a:cs typeface="Arial" panose="020B0604020202020204" pitchFamily="34" charset="0"/>
              </a:rPr>
              <a:t> </a:t>
            </a:r>
            <a:r>
              <a:rPr lang="fr-FR" altLang="ro-RO" sz="1400" b="1" dirty="0" err="1">
                <a:solidFill>
                  <a:srgbClr val="002060"/>
                </a:solidFill>
                <a:cs typeface="Arial" panose="020B0604020202020204" pitchFamily="34" charset="0"/>
              </a:rPr>
              <a:t>prin</a:t>
            </a:r>
            <a:r>
              <a:rPr lang="fr-FR" altLang="ro-RO" sz="1400" b="1" dirty="0">
                <a:solidFill>
                  <a:srgbClr val="002060"/>
                </a:solidFill>
                <a:cs typeface="Arial" panose="020B0604020202020204" pitchFamily="34" charset="0"/>
              </a:rPr>
              <a:t> </a:t>
            </a:r>
            <a:endParaRPr lang="fr-FR" altLang="ro-RO" sz="1400" b="1" dirty="0" smtClean="0">
              <a:solidFill>
                <a:srgbClr val="002060"/>
              </a:solidFill>
              <a:cs typeface="Arial" panose="020B0604020202020204" pitchFamily="34" charset="0"/>
            </a:endParaRPr>
          </a:p>
          <a:p>
            <a:pPr lvl="1">
              <a:buFont typeface="Arial" panose="020B0604020202020204" pitchFamily="34" charset="0"/>
              <a:buNone/>
            </a:pPr>
            <a:r>
              <a:rPr lang="fr-FR" altLang="ro-RO" sz="1400" b="1" dirty="0" smtClean="0">
                <a:solidFill>
                  <a:srgbClr val="002060"/>
                </a:solidFill>
                <a:cs typeface="Arial" panose="020B0604020202020204" pitchFamily="34" charset="0"/>
              </a:rPr>
              <a:t>OMENCȘ </a:t>
            </a:r>
            <a:r>
              <a:rPr lang="fr-FR" altLang="ro-RO" sz="1400" b="1" dirty="0">
                <a:solidFill>
                  <a:srgbClr val="002060"/>
                </a:solidFill>
                <a:cs typeface="Arial" panose="020B0604020202020204" pitchFamily="34" charset="0"/>
              </a:rPr>
              <a:t>4121/2016</a:t>
            </a:r>
            <a:r>
              <a:rPr lang="fr-FR" altLang="ro-RO" sz="1400" b="1" dirty="0" smtClean="0">
                <a:solidFill>
                  <a:srgbClr val="002060"/>
                </a:solidFill>
                <a:cs typeface="Arial" panose="020B0604020202020204" pitchFamily="34" charset="0"/>
              </a:rPr>
              <a:t>;</a:t>
            </a:r>
          </a:p>
          <a:p>
            <a:pPr lvl="1">
              <a:buFont typeface="Arial" panose="020B0604020202020204" pitchFamily="34" charset="0"/>
              <a:buNone/>
            </a:pPr>
            <a:endParaRPr lang="ro-RO" altLang="ro-RO" sz="1600" b="1" dirty="0">
              <a:solidFill>
                <a:srgbClr val="002060"/>
              </a:solidFill>
              <a:cs typeface="Arial" panose="020B0604020202020204" pitchFamily="34" charset="0"/>
            </a:endParaRPr>
          </a:p>
          <a:p>
            <a:pPr lvl="1">
              <a:buFont typeface="Arial" panose="020B0604020202020204" pitchFamily="34" charset="0"/>
              <a:buNone/>
            </a:pPr>
            <a:r>
              <a:rPr lang="fr-FR" altLang="ro-RO" sz="1400" b="1" dirty="0">
                <a:solidFill>
                  <a:srgbClr val="002060"/>
                </a:solidFill>
                <a:cs typeface="Arial" panose="020B0604020202020204" pitchFamily="34" charset="0"/>
              </a:rPr>
              <a:t>►</a:t>
            </a:r>
            <a:r>
              <a:rPr lang="ro-RO" altLang="ro-RO" sz="1400" b="1" dirty="0">
                <a:solidFill>
                  <a:srgbClr val="002060"/>
                </a:solidFill>
                <a:cs typeface="Arial" panose="020B0604020202020204" pitchFamily="34" charset="0"/>
              </a:rPr>
              <a:t> </a:t>
            </a:r>
            <a:r>
              <a:rPr lang="fr-FR" altLang="ro-RO" sz="1400" dirty="0" err="1">
                <a:solidFill>
                  <a:srgbClr val="002060"/>
                </a:solidFill>
                <a:cs typeface="Arial" panose="020B0604020202020204" pitchFamily="34" charset="0"/>
              </a:rPr>
              <a:t>unitățile</a:t>
            </a:r>
            <a:r>
              <a:rPr lang="fr-FR" altLang="ro-RO" sz="1400" dirty="0">
                <a:solidFill>
                  <a:srgbClr val="002060"/>
                </a:solidFill>
                <a:cs typeface="Arial" panose="020B0604020202020204" pitchFamily="34" charset="0"/>
              </a:rPr>
              <a:t> de </a:t>
            </a:r>
            <a:r>
              <a:rPr lang="fr-FR" altLang="ro-RO" sz="1400" dirty="0" err="1">
                <a:solidFill>
                  <a:srgbClr val="002060"/>
                </a:solidFill>
                <a:cs typeface="Arial" panose="020B0604020202020204" pitchFamily="34" charset="0"/>
              </a:rPr>
              <a:t>învățământ</a:t>
            </a:r>
            <a:r>
              <a:rPr lang="fr-FR" altLang="ro-RO" sz="1400" dirty="0">
                <a:solidFill>
                  <a:srgbClr val="002060"/>
                </a:solidFill>
                <a:cs typeface="Arial" panose="020B0604020202020204" pitchFamily="34" charset="0"/>
              </a:rPr>
              <a:t> </a:t>
            </a:r>
            <a:r>
              <a:rPr lang="fr-FR" altLang="ro-RO" sz="1400" dirty="0" err="1">
                <a:solidFill>
                  <a:srgbClr val="002060"/>
                </a:solidFill>
                <a:cs typeface="Arial" panose="020B0604020202020204" pitchFamily="34" charset="0"/>
              </a:rPr>
              <a:t>înaintează</a:t>
            </a:r>
            <a:r>
              <a:rPr lang="fr-FR" altLang="ro-RO" sz="1400" dirty="0">
                <a:solidFill>
                  <a:srgbClr val="002060"/>
                </a:solidFill>
                <a:cs typeface="Arial" panose="020B0604020202020204" pitchFamily="34" charset="0"/>
              </a:rPr>
              <a:t> </a:t>
            </a:r>
            <a:r>
              <a:rPr lang="fr-FR" altLang="ro-RO" sz="1400" dirty="0" err="1">
                <a:solidFill>
                  <a:srgbClr val="002060"/>
                </a:solidFill>
                <a:cs typeface="Arial" panose="020B0604020202020204" pitchFamily="34" charset="0"/>
              </a:rPr>
              <a:t>către</a:t>
            </a:r>
            <a:r>
              <a:rPr lang="fr-FR" altLang="ro-RO" sz="1400" dirty="0">
                <a:solidFill>
                  <a:srgbClr val="002060"/>
                </a:solidFill>
                <a:cs typeface="Arial" panose="020B0604020202020204" pitchFamily="34" charset="0"/>
              </a:rPr>
              <a:t> ISJ/ ISMB </a:t>
            </a:r>
            <a:r>
              <a:rPr lang="fr-FR" altLang="ro-RO" sz="1400" b="1" dirty="0">
                <a:solidFill>
                  <a:srgbClr val="002060"/>
                </a:solidFill>
                <a:cs typeface="Arial" panose="020B0604020202020204" pitchFamily="34" charset="0"/>
              </a:rPr>
              <a:t>Lista </a:t>
            </a:r>
            <a:r>
              <a:rPr lang="fr-FR" altLang="ro-RO" sz="1400" b="1" dirty="0" err="1">
                <a:solidFill>
                  <a:srgbClr val="002060"/>
                </a:solidFill>
                <a:cs typeface="Arial" panose="020B0604020202020204" pitchFamily="34" charset="0"/>
              </a:rPr>
              <a:t>temelor</a:t>
            </a:r>
            <a:r>
              <a:rPr lang="fr-FR" altLang="ro-RO" sz="1400" b="1" dirty="0">
                <a:solidFill>
                  <a:srgbClr val="002060"/>
                </a:solidFill>
                <a:cs typeface="Arial" panose="020B0604020202020204" pitchFamily="34" charset="0"/>
              </a:rPr>
              <a:t> </a:t>
            </a:r>
            <a:r>
              <a:rPr lang="fr-FR" altLang="ro-RO" sz="1400" b="1" dirty="0" err="1">
                <a:solidFill>
                  <a:srgbClr val="002060"/>
                </a:solidFill>
                <a:cs typeface="Arial" panose="020B0604020202020204" pitchFamily="34" charset="0"/>
              </a:rPr>
              <a:t>propuse</a:t>
            </a:r>
            <a:r>
              <a:rPr lang="fr-FR" altLang="ro-RO" sz="1400" dirty="0">
                <a:solidFill>
                  <a:srgbClr val="002060"/>
                </a:solidFill>
                <a:cs typeface="Arial" panose="020B0604020202020204" pitchFamily="34" charset="0"/>
              </a:rPr>
              <a:t>, </a:t>
            </a:r>
            <a:r>
              <a:rPr lang="fr-FR" altLang="ro-RO" sz="1400" dirty="0" err="1">
                <a:solidFill>
                  <a:srgbClr val="002060"/>
                </a:solidFill>
                <a:cs typeface="Arial" panose="020B0604020202020204" pitchFamily="34" charset="0"/>
              </a:rPr>
              <a:t>pentru</a:t>
            </a:r>
            <a:r>
              <a:rPr lang="fr-FR" altLang="ro-RO" sz="1400" dirty="0">
                <a:solidFill>
                  <a:srgbClr val="002060"/>
                </a:solidFill>
                <a:cs typeface="Arial" panose="020B0604020202020204" pitchFamily="34" charset="0"/>
              </a:rPr>
              <a:t> </a:t>
            </a:r>
            <a:r>
              <a:rPr lang="fr-FR" altLang="ro-RO" sz="1400" dirty="0" err="1">
                <a:solidFill>
                  <a:srgbClr val="002060"/>
                </a:solidFill>
                <a:cs typeface="Arial" panose="020B0604020202020204" pitchFamily="34" charset="0"/>
              </a:rPr>
              <a:t>fiecare</a:t>
            </a:r>
            <a:r>
              <a:rPr lang="fr-FR" altLang="ro-RO" sz="1400" dirty="0">
                <a:solidFill>
                  <a:srgbClr val="002060"/>
                </a:solidFill>
                <a:cs typeface="Arial" panose="020B0604020202020204" pitchFamily="34" charset="0"/>
              </a:rPr>
              <a:t> </a:t>
            </a:r>
            <a:r>
              <a:rPr lang="fr-FR" altLang="ro-RO" sz="1400" dirty="0" err="1">
                <a:solidFill>
                  <a:srgbClr val="002060"/>
                </a:solidFill>
                <a:cs typeface="Arial" panose="020B0604020202020204" pitchFamily="34" charset="0"/>
              </a:rPr>
              <a:t>calificare</a:t>
            </a:r>
            <a:r>
              <a:rPr lang="fr-FR" altLang="ro-RO" sz="1400" dirty="0">
                <a:solidFill>
                  <a:srgbClr val="002060"/>
                </a:solidFill>
                <a:cs typeface="Arial" panose="020B0604020202020204" pitchFamily="34" charset="0"/>
              </a:rPr>
              <a:t> </a:t>
            </a:r>
            <a:r>
              <a:rPr lang="fr-FR" altLang="ro-RO" sz="1400" dirty="0" err="1">
                <a:solidFill>
                  <a:srgbClr val="002060"/>
                </a:solidFill>
                <a:cs typeface="Arial" panose="020B0604020202020204" pitchFamily="34" charset="0"/>
              </a:rPr>
              <a:t>școlarizată</a:t>
            </a:r>
            <a:r>
              <a:rPr lang="fr-FR" altLang="ro-RO" sz="1400" dirty="0">
                <a:solidFill>
                  <a:srgbClr val="002060"/>
                </a:solidFill>
                <a:cs typeface="Arial" panose="020B0604020202020204" pitchFamily="34" charset="0"/>
              </a:rPr>
              <a:t> la </a:t>
            </a:r>
            <a:r>
              <a:rPr lang="fr-FR" altLang="ro-RO" sz="1400" dirty="0" err="1">
                <a:solidFill>
                  <a:srgbClr val="002060"/>
                </a:solidFill>
                <a:cs typeface="Arial" panose="020B0604020202020204" pitchFamily="34" charset="0"/>
              </a:rPr>
              <a:t>nivel</a:t>
            </a:r>
            <a:r>
              <a:rPr lang="fr-FR" altLang="ro-RO" sz="1400" dirty="0">
                <a:solidFill>
                  <a:srgbClr val="002060"/>
                </a:solidFill>
                <a:cs typeface="Arial" panose="020B0604020202020204" pitchFamily="34" charset="0"/>
              </a:rPr>
              <a:t> de </a:t>
            </a:r>
            <a:r>
              <a:rPr lang="fr-FR" altLang="ro-RO" sz="1400" dirty="0" err="1">
                <a:solidFill>
                  <a:srgbClr val="002060"/>
                </a:solidFill>
                <a:cs typeface="Arial" panose="020B0604020202020204" pitchFamily="34" charset="0"/>
              </a:rPr>
              <a:t>unitate</a:t>
            </a:r>
            <a:r>
              <a:rPr lang="fr-FR" altLang="ro-RO" sz="1400" dirty="0">
                <a:solidFill>
                  <a:srgbClr val="002060"/>
                </a:solidFill>
                <a:cs typeface="Arial" panose="020B0604020202020204" pitchFamily="34" charset="0"/>
              </a:rPr>
              <a:t> de </a:t>
            </a:r>
            <a:r>
              <a:rPr lang="fr-FR" altLang="ro-RO" sz="1400" dirty="0" err="1">
                <a:solidFill>
                  <a:srgbClr val="002060"/>
                </a:solidFill>
                <a:cs typeface="Arial" panose="020B0604020202020204" pitchFamily="34" charset="0"/>
              </a:rPr>
              <a:t>învăţământ</a:t>
            </a:r>
            <a:r>
              <a:rPr lang="fr-FR" altLang="ro-RO" sz="1400" dirty="0">
                <a:solidFill>
                  <a:srgbClr val="002060"/>
                </a:solidFill>
                <a:cs typeface="Arial" panose="020B0604020202020204" pitchFamily="34" charset="0"/>
              </a:rPr>
              <a:t>, </a:t>
            </a:r>
            <a:r>
              <a:rPr lang="fr-FR" altLang="ro-RO" sz="1400" dirty="0" err="1">
                <a:solidFill>
                  <a:srgbClr val="002060"/>
                </a:solidFill>
                <a:cs typeface="Arial" panose="020B0604020202020204" pitchFamily="34" charset="0"/>
              </a:rPr>
              <a:t>precum</a:t>
            </a:r>
            <a:r>
              <a:rPr lang="fr-FR" altLang="ro-RO" sz="1400" dirty="0">
                <a:solidFill>
                  <a:srgbClr val="002060"/>
                </a:solidFill>
                <a:cs typeface="Arial" panose="020B0604020202020204" pitchFamily="34" charset="0"/>
              </a:rPr>
              <a:t> </a:t>
            </a:r>
            <a:r>
              <a:rPr lang="fr-FR" altLang="ro-RO" sz="1400" dirty="0" err="1">
                <a:solidFill>
                  <a:srgbClr val="002060"/>
                </a:solidFill>
                <a:cs typeface="Arial" panose="020B0604020202020204" pitchFamily="34" charset="0"/>
              </a:rPr>
              <a:t>şi</a:t>
            </a:r>
            <a:r>
              <a:rPr lang="fr-FR" altLang="ro-RO" sz="1400" dirty="0">
                <a:solidFill>
                  <a:srgbClr val="002060"/>
                </a:solidFill>
                <a:cs typeface="Arial" panose="020B0604020202020204" pitchFamily="34" charset="0"/>
              </a:rPr>
              <a:t> </a:t>
            </a:r>
            <a:r>
              <a:rPr lang="fr-FR" altLang="ro-RO" sz="1400" b="1" dirty="0" err="1">
                <a:solidFill>
                  <a:srgbClr val="002060"/>
                </a:solidFill>
                <a:cs typeface="Arial" panose="020B0604020202020204" pitchFamily="34" charset="0"/>
              </a:rPr>
              <a:t>Fişa</a:t>
            </a:r>
            <a:r>
              <a:rPr lang="fr-FR" altLang="ro-RO" sz="1400" b="1" dirty="0">
                <a:solidFill>
                  <a:srgbClr val="002060"/>
                </a:solidFill>
                <a:cs typeface="Arial" panose="020B0604020202020204" pitchFamily="34" charset="0"/>
              </a:rPr>
              <a:t> de </a:t>
            </a:r>
            <a:r>
              <a:rPr lang="fr-FR" altLang="ro-RO" sz="1400" b="1" dirty="0" err="1">
                <a:solidFill>
                  <a:srgbClr val="002060"/>
                </a:solidFill>
                <a:cs typeface="Arial" panose="020B0604020202020204" pitchFamily="34" charset="0"/>
              </a:rPr>
              <a:t>descriere</a:t>
            </a:r>
            <a:r>
              <a:rPr lang="fr-FR" altLang="ro-RO" sz="1400" b="1" dirty="0">
                <a:solidFill>
                  <a:srgbClr val="002060"/>
                </a:solidFill>
                <a:cs typeface="Arial" panose="020B0604020202020204" pitchFamily="34" charset="0"/>
              </a:rPr>
              <a:t> a </a:t>
            </a:r>
            <a:r>
              <a:rPr lang="fr-FR" altLang="ro-RO" sz="1400" b="1" dirty="0" err="1">
                <a:solidFill>
                  <a:srgbClr val="002060"/>
                </a:solidFill>
                <a:cs typeface="Arial" panose="020B0604020202020204" pitchFamily="34" charset="0"/>
              </a:rPr>
              <a:t>fiecărei</a:t>
            </a:r>
            <a:r>
              <a:rPr lang="fr-FR" altLang="ro-RO" sz="1400" b="1" dirty="0">
                <a:solidFill>
                  <a:srgbClr val="002060"/>
                </a:solidFill>
                <a:cs typeface="Arial" panose="020B0604020202020204" pitchFamily="34" charset="0"/>
              </a:rPr>
              <a:t> </a:t>
            </a:r>
            <a:r>
              <a:rPr lang="fr-FR" altLang="ro-RO" sz="1400" b="1" dirty="0" err="1">
                <a:solidFill>
                  <a:srgbClr val="002060"/>
                </a:solidFill>
                <a:cs typeface="Arial" panose="020B0604020202020204" pitchFamily="34" charset="0"/>
              </a:rPr>
              <a:t>teme</a:t>
            </a:r>
            <a:r>
              <a:rPr lang="fr-FR" altLang="ro-RO" sz="1400" b="1" dirty="0">
                <a:solidFill>
                  <a:srgbClr val="002060"/>
                </a:solidFill>
                <a:cs typeface="Arial" panose="020B0604020202020204" pitchFamily="34" charset="0"/>
              </a:rPr>
              <a:t> </a:t>
            </a:r>
            <a:r>
              <a:rPr lang="fr-FR" altLang="ro-RO" sz="1400" b="1" dirty="0" err="1">
                <a:solidFill>
                  <a:srgbClr val="002060"/>
                </a:solidFill>
                <a:cs typeface="Arial" panose="020B0604020202020204" pitchFamily="34" charset="0"/>
              </a:rPr>
              <a:t>pentru</a:t>
            </a:r>
            <a:r>
              <a:rPr lang="fr-FR" altLang="ro-RO" sz="1400" b="1" dirty="0">
                <a:solidFill>
                  <a:srgbClr val="002060"/>
                </a:solidFill>
                <a:cs typeface="Arial" panose="020B0604020202020204" pitchFamily="34" charset="0"/>
              </a:rPr>
              <a:t> </a:t>
            </a:r>
            <a:r>
              <a:rPr lang="fr-FR" altLang="ro-RO" sz="1400" b="1" dirty="0" err="1">
                <a:solidFill>
                  <a:srgbClr val="002060"/>
                </a:solidFill>
                <a:cs typeface="Arial" panose="020B0604020202020204" pitchFamily="34" charset="0"/>
              </a:rPr>
              <a:t>proba</a:t>
            </a:r>
            <a:r>
              <a:rPr lang="fr-FR" altLang="ro-RO" sz="1400" b="1" dirty="0">
                <a:solidFill>
                  <a:srgbClr val="002060"/>
                </a:solidFill>
                <a:cs typeface="Arial" panose="020B0604020202020204" pitchFamily="34" charset="0"/>
              </a:rPr>
              <a:t> </a:t>
            </a:r>
            <a:r>
              <a:rPr lang="fr-FR" altLang="ro-RO" sz="1400" b="1" dirty="0" err="1" smtClean="0">
                <a:solidFill>
                  <a:srgbClr val="002060"/>
                </a:solidFill>
                <a:cs typeface="Arial" panose="020B0604020202020204" pitchFamily="34" charset="0"/>
              </a:rPr>
              <a:t>practică</a:t>
            </a:r>
            <a:endParaRPr lang="en-US" altLang="ro-RO" sz="1400" b="1" dirty="0" smtClean="0">
              <a:solidFill>
                <a:srgbClr val="002060"/>
              </a:solidFill>
              <a:cs typeface="Arial" panose="020B0604020202020204" pitchFamily="34" charset="0"/>
            </a:endParaRPr>
          </a:p>
          <a:p>
            <a:pPr lvl="1">
              <a:buFont typeface="Arial" panose="020B0604020202020204" pitchFamily="34" charset="0"/>
              <a:buNone/>
            </a:pPr>
            <a:r>
              <a:rPr lang="ro-RO" altLang="ro-RO" sz="1400" b="1" dirty="0" smtClean="0">
                <a:solidFill>
                  <a:schemeClr val="bg1"/>
                </a:solidFill>
                <a:cs typeface="Arial" panose="020B0604020202020204" pitchFamily="34" charset="0"/>
              </a:rPr>
              <a:t>termen </a:t>
            </a:r>
            <a:r>
              <a:rPr lang="ro-RO" altLang="ro-RO" sz="1400" b="1" dirty="0">
                <a:solidFill>
                  <a:schemeClr val="bg1"/>
                </a:solidFill>
                <a:cs typeface="Arial" panose="020B0604020202020204" pitchFamily="34" charset="0"/>
              </a:rPr>
              <a:t>31 </a:t>
            </a:r>
            <a:r>
              <a:rPr lang="ro-RO" altLang="ro-RO" sz="1400" b="1" dirty="0" smtClean="0">
                <a:solidFill>
                  <a:schemeClr val="bg1"/>
                </a:solidFill>
                <a:cs typeface="Arial" panose="020B0604020202020204" pitchFamily="34" charset="0"/>
              </a:rPr>
              <a:t>MARTIE 202</a:t>
            </a:r>
            <a:r>
              <a:rPr lang="ro-RO" altLang="ro-RO" sz="1400" b="1" dirty="0">
                <a:solidFill>
                  <a:schemeClr val="bg1"/>
                </a:solidFill>
                <a:cs typeface="Arial" panose="020B0604020202020204" pitchFamily="34" charset="0"/>
              </a:rPr>
              <a:t>5</a:t>
            </a:r>
            <a:endParaRPr lang="ro-RO" altLang="ro-RO" sz="1400" dirty="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sp>
        <p:nvSpPr>
          <p:cNvPr id="13" name="CustomShape 5"/>
          <p:cNvSpPr/>
          <p:nvPr/>
        </p:nvSpPr>
        <p:spPr>
          <a:xfrm flipH="1">
            <a:off x="-15297" y="1766528"/>
            <a:ext cx="12217688" cy="975308"/>
          </a:xfrm>
          <a:prstGeom prst="rect">
            <a:avLst/>
          </a:prstGeom>
          <a:solidFill>
            <a:srgbClr val="3333FF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7" name="TextBox 6"/>
          <p:cNvSpPr txBox="1"/>
          <p:nvPr/>
        </p:nvSpPr>
        <p:spPr>
          <a:xfrm>
            <a:off x="15155" y="1832825"/>
            <a:ext cx="1200585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altLang="ro-RO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■ </a:t>
            </a:r>
            <a:r>
              <a:rPr lang="ro-RO" altLang="ro-RO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Activități </a:t>
            </a:r>
            <a:r>
              <a:rPr lang="fr-FR" altLang="ro-RO" sz="16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în</a:t>
            </a:r>
            <a:r>
              <a:rPr lang="fr-FR" altLang="ro-RO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altLang="ro-RO" sz="16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anul</a:t>
            </a:r>
            <a:r>
              <a:rPr lang="fr-FR" altLang="ro-RO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altLang="ro-RO" sz="16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școlar</a:t>
            </a:r>
            <a:r>
              <a:rPr lang="fr-FR" altLang="ro-RO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20</a:t>
            </a:r>
            <a:r>
              <a:rPr lang="ro-RO" altLang="ro-RO" sz="1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24</a:t>
            </a:r>
            <a:r>
              <a:rPr lang="fr-FR" altLang="ro-RO" sz="1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-202</a:t>
            </a:r>
            <a:r>
              <a:rPr lang="ro-RO" altLang="ro-RO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en-US" altLang="ro-RO" sz="1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o-RO" altLang="ro-RO" sz="1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pentru </a:t>
            </a:r>
            <a:r>
              <a:rPr lang="ro-RO" altLang="ro-RO" sz="1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EXTINDEREA</a:t>
            </a:r>
            <a:r>
              <a:rPr lang="ro-RO" altLang="ro-RO" sz="1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o-RO" altLang="ro-RO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bazei de date ce conține </a:t>
            </a:r>
            <a:r>
              <a:rPr lang="ro-RO" altLang="ro-RO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teme pentru proba practică </a:t>
            </a:r>
            <a:r>
              <a:rPr lang="ro-RO" altLang="ro-RO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și </a:t>
            </a:r>
            <a:r>
              <a:rPr lang="ro-RO" altLang="ro-RO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Fișe de evaluare </a:t>
            </a:r>
            <a:r>
              <a:rPr lang="ro-RO" altLang="ro-RO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pentru </a:t>
            </a:r>
            <a:r>
              <a:rPr lang="fr-FR" altLang="ro-RO" sz="16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absolvenții</a:t>
            </a:r>
            <a:r>
              <a:rPr lang="fr-FR" altLang="ro-RO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altLang="ro-RO" sz="16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învățământului</a:t>
            </a:r>
            <a:r>
              <a:rPr lang="fr-FR" altLang="ro-RO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altLang="ro-RO" sz="16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profesional</a:t>
            </a:r>
            <a:r>
              <a:rPr lang="fr-FR" altLang="ro-RO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stat</a:t>
            </a:r>
            <a:r>
              <a:rPr lang="fr-FR" altLang="ro-RO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altLang="ro-RO" sz="16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și</a:t>
            </a:r>
            <a:r>
              <a:rPr lang="fr-FR" altLang="ro-RO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ai </a:t>
            </a:r>
            <a:r>
              <a:rPr lang="fr-FR" altLang="ro-RO" sz="16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învățământului</a:t>
            </a:r>
            <a:r>
              <a:rPr lang="fr-FR" altLang="ro-RO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dual, </a:t>
            </a:r>
            <a:r>
              <a:rPr lang="fr-FR" altLang="ro-RO" sz="16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seria</a:t>
            </a:r>
            <a:r>
              <a:rPr lang="fr-FR" altLang="ro-RO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altLang="ro-RO" sz="1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</a:t>
            </a:r>
            <a:r>
              <a:rPr lang="ro-RO" altLang="ro-RO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fr-FR" altLang="ro-RO" sz="1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-202</a:t>
            </a:r>
            <a:r>
              <a:rPr lang="ro-RO" altLang="ro-RO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r>
              <a:rPr lang="fr-FR" altLang="ro-RO" sz="1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</a:p>
          <a:p>
            <a:r>
              <a:rPr lang="fr-FR" altLang="ro-RO" sz="16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respectiv</a:t>
            </a:r>
            <a:r>
              <a:rPr lang="fr-FR" altLang="ro-RO" sz="1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20</a:t>
            </a:r>
            <a:r>
              <a:rPr lang="ro-RO" altLang="ro-RO" sz="1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22</a:t>
            </a:r>
            <a:r>
              <a:rPr lang="fr-FR" altLang="ro-RO" sz="1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-202</a:t>
            </a:r>
            <a:r>
              <a:rPr lang="ro-RO" altLang="ro-RO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r>
              <a:rPr lang="fr-FR" altLang="ro-RO" sz="1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altLang="ro-RO" sz="16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pentru</a:t>
            </a:r>
            <a:r>
              <a:rPr lang="fr-FR" altLang="ro-RO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altLang="ro-RO" sz="16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învățământul</a:t>
            </a:r>
            <a:r>
              <a:rPr lang="fr-FR" altLang="ro-RO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altLang="ro-RO" sz="16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profesional</a:t>
            </a:r>
            <a:r>
              <a:rPr lang="fr-FR" altLang="ro-RO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altLang="ro-RO" sz="16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special</a:t>
            </a:r>
            <a:r>
              <a:rPr lang="ro-RO" altLang="ro-RO" sz="1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o-RO" altLang="ro-RO" sz="1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CustomShape 5"/>
          <p:cNvSpPr/>
          <p:nvPr/>
        </p:nvSpPr>
        <p:spPr>
          <a:xfrm flipH="1">
            <a:off x="11042" y="6293620"/>
            <a:ext cx="3136221" cy="232682"/>
          </a:xfrm>
          <a:prstGeom prst="rect">
            <a:avLst/>
          </a:prstGeom>
          <a:solidFill>
            <a:srgbClr val="3333FF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4" name="Substituent conținut 2"/>
          <p:cNvSpPr txBox="1">
            <a:spLocks/>
          </p:cNvSpPr>
          <p:nvPr/>
        </p:nvSpPr>
        <p:spPr bwMode="auto">
          <a:xfrm>
            <a:off x="336180" y="5194196"/>
            <a:ext cx="11684834" cy="1529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00013" defTabSz="6858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6858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6858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6858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6858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just">
              <a:lnSpc>
                <a:spcPct val="90000"/>
              </a:lnSpc>
              <a:spcAft>
                <a:spcPts val="275"/>
              </a:spcAft>
              <a:buClr>
                <a:srgbClr val="107BFC"/>
              </a:buClr>
              <a:buFont typeface="Arial" panose="020B0604020202020204" pitchFamily="34" charset="0"/>
              <a:buNone/>
            </a:pPr>
            <a:r>
              <a:rPr lang="ro-RO" altLang="ro-RO" sz="1400" dirty="0">
                <a:cs typeface="Arial" panose="020B0604020202020204" pitchFamily="34" charset="0"/>
              </a:rPr>
              <a:t>► </a:t>
            </a:r>
            <a:r>
              <a:rPr lang="fr-FR" altLang="ro-RO" sz="1400" dirty="0">
                <a:solidFill>
                  <a:srgbClr val="002060"/>
                </a:solidFill>
                <a:cs typeface="Arial" panose="020B0604020202020204" pitchFamily="34" charset="0"/>
              </a:rPr>
              <a:t>ISJ/ ISMB </a:t>
            </a:r>
            <a:r>
              <a:rPr lang="fr-FR" altLang="ro-RO" sz="1400" dirty="0" err="1">
                <a:solidFill>
                  <a:srgbClr val="002060"/>
                </a:solidFill>
                <a:cs typeface="Arial" panose="020B0604020202020204" pitchFamily="34" charset="0"/>
              </a:rPr>
              <a:t>analizează</a:t>
            </a:r>
            <a:r>
              <a:rPr lang="fr-FR" altLang="ro-RO" sz="1400" dirty="0">
                <a:solidFill>
                  <a:srgbClr val="002060"/>
                </a:solidFill>
                <a:cs typeface="Arial" panose="020B0604020202020204" pitchFamily="34" charset="0"/>
              </a:rPr>
              <a:t> </a:t>
            </a:r>
            <a:r>
              <a:rPr lang="fr-FR" altLang="ro-RO" sz="1400" dirty="0" err="1">
                <a:solidFill>
                  <a:srgbClr val="002060"/>
                </a:solidFill>
                <a:cs typeface="Arial" panose="020B0604020202020204" pitchFamily="34" charset="0"/>
              </a:rPr>
              <a:t>și</a:t>
            </a:r>
            <a:r>
              <a:rPr lang="fr-FR" altLang="ro-RO" sz="1400" dirty="0">
                <a:solidFill>
                  <a:srgbClr val="002060"/>
                </a:solidFill>
                <a:cs typeface="Arial" panose="020B0604020202020204" pitchFamily="34" charset="0"/>
              </a:rPr>
              <a:t> </a:t>
            </a:r>
            <a:r>
              <a:rPr lang="fr-FR" altLang="ro-RO" sz="1400" dirty="0" err="1">
                <a:solidFill>
                  <a:srgbClr val="002060"/>
                </a:solidFill>
                <a:cs typeface="Arial" panose="020B0604020202020204" pitchFamily="34" charset="0"/>
              </a:rPr>
              <a:t>centralizează</a:t>
            </a:r>
            <a:r>
              <a:rPr lang="ro-RO" altLang="ro-RO" sz="1400" dirty="0">
                <a:solidFill>
                  <a:srgbClr val="002060"/>
                </a:solidFill>
                <a:cs typeface="Arial" panose="020B0604020202020204" pitchFamily="34" charset="0"/>
              </a:rPr>
              <a:t> </a:t>
            </a:r>
            <a:r>
              <a:rPr lang="fr-FR" altLang="ro-RO" sz="1400" dirty="0" err="1">
                <a:solidFill>
                  <a:srgbClr val="002060"/>
                </a:solidFill>
                <a:cs typeface="Arial" panose="020B0604020202020204" pitchFamily="34" charset="0"/>
              </a:rPr>
              <a:t>propunerile</a:t>
            </a:r>
            <a:r>
              <a:rPr lang="fr-FR" altLang="ro-RO" sz="1400" dirty="0">
                <a:solidFill>
                  <a:srgbClr val="002060"/>
                </a:solidFill>
                <a:cs typeface="Arial" panose="020B0604020202020204" pitchFamily="34" charset="0"/>
              </a:rPr>
              <a:t> </a:t>
            </a:r>
            <a:r>
              <a:rPr lang="fr-FR" altLang="ro-RO" sz="1400" dirty="0" err="1">
                <a:solidFill>
                  <a:srgbClr val="002060"/>
                </a:solidFill>
                <a:cs typeface="Arial" panose="020B0604020202020204" pitchFamily="34" charset="0"/>
              </a:rPr>
              <a:t>înaintate</a:t>
            </a:r>
            <a:r>
              <a:rPr lang="fr-FR" altLang="ro-RO" sz="1400" dirty="0">
                <a:solidFill>
                  <a:srgbClr val="002060"/>
                </a:solidFill>
                <a:cs typeface="Arial" panose="020B0604020202020204" pitchFamily="34" charset="0"/>
              </a:rPr>
              <a:t> de </a:t>
            </a:r>
            <a:r>
              <a:rPr lang="fr-FR" altLang="ro-RO" sz="1400" dirty="0" err="1">
                <a:solidFill>
                  <a:srgbClr val="002060"/>
                </a:solidFill>
                <a:cs typeface="Arial" panose="020B0604020202020204" pitchFamily="34" charset="0"/>
              </a:rPr>
              <a:t>unitățile</a:t>
            </a:r>
            <a:r>
              <a:rPr lang="fr-FR" altLang="ro-RO" sz="1400" dirty="0">
                <a:solidFill>
                  <a:srgbClr val="002060"/>
                </a:solidFill>
                <a:cs typeface="Arial" panose="020B0604020202020204" pitchFamily="34" charset="0"/>
              </a:rPr>
              <a:t> de </a:t>
            </a:r>
            <a:r>
              <a:rPr lang="fr-FR" altLang="ro-RO" sz="1400" dirty="0" err="1">
                <a:solidFill>
                  <a:srgbClr val="002060"/>
                </a:solidFill>
                <a:cs typeface="Arial" panose="020B0604020202020204" pitchFamily="34" charset="0"/>
              </a:rPr>
              <a:t>învățământ</a:t>
            </a:r>
            <a:r>
              <a:rPr lang="fr-FR" altLang="ro-RO" sz="1400" dirty="0">
                <a:solidFill>
                  <a:srgbClr val="002060"/>
                </a:solidFill>
                <a:cs typeface="Arial" panose="020B0604020202020204" pitchFamily="34" charset="0"/>
              </a:rPr>
              <a:t>,</a:t>
            </a:r>
            <a:r>
              <a:rPr lang="ro-RO" altLang="ro-RO" sz="1400" dirty="0">
                <a:solidFill>
                  <a:srgbClr val="002060"/>
                </a:solidFill>
                <a:cs typeface="Arial" panose="020B0604020202020204" pitchFamily="34" charset="0"/>
              </a:rPr>
              <a:t> </a:t>
            </a:r>
            <a:r>
              <a:rPr lang="fr-FR" altLang="ro-RO" sz="1400" dirty="0" err="1">
                <a:solidFill>
                  <a:srgbClr val="002060"/>
                </a:solidFill>
                <a:cs typeface="Arial" panose="020B0604020202020204" pitchFamily="34" charset="0"/>
              </a:rPr>
              <a:t>pe</a:t>
            </a:r>
            <a:r>
              <a:rPr lang="fr-FR" altLang="ro-RO" sz="1400" dirty="0">
                <a:solidFill>
                  <a:srgbClr val="002060"/>
                </a:solidFill>
                <a:cs typeface="Arial" panose="020B0604020202020204" pitchFamily="34" charset="0"/>
              </a:rPr>
              <a:t> </a:t>
            </a:r>
            <a:r>
              <a:rPr lang="fr-FR" altLang="ro-RO" sz="1400" dirty="0" err="1">
                <a:solidFill>
                  <a:srgbClr val="002060"/>
                </a:solidFill>
                <a:cs typeface="Arial" panose="020B0604020202020204" pitchFamily="34" charset="0"/>
              </a:rPr>
              <a:t>domenii</a:t>
            </a:r>
            <a:r>
              <a:rPr lang="fr-FR" altLang="ro-RO" sz="1400" dirty="0">
                <a:solidFill>
                  <a:srgbClr val="002060"/>
                </a:solidFill>
                <a:cs typeface="Arial" panose="020B0604020202020204" pitchFamily="34" charset="0"/>
              </a:rPr>
              <a:t> </a:t>
            </a:r>
            <a:r>
              <a:rPr lang="fr-FR" altLang="ro-RO" sz="1400" dirty="0" err="1">
                <a:solidFill>
                  <a:srgbClr val="002060"/>
                </a:solidFill>
                <a:cs typeface="Arial" panose="020B0604020202020204" pitchFamily="34" charset="0"/>
              </a:rPr>
              <a:t>și</a:t>
            </a:r>
            <a:r>
              <a:rPr lang="fr-FR" altLang="ro-RO" sz="1400" dirty="0">
                <a:solidFill>
                  <a:srgbClr val="002060"/>
                </a:solidFill>
                <a:cs typeface="Arial" panose="020B0604020202020204" pitchFamily="34" charset="0"/>
              </a:rPr>
              <a:t> </a:t>
            </a:r>
            <a:r>
              <a:rPr lang="fr-FR" altLang="ro-RO" sz="1400" dirty="0" err="1">
                <a:solidFill>
                  <a:srgbClr val="002060"/>
                </a:solidFill>
                <a:cs typeface="Arial" panose="020B0604020202020204" pitchFamily="34" charset="0"/>
              </a:rPr>
              <a:t>calificări</a:t>
            </a:r>
            <a:r>
              <a:rPr lang="fr-FR" altLang="ro-RO" sz="1400" dirty="0">
                <a:solidFill>
                  <a:srgbClr val="002060"/>
                </a:solidFill>
                <a:cs typeface="Arial" panose="020B0604020202020204" pitchFamily="34" charset="0"/>
              </a:rPr>
              <a:t> </a:t>
            </a:r>
            <a:r>
              <a:rPr lang="fr-FR" altLang="ro-RO" sz="1400" dirty="0" err="1">
                <a:solidFill>
                  <a:srgbClr val="002060"/>
                </a:solidFill>
                <a:cs typeface="Arial" panose="020B0604020202020204" pitchFamily="34" charset="0"/>
              </a:rPr>
              <a:t>profesionale</a:t>
            </a:r>
            <a:r>
              <a:rPr lang="fr-FR" altLang="ro-RO" sz="1400" dirty="0">
                <a:solidFill>
                  <a:srgbClr val="002060"/>
                </a:solidFill>
                <a:cs typeface="Arial" panose="020B0604020202020204" pitchFamily="34" charset="0"/>
              </a:rPr>
              <a:t>, </a:t>
            </a:r>
            <a:r>
              <a:rPr lang="fr-FR" altLang="ro-RO" sz="1400" dirty="0" err="1">
                <a:solidFill>
                  <a:srgbClr val="002060"/>
                </a:solidFill>
                <a:cs typeface="Arial" panose="020B0604020202020204" pitchFamily="34" charset="0"/>
              </a:rPr>
              <a:t>conform</a:t>
            </a:r>
            <a:r>
              <a:rPr lang="fr-FR" altLang="ro-RO" sz="1400" dirty="0">
                <a:solidFill>
                  <a:srgbClr val="002060"/>
                </a:solidFill>
                <a:cs typeface="Arial" panose="020B0604020202020204" pitchFamily="34" charset="0"/>
              </a:rPr>
              <a:t> </a:t>
            </a:r>
            <a:r>
              <a:rPr lang="fr-FR" altLang="ro-RO" sz="1400" dirty="0" err="1">
                <a:solidFill>
                  <a:srgbClr val="002060"/>
                </a:solidFill>
                <a:cs typeface="Arial" panose="020B0604020202020204" pitchFamily="34" charset="0"/>
              </a:rPr>
              <a:t>modelului</a:t>
            </a:r>
            <a:r>
              <a:rPr lang="fr-FR" altLang="ro-RO" sz="1400" dirty="0">
                <a:solidFill>
                  <a:srgbClr val="002060"/>
                </a:solidFill>
                <a:cs typeface="Arial" panose="020B0604020202020204" pitchFamily="34" charset="0"/>
              </a:rPr>
              <a:t> </a:t>
            </a:r>
            <a:r>
              <a:rPr lang="fr-FR" altLang="ro-RO" sz="1400" dirty="0" err="1">
                <a:solidFill>
                  <a:srgbClr val="002060"/>
                </a:solidFill>
                <a:cs typeface="Arial" panose="020B0604020202020204" pitchFamily="34" charset="0"/>
              </a:rPr>
              <a:t>prevăzut</a:t>
            </a:r>
            <a:r>
              <a:rPr lang="fr-FR" altLang="ro-RO" sz="1400" dirty="0">
                <a:solidFill>
                  <a:srgbClr val="002060"/>
                </a:solidFill>
                <a:cs typeface="Arial" panose="020B0604020202020204" pitchFamily="34" charset="0"/>
              </a:rPr>
              <a:t> </a:t>
            </a:r>
            <a:r>
              <a:rPr lang="fr-FR" altLang="ro-RO" sz="1400" dirty="0" err="1">
                <a:solidFill>
                  <a:srgbClr val="002060"/>
                </a:solidFill>
                <a:cs typeface="Arial" panose="020B0604020202020204" pitchFamily="34" charset="0"/>
              </a:rPr>
              <a:t>în</a:t>
            </a:r>
            <a:r>
              <a:rPr lang="fr-FR" altLang="ro-RO" sz="1400" dirty="0">
                <a:solidFill>
                  <a:srgbClr val="002060"/>
                </a:solidFill>
                <a:cs typeface="Arial" panose="020B0604020202020204" pitchFamily="34" charset="0"/>
              </a:rPr>
              <a:t> </a:t>
            </a:r>
            <a:r>
              <a:rPr lang="fr-FR" altLang="ro-RO" sz="1400" dirty="0" err="1">
                <a:solidFill>
                  <a:srgbClr val="002060"/>
                </a:solidFill>
                <a:cs typeface="Arial" panose="020B0604020202020204" pitchFamily="34" charset="0"/>
              </a:rPr>
              <a:t>Anexa</a:t>
            </a:r>
            <a:r>
              <a:rPr lang="fr-FR" altLang="ro-RO" sz="1400" dirty="0">
                <a:solidFill>
                  <a:srgbClr val="002060"/>
                </a:solidFill>
                <a:cs typeface="Arial" panose="020B0604020202020204" pitchFamily="34" charset="0"/>
              </a:rPr>
              <a:t> nr. 3 a OMEN 4435/2014</a:t>
            </a:r>
            <a:endParaRPr lang="ro-RO" altLang="ro-RO" sz="1400" dirty="0">
              <a:solidFill>
                <a:srgbClr val="002060"/>
              </a:solidFill>
              <a:cs typeface="Arial" panose="020B0604020202020204" pitchFamily="34" charset="0"/>
            </a:endParaRPr>
          </a:p>
          <a:p>
            <a:pPr algn="just">
              <a:lnSpc>
                <a:spcPct val="90000"/>
              </a:lnSpc>
              <a:spcAft>
                <a:spcPts val="275"/>
              </a:spcAft>
              <a:buClr>
                <a:srgbClr val="107BFC"/>
              </a:buClr>
              <a:buFont typeface="Arial" panose="020B0604020202020204" pitchFamily="34" charset="0"/>
              <a:buNone/>
            </a:pPr>
            <a:endParaRPr lang="ro-RO" altLang="ro-RO" sz="1400" dirty="0">
              <a:solidFill>
                <a:srgbClr val="002060"/>
              </a:solidFill>
              <a:cs typeface="Arial" panose="020B0604020202020204" pitchFamily="34" charset="0"/>
            </a:endParaRPr>
          </a:p>
          <a:p>
            <a:pPr algn="just">
              <a:lnSpc>
                <a:spcPct val="90000"/>
              </a:lnSpc>
              <a:spcAft>
                <a:spcPts val="275"/>
              </a:spcAft>
              <a:buClr>
                <a:srgbClr val="107BFC"/>
              </a:buClr>
              <a:buFont typeface="Arial" panose="020B0604020202020204" pitchFamily="34" charset="0"/>
              <a:buNone/>
            </a:pPr>
            <a:r>
              <a:rPr lang="fr-FR" altLang="ro-RO" sz="1400" dirty="0">
                <a:solidFill>
                  <a:srgbClr val="002060"/>
                </a:solidFill>
                <a:cs typeface="Arial" panose="020B0604020202020204" pitchFamily="34" charset="0"/>
              </a:rPr>
              <a:t>►</a:t>
            </a:r>
            <a:r>
              <a:rPr lang="ro-RO" altLang="ro-RO" sz="1400" dirty="0">
                <a:solidFill>
                  <a:srgbClr val="002060"/>
                </a:solidFill>
                <a:cs typeface="Arial" panose="020B0604020202020204" pitchFamily="34" charset="0"/>
              </a:rPr>
              <a:t> </a:t>
            </a:r>
            <a:r>
              <a:rPr lang="fr-FR" altLang="ro-RO" sz="1400" dirty="0">
                <a:solidFill>
                  <a:srgbClr val="002060"/>
                </a:solidFill>
                <a:cs typeface="Arial" panose="020B0604020202020204" pitchFamily="34" charset="0"/>
              </a:rPr>
              <a:t>ISJ/ ISMB transmit</a:t>
            </a:r>
            <a:r>
              <a:rPr lang="ro-RO" altLang="ro-RO" sz="1400" dirty="0">
                <a:solidFill>
                  <a:srgbClr val="002060"/>
                </a:solidFill>
                <a:cs typeface="Arial" panose="020B0604020202020204" pitchFamily="34" charset="0"/>
              </a:rPr>
              <a:t> </a:t>
            </a:r>
            <a:r>
              <a:rPr lang="fr-FR" altLang="ro-RO" sz="1400" dirty="0" err="1">
                <a:solidFill>
                  <a:srgbClr val="002060"/>
                </a:solidFill>
                <a:cs typeface="Arial" panose="020B0604020202020204" pitchFamily="34" charset="0"/>
              </a:rPr>
              <a:t>către</a:t>
            </a:r>
            <a:r>
              <a:rPr lang="fr-FR" altLang="ro-RO" sz="1400" dirty="0">
                <a:solidFill>
                  <a:srgbClr val="002060"/>
                </a:solidFill>
                <a:cs typeface="Arial" panose="020B0604020202020204" pitchFamily="34" charset="0"/>
              </a:rPr>
              <a:t> CNDIPT </a:t>
            </a:r>
            <a:r>
              <a:rPr lang="fr-FR" altLang="ro-RO" sz="1400" b="1" dirty="0">
                <a:solidFill>
                  <a:srgbClr val="002060"/>
                </a:solidFill>
                <a:cs typeface="Arial" panose="020B0604020202020204" pitchFamily="34" charset="0"/>
              </a:rPr>
              <a:t>Lista </a:t>
            </a:r>
            <a:r>
              <a:rPr lang="fr-FR" altLang="ro-RO" sz="1400" b="1" dirty="0" err="1">
                <a:solidFill>
                  <a:srgbClr val="002060"/>
                </a:solidFill>
                <a:cs typeface="Arial" panose="020B0604020202020204" pitchFamily="34" charset="0"/>
              </a:rPr>
              <a:t>centralizată</a:t>
            </a:r>
            <a:r>
              <a:rPr lang="fr-FR" altLang="ro-RO" sz="1400" b="1" dirty="0">
                <a:solidFill>
                  <a:srgbClr val="002060"/>
                </a:solidFill>
                <a:cs typeface="Arial" panose="020B0604020202020204" pitchFamily="34" charset="0"/>
              </a:rPr>
              <a:t> a </a:t>
            </a:r>
            <a:r>
              <a:rPr lang="fr-FR" altLang="ro-RO" sz="1400" b="1" dirty="0" err="1">
                <a:solidFill>
                  <a:srgbClr val="002060"/>
                </a:solidFill>
                <a:cs typeface="Arial" panose="020B0604020202020204" pitchFamily="34" charset="0"/>
              </a:rPr>
              <a:t>temelor</a:t>
            </a:r>
            <a:r>
              <a:rPr lang="fr-FR" altLang="ro-RO" sz="1400" b="1" dirty="0">
                <a:solidFill>
                  <a:srgbClr val="002060"/>
                </a:solidFill>
                <a:cs typeface="Arial" panose="020B0604020202020204" pitchFamily="34" charset="0"/>
              </a:rPr>
              <a:t> </a:t>
            </a:r>
            <a:r>
              <a:rPr lang="fr-FR" altLang="ro-RO" sz="1400" b="1" dirty="0" err="1">
                <a:solidFill>
                  <a:srgbClr val="002060"/>
                </a:solidFill>
                <a:cs typeface="Arial" panose="020B0604020202020204" pitchFamily="34" charset="0"/>
              </a:rPr>
              <a:t>pentru</a:t>
            </a:r>
            <a:r>
              <a:rPr lang="fr-FR" altLang="ro-RO" sz="1400" b="1" dirty="0">
                <a:solidFill>
                  <a:srgbClr val="002060"/>
                </a:solidFill>
                <a:cs typeface="Arial" panose="020B0604020202020204" pitchFamily="34" charset="0"/>
              </a:rPr>
              <a:t> </a:t>
            </a:r>
            <a:r>
              <a:rPr lang="fr-FR" altLang="ro-RO" sz="1400" b="1" dirty="0" err="1">
                <a:solidFill>
                  <a:srgbClr val="002060"/>
                </a:solidFill>
                <a:cs typeface="Arial" panose="020B0604020202020204" pitchFamily="34" charset="0"/>
              </a:rPr>
              <a:t>proba</a:t>
            </a:r>
            <a:r>
              <a:rPr lang="fr-FR" altLang="ro-RO" sz="1400" b="1" dirty="0">
                <a:solidFill>
                  <a:srgbClr val="002060"/>
                </a:solidFill>
                <a:cs typeface="Arial" panose="020B0604020202020204" pitchFamily="34" charset="0"/>
              </a:rPr>
              <a:t> </a:t>
            </a:r>
            <a:r>
              <a:rPr lang="fr-FR" altLang="ro-RO" sz="1400" b="1" dirty="0" err="1">
                <a:solidFill>
                  <a:srgbClr val="002060"/>
                </a:solidFill>
                <a:cs typeface="Arial" panose="020B0604020202020204" pitchFamily="34" charset="0"/>
              </a:rPr>
              <a:t>practică</a:t>
            </a:r>
            <a:r>
              <a:rPr lang="fr-FR" altLang="ro-RO" sz="1400" dirty="0">
                <a:solidFill>
                  <a:srgbClr val="002060"/>
                </a:solidFill>
                <a:cs typeface="Arial" panose="020B0604020202020204" pitchFamily="34" charset="0"/>
              </a:rPr>
              <a:t> </a:t>
            </a:r>
            <a:r>
              <a:rPr lang="fr-FR" altLang="ro-RO" sz="1400" dirty="0" err="1">
                <a:solidFill>
                  <a:srgbClr val="002060"/>
                </a:solidFill>
                <a:cs typeface="Arial" panose="020B0604020202020204" pitchFamily="34" charset="0"/>
              </a:rPr>
              <a:t>propuse</a:t>
            </a:r>
            <a:r>
              <a:rPr lang="fr-FR" altLang="ro-RO" sz="1400" dirty="0">
                <a:solidFill>
                  <a:srgbClr val="002060"/>
                </a:solidFill>
                <a:cs typeface="Arial" panose="020B0604020202020204" pitchFamily="34" charset="0"/>
              </a:rPr>
              <a:t> de </a:t>
            </a:r>
            <a:r>
              <a:rPr lang="fr-FR" altLang="ro-RO" sz="1400" dirty="0" err="1">
                <a:solidFill>
                  <a:srgbClr val="002060"/>
                </a:solidFill>
                <a:cs typeface="Arial" panose="020B0604020202020204" pitchFamily="34" charset="0"/>
              </a:rPr>
              <a:t>unitățile</a:t>
            </a:r>
            <a:r>
              <a:rPr lang="fr-FR" altLang="ro-RO" sz="1400" dirty="0">
                <a:solidFill>
                  <a:srgbClr val="002060"/>
                </a:solidFill>
                <a:cs typeface="Arial" panose="020B0604020202020204" pitchFamily="34" charset="0"/>
              </a:rPr>
              <a:t> de </a:t>
            </a:r>
            <a:r>
              <a:rPr lang="fr-FR" altLang="ro-RO" sz="1400" dirty="0" err="1">
                <a:solidFill>
                  <a:srgbClr val="002060"/>
                </a:solidFill>
                <a:cs typeface="Arial" panose="020B0604020202020204" pitchFamily="34" charset="0"/>
              </a:rPr>
              <a:t>învăţământ</a:t>
            </a:r>
            <a:r>
              <a:rPr lang="fr-FR" altLang="ro-RO" sz="1400" dirty="0">
                <a:solidFill>
                  <a:srgbClr val="002060"/>
                </a:solidFill>
                <a:cs typeface="Arial" panose="020B0604020202020204" pitchFamily="34" charset="0"/>
              </a:rPr>
              <a:t>, la </a:t>
            </a:r>
            <a:r>
              <a:rPr lang="fr-FR" altLang="ro-RO" sz="1400" dirty="0" err="1">
                <a:solidFill>
                  <a:srgbClr val="002060"/>
                </a:solidFill>
                <a:cs typeface="Arial" panose="020B0604020202020204" pitchFamily="34" charset="0"/>
              </a:rPr>
              <a:t>nivel</a:t>
            </a:r>
            <a:r>
              <a:rPr lang="fr-FR" altLang="ro-RO" sz="1400" dirty="0">
                <a:solidFill>
                  <a:srgbClr val="002060"/>
                </a:solidFill>
                <a:cs typeface="Arial" panose="020B0604020202020204" pitchFamily="34" charset="0"/>
              </a:rPr>
              <a:t> </a:t>
            </a:r>
            <a:r>
              <a:rPr lang="fr-FR" altLang="ro-RO" sz="1400" dirty="0" err="1">
                <a:solidFill>
                  <a:srgbClr val="002060"/>
                </a:solidFill>
                <a:cs typeface="Arial" panose="020B0604020202020204" pitchFamily="34" charset="0"/>
              </a:rPr>
              <a:t>județean</a:t>
            </a:r>
            <a:r>
              <a:rPr lang="fr-FR" altLang="ro-RO" sz="1400" dirty="0">
                <a:solidFill>
                  <a:srgbClr val="002060"/>
                </a:solidFill>
                <a:cs typeface="Arial" panose="020B0604020202020204" pitchFamily="34" charset="0"/>
              </a:rPr>
              <a:t>, </a:t>
            </a:r>
            <a:r>
              <a:rPr lang="fr-FR" altLang="ro-RO" sz="1400" dirty="0" err="1">
                <a:solidFill>
                  <a:srgbClr val="002060"/>
                </a:solidFill>
                <a:cs typeface="Arial" panose="020B0604020202020204" pitchFamily="34" charset="0"/>
              </a:rPr>
              <a:t>împreună</a:t>
            </a:r>
            <a:r>
              <a:rPr lang="fr-FR" altLang="ro-RO" sz="1400" dirty="0">
                <a:solidFill>
                  <a:srgbClr val="002060"/>
                </a:solidFill>
                <a:cs typeface="Arial" panose="020B0604020202020204" pitchFamily="34" charset="0"/>
              </a:rPr>
              <a:t> </a:t>
            </a:r>
            <a:r>
              <a:rPr lang="fr-FR" altLang="ro-RO" sz="1400" dirty="0" err="1">
                <a:solidFill>
                  <a:srgbClr val="002060"/>
                </a:solidFill>
                <a:cs typeface="Arial" panose="020B0604020202020204" pitchFamily="34" charset="0"/>
              </a:rPr>
              <a:t>cu</a:t>
            </a:r>
            <a:r>
              <a:rPr lang="fr-FR" altLang="ro-RO" sz="1400" b="1" dirty="0">
                <a:solidFill>
                  <a:srgbClr val="002060"/>
                </a:solidFill>
                <a:cs typeface="Arial" panose="020B0604020202020204" pitchFamily="34" charset="0"/>
              </a:rPr>
              <a:t> </a:t>
            </a:r>
            <a:r>
              <a:rPr lang="fr-FR" altLang="ro-RO" sz="1400" b="1" dirty="0" err="1">
                <a:solidFill>
                  <a:srgbClr val="002060"/>
                </a:solidFill>
                <a:cs typeface="Arial" panose="020B0604020202020204" pitchFamily="34" charset="0"/>
              </a:rPr>
              <a:t>Fișele</a:t>
            </a:r>
            <a:r>
              <a:rPr lang="fr-FR" altLang="ro-RO" sz="1400" b="1" dirty="0">
                <a:solidFill>
                  <a:srgbClr val="002060"/>
                </a:solidFill>
                <a:cs typeface="Arial" panose="020B0604020202020204" pitchFamily="34" charset="0"/>
              </a:rPr>
              <a:t> de </a:t>
            </a:r>
            <a:r>
              <a:rPr lang="fr-FR" altLang="ro-RO" sz="1400" b="1" dirty="0" err="1">
                <a:solidFill>
                  <a:srgbClr val="002060"/>
                </a:solidFill>
                <a:cs typeface="Arial" panose="020B0604020202020204" pitchFamily="34" charset="0"/>
              </a:rPr>
              <a:t>descriere</a:t>
            </a:r>
            <a:r>
              <a:rPr lang="fr-FR" altLang="ro-RO" sz="1400" b="1" dirty="0">
                <a:solidFill>
                  <a:srgbClr val="002060"/>
                </a:solidFill>
                <a:cs typeface="Arial" panose="020B0604020202020204" pitchFamily="34" charset="0"/>
              </a:rPr>
              <a:t> a </a:t>
            </a:r>
            <a:r>
              <a:rPr lang="fr-FR" altLang="ro-RO" sz="1400" b="1" dirty="0" err="1">
                <a:solidFill>
                  <a:srgbClr val="002060"/>
                </a:solidFill>
                <a:cs typeface="Arial" panose="020B0604020202020204" pitchFamily="34" charset="0"/>
              </a:rPr>
              <a:t>fiecărei</a:t>
            </a:r>
            <a:r>
              <a:rPr lang="fr-FR" altLang="ro-RO" sz="1400" b="1" dirty="0">
                <a:solidFill>
                  <a:srgbClr val="002060"/>
                </a:solidFill>
                <a:cs typeface="Arial" panose="020B0604020202020204" pitchFamily="34" charset="0"/>
              </a:rPr>
              <a:t> </a:t>
            </a:r>
            <a:r>
              <a:rPr lang="fr-FR" altLang="ro-RO" sz="1400" b="1" dirty="0" err="1">
                <a:solidFill>
                  <a:srgbClr val="002060"/>
                </a:solidFill>
                <a:cs typeface="Arial" panose="020B0604020202020204" pitchFamily="34" charset="0"/>
              </a:rPr>
              <a:t>teme</a:t>
            </a:r>
            <a:r>
              <a:rPr lang="fr-FR" altLang="ro-RO" sz="1400" b="1" dirty="0">
                <a:solidFill>
                  <a:srgbClr val="002060"/>
                </a:solidFill>
                <a:cs typeface="Arial" panose="020B0604020202020204" pitchFamily="34" charset="0"/>
              </a:rPr>
              <a:t> </a:t>
            </a:r>
            <a:r>
              <a:rPr lang="fr-FR" altLang="ro-RO" sz="1400" b="1" dirty="0" err="1">
                <a:solidFill>
                  <a:srgbClr val="002060"/>
                </a:solidFill>
                <a:cs typeface="Arial" panose="020B0604020202020204" pitchFamily="34" charset="0"/>
              </a:rPr>
              <a:t>pentru</a:t>
            </a:r>
            <a:r>
              <a:rPr lang="fr-FR" altLang="ro-RO" sz="1400" b="1" dirty="0">
                <a:solidFill>
                  <a:srgbClr val="002060"/>
                </a:solidFill>
                <a:cs typeface="Arial" panose="020B0604020202020204" pitchFamily="34" charset="0"/>
              </a:rPr>
              <a:t> </a:t>
            </a:r>
            <a:r>
              <a:rPr lang="fr-FR" altLang="ro-RO" sz="1400" b="1" dirty="0" err="1">
                <a:solidFill>
                  <a:srgbClr val="002060"/>
                </a:solidFill>
                <a:cs typeface="Arial" panose="020B0604020202020204" pitchFamily="34" charset="0"/>
              </a:rPr>
              <a:t>proba</a:t>
            </a:r>
            <a:r>
              <a:rPr lang="fr-FR" altLang="ro-RO" sz="1400" b="1" dirty="0">
                <a:solidFill>
                  <a:srgbClr val="002060"/>
                </a:solidFill>
                <a:cs typeface="Arial" panose="020B0604020202020204" pitchFamily="34" charset="0"/>
              </a:rPr>
              <a:t> </a:t>
            </a:r>
            <a:r>
              <a:rPr lang="fr-FR" altLang="ro-RO" sz="1400" b="1" dirty="0" err="1">
                <a:solidFill>
                  <a:srgbClr val="002060"/>
                </a:solidFill>
                <a:cs typeface="Arial" panose="020B0604020202020204" pitchFamily="34" charset="0"/>
              </a:rPr>
              <a:t>practică</a:t>
            </a:r>
            <a:r>
              <a:rPr lang="fr-FR" altLang="ro-RO" sz="1400" b="1" dirty="0">
                <a:solidFill>
                  <a:srgbClr val="002060"/>
                </a:solidFill>
                <a:cs typeface="Arial" panose="020B0604020202020204" pitchFamily="34" charset="0"/>
              </a:rPr>
              <a:t> </a:t>
            </a:r>
            <a:r>
              <a:rPr lang="fr-FR" altLang="ro-RO" sz="1400" b="1" dirty="0" err="1">
                <a:solidFill>
                  <a:srgbClr val="002060"/>
                </a:solidFill>
                <a:cs typeface="Arial" panose="020B0604020202020204" pitchFamily="34" charset="0"/>
              </a:rPr>
              <a:t>în</a:t>
            </a:r>
            <a:r>
              <a:rPr lang="fr-FR" altLang="ro-RO" sz="1400" b="1" dirty="0">
                <a:solidFill>
                  <a:srgbClr val="002060"/>
                </a:solidFill>
                <a:cs typeface="Arial" panose="020B0604020202020204" pitchFamily="34" charset="0"/>
              </a:rPr>
              <a:t> </a:t>
            </a:r>
            <a:r>
              <a:rPr lang="fr-FR" altLang="ro-RO" sz="1400" b="1" dirty="0" err="1">
                <a:solidFill>
                  <a:srgbClr val="002060"/>
                </a:solidFill>
                <a:cs typeface="Arial" panose="020B0604020202020204" pitchFamily="34" charset="0"/>
              </a:rPr>
              <a:t>vederea</a:t>
            </a:r>
            <a:r>
              <a:rPr lang="fr-FR" altLang="ro-RO" sz="1400" b="1" dirty="0">
                <a:solidFill>
                  <a:srgbClr val="002060"/>
                </a:solidFill>
                <a:cs typeface="Arial" panose="020B0604020202020204" pitchFamily="34" charset="0"/>
              </a:rPr>
              <a:t> </a:t>
            </a:r>
            <a:r>
              <a:rPr lang="fr-FR" altLang="ro-RO" sz="1400" b="1" dirty="0" err="1">
                <a:solidFill>
                  <a:srgbClr val="002060"/>
                </a:solidFill>
                <a:cs typeface="Arial" panose="020B0604020202020204" pitchFamily="34" charset="0"/>
              </a:rPr>
              <a:t>certificării</a:t>
            </a:r>
            <a:r>
              <a:rPr lang="fr-FR" altLang="ro-RO" sz="1400" b="1" dirty="0">
                <a:solidFill>
                  <a:srgbClr val="002060"/>
                </a:solidFill>
                <a:cs typeface="Arial" panose="020B0604020202020204" pitchFamily="34" charset="0"/>
              </a:rPr>
              <a:t> </a:t>
            </a:r>
            <a:r>
              <a:rPr lang="fr-FR" altLang="ro-RO" sz="1400" b="1" dirty="0" err="1">
                <a:solidFill>
                  <a:srgbClr val="002060"/>
                </a:solidFill>
                <a:cs typeface="Arial" panose="020B0604020202020204" pitchFamily="34" charset="0"/>
              </a:rPr>
              <a:t>calificării</a:t>
            </a:r>
            <a:r>
              <a:rPr lang="fr-FR" altLang="ro-RO" sz="1400" b="1" dirty="0">
                <a:solidFill>
                  <a:srgbClr val="002060"/>
                </a:solidFill>
                <a:cs typeface="Arial" panose="020B0604020202020204" pitchFamily="34" charset="0"/>
              </a:rPr>
              <a:t> </a:t>
            </a:r>
            <a:r>
              <a:rPr lang="fr-FR" altLang="ro-RO" sz="1400" b="1" dirty="0" err="1" smtClean="0">
                <a:solidFill>
                  <a:srgbClr val="002060"/>
                </a:solidFill>
                <a:cs typeface="Arial" panose="020B0604020202020204" pitchFamily="34" charset="0"/>
              </a:rPr>
              <a:t>profesionale</a:t>
            </a:r>
            <a:endParaRPr lang="en-US" altLang="ro-RO" sz="1400" b="1" dirty="0">
              <a:solidFill>
                <a:srgbClr val="002060"/>
              </a:solidFill>
              <a:cs typeface="Arial" panose="020B0604020202020204" pitchFamily="34" charset="0"/>
            </a:endParaRPr>
          </a:p>
          <a:p>
            <a:pPr algn="just">
              <a:lnSpc>
                <a:spcPct val="90000"/>
              </a:lnSpc>
              <a:spcAft>
                <a:spcPts val="275"/>
              </a:spcAft>
              <a:buClr>
                <a:srgbClr val="107BFC"/>
              </a:buClr>
              <a:buFont typeface="Arial" panose="020B0604020202020204" pitchFamily="34" charset="0"/>
              <a:buNone/>
            </a:pPr>
            <a:r>
              <a:rPr lang="en-US" altLang="ro-RO" sz="1400" b="1" dirty="0" smtClean="0">
                <a:solidFill>
                  <a:schemeClr val="bg1"/>
                </a:solidFill>
                <a:cs typeface="Arial" panose="020B0604020202020204" pitchFamily="34" charset="0"/>
              </a:rPr>
              <a:t>t</a:t>
            </a:r>
            <a:r>
              <a:rPr lang="fr-FR" altLang="ro-RO" sz="1400" b="1" dirty="0" err="1" smtClean="0">
                <a:solidFill>
                  <a:schemeClr val="bg1"/>
                </a:solidFill>
                <a:cs typeface="Arial" panose="020B0604020202020204" pitchFamily="34" charset="0"/>
              </a:rPr>
              <a:t>ermen</a:t>
            </a:r>
            <a:r>
              <a:rPr lang="fr-FR" altLang="ro-RO" sz="1400" b="1" dirty="0" smtClean="0">
                <a:solidFill>
                  <a:schemeClr val="bg1"/>
                </a:solidFill>
                <a:cs typeface="Arial" panose="020B0604020202020204" pitchFamily="34" charset="0"/>
              </a:rPr>
              <a:t> 3</a:t>
            </a:r>
            <a:r>
              <a:rPr lang="ro-RO" altLang="ro-RO" sz="1400" b="1" dirty="0">
                <a:solidFill>
                  <a:schemeClr val="bg1"/>
                </a:solidFill>
                <a:cs typeface="Arial" panose="020B0604020202020204" pitchFamily="34" charset="0"/>
              </a:rPr>
              <a:t>1</a:t>
            </a:r>
            <a:r>
              <a:rPr lang="fr-FR" altLang="ro-RO" sz="1400" b="1" dirty="0" smtClean="0">
                <a:solidFill>
                  <a:schemeClr val="bg1"/>
                </a:solidFill>
                <a:cs typeface="Arial" panose="020B0604020202020204" pitchFamily="34" charset="0"/>
              </a:rPr>
              <a:t> MAI</a:t>
            </a:r>
            <a:r>
              <a:rPr lang="fr-FR" altLang="ro-RO" sz="1400" dirty="0" smtClean="0">
                <a:solidFill>
                  <a:schemeClr val="bg1"/>
                </a:solidFill>
                <a:cs typeface="Arial" panose="020B0604020202020204" pitchFamily="34" charset="0"/>
              </a:rPr>
              <a:t> </a:t>
            </a:r>
            <a:r>
              <a:rPr lang="fr-FR" altLang="ro-RO" sz="1400" b="1" dirty="0" smtClean="0">
                <a:solidFill>
                  <a:schemeClr val="bg1"/>
                </a:solidFill>
                <a:cs typeface="Arial" panose="020B0604020202020204" pitchFamily="34" charset="0"/>
              </a:rPr>
              <a:t>202</a:t>
            </a:r>
            <a:r>
              <a:rPr lang="ro-RO" altLang="ro-RO" sz="1400" b="1" dirty="0">
                <a:solidFill>
                  <a:schemeClr val="bg1"/>
                </a:solidFill>
                <a:cs typeface="Arial" panose="020B0604020202020204" pitchFamily="34" charset="0"/>
              </a:rPr>
              <a:t>5</a:t>
            </a:r>
            <a:endParaRPr lang="ro-RO" altLang="ro-RO" sz="1400" dirty="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1793415" y="6611802"/>
            <a:ext cx="38686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sz="1100" dirty="0" smtClean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13</a:t>
            </a:r>
            <a:endParaRPr lang="en-US" sz="1100" dirty="0">
              <a:solidFill>
                <a:schemeClr val="accent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33453" y="210106"/>
            <a:ext cx="952314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altLang="ro-RO" sz="1400" b="1" dirty="0" smtClean="0">
                <a:solidFill>
                  <a:srgbClr val="5FCBEF">
                    <a:lumMod val="40000"/>
                    <a:lumOff val="60000"/>
                  </a:srgbClr>
                </a:solidFill>
                <a:cs typeface="Arial" panose="020B0604020202020204" pitchFamily="34" charset="0"/>
              </a:rPr>
              <a:t>ACTIVITĂȚI SPECIFICE ÎNVĂȚĂMÂNTULUI PROFESIONAL ȘI TEHNIC</a:t>
            </a:r>
            <a:r>
              <a:rPr lang="en-US" altLang="ro-RO" sz="1400" b="1" dirty="0" smtClean="0">
                <a:solidFill>
                  <a:srgbClr val="5FCBEF">
                    <a:lumMod val="40000"/>
                    <a:lumOff val="60000"/>
                  </a:srgbClr>
                </a:solidFill>
                <a:cs typeface="Arial" panose="020B0604020202020204" pitchFamily="34" charset="0"/>
              </a:rPr>
              <a:t> </a:t>
            </a:r>
            <a:r>
              <a:rPr lang="ro-RO" altLang="ro-RO" sz="1400" b="1" dirty="0" smtClean="0">
                <a:solidFill>
                  <a:srgbClr val="5FCBEF">
                    <a:lumMod val="40000"/>
                    <a:lumOff val="60000"/>
                  </a:srgbClr>
                </a:solidFill>
                <a:cs typeface="Arial" panose="020B0604020202020204" pitchFamily="34" charset="0"/>
              </a:rPr>
              <a:t>(ÎPT)</a:t>
            </a:r>
            <a:r>
              <a:rPr lang="en-US" altLang="ro-RO" sz="1400" b="1" dirty="0" smtClean="0">
                <a:solidFill>
                  <a:srgbClr val="5FCBEF">
                    <a:lumMod val="40000"/>
                    <a:lumOff val="60000"/>
                  </a:srgbClr>
                </a:solidFill>
                <a:cs typeface="Arial" panose="020B0604020202020204" pitchFamily="34" charset="0"/>
              </a:rPr>
              <a:t> </a:t>
            </a:r>
          </a:p>
          <a:p>
            <a:pPr algn="ctr"/>
            <a:r>
              <a:rPr lang="ro-RO" altLang="ro-RO" sz="1400" b="1" dirty="0" smtClean="0">
                <a:solidFill>
                  <a:srgbClr val="5FCBEF">
                    <a:lumMod val="40000"/>
                    <a:lumOff val="60000"/>
                  </a:srgbClr>
                </a:solidFill>
                <a:cs typeface="Arial" panose="020B0604020202020204" pitchFamily="34" charset="0"/>
              </a:rPr>
              <a:t>ÎN ANUL ȘCOLAR 20</a:t>
            </a:r>
            <a:r>
              <a:rPr lang="en-GB" altLang="ro-RO" sz="1400" b="1" dirty="0" smtClean="0">
                <a:solidFill>
                  <a:srgbClr val="5FCBEF">
                    <a:lumMod val="40000"/>
                    <a:lumOff val="60000"/>
                  </a:srgbClr>
                </a:solidFill>
                <a:cs typeface="Arial" panose="020B0604020202020204" pitchFamily="34" charset="0"/>
              </a:rPr>
              <a:t>2</a:t>
            </a:r>
            <a:r>
              <a:rPr lang="ro-RO" altLang="ro-RO" sz="1400" b="1" dirty="0" smtClean="0">
                <a:solidFill>
                  <a:srgbClr val="5FCBEF">
                    <a:lumMod val="40000"/>
                    <a:lumOff val="60000"/>
                  </a:srgbClr>
                </a:solidFill>
                <a:cs typeface="Arial" panose="020B0604020202020204" pitchFamily="34" charset="0"/>
              </a:rPr>
              <a:t>4-2025</a:t>
            </a:r>
            <a:endParaRPr lang="en-US" sz="3200" dirty="0">
              <a:solidFill>
                <a:srgbClr val="5FCBEF">
                  <a:lumMod val="40000"/>
                  <a:lumOff val="6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3013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559" y="0"/>
            <a:ext cx="12175243" cy="6858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/>
          <a:srcRect l="87377" t="20474" r="8967" b="12575"/>
          <a:stretch/>
        </p:blipFill>
        <p:spPr>
          <a:xfrm rot="16200000">
            <a:off x="5743977" y="-5733585"/>
            <a:ext cx="724828" cy="12192000"/>
          </a:xfrm>
          <a:prstGeom prst="rect">
            <a:avLst/>
          </a:prstGeom>
        </p:spPr>
      </p:pic>
      <p:sp>
        <p:nvSpPr>
          <p:cNvPr id="5" name="CustomShape 4"/>
          <p:cNvSpPr/>
          <p:nvPr/>
        </p:nvSpPr>
        <p:spPr>
          <a:xfrm>
            <a:off x="11368617" y="0"/>
            <a:ext cx="652398" cy="733325"/>
          </a:xfrm>
          <a:prstGeom prst="rect">
            <a:avLst/>
          </a:prstGeom>
          <a:solidFill>
            <a:schemeClr val="accent1">
              <a:lumMod val="40000"/>
              <a:lumOff val="60000"/>
              <a:alpha val="86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pPr algn="ctr"/>
            <a:endParaRPr lang="en-US" sz="3600" dirty="0">
              <a:solidFill>
                <a:prstClr val="white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1485756" y="55764"/>
            <a:ext cx="41259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sz="3200" b="1" dirty="0" smtClean="0">
                <a:solidFill>
                  <a:schemeClr val="accent1">
                    <a:lumMod val="50000"/>
                  </a:schemeClr>
                </a:solidFill>
              </a:rPr>
              <a:t>7</a:t>
            </a:r>
            <a:endParaRPr lang="en-US" sz="32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6" name="CustomShape 4"/>
          <p:cNvSpPr/>
          <p:nvPr/>
        </p:nvSpPr>
        <p:spPr>
          <a:xfrm>
            <a:off x="5245477" y="763823"/>
            <a:ext cx="6944676" cy="649956"/>
          </a:xfrm>
          <a:prstGeom prst="rect">
            <a:avLst/>
          </a:prstGeom>
          <a:solidFill>
            <a:schemeClr val="accent1">
              <a:lumMod val="60000"/>
              <a:lumOff val="40000"/>
              <a:alpha val="66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7" name="CustomShape 5"/>
          <p:cNvSpPr/>
          <p:nvPr/>
        </p:nvSpPr>
        <p:spPr>
          <a:xfrm flipH="1">
            <a:off x="5988027" y="926494"/>
            <a:ext cx="6032987" cy="614922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2" name="TextBox 11"/>
          <p:cNvSpPr txBox="1"/>
          <p:nvPr/>
        </p:nvSpPr>
        <p:spPr>
          <a:xfrm>
            <a:off x="6764912" y="1155951"/>
            <a:ext cx="4828921" cy="3416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ro-RO" altLang="ro-RO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Certificarea calificărilor profesionale</a:t>
            </a:r>
          </a:p>
        </p:txBody>
      </p:sp>
      <p:sp>
        <p:nvSpPr>
          <p:cNvPr id="13" name="CustomShape 5"/>
          <p:cNvSpPr/>
          <p:nvPr/>
        </p:nvSpPr>
        <p:spPr>
          <a:xfrm flipH="1">
            <a:off x="-15297" y="3270566"/>
            <a:ext cx="12217688" cy="1668738"/>
          </a:xfrm>
          <a:prstGeom prst="rect">
            <a:avLst/>
          </a:prstGeom>
          <a:solidFill>
            <a:srgbClr val="40ECEC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7" name="TextBox 6"/>
          <p:cNvSpPr txBox="1"/>
          <p:nvPr/>
        </p:nvSpPr>
        <p:spPr>
          <a:xfrm>
            <a:off x="567559" y="3270566"/>
            <a:ext cx="4821124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Arial" panose="020B0604020202020204" pitchFamily="34" charset="0"/>
              <a:buNone/>
            </a:pPr>
            <a:r>
              <a:rPr lang="fr-FR" altLang="ro-RO" sz="1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Certificarea</a:t>
            </a:r>
            <a:r>
              <a:rPr lang="fr-FR" altLang="ro-RO" sz="1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altLang="ro-RO" sz="1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calificărilor</a:t>
            </a:r>
            <a:r>
              <a:rPr lang="fr-FR" altLang="ro-RO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altLang="ro-RO" sz="1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profesionale</a:t>
            </a:r>
            <a:r>
              <a:rPr lang="fr-FR" altLang="ro-RO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fr-FR" altLang="ro-RO" sz="1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nivel</a:t>
            </a:r>
            <a:r>
              <a:rPr lang="fr-FR" altLang="ro-RO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altLang="ro-RO" sz="1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</a:p>
          <a:p>
            <a:pPr algn="just">
              <a:buFont typeface="Arial" panose="020B0604020202020204" pitchFamily="34" charset="0"/>
              <a:buNone/>
            </a:pPr>
            <a:r>
              <a:rPr lang="fr-FR" altLang="ro-RO" sz="1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 </a:t>
            </a:r>
            <a:r>
              <a:rPr lang="fr-FR" altLang="ro-RO" sz="1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Cadrului</a:t>
            </a:r>
            <a:r>
              <a:rPr lang="fr-FR" altLang="ro-RO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altLang="ro-RO" sz="1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Național</a:t>
            </a:r>
            <a:r>
              <a:rPr lang="fr-FR" altLang="ro-RO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al </a:t>
            </a:r>
            <a:r>
              <a:rPr lang="fr-FR" altLang="ro-RO" sz="1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Calificărilor</a:t>
            </a:r>
            <a:r>
              <a:rPr lang="fr-FR" altLang="ro-RO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fr-FR" altLang="ro-RO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dobândite</a:t>
            </a:r>
            <a:r>
              <a:rPr lang="fr-FR" altLang="ro-RO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altLang="ro-RO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prin</a:t>
            </a:r>
            <a:r>
              <a:rPr lang="fr-FR" altLang="ro-RO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altLang="ro-RO" sz="1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învățământ</a:t>
            </a:r>
            <a:r>
              <a:rPr lang="fr-FR" altLang="ro-RO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altLang="ro-RO" sz="1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liceal</a:t>
            </a:r>
            <a:r>
              <a:rPr lang="fr-FR" altLang="ro-RO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altLang="ro-RO" sz="1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filiera</a:t>
            </a:r>
            <a:r>
              <a:rPr lang="fr-FR" altLang="ro-RO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altLang="ro-RO" sz="1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tehnologică</a:t>
            </a:r>
            <a:r>
              <a:rPr lang="ro-RO" altLang="ro-RO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o-RO" altLang="ro-RO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 realizează conform </a:t>
            </a:r>
            <a:r>
              <a:rPr lang="fr-FR" altLang="ro-RO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OMEN nr. 4434/2014 </a:t>
            </a:r>
            <a:r>
              <a:rPr lang="fr-FR" altLang="ro-RO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privind</a:t>
            </a:r>
            <a:r>
              <a:rPr lang="fr-FR" altLang="ro-RO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altLang="ro-RO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aprobarea</a:t>
            </a:r>
            <a:r>
              <a:rPr lang="fr-FR" altLang="ro-RO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altLang="ro-RO" sz="14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Metodologiei</a:t>
            </a:r>
            <a:r>
              <a:rPr lang="fr-FR" altLang="ro-RO" sz="14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fr-FR" altLang="ro-RO" sz="14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organizare</a:t>
            </a:r>
            <a:r>
              <a:rPr lang="fr-FR" altLang="ro-RO" sz="14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altLang="ro-RO" sz="14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și</a:t>
            </a:r>
            <a:r>
              <a:rPr lang="fr-FR" altLang="ro-RO" sz="14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altLang="ro-RO" sz="14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desfășurare</a:t>
            </a:r>
            <a:r>
              <a:rPr lang="fr-FR" altLang="ro-RO" sz="14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fr-FR" altLang="ro-RO" sz="14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examenului</a:t>
            </a:r>
            <a:r>
              <a:rPr lang="fr-FR" altLang="ro-RO" sz="14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fr-FR" altLang="ro-RO" sz="14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certificare</a:t>
            </a:r>
            <a:r>
              <a:rPr lang="fr-FR" altLang="ro-RO" sz="14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fr-FR" altLang="ro-RO" sz="14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calificării</a:t>
            </a:r>
            <a:r>
              <a:rPr lang="fr-FR" altLang="ro-RO" sz="14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altLang="ro-RO" sz="14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absolvenților</a:t>
            </a:r>
            <a:r>
              <a:rPr lang="fr-FR" altLang="ro-RO" sz="14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altLang="ro-RO" sz="14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învățământului</a:t>
            </a:r>
            <a:r>
              <a:rPr lang="fr-FR" altLang="ro-RO" sz="14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altLang="ro-RO" sz="14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liceal</a:t>
            </a:r>
            <a:r>
              <a:rPr lang="fr-FR" altLang="ro-RO" sz="14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fr-FR" altLang="ro-RO" sz="14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filiera</a:t>
            </a:r>
            <a:r>
              <a:rPr lang="fr-FR" altLang="ro-RO" sz="14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altLang="ro-RO" sz="14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tehnologică</a:t>
            </a:r>
            <a:endParaRPr lang="ro-RO" altLang="ro-RO" sz="1400" i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633095" y="3296627"/>
            <a:ext cx="6476297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Arial" panose="020B0604020202020204" pitchFamily="34" charset="0"/>
              <a:buNone/>
            </a:pPr>
            <a:r>
              <a:rPr lang="fr-FR" altLang="ro-RO" sz="14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■</a:t>
            </a:r>
            <a:r>
              <a:rPr lang="ro-RO" altLang="ro-RO" sz="14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o-RO" altLang="ro-RO" sz="14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probă orală – susținere proiect </a:t>
            </a:r>
            <a:r>
              <a:rPr lang="ro-RO" altLang="ro-RO" sz="1400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altLang="ro-RO" sz="1400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fiş</a:t>
            </a:r>
            <a:r>
              <a:rPr lang="ro-RO" altLang="ro-RO" sz="14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ă</a:t>
            </a:r>
            <a:r>
              <a:rPr lang="en-US" altLang="ro-RO" sz="14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US" altLang="ro-RO" sz="14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evaluare</a:t>
            </a:r>
            <a:r>
              <a:rPr lang="en-US" altLang="ro-RO" sz="14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cu </a:t>
            </a:r>
            <a:r>
              <a:rPr lang="en-US" altLang="ro-RO" sz="14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caracter</a:t>
            </a:r>
            <a:r>
              <a:rPr lang="en-US" altLang="ro-RO" sz="14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o-RO" sz="14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naţional</a:t>
            </a:r>
            <a:r>
              <a:rPr lang="ro-RO" altLang="ro-RO" sz="14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ro-RO" altLang="ro-RO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r>
              <a:rPr lang="en-US" altLang="ro-RO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o-RO" altLang="ro-RO" sz="14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Font typeface="Arial" panose="020B0604020202020204" pitchFamily="34" charset="0"/>
              <a:buNone/>
            </a:pPr>
            <a:r>
              <a:rPr lang="ro-RO" altLang="ro-RO" sz="1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Elevii vor realiza proiectele după data de 15 ianuarie 2025.</a:t>
            </a:r>
            <a:endParaRPr lang="ro-RO" altLang="ro-RO" sz="1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Font typeface="Arial" panose="020B0604020202020204" pitchFamily="34" charset="0"/>
              <a:buNone/>
            </a:pPr>
            <a:endParaRPr lang="ro-RO" altLang="ro-RO" sz="14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Font typeface="Arial" panose="020B0604020202020204" pitchFamily="34" charset="0"/>
              <a:buNone/>
            </a:pPr>
            <a:r>
              <a:rPr lang="en-US" altLang="ro-RO" sz="14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Temele</a:t>
            </a:r>
            <a:r>
              <a:rPr lang="en-US" altLang="ro-RO" sz="1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o-RO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</a:t>
            </a:r>
            <a:r>
              <a:rPr lang="en-US" altLang="ro-RO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proiect</a:t>
            </a:r>
            <a:r>
              <a:rPr lang="en-US" altLang="ro-RO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o-RO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trebuie</a:t>
            </a:r>
            <a:r>
              <a:rPr lang="en-US" altLang="ro-RO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o-RO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să</a:t>
            </a:r>
            <a:r>
              <a:rPr lang="en-US" altLang="ro-RO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o-RO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vizeze</a:t>
            </a:r>
            <a:r>
              <a:rPr lang="en-US" altLang="ro-RO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o-RO" sz="14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unitățile</a:t>
            </a:r>
            <a:r>
              <a:rPr lang="en-US" altLang="ro-RO" sz="1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o-RO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</a:t>
            </a:r>
            <a:r>
              <a:rPr lang="en-US" altLang="ro-RO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rezultate</a:t>
            </a:r>
            <a:r>
              <a:rPr lang="en-US" altLang="ro-RO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ale </a:t>
            </a:r>
            <a:r>
              <a:rPr lang="en-US" altLang="ro-RO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învățării</a:t>
            </a:r>
            <a:r>
              <a:rPr lang="en-US" altLang="ro-RO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o-RO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specializate</a:t>
            </a:r>
            <a:r>
              <a:rPr lang="en-US" altLang="ro-RO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din </a:t>
            </a:r>
            <a:r>
              <a:rPr lang="ro-RO" altLang="ro-RO" sz="1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SPP </a:t>
            </a:r>
            <a:r>
              <a:rPr lang="en-US" altLang="ro-RO" sz="1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 </a:t>
            </a:r>
            <a:r>
              <a:rPr lang="en-US" altLang="ro-RO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calificării</a:t>
            </a:r>
            <a:r>
              <a:rPr lang="en-US" altLang="ro-RO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altLang="ro-RO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să</a:t>
            </a:r>
            <a:r>
              <a:rPr lang="en-US" altLang="ro-RO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o-RO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genereze</a:t>
            </a:r>
            <a:r>
              <a:rPr lang="en-US" altLang="ro-RO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o-RO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activități</a:t>
            </a:r>
            <a:r>
              <a:rPr lang="en-US" altLang="ro-RO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o-RO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semnificative</a:t>
            </a:r>
            <a:r>
              <a:rPr lang="en-US" altLang="ro-RO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altLang="ro-RO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specifice</a:t>
            </a:r>
            <a:r>
              <a:rPr lang="en-US" altLang="ro-RO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o-RO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calificării</a:t>
            </a:r>
            <a:r>
              <a:rPr lang="en-US" altLang="ro-RO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altLang="ro-RO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astfel</a:t>
            </a:r>
            <a:r>
              <a:rPr lang="en-US" altLang="ro-RO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o-RO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încât</a:t>
            </a:r>
            <a:r>
              <a:rPr lang="en-US" altLang="ro-RO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o-RO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să</a:t>
            </a:r>
            <a:r>
              <a:rPr lang="en-US" altLang="ro-RO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fie </a:t>
            </a:r>
            <a:r>
              <a:rPr lang="en-US" altLang="ro-RO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posibilă</a:t>
            </a:r>
            <a:r>
              <a:rPr lang="en-US" altLang="ro-RO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o-RO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demonstrarea</a:t>
            </a:r>
            <a:r>
              <a:rPr lang="en-US" altLang="ro-RO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altLang="ro-RO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în</a:t>
            </a:r>
            <a:r>
              <a:rPr lang="en-US" altLang="ro-RO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o-RO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situaţia</a:t>
            </a:r>
            <a:r>
              <a:rPr lang="en-US" altLang="ro-RO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US" altLang="ro-RO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examen</a:t>
            </a:r>
            <a:r>
              <a:rPr lang="en-US" altLang="ro-RO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US" altLang="ro-RO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certificare</a:t>
            </a:r>
            <a:r>
              <a:rPr lang="en-US" altLang="ro-RO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a </a:t>
            </a:r>
            <a:r>
              <a:rPr lang="en-US" altLang="ro-RO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dobândirii</a:t>
            </a:r>
            <a:r>
              <a:rPr lang="en-US" altLang="ro-RO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o-RO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calificării</a:t>
            </a:r>
            <a:r>
              <a:rPr lang="en-US" altLang="ro-RO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respective. </a:t>
            </a:r>
            <a:endParaRPr lang="ro-RO" altLang="ro-RO" sz="1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CustomShape 5"/>
          <p:cNvSpPr/>
          <p:nvPr/>
        </p:nvSpPr>
        <p:spPr>
          <a:xfrm flipH="1">
            <a:off x="2633" y="4976807"/>
            <a:ext cx="12217688" cy="1560623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9" name="TextBox 8"/>
          <p:cNvSpPr txBox="1"/>
          <p:nvPr/>
        </p:nvSpPr>
        <p:spPr>
          <a:xfrm>
            <a:off x="567559" y="5061499"/>
            <a:ext cx="4908331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altLang="ro-RO" sz="1400" b="1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Certificarea</a:t>
            </a:r>
            <a:r>
              <a:rPr lang="fr-FR" altLang="ro-RO" sz="1400" b="1" dirty="0">
                <a:solidFill>
                  <a:schemeClr val="accent1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altLang="ro-RO" sz="1400" b="1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calificărilor</a:t>
            </a:r>
            <a:r>
              <a:rPr lang="fr-FR" altLang="ro-RO" sz="1400" b="1" dirty="0">
                <a:solidFill>
                  <a:schemeClr val="accent1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altLang="ro-RO" sz="1400" b="1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profesionale</a:t>
            </a:r>
            <a:r>
              <a:rPr lang="fr-FR" altLang="ro-RO" sz="1400" b="1" dirty="0">
                <a:solidFill>
                  <a:schemeClr val="accent1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fr-FR" altLang="ro-RO" sz="1400" b="1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nivel</a:t>
            </a:r>
            <a:r>
              <a:rPr lang="fr-FR" altLang="ro-RO" sz="1400" b="1" dirty="0">
                <a:solidFill>
                  <a:schemeClr val="accent1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altLang="ro-RO" sz="1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 </a:t>
            </a:r>
            <a:endParaRPr lang="ro-RO" altLang="ro-RO" sz="1400" b="1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altLang="ro-RO" sz="1400" b="1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 </a:t>
            </a:r>
            <a:r>
              <a:rPr lang="fr-FR" altLang="ro-RO" sz="1400" b="1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Cadrului</a:t>
            </a:r>
            <a:r>
              <a:rPr lang="fr-FR" altLang="ro-RO" sz="1400" b="1" dirty="0">
                <a:solidFill>
                  <a:schemeClr val="accent1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altLang="ro-RO" sz="1400" b="1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Național</a:t>
            </a:r>
            <a:r>
              <a:rPr lang="fr-FR" altLang="ro-RO" sz="1400" b="1" dirty="0">
                <a:solidFill>
                  <a:schemeClr val="accent1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al </a:t>
            </a:r>
            <a:r>
              <a:rPr lang="fr-FR" altLang="ro-RO" sz="1400" b="1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Calificărilor</a:t>
            </a:r>
            <a:r>
              <a:rPr lang="fr-FR" altLang="ro-RO" sz="1400" dirty="0">
                <a:solidFill>
                  <a:schemeClr val="accent1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fr-FR" altLang="ro-RO" sz="1400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dobândite</a:t>
            </a:r>
            <a:r>
              <a:rPr lang="fr-FR" altLang="ro-RO" sz="1400" dirty="0">
                <a:solidFill>
                  <a:schemeClr val="accent1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altLang="ro-RO" sz="1400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prin</a:t>
            </a:r>
            <a:r>
              <a:rPr lang="fr-FR" altLang="ro-RO" sz="1400" dirty="0">
                <a:solidFill>
                  <a:schemeClr val="accent1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altLang="ro-RO" sz="1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învățământ</a:t>
            </a:r>
            <a:r>
              <a:rPr lang="fr-FR" altLang="ro-RO" sz="1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altLang="ro-RO" sz="1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postliceal</a:t>
            </a:r>
            <a:r>
              <a:rPr lang="ro-RO" altLang="ro-RO" sz="1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o-RO" altLang="ro-RO" sz="1400" b="1" dirty="0">
                <a:solidFill>
                  <a:schemeClr val="accent1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 realizează conform </a:t>
            </a:r>
            <a:r>
              <a:rPr lang="fr-FR" altLang="ro-RO" sz="1400" dirty="0">
                <a:solidFill>
                  <a:schemeClr val="accent1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OMEN nr. 5005/2014 </a:t>
            </a:r>
            <a:r>
              <a:rPr lang="fr-FR" altLang="ro-RO" sz="1400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privind</a:t>
            </a:r>
            <a:r>
              <a:rPr lang="fr-FR" altLang="ro-RO" sz="1400" dirty="0">
                <a:solidFill>
                  <a:schemeClr val="accent1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altLang="ro-RO" sz="1400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aprobarea</a:t>
            </a:r>
            <a:r>
              <a:rPr lang="fr-FR" altLang="ro-RO" sz="1400" dirty="0">
                <a:solidFill>
                  <a:schemeClr val="accent1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altLang="ro-RO" sz="1400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Metodologiei</a:t>
            </a:r>
            <a:r>
              <a:rPr lang="fr-FR" altLang="ro-RO" sz="1400" dirty="0">
                <a:solidFill>
                  <a:schemeClr val="accent1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fr-FR" altLang="ro-RO" sz="1400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organizare</a:t>
            </a:r>
            <a:r>
              <a:rPr lang="fr-FR" altLang="ro-RO" sz="1400" dirty="0">
                <a:solidFill>
                  <a:schemeClr val="accent1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altLang="ro-RO" sz="1400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și</a:t>
            </a:r>
            <a:r>
              <a:rPr lang="fr-FR" altLang="ro-RO" sz="1400" dirty="0">
                <a:solidFill>
                  <a:schemeClr val="accent1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altLang="ro-RO" sz="1400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desfășurare</a:t>
            </a:r>
            <a:r>
              <a:rPr lang="fr-FR" altLang="ro-RO" sz="1400" dirty="0">
                <a:solidFill>
                  <a:schemeClr val="accent1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fr-FR" altLang="ro-RO" sz="1400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examenului</a:t>
            </a:r>
            <a:r>
              <a:rPr lang="fr-FR" altLang="ro-RO" sz="1400" dirty="0">
                <a:solidFill>
                  <a:schemeClr val="accent1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fr-FR" altLang="ro-RO" sz="1400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certificare</a:t>
            </a:r>
            <a:r>
              <a:rPr lang="fr-FR" altLang="ro-RO" sz="1400" dirty="0">
                <a:solidFill>
                  <a:schemeClr val="accent1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fr-FR" altLang="ro-RO" sz="1400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calificării</a:t>
            </a:r>
            <a:r>
              <a:rPr lang="fr-FR" altLang="ro-RO" sz="1400" dirty="0">
                <a:solidFill>
                  <a:schemeClr val="accent1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altLang="ro-RO" sz="1400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profesionale</a:t>
            </a:r>
            <a:r>
              <a:rPr lang="fr-FR" altLang="ro-RO" sz="1400" dirty="0">
                <a:solidFill>
                  <a:schemeClr val="accent1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fr-FR" altLang="ro-RO" sz="1400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absolvenților</a:t>
            </a:r>
            <a:r>
              <a:rPr lang="fr-FR" altLang="ro-RO" sz="1400" dirty="0">
                <a:solidFill>
                  <a:schemeClr val="accent1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altLang="ro-RO" sz="1400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învățământului</a:t>
            </a:r>
            <a:r>
              <a:rPr lang="fr-FR" altLang="ro-RO" sz="1400" dirty="0">
                <a:solidFill>
                  <a:schemeClr val="accent1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altLang="ro-RO" sz="1400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postliceal</a:t>
            </a:r>
            <a:r>
              <a:rPr lang="ro-RO" altLang="ro-RO" sz="1400" dirty="0">
                <a:solidFill>
                  <a:schemeClr val="accent1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endParaRPr lang="en-US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693249" y="5249757"/>
            <a:ext cx="5242057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Arial" panose="020B0604020202020204" pitchFamily="34" charset="0"/>
              <a:buNone/>
            </a:pPr>
            <a:r>
              <a:rPr lang="ro-RO" altLang="ro-RO" sz="14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■ </a:t>
            </a:r>
            <a:r>
              <a:rPr lang="ro-RO" altLang="ro-RO" sz="1400" b="1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probă practică</a:t>
            </a:r>
            <a:endParaRPr lang="en-US" altLang="ro-RO" sz="1400" b="1" i="1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Font typeface="Arial" panose="020B0604020202020204" pitchFamily="34" charset="0"/>
              <a:buNone/>
            </a:pPr>
            <a:endParaRPr lang="ro-RO" altLang="ro-RO" sz="1400" b="1" i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Font typeface="Arial" panose="020B0604020202020204" pitchFamily="34" charset="0"/>
              <a:buNone/>
            </a:pPr>
            <a:r>
              <a:rPr lang="ro-RO" altLang="ro-RO" sz="1400" b="1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■ probă </a:t>
            </a:r>
            <a:r>
              <a:rPr lang="ro-RO" altLang="ro-RO" sz="1400" b="1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scrisă</a:t>
            </a:r>
            <a:endParaRPr lang="en-US" altLang="ro-RO" sz="1400" b="1" i="1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Font typeface="Arial" panose="020B0604020202020204" pitchFamily="34" charset="0"/>
              <a:buNone/>
            </a:pPr>
            <a:endParaRPr lang="ro-RO" altLang="ro-RO" sz="1400" b="1" i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Font typeface="Arial" panose="020B0604020202020204" pitchFamily="34" charset="0"/>
              <a:buNone/>
            </a:pPr>
            <a:r>
              <a:rPr lang="ro-RO" altLang="ro-RO" sz="1400" b="1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■ </a:t>
            </a:r>
            <a:r>
              <a:rPr lang="ro-RO" altLang="ro-RO" sz="1400" b="1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realizarea și susținerea </a:t>
            </a:r>
            <a:r>
              <a:rPr lang="ro-RO" altLang="ro-RO" sz="1400" b="1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unui proiect </a:t>
            </a:r>
            <a:endParaRPr lang="en-US" sz="1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1793415" y="6611802"/>
            <a:ext cx="38686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sz="1100" dirty="0" smtClean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14</a:t>
            </a:r>
            <a:endParaRPr lang="en-US" sz="1100" dirty="0">
              <a:solidFill>
                <a:schemeClr val="accent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3453" y="3487767"/>
            <a:ext cx="28984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sz="5400" b="1" dirty="0" smtClean="0">
                <a:solidFill>
                  <a:schemeClr val="bg1"/>
                </a:solidFill>
              </a:rPr>
              <a:t>4</a:t>
            </a:r>
            <a:endParaRPr lang="en-GB" sz="5400" b="1" dirty="0">
              <a:solidFill>
                <a:schemeClr val="bg1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8203" y="5132639"/>
            <a:ext cx="28984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sz="5400" b="1" dirty="0" smtClean="0">
                <a:solidFill>
                  <a:schemeClr val="bg1"/>
                </a:solidFill>
              </a:rPr>
              <a:t>5</a:t>
            </a:r>
            <a:endParaRPr lang="en-GB" sz="5400" b="1" dirty="0">
              <a:solidFill>
                <a:schemeClr val="bg1"/>
              </a:solidFill>
            </a:endParaRPr>
          </a:p>
        </p:txBody>
      </p:sp>
      <p:sp>
        <p:nvSpPr>
          <p:cNvPr id="22" name="CustomShape 5"/>
          <p:cNvSpPr/>
          <p:nvPr/>
        </p:nvSpPr>
        <p:spPr>
          <a:xfrm flipH="1">
            <a:off x="473" y="1625707"/>
            <a:ext cx="12217688" cy="1589797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3" name="TextBox 22"/>
          <p:cNvSpPr txBox="1"/>
          <p:nvPr/>
        </p:nvSpPr>
        <p:spPr>
          <a:xfrm>
            <a:off x="583329" y="1625707"/>
            <a:ext cx="4821124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Arial" panose="020B0604020202020204" pitchFamily="34" charset="0"/>
              <a:buNone/>
            </a:pPr>
            <a:r>
              <a:rPr lang="fr-FR" altLang="ro-RO" sz="1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Certificarea</a:t>
            </a:r>
            <a:r>
              <a:rPr lang="fr-FR" altLang="ro-RO" sz="1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altLang="ro-RO" sz="1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calificărilor</a:t>
            </a:r>
            <a:r>
              <a:rPr lang="fr-FR" altLang="ro-RO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altLang="ro-RO" sz="1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profesionale</a:t>
            </a:r>
            <a:r>
              <a:rPr lang="fr-FR" altLang="ro-RO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fr-FR" altLang="ro-RO" sz="1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nivel</a:t>
            </a:r>
            <a:r>
              <a:rPr lang="fr-FR" altLang="ro-RO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o-RO" altLang="ro-RO" sz="1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fr-FR" altLang="ro-RO" sz="14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Font typeface="Arial" panose="020B0604020202020204" pitchFamily="34" charset="0"/>
              <a:buNone/>
            </a:pPr>
            <a:r>
              <a:rPr lang="fr-FR" altLang="ro-RO" sz="1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 </a:t>
            </a:r>
            <a:r>
              <a:rPr lang="fr-FR" altLang="ro-RO" sz="1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Cadrului</a:t>
            </a:r>
            <a:r>
              <a:rPr lang="fr-FR" altLang="ro-RO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altLang="ro-RO" sz="1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Național</a:t>
            </a:r>
            <a:r>
              <a:rPr lang="fr-FR" altLang="ro-RO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al </a:t>
            </a:r>
            <a:r>
              <a:rPr lang="fr-FR" altLang="ro-RO" sz="1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Calificărilor</a:t>
            </a:r>
            <a:r>
              <a:rPr lang="fr-FR" altLang="ro-RO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fr-FR" altLang="ro-RO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dobândite</a:t>
            </a:r>
            <a:r>
              <a:rPr lang="fr-FR" altLang="ro-RO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altLang="ro-RO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prin</a:t>
            </a:r>
            <a:r>
              <a:rPr lang="fr-FR" altLang="ro-RO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altLang="ro-RO" sz="1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învățământ</a:t>
            </a:r>
            <a:r>
              <a:rPr lang="fr-FR" altLang="ro-RO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o-RO" altLang="ro-RO" sz="1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profesional și </a:t>
            </a:r>
            <a:r>
              <a:rPr lang="fr-FR" altLang="ro-RO" sz="1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învățământ</a:t>
            </a:r>
            <a:r>
              <a:rPr lang="fr-FR" altLang="ro-RO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o-RO" altLang="ro-RO" sz="1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dual </a:t>
            </a:r>
            <a:r>
              <a:rPr lang="ro-RO" altLang="ro-RO" sz="1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(ca formă de organizare a </a:t>
            </a:r>
            <a:r>
              <a:rPr lang="fr-FR" altLang="ro-RO" sz="14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învățământ</a:t>
            </a:r>
            <a:r>
              <a:rPr lang="ro-RO" altLang="ro-RO" sz="1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ului profesional)</a:t>
            </a:r>
            <a:r>
              <a:rPr lang="ro-RO" altLang="ro-RO" sz="1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o-RO" altLang="ro-RO" sz="1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 </a:t>
            </a:r>
            <a:r>
              <a:rPr lang="ro-RO" altLang="ro-RO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realizează conform </a:t>
            </a:r>
            <a:r>
              <a:rPr lang="fr-FR" altLang="ro-RO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OMEN nr. </a:t>
            </a:r>
            <a:r>
              <a:rPr lang="fr-FR" altLang="ro-RO" sz="1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443</a:t>
            </a:r>
            <a:r>
              <a:rPr lang="ro-RO" altLang="ro-RO" sz="1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fr-FR" altLang="ro-RO" sz="1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/2014 </a:t>
            </a:r>
            <a:r>
              <a:rPr lang="fr-FR" altLang="ro-RO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privind</a:t>
            </a:r>
            <a:r>
              <a:rPr lang="fr-FR" altLang="ro-RO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altLang="ro-RO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aprobarea</a:t>
            </a:r>
            <a:r>
              <a:rPr lang="fr-FR" altLang="ro-RO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altLang="ro-RO" sz="14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Metodologiei</a:t>
            </a:r>
            <a:r>
              <a:rPr lang="fr-FR" altLang="ro-RO" sz="14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fr-FR" altLang="ro-RO" sz="14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organizare</a:t>
            </a:r>
            <a:r>
              <a:rPr lang="fr-FR" altLang="ro-RO" sz="14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altLang="ro-RO" sz="14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și</a:t>
            </a:r>
            <a:r>
              <a:rPr lang="fr-FR" altLang="ro-RO" sz="14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altLang="ro-RO" sz="14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desfășurare</a:t>
            </a:r>
            <a:r>
              <a:rPr lang="fr-FR" altLang="ro-RO" sz="14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fr-FR" altLang="ro-RO" sz="14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examenului</a:t>
            </a:r>
            <a:r>
              <a:rPr lang="fr-FR" altLang="ro-RO" sz="14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fr-FR" altLang="ro-RO" sz="14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certificare</a:t>
            </a:r>
            <a:r>
              <a:rPr lang="fr-FR" altLang="ro-RO" sz="14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fr-FR" altLang="ro-RO" sz="14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calificării</a:t>
            </a:r>
            <a:r>
              <a:rPr lang="fr-FR" altLang="ro-RO" sz="14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o-RO" altLang="ro-RO" sz="1400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profesionale.</a:t>
            </a:r>
            <a:endParaRPr lang="ro-RO" altLang="ro-RO" sz="1400" i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5648865" y="1914525"/>
            <a:ext cx="6476297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Arial" panose="020B0604020202020204" pitchFamily="34" charset="0"/>
              <a:buNone/>
            </a:pPr>
            <a:r>
              <a:rPr lang="fr-FR" altLang="ro-RO" sz="14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■</a:t>
            </a:r>
            <a:r>
              <a:rPr lang="ro-RO" altLang="ro-RO" sz="14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o-RO" altLang="ro-RO" sz="14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probă practică</a:t>
            </a:r>
            <a:r>
              <a:rPr lang="ro-RO" altLang="ro-RO" sz="1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r>
              <a:rPr lang="en-US" altLang="ro-RO" sz="1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o-RO" altLang="ro-RO" sz="14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Font typeface="Arial" panose="020B0604020202020204" pitchFamily="34" charset="0"/>
              <a:buNone/>
            </a:pPr>
            <a:endParaRPr lang="ro-RO" altLang="ro-RO" sz="14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Font typeface="Arial" panose="020B0604020202020204" pitchFamily="34" charset="0"/>
              <a:buNone/>
            </a:pPr>
            <a:r>
              <a:rPr lang="ro-RO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Listele naționale ale temelor pentru proba practică </a:t>
            </a:r>
            <a:r>
              <a:rPr lang="ro-RO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examenului de certificare a calificărilor profesionale și </a:t>
            </a:r>
            <a:r>
              <a:rPr lang="ro-RO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Fișele de evaluare </a:t>
            </a:r>
            <a:r>
              <a:rPr lang="ro-RO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asociate sunt </a:t>
            </a:r>
            <a:r>
              <a:rPr lang="ro-RO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publicate pe site-ul Ministerului </a:t>
            </a:r>
            <a:r>
              <a:rPr lang="ro-RO" sz="1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Educației.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49223" y="1842908"/>
            <a:ext cx="28984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sz="5400" b="1" dirty="0">
                <a:solidFill>
                  <a:schemeClr val="bg1"/>
                </a:solidFill>
              </a:rPr>
              <a:t>3</a:t>
            </a:r>
            <a:endParaRPr lang="en-GB" sz="5400" b="1" dirty="0">
              <a:solidFill>
                <a:schemeClr val="bg1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33453" y="210106"/>
            <a:ext cx="952314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altLang="ro-RO" sz="1400" b="1" dirty="0" smtClean="0">
                <a:solidFill>
                  <a:srgbClr val="5FCBEF">
                    <a:lumMod val="40000"/>
                    <a:lumOff val="60000"/>
                  </a:srgbClr>
                </a:solidFill>
                <a:cs typeface="Arial" panose="020B0604020202020204" pitchFamily="34" charset="0"/>
              </a:rPr>
              <a:t>ACTIVITĂȚI SPECIFICE ÎNVĂȚĂMÂNTULUI PROFESIONAL ȘI TEHNIC</a:t>
            </a:r>
            <a:r>
              <a:rPr lang="en-US" altLang="ro-RO" sz="1400" b="1" dirty="0" smtClean="0">
                <a:solidFill>
                  <a:srgbClr val="5FCBEF">
                    <a:lumMod val="40000"/>
                    <a:lumOff val="60000"/>
                  </a:srgbClr>
                </a:solidFill>
                <a:cs typeface="Arial" panose="020B0604020202020204" pitchFamily="34" charset="0"/>
              </a:rPr>
              <a:t> </a:t>
            </a:r>
            <a:r>
              <a:rPr lang="ro-RO" altLang="ro-RO" sz="1400" b="1" dirty="0" smtClean="0">
                <a:solidFill>
                  <a:srgbClr val="5FCBEF">
                    <a:lumMod val="40000"/>
                    <a:lumOff val="60000"/>
                  </a:srgbClr>
                </a:solidFill>
                <a:cs typeface="Arial" panose="020B0604020202020204" pitchFamily="34" charset="0"/>
              </a:rPr>
              <a:t>(ÎPT)</a:t>
            </a:r>
            <a:r>
              <a:rPr lang="en-US" altLang="ro-RO" sz="1400" b="1" dirty="0" smtClean="0">
                <a:solidFill>
                  <a:srgbClr val="5FCBEF">
                    <a:lumMod val="40000"/>
                    <a:lumOff val="60000"/>
                  </a:srgbClr>
                </a:solidFill>
                <a:cs typeface="Arial" panose="020B0604020202020204" pitchFamily="34" charset="0"/>
              </a:rPr>
              <a:t> </a:t>
            </a:r>
          </a:p>
          <a:p>
            <a:pPr algn="ctr"/>
            <a:r>
              <a:rPr lang="ro-RO" altLang="ro-RO" sz="1400" b="1" dirty="0" smtClean="0">
                <a:solidFill>
                  <a:srgbClr val="5FCBEF">
                    <a:lumMod val="40000"/>
                    <a:lumOff val="60000"/>
                  </a:srgbClr>
                </a:solidFill>
                <a:cs typeface="Arial" panose="020B0604020202020204" pitchFamily="34" charset="0"/>
              </a:rPr>
              <a:t>ÎN ANUL ȘCOLAR 20</a:t>
            </a:r>
            <a:r>
              <a:rPr lang="en-GB" altLang="ro-RO" sz="1400" b="1" dirty="0" smtClean="0">
                <a:solidFill>
                  <a:srgbClr val="5FCBEF">
                    <a:lumMod val="40000"/>
                    <a:lumOff val="60000"/>
                  </a:srgbClr>
                </a:solidFill>
                <a:cs typeface="Arial" panose="020B0604020202020204" pitchFamily="34" charset="0"/>
              </a:rPr>
              <a:t>2</a:t>
            </a:r>
            <a:r>
              <a:rPr lang="ro-RO" altLang="ro-RO" sz="1400" b="1" dirty="0" smtClean="0">
                <a:solidFill>
                  <a:srgbClr val="5FCBEF">
                    <a:lumMod val="40000"/>
                    <a:lumOff val="60000"/>
                  </a:srgbClr>
                </a:solidFill>
                <a:cs typeface="Arial" panose="020B0604020202020204" pitchFamily="34" charset="0"/>
              </a:rPr>
              <a:t>4-2025</a:t>
            </a:r>
            <a:endParaRPr lang="en-US" sz="3200" dirty="0">
              <a:solidFill>
                <a:srgbClr val="5FCBEF">
                  <a:lumMod val="40000"/>
                  <a:lumOff val="6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3259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559" y="0"/>
            <a:ext cx="12209929" cy="6858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/>
          <a:srcRect l="87377" t="20474" r="8967" b="12575"/>
          <a:stretch/>
        </p:blipFill>
        <p:spPr>
          <a:xfrm rot="16200000">
            <a:off x="5743977" y="-5733585"/>
            <a:ext cx="724828" cy="12192000"/>
          </a:xfrm>
          <a:prstGeom prst="rect">
            <a:avLst/>
          </a:prstGeom>
        </p:spPr>
      </p:pic>
      <p:sp>
        <p:nvSpPr>
          <p:cNvPr id="5" name="CustomShape 4"/>
          <p:cNvSpPr/>
          <p:nvPr/>
        </p:nvSpPr>
        <p:spPr>
          <a:xfrm>
            <a:off x="11368617" y="0"/>
            <a:ext cx="652398" cy="733325"/>
          </a:xfrm>
          <a:prstGeom prst="rect">
            <a:avLst/>
          </a:prstGeom>
          <a:solidFill>
            <a:schemeClr val="accent3">
              <a:lumMod val="40000"/>
              <a:lumOff val="60000"/>
              <a:alpha val="86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pPr algn="ctr"/>
            <a:endParaRPr lang="en-US" sz="3600" dirty="0">
              <a:solidFill>
                <a:prstClr val="white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1485756" y="55764"/>
            <a:ext cx="41259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sz="3200" b="1" dirty="0" smtClean="0">
                <a:solidFill>
                  <a:schemeClr val="accent1">
                    <a:lumMod val="50000"/>
                  </a:schemeClr>
                </a:solidFill>
              </a:rPr>
              <a:t>8</a:t>
            </a:r>
            <a:endParaRPr lang="en-US" sz="32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8" name="CustomShape 5"/>
          <p:cNvSpPr/>
          <p:nvPr/>
        </p:nvSpPr>
        <p:spPr>
          <a:xfrm flipH="1">
            <a:off x="-5" y="5545777"/>
            <a:ext cx="12209929" cy="1278829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0" name="CustomShape 7"/>
          <p:cNvSpPr/>
          <p:nvPr/>
        </p:nvSpPr>
        <p:spPr>
          <a:xfrm flipH="1">
            <a:off x="5245477" y="785780"/>
            <a:ext cx="6956914" cy="653706"/>
          </a:xfrm>
          <a:prstGeom prst="rect">
            <a:avLst/>
          </a:prstGeom>
          <a:solidFill>
            <a:schemeClr val="accent3">
              <a:lumMod val="40000"/>
              <a:lumOff val="60000"/>
              <a:alpha val="66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1" name="CustomShape 7">
            <a:extLst>
              <a:ext uri="{FF2B5EF4-FFF2-40B4-BE49-F238E27FC236}">
                <a16:creationId xmlns:a16="http://schemas.microsoft.com/office/drawing/2014/main" id="{466BA414-FCA8-493D-88E7-8F8FEABEED1D}"/>
              </a:ext>
            </a:extLst>
          </p:cNvPr>
          <p:cNvSpPr/>
          <p:nvPr/>
        </p:nvSpPr>
        <p:spPr>
          <a:xfrm flipH="1">
            <a:off x="5796803" y="895342"/>
            <a:ext cx="6224211" cy="688948"/>
          </a:xfrm>
          <a:prstGeom prst="rect">
            <a:avLst/>
          </a:prstGeom>
          <a:solidFill>
            <a:schemeClr val="accent4">
              <a:lumMod val="60000"/>
              <a:lumOff val="40000"/>
              <a:alpha val="66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2" name="CustomShape 7">
            <a:extLst>
              <a:ext uri="{FF2B5EF4-FFF2-40B4-BE49-F238E27FC236}">
                <a16:creationId xmlns:a16="http://schemas.microsoft.com/office/drawing/2014/main" id="{466BA414-FCA8-493D-88E7-8F8FEABEED1D}"/>
              </a:ext>
            </a:extLst>
          </p:cNvPr>
          <p:cNvSpPr/>
          <p:nvPr/>
        </p:nvSpPr>
        <p:spPr>
          <a:xfrm flipH="1">
            <a:off x="2891114" y="2312893"/>
            <a:ext cx="8594639" cy="1692845"/>
          </a:xfrm>
          <a:prstGeom prst="rect">
            <a:avLst/>
          </a:prstGeom>
          <a:solidFill>
            <a:srgbClr val="2A6099">
              <a:alpha val="66000"/>
            </a:srgb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1" name="TextBox 10"/>
          <p:cNvSpPr txBox="1"/>
          <p:nvPr/>
        </p:nvSpPr>
        <p:spPr>
          <a:xfrm>
            <a:off x="442279" y="1685521"/>
            <a:ext cx="11482555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altLang="ro-RO" sz="1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Începând </a:t>
            </a:r>
            <a:r>
              <a:rPr lang="ro-RO" altLang="ro-RO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 anul </a:t>
            </a:r>
            <a:r>
              <a:rPr lang="fr-FR" altLang="ro-RO" sz="1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şcolar</a:t>
            </a:r>
            <a:r>
              <a:rPr lang="fr-FR" altLang="ro-RO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2006-2007</a:t>
            </a:r>
            <a:r>
              <a:rPr lang="ro-RO" altLang="ro-RO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curriculumul de specialitate </a:t>
            </a:r>
            <a:r>
              <a:rPr lang="ro-RO" altLang="ro-RO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pentru calificările </a:t>
            </a:r>
            <a:r>
              <a:rPr lang="fr-FR" altLang="ro-RO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profesionale</a:t>
            </a:r>
            <a:r>
              <a:rPr lang="fr-FR" altLang="ro-RO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altLang="ro-RO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aparţinând</a:t>
            </a:r>
            <a:r>
              <a:rPr lang="fr-FR" altLang="ro-RO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altLang="ro-RO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profilului</a:t>
            </a:r>
            <a:r>
              <a:rPr lang="fr-FR" altLang="ro-RO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altLang="ro-RO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economic</a:t>
            </a:r>
            <a:r>
              <a:rPr lang="fr-FR" altLang="ro-RO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o-RO" altLang="ro-RO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fost </a:t>
            </a:r>
            <a:r>
              <a:rPr lang="fr-FR" altLang="ro-RO" sz="1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îmbunătăţit</a:t>
            </a:r>
            <a:r>
              <a:rPr lang="fr-FR" altLang="ro-RO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altLang="ro-RO" sz="1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prin</a:t>
            </a:r>
            <a:r>
              <a:rPr lang="fr-FR" altLang="ro-RO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altLang="ro-RO" sz="1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includerea</a:t>
            </a:r>
            <a:r>
              <a:rPr lang="fr-FR" altLang="ro-RO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altLang="ro-RO" sz="1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unor</a:t>
            </a:r>
            <a:r>
              <a:rPr lang="fr-FR" altLang="ro-RO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module </a:t>
            </a:r>
            <a:r>
              <a:rPr lang="fr-FR" altLang="ro-RO" sz="1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alocate</a:t>
            </a:r>
            <a:r>
              <a:rPr lang="fr-FR" altLang="ro-RO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altLang="ro-RO" sz="1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pentru</a:t>
            </a:r>
            <a:r>
              <a:rPr lang="fr-FR" altLang="ro-RO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altLang="ro-RO" sz="1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formarea</a:t>
            </a:r>
            <a:r>
              <a:rPr lang="fr-FR" altLang="ro-RO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altLang="ro-RO" sz="1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competenţelor</a:t>
            </a:r>
            <a:r>
              <a:rPr lang="fr-FR" altLang="ro-RO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altLang="ro-RO" sz="1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antreprenoriale</a:t>
            </a:r>
            <a:r>
              <a:rPr lang="fr-FR" altLang="ro-RO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fr-FR" altLang="ro-RO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prin</a:t>
            </a:r>
            <a:r>
              <a:rPr lang="fr-FR" altLang="ro-RO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altLang="ro-RO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metoda</a:t>
            </a:r>
            <a:r>
              <a:rPr lang="fr-FR" altLang="ro-RO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altLang="ro-RO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„</a:t>
            </a:r>
            <a:r>
              <a:rPr lang="fr-FR" altLang="ro-RO" sz="14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Firma</a:t>
            </a:r>
            <a:r>
              <a:rPr lang="fr-FR" altLang="ro-RO" sz="14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fr-FR" altLang="ro-RO" sz="14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Exerciţiu</a:t>
            </a:r>
            <a:r>
              <a:rPr lang="fr-FR" altLang="ro-RO" sz="14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 (FE)</a:t>
            </a:r>
            <a:endParaRPr lang="ro-RO" altLang="ro-RO" sz="1400" i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  <p:sp>
        <p:nvSpPr>
          <p:cNvPr id="26" name="CustomShape 7"/>
          <p:cNvSpPr/>
          <p:nvPr/>
        </p:nvSpPr>
        <p:spPr>
          <a:xfrm flipH="1">
            <a:off x="476298" y="2296835"/>
            <a:ext cx="1590495" cy="3248942"/>
          </a:xfrm>
          <a:prstGeom prst="rect">
            <a:avLst/>
          </a:prstGeom>
          <a:solidFill>
            <a:srgbClr val="2A6099">
              <a:alpha val="66000"/>
            </a:srgb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8" name="CustomShape 7"/>
          <p:cNvSpPr/>
          <p:nvPr/>
        </p:nvSpPr>
        <p:spPr>
          <a:xfrm flipH="1">
            <a:off x="2066794" y="2441151"/>
            <a:ext cx="10240543" cy="1442355"/>
          </a:xfrm>
          <a:prstGeom prst="rect">
            <a:avLst/>
          </a:prstGeom>
          <a:solidFill>
            <a:srgbClr val="2A6099">
              <a:alpha val="66000"/>
            </a:srgb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4" name="TextBox 23"/>
          <p:cNvSpPr txBox="1"/>
          <p:nvPr/>
        </p:nvSpPr>
        <p:spPr>
          <a:xfrm>
            <a:off x="476301" y="2864229"/>
            <a:ext cx="181289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altLang="ro-RO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în</a:t>
            </a:r>
            <a:r>
              <a:rPr lang="fr-FR" altLang="ro-RO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altLang="ro-RO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anul</a:t>
            </a:r>
            <a:r>
              <a:rPr lang="fr-FR" altLang="ro-RO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altLang="ro-RO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şcolar</a:t>
            </a:r>
            <a:r>
              <a:rPr lang="fr-FR" altLang="ro-RO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fr-FR" altLang="ro-RO" b="1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altLang="ro-RO" sz="2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</a:t>
            </a:r>
            <a:r>
              <a:rPr lang="ro-RO" altLang="ro-RO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fr-FR" altLang="ro-RO" sz="2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-20</a:t>
            </a:r>
            <a:r>
              <a:rPr lang="ro-RO" altLang="ro-RO" sz="2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ro-RO" altLang="ro-RO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endParaRPr lang="en-US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3831124" y="3360286"/>
            <a:ext cx="765463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Informaţii</a:t>
            </a:r>
            <a:r>
              <a:rPr lang="fr-FR" sz="1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14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suplimentare</a:t>
            </a:r>
            <a:r>
              <a:rPr lang="fr-FR" sz="1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1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privind</a:t>
            </a:r>
            <a:r>
              <a:rPr lang="fr-FR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1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conceptele</a:t>
            </a:r>
            <a:r>
              <a:rPr lang="fr-FR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„</a:t>
            </a:r>
            <a:r>
              <a:rPr lang="fr-FR" sz="1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Firmă</a:t>
            </a:r>
            <a:r>
              <a:rPr lang="fr-FR" sz="1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fr-FR" sz="1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exerciţiu</a:t>
            </a:r>
            <a:r>
              <a:rPr lang="fr-FR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 </a:t>
            </a:r>
            <a:r>
              <a:rPr lang="fr-FR" sz="1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şi</a:t>
            </a:r>
            <a:r>
              <a:rPr lang="fr-FR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„</a:t>
            </a:r>
            <a:r>
              <a:rPr lang="fr-FR" sz="1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Întreprindere</a:t>
            </a:r>
            <a:r>
              <a:rPr lang="fr-FR" sz="1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1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Simulată</a:t>
            </a:r>
            <a:r>
              <a:rPr lang="fr-FR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 </a:t>
            </a:r>
            <a:endParaRPr lang="ro-RO" sz="1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r>
              <a:rPr lang="fr-FR" sz="1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sunt</a:t>
            </a:r>
            <a:r>
              <a:rPr lang="fr-FR" sz="1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1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disponibile</a:t>
            </a:r>
            <a:r>
              <a:rPr lang="fr-FR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1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</a:t>
            </a:r>
            <a:r>
              <a:rPr lang="fr-FR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1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</a:t>
            </a:r>
            <a:r>
              <a:rPr lang="ro-RO" sz="1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cndipt</a:t>
            </a:r>
            <a:r>
              <a:rPr lang="fr-FR" sz="1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fr-FR" sz="14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</a:t>
            </a:r>
            <a:r>
              <a:rPr lang="fr-FR" altLang="ro-RO" sz="1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1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941778" y="2351270"/>
            <a:ext cx="701936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altLang="ro-RO" sz="1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 </a:t>
            </a:r>
            <a:r>
              <a:rPr lang="fr-FR" altLang="ro-RO" sz="1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fost</a:t>
            </a:r>
            <a:r>
              <a:rPr lang="fr-FR" altLang="ro-RO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altLang="ro-RO" sz="1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autorizate</a:t>
            </a:r>
            <a:r>
              <a:rPr lang="fr-FR" altLang="ro-RO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fr-FR" altLang="ro-RO" sz="1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sz="1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976 </a:t>
            </a:r>
            <a:r>
              <a:rPr lang="fr-FR" altLang="ro-RO" sz="1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firme </a:t>
            </a:r>
            <a:r>
              <a:rPr lang="fr-FR" altLang="ro-RO" sz="1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</a:t>
            </a:r>
            <a:r>
              <a:rPr lang="fr-FR" altLang="ro-RO" sz="1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exerciţiu</a:t>
            </a:r>
            <a:r>
              <a:rPr lang="fr-FR" altLang="ro-RO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ro-RO" altLang="ro-RO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î</a:t>
            </a:r>
            <a:r>
              <a:rPr lang="fr-FR" altLang="ro-RO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 </a:t>
            </a:r>
            <a:r>
              <a:rPr lang="fr-FR" altLang="ro-RO" sz="1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învăţământul</a:t>
            </a:r>
            <a:r>
              <a:rPr lang="fr-FR" altLang="ro-RO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altLang="ro-RO" sz="1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preuniversitar</a:t>
            </a:r>
            <a:r>
              <a:rPr lang="fr-FR" altLang="ro-RO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endParaRPr lang="fr-FR" altLang="ro-RO" sz="1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o-RO" altLang="ro-RO" sz="1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11</a:t>
            </a:r>
            <a:r>
              <a:rPr lang="fr-FR" altLang="ro-RO" sz="1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altLang="ro-RO" sz="1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întreprinderi</a:t>
            </a:r>
            <a:r>
              <a:rPr lang="fr-FR" altLang="ro-RO" sz="1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altLang="ro-RO" sz="1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simulate</a:t>
            </a:r>
            <a:r>
              <a:rPr lang="fr-FR" altLang="ro-RO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fr-FR" altLang="ro-RO" sz="1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în</a:t>
            </a:r>
            <a:r>
              <a:rPr lang="fr-FR" altLang="ro-RO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altLang="ro-RO" sz="1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învățământul</a:t>
            </a:r>
            <a:r>
              <a:rPr lang="fr-FR" altLang="ro-RO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altLang="ro-RO" sz="1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universitar</a:t>
            </a:r>
            <a:r>
              <a:rPr lang="fr-FR" altLang="ro-RO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), </a:t>
            </a:r>
            <a:endParaRPr lang="fr-FR" altLang="ro-RO" sz="1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altLang="ro-RO" sz="1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care au </a:t>
            </a:r>
            <a:r>
              <a:rPr lang="fr-FR" altLang="ro-RO" sz="1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desfășurat</a:t>
            </a:r>
            <a:r>
              <a:rPr lang="fr-FR" altLang="ro-RO" sz="1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altLang="ro-RO" sz="1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activitatea</a:t>
            </a:r>
            <a:r>
              <a:rPr lang="fr-FR" altLang="ro-RO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altLang="ro-RO" sz="1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curentă</a:t>
            </a:r>
            <a:r>
              <a:rPr lang="fr-FR" altLang="ro-RO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altLang="ro-RO" sz="1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prevăzută</a:t>
            </a:r>
            <a:r>
              <a:rPr lang="fr-FR" altLang="ro-RO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altLang="ro-RO" sz="1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în</a:t>
            </a:r>
            <a:r>
              <a:rPr lang="fr-FR" altLang="ro-RO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altLang="ro-RO" sz="1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curriculum</a:t>
            </a:r>
            <a:endParaRPr lang="ro-RO" altLang="ro-RO" sz="1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2066796" y="3994259"/>
            <a:ext cx="10240544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altLang="ro-RO" sz="1400" b="1" dirty="0" err="1" smtClean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Evaluarea</a:t>
            </a:r>
            <a:r>
              <a:rPr lang="fr-FR" altLang="ro-RO" sz="1400" b="1" dirty="0" smtClean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altLang="ro-RO" sz="1400" b="1" dirty="0" err="1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standardelor</a:t>
            </a:r>
            <a:r>
              <a:rPr lang="fr-FR" altLang="ro-RO" sz="14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fr-FR" altLang="ro-RO" sz="1400" b="1" dirty="0" err="1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calitate</a:t>
            </a:r>
            <a:r>
              <a:rPr lang="fr-FR" altLang="ro-RO" sz="14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altLang="ro-RO" sz="1400" b="1" dirty="0" err="1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în</a:t>
            </a:r>
            <a:r>
              <a:rPr lang="fr-FR" altLang="ro-RO" sz="14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altLang="ro-RO" sz="1400" b="1" dirty="0" err="1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firma</a:t>
            </a:r>
            <a:r>
              <a:rPr lang="fr-FR" altLang="ro-RO" sz="14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fr-FR" altLang="ro-RO" sz="1400" b="1" dirty="0" err="1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exerciţiu</a:t>
            </a:r>
            <a:r>
              <a:rPr lang="fr-FR" altLang="ro-RO" sz="14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„Marca de </a:t>
            </a:r>
            <a:r>
              <a:rPr lang="fr-FR" altLang="ro-RO" sz="1400" b="1" dirty="0" err="1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calitate</a:t>
            </a:r>
            <a:r>
              <a:rPr lang="fr-FR" altLang="ro-RO" sz="1400" b="1" dirty="0" smtClean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</a:t>
            </a:r>
            <a:r>
              <a:rPr lang="ro-RO" altLang="ro-RO" sz="1400" b="1" dirty="0" smtClean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GB" altLang="ro-RO" sz="1400" b="1" dirty="0" smtClean="0">
              <a:solidFill>
                <a:schemeClr val="accent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o-RO" altLang="ro-RO" sz="1400" b="1" dirty="0" smtClean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27</a:t>
            </a:r>
            <a:r>
              <a:rPr lang="en-GB" altLang="ro-RO" sz="1400" b="1" dirty="0" smtClean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GB" altLang="ro-RO" sz="1400" b="1" dirty="0" err="1" smtClean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firme</a:t>
            </a:r>
            <a:r>
              <a:rPr lang="en-GB" altLang="ro-RO" sz="1400" b="1" dirty="0" smtClean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GB" altLang="ro-RO" sz="1400" b="1" dirty="0" err="1" smtClean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exerci</a:t>
            </a:r>
            <a:r>
              <a:rPr lang="ro-RO" altLang="ro-RO" sz="1400" b="1" dirty="0" smtClean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ț</a:t>
            </a:r>
            <a:r>
              <a:rPr lang="en-GB" altLang="ro-RO" sz="1400" b="1" dirty="0" err="1" smtClean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iu</a:t>
            </a:r>
            <a:r>
              <a:rPr lang="en-GB" altLang="ro-RO" sz="1400" b="1" dirty="0" smtClean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ro-RO" sz="1400" dirty="0" smtClean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 </a:t>
            </a:r>
            <a:r>
              <a:rPr lang="en-GB" altLang="ro-RO" sz="1400" dirty="0" err="1" smtClean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</a:t>
            </a:r>
            <a:r>
              <a:rPr lang="ro-RO" altLang="ro-RO" sz="1400" dirty="0" smtClean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ț</a:t>
            </a:r>
            <a:r>
              <a:rPr lang="en-GB" altLang="ro-RO" sz="1400" dirty="0" err="1" smtClean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inut</a:t>
            </a:r>
            <a:r>
              <a:rPr lang="en-GB" altLang="ro-RO" sz="1400" dirty="0" smtClean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ro-RO" sz="1400" b="1" dirty="0" err="1" smtClean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certificat</a:t>
            </a:r>
            <a:r>
              <a:rPr lang="en-GB" altLang="ro-RO" sz="1400" b="1" dirty="0" smtClean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altLang="ro-RO" sz="14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„Marca de </a:t>
            </a:r>
            <a:r>
              <a:rPr lang="fr-FR" altLang="ro-RO" sz="1400" b="1" dirty="0" err="1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calitate</a:t>
            </a:r>
            <a:r>
              <a:rPr lang="fr-FR" altLang="ro-RO" sz="1400" b="1" dirty="0" smtClean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</a:t>
            </a:r>
            <a:r>
              <a:rPr lang="en-GB" altLang="ro-RO" sz="1400" dirty="0" smtClean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(din total </a:t>
            </a:r>
            <a:r>
              <a:rPr lang="ro-RO" altLang="ro-RO" sz="1400" dirty="0" smtClean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31</a:t>
            </a:r>
            <a:r>
              <a:rPr lang="en-GB" altLang="ro-RO" sz="1400" dirty="0" smtClean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ro-RO" sz="1400" dirty="0" err="1" smtClean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firme</a:t>
            </a:r>
            <a:r>
              <a:rPr lang="en-GB" altLang="ro-RO" sz="1400" dirty="0" smtClean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o-RO" altLang="ro-RO" sz="1400" dirty="0" err="1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î</a:t>
            </a:r>
            <a:r>
              <a:rPr lang="en-GB" altLang="ro-RO" sz="1400" dirty="0" err="1" smtClean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nscrise</a:t>
            </a:r>
            <a:r>
              <a:rPr lang="en-GB" altLang="ro-RO" sz="1400" dirty="0" smtClean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o-RO" altLang="ro-RO" sz="1400" dirty="0" smtClean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î</a:t>
            </a:r>
            <a:r>
              <a:rPr lang="en-GB" altLang="ro-RO" sz="1400" dirty="0" smtClean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 </a:t>
            </a:r>
            <a:r>
              <a:rPr lang="en-GB" altLang="ro-RO" sz="1400" dirty="0" err="1" smtClean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competi</a:t>
            </a:r>
            <a:r>
              <a:rPr lang="ro-RO" altLang="ro-RO" sz="1400" dirty="0" smtClean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ț</a:t>
            </a:r>
            <a:r>
              <a:rPr lang="en-GB" altLang="ro-RO" sz="1400" dirty="0" err="1" smtClean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ie</a:t>
            </a:r>
            <a:r>
              <a:rPr lang="en-GB" altLang="ro-RO" sz="1400" dirty="0" smtClean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n-GB" altLang="ro-RO" sz="1400" dirty="0">
              <a:solidFill>
                <a:schemeClr val="accent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o-RO" altLang="ro-RO" sz="1400" b="1" dirty="0" smtClean="0">
              <a:solidFill>
                <a:schemeClr val="accent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altLang="ro-RO" sz="1400" b="1" dirty="0" smtClean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ro-RO" altLang="ro-RO" sz="1400" b="1" dirty="0" smtClean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r>
              <a:rPr lang="en-GB" altLang="ro-RO" sz="1400" b="1" dirty="0" smtClean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</a:t>
            </a:r>
            <a:r>
              <a:rPr lang="ro-RO" altLang="ro-RO" sz="1400" b="1" dirty="0" smtClean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Târguri ale firmelor de exercițiu </a:t>
            </a:r>
            <a:r>
              <a:rPr lang="ro-RO" altLang="ro-RO" sz="1400" dirty="0" smtClean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(locale, județene, regionale, naționale)</a:t>
            </a:r>
            <a:r>
              <a:rPr lang="en-GB" altLang="ro-RO" sz="1400" dirty="0" smtClean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cu </a:t>
            </a:r>
            <a:r>
              <a:rPr lang="en-GB" altLang="ro-RO" sz="1400" dirty="0" err="1" smtClean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participare</a:t>
            </a:r>
            <a:r>
              <a:rPr lang="en-GB" altLang="ro-RO" sz="1400" dirty="0" smtClean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ro-RO" sz="1400" dirty="0" err="1" smtClean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fizic</a:t>
            </a:r>
            <a:r>
              <a:rPr lang="ro-RO" altLang="ro-RO" sz="1400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ă</a:t>
            </a:r>
            <a:r>
              <a:rPr lang="en-GB" altLang="ro-RO" sz="1400" dirty="0" smtClean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o-RO" altLang="ro-RO" sz="1400" dirty="0" err="1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ș</a:t>
            </a:r>
            <a:r>
              <a:rPr lang="en-GB" altLang="ro-RO" sz="1400" dirty="0" err="1" smtClean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GB" altLang="ro-RO" sz="1400" dirty="0" smtClean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online</a:t>
            </a:r>
            <a:endParaRPr lang="ro-RO" altLang="ro-RO" sz="1400" dirty="0" smtClean="0">
              <a:solidFill>
                <a:schemeClr val="accent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o-RO" altLang="ro-RO" sz="1400" b="1" dirty="0" smtClean="0">
              <a:solidFill>
                <a:srgbClr val="E65D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o-RO" altLang="ro-RO" sz="1400" b="1" dirty="0" smtClean="0">
                <a:solidFill>
                  <a:srgbClr val="E65D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Competiţia </a:t>
            </a:r>
            <a:r>
              <a:rPr lang="ro-RO" altLang="ro-RO" sz="1400" b="1" dirty="0">
                <a:solidFill>
                  <a:srgbClr val="E65D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Business </a:t>
            </a:r>
            <a:r>
              <a:rPr lang="ro-RO" altLang="ro-RO" sz="1400" b="1" dirty="0" smtClean="0">
                <a:solidFill>
                  <a:srgbClr val="E65D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Plan – 273 firme de exercițiu participante la faza locală, 146 firme la faza judeteană,  35 firme la faza regională și 8 firme la faza națională (una pe fiecare regiune de dezvoltare)</a:t>
            </a:r>
            <a:endParaRPr lang="fr-FR" altLang="ro-RO" sz="1400" b="1" dirty="0" smtClean="0">
              <a:solidFill>
                <a:srgbClr val="E65D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225988" y="1075269"/>
            <a:ext cx="5795027" cy="3416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fr-FR" altLang="ro-RO" b="1" dirty="0" err="1">
                <a:solidFill>
                  <a:srgbClr val="002060"/>
                </a:solidFill>
                <a:cs typeface="Arial" panose="020B0604020202020204" pitchFamily="34" charset="0"/>
              </a:rPr>
              <a:t>Implementarea</a:t>
            </a:r>
            <a:r>
              <a:rPr lang="fr-FR" altLang="ro-RO" b="1" dirty="0">
                <a:solidFill>
                  <a:srgbClr val="002060"/>
                </a:solidFill>
                <a:cs typeface="Arial" panose="020B0604020202020204" pitchFamily="34" charset="0"/>
              </a:rPr>
              <a:t> </a:t>
            </a:r>
            <a:r>
              <a:rPr lang="fr-FR" altLang="ro-RO" b="1" dirty="0" err="1">
                <a:solidFill>
                  <a:srgbClr val="002060"/>
                </a:solidFill>
                <a:cs typeface="Arial" panose="020B0604020202020204" pitchFamily="34" charset="0"/>
              </a:rPr>
              <a:t>conceptului</a:t>
            </a:r>
            <a:r>
              <a:rPr lang="fr-FR" altLang="ro-RO" b="1" dirty="0">
                <a:solidFill>
                  <a:srgbClr val="002060"/>
                </a:solidFill>
                <a:cs typeface="Arial" panose="020B0604020202020204" pitchFamily="34" charset="0"/>
              </a:rPr>
              <a:t> „</a:t>
            </a:r>
            <a:r>
              <a:rPr lang="fr-FR" altLang="ro-RO" b="1" dirty="0" err="1">
                <a:solidFill>
                  <a:srgbClr val="002060"/>
                </a:solidFill>
                <a:cs typeface="Arial" panose="020B0604020202020204" pitchFamily="34" charset="0"/>
              </a:rPr>
              <a:t>firmă</a:t>
            </a:r>
            <a:r>
              <a:rPr lang="fr-FR" altLang="ro-RO" b="1" dirty="0">
                <a:solidFill>
                  <a:srgbClr val="002060"/>
                </a:solidFill>
                <a:cs typeface="Arial" panose="020B0604020202020204" pitchFamily="34" charset="0"/>
              </a:rPr>
              <a:t> de </a:t>
            </a:r>
            <a:r>
              <a:rPr lang="fr-FR" altLang="ro-RO" b="1" dirty="0" err="1">
                <a:solidFill>
                  <a:srgbClr val="002060"/>
                </a:solidFill>
                <a:cs typeface="Arial" panose="020B0604020202020204" pitchFamily="34" charset="0"/>
              </a:rPr>
              <a:t>exerciţiu</a:t>
            </a:r>
            <a:r>
              <a:rPr lang="fr-FR" altLang="ro-RO" b="1" dirty="0">
                <a:solidFill>
                  <a:srgbClr val="002060"/>
                </a:solidFill>
                <a:cs typeface="Arial" panose="020B0604020202020204" pitchFamily="34" charset="0"/>
              </a:rPr>
              <a:t>”</a:t>
            </a:r>
            <a:endParaRPr lang="ro-RO" altLang="ro-RO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839244" y="5545777"/>
            <a:ext cx="277801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altLang="ro-RO" sz="2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în</a:t>
            </a:r>
            <a:r>
              <a:rPr lang="fr-FR" altLang="ro-RO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altLang="ro-RO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anul</a:t>
            </a:r>
            <a:r>
              <a:rPr lang="fr-FR" altLang="ro-RO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altLang="ro-RO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şcolar</a:t>
            </a:r>
            <a:r>
              <a:rPr lang="fr-FR" altLang="ro-RO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fr-FR" altLang="ro-RO" sz="24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altLang="ro-RO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</a:t>
            </a:r>
            <a:r>
              <a:rPr lang="ro-RO" altLang="ro-RO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fr-FR" altLang="ro-RO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-20</a:t>
            </a:r>
            <a:r>
              <a:rPr lang="ro-RO" altLang="ro-RO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ro-RO" altLang="ro-RO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endParaRPr lang="en-US" sz="3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3056352" y="5612040"/>
            <a:ext cx="9341838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 fi </a:t>
            </a:r>
            <a:r>
              <a:rPr lang="fr-FR" sz="1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continuată</a:t>
            </a:r>
            <a:r>
              <a:rPr lang="fr-FR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1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derularea</a:t>
            </a:r>
            <a:r>
              <a:rPr lang="fr-FR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competiției</a:t>
            </a:r>
            <a:r>
              <a:rPr lang="fr-FR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Business Plan</a:t>
            </a:r>
            <a:r>
              <a:rPr lang="fr-FR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fr-FR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precum</a:t>
            </a:r>
            <a:r>
              <a:rPr lang="fr-FR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și</a:t>
            </a:r>
            <a:r>
              <a:rPr lang="fr-FR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procesul</a:t>
            </a:r>
            <a:r>
              <a:rPr lang="fr-FR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fr-FR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evaluare</a:t>
            </a:r>
            <a:r>
              <a:rPr lang="fr-FR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fr-FR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standardelor</a:t>
            </a:r>
            <a:r>
              <a:rPr lang="fr-FR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fr-FR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calitate</a:t>
            </a:r>
            <a:r>
              <a:rPr lang="fr-FR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fr-FR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utilizând</a:t>
            </a:r>
            <a:r>
              <a:rPr lang="fr-FR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instrumentul</a:t>
            </a:r>
            <a:r>
              <a:rPr lang="fr-FR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Marca de </a:t>
            </a:r>
            <a:r>
              <a:rPr lang="fr-FR" sz="1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calitate</a:t>
            </a:r>
            <a:r>
              <a:rPr lang="fr-FR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fr-FR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vor fi </a:t>
            </a:r>
            <a:r>
              <a:rPr lang="fr-FR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organizate</a:t>
            </a:r>
            <a:r>
              <a:rPr lang="fr-FR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1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târguri</a:t>
            </a:r>
            <a:r>
              <a:rPr lang="fr-FR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ale </a:t>
            </a:r>
            <a:r>
              <a:rPr lang="fr-FR" sz="1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firmelor</a:t>
            </a:r>
            <a:r>
              <a:rPr lang="fr-FR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fr-FR" sz="1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exercițiu</a:t>
            </a:r>
            <a:r>
              <a:rPr lang="fr-FR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la </a:t>
            </a:r>
            <a:r>
              <a:rPr lang="fr-FR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nivel</a:t>
            </a:r>
            <a:r>
              <a:rPr lang="fr-FR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județean</a:t>
            </a:r>
            <a:r>
              <a:rPr lang="fr-FR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fr-FR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regional</a:t>
            </a:r>
            <a:r>
              <a:rPr lang="fr-FR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fr-FR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național</a:t>
            </a:r>
            <a:r>
              <a:rPr lang="fr-FR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și</a:t>
            </a:r>
            <a:r>
              <a:rPr lang="fr-FR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vor fi </a:t>
            </a:r>
            <a:r>
              <a:rPr lang="fr-FR" sz="1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consiliate</a:t>
            </a:r>
            <a:r>
              <a:rPr lang="fr-FR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1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unitățile</a:t>
            </a:r>
            <a:r>
              <a:rPr lang="fr-FR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1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școlare</a:t>
            </a:r>
            <a:r>
              <a:rPr lang="fr-FR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care </a:t>
            </a:r>
            <a:r>
              <a:rPr lang="fr-FR" sz="1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doresc</a:t>
            </a:r>
            <a:r>
              <a:rPr lang="fr-FR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1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să</a:t>
            </a:r>
            <a:r>
              <a:rPr lang="fr-FR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1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înfiinţeze</a:t>
            </a:r>
            <a:r>
              <a:rPr lang="fr-FR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firme de </a:t>
            </a:r>
            <a:r>
              <a:rPr lang="fr-FR" sz="1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exerciţiu</a:t>
            </a:r>
            <a:r>
              <a:rPr lang="ro-RO" sz="1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autorizarea acestora</a:t>
            </a:r>
            <a:r>
              <a:rPr lang="fr-FR" sz="1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şi</a:t>
            </a:r>
            <a:r>
              <a:rPr lang="fr-FR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să</a:t>
            </a:r>
            <a:r>
              <a:rPr lang="fr-FR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participe la </a:t>
            </a:r>
            <a:r>
              <a:rPr lang="fr-FR" sz="1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târguri</a:t>
            </a:r>
            <a:r>
              <a:rPr lang="fr-FR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1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naționale</a:t>
            </a:r>
            <a:r>
              <a:rPr lang="ro-RO" sz="1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r>
              <a:rPr lang="fr-FR" sz="14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Documentele</a:t>
            </a:r>
            <a:r>
              <a:rPr lang="fr-FR" sz="1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o-RO" sz="1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utile </a:t>
            </a:r>
            <a:r>
              <a:rPr lang="fr-FR" sz="1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 </a:t>
            </a:r>
            <a:r>
              <a:rPr lang="fr-FR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vor </a:t>
            </a:r>
            <a:r>
              <a:rPr lang="fr-FR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pune</a:t>
            </a:r>
            <a:r>
              <a:rPr lang="fr-FR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la </a:t>
            </a:r>
            <a:r>
              <a:rPr lang="fr-FR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dispoziţia</a:t>
            </a:r>
            <a:r>
              <a:rPr lang="fr-FR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ISJ/ ISMB </a:t>
            </a:r>
            <a:r>
              <a:rPr lang="fr-FR" sz="14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şi</a:t>
            </a:r>
            <a:r>
              <a:rPr lang="fr-FR" sz="1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vor fi </a:t>
            </a:r>
            <a:r>
              <a:rPr lang="fr-FR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publicate</a:t>
            </a:r>
            <a:r>
              <a:rPr lang="fr-FR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</a:t>
            </a:r>
            <a:r>
              <a:rPr lang="fr-FR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site-</a:t>
            </a:r>
            <a:r>
              <a:rPr lang="fr-FR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ul</a:t>
            </a:r>
            <a:r>
              <a:rPr lang="fr-FR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14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</a:t>
            </a:r>
            <a:r>
              <a:rPr lang="ro-RO" sz="14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cndipt</a:t>
            </a:r>
            <a:r>
              <a:rPr lang="fr-FR" sz="14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fr-FR" sz="1400" b="1" u="sng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</a:t>
            </a:r>
            <a:endParaRPr lang="en-US" sz="1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11793415" y="6611802"/>
            <a:ext cx="38686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ro-RO" sz="1100" dirty="0" smtClean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endParaRPr lang="en-US" sz="1100" dirty="0">
              <a:solidFill>
                <a:schemeClr val="accent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Oval 7"/>
          <p:cNvSpPr/>
          <p:nvPr/>
        </p:nvSpPr>
        <p:spPr>
          <a:xfrm>
            <a:off x="1691569" y="4048449"/>
            <a:ext cx="325677" cy="363255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Oval 26"/>
          <p:cNvSpPr/>
          <p:nvPr/>
        </p:nvSpPr>
        <p:spPr>
          <a:xfrm>
            <a:off x="1693919" y="4517424"/>
            <a:ext cx="325677" cy="363255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Oval 28"/>
          <p:cNvSpPr/>
          <p:nvPr/>
        </p:nvSpPr>
        <p:spPr>
          <a:xfrm>
            <a:off x="2377270" y="2731775"/>
            <a:ext cx="325677" cy="363255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Oval 30"/>
          <p:cNvSpPr/>
          <p:nvPr/>
        </p:nvSpPr>
        <p:spPr>
          <a:xfrm>
            <a:off x="1696270" y="4986400"/>
            <a:ext cx="325677" cy="363255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TextBox 32"/>
          <p:cNvSpPr txBox="1"/>
          <p:nvPr/>
        </p:nvSpPr>
        <p:spPr>
          <a:xfrm>
            <a:off x="33453" y="210106"/>
            <a:ext cx="952314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altLang="ro-RO" sz="1400" b="1" dirty="0" smtClean="0">
                <a:solidFill>
                  <a:srgbClr val="5FCBEF">
                    <a:lumMod val="40000"/>
                    <a:lumOff val="60000"/>
                  </a:srgbClr>
                </a:solidFill>
                <a:cs typeface="Arial" panose="020B0604020202020204" pitchFamily="34" charset="0"/>
              </a:rPr>
              <a:t>ACTIVITĂȚI SPECIFICE ÎNVĂȚĂMÂNTULUI PROFESIONAL ȘI TEHNIC</a:t>
            </a:r>
            <a:r>
              <a:rPr lang="en-US" altLang="ro-RO" sz="1400" b="1" dirty="0" smtClean="0">
                <a:solidFill>
                  <a:srgbClr val="5FCBEF">
                    <a:lumMod val="40000"/>
                    <a:lumOff val="60000"/>
                  </a:srgbClr>
                </a:solidFill>
                <a:cs typeface="Arial" panose="020B0604020202020204" pitchFamily="34" charset="0"/>
              </a:rPr>
              <a:t> </a:t>
            </a:r>
            <a:r>
              <a:rPr lang="ro-RO" altLang="ro-RO" sz="1400" b="1" dirty="0" smtClean="0">
                <a:solidFill>
                  <a:srgbClr val="5FCBEF">
                    <a:lumMod val="40000"/>
                    <a:lumOff val="60000"/>
                  </a:srgbClr>
                </a:solidFill>
                <a:cs typeface="Arial" panose="020B0604020202020204" pitchFamily="34" charset="0"/>
              </a:rPr>
              <a:t>(ÎPT)</a:t>
            </a:r>
            <a:r>
              <a:rPr lang="en-US" altLang="ro-RO" sz="1400" b="1" dirty="0" smtClean="0">
                <a:solidFill>
                  <a:srgbClr val="5FCBEF">
                    <a:lumMod val="40000"/>
                    <a:lumOff val="60000"/>
                  </a:srgbClr>
                </a:solidFill>
                <a:cs typeface="Arial" panose="020B0604020202020204" pitchFamily="34" charset="0"/>
              </a:rPr>
              <a:t> </a:t>
            </a:r>
          </a:p>
          <a:p>
            <a:pPr algn="ctr"/>
            <a:r>
              <a:rPr lang="ro-RO" altLang="ro-RO" sz="1400" b="1" dirty="0" smtClean="0">
                <a:solidFill>
                  <a:srgbClr val="5FCBEF">
                    <a:lumMod val="40000"/>
                    <a:lumOff val="60000"/>
                  </a:srgbClr>
                </a:solidFill>
                <a:cs typeface="Arial" panose="020B0604020202020204" pitchFamily="34" charset="0"/>
              </a:rPr>
              <a:t>ÎN ANUL ȘCOLAR 20</a:t>
            </a:r>
            <a:r>
              <a:rPr lang="en-GB" altLang="ro-RO" sz="1400" b="1" dirty="0" smtClean="0">
                <a:solidFill>
                  <a:srgbClr val="5FCBEF">
                    <a:lumMod val="40000"/>
                    <a:lumOff val="60000"/>
                  </a:srgbClr>
                </a:solidFill>
                <a:cs typeface="Arial" panose="020B0604020202020204" pitchFamily="34" charset="0"/>
              </a:rPr>
              <a:t>2</a:t>
            </a:r>
            <a:r>
              <a:rPr lang="ro-RO" altLang="ro-RO" sz="1400" b="1" dirty="0" smtClean="0">
                <a:solidFill>
                  <a:srgbClr val="5FCBEF">
                    <a:lumMod val="40000"/>
                    <a:lumOff val="60000"/>
                  </a:srgbClr>
                </a:solidFill>
                <a:cs typeface="Arial" panose="020B0604020202020204" pitchFamily="34" charset="0"/>
              </a:rPr>
              <a:t>4-2025</a:t>
            </a:r>
            <a:endParaRPr lang="en-US" sz="3200" dirty="0">
              <a:solidFill>
                <a:srgbClr val="5FCBEF">
                  <a:lumMod val="40000"/>
                  <a:lumOff val="6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4051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559" y="0"/>
            <a:ext cx="12209929" cy="6858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/>
          <a:srcRect l="87377" t="20474" r="8967" b="12575"/>
          <a:stretch/>
        </p:blipFill>
        <p:spPr>
          <a:xfrm rot="16200000">
            <a:off x="5743977" y="-5733585"/>
            <a:ext cx="724828" cy="12192000"/>
          </a:xfrm>
          <a:prstGeom prst="rect">
            <a:avLst/>
          </a:prstGeom>
        </p:spPr>
      </p:pic>
      <p:sp>
        <p:nvSpPr>
          <p:cNvPr id="5" name="CustomShape 4"/>
          <p:cNvSpPr/>
          <p:nvPr/>
        </p:nvSpPr>
        <p:spPr>
          <a:xfrm>
            <a:off x="11368617" y="0"/>
            <a:ext cx="652398" cy="733325"/>
          </a:xfrm>
          <a:prstGeom prst="rect">
            <a:avLst/>
          </a:prstGeom>
          <a:solidFill>
            <a:schemeClr val="accent5">
              <a:lumMod val="60000"/>
              <a:lumOff val="40000"/>
              <a:alpha val="86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pPr algn="ctr"/>
            <a:endParaRPr lang="en-US" sz="3600" dirty="0">
              <a:solidFill>
                <a:prstClr val="white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1485756" y="55764"/>
            <a:ext cx="41259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sz="3200" b="1" dirty="0" smtClean="0">
                <a:solidFill>
                  <a:schemeClr val="bg1"/>
                </a:solidFill>
              </a:rPr>
              <a:t>9</a:t>
            </a:r>
            <a:endParaRPr lang="en-US" sz="3200" b="1" dirty="0">
              <a:solidFill>
                <a:schemeClr val="bg1"/>
              </a:solidFill>
            </a:endParaRPr>
          </a:p>
        </p:txBody>
      </p:sp>
      <p:sp>
        <p:nvSpPr>
          <p:cNvPr id="18" name="CustomShape 5"/>
          <p:cNvSpPr/>
          <p:nvPr/>
        </p:nvSpPr>
        <p:spPr>
          <a:xfrm flipH="1">
            <a:off x="-9" y="5974046"/>
            <a:ext cx="12209929" cy="430013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0" name="CustomShape 7"/>
          <p:cNvSpPr/>
          <p:nvPr/>
        </p:nvSpPr>
        <p:spPr>
          <a:xfrm flipH="1">
            <a:off x="5245477" y="785780"/>
            <a:ext cx="6956914" cy="653706"/>
          </a:xfrm>
          <a:prstGeom prst="rect">
            <a:avLst/>
          </a:prstGeom>
          <a:solidFill>
            <a:schemeClr val="accent3">
              <a:lumMod val="40000"/>
              <a:lumOff val="60000"/>
              <a:alpha val="66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1" name="CustomShape 7">
            <a:extLst>
              <a:ext uri="{FF2B5EF4-FFF2-40B4-BE49-F238E27FC236}">
                <a16:creationId xmlns:a16="http://schemas.microsoft.com/office/drawing/2014/main" id="{466BA414-FCA8-493D-88E7-8F8FEABEED1D}"/>
              </a:ext>
            </a:extLst>
          </p:cNvPr>
          <p:cNvSpPr/>
          <p:nvPr/>
        </p:nvSpPr>
        <p:spPr>
          <a:xfrm flipH="1">
            <a:off x="5796803" y="895342"/>
            <a:ext cx="6224211" cy="688948"/>
          </a:xfrm>
          <a:prstGeom prst="rect">
            <a:avLst/>
          </a:prstGeom>
          <a:solidFill>
            <a:schemeClr val="accent5">
              <a:lumMod val="75000"/>
              <a:alpha val="66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2" name="TextBox 11"/>
          <p:cNvSpPr txBox="1"/>
          <p:nvPr/>
        </p:nvSpPr>
        <p:spPr>
          <a:xfrm>
            <a:off x="6225988" y="1075269"/>
            <a:ext cx="5795027" cy="3416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it-IT" b="1" dirty="0" smtClean="0">
                <a:solidFill>
                  <a:schemeClr val="bg1"/>
                </a:solidFill>
                <a:cs typeface="Arial" panose="020B0604020202020204" pitchFamily="34" charset="0"/>
              </a:rPr>
              <a:t>Orientare </a:t>
            </a:r>
            <a:r>
              <a:rPr lang="it-IT" b="1" dirty="0">
                <a:solidFill>
                  <a:schemeClr val="bg1"/>
                </a:solidFill>
                <a:cs typeface="Arial" panose="020B0604020202020204" pitchFamily="34" charset="0"/>
              </a:rPr>
              <a:t>și consiliere profesională</a:t>
            </a:r>
            <a:endParaRPr lang="ro-RO" altLang="ro-RO" b="1" dirty="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11793415" y="6611802"/>
            <a:ext cx="38686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ro-RO" sz="1100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endParaRPr lang="en-US" sz="1100" dirty="0">
              <a:solidFill>
                <a:schemeClr val="accent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Oval 7"/>
          <p:cNvSpPr/>
          <p:nvPr/>
        </p:nvSpPr>
        <p:spPr>
          <a:xfrm>
            <a:off x="1691569" y="4048449"/>
            <a:ext cx="325677" cy="363255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Oval 26"/>
          <p:cNvSpPr/>
          <p:nvPr/>
        </p:nvSpPr>
        <p:spPr>
          <a:xfrm>
            <a:off x="1693919" y="4517424"/>
            <a:ext cx="325677" cy="363255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Oval 28"/>
          <p:cNvSpPr/>
          <p:nvPr/>
        </p:nvSpPr>
        <p:spPr>
          <a:xfrm>
            <a:off x="2377270" y="2731775"/>
            <a:ext cx="325677" cy="363255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Oval 9"/>
          <p:cNvSpPr/>
          <p:nvPr/>
        </p:nvSpPr>
        <p:spPr>
          <a:xfrm>
            <a:off x="3183036" y="2523279"/>
            <a:ext cx="2118167" cy="2002420"/>
          </a:xfrm>
          <a:prstGeom prst="ellipse">
            <a:avLst/>
          </a:prstGeom>
          <a:solidFill>
            <a:schemeClr val="accent3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4" name="Straight Arrow Connector 13"/>
          <p:cNvCxnSpPr/>
          <p:nvPr/>
        </p:nvCxnSpPr>
        <p:spPr>
          <a:xfrm flipV="1">
            <a:off x="5335928" y="2961269"/>
            <a:ext cx="1838888" cy="557435"/>
          </a:xfrm>
          <a:prstGeom prst="straightConnector1">
            <a:avLst/>
          </a:prstGeom>
          <a:ln w="76200">
            <a:solidFill>
              <a:schemeClr val="accent3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5335928" y="3507127"/>
            <a:ext cx="1804163" cy="439840"/>
          </a:xfrm>
          <a:prstGeom prst="straightConnector1">
            <a:avLst/>
          </a:prstGeom>
          <a:ln w="76200">
            <a:solidFill>
              <a:schemeClr val="accent3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5335928" y="3507127"/>
            <a:ext cx="1701480" cy="1373552"/>
          </a:xfrm>
          <a:prstGeom prst="straightConnector1">
            <a:avLst/>
          </a:prstGeom>
          <a:ln w="76200">
            <a:solidFill>
              <a:schemeClr val="accent3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/>
          <p:nvPr/>
        </p:nvCxnSpPr>
        <p:spPr>
          <a:xfrm flipV="1">
            <a:off x="5335928" y="2314938"/>
            <a:ext cx="1736205" cy="1192189"/>
          </a:xfrm>
          <a:prstGeom prst="straightConnector1">
            <a:avLst/>
          </a:prstGeom>
          <a:ln w="76200">
            <a:solidFill>
              <a:schemeClr val="accent3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Elbow Connector 43"/>
          <p:cNvCxnSpPr/>
          <p:nvPr/>
        </p:nvCxnSpPr>
        <p:spPr>
          <a:xfrm>
            <a:off x="231497" y="3095030"/>
            <a:ext cx="3067289" cy="953419"/>
          </a:xfrm>
          <a:prstGeom prst="bentConnector3">
            <a:avLst/>
          </a:prstGeom>
          <a:ln w="381000">
            <a:solidFill>
              <a:schemeClr val="accent4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3518704" y="2594060"/>
            <a:ext cx="142368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o-RO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Rapoarte județene pentru activitățile din anul 2023-2024</a:t>
            </a:r>
            <a:endParaRPr lang="en-GB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7153157" y="2106592"/>
            <a:ext cx="486094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b="1" dirty="0" smtClean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Săptămâna meseriilor</a:t>
            </a:r>
            <a:endParaRPr lang="en-GB" sz="1600" b="1" dirty="0">
              <a:solidFill>
                <a:schemeClr val="accent4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7153153" y="2743355"/>
            <a:ext cx="505676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 smtClean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activitățil</a:t>
            </a:r>
            <a:r>
              <a:rPr lang="ro-RO" sz="1600" dirty="0" smtClean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it-IT" sz="1600" dirty="0" smtClean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16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</a:t>
            </a:r>
            <a:r>
              <a:rPr lang="it-IT" sz="1600" b="1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orientare și consiliere cu elevii </a:t>
            </a:r>
            <a:r>
              <a:rPr lang="it-IT" sz="16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clasa a </a:t>
            </a:r>
            <a:r>
              <a:rPr lang="it-IT" sz="1600" dirty="0" smtClean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VIII-a</a:t>
            </a:r>
            <a:r>
              <a:rPr lang="ro-RO" sz="1600" dirty="0" smtClean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cu accent pe </a:t>
            </a:r>
            <a:r>
              <a:rPr lang="ro-RO" sz="1600" b="1" dirty="0" smtClean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oportunitatile în carieră prin IPT, inclusiv DUAL</a:t>
            </a:r>
            <a:endParaRPr lang="en-GB" sz="1600" b="1" dirty="0">
              <a:solidFill>
                <a:schemeClr val="accent4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7164727" y="3793809"/>
            <a:ext cx="500397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b="1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şedințele/acțiunile de instruire </a:t>
            </a:r>
            <a:r>
              <a:rPr lang="it-IT" sz="16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organizate cu elevii de clasa a VIII-a și părinții </a:t>
            </a:r>
            <a:r>
              <a:rPr lang="it-IT" sz="1600" dirty="0" smtClean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acestora, privind </a:t>
            </a:r>
            <a:r>
              <a:rPr lang="it-IT" sz="1600" b="1" dirty="0" smtClean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metodologia de admitere </a:t>
            </a:r>
            <a:r>
              <a:rPr lang="ro-RO" sz="1600" b="1" dirty="0" smtClean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în IPT, inclusiv DUAL</a:t>
            </a:r>
            <a:endParaRPr lang="en-GB" sz="1600" b="1" dirty="0">
              <a:solidFill>
                <a:schemeClr val="accent4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7141577" y="4753758"/>
            <a:ext cx="44095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b="1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Târgului ofertelor educaționale</a:t>
            </a:r>
            <a:endParaRPr lang="en-GB" sz="1600" b="1" dirty="0">
              <a:solidFill>
                <a:schemeClr val="accent4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696607" y="5972903"/>
            <a:ext cx="891073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o-RO" sz="1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modelul cadru pentru </a:t>
            </a:r>
            <a:r>
              <a:rPr lang="fr-FR" sz="1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raport</a:t>
            </a:r>
            <a:r>
              <a:rPr lang="fr-FR" sz="1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o-RO" sz="1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fr-FR" sz="1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Anexa</a:t>
            </a:r>
            <a:r>
              <a:rPr lang="fr-FR" sz="1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nr. </a:t>
            </a:r>
            <a:r>
              <a:rPr lang="ro-RO" sz="1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r>
              <a:rPr lang="fr-FR" sz="1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fr-FR" sz="16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Raport</a:t>
            </a:r>
            <a:r>
              <a:rPr lang="fr-FR" sz="16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16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județean</a:t>
            </a:r>
            <a:r>
              <a:rPr lang="fr-FR" sz="16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o-RO" sz="1600" b="1" i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33453" y="210106"/>
            <a:ext cx="952314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altLang="ro-RO" sz="1400" b="1" dirty="0" smtClean="0">
                <a:solidFill>
                  <a:srgbClr val="5FCBEF">
                    <a:lumMod val="40000"/>
                    <a:lumOff val="60000"/>
                  </a:srgbClr>
                </a:solidFill>
                <a:cs typeface="Arial" panose="020B0604020202020204" pitchFamily="34" charset="0"/>
              </a:rPr>
              <a:t>ACTIVITĂȚI SPECIFICE ÎNVĂȚĂMÂNTULUI PROFESIONAL ȘI TEHNIC</a:t>
            </a:r>
            <a:r>
              <a:rPr lang="en-US" altLang="ro-RO" sz="1400" b="1" dirty="0" smtClean="0">
                <a:solidFill>
                  <a:srgbClr val="5FCBEF">
                    <a:lumMod val="40000"/>
                    <a:lumOff val="60000"/>
                  </a:srgbClr>
                </a:solidFill>
                <a:cs typeface="Arial" panose="020B0604020202020204" pitchFamily="34" charset="0"/>
              </a:rPr>
              <a:t> </a:t>
            </a:r>
            <a:r>
              <a:rPr lang="ro-RO" altLang="ro-RO" sz="1400" b="1" dirty="0" smtClean="0">
                <a:solidFill>
                  <a:srgbClr val="5FCBEF">
                    <a:lumMod val="40000"/>
                    <a:lumOff val="60000"/>
                  </a:srgbClr>
                </a:solidFill>
                <a:cs typeface="Arial" panose="020B0604020202020204" pitchFamily="34" charset="0"/>
              </a:rPr>
              <a:t>(ÎPT)</a:t>
            </a:r>
            <a:r>
              <a:rPr lang="en-US" altLang="ro-RO" sz="1400" b="1" dirty="0" smtClean="0">
                <a:solidFill>
                  <a:srgbClr val="5FCBEF">
                    <a:lumMod val="40000"/>
                    <a:lumOff val="60000"/>
                  </a:srgbClr>
                </a:solidFill>
                <a:cs typeface="Arial" panose="020B0604020202020204" pitchFamily="34" charset="0"/>
              </a:rPr>
              <a:t> </a:t>
            </a:r>
          </a:p>
          <a:p>
            <a:pPr algn="ctr"/>
            <a:r>
              <a:rPr lang="ro-RO" altLang="ro-RO" sz="1400" b="1" dirty="0" smtClean="0">
                <a:solidFill>
                  <a:srgbClr val="5FCBEF">
                    <a:lumMod val="40000"/>
                    <a:lumOff val="60000"/>
                  </a:srgbClr>
                </a:solidFill>
                <a:cs typeface="Arial" panose="020B0604020202020204" pitchFamily="34" charset="0"/>
              </a:rPr>
              <a:t>ÎN ANUL ȘCOLAR 20</a:t>
            </a:r>
            <a:r>
              <a:rPr lang="en-GB" altLang="ro-RO" sz="1400" b="1" dirty="0" smtClean="0">
                <a:solidFill>
                  <a:srgbClr val="5FCBEF">
                    <a:lumMod val="40000"/>
                    <a:lumOff val="60000"/>
                  </a:srgbClr>
                </a:solidFill>
                <a:cs typeface="Arial" panose="020B0604020202020204" pitchFamily="34" charset="0"/>
              </a:rPr>
              <a:t>2</a:t>
            </a:r>
            <a:r>
              <a:rPr lang="ro-RO" altLang="ro-RO" sz="1400" b="1" dirty="0" smtClean="0">
                <a:solidFill>
                  <a:srgbClr val="5FCBEF">
                    <a:lumMod val="40000"/>
                    <a:lumOff val="60000"/>
                  </a:srgbClr>
                </a:solidFill>
                <a:cs typeface="Arial" panose="020B0604020202020204" pitchFamily="34" charset="0"/>
              </a:rPr>
              <a:t>4-2025</a:t>
            </a:r>
            <a:endParaRPr lang="en-US" sz="3200" dirty="0">
              <a:solidFill>
                <a:srgbClr val="5FCBEF">
                  <a:lumMod val="40000"/>
                  <a:lumOff val="60000"/>
                </a:srgbClr>
              </a:solidFill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46297" y="2939971"/>
            <a:ext cx="222679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sz="1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30 octombrie 2024</a:t>
            </a:r>
            <a:endParaRPr lang="en-GB" sz="1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703144" y="3877517"/>
            <a:ext cx="14914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altLang="ro-RO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 CNDIPT</a:t>
            </a:r>
            <a:r>
              <a:rPr lang="en-US" altLang="ro-RO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56212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17933" y="0"/>
            <a:ext cx="12209929" cy="6858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/>
          <a:srcRect l="87377" t="20474" r="8967" b="12575"/>
          <a:stretch/>
        </p:blipFill>
        <p:spPr>
          <a:xfrm rot="16200000">
            <a:off x="5743977" y="-5733585"/>
            <a:ext cx="724828" cy="12192000"/>
          </a:xfrm>
          <a:prstGeom prst="rect">
            <a:avLst/>
          </a:prstGeom>
        </p:spPr>
      </p:pic>
      <p:sp>
        <p:nvSpPr>
          <p:cNvPr id="5" name="CustomShape 4"/>
          <p:cNvSpPr/>
          <p:nvPr/>
        </p:nvSpPr>
        <p:spPr>
          <a:xfrm>
            <a:off x="11368617" y="0"/>
            <a:ext cx="652398" cy="733325"/>
          </a:xfrm>
          <a:prstGeom prst="rect">
            <a:avLst/>
          </a:prstGeom>
          <a:solidFill>
            <a:srgbClr val="FF0000">
              <a:alpha val="86000"/>
            </a:srgb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pPr algn="ctr"/>
            <a:endParaRPr lang="en-US" sz="3600" dirty="0">
              <a:solidFill>
                <a:prstClr val="white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1327052" y="55764"/>
            <a:ext cx="67585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o-RO" sz="3200" b="1" dirty="0" smtClean="0">
                <a:solidFill>
                  <a:schemeClr val="bg1">
                    <a:lumMod val="95000"/>
                  </a:schemeClr>
                </a:solidFill>
              </a:rPr>
              <a:t>10</a:t>
            </a:r>
            <a:endParaRPr lang="en-US" sz="3200" b="1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20" name="CustomShape 7"/>
          <p:cNvSpPr/>
          <p:nvPr/>
        </p:nvSpPr>
        <p:spPr>
          <a:xfrm flipH="1">
            <a:off x="4290645" y="785780"/>
            <a:ext cx="7911744" cy="653706"/>
          </a:xfrm>
          <a:prstGeom prst="rect">
            <a:avLst/>
          </a:prstGeom>
          <a:solidFill>
            <a:srgbClr val="FF5B5B">
              <a:alpha val="65882"/>
            </a:srgb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1" name="CustomShape 7">
            <a:extLst>
              <a:ext uri="{FF2B5EF4-FFF2-40B4-BE49-F238E27FC236}">
                <a16:creationId xmlns:a16="http://schemas.microsoft.com/office/drawing/2014/main" id="{466BA414-FCA8-493D-88E7-8F8FEABEED1D}"/>
              </a:ext>
            </a:extLst>
          </p:cNvPr>
          <p:cNvSpPr/>
          <p:nvPr/>
        </p:nvSpPr>
        <p:spPr>
          <a:xfrm flipH="1">
            <a:off x="4876800" y="895342"/>
            <a:ext cx="7144214" cy="688948"/>
          </a:xfrm>
          <a:prstGeom prst="rect">
            <a:avLst/>
          </a:prstGeom>
          <a:solidFill>
            <a:srgbClr val="FF0000">
              <a:alpha val="66000"/>
            </a:srgb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2" name="TextBox 11"/>
          <p:cNvSpPr txBox="1"/>
          <p:nvPr/>
        </p:nvSpPr>
        <p:spPr>
          <a:xfrm>
            <a:off x="5263662" y="1075269"/>
            <a:ext cx="6928334" cy="3416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ro-RO" altLang="ro-RO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Materiale suport </a:t>
            </a:r>
            <a:r>
              <a:rPr lang="ro-RO" altLang="ro-RO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pentru aplicarea curriculumului în IPT</a:t>
            </a:r>
            <a:endParaRPr lang="ro-RO" altLang="ro-RO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11793415" y="6611802"/>
            <a:ext cx="38686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ro-RO" sz="1100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endParaRPr lang="en-US" sz="1100" dirty="0">
              <a:solidFill>
                <a:schemeClr val="accent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CustomShape 5"/>
          <p:cNvSpPr/>
          <p:nvPr/>
        </p:nvSpPr>
        <p:spPr>
          <a:xfrm flipH="1">
            <a:off x="194548" y="2437253"/>
            <a:ext cx="6692399" cy="472281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6" name="TextBox 15"/>
          <p:cNvSpPr txBox="1"/>
          <p:nvPr/>
        </p:nvSpPr>
        <p:spPr>
          <a:xfrm>
            <a:off x="283724" y="5402481"/>
            <a:ext cx="11550540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anose="020B0604020202020204" pitchFamily="34" charset="0"/>
              <a:buNone/>
            </a:pPr>
            <a:endParaRPr lang="fr-FR" altLang="ro-RO" sz="1300" dirty="0" smtClean="0">
              <a:solidFill>
                <a:srgbClr val="A8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None/>
            </a:pPr>
            <a:r>
              <a:rPr lang="ro-RO" altLang="ro-RO" sz="13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Aceste materiale </a:t>
            </a:r>
            <a:r>
              <a:rPr lang="ro-RO" altLang="ro-RO" sz="13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sunt </a:t>
            </a:r>
            <a:r>
              <a:rPr lang="fr-FR" altLang="ro-RO" sz="13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postate</a:t>
            </a:r>
            <a:r>
              <a:rPr lang="fr-FR" altLang="ro-RO" sz="13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altLang="ro-RO" sz="1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</a:t>
            </a:r>
            <a:r>
              <a:rPr lang="fr-FR" altLang="ro-RO" sz="13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site-</a:t>
            </a:r>
            <a:r>
              <a:rPr lang="fr-FR" altLang="ro-RO" sz="1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ul</a:t>
            </a:r>
            <a:r>
              <a:rPr lang="fr-FR" altLang="ro-RO" sz="13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altLang="ro-RO" sz="13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Alege</a:t>
            </a:r>
            <a:r>
              <a:rPr lang="ro-RO" altLang="ro-RO" sz="13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fr-FR" altLang="ro-RO" sz="13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ți</a:t>
            </a:r>
            <a:r>
              <a:rPr lang="fr-FR" altLang="ro-RO" sz="13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o-RO" altLang="ro-RO" sz="13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fr-FR" altLang="ro-RO" sz="13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rumul</a:t>
            </a:r>
            <a:r>
              <a:rPr lang="fr-FR" altLang="ro-RO" sz="13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! </a:t>
            </a:r>
            <a:r>
              <a:rPr lang="ro-RO" altLang="ro-RO" sz="13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altLang="ro-RO" sz="1300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www.alegetidrumul.ro</a:t>
            </a:r>
            <a:r>
              <a:rPr lang="fr-FR" altLang="ro-RO" sz="13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fr-FR" altLang="ro-RO" sz="13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</a:t>
            </a:r>
            <a:r>
              <a:rPr lang="fr-FR" altLang="ro-RO" sz="13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pagina </a:t>
            </a:r>
            <a:r>
              <a:rPr lang="fr-FR" altLang="ro-RO" sz="13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dedicată</a:t>
            </a:r>
            <a:r>
              <a:rPr lang="fr-FR" altLang="ro-RO" sz="13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altLang="ro-RO" sz="13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fiecărei</a:t>
            </a:r>
            <a:r>
              <a:rPr lang="fr-FR" altLang="ro-RO" sz="13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altLang="ro-RO" sz="13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calificări</a:t>
            </a:r>
            <a:r>
              <a:rPr lang="fr-FR" altLang="ro-RO" sz="13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altLang="ro-RO" sz="13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profesionale</a:t>
            </a:r>
            <a:r>
              <a:rPr lang="en-US" altLang="ro-RO" sz="13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en-US" altLang="ro-RO" sz="13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391305" y="4523375"/>
            <a:ext cx="117889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14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Reperele</a:t>
            </a:r>
            <a:r>
              <a:rPr lang="fr-FR" sz="1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14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metodologice</a:t>
            </a:r>
            <a:r>
              <a:rPr lang="fr-FR" sz="1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o-RO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sunt</a:t>
            </a:r>
            <a:r>
              <a:rPr lang="fr-FR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1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publicate</a:t>
            </a:r>
            <a:r>
              <a:rPr lang="fr-FR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1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</a:t>
            </a:r>
            <a:r>
              <a:rPr lang="fr-FR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1400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www.alegetidrumul.ro</a:t>
            </a:r>
            <a:r>
              <a:rPr lang="ro-RO" sz="1400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o-RO" sz="1400" i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și pe </a:t>
            </a:r>
            <a:r>
              <a:rPr lang="ro-RO" sz="1400" b="1" i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www.rocnee.eu</a:t>
            </a:r>
            <a:endParaRPr lang="en-US" sz="1400" b="1" i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6227142" y="3080311"/>
            <a:ext cx="1928876" cy="411452"/>
          </a:xfrm>
          <a:prstGeom prst="rect">
            <a:avLst/>
          </a:prstGeom>
          <a:solidFill>
            <a:schemeClr val="accent2">
              <a:lumMod val="40000"/>
              <a:lumOff val="60000"/>
              <a:alpha val="54118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TextBox 33"/>
          <p:cNvSpPr txBox="1"/>
          <p:nvPr/>
        </p:nvSpPr>
        <p:spPr>
          <a:xfrm>
            <a:off x="6178894" y="3503740"/>
            <a:ext cx="3062978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en-US" sz="1300" b="1" dirty="0" err="1" smtClean="0">
                <a:solidFill>
                  <a:srgbClr val="A8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activități</a:t>
            </a:r>
            <a:r>
              <a:rPr lang="en-US" sz="1300" b="1" dirty="0" smtClean="0">
                <a:solidFill>
                  <a:srgbClr val="A8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US" sz="1300" b="1" dirty="0" err="1" smtClean="0">
                <a:solidFill>
                  <a:srgbClr val="A8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învățare</a:t>
            </a:r>
            <a:r>
              <a:rPr lang="en-US" sz="1300" b="1" dirty="0" smtClean="0">
                <a:solidFill>
                  <a:srgbClr val="A8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GB" sz="1300" b="1" dirty="0" smtClean="0">
              <a:solidFill>
                <a:srgbClr val="A8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en-US" sz="1300" b="1" dirty="0" err="1" smtClean="0">
                <a:solidFill>
                  <a:srgbClr val="A8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activități</a:t>
            </a:r>
            <a:r>
              <a:rPr lang="en-US" sz="1300" b="1" dirty="0" smtClean="0">
                <a:solidFill>
                  <a:srgbClr val="A8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300" b="1" dirty="0" err="1" smtClean="0">
                <a:solidFill>
                  <a:srgbClr val="A8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evaluare</a:t>
            </a:r>
            <a:endParaRPr lang="ro-RO" sz="1200" i="1" dirty="0" smtClean="0">
              <a:solidFill>
                <a:srgbClr val="A8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6403939" y="2990598"/>
            <a:ext cx="2172781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b="1" i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Clas</a:t>
            </a:r>
            <a:r>
              <a:rPr lang="ro-RO" b="1" i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en-US" b="1" i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X-a</a:t>
            </a:r>
            <a:endParaRPr lang="en-GB" dirty="0"/>
          </a:p>
        </p:txBody>
      </p:sp>
      <p:sp>
        <p:nvSpPr>
          <p:cNvPr id="37" name="TextBox 36"/>
          <p:cNvSpPr txBox="1"/>
          <p:nvPr/>
        </p:nvSpPr>
        <p:spPr>
          <a:xfrm>
            <a:off x="3346855" y="3516289"/>
            <a:ext cx="3062978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fr-FR" sz="1300" b="1" dirty="0" err="1" smtClean="0">
                <a:solidFill>
                  <a:srgbClr val="A8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activități</a:t>
            </a:r>
            <a:r>
              <a:rPr lang="fr-FR" sz="1300" b="1" dirty="0" smtClean="0">
                <a:solidFill>
                  <a:srgbClr val="A8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1300" b="1" dirty="0">
                <a:solidFill>
                  <a:srgbClr val="A8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practice </a:t>
            </a:r>
            <a:endParaRPr lang="fr-FR" sz="1300" b="1" dirty="0" smtClean="0">
              <a:solidFill>
                <a:srgbClr val="A8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fr-FR" sz="1300" b="1" dirty="0" smtClean="0">
                <a:solidFill>
                  <a:srgbClr val="A8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probe </a:t>
            </a:r>
            <a:r>
              <a:rPr lang="fr-FR" sz="1300" b="1" dirty="0">
                <a:solidFill>
                  <a:srgbClr val="A8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</a:t>
            </a:r>
            <a:r>
              <a:rPr lang="fr-FR" sz="1300" b="1" dirty="0" err="1">
                <a:solidFill>
                  <a:srgbClr val="A8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evaluare</a:t>
            </a:r>
            <a:endParaRPr lang="ro-RO" sz="1300" b="1" dirty="0">
              <a:solidFill>
                <a:srgbClr val="A8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27124" y="2485020"/>
            <a:ext cx="788799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Repere</a:t>
            </a:r>
            <a:r>
              <a:rPr lang="fr-FR" sz="1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16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metodologice</a:t>
            </a:r>
            <a:r>
              <a:rPr lang="fr-FR" sz="1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16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pentru</a:t>
            </a:r>
            <a:r>
              <a:rPr lang="fr-FR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16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aplicarea</a:t>
            </a:r>
            <a:r>
              <a:rPr lang="fr-FR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16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curriculumului</a:t>
            </a:r>
            <a:r>
              <a:rPr lang="fr-FR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1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</a:t>
            </a:r>
            <a:r>
              <a:rPr lang="en-GB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en-GB" sz="1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25548" y="1857968"/>
            <a:ext cx="115954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</a:t>
            </a:r>
            <a:r>
              <a:rPr lang="fr-FR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coordonarea</a:t>
            </a:r>
            <a:r>
              <a:rPr lang="fr-FR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Centrului</a:t>
            </a:r>
            <a:r>
              <a:rPr lang="fr-FR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Național</a:t>
            </a:r>
            <a:r>
              <a:rPr lang="fr-FR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fr-FR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Dezvoltare</a:t>
            </a:r>
            <a:r>
              <a:rPr lang="fr-FR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fr-FR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Învățământului</a:t>
            </a:r>
            <a:r>
              <a:rPr lang="fr-FR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Profesional</a:t>
            </a:r>
            <a:r>
              <a:rPr lang="fr-FR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și</a:t>
            </a:r>
            <a:r>
              <a:rPr lang="fr-FR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Tehnic</a:t>
            </a:r>
            <a:r>
              <a:rPr lang="fr-FR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au </a:t>
            </a:r>
            <a:r>
              <a:rPr lang="fr-FR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fost</a:t>
            </a:r>
            <a:r>
              <a:rPr lang="fr-FR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elaborate</a:t>
            </a:r>
            <a:r>
              <a:rPr lang="fr-FR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en-GB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" name="CustomShape 5"/>
          <p:cNvSpPr/>
          <p:nvPr/>
        </p:nvSpPr>
        <p:spPr>
          <a:xfrm flipH="1">
            <a:off x="210317" y="5101615"/>
            <a:ext cx="11969959" cy="472281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1" name="TextBox 10"/>
          <p:cNvSpPr txBox="1"/>
          <p:nvPr/>
        </p:nvSpPr>
        <p:spPr>
          <a:xfrm>
            <a:off x="199643" y="5156971"/>
            <a:ext cx="1213652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altLang="ro-RO" sz="1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en-GB" altLang="ro-RO" sz="1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ro-RO" altLang="ro-RO" sz="1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000 de </a:t>
            </a:r>
            <a:r>
              <a:rPr lang="fr-FR" altLang="ro-RO" sz="16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materiale</a:t>
            </a:r>
            <a:r>
              <a:rPr lang="fr-FR" altLang="ro-RO" sz="1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altLang="ro-RO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</a:t>
            </a:r>
            <a:r>
              <a:rPr lang="fr-FR" altLang="ro-RO" sz="16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învățare</a:t>
            </a:r>
            <a:r>
              <a:rPr lang="fr-FR" altLang="ro-RO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fr-FR" altLang="ro-RO" sz="16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modele</a:t>
            </a:r>
            <a:r>
              <a:rPr lang="fr-FR" altLang="ro-RO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instrumente de </a:t>
            </a:r>
            <a:r>
              <a:rPr lang="fr-FR" altLang="ro-RO" sz="16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evaluare</a:t>
            </a:r>
            <a:r>
              <a:rPr lang="fr-FR" altLang="ro-RO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filme </a:t>
            </a:r>
            <a:r>
              <a:rPr lang="fr-FR" altLang="ro-RO" sz="16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didactice</a:t>
            </a:r>
            <a:r>
              <a:rPr lang="fr-FR" altLang="ro-RO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etc., </a:t>
            </a:r>
            <a:r>
              <a:rPr lang="fr-FR" altLang="ro-RO" sz="16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adecvate</a:t>
            </a:r>
            <a:r>
              <a:rPr lang="fr-FR" altLang="ro-RO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altLang="ro-RO" sz="16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învățării</a:t>
            </a:r>
            <a:r>
              <a:rPr lang="fr-FR" altLang="ro-RO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o-RO" altLang="ro-RO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în mediul online </a:t>
            </a:r>
          </a:p>
        </p:txBody>
      </p:sp>
      <p:sp>
        <p:nvSpPr>
          <p:cNvPr id="40" name="Rectangle 39"/>
          <p:cNvSpPr/>
          <p:nvPr/>
        </p:nvSpPr>
        <p:spPr>
          <a:xfrm>
            <a:off x="2468720" y="6304807"/>
            <a:ext cx="7161443" cy="411452"/>
          </a:xfrm>
          <a:prstGeom prst="rect">
            <a:avLst/>
          </a:prstGeom>
          <a:solidFill>
            <a:srgbClr val="A80000">
              <a:alpha val="85882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Rectangle 28"/>
          <p:cNvSpPr/>
          <p:nvPr/>
        </p:nvSpPr>
        <p:spPr>
          <a:xfrm>
            <a:off x="3460180" y="3043891"/>
            <a:ext cx="1928876" cy="411452"/>
          </a:xfrm>
          <a:prstGeom prst="rect">
            <a:avLst/>
          </a:prstGeom>
          <a:solidFill>
            <a:schemeClr val="accent2">
              <a:lumMod val="40000"/>
              <a:lumOff val="60000"/>
              <a:alpha val="54118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Rectangle 29"/>
          <p:cNvSpPr/>
          <p:nvPr/>
        </p:nvSpPr>
        <p:spPr>
          <a:xfrm>
            <a:off x="9185799" y="3085571"/>
            <a:ext cx="1928876" cy="411452"/>
          </a:xfrm>
          <a:prstGeom prst="rect">
            <a:avLst/>
          </a:prstGeom>
          <a:solidFill>
            <a:schemeClr val="accent2">
              <a:lumMod val="40000"/>
              <a:lumOff val="60000"/>
              <a:alpha val="54118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extBox 6"/>
          <p:cNvSpPr txBox="1"/>
          <p:nvPr/>
        </p:nvSpPr>
        <p:spPr>
          <a:xfrm>
            <a:off x="9083028" y="3501952"/>
            <a:ext cx="2992379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en-US" sz="1300" b="1" dirty="0" smtClean="0">
                <a:solidFill>
                  <a:srgbClr val="A8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teste </a:t>
            </a:r>
            <a:r>
              <a:rPr lang="en-US" sz="1300" b="1" dirty="0" err="1" smtClean="0">
                <a:solidFill>
                  <a:srgbClr val="A8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inițiale</a:t>
            </a:r>
            <a:endParaRPr lang="en-US" sz="1300" dirty="0" smtClean="0">
              <a:solidFill>
                <a:srgbClr val="A8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en-US" sz="1300" b="1" dirty="0" err="1" smtClean="0">
                <a:solidFill>
                  <a:srgbClr val="A8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activități</a:t>
            </a:r>
            <a:r>
              <a:rPr lang="en-US" sz="1300" b="1" dirty="0" smtClean="0">
                <a:solidFill>
                  <a:srgbClr val="A8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300" b="1" dirty="0">
                <a:solidFill>
                  <a:srgbClr val="A8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</a:t>
            </a:r>
            <a:r>
              <a:rPr lang="en-US" sz="1300" b="1" dirty="0" err="1">
                <a:solidFill>
                  <a:srgbClr val="A8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învățare</a:t>
            </a:r>
            <a:r>
              <a:rPr lang="en-US" sz="1300" b="1" dirty="0">
                <a:solidFill>
                  <a:srgbClr val="A8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1300" b="1" dirty="0" smtClean="0">
              <a:solidFill>
                <a:srgbClr val="A8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en-US" sz="1300" b="1" dirty="0" err="1">
                <a:solidFill>
                  <a:srgbClr val="A8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sz="1300" b="1" dirty="0" err="1" smtClean="0">
                <a:solidFill>
                  <a:srgbClr val="A8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ctivități</a:t>
            </a:r>
            <a:r>
              <a:rPr lang="en-US" sz="1300" b="1" dirty="0" smtClean="0">
                <a:solidFill>
                  <a:srgbClr val="A8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US" sz="1300" b="1" dirty="0" err="1">
                <a:solidFill>
                  <a:srgbClr val="A8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evaluare</a:t>
            </a:r>
            <a:r>
              <a:rPr lang="en-US" sz="1300" b="1" dirty="0">
                <a:solidFill>
                  <a:srgbClr val="A8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1300" b="1" dirty="0" smtClean="0">
              <a:solidFill>
                <a:srgbClr val="A8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sz="1300" i="1" dirty="0">
                <a:solidFill>
                  <a:srgbClr val="A8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1300" i="1" dirty="0" err="1" smtClean="0">
                <a:solidFill>
                  <a:srgbClr val="A8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proiectate</a:t>
            </a:r>
            <a:r>
              <a:rPr lang="en-US" sz="1300" i="1" dirty="0" smtClean="0">
                <a:solidFill>
                  <a:srgbClr val="A8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300" i="1" dirty="0" err="1">
                <a:solidFill>
                  <a:srgbClr val="A8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pentru</a:t>
            </a:r>
            <a:r>
              <a:rPr lang="en-US" sz="1300" i="1" dirty="0">
                <a:solidFill>
                  <a:srgbClr val="A8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300" i="1" dirty="0" err="1">
                <a:solidFill>
                  <a:srgbClr val="A8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procesele</a:t>
            </a:r>
            <a:r>
              <a:rPr lang="en-US" sz="1300" i="1" dirty="0">
                <a:solidFill>
                  <a:srgbClr val="A8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o-RO" sz="1300" i="1" dirty="0" smtClean="0">
              <a:solidFill>
                <a:srgbClr val="A8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sz="1300" i="1" dirty="0" smtClean="0">
                <a:solidFill>
                  <a:srgbClr val="A8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</a:t>
            </a:r>
            <a:r>
              <a:rPr lang="en-US" sz="1300" i="1" dirty="0" err="1">
                <a:solidFill>
                  <a:srgbClr val="A8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predare</a:t>
            </a:r>
            <a:r>
              <a:rPr lang="en-US" sz="1300" i="1" dirty="0">
                <a:solidFill>
                  <a:srgbClr val="A8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300" i="1" dirty="0" err="1">
                <a:solidFill>
                  <a:srgbClr val="A8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învățare</a:t>
            </a:r>
            <a:r>
              <a:rPr lang="en-US" sz="1300" i="1" dirty="0">
                <a:solidFill>
                  <a:srgbClr val="A8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300" i="1" dirty="0" err="1">
                <a:solidFill>
                  <a:srgbClr val="A8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evaluare</a:t>
            </a:r>
            <a:r>
              <a:rPr lang="en-US" sz="1300" i="1" dirty="0">
                <a:solidFill>
                  <a:srgbClr val="A8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o-RO" sz="1300" i="1" dirty="0" smtClean="0">
              <a:solidFill>
                <a:srgbClr val="A8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sz="1300" i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derulate</a:t>
            </a:r>
            <a:r>
              <a:rPr lang="en-US" sz="1300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300" i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atât</a:t>
            </a:r>
            <a:r>
              <a:rPr lang="en-US" sz="1300" i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300" i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față-în-față</a:t>
            </a:r>
            <a:r>
              <a:rPr lang="en-US" sz="1300" i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300" i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cât</a:t>
            </a:r>
            <a:r>
              <a:rPr lang="en-US" sz="1300" i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300" i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și</a:t>
            </a:r>
            <a:r>
              <a:rPr lang="en-US" sz="1300" i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300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online).</a:t>
            </a:r>
            <a:endParaRPr lang="ro-RO" sz="1300" i="1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9255523" y="2988810"/>
            <a:ext cx="2017132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b="1" i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Clas</a:t>
            </a:r>
            <a:r>
              <a:rPr lang="ro-RO" b="1" i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en-US" b="1" i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en-US" b="1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IX-a</a:t>
            </a:r>
            <a:endParaRPr lang="en-GB" dirty="0"/>
          </a:p>
        </p:txBody>
      </p:sp>
      <p:sp>
        <p:nvSpPr>
          <p:cNvPr id="38" name="TextBox 37"/>
          <p:cNvSpPr txBox="1"/>
          <p:nvPr/>
        </p:nvSpPr>
        <p:spPr>
          <a:xfrm>
            <a:off x="3534052" y="3003147"/>
            <a:ext cx="1952337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b="1" i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Clas</a:t>
            </a:r>
            <a:r>
              <a:rPr lang="ro-RO" b="1" i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en-US" b="1" i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X</a:t>
            </a:r>
            <a:r>
              <a:rPr lang="ro-RO" b="1" i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b="1" i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-a</a:t>
            </a:r>
            <a:endParaRPr lang="en-GB" dirty="0"/>
          </a:p>
        </p:txBody>
      </p:sp>
      <p:sp>
        <p:nvSpPr>
          <p:cNvPr id="31" name="TextBox 30"/>
          <p:cNvSpPr txBox="1"/>
          <p:nvPr/>
        </p:nvSpPr>
        <p:spPr>
          <a:xfrm>
            <a:off x="577391" y="3511039"/>
            <a:ext cx="3062978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fr-FR" sz="1300" b="1" dirty="0" err="1" smtClean="0">
                <a:solidFill>
                  <a:srgbClr val="A8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activități</a:t>
            </a:r>
            <a:r>
              <a:rPr lang="fr-FR" sz="1300" b="1" dirty="0" smtClean="0">
                <a:solidFill>
                  <a:srgbClr val="A8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1300" b="1" dirty="0">
                <a:solidFill>
                  <a:srgbClr val="A8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practice </a:t>
            </a:r>
            <a:endParaRPr lang="fr-FR" sz="1300" b="1" dirty="0" smtClean="0">
              <a:solidFill>
                <a:srgbClr val="A8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fr-FR" sz="1300" b="1" dirty="0" smtClean="0">
                <a:solidFill>
                  <a:srgbClr val="A8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probe </a:t>
            </a:r>
            <a:r>
              <a:rPr lang="fr-FR" sz="1300" b="1" dirty="0">
                <a:solidFill>
                  <a:srgbClr val="A8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</a:t>
            </a:r>
            <a:r>
              <a:rPr lang="fr-FR" sz="1300" b="1" dirty="0" err="1">
                <a:solidFill>
                  <a:srgbClr val="A8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evaluare</a:t>
            </a:r>
            <a:endParaRPr lang="ro-RO" sz="1300" b="1" dirty="0">
              <a:solidFill>
                <a:srgbClr val="A8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690716" y="3038641"/>
            <a:ext cx="1928876" cy="411452"/>
          </a:xfrm>
          <a:prstGeom prst="rect">
            <a:avLst/>
          </a:prstGeom>
          <a:solidFill>
            <a:schemeClr val="accent2">
              <a:lumMod val="40000"/>
              <a:lumOff val="60000"/>
              <a:alpha val="54118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TextBox 42"/>
          <p:cNvSpPr txBox="1"/>
          <p:nvPr/>
        </p:nvSpPr>
        <p:spPr>
          <a:xfrm>
            <a:off x="764588" y="2997897"/>
            <a:ext cx="1952337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b="1" i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Clas</a:t>
            </a:r>
            <a:r>
              <a:rPr lang="ro-RO" b="1" i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en-US" b="1" i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X</a:t>
            </a:r>
            <a:r>
              <a:rPr lang="ro-RO" b="1" i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II</a:t>
            </a:r>
            <a:r>
              <a:rPr lang="en-US" b="1" i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-a</a:t>
            </a:r>
            <a:endParaRPr lang="en-GB" dirty="0"/>
          </a:p>
        </p:txBody>
      </p:sp>
      <p:sp>
        <p:nvSpPr>
          <p:cNvPr id="9" name="TextBox 8"/>
          <p:cNvSpPr txBox="1"/>
          <p:nvPr/>
        </p:nvSpPr>
        <p:spPr>
          <a:xfrm>
            <a:off x="-17933" y="6350192"/>
            <a:ext cx="122099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o-RO" sz="1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Aceste documente pot fi utilizate în continuare </a:t>
            </a:r>
            <a:r>
              <a:rPr lang="ro-RO" sz="1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și </a:t>
            </a:r>
            <a:r>
              <a:rPr lang="ro-RO" sz="1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în anul școlar </a:t>
            </a:r>
            <a:r>
              <a:rPr lang="ro-RO" sz="1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2024-2025</a:t>
            </a:r>
            <a:endParaRPr lang="en-US" sz="1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5-Point Star 3"/>
          <p:cNvSpPr/>
          <p:nvPr/>
        </p:nvSpPr>
        <p:spPr>
          <a:xfrm>
            <a:off x="-35664" y="3156411"/>
            <a:ext cx="1066693" cy="898666"/>
          </a:xfrm>
          <a:prstGeom prst="star5">
            <a:avLst/>
          </a:prstGeom>
          <a:solidFill>
            <a:srgbClr val="A8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TextBox 12"/>
          <p:cNvSpPr txBox="1"/>
          <p:nvPr/>
        </p:nvSpPr>
        <p:spPr>
          <a:xfrm>
            <a:off x="231337" y="3484610"/>
            <a:ext cx="59801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sz="1400" dirty="0" smtClean="0">
                <a:solidFill>
                  <a:schemeClr val="bg1"/>
                </a:solidFill>
              </a:rPr>
              <a:t>NOU</a:t>
            </a:r>
            <a:endParaRPr lang="en-GB" sz="1400" dirty="0">
              <a:solidFill>
                <a:schemeClr val="bg1"/>
              </a:solidFill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33453" y="210106"/>
            <a:ext cx="952314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altLang="ro-RO" sz="1400" b="1" dirty="0" smtClean="0">
                <a:solidFill>
                  <a:srgbClr val="5FCBEF">
                    <a:lumMod val="40000"/>
                    <a:lumOff val="60000"/>
                  </a:srgbClr>
                </a:solidFill>
                <a:cs typeface="Arial" panose="020B0604020202020204" pitchFamily="34" charset="0"/>
              </a:rPr>
              <a:t>ACTIVITĂȚI SPECIFICE ÎNVĂȚĂMÂNTULUI PROFESIONAL ȘI TEHNIC</a:t>
            </a:r>
            <a:r>
              <a:rPr lang="en-US" altLang="ro-RO" sz="1400" b="1" dirty="0" smtClean="0">
                <a:solidFill>
                  <a:srgbClr val="5FCBEF">
                    <a:lumMod val="40000"/>
                    <a:lumOff val="60000"/>
                  </a:srgbClr>
                </a:solidFill>
                <a:cs typeface="Arial" panose="020B0604020202020204" pitchFamily="34" charset="0"/>
              </a:rPr>
              <a:t> </a:t>
            </a:r>
            <a:r>
              <a:rPr lang="ro-RO" altLang="ro-RO" sz="1400" b="1" dirty="0" smtClean="0">
                <a:solidFill>
                  <a:srgbClr val="5FCBEF">
                    <a:lumMod val="40000"/>
                    <a:lumOff val="60000"/>
                  </a:srgbClr>
                </a:solidFill>
                <a:cs typeface="Arial" panose="020B0604020202020204" pitchFamily="34" charset="0"/>
              </a:rPr>
              <a:t>(ÎPT)</a:t>
            </a:r>
            <a:r>
              <a:rPr lang="en-US" altLang="ro-RO" sz="1400" b="1" dirty="0" smtClean="0">
                <a:solidFill>
                  <a:srgbClr val="5FCBEF">
                    <a:lumMod val="40000"/>
                    <a:lumOff val="60000"/>
                  </a:srgbClr>
                </a:solidFill>
                <a:cs typeface="Arial" panose="020B0604020202020204" pitchFamily="34" charset="0"/>
              </a:rPr>
              <a:t> </a:t>
            </a:r>
          </a:p>
          <a:p>
            <a:pPr algn="ctr"/>
            <a:r>
              <a:rPr lang="ro-RO" altLang="ro-RO" sz="1400" b="1" dirty="0" smtClean="0">
                <a:solidFill>
                  <a:srgbClr val="5FCBEF">
                    <a:lumMod val="40000"/>
                    <a:lumOff val="60000"/>
                  </a:srgbClr>
                </a:solidFill>
                <a:cs typeface="Arial" panose="020B0604020202020204" pitchFamily="34" charset="0"/>
              </a:rPr>
              <a:t>ÎN ANUL ȘCOLAR 20</a:t>
            </a:r>
            <a:r>
              <a:rPr lang="en-GB" altLang="ro-RO" sz="1400" b="1" dirty="0" smtClean="0">
                <a:solidFill>
                  <a:srgbClr val="5FCBEF">
                    <a:lumMod val="40000"/>
                    <a:lumOff val="60000"/>
                  </a:srgbClr>
                </a:solidFill>
                <a:cs typeface="Arial" panose="020B0604020202020204" pitchFamily="34" charset="0"/>
              </a:rPr>
              <a:t>2</a:t>
            </a:r>
            <a:r>
              <a:rPr lang="ro-RO" altLang="ro-RO" sz="1400" b="1" dirty="0" smtClean="0">
                <a:solidFill>
                  <a:srgbClr val="5FCBEF">
                    <a:lumMod val="40000"/>
                    <a:lumOff val="60000"/>
                  </a:srgbClr>
                </a:solidFill>
                <a:cs typeface="Arial" panose="020B0604020202020204" pitchFamily="34" charset="0"/>
              </a:rPr>
              <a:t>4-2025</a:t>
            </a:r>
            <a:endParaRPr lang="en-US" sz="3200" dirty="0">
              <a:solidFill>
                <a:srgbClr val="5FCBEF">
                  <a:lumMod val="40000"/>
                  <a:lumOff val="6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5621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923" y="0"/>
            <a:ext cx="12209929" cy="6858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/>
          <a:srcRect l="87377" t="20474" r="8967" b="12575"/>
          <a:stretch/>
        </p:blipFill>
        <p:spPr>
          <a:xfrm rot="16200000">
            <a:off x="5743977" y="-5733585"/>
            <a:ext cx="724828" cy="12192000"/>
          </a:xfrm>
          <a:prstGeom prst="rect">
            <a:avLst/>
          </a:prstGeom>
        </p:spPr>
      </p:pic>
      <p:sp>
        <p:nvSpPr>
          <p:cNvPr id="5" name="CustomShape 4"/>
          <p:cNvSpPr/>
          <p:nvPr/>
        </p:nvSpPr>
        <p:spPr>
          <a:xfrm>
            <a:off x="11368617" y="0"/>
            <a:ext cx="652398" cy="733325"/>
          </a:xfrm>
          <a:prstGeom prst="rect">
            <a:avLst/>
          </a:prstGeom>
          <a:solidFill>
            <a:srgbClr val="FF0000">
              <a:alpha val="86000"/>
            </a:srgb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pPr algn="ctr"/>
            <a:endParaRPr lang="en-US" sz="3600" dirty="0">
              <a:solidFill>
                <a:prstClr val="white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1327052" y="55764"/>
            <a:ext cx="67585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o-RO" sz="3200" b="1" dirty="0" smtClean="0">
                <a:solidFill>
                  <a:schemeClr val="bg1">
                    <a:lumMod val="95000"/>
                  </a:schemeClr>
                </a:solidFill>
              </a:rPr>
              <a:t>10</a:t>
            </a:r>
            <a:endParaRPr lang="en-US" sz="3200" b="1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20" name="CustomShape 7"/>
          <p:cNvSpPr/>
          <p:nvPr/>
        </p:nvSpPr>
        <p:spPr>
          <a:xfrm flipH="1">
            <a:off x="4290645" y="785780"/>
            <a:ext cx="7911744" cy="653706"/>
          </a:xfrm>
          <a:prstGeom prst="rect">
            <a:avLst/>
          </a:prstGeom>
          <a:solidFill>
            <a:srgbClr val="FF5B5B">
              <a:alpha val="65882"/>
            </a:srgb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1" name="CustomShape 7">
            <a:extLst>
              <a:ext uri="{FF2B5EF4-FFF2-40B4-BE49-F238E27FC236}">
                <a16:creationId xmlns:a16="http://schemas.microsoft.com/office/drawing/2014/main" id="{466BA414-FCA8-493D-88E7-8F8FEABEED1D}"/>
              </a:ext>
            </a:extLst>
          </p:cNvPr>
          <p:cNvSpPr/>
          <p:nvPr/>
        </p:nvSpPr>
        <p:spPr>
          <a:xfrm flipH="1">
            <a:off x="4876800" y="895342"/>
            <a:ext cx="7144214" cy="688948"/>
          </a:xfrm>
          <a:prstGeom prst="rect">
            <a:avLst/>
          </a:prstGeom>
          <a:solidFill>
            <a:srgbClr val="FF0000">
              <a:alpha val="66000"/>
            </a:srgb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2" name="TextBox 11"/>
          <p:cNvSpPr txBox="1"/>
          <p:nvPr/>
        </p:nvSpPr>
        <p:spPr>
          <a:xfrm>
            <a:off x="5263662" y="1075269"/>
            <a:ext cx="6928334" cy="3416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ro-RO" altLang="ro-RO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Materiale suport </a:t>
            </a:r>
            <a:r>
              <a:rPr lang="ro-RO" altLang="ro-RO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pentru aplicarea curriculumului în IPT</a:t>
            </a:r>
            <a:endParaRPr lang="ro-RO" altLang="ro-RO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11793415" y="6611802"/>
            <a:ext cx="38686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ro-RO" sz="1100" dirty="0" smtClean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endParaRPr lang="en-US" sz="1100" dirty="0">
              <a:solidFill>
                <a:schemeClr val="accent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83724" y="5970042"/>
            <a:ext cx="11550540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anose="020B0604020202020204" pitchFamily="34" charset="0"/>
              <a:buNone/>
            </a:pPr>
            <a:endParaRPr lang="fr-FR" altLang="ro-RO" sz="1300" dirty="0" smtClean="0">
              <a:solidFill>
                <a:srgbClr val="A8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buFont typeface="Arial" panose="020B0604020202020204" pitchFamily="34" charset="0"/>
              <a:buNone/>
            </a:pPr>
            <a:r>
              <a:rPr lang="ro-RO" altLang="ro-RO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www.cndipt.ro</a:t>
            </a:r>
            <a:r>
              <a:rPr lang="ro-RO" altLang="ro-RO" sz="13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la categoria </a:t>
            </a:r>
            <a:r>
              <a:rPr lang="ro-RO" altLang="ro-RO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Proiecte</a:t>
            </a:r>
            <a:endParaRPr lang="en-US" altLang="ro-RO" sz="2000" b="1" dirty="0" smtClean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altLang="ro-RO" sz="13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25548" y="1857968"/>
            <a:ext cx="115954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</a:t>
            </a:r>
            <a:r>
              <a:rPr lang="fr-FR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coordonarea</a:t>
            </a:r>
            <a:r>
              <a:rPr lang="fr-FR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Centrului</a:t>
            </a:r>
            <a:r>
              <a:rPr lang="fr-FR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Național</a:t>
            </a:r>
            <a:r>
              <a:rPr lang="fr-FR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fr-FR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Dezvoltare</a:t>
            </a:r>
            <a:r>
              <a:rPr lang="fr-FR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fr-FR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Învățământului</a:t>
            </a:r>
            <a:r>
              <a:rPr lang="fr-FR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Profesional</a:t>
            </a:r>
            <a:r>
              <a:rPr lang="fr-FR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și</a:t>
            </a:r>
            <a:r>
              <a:rPr lang="fr-FR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Tehnic</a:t>
            </a:r>
            <a:r>
              <a:rPr lang="fr-FR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endParaRPr lang="ro-RO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082566" y="2795023"/>
            <a:ext cx="4393324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b="1" i="1" dirty="0">
                <a:latin typeface="Arial" panose="020B0604020202020204" pitchFamily="34" charset="0"/>
                <a:cs typeface="Arial" panose="020B0604020202020204" pitchFamily="34" charset="0"/>
              </a:rPr>
              <a:t>”</a:t>
            </a:r>
            <a:r>
              <a:rPr lang="ro-RO" sz="1600" b="1" i="1" dirty="0">
                <a:latin typeface="Arial" panose="020B0604020202020204" pitchFamily="34" charset="0"/>
                <a:cs typeface="Arial" panose="020B0604020202020204" pitchFamily="34" charset="0"/>
              </a:rPr>
              <a:t>Evaluarea unitară a rezultatelor î</a:t>
            </a:r>
            <a:r>
              <a:rPr lang="ro-RO" sz="16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nvățării </a:t>
            </a:r>
          </a:p>
          <a:p>
            <a:r>
              <a:rPr lang="ro-RO" sz="16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în </a:t>
            </a:r>
            <a:r>
              <a:rPr lang="ro-RO" sz="1600" b="1" i="1" dirty="0">
                <a:latin typeface="Arial" panose="020B0604020202020204" pitchFamily="34" charset="0"/>
                <a:cs typeface="Arial" panose="020B0604020202020204" pitchFamily="34" charset="0"/>
              </a:rPr>
              <a:t>vederea îmbunătățirii calității învățării la locul de muncă  - EVRICA”</a:t>
            </a:r>
            <a:endParaRPr lang="en-GB" sz="160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253655" y="2795023"/>
            <a:ext cx="511496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ro-RO" sz="16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Asigurarea </a:t>
            </a:r>
            <a:r>
              <a:rPr lang="ro-RO" sz="1600" b="1" i="1" dirty="0">
                <a:latin typeface="Arial" panose="020B0604020202020204" pitchFamily="34" charset="0"/>
                <a:cs typeface="Arial" panose="020B0604020202020204" pitchFamily="34" charset="0"/>
              </a:rPr>
              <a:t>calității învățării la locul de muncă prin dezvoltarea de instrumente standardizate de evaluare a rezultatelor învățării” </a:t>
            </a:r>
            <a:endParaRPr lang="en-GB" sz="160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Moon 14"/>
          <p:cNvSpPr/>
          <p:nvPr/>
        </p:nvSpPr>
        <p:spPr>
          <a:xfrm rot="16200000">
            <a:off x="5527289" y="2920720"/>
            <a:ext cx="1189977" cy="2764223"/>
          </a:xfrm>
          <a:prstGeom prst="moon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TextBox 10"/>
          <p:cNvSpPr txBox="1"/>
          <p:nvPr/>
        </p:nvSpPr>
        <p:spPr>
          <a:xfrm>
            <a:off x="283724" y="4263598"/>
            <a:ext cx="11719181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o-RO" sz="2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BAZĂ DE DATE </a:t>
            </a:r>
          </a:p>
          <a:p>
            <a:pPr algn="ctr"/>
            <a:endParaRPr lang="ro-RO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o-RO" sz="20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care conține </a:t>
            </a:r>
            <a:r>
              <a:rPr lang="ro-RO" sz="2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en-GB" sz="2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ro-RO" sz="2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750 </a:t>
            </a:r>
            <a:r>
              <a:rPr lang="ro-RO" sz="2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itemi</a:t>
            </a:r>
            <a:r>
              <a:rPr lang="ro-RO" sz="20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pPr algn="ctr"/>
            <a:r>
              <a:rPr lang="ro-RO" sz="20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o-RO" sz="2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instrumente de evaluare </a:t>
            </a:r>
            <a:r>
              <a:rPr lang="ro-RO" sz="20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rezultatelor î</a:t>
            </a:r>
            <a:r>
              <a:rPr lang="ro-RO" sz="20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nvățării </a:t>
            </a:r>
          </a:p>
          <a:p>
            <a:pPr algn="ctr"/>
            <a:r>
              <a:rPr lang="ro-RO" sz="20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și </a:t>
            </a:r>
            <a:r>
              <a:rPr lang="ro-RO" sz="2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lucrări de </a:t>
            </a:r>
            <a:r>
              <a:rPr lang="ro-RO" sz="2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laborator</a:t>
            </a:r>
            <a:r>
              <a:rPr lang="ro-RO" sz="20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o-RO" altLang="ro-RO" sz="20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3453" y="2284228"/>
            <a:ext cx="121468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o-RO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în cadrul proiectelor </a:t>
            </a:r>
            <a:r>
              <a:rPr lang="fr-FR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en-GB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33453" y="210106"/>
            <a:ext cx="952314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altLang="ro-RO" sz="1400" b="1" dirty="0" smtClean="0">
                <a:solidFill>
                  <a:srgbClr val="5FCBEF">
                    <a:lumMod val="40000"/>
                    <a:lumOff val="60000"/>
                  </a:srgbClr>
                </a:solidFill>
                <a:cs typeface="Arial" panose="020B0604020202020204" pitchFamily="34" charset="0"/>
              </a:rPr>
              <a:t>ACTIVITĂȚI SPECIFICE ÎNVĂȚĂMÂNTULUI PROFESIONAL ȘI TEHNIC</a:t>
            </a:r>
            <a:r>
              <a:rPr lang="en-US" altLang="ro-RO" sz="1400" b="1" dirty="0" smtClean="0">
                <a:solidFill>
                  <a:srgbClr val="5FCBEF">
                    <a:lumMod val="40000"/>
                    <a:lumOff val="60000"/>
                  </a:srgbClr>
                </a:solidFill>
                <a:cs typeface="Arial" panose="020B0604020202020204" pitchFamily="34" charset="0"/>
              </a:rPr>
              <a:t> </a:t>
            </a:r>
            <a:r>
              <a:rPr lang="ro-RO" altLang="ro-RO" sz="1400" b="1" dirty="0" smtClean="0">
                <a:solidFill>
                  <a:srgbClr val="5FCBEF">
                    <a:lumMod val="40000"/>
                    <a:lumOff val="60000"/>
                  </a:srgbClr>
                </a:solidFill>
                <a:cs typeface="Arial" panose="020B0604020202020204" pitchFamily="34" charset="0"/>
              </a:rPr>
              <a:t>(ÎPT)</a:t>
            </a:r>
            <a:r>
              <a:rPr lang="en-US" altLang="ro-RO" sz="1400" b="1" dirty="0" smtClean="0">
                <a:solidFill>
                  <a:srgbClr val="5FCBEF">
                    <a:lumMod val="40000"/>
                    <a:lumOff val="60000"/>
                  </a:srgbClr>
                </a:solidFill>
                <a:cs typeface="Arial" panose="020B0604020202020204" pitchFamily="34" charset="0"/>
              </a:rPr>
              <a:t> </a:t>
            </a:r>
          </a:p>
          <a:p>
            <a:pPr algn="ctr"/>
            <a:r>
              <a:rPr lang="ro-RO" altLang="ro-RO" sz="1400" b="1" dirty="0" smtClean="0">
                <a:solidFill>
                  <a:srgbClr val="5FCBEF">
                    <a:lumMod val="40000"/>
                    <a:lumOff val="60000"/>
                  </a:srgbClr>
                </a:solidFill>
                <a:cs typeface="Arial" panose="020B0604020202020204" pitchFamily="34" charset="0"/>
              </a:rPr>
              <a:t>ÎN ANUL ȘCOLAR 20</a:t>
            </a:r>
            <a:r>
              <a:rPr lang="en-GB" altLang="ro-RO" sz="1400" b="1" dirty="0" smtClean="0">
                <a:solidFill>
                  <a:srgbClr val="5FCBEF">
                    <a:lumMod val="40000"/>
                    <a:lumOff val="60000"/>
                  </a:srgbClr>
                </a:solidFill>
                <a:cs typeface="Arial" panose="020B0604020202020204" pitchFamily="34" charset="0"/>
              </a:rPr>
              <a:t>2</a:t>
            </a:r>
            <a:r>
              <a:rPr lang="ro-RO" altLang="ro-RO" sz="1400" b="1" dirty="0" smtClean="0">
                <a:solidFill>
                  <a:srgbClr val="5FCBEF">
                    <a:lumMod val="40000"/>
                    <a:lumOff val="60000"/>
                  </a:srgbClr>
                </a:solidFill>
                <a:cs typeface="Arial" panose="020B0604020202020204" pitchFamily="34" charset="0"/>
              </a:rPr>
              <a:t>4-2025</a:t>
            </a:r>
            <a:endParaRPr lang="en-US" sz="3200" dirty="0">
              <a:solidFill>
                <a:srgbClr val="5FCBEF">
                  <a:lumMod val="40000"/>
                  <a:lumOff val="6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8892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732" t="28306" r="15754" b="33256"/>
          <a:stretch/>
        </p:blipFill>
        <p:spPr>
          <a:xfrm>
            <a:off x="6691441" y="139230"/>
            <a:ext cx="2292539" cy="870757"/>
          </a:xfrm>
          <a:prstGeom prst="rect">
            <a:avLst/>
          </a:prstGeom>
        </p:spPr>
      </p:pic>
      <p:cxnSp>
        <p:nvCxnSpPr>
          <p:cNvPr id="9" name="Straight Connector 8"/>
          <p:cNvCxnSpPr/>
          <p:nvPr/>
        </p:nvCxnSpPr>
        <p:spPr>
          <a:xfrm>
            <a:off x="656216" y="1403873"/>
            <a:ext cx="8961120" cy="10758"/>
          </a:xfrm>
          <a:prstGeom prst="line">
            <a:avLst/>
          </a:prstGeom>
          <a:ln w="19050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V="1">
            <a:off x="656216" y="1494268"/>
            <a:ext cx="8961120" cy="1277"/>
          </a:xfrm>
          <a:prstGeom prst="line">
            <a:avLst/>
          </a:prstGeom>
          <a:ln w="28575"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Content Placeholder 1"/>
          <p:cNvSpPr txBox="1">
            <a:spLocks/>
          </p:cNvSpPr>
          <p:nvPr/>
        </p:nvSpPr>
        <p:spPr bwMode="auto">
          <a:xfrm>
            <a:off x="1" y="2809512"/>
            <a:ext cx="10034954" cy="6370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00013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ts val="300"/>
              </a:spcBef>
              <a:buClr>
                <a:srgbClr val="A5A5A5"/>
              </a:buClr>
              <a:buFont typeface="Georgia" panose="02040502050405020303" pitchFamily="18" charset="0"/>
              <a:buNone/>
            </a:pPr>
            <a:r>
              <a:rPr lang="ro-RO" altLang="ro-RO" sz="2000" dirty="0" smtClean="0">
                <a:solidFill>
                  <a:srgbClr val="333399"/>
                </a:solidFill>
                <a:cs typeface="Arial" panose="020B0604020202020204" pitchFamily="34" charset="0"/>
              </a:rPr>
              <a:t>V</a:t>
            </a:r>
            <a:r>
              <a:rPr lang="en-US" altLang="ro-RO" sz="2000" dirty="0" smtClean="0">
                <a:solidFill>
                  <a:srgbClr val="333399"/>
                </a:solidFill>
                <a:cs typeface="Arial" panose="020B0604020202020204" pitchFamily="34" charset="0"/>
              </a:rPr>
              <a:t>Ă STĂM LA DISPOZIȚIE PENTRU DETALII SUPLIMENTARE!</a:t>
            </a:r>
            <a:endParaRPr lang="en-US" altLang="ro-RO" sz="2000" dirty="0">
              <a:solidFill>
                <a:srgbClr val="333399"/>
              </a:solidFill>
              <a:cs typeface="Arial" panose="020B0604020202020204" pitchFamily="34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0055" y="163941"/>
            <a:ext cx="2873699" cy="747663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4888511" y="3553494"/>
            <a:ext cx="6096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en-US" b="1" dirty="0" smtClean="0">
                <a:solidFill>
                  <a:srgbClr val="33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CNDIPT</a:t>
            </a:r>
          </a:p>
          <a:p>
            <a:pPr algn="ctr">
              <a:defRPr/>
            </a:pPr>
            <a:r>
              <a:rPr lang="ro-RO" b="1" dirty="0" smtClean="0">
                <a:solidFill>
                  <a:srgbClr val="33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E-mail</a:t>
            </a:r>
            <a:r>
              <a:rPr lang="en-US" b="1" dirty="0">
                <a:solidFill>
                  <a:srgbClr val="33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en-US" dirty="0">
                <a:solidFill>
                  <a:srgbClr val="33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o-RO" dirty="0">
                <a:solidFill>
                  <a:srgbClr val="33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registratura.cndipt@gmail.com</a:t>
            </a:r>
          </a:p>
          <a:p>
            <a:pPr algn="ctr">
              <a:defRPr/>
            </a:pPr>
            <a:r>
              <a:rPr lang="ro-RO" b="1" dirty="0">
                <a:solidFill>
                  <a:srgbClr val="33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Tel. </a:t>
            </a:r>
            <a:r>
              <a:rPr lang="ro-RO" dirty="0">
                <a:solidFill>
                  <a:srgbClr val="33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021.312.11.61, </a:t>
            </a:r>
            <a:r>
              <a:rPr lang="ro-RO" dirty="0" smtClean="0">
                <a:solidFill>
                  <a:srgbClr val="33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021.311.11.62</a:t>
            </a:r>
            <a:endParaRPr lang="ro-RO" dirty="0">
              <a:solidFill>
                <a:srgbClr val="3333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1781692" y="6611802"/>
            <a:ext cx="38686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ro-RO" sz="1100" dirty="0">
                <a:solidFill>
                  <a:schemeClr val="accent1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  <a:endParaRPr lang="en-US" sz="1100" dirty="0">
              <a:solidFill>
                <a:schemeClr val="accent1">
                  <a:lumMod val="20000"/>
                  <a:lumOff val="8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3561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CustomShape 6"/>
          <p:cNvSpPr/>
          <p:nvPr/>
        </p:nvSpPr>
        <p:spPr>
          <a:xfrm flipH="1">
            <a:off x="2511973" y="857388"/>
            <a:ext cx="9676309" cy="1025186"/>
          </a:xfrm>
          <a:prstGeom prst="rect">
            <a:avLst/>
          </a:prstGeom>
          <a:solidFill>
            <a:srgbClr val="1E90FF">
              <a:alpha val="66000"/>
            </a:srgb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4" name="CustomShape 6"/>
          <p:cNvSpPr/>
          <p:nvPr/>
        </p:nvSpPr>
        <p:spPr>
          <a:xfrm flipH="1">
            <a:off x="2426" y="3316011"/>
            <a:ext cx="2520058" cy="419133"/>
          </a:xfrm>
          <a:prstGeom prst="rect">
            <a:avLst/>
          </a:prstGeom>
          <a:solidFill>
            <a:srgbClr val="1E90FF">
              <a:alpha val="66000"/>
            </a:srgb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3" name="CustomShape 6"/>
          <p:cNvSpPr/>
          <p:nvPr/>
        </p:nvSpPr>
        <p:spPr>
          <a:xfrm flipH="1">
            <a:off x="-647" y="2041945"/>
            <a:ext cx="2512621" cy="419133"/>
          </a:xfrm>
          <a:prstGeom prst="rect">
            <a:avLst/>
          </a:prstGeom>
          <a:solidFill>
            <a:srgbClr val="1E90FF">
              <a:alpha val="66000"/>
            </a:srgb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9" name="CustomShape 6"/>
          <p:cNvSpPr/>
          <p:nvPr/>
        </p:nvSpPr>
        <p:spPr>
          <a:xfrm flipH="1">
            <a:off x="7843024" y="6198404"/>
            <a:ext cx="4352698" cy="440690"/>
          </a:xfrm>
          <a:prstGeom prst="rect">
            <a:avLst/>
          </a:prstGeom>
          <a:solidFill>
            <a:srgbClr val="15D5D1">
              <a:alpha val="66000"/>
            </a:srgb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8" name="CustomShape 6"/>
          <p:cNvSpPr/>
          <p:nvPr/>
        </p:nvSpPr>
        <p:spPr>
          <a:xfrm flipH="1">
            <a:off x="7846738" y="5490814"/>
            <a:ext cx="4352698" cy="419133"/>
          </a:xfrm>
          <a:prstGeom prst="rect">
            <a:avLst/>
          </a:prstGeom>
          <a:solidFill>
            <a:srgbClr val="15D5D1">
              <a:alpha val="66000"/>
            </a:srgb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1" name="CustomShape 6"/>
          <p:cNvSpPr/>
          <p:nvPr/>
        </p:nvSpPr>
        <p:spPr>
          <a:xfrm flipH="1">
            <a:off x="-3539" y="2049565"/>
            <a:ext cx="2515513" cy="419133"/>
          </a:xfrm>
          <a:prstGeom prst="rect">
            <a:avLst/>
          </a:prstGeom>
          <a:solidFill>
            <a:srgbClr val="1E90FF">
              <a:alpha val="66000"/>
            </a:srgb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0" name="CustomShape 6"/>
          <p:cNvSpPr/>
          <p:nvPr/>
        </p:nvSpPr>
        <p:spPr>
          <a:xfrm flipH="1">
            <a:off x="-11529" y="2682394"/>
            <a:ext cx="2534013" cy="419133"/>
          </a:xfrm>
          <a:prstGeom prst="rect">
            <a:avLst/>
          </a:prstGeom>
          <a:solidFill>
            <a:srgbClr val="1E90FF">
              <a:alpha val="66000"/>
            </a:srgb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9" name="CustomShape 6"/>
          <p:cNvSpPr/>
          <p:nvPr/>
        </p:nvSpPr>
        <p:spPr>
          <a:xfrm flipH="1">
            <a:off x="-11896" y="3323631"/>
            <a:ext cx="2534380" cy="419133"/>
          </a:xfrm>
          <a:prstGeom prst="rect">
            <a:avLst/>
          </a:prstGeom>
          <a:solidFill>
            <a:srgbClr val="1E90FF">
              <a:alpha val="66000"/>
            </a:srgb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8" name="CustomShape 6"/>
          <p:cNvSpPr/>
          <p:nvPr/>
        </p:nvSpPr>
        <p:spPr>
          <a:xfrm flipH="1">
            <a:off x="3980" y="3948052"/>
            <a:ext cx="2507994" cy="419133"/>
          </a:xfrm>
          <a:prstGeom prst="rect">
            <a:avLst/>
          </a:prstGeom>
          <a:solidFill>
            <a:srgbClr val="1E90FF">
              <a:alpha val="66000"/>
            </a:srgb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l="87377" t="20474" r="8967" b="12575"/>
          <a:stretch/>
        </p:blipFill>
        <p:spPr>
          <a:xfrm rot="16200000">
            <a:off x="5733586" y="-5733585"/>
            <a:ext cx="724828" cy="12192000"/>
          </a:xfrm>
          <a:prstGeom prst="rect">
            <a:avLst/>
          </a:prstGeom>
        </p:spPr>
      </p:pic>
      <p:sp>
        <p:nvSpPr>
          <p:cNvPr id="4" name="CustomShape 4"/>
          <p:cNvSpPr/>
          <p:nvPr/>
        </p:nvSpPr>
        <p:spPr>
          <a:xfrm>
            <a:off x="11368617" y="0"/>
            <a:ext cx="652398" cy="733325"/>
          </a:xfrm>
          <a:prstGeom prst="rect">
            <a:avLst/>
          </a:prstGeom>
          <a:solidFill>
            <a:schemeClr val="bg1">
              <a:alpha val="66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pPr algn="ctr"/>
            <a:endParaRPr lang="en-US" sz="3600" dirty="0">
              <a:solidFill>
                <a:schemeClr val="bg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1485756" y="55764"/>
            <a:ext cx="41259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5059A7"/>
                </a:solidFill>
              </a:rPr>
              <a:t>1</a:t>
            </a:r>
            <a:endParaRPr lang="en-US" sz="3200" b="1" dirty="0">
              <a:solidFill>
                <a:srgbClr val="5059A7"/>
              </a:solidFill>
            </a:endParaRPr>
          </a:p>
        </p:txBody>
      </p:sp>
      <p:sp>
        <p:nvSpPr>
          <p:cNvPr id="5" name="CustomShape 6"/>
          <p:cNvSpPr/>
          <p:nvPr/>
        </p:nvSpPr>
        <p:spPr>
          <a:xfrm flipH="1">
            <a:off x="1996965" y="796839"/>
            <a:ext cx="10221063" cy="957721"/>
          </a:xfrm>
          <a:prstGeom prst="rect">
            <a:avLst/>
          </a:prstGeom>
          <a:solidFill>
            <a:srgbClr val="1E90FF">
              <a:alpha val="66000"/>
            </a:srgb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6" name="TextShape 7"/>
          <p:cNvSpPr txBox="1"/>
          <p:nvPr/>
        </p:nvSpPr>
        <p:spPr>
          <a:xfrm>
            <a:off x="0" y="928464"/>
            <a:ext cx="12192000" cy="829543"/>
          </a:xfrm>
          <a:prstGeom prst="rect">
            <a:avLst/>
          </a:prstGeom>
          <a:noFill/>
          <a:ln>
            <a:noFill/>
          </a:ln>
        </p:spPr>
        <p:txBody>
          <a:bodyPr wrap="square" lIns="90000" tIns="45000" rIns="90000" bIns="45000">
            <a:spAutoFit/>
          </a:bodyPr>
          <a:lstStyle/>
          <a:p>
            <a:pPr algn="r"/>
            <a:r>
              <a:rPr lang="fr-FR" altLang="ro-RO" sz="16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Organizarea</a:t>
            </a:r>
            <a:r>
              <a:rPr lang="fr-FR" altLang="ro-RO" sz="1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altLang="ro-RO" sz="16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şi</a:t>
            </a:r>
            <a:r>
              <a:rPr lang="fr-FR" altLang="ro-RO" sz="1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altLang="ro-RO" sz="16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funcţionarea</a:t>
            </a:r>
            <a:r>
              <a:rPr lang="fr-FR" altLang="ro-RO" sz="1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altLang="ro-RO" sz="16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Comitetelor</a:t>
            </a:r>
            <a:r>
              <a:rPr lang="fr-FR" altLang="ro-RO" sz="1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Locale de </a:t>
            </a:r>
            <a:r>
              <a:rPr lang="fr-FR" altLang="ro-RO" sz="16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Dezvoltare</a:t>
            </a:r>
            <a:r>
              <a:rPr lang="fr-FR" altLang="ro-RO" sz="1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fr-FR" altLang="ro-RO" sz="16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Parteneriatului</a:t>
            </a:r>
            <a:r>
              <a:rPr lang="fr-FR" altLang="ro-RO" sz="1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Social (CLDPS), </a:t>
            </a:r>
          </a:p>
          <a:p>
            <a:pPr algn="r"/>
            <a:r>
              <a:rPr lang="fr-FR" altLang="ro-RO" sz="16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Planul</a:t>
            </a:r>
            <a:r>
              <a:rPr lang="fr-FR" altLang="ro-RO" sz="1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Local de </a:t>
            </a:r>
            <a:r>
              <a:rPr lang="fr-FR" altLang="ro-RO" sz="16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Acţiune</a:t>
            </a:r>
            <a:r>
              <a:rPr lang="fr-FR" altLang="ro-RO" sz="1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altLang="ro-RO" sz="16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pentru</a:t>
            </a:r>
            <a:r>
              <a:rPr lang="fr-FR" altLang="ro-RO" sz="1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altLang="ro-RO" sz="16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Învăţământ</a:t>
            </a:r>
            <a:r>
              <a:rPr lang="fr-FR" altLang="ro-RO" sz="1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(PLAI), </a:t>
            </a:r>
          </a:p>
          <a:p>
            <a:pPr algn="r"/>
            <a:r>
              <a:rPr lang="fr-FR" altLang="ro-RO" sz="16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Planul</a:t>
            </a:r>
            <a:r>
              <a:rPr lang="fr-FR" altLang="ro-RO" sz="1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fr-FR" altLang="ro-RO" sz="16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Acţiune</a:t>
            </a:r>
            <a:r>
              <a:rPr lang="fr-FR" altLang="ro-RO" sz="1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al </a:t>
            </a:r>
            <a:r>
              <a:rPr lang="fr-FR" altLang="ro-RO" sz="16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Şcolii</a:t>
            </a:r>
            <a:r>
              <a:rPr lang="fr-FR" altLang="ro-RO" sz="1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(PAS)</a:t>
            </a:r>
            <a:endParaRPr lang="ro-RO" sz="1600" b="1" strike="noStrike" spc="-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996182" y="5374984"/>
            <a:ext cx="6586645" cy="14927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 algn="r">
              <a:buFont typeface="Wingdings" panose="05000000000000000000" pitchFamily="2" charset="2"/>
              <a:buChar char="§"/>
            </a:pPr>
            <a:r>
              <a:rPr lang="ro-RO" altLang="ro-RO" sz="1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o-RO" altLang="ro-RO" sz="1500" dirty="0" smtClean="0">
                <a:solidFill>
                  <a:srgbClr val="33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Ședințe CLDPS pentru analiza și avizarea numărului de locuri pentru </a:t>
            </a:r>
            <a:r>
              <a:rPr lang="ro-RO" altLang="ro-RO" sz="1500" b="1" dirty="0" smtClean="0">
                <a:solidFill>
                  <a:srgbClr val="33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învățământul tehnologic și tehnologic dual</a:t>
            </a:r>
            <a:endParaRPr lang="en-US" altLang="ro-RO" sz="1500" b="1" dirty="0" smtClean="0">
              <a:solidFill>
                <a:srgbClr val="3333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r>
              <a:rPr lang="en-US" altLang="ro-RO" sz="1500" dirty="0" smtClean="0">
                <a:solidFill>
                  <a:srgbClr val="33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o-RO" altLang="ro-RO" sz="1500" dirty="0" smtClean="0">
              <a:solidFill>
                <a:srgbClr val="3333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 algn="r">
              <a:buFont typeface="Wingdings" panose="05000000000000000000" pitchFamily="2" charset="2"/>
              <a:buChar char="§"/>
            </a:pPr>
            <a:r>
              <a:rPr lang="ro-RO" altLang="ro-RO" sz="1500" dirty="0" smtClean="0">
                <a:solidFill>
                  <a:srgbClr val="33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Ședințe CLDPS pentru analiza și avizarea Proiectului cifrei de școlarizare pentru </a:t>
            </a:r>
            <a:r>
              <a:rPr lang="ro-RO" altLang="ro-RO" sz="1500" b="1" dirty="0">
                <a:solidFill>
                  <a:srgbClr val="33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învățământul </a:t>
            </a:r>
            <a:r>
              <a:rPr lang="ro-RO" altLang="ro-RO" sz="1500" b="1" dirty="0" smtClean="0">
                <a:solidFill>
                  <a:srgbClr val="33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liceal și postliceal tehnologic </a:t>
            </a:r>
            <a:r>
              <a:rPr lang="ro-RO" altLang="ro-RO" sz="1500" b="1" dirty="0">
                <a:solidFill>
                  <a:srgbClr val="33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și </a:t>
            </a:r>
            <a:endParaRPr lang="ro-RO" altLang="ro-RO" sz="1500" b="1" dirty="0" smtClean="0">
              <a:solidFill>
                <a:srgbClr val="3333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r>
              <a:rPr lang="ro-RO" altLang="ro-RO" sz="1500" dirty="0">
                <a:solidFill>
                  <a:srgbClr val="33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ro-RO" altLang="ro-RO" sz="1500" dirty="0" smtClean="0">
                <a:solidFill>
                  <a:srgbClr val="33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entru</a:t>
            </a:r>
            <a:r>
              <a:rPr lang="ro-RO" altLang="ro-RO" sz="1500" b="1" dirty="0" smtClean="0">
                <a:solidFill>
                  <a:srgbClr val="33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învățământul tehnologic </a:t>
            </a:r>
            <a:r>
              <a:rPr lang="ro-RO" altLang="ro-RO" sz="1500" b="1" dirty="0">
                <a:solidFill>
                  <a:srgbClr val="33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dual</a:t>
            </a:r>
            <a:endParaRPr lang="ro-RO" altLang="ro-RO" sz="1500" dirty="0">
              <a:solidFill>
                <a:srgbClr val="3333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78714" y="2089854"/>
            <a:ext cx="243849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altLang="en-US" sz="1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7-11</a:t>
            </a:r>
            <a:r>
              <a:rPr lang="en-US" altLang="en-US" sz="1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o-RO" altLang="en-US" sz="1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OCTOMBRIE </a:t>
            </a:r>
            <a:r>
              <a:rPr lang="en-US" altLang="en-US" sz="1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202</a:t>
            </a:r>
            <a:r>
              <a:rPr lang="ro-RO" altLang="en-US" sz="1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endParaRPr lang="en-US" sz="1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86138" y="2722683"/>
            <a:ext cx="223124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altLang="en-US" sz="1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15</a:t>
            </a:r>
            <a:r>
              <a:rPr lang="en-US" altLang="en-US" sz="1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NOIEMBRIE 202</a:t>
            </a:r>
            <a:r>
              <a:rPr lang="ro-RO" altLang="en-US" sz="1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endParaRPr lang="en-US" sz="1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03457" y="3363920"/>
            <a:ext cx="211933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altLang="en-US" sz="1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22</a:t>
            </a:r>
            <a:r>
              <a:rPr lang="en-US" altLang="en-US" sz="1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NOIEMBRIE 202</a:t>
            </a:r>
            <a:r>
              <a:rPr lang="ro-RO" altLang="en-US" sz="1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endParaRPr lang="en-US" sz="1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03457" y="3988341"/>
            <a:ext cx="221392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altLang="en-US" sz="1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11</a:t>
            </a:r>
            <a:r>
              <a:rPr lang="en-US" altLang="en-US" sz="1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DECEMBRIE 202</a:t>
            </a:r>
            <a:r>
              <a:rPr lang="ro-RO" altLang="en-US" sz="1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endParaRPr lang="en-US" sz="1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7995831" y="5531103"/>
            <a:ext cx="393265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altLang="ro-RO" sz="1600" b="1" dirty="0" smtClean="0">
                <a:solidFill>
                  <a:srgbClr val="33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DECEMBRIE* 20</a:t>
            </a:r>
            <a:r>
              <a:rPr lang="en-GB" altLang="ro-RO" sz="1600" b="1" dirty="0">
                <a:solidFill>
                  <a:srgbClr val="33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ro-RO" altLang="ro-RO" sz="1600" b="1" dirty="0">
                <a:solidFill>
                  <a:srgbClr val="33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endParaRPr lang="en-US" sz="1600" b="1" dirty="0">
              <a:solidFill>
                <a:srgbClr val="3333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8042179" y="6300539"/>
            <a:ext cx="393265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altLang="ro-RO" sz="1600" b="1" dirty="0" smtClean="0">
                <a:solidFill>
                  <a:srgbClr val="33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IANUARIE* </a:t>
            </a:r>
            <a:r>
              <a:rPr lang="ro-RO" altLang="ro-RO" sz="1600" b="1" dirty="0">
                <a:solidFill>
                  <a:srgbClr val="33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2025</a:t>
            </a:r>
          </a:p>
        </p:txBody>
      </p:sp>
      <p:sp>
        <p:nvSpPr>
          <p:cNvPr id="37" name="CustomShape 6"/>
          <p:cNvSpPr/>
          <p:nvPr/>
        </p:nvSpPr>
        <p:spPr>
          <a:xfrm flipH="1">
            <a:off x="-2" y="4461974"/>
            <a:ext cx="12218027" cy="934031"/>
          </a:xfrm>
          <a:prstGeom prst="rect">
            <a:avLst/>
          </a:prstGeom>
          <a:solidFill>
            <a:srgbClr val="15D5D1">
              <a:alpha val="66000"/>
            </a:srgb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4" name="TextBox 23"/>
          <p:cNvSpPr txBox="1"/>
          <p:nvPr/>
        </p:nvSpPr>
        <p:spPr>
          <a:xfrm>
            <a:off x="756745" y="4485480"/>
            <a:ext cx="1028962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Font typeface="Arial" panose="020B0604020202020204" pitchFamily="34" charset="0"/>
              <a:buNone/>
            </a:pPr>
            <a:r>
              <a:rPr lang="ro-RO" altLang="ro-RO" sz="1600" b="1" dirty="0" smtClean="0">
                <a:solidFill>
                  <a:srgbClr val="33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ANALIZA ȘI AVIZAREA PLANULUI DE ȘCOLARIZARE </a:t>
            </a:r>
          </a:p>
          <a:p>
            <a:pPr algn="ctr">
              <a:buFont typeface="Arial" panose="020B0604020202020204" pitchFamily="34" charset="0"/>
              <a:buNone/>
            </a:pPr>
            <a:r>
              <a:rPr lang="ro-RO" altLang="ro-RO" sz="1600" b="1" dirty="0" smtClean="0">
                <a:solidFill>
                  <a:srgbClr val="33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PENTRU ANUL ȘCOLAR </a:t>
            </a:r>
          </a:p>
          <a:p>
            <a:pPr algn="ctr">
              <a:buFont typeface="Arial" panose="020B0604020202020204" pitchFamily="34" charset="0"/>
              <a:buNone/>
            </a:pPr>
            <a:r>
              <a:rPr lang="ro-RO" altLang="ro-RO" sz="1600" b="1" dirty="0">
                <a:solidFill>
                  <a:srgbClr val="33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2025-2026</a:t>
            </a:r>
          </a:p>
        </p:txBody>
      </p:sp>
      <p:sp>
        <p:nvSpPr>
          <p:cNvPr id="39" name="CustomShape 6"/>
          <p:cNvSpPr/>
          <p:nvPr/>
        </p:nvSpPr>
        <p:spPr>
          <a:xfrm flipH="1">
            <a:off x="8132777" y="2037803"/>
            <a:ext cx="4047500" cy="390605"/>
          </a:xfrm>
          <a:prstGeom prst="rect">
            <a:avLst/>
          </a:prstGeom>
          <a:solidFill>
            <a:schemeClr val="bg1">
              <a:alpha val="66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8" name="TextBox 37"/>
          <p:cNvSpPr txBox="1"/>
          <p:nvPr/>
        </p:nvSpPr>
        <p:spPr>
          <a:xfrm>
            <a:off x="2530312" y="2035295"/>
            <a:ext cx="8146992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altLang="en-US" sz="15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fr-FR" altLang="ro-RO" sz="1500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ctualizarea</a:t>
            </a:r>
            <a:r>
              <a:rPr lang="fr-FR" altLang="ro-RO" sz="15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altLang="ro-RO" sz="1500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componenţei</a:t>
            </a:r>
            <a:r>
              <a:rPr lang="fr-FR" altLang="ro-RO" sz="15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altLang="ro-RO" sz="1500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Comitetelor</a:t>
            </a:r>
            <a:r>
              <a:rPr lang="fr-FR" altLang="ro-RO" sz="15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Locale de </a:t>
            </a:r>
            <a:r>
              <a:rPr lang="fr-FR" altLang="ro-RO" sz="1500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Dezvoltare</a:t>
            </a:r>
            <a:r>
              <a:rPr lang="fr-FR" altLang="ro-RO" sz="15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fr-FR" altLang="ro-RO" sz="1500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Parteneriatului</a:t>
            </a:r>
            <a:r>
              <a:rPr lang="fr-FR" altLang="ro-RO" sz="15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Social (CLDPS) </a:t>
            </a:r>
            <a:r>
              <a:rPr lang="ro-RO" altLang="ro-RO" sz="15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o-RO" altLang="ro-RO" sz="1200" i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fr-FR" altLang="ro-RO" sz="1200" i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OMECS nr. 4456/08.07.2015</a:t>
            </a:r>
            <a:r>
              <a:rPr lang="ro-RO" altLang="ro-RO" sz="1200" i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n-US" sz="1200" dirty="0">
              <a:solidFill>
                <a:srgbClr val="0070C0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2601695" y="2745908"/>
            <a:ext cx="725944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altLang="ro-RO" sz="15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Elaborarea PLAI actualizat 20</a:t>
            </a:r>
            <a:r>
              <a:rPr lang="en-GB" altLang="ro-RO" sz="15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ro-RO" altLang="ro-RO" sz="15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endParaRPr lang="en-US" sz="15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2608490" y="3277138"/>
            <a:ext cx="794711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anose="020B0604020202020204" pitchFamily="34" charset="0"/>
              <a:buNone/>
            </a:pPr>
            <a:r>
              <a:rPr lang="ro-RO" altLang="ro-RO" sz="15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Validare PLAI în CLDPS, aprobare PLAI în Consiliul de Administrație al ISJ/ISMB și postare</a:t>
            </a:r>
          </a:p>
          <a:p>
            <a:pPr>
              <a:buFont typeface="Arial" panose="020B0604020202020204" pitchFamily="34" charset="0"/>
              <a:buNone/>
            </a:pPr>
            <a:r>
              <a:rPr lang="ro-RO" altLang="ro-RO" sz="15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PLAI pe site-ul ISJ/ISMB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2617205" y="3985887"/>
            <a:ext cx="313195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anose="020B0604020202020204" pitchFamily="34" charset="0"/>
              <a:buNone/>
            </a:pPr>
            <a:r>
              <a:rPr lang="ro-RO" altLang="ro-RO" sz="15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Actualizare PAS, </a:t>
            </a:r>
            <a:r>
              <a:rPr lang="ro-RO" altLang="ro-RO" sz="15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Anexa nr. 2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33453" y="210106"/>
            <a:ext cx="952314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altLang="ro-RO" sz="1400" b="1" dirty="0" smtClean="0">
                <a:solidFill>
                  <a:srgbClr val="5FCBEF">
                    <a:lumMod val="40000"/>
                    <a:lumOff val="60000"/>
                  </a:srgbClr>
                </a:solidFill>
                <a:cs typeface="Arial" panose="020B0604020202020204" pitchFamily="34" charset="0"/>
              </a:rPr>
              <a:t>ACTIVITĂȚI SPECIFICE ÎNVĂȚĂMÂNTULUI PROFESIONAL ȘI TEHNIC</a:t>
            </a:r>
            <a:r>
              <a:rPr lang="en-US" altLang="ro-RO" sz="1400" b="1" dirty="0" smtClean="0">
                <a:solidFill>
                  <a:srgbClr val="5FCBEF">
                    <a:lumMod val="40000"/>
                    <a:lumOff val="60000"/>
                  </a:srgbClr>
                </a:solidFill>
                <a:cs typeface="Arial" panose="020B0604020202020204" pitchFamily="34" charset="0"/>
              </a:rPr>
              <a:t> </a:t>
            </a:r>
            <a:r>
              <a:rPr lang="ro-RO" altLang="ro-RO" sz="1400" b="1" dirty="0" smtClean="0">
                <a:solidFill>
                  <a:srgbClr val="5FCBEF">
                    <a:lumMod val="40000"/>
                    <a:lumOff val="60000"/>
                  </a:srgbClr>
                </a:solidFill>
                <a:cs typeface="Arial" panose="020B0604020202020204" pitchFamily="34" charset="0"/>
              </a:rPr>
              <a:t>(ÎPT)</a:t>
            </a:r>
            <a:r>
              <a:rPr lang="en-US" altLang="ro-RO" sz="1400" b="1" dirty="0" smtClean="0">
                <a:solidFill>
                  <a:srgbClr val="5FCBEF">
                    <a:lumMod val="40000"/>
                    <a:lumOff val="60000"/>
                  </a:srgbClr>
                </a:solidFill>
                <a:cs typeface="Arial" panose="020B0604020202020204" pitchFamily="34" charset="0"/>
              </a:rPr>
              <a:t> </a:t>
            </a:r>
          </a:p>
          <a:p>
            <a:pPr algn="ctr"/>
            <a:r>
              <a:rPr lang="ro-RO" altLang="ro-RO" sz="1400" b="1" dirty="0" smtClean="0">
                <a:solidFill>
                  <a:srgbClr val="5FCBEF">
                    <a:lumMod val="40000"/>
                    <a:lumOff val="60000"/>
                  </a:srgbClr>
                </a:solidFill>
                <a:cs typeface="Arial" panose="020B0604020202020204" pitchFamily="34" charset="0"/>
              </a:rPr>
              <a:t>ÎN ANUL ȘCOLAR 20</a:t>
            </a:r>
            <a:r>
              <a:rPr lang="en-GB" altLang="ro-RO" sz="1400" b="1" dirty="0" smtClean="0">
                <a:solidFill>
                  <a:srgbClr val="5FCBEF">
                    <a:lumMod val="40000"/>
                    <a:lumOff val="60000"/>
                  </a:srgbClr>
                </a:solidFill>
                <a:cs typeface="Arial" panose="020B0604020202020204" pitchFamily="34" charset="0"/>
              </a:rPr>
              <a:t>2</a:t>
            </a:r>
            <a:r>
              <a:rPr lang="ro-RO" altLang="ro-RO" sz="1400" b="1" dirty="0" smtClean="0">
                <a:solidFill>
                  <a:srgbClr val="5FCBEF">
                    <a:lumMod val="40000"/>
                    <a:lumOff val="60000"/>
                  </a:srgbClr>
                </a:solidFill>
                <a:cs typeface="Arial" panose="020B0604020202020204" pitchFamily="34" charset="0"/>
              </a:rPr>
              <a:t>4-2025</a:t>
            </a:r>
            <a:endParaRPr lang="en-US" sz="3200" dirty="0">
              <a:solidFill>
                <a:srgbClr val="5FCBEF">
                  <a:lumMod val="40000"/>
                  <a:lumOff val="60000"/>
                </a:srgbClr>
              </a:solidFill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11898351" y="6611802"/>
            <a:ext cx="28192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sz="1100" b="1" dirty="0" smtClean="0">
                <a:solidFill>
                  <a:schemeClr val="accent2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en-US" sz="1100" b="1" dirty="0">
              <a:solidFill>
                <a:schemeClr val="accent2">
                  <a:lumMod val="20000"/>
                  <a:lumOff val="8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832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2387" y="0"/>
            <a:ext cx="12188281" cy="6858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/>
          <a:srcRect l="87377" t="20474" r="8967" b="12575"/>
          <a:stretch/>
        </p:blipFill>
        <p:spPr>
          <a:xfrm rot="16200000">
            <a:off x="5743977" y="-5733585"/>
            <a:ext cx="724828" cy="12192000"/>
          </a:xfrm>
          <a:prstGeom prst="rect">
            <a:avLst/>
          </a:prstGeom>
        </p:spPr>
      </p:pic>
      <p:sp>
        <p:nvSpPr>
          <p:cNvPr id="5" name="CustomShape 4"/>
          <p:cNvSpPr/>
          <p:nvPr/>
        </p:nvSpPr>
        <p:spPr>
          <a:xfrm>
            <a:off x="11368617" y="0"/>
            <a:ext cx="652398" cy="733325"/>
          </a:xfrm>
          <a:prstGeom prst="rect">
            <a:avLst/>
          </a:prstGeom>
          <a:solidFill>
            <a:srgbClr val="FFF2C9">
              <a:alpha val="85882"/>
            </a:srgb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pPr algn="ctr"/>
            <a:endParaRPr lang="en-US" sz="3600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1328430" y="113122"/>
            <a:ext cx="69461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o-RO" sz="2800" b="1" dirty="0" smtClean="0">
                <a:solidFill>
                  <a:srgbClr val="5059A7"/>
                </a:solidFill>
              </a:rPr>
              <a:t>2</a:t>
            </a:r>
            <a:endParaRPr lang="en-US" sz="2800" b="1" dirty="0">
              <a:solidFill>
                <a:srgbClr val="5059A7"/>
              </a:solidFill>
            </a:endParaRPr>
          </a:p>
        </p:txBody>
      </p:sp>
      <p:sp>
        <p:nvSpPr>
          <p:cNvPr id="8" name="CustomShape 4">
            <a:extLst>
              <a:ext uri="{FF2B5EF4-FFF2-40B4-BE49-F238E27FC236}">
                <a16:creationId xmlns:a16="http://schemas.microsoft.com/office/drawing/2014/main" id="{5634862C-C8C2-48F7-81A7-4C285EE7B487}"/>
              </a:ext>
            </a:extLst>
          </p:cNvPr>
          <p:cNvSpPr/>
          <p:nvPr/>
        </p:nvSpPr>
        <p:spPr>
          <a:xfrm>
            <a:off x="5933040" y="849912"/>
            <a:ext cx="6255241" cy="454996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9" name="CustomShape 4">
            <a:extLst>
              <a:ext uri="{FF2B5EF4-FFF2-40B4-BE49-F238E27FC236}">
                <a16:creationId xmlns:a16="http://schemas.microsoft.com/office/drawing/2014/main" id="{0A4A58BD-5641-409F-8803-6BADF0852110}"/>
              </a:ext>
            </a:extLst>
          </p:cNvPr>
          <p:cNvSpPr/>
          <p:nvPr/>
        </p:nvSpPr>
        <p:spPr>
          <a:xfrm>
            <a:off x="5261841" y="761897"/>
            <a:ext cx="6940550" cy="360321"/>
          </a:xfrm>
          <a:prstGeom prst="rect">
            <a:avLst/>
          </a:prstGeom>
          <a:solidFill>
            <a:srgbClr val="FFD85B">
              <a:alpha val="32941"/>
            </a:srgb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2" name="TextBox 11"/>
          <p:cNvSpPr txBox="1"/>
          <p:nvPr/>
        </p:nvSpPr>
        <p:spPr>
          <a:xfrm>
            <a:off x="4842163" y="862444"/>
            <a:ext cx="734611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altLang="ro-RO" sz="1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Asigurarea</a:t>
            </a:r>
            <a:r>
              <a:rPr lang="fr-FR" altLang="ro-RO" sz="1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altLang="ro-RO" sz="1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calităţii</a:t>
            </a:r>
            <a:r>
              <a:rPr lang="fr-FR" altLang="ro-RO" sz="1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o-RO" altLang="ro-RO" sz="1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în învăţământul profesional şi tehnic</a:t>
            </a:r>
            <a:endParaRPr lang="en-US" sz="16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CustomShape 4">
            <a:extLst>
              <a:ext uri="{FF2B5EF4-FFF2-40B4-BE49-F238E27FC236}">
                <a16:creationId xmlns:a16="http://schemas.microsoft.com/office/drawing/2014/main" id="{5634862C-C8C2-48F7-81A7-4C285EE7B487}"/>
              </a:ext>
            </a:extLst>
          </p:cNvPr>
          <p:cNvSpPr/>
          <p:nvPr/>
        </p:nvSpPr>
        <p:spPr>
          <a:xfrm>
            <a:off x="-31173" y="1241225"/>
            <a:ext cx="3162469" cy="345926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8" name="CustomShape 4">
            <a:extLst>
              <a:ext uri="{FF2B5EF4-FFF2-40B4-BE49-F238E27FC236}">
                <a16:creationId xmlns:a16="http://schemas.microsoft.com/office/drawing/2014/main" id="{0A4A58BD-5641-409F-8803-6BADF0852110}"/>
              </a:ext>
            </a:extLst>
          </p:cNvPr>
          <p:cNvSpPr/>
          <p:nvPr/>
        </p:nvSpPr>
        <p:spPr>
          <a:xfrm>
            <a:off x="904010" y="3696346"/>
            <a:ext cx="10699411" cy="1451423"/>
          </a:xfrm>
          <a:prstGeom prst="rect">
            <a:avLst/>
          </a:prstGeom>
          <a:solidFill>
            <a:srgbClr val="FFD85B">
              <a:alpha val="32941"/>
            </a:srgb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1" name="TextBox 10"/>
          <p:cNvSpPr txBox="1"/>
          <p:nvPr/>
        </p:nvSpPr>
        <p:spPr>
          <a:xfrm>
            <a:off x="-24073" y="1244901"/>
            <a:ext cx="277437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altLang="ro-RO" sz="1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fr-FR" altLang="ro-RO" sz="1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valuarea</a:t>
            </a:r>
            <a:r>
              <a:rPr lang="fr-FR" altLang="ro-RO" sz="1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altLang="ro-RO" sz="1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instituțională</a:t>
            </a:r>
            <a:r>
              <a:rPr lang="fr-FR" altLang="ro-RO" sz="1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o-RO" altLang="ro-RO" sz="1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CustomShape 4">
            <a:extLst>
              <a:ext uri="{FF2B5EF4-FFF2-40B4-BE49-F238E27FC236}">
                <a16:creationId xmlns:a16="http://schemas.microsoft.com/office/drawing/2014/main" id="{5634862C-C8C2-48F7-81A7-4C285EE7B487}"/>
              </a:ext>
            </a:extLst>
          </p:cNvPr>
          <p:cNvSpPr/>
          <p:nvPr/>
        </p:nvSpPr>
        <p:spPr>
          <a:xfrm>
            <a:off x="904009" y="6268250"/>
            <a:ext cx="10699411" cy="49726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0" name="CustomShape 4">
            <a:extLst>
              <a:ext uri="{FF2B5EF4-FFF2-40B4-BE49-F238E27FC236}">
                <a16:creationId xmlns:a16="http://schemas.microsoft.com/office/drawing/2014/main" id="{0A4A58BD-5641-409F-8803-6BADF0852110}"/>
              </a:ext>
            </a:extLst>
          </p:cNvPr>
          <p:cNvSpPr/>
          <p:nvPr/>
        </p:nvSpPr>
        <p:spPr>
          <a:xfrm>
            <a:off x="418289" y="2098541"/>
            <a:ext cx="8803532" cy="264901"/>
          </a:xfrm>
          <a:prstGeom prst="rect">
            <a:avLst/>
          </a:prstGeom>
          <a:solidFill>
            <a:srgbClr val="FFD85B">
              <a:alpha val="32941"/>
            </a:srgb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4" name="Rectangle 13"/>
          <p:cNvSpPr/>
          <p:nvPr/>
        </p:nvSpPr>
        <p:spPr>
          <a:xfrm>
            <a:off x="-20783" y="1607227"/>
            <a:ext cx="12041798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>
              <a:buFont typeface="Arial" panose="020B0604020202020204" pitchFamily="34" charset="0"/>
              <a:buNone/>
            </a:pPr>
            <a:r>
              <a:rPr lang="fr-FR" altLang="ro-RO" sz="1400" b="1" dirty="0" smtClean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►</a:t>
            </a:r>
            <a:r>
              <a:rPr lang="ro-RO" altLang="ro-RO" sz="1400" b="1" dirty="0" smtClean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altLang="ro-RO" sz="1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Inspecția</a:t>
            </a:r>
            <a:r>
              <a:rPr lang="fr-FR" altLang="ro-RO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fr-FR" altLang="ro-RO" sz="1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evaluare</a:t>
            </a:r>
            <a:r>
              <a:rPr lang="fr-FR" altLang="ro-RO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altLang="ro-RO" sz="1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instituțională</a:t>
            </a:r>
            <a:r>
              <a:rPr lang="fr-FR" altLang="ro-RO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fr-FR" altLang="ro-RO" sz="1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unităților</a:t>
            </a:r>
            <a:r>
              <a:rPr lang="fr-FR" altLang="ro-RO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fr-FR" altLang="ro-RO" sz="1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învățământ</a:t>
            </a:r>
            <a:r>
              <a:rPr lang="fr-FR" altLang="ro-RO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altLang="ro-RO" sz="1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preuniversitar</a:t>
            </a:r>
            <a:r>
              <a:rPr lang="fr-FR" altLang="ro-RO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fr-FR" altLang="ro-RO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realizată</a:t>
            </a:r>
            <a:r>
              <a:rPr lang="fr-FR" altLang="ro-RO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M</a:t>
            </a:r>
            <a:r>
              <a:rPr lang="ro-RO" altLang="ro-RO" sz="1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E/ISJ/ISMB </a:t>
            </a:r>
            <a:r>
              <a:rPr lang="fr-FR" altLang="ro-RO" sz="1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lvl="1">
              <a:buFont typeface="Arial" panose="020B0604020202020204" pitchFamily="34" charset="0"/>
              <a:buNone/>
            </a:pPr>
            <a:r>
              <a:rPr lang="ro-RO" altLang="ro-RO" sz="1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o-RO" altLang="ro-RO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fr-FR" altLang="ro-RO" sz="14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Regulamentul</a:t>
            </a:r>
            <a:r>
              <a:rPr lang="fr-FR" altLang="ro-RO" sz="14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fr-FR" altLang="ro-RO" sz="14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inspecție</a:t>
            </a:r>
            <a:r>
              <a:rPr lang="fr-FR" altLang="ro-RO" sz="14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fr-FR" altLang="ro-RO" sz="14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unităților</a:t>
            </a:r>
            <a:r>
              <a:rPr lang="fr-FR" altLang="ro-RO" sz="14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fr-FR" altLang="ro-RO" sz="14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învățământ</a:t>
            </a:r>
            <a:r>
              <a:rPr lang="fr-FR" altLang="ro-RO" sz="14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altLang="ro-RO" sz="14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preuniversitar</a:t>
            </a:r>
            <a:r>
              <a:rPr lang="fr-FR" altLang="ro-RO" sz="14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fr-FR" altLang="ro-RO" sz="14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aprobat</a:t>
            </a:r>
            <a:r>
              <a:rPr lang="fr-FR" altLang="ro-RO" sz="14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altLang="ro-RO" sz="14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prin</a:t>
            </a:r>
            <a:r>
              <a:rPr lang="fr-FR" altLang="ro-RO" sz="14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altLang="ro-RO" sz="1400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OMEC </a:t>
            </a:r>
            <a:r>
              <a:rPr lang="fr-FR" altLang="ro-RO" sz="14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nr. </a:t>
            </a:r>
            <a:r>
              <a:rPr lang="fr-FR" altLang="ro-RO" sz="1400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6106/ 03.12.2020</a:t>
            </a:r>
            <a:r>
              <a:rPr lang="ro-RO" altLang="ro-RO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o-RO" altLang="ro-RO" sz="14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buFont typeface="Arial" panose="020B0604020202020204" pitchFamily="34" charset="0"/>
              <a:buNone/>
            </a:pPr>
            <a:r>
              <a:rPr lang="ro-RO" altLang="ro-RO" sz="1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Anexa 5</a:t>
            </a:r>
            <a:r>
              <a:rPr lang="ro-RO" altLang="ro-RO" sz="1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la regulament (</a:t>
            </a:r>
            <a:r>
              <a:rPr lang="ro-RO" altLang="ro-RO" sz="1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Fișa de observare a lecției</a:t>
            </a:r>
            <a:r>
              <a:rPr lang="ro-RO" altLang="ro-RO" sz="1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se regăsește în </a:t>
            </a:r>
            <a:r>
              <a:rPr lang="ro-RO" altLang="ro-RO" sz="1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Ordinul</a:t>
            </a:r>
            <a:r>
              <a:rPr lang="ro-RO" altLang="ro-RO" sz="1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o-RO" altLang="ro-RO" sz="1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 nr. 4136/28.06.2022</a:t>
            </a:r>
            <a:endParaRPr lang="en-US" altLang="ro-RO" sz="1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buFont typeface="Arial" panose="020B0604020202020204" pitchFamily="34" charset="0"/>
              <a:buNone/>
            </a:pPr>
            <a:endParaRPr lang="ro-RO" altLang="ro-RO" sz="1400" b="1" dirty="0" smtClean="0">
              <a:solidFill>
                <a:schemeClr val="accent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buFont typeface="Arial" panose="020B0604020202020204" pitchFamily="34" charset="0"/>
              <a:buNone/>
            </a:pPr>
            <a:r>
              <a:rPr lang="en-US" altLang="ro-RO" sz="1400" b="1" dirty="0" smtClean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►</a:t>
            </a:r>
            <a:r>
              <a:rPr lang="en-US" altLang="ro-RO" sz="1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Evaluarea</a:t>
            </a:r>
            <a:r>
              <a:rPr lang="en-US" altLang="ro-RO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o-RO" sz="1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internă</a:t>
            </a:r>
            <a:r>
              <a:rPr lang="en-US" altLang="ro-RO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o-RO" sz="1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și</a:t>
            </a:r>
            <a:r>
              <a:rPr lang="en-US" altLang="ro-RO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o-RO" sz="1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externă</a:t>
            </a:r>
            <a:r>
              <a:rPr lang="en-US" altLang="ro-RO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n-US" altLang="ro-RO" sz="1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calității</a:t>
            </a:r>
            <a:r>
              <a:rPr lang="en-US" altLang="ro-RO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o-RO" sz="1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educației</a:t>
            </a:r>
            <a:endParaRPr lang="en-US" altLang="ro-RO" sz="1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>
              <a:buFont typeface="Arial" panose="020B0604020202020204" pitchFamily="34" charset="0"/>
              <a:buChar char="•"/>
            </a:pPr>
            <a:r>
              <a:rPr lang="ro-RO" altLang="ro-RO" sz="1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o-RO" sz="1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Evaluarea</a:t>
            </a:r>
            <a:r>
              <a:rPr lang="en-US" altLang="ro-RO" sz="1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o-RO" sz="1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internă</a:t>
            </a:r>
            <a:r>
              <a:rPr lang="en-US" altLang="ro-RO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</a:t>
            </a:r>
            <a:r>
              <a:rPr lang="en-US" altLang="ro-RO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o-RO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în</a:t>
            </a:r>
            <a:r>
              <a:rPr lang="en-US" altLang="ro-RO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o-RO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procesele</a:t>
            </a:r>
            <a:r>
              <a:rPr lang="en-US" altLang="ro-RO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US" altLang="ro-RO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autoevaluare</a:t>
            </a:r>
            <a:r>
              <a:rPr lang="en-US" altLang="ro-RO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o-RO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și</a:t>
            </a:r>
            <a:r>
              <a:rPr lang="en-US" altLang="ro-RO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o-RO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monitorizare</a:t>
            </a:r>
            <a:r>
              <a:rPr lang="en-US" altLang="ro-RO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o-RO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internă</a:t>
            </a:r>
            <a:r>
              <a:rPr lang="en-US" altLang="ro-RO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o-RO" altLang="ro-RO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 </a:t>
            </a:r>
            <a:r>
              <a:rPr lang="en-US" altLang="ro-RO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vor</a:t>
            </a:r>
            <a:r>
              <a:rPr lang="en-US" altLang="ro-RO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o-RO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aplica</a:t>
            </a:r>
            <a:r>
              <a:rPr lang="en-US" altLang="ro-RO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o-RO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instrumentele</a:t>
            </a:r>
            <a:r>
              <a:rPr lang="en-US" altLang="ro-RO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o-RO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Cadrului</a:t>
            </a:r>
            <a:r>
              <a:rPr lang="en-US" altLang="ro-RO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o-RO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Național</a:t>
            </a:r>
            <a:r>
              <a:rPr lang="en-US" altLang="ro-RO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US" altLang="ro-RO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Asigurare</a:t>
            </a:r>
            <a:r>
              <a:rPr lang="en-US" altLang="ro-RO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n-US" altLang="ro-RO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Calității</a:t>
            </a:r>
            <a:r>
              <a:rPr lang="en-US" altLang="ro-RO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o-RO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în</a:t>
            </a:r>
            <a:r>
              <a:rPr lang="en-US" altLang="ro-RO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IPT </a:t>
            </a:r>
            <a:endParaRPr lang="en-US" altLang="ro-RO" sz="1400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>
              <a:buFont typeface="Arial" panose="020B0604020202020204" pitchFamily="34" charset="0"/>
              <a:buChar char="•"/>
            </a:pPr>
            <a:r>
              <a:rPr lang="ro-RO" altLang="ro-RO" sz="1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o-RO" sz="1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Evaluarea</a:t>
            </a:r>
            <a:r>
              <a:rPr lang="en-US" altLang="ro-RO" sz="1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o-RO" sz="1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externă</a:t>
            </a:r>
            <a:r>
              <a:rPr lang="en-US" altLang="ro-RO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o-RO" altLang="ro-RO" sz="1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ro-RO" altLang="ro-RO" sz="1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este</a:t>
            </a:r>
            <a:r>
              <a:rPr lang="en-US" sz="1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prevăzută</a:t>
            </a:r>
            <a:r>
              <a:rPr lang="en-US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și</a:t>
            </a:r>
            <a:r>
              <a:rPr lang="en-US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prin</a:t>
            </a:r>
            <a:r>
              <a:rPr lang="en-US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Ordinul</a:t>
            </a:r>
            <a:r>
              <a:rPr lang="en-US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nr</a:t>
            </a:r>
            <a:r>
              <a:rPr lang="en-US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4183/2022 </a:t>
            </a:r>
            <a:r>
              <a:rPr lang="en-US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pentru</a:t>
            </a:r>
            <a:r>
              <a:rPr lang="en-US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aprobarea</a:t>
            </a:r>
            <a:r>
              <a:rPr lang="en-US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Regulamentului-cadru</a:t>
            </a:r>
            <a:r>
              <a:rPr lang="en-US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US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organizare</a:t>
            </a:r>
            <a:r>
              <a:rPr lang="en-US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şi</a:t>
            </a:r>
            <a:r>
              <a:rPr lang="en-US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funcţionare</a:t>
            </a:r>
            <a:r>
              <a:rPr lang="en-US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n-US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unităţilor</a:t>
            </a:r>
            <a:r>
              <a:rPr lang="en-US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US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învăţământ</a:t>
            </a:r>
            <a:r>
              <a:rPr lang="en-US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preuniversitar</a:t>
            </a:r>
            <a:r>
              <a:rPr lang="en-US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art. </a:t>
            </a:r>
            <a:r>
              <a:rPr lang="en-US" sz="1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156.</a:t>
            </a:r>
            <a:r>
              <a:rPr lang="ro-RO" sz="1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904010" y="4486356"/>
            <a:ext cx="5027681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sz="11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HG nr</a:t>
            </a:r>
            <a:r>
              <a:rPr lang="ro-RO" sz="11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993/18.11.2020</a:t>
            </a:r>
            <a:r>
              <a:rPr lang="ro-RO" sz="11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privind aprobarea </a:t>
            </a:r>
            <a:r>
              <a:rPr lang="ro-RO" sz="11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Metodologiei de evaluare instituţională în vederea autorizării, acreditării şi evaluării periodice a organizaţiilor furnizoare de </a:t>
            </a:r>
            <a:r>
              <a:rPr lang="ro-RO" sz="11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educaţie</a:t>
            </a:r>
            <a:endParaRPr lang="en-US" sz="11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064474" y="4454829"/>
            <a:ext cx="5917315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sz="11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ro-RO" sz="11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</a:t>
            </a:r>
            <a:r>
              <a:rPr lang="ro-RO" sz="11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o-RO" sz="11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nr. 994/18.11.2020</a:t>
            </a:r>
            <a:r>
              <a:rPr lang="ro-RO" sz="11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privind aprobarea </a:t>
            </a:r>
            <a:r>
              <a:rPr lang="ro-RO" sz="11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Standardelor de autorizare de funcționare provizorie și a standardelor de acreditare și de evaluare externă periodică în învățământul </a:t>
            </a:r>
            <a:r>
              <a:rPr lang="ro-RO" sz="11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preuniversitar</a:t>
            </a:r>
            <a:endParaRPr lang="en-US" sz="11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0" y="6309235"/>
            <a:ext cx="1219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o-RO" sz="1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Informații privind evaluarea </a:t>
            </a:r>
            <a:r>
              <a:rPr lang="ro-RO" sz="1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externă sunt disponibile </a:t>
            </a:r>
            <a:r>
              <a:rPr lang="ro-RO" sz="1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 site-ul ARACIP, https://aracip.eu/</a:t>
            </a:r>
            <a:endParaRPr lang="en-GB" sz="1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11898351" y="6611802"/>
            <a:ext cx="28192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sz="1100" dirty="0" smtClean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en-US" sz="1100" dirty="0">
              <a:solidFill>
                <a:schemeClr val="accent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492469" y="3696346"/>
            <a:ext cx="927012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o-RO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Evaluarea </a:t>
            </a:r>
            <a:r>
              <a:rPr lang="ro-RO" sz="1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instituțională </a:t>
            </a:r>
            <a:r>
              <a:rPr lang="en-US" altLang="ro-RO" sz="1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în</a:t>
            </a:r>
            <a:r>
              <a:rPr lang="en-US" altLang="ro-RO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o-RO" sz="1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vederea</a:t>
            </a:r>
            <a:r>
              <a:rPr lang="en-US" altLang="ro-RO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o-RO" sz="1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autorizării</a:t>
            </a:r>
            <a:r>
              <a:rPr lang="en-US" altLang="ro-RO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altLang="ro-RO" sz="1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acreditării</a:t>
            </a:r>
            <a:r>
              <a:rPr lang="en-US" altLang="ro-RO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o-RO" sz="1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și</a:t>
            </a:r>
            <a:r>
              <a:rPr lang="en-US" altLang="ro-RO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o-RO" sz="1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evaluării</a:t>
            </a:r>
            <a:r>
              <a:rPr lang="en-US" altLang="ro-RO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o-RO" sz="1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periodice</a:t>
            </a:r>
            <a:r>
              <a:rPr lang="en-US" altLang="ro-RO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endParaRPr lang="ro-RO" altLang="ro-RO" sz="14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altLang="ro-RO" sz="14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realizată</a:t>
            </a:r>
            <a:r>
              <a:rPr lang="en-US" altLang="ro-RO" sz="1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o-RO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</a:t>
            </a:r>
            <a:r>
              <a:rPr lang="en-US" altLang="ro-RO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Agenția</a:t>
            </a:r>
            <a:r>
              <a:rPr lang="en-US" altLang="ro-RO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o-RO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Română</a:t>
            </a:r>
            <a:r>
              <a:rPr lang="en-US" altLang="ro-RO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US" altLang="ro-RO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Asigurare</a:t>
            </a:r>
            <a:r>
              <a:rPr lang="en-US" altLang="ro-RO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n-US" altLang="ro-RO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Calității</a:t>
            </a:r>
            <a:r>
              <a:rPr lang="en-US" altLang="ro-RO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o-RO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în</a:t>
            </a:r>
            <a:r>
              <a:rPr lang="en-US" altLang="ro-RO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o-RO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Învățământul</a:t>
            </a:r>
            <a:r>
              <a:rPr lang="en-US" altLang="ro-RO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o-RO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Preuniversitar</a:t>
            </a:r>
            <a:r>
              <a:rPr lang="en-US" altLang="ro-RO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(ARACIP)</a:t>
            </a:r>
            <a:r>
              <a:rPr lang="ro-RO" altLang="ro-RO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endParaRPr lang="ro-RO" altLang="ro-RO" sz="14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1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 </a:t>
            </a:r>
            <a:r>
              <a:rPr lang="en-US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</a:t>
            </a:r>
            <a:r>
              <a:rPr lang="ro-RO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ț</a:t>
            </a:r>
            <a:r>
              <a:rPr lang="en-US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ine</a:t>
            </a:r>
            <a:r>
              <a:rPr lang="en-US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cu </a:t>
            </a:r>
            <a:r>
              <a:rPr lang="en-US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respectarea</a:t>
            </a:r>
            <a:r>
              <a:rPr lang="en-US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noilor</a:t>
            </a:r>
            <a:r>
              <a:rPr lang="en-US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hotărâri</a:t>
            </a:r>
            <a:r>
              <a:rPr lang="en-US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US" sz="1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guvern</a:t>
            </a:r>
            <a:r>
              <a:rPr lang="en-US" sz="1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en-US" sz="1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CustomShape 4">
            <a:extLst>
              <a:ext uri="{FF2B5EF4-FFF2-40B4-BE49-F238E27FC236}">
                <a16:creationId xmlns:a16="http://schemas.microsoft.com/office/drawing/2014/main" id="{0A4A58BD-5641-409F-8803-6BADF0852110}"/>
              </a:ext>
            </a:extLst>
          </p:cNvPr>
          <p:cNvSpPr/>
          <p:nvPr/>
        </p:nvSpPr>
        <p:spPr>
          <a:xfrm>
            <a:off x="904010" y="5277164"/>
            <a:ext cx="10699412" cy="848444"/>
          </a:xfrm>
          <a:prstGeom prst="rect">
            <a:avLst/>
          </a:prstGeom>
          <a:solidFill>
            <a:srgbClr val="FF6600">
              <a:alpha val="32941"/>
            </a:srgb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0" name="TextBox 9"/>
          <p:cNvSpPr txBox="1"/>
          <p:nvPr/>
        </p:nvSpPr>
        <p:spPr>
          <a:xfrm>
            <a:off x="1145628" y="5307367"/>
            <a:ext cx="1037371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Evaluarea</a:t>
            </a:r>
            <a:r>
              <a:rPr lang="en-US" sz="1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externă</a:t>
            </a:r>
            <a:r>
              <a:rPr lang="en-US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n-US" sz="1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unităților</a:t>
            </a:r>
            <a:r>
              <a:rPr lang="en-US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US" sz="1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învățământ</a:t>
            </a:r>
            <a:r>
              <a:rPr lang="en-US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supuse</a:t>
            </a:r>
            <a:r>
              <a:rPr lang="en-US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procesului</a:t>
            </a:r>
            <a:r>
              <a:rPr lang="en-US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US" sz="1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reorganizare</a:t>
            </a:r>
            <a:r>
              <a:rPr lang="en-US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o-RO" sz="14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o-RO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  <a:r>
              <a:rPr lang="ro-RO" sz="1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avea în vedere</a:t>
            </a:r>
            <a:r>
              <a:rPr lang="en-US" sz="1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prevederile</a:t>
            </a:r>
            <a:r>
              <a:rPr lang="en-US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o-RO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Ordinului ministrului educației nr. </a:t>
            </a:r>
            <a:r>
              <a:rPr lang="ro-RO" sz="1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6799 din </a:t>
            </a:r>
            <a:r>
              <a:rPr lang="en-US" sz="1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12 </a:t>
            </a:r>
            <a:r>
              <a:rPr lang="en-US" sz="1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decembrie</a:t>
            </a:r>
            <a:r>
              <a:rPr lang="en-US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2023 </a:t>
            </a:r>
            <a:endParaRPr lang="ro-RO" sz="1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o-RO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pentru aprobarea </a:t>
            </a:r>
            <a:r>
              <a:rPr lang="ro-RO" sz="14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en-US" sz="14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etodologiei</a:t>
            </a:r>
            <a:r>
              <a:rPr lang="en-US" sz="14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privind</a:t>
            </a:r>
            <a:r>
              <a:rPr lang="en-US" sz="14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reorganizarea</a:t>
            </a:r>
            <a:r>
              <a:rPr lang="en-US" sz="14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unităților</a:t>
            </a:r>
            <a:r>
              <a:rPr lang="en-US" sz="14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US" sz="14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învățământ</a:t>
            </a:r>
            <a:r>
              <a:rPr lang="en-US" sz="14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preuniversitar</a:t>
            </a:r>
            <a:r>
              <a:rPr lang="en-US" sz="14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cu </a:t>
            </a:r>
            <a:r>
              <a:rPr lang="en-US" sz="14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personalitate</a:t>
            </a:r>
            <a:r>
              <a:rPr lang="en-US" sz="14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juridică</a:t>
            </a:r>
            <a:r>
              <a:rPr lang="en-US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GB" sz="1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33453" y="210106"/>
            <a:ext cx="952314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altLang="ro-RO" sz="1400" b="1" dirty="0" smtClean="0">
                <a:solidFill>
                  <a:srgbClr val="5FCBEF">
                    <a:lumMod val="40000"/>
                    <a:lumOff val="60000"/>
                  </a:srgbClr>
                </a:solidFill>
                <a:cs typeface="Arial" panose="020B0604020202020204" pitchFamily="34" charset="0"/>
              </a:rPr>
              <a:t>ACTIVITĂȚI SPECIFICE ÎNVĂȚĂMÂNTULUI PROFESIONAL ȘI TEHNIC</a:t>
            </a:r>
            <a:r>
              <a:rPr lang="en-US" altLang="ro-RO" sz="1400" b="1" dirty="0" smtClean="0">
                <a:solidFill>
                  <a:srgbClr val="5FCBEF">
                    <a:lumMod val="40000"/>
                    <a:lumOff val="60000"/>
                  </a:srgbClr>
                </a:solidFill>
                <a:cs typeface="Arial" panose="020B0604020202020204" pitchFamily="34" charset="0"/>
              </a:rPr>
              <a:t> </a:t>
            </a:r>
            <a:r>
              <a:rPr lang="ro-RO" altLang="ro-RO" sz="1400" b="1" dirty="0" smtClean="0">
                <a:solidFill>
                  <a:srgbClr val="5FCBEF">
                    <a:lumMod val="40000"/>
                    <a:lumOff val="60000"/>
                  </a:srgbClr>
                </a:solidFill>
                <a:cs typeface="Arial" panose="020B0604020202020204" pitchFamily="34" charset="0"/>
              </a:rPr>
              <a:t>(ÎPT)</a:t>
            </a:r>
            <a:r>
              <a:rPr lang="en-US" altLang="ro-RO" sz="1400" b="1" dirty="0" smtClean="0">
                <a:solidFill>
                  <a:srgbClr val="5FCBEF">
                    <a:lumMod val="40000"/>
                    <a:lumOff val="60000"/>
                  </a:srgbClr>
                </a:solidFill>
                <a:cs typeface="Arial" panose="020B0604020202020204" pitchFamily="34" charset="0"/>
              </a:rPr>
              <a:t> </a:t>
            </a:r>
          </a:p>
          <a:p>
            <a:pPr algn="ctr"/>
            <a:r>
              <a:rPr lang="ro-RO" altLang="ro-RO" sz="1400" b="1" dirty="0" smtClean="0">
                <a:solidFill>
                  <a:srgbClr val="5FCBEF">
                    <a:lumMod val="40000"/>
                    <a:lumOff val="60000"/>
                  </a:srgbClr>
                </a:solidFill>
                <a:cs typeface="Arial" panose="020B0604020202020204" pitchFamily="34" charset="0"/>
              </a:rPr>
              <a:t>ÎN ANUL ȘCOLAR 20</a:t>
            </a:r>
            <a:r>
              <a:rPr lang="en-GB" altLang="ro-RO" sz="1400" b="1" dirty="0" smtClean="0">
                <a:solidFill>
                  <a:srgbClr val="5FCBEF">
                    <a:lumMod val="40000"/>
                    <a:lumOff val="60000"/>
                  </a:srgbClr>
                </a:solidFill>
                <a:cs typeface="Arial" panose="020B0604020202020204" pitchFamily="34" charset="0"/>
              </a:rPr>
              <a:t>2</a:t>
            </a:r>
            <a:r>
              <a:rPr lang="ro-RO" altLang="ro-RO" sz="1400" b="1" dirty="0" smtClean="0">
                <a:solidFill>
                  <a:srgbClr val="5FCBEF">
                    <a:lumMod val="40000"/>
                    <a:lumOff val="60000"/>
                  </a:srgbClr>
                </a:solidFill>
                <a:cs typeface="Arial" panose="020B0604020202020204" pitchFamily="34" charset="0"/>
              </a:rPr>
              <a:t>4-2025</a:t>
            </a:r>
            <a:endParaRPr lang="en-US" sz="3200" dirty="0">
              <a:solidFill>
                <a:srgbClr val="5FCBEF">
                  <a:lumMod val="40000"/>
                  <a:lumOff val="6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8533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4110" y="0"/>
            <a:ext cx="12184869" cy="6858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/>
          <a:srcRect l="87377" t="20474" r="8967" b="12575"/>
          <a:stretch/>
        </p:blipFill>
        <p:spPr>
          <a:xfrm rot="16200000">
            <a:off x="5743977" y="-5733585"/>
            <a:ext cx="724828" cy="12192000"/>
          </a:xfrm>
          <a:prstGeom prst="rect">
            <a:avLst/>
          </a:prstGeom>
        </p:spPr>
      </p:pic>
      <p:sp>
        <p:nvSpPr>
          <p:cNvPr id="5" name="CustomShape 4"/>
          <p:cNvSpPr/>
          <p:nvPr/>
        </p:nvSpPr>
        <p:spPr>
          <a:xfrm>
            <a:off x="11368617" y="0"/>
            <a:ext cx="652398" cy="733325"/>
          </a:xfrm>
          <a:prstGeom prst="rect">
            <a:avLst/>
          </a:prstGeom>
          <a:solidFill>
            <a:srgbClr val="FFF2C9">
              <a:alpha val="85882"/>
            </a:srgb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pPr algn="ctr"/>
            <a:endParaRPr lang="en-US" sz="3600" dirty="0">
              <a:solidFill>
                <a:schemeClr val="bg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1328430" y="113122"/>
            <a:ext cx="69461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o-RO" sz="2800" b="1" dirty="0" smtClean="0">
                <a:solidFill>
                  <a:srgbClr val="5059A7"/>
                </a:solidFill>
              </a:rPr>
              <a:t>2</a:t>
            </a:r>
            <a:endParaRPr lang="en-US" sz="2800" b="1" dirty="0">
              <a:solidFill>
                <a:srgbClr val="5059A7"/>
              </a:solidFill>
            </a:endParaRPr>
          </a:p>
        </p:txBody>
      </p:sp>
      <p:sp>
        <p:nvSpPr>
          <p:cNvPr id="18" name="CustomShape 4">
            <a:extLst>
              <a:ext uri="{FF2B5EF4-FFF2-40B4-BE49-F238E27FC236}">
                <a16:creationId xmlns:a16="http://schemas.microsoft.com/office/drawing/2014/main" id="{5634862C-C8C2-48F7-81A7-4C285EE7B487}"/>
              </a:ext>
            </a:extLst>
          </p:cNvPr>
          <p:cNvSpPr/>
          <p:nvPr/>
        </p:nvSpPr>
        <p:spPr>
          <a:xfrm>
            <a:off x="0" y="6271410"/>
            <a:ext cx="12213021" cy="586589"/>
          </a:xfrm>
          <a:prstGeom prst="rect">
            <a:avLst/>
          </a:prstGeom>
          <a:solidFill>
            <a:srgbClr val="FFC000">
              <a:alpha val="76078"/>
            </a:srgb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6" name="TextBox 5"/>
          <p:cNvSpPr txBox="1"/>
          <p:nvPr/>
        </p:nvSpPr>
        <p:spPr>
          <a:xfrm>
            <a:off x="447472" y="6271411"/>
            <a:ext cx="11234245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Metodologia</a:t>
            </a:r>
            <a:r>
              <a:rPr lang="en-US" sz="13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3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și</a:t>
            </a:r>
            <a:r>
              <a:rPr lang="en-US" sz="13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3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instrumentele</a:t>
            </a:r>
            <a:r>
              <a:rPr lang="en-US" sz="13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3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pentru</a:t>
            </a:r>
            <a:r>
              <a:rPr lang="en-US" sz="13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3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evaluarea</a:t>
            </a:r>
            <a:r>
              <a:rPr lang="en-US" sz="13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3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colegială</a:t>
            </a:r>
            <a:r>
              <a:rPr lang="en-US" sz="13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pot fi </a:t>
            </a:r>
            <a:r>
              <a:rPr lang="en-US" sz="13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găsite</a:t>
            </a:r>
            <a:r>
              <a:rPr lang="en-US" sz="13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3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</a:t>
            </a:r>
            <a:r>
              <a:rPr lang="en-US" sz="13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site-</a:t>
            </a:r>
            <a:r>
              <a:rPr lang="en-US" sz="13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ul</a:t>
            </a:r>
            <a:r>
              <a:rPr lang="en-US" sz="13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GNAC </a:t>
            </a:r>
            <a:endParaRPr lang="ro-RO" sz="13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13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 </a:t>
            </a:r>
            <a:r>
              <a:rPr lang="en-US" sz="13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secțiunea</a:t>
            </a:r>
            <a:r>
              <a:rPr lang="en-US" sz="13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3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Activități</a:t>
            </a:r>
            <a:r>
              <a:rPr lang="en-US" sz="13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3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curente</a:t>
            </a:r>
            <a:r>
              <a:rPr lang="en-US" sz="13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en-US" sz="13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Proiecte</a:t>
            </a:r>
            <a:r>
              <a:rPr lang="en-US" sz="13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3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naționale</a:t>
            </a:r>
            <a:r>
              <a:rPr lang="en-US" sz="13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3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în</a:t>
            </a:r>
            <a:r>
              <a:rPr lang="en-US" sz="13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3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derulare</a:t>
            </a:r>
            <a:r>
              <a:rPr lang="en-US" sz="13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3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Proiectul</a:t>
            </a:r>
            <a:r>
              <a:rPr lang="en-US" sz="13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EQAVET-NRP-RO </a:t>
            </a:r>
            <a:r>
              <a:rPr lang="en-US" sz="13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2021</a:t>
            </a:r>
            <a:endParaRPr lang="en-GB" sz="13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CustomShape 4">
            <a:extLst>
              <a:ext uri="{FF2B5EF4-FFF2-40B4-BE49-F238E27FC236}">
                <a16:creationId xmlns:a16="http://schemas.microsoft.com/office/drawing/2014/main" id="{5634862C-C8C2-48F7-81A7-4C285EE7B487}"/>
              </a:ext>
            </a:extLst>
          </p:cNvPr>
          <p:cNvSpPr/>
          <p:nvPr/>
        </p:nvSpPr>
        <p:spPr>
          <a:xfrm>
            <a:off x="5933040" y="849912"/>
            <a:ext cx="6255241" cy="454996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0" name="CustomShape 4">
            <a:extLst>
              <a:ext uri="{FF2B5EF4-FFF2-40B4-BE49-F238E27FC236}">
                <a16:creationId xmlns:a16="http://schemas.microsoft.com/office/drawing/2014/main" id="{0A4A58BD-5641-409F-8803-6BADF0852110}"/>
              </a:ext>
            </a:extLst>
          </p:cNvPr>
          <p:cNvSpPr/>
          <p:nvPr/>
        </p:nvSpPr>
        <p:spPr>
          <a:xfrm>
            <a:off x="5261841" y="761897"/>
            <a:ext cx="6940550" cy="360321"/>
          </a:xfrm>
          <a:prstGeom prst="rect">
            <a:avLst/>
          </a:prstGeom>
          <a:solidFill>
            <a:srgbClr val="FFD85B">
              <a:alpha val="32941"/>
            </a:srgb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1" name="TextBox 20"/>
          <p:cNvSpPr txBox="1"/>
          <p:nvPr/>
        </p:nvSpPr>
        <p:spPr>
          <a:xfrm>
            <a:off x="4842163" y="862444"/>
            <a:ext cx="734611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altLang="ro-RO" sz="1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Asigurarea</a:t>
            </a:r>
            <a:r>
              <a:rPr lang="fr-FR" altLang="ro-RO" sz="1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altLang="ro-RO" sz="1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calităţii</a:t>
            </a:r>
            <a:r>
              <a:rPr lang="fr-FR" altLang="ro-RO" sz="1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o-RO" altLang="ro-RO" sz="1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în învăţământul profesional şi tehnic</a:t>
            </a:r>
            <a:endParaRPr lang="en-US" sz="16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0" y="1405454"/>
            <a:ext cx="12180277" cy="918822"/>
          </a:xfrm>
          <a:prstGeom prst="rect">
            <a:avLst/>
          </a:prstGeom>
          <a:solidFill>
            <a:srgbClr val="B88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TextBox 9"/>
          <p:cNvSpPr txBox="1"/>
          <p:nvPr/>
        </p:nvSpPr>
        <p:spPr>
          <a:xfrm>
            <a:off x="220717" y="1471449"/>
            <a:ext cx="1180029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sz="1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Unitățile </a:t>
            </a:r>
            <a:r>
              <a:rPr lang="ro-RO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școlare de învățământ profesional și tehnic </a:t>
            </a:r>
            <a:r>
              <a:rPr lang="ro-RO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autorizate/acreditate pot școlariza </a:t>
            </a:r>
            <a:r>
              <a:rPr lang="ro-RO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și </a:t>
            </a:r>
            <a:r>
              <a:rPr lang="ro-RO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alte calificări profesionale </a:t>
            </a:r>
            <a:r>
              <a:rPr lang="ro-RO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în același regim de autorizare/acreditare cu </a:t>
            </a:r>
            <a:r>
              <a:rPr lang="ro-RO" sz="1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cel al </a:t>
            </a:r>
            <a:r>
              <a:rPr lang="ro-RO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calificărilor profesionale existente în oferta școlară conform prevederilor </a:t>
            </a:r>
            <a:r>
              <a:rPr lang="ro-RO" sz="1200" b="1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OMEN nr. 3122/04.02.2019, </a:t>
            </a:r>
            <a:r>
              <a:rPr lang="ro-RO" sz="12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privind stabilirea tipurilor de </a:t>
            </a:r>
            <a:r>
              <a:rPr lang="ro-RO" sz="1200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calificări </a:t>
            </a:r>
            <a:r>
              <a:rPr lang="ro-RO" sz="12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profesionale de nivel 3 </a:t>
            </a:r>
            <a:r>
              <a:rPr lang="ro-RO" sz="1200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și </a:t>
            </a:r>
            <a:r>
              <a:rPr lang="ro-RO" sz="12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 al Cadrului național al calificărilor și a corespondenței dintre acestea din cadrul aceluiași profil la învățământul liceal filiera tehnologică și din cadrul învățământului </a:t>
            </a:r>
            <a:r>
              <a:rPr lang="ro-RO" sz="1200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profesional,</a:t>
            </a:r>
          </a:p>
          <a:p>
            <a:r>
              <a:rPr lang="ro-RO" sz="1200" b="1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 </a:t>
            </a:r>
            <a:r>
              <a:rPr lang="ro-RO" sz="1200" b="1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modificările și completările ulterioare prin OME nr. </a:t>
            </a:r>
            <a:r>
              <a:rPr lang="en-US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3098/2022</a:t>
            </a:r>
            <a:r>
              <a:rPr lang="en-US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o-RO" sz="1200" b="1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și </a:t>
            </a:r>
            <a:r>
              <a:rPr lang="ro-RO" sz="1200" b="1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OME nr. </a:t>
            </a:r>
            <a:r>
              <a:rPr lang="ro-RO" sz="1200" b="1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3073/2024.</a:t>
            </a:r>
            <a:endParaRPr lang="en-GB" sz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11898351" y="6611802"/>
            <a:ext cx="28192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sz="1100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endParaRPr lang="en-US" sz="1100" dirty="0">
              <a:solidFill>
                <a:schemeClr val="accent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CustomShape 4">
            <a:extLst>
              <a:ext uri="{FF2B5EF4-FFF2-40B4-BE49-F238E27FC236}">
                <a16:creationId xmlns:a16="http://schemas.microsoft.com/office/drawing/2014/main" id="{5634862C-C8C2-48F7-81A7-4C285EE7B487}"/>
              </a:ext>
            </a:extLst>
          </p:cNvPr>
          <p:cNvSpPr/>
          <p:nvPr/>
        </p:nvSpPr>
        <p:spPr>
          <a:xfrm>
            <a:off x="3561693" y="2444064"/>
            <a:ext cx="5068614" cy="369332"/>
          </a:xfrm>
          <a:prstGeom prst="rect">
            <a:avLst/>
          </a:prstGeom>
          <a:solidFill>
            <a:srgbClr val="FFC000">
              <a:alpha val="76078"/>
            </a:srgb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9" name="TextBox 8"/>
          <p:cNvSpPr txBox="1"/>
          <p:nvPr/>
        </p:nvSpPr>
        <p:spPr>
          <a:xfrm>
            <a:off x="3631324" y="2444064"/>
            <a:ext cx="49293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o-RO" altLang="ro-RO" b="1" spc="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REȚELE  PARTENERIALE</a:t>
            </a:r>
          </a:p>
        </p:txBody>
      </p:sp>
      <p:sp>
        <p:nvSpPr>
          <p:cNvPr id="14" name="Rectangle 13"/>
          <p:cNvSpPr/>
          <p:nvPr/>
        </p:nvSpPr>
        <p:spPr>
          <a:xfrm>
            <a:off x="0" y="2797248"/>
            <a:ext cx="12213021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2">
              <a:buFont typeface="Arial" panose="020B0604020202020204" pitchFamily="34" charset="0"/>
              <a:buNone/>
            </a:pPr>
            <a:r>
              <a:rPr lang="ro-RO" altLang="ro-RO" sz="1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► </a:t>
            </a:r>
            <a:r>
              <a:rPr lang="ro-RO" altLang="ro-RO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reactivate și reorganizate începând cu anul școlar 2019-2020 prin proiectul </a:t>
            </a:r>
            <a:r>
              <a:rPr lang="en-US" altLang="ro-RO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ERASMUS+ „EUROPEAN QUALITY ASSURANCE FRAMEWORK FOR VET NRP”</a:t>
            </a:r>
            <a:r>
              <a:rPr lang="ro-RO" altLang="ro-RO" sz="12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lvl="2">
              <a:buFont typeface="Arial" panose="020B0604020202020204" pitchFamily="34" charset="0"/>
              <a:buNone/>
            </a:pPr>
            <a:endParaRPr lang="ro-RO" altLang="ro-RO" sz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>
              <a:buFont typeface="Arial" panose="020B0604020202020204" pitchFamily="34" charset="0"/>
              <a:buNone/>
            </a:pPr>
            <a:r>
              <a:rPr lang="ro-RO" altLang="ro-RO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► </a:t>
            </a:r>
            <a:r>
              <a:rPr lang="en-US" altLang="ro-RO" sz="1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platformă</a:t>
            </a:r>
            <a:r>
              <a:rPr lang="en-US" altLang="ro-RO" sz="1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on-line de </a:t>
            </a:r>
            <a:r>
              <a:rPr lang="en-US" altLang="ro-RO" sz="1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comunicare</a:t>
            </a:r>
            <a:r>
              <a:rPr lang="en-US" altLang="ro-RO" sz="1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o-RO" sz="1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în</a:t>
            </a:r>
            <a:r>
              <a:rPr lang="en-US" altLang="ro-RO" sz="1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o-RO" sz="1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rețeaua</a:t>
            </a:r>
            <a:r>
              <a:rPr lang="en-US" altLang="ro-RO" sz="1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o-RO" sz="1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partenerială</a:t>
            </a:r>
            <a:r>
              <a:rPr lang="ro-RO" altLang="ro-RO" sz="1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o-RO" altLang="ro-RO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disponibilă </a:t>
            </a:r>
            <a:r>
              <a:rPr lang="ro-RO" altLang="ro-RO" sz="1200" u="sng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http://retele.montivagant.ro</a:t>
            </a:r>
            <a:r>
              <a:rPr lang="ro-RO" altLang="ro-RO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(se pot </a:t>
            </a:r>
            <a:r>
              <a:rPr lang="en-US" altLang="ro-RO" sz="1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înscrie</a:t>
            </a:r>
            <a:r>
              <a:rPr lang="en-US" altLang="ro-RO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o-RO" sz="1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și</a:t>
            </a:r>
            <a:r>
              <a:rPr lang="en-US" altLang="ro-RO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o-RO" sz="1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alte</a:t>
            </a:r>
            <a:r>
              <a:rPr lang="en-US" altLang="ro-RO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o-RO" sz="1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unități</a:t>
            </a:r>
            <a:r>
              <a:rPr lang="en-US" altLang="ro-RO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o-RO" sz="1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școlare</a:t>
            </a:r>
            <a:r>
              <a:rPr lang="en-US" altLang="ro-RO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IPT </a:t>
            </a:r>
            <a:r>
              <a:rPr lang="en-US" altLang="ro-RO" sz="1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sau</a:t>
            </a:r>
            <a:r>
              <a:rPr lang="en-US" altLang="ro-RO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o-RO" sz="1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alți</a:t>
            </a:r>
            <a:r>
              <a:rPr lang="en-US" altLang="ro-RO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o-RO" sz="1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factori</a:t>
            </a:r>
            <a:r>
              <a:rPr lang="en-US" altLang="ro-RO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o-RO" sz="1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interesați</a:t>
            </a:r>
            <a:r>
              <a:rPr lang="ro-RO" altLang="ro-RO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);</a:t>
            </a:r>
            <a:r>
              <a:rPr lang="en-US" altLang="ro-RO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o-RO" altLang="ro-RO" sz="12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>
              <a:buFont typeface="Arial" panose="020B0604020202020204" pitchFamily="34" charset="0"/>
              <a:buNone/>
            </a:pPr>
            <a:endParaRPr lang="ro-RO" altLang="ro-RO" sz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>
              <a:buFont typeface="Arial" panose="020B0604020202020204" pitchFamily="34" charset="0"/>
              <a:buNone/>
            </a:pPr>
            <a:r>
              <a:rPr lang="ro-RO" altLang="ro-RO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► </a:t>
            </a:r>
            <a:r>
              <a:rPr lang="en-US" altLang="ro-RO" sz="1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 </a:t>
            </a:r>
            <a:r>
              <a:rPr lang="en-US" altLang="ro-RO" sz="1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rețele</a:t>
            </a:r>
            <a:r>
              <a:rPr lang="en-US" altLang="ro-RO" sz="1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o-RO" sz="1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parteneriale</a:t>
            </a:r>
            <a:r>
              <a:rPr lang="ro-RO" altLang="ro-RO" sz="1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pe domenii</a:t>
            </a:r>
            <a:r>
              <a:rPr lang="ro-RO" altLang="ro-RO" sz="12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altLang="ro-RO" sz="12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în</a:t>
            </a:r>
            <a:r>
              <a:rPr lang="en-US" altLang="ro-RO" sz="12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o-RO" sz="1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faza</a:t>
            </a:r>
            <a:r>
              <a:rPr lang="en-US" altLang="ro-RO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US" altLang="ro-RO" sz="1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pilotare</a:t>
            </a:r>
            <a:r>
              <a:rPr lang="en-US" altLang="ro-RO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o-RO" altLang="ro-RO" sz="1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 </a:t>
            </a:r>
            <a:r>
              <a:rPr lang="en-US" altLang="ro-RO" sz="1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unități</a:t>
            </a:r>
            <a:r>
              <a:rPr lang="en-US" altLang="ro-RO" sz="1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o-RO" sz="1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școlare</a:t>
            </a:r>
            <a:r>
              <a:rPr lang="en-US" altLang="ro-RO" sz="1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IPT </a:t>
            </a:r>
            <a:r>
              <a:rPr lang="en-US" altLang="ro-RO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din </a:t>
            </a:r>
            <a:r>
              <a:rPr lang="en-US" altLang="ro-RO" sz="1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toate</a:t>
            </a:r>
            <a:r>
              <a:rPr lang="en-US" altLang="ro-RO" sz="1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o-RO" sz="1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regiunile</a:t>
            </a:r>
            <a:r>
              <a:rPr lang="en-US" altLang="ro-RO" sz="1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o-RO" sz="1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țării</a:t>
            </a:r>
            <a:r>
              <a:rPr lang="en-US" altLang="ro-RO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altLang="ro-RO" sz="1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Planurile</a:t>
            </a:r>
            <a:r>
              <a:rPr lang="en-US" altLang="ro-RO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US" altLang="ro-RO" sz="1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activitate</a:t>
            </a:r>
            <a:r>
              <a:rPr lang="en-US" altLang="ro-RO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ale </a:t>
            </a:r>
            <a:r>
              <a:rPr lang="en-US" altLang="ro-RO" sz="1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rețelelor</a:t>
            </a:r>
            <a:r>
              <a:rPr lang="en-US" altLang="ro-RO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o-RO" sz="1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parteneriale</a:t>
            </a:r>
            <a:r>
              <a:rPr lang="en-US" altLang="ro-RO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pot fi </a:t>
            </a:r>
            <a:r>
              <a:rPr lang="en-US" altLang="ro-RO" sz="1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accesate</a:t>
            </a:r>
            <a:r>
              <a:rPr lang="en-US" altLang="ro-RO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o-RO" sz="1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</a:t>
            </a:r>
            <a:r>
              <a:rPr lang="en-US" altLang="ro-RO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o-RO" sz="1200" u="sng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www.gnac.ro</a:t>
            </a:r>
            <a:r>
              <a:rPr lang="en-US" altLang="ro-RO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o-RO" sz="1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și</a:t>
            </a:r>
            <a:r>
              <a:rPr lang="en-US" altLang="ro-RO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o-RO" sz="1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</a:t>
            </a:r>
            <a:r>
              <a:rPr lang="en-US" altLang="ro-RO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o-RO" sz="1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platforma</a:t>
            </a:r>
            <a:r>
              <a:rPr lang="en-US" altLang="ro-RO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US" altLang="ro-RO" sz="1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comunicare</a:t>
            </a:r>
            <a:r>
              <a:rPr lang="en-US" altLang="ro-RO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o-RO" sz="1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în</a:t>
            </a:r>
            <a:r>
              <a:rPr lang="en-US" altLang="ro-RO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o-RO" sz="1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rețeaua</a:t>
            </a:r>
            <a:r>
              <a:rPr lang="en-US" altLang="ro-RO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o-RO" sz="1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partenerială</a:t>
            </a:r>
            <a:r>
              <a:rPr lang="ro-RO" altLang="ro-RO" sz="12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lvl="2">
              <a:buFont typeface="Arial" panose="020B0604020202020204" pitchFamily="34" charset="0"/>
              <a:buNone/>
            </a:pPr>
            <a:endParaRPr lang="ro-RO" altLang="ro-RO" sz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/>
            <a:r>
              <a:rPr lang="en-US" altLang="ro-RO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►</a:t>
            </a:r>
            <a:r>
              <a:rPr lang="ro-RO" altLang="ro-RO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în </a:t>
            </a:r>
            <a:r>
              <a:rPr lang="ro-RO" altLang="ro-RO" sz="12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perioada 2020-2022, în școlile </a:t>
            </a:r>
            <a:r>
              <a:rPr lang="ro-RO" altLang="ro-RO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din rețele </a:t>
            </a:r>
            <a:r>
              <a:rPr lang="ro-RO" altLang="ro-RO" sz="1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s-a pilotat </a:t>
            </a:r>
            <a:r>
              <a:rPr lang="ro-RO" altLang="ro-RO" sz="1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 metodologie de colectare a </a:t>
            </a:r>
            <a:r>
              <a:rPr lang="ro-RO" altLang="ro-RO" sz="1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feedback-ului </a:t>
            </a:r>
            <a:r>
              <a:rPr lang="ro-RO" altLang="ro-RO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privind satisfacția elevilor în raport cu achiziția și evaluarea rezultatelor învățării</a:t>
            </a:r>
            <a:r>
              <a:rPr lang="ro-RO" altLang="ro-RO" sz="12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en-US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Rapoartele</a:t>
            </a:r>
            <a:r>
              <a:rPr lang="en-US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US" sz="1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analiză</a:t>
            </a:r>
            <a:r>
              <a:rPr lang="en-US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 feedback-</a:t>
            </a:r>
            <a:r>
              <a:rPr lang="en-US" sz="1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ului</a:t>
            </a:r>
            <a:r>
              <a:rPr lang="en-US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pot fi </a:t>
            </a:r>
            <a:r>
              <a:rPr lang="en-US" sz="1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găsite</a:t>
            </a:r>
            <a:r>
              <a:rPr lang="en-US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 </a:t>
            </a:r>
            <a:r>
              <a:rPr lang="fr-FR" sz="1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adresa</a:t>
            </a:r>
            <a:r>
              <a:rPr lang="fr-FR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1200" u="sng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http://gnac.montivagant.ro/</a:t>
            </a:r>
            <a:r>
              <a:rPr lang="fr-FR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fr-FR" sz="1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în</a:t>
            </a:r>
            <a:r>
              <a:rPr lang="fr-FR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1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secțiunea</a:t>
            </a:r>
            <a:r>
              <a:rPr lang="fr-FR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12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Activități</a:t>
            </a:r>
            <a:r>
              <a:rPr lang="fr-FR" sz="12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12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curente</a:t>
            </a:r>
            <a:r>
              <a:rPr lang="fr-FR" sz="12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fr-FR" sz="12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Proiecte</a:t>
            </a:r>
            <a:r>
              <a:rPr lang="fr-FR" sz="12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12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naționale</a:t>
            </a:r>
            <a:r>
              <a:rPr lang="fr-FR" sz="12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12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în</a:t>
            </a:r>
            <a:r>
              <a:rPr lang="fr-FR" sz="12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12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derulare</a:t>
            </a:r>
            <a:r>
              <a:rPr lang="fr-FR" sz="12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fr-FR" sz="1200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Proiectul</a:t>
            </a:r>
            <a:r>
              <a:rPr lang="fr-FR" sz="1200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EQAVET-NRP-RO 2019</a:t>
            </a:r>
            <a:r>
              <a:rPr lang="ro-RO" sz="1200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și </a:t>
            </a:r>
            <a:r>
              <a:rPr lang="fr-FR" sz="12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Proiectul</a:t>
            </a:r>
            <a:r>
              <a:rPr lang="fr-FR" sz="12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EQAVET-NRP-RO </a:t>
            </a:r>
            <a:r>
              <a:rPr lang="fr-FR" sz="1200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</a:t>
            </a:r>
            <a:r>
              <a:rPr lang="ro-RO" sz="1200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21</a:t>
            </a:r>
            <a:r>
              <a:rPr lang="en-GB" sz="1200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r>
              <a:rPr lang="ro-RO" sz="1200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lvl="2"/>
            <a:r>
              <a:rPr lang="fr-FR" sz="1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Pentru</a:t>
            </a:r>
            <a:r>
              <a:rPr lang="fr-FR" sz="1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1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anul</a:t>
            </a:r>
            <a:r>
              <a:rPr lang="fr-FR" sz="1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1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școlar</a:t>
            </a:r>
            <a:r>
              <a:rPr lang="fr-FR" sz="1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202</a:t>
            </a:r>
            <a:r>
              <a:rPr lang="ro-RO" sz="1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fr-FR" sz="1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-202</a:t>
            </a:r>
            <a:r>
              <a:rPr lang="ro-RO" sz="1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fr-FR" sz="1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1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raportul</a:t>
            </a:r>
            <a:r>
              <a:rPr lang="fr-FR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va fi </a:t>
            </a:r>
            <a:r>
              <a:rPr lang="fr-FR" sz="1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postat</a:t>
            </a:r>
            <a:r>
              <a:rPr lang="fr-FR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1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în</a:t>
            </a:r>
            <a:r>
              <a:rPr lang="fr-FR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1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secțiunea</a:t>
            </a:r>
            <a:r>
              <a:rPr lang="fr-FR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1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Activități</a:t>
            </a:r>
            <a:r>
              <a:rPr lang="fr-FR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1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curente</a:t>
            </a:r>
            <a:r>
              <a:rPr lang="fr-FR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fr-FR" sz="1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Proiecte</a:t>
            </a:r>
            <a:r>
              <a:rPr lang="fr-FR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1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naționale</a:t>
            </a:r>
            <a:r>
              <a:rPr lang="fr-FR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1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în</a:t>
            </a:r>
            <a:r>
              <a:rPr lang="fr-FR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1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derulare</a:t>
            </a:r>
            <a:r>
              <a:rPr lang="fr-FR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fr-FR" sz="1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Proiectul</a:t>
            </a:r>
            <a:r>
              <a:rPr lang="fr-FR" sz="1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EQAVET-NRP-RO </a:t>
            </a:r>
            <a:r>
              <a:rPr lang="fr-FR" sz="1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</a:t>
            </a:r>
            <a:r>
              <a:rPr lang="ro-RO" sz="1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GB" sz="1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endParaRPr lang="ro-RO" sz="12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/>
            <a:endParaRPr lang="ro-RO" altLang="ro-RO" sz="12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/>
            <a:r>
              <a:rPr lang="en-US" altLang="ro-RO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►</a:t>
            </a:r>
            <a:r>
              <a:rPr lang="ro-RO" altLang="ro-RO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în</a:t>
            </a:r>
            <a:r>
              <a:rPr lang="en-US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perioada</a:t>
            </a:r>
            <a:r>
              <a:rPr lang="en-US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2021-2022 CNDIPT a </a:t>
            </a:r>
            <a:r>
              <a:rPr lang="en-US" sz="1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dezvoltat</a:t>
            </a:r>
            <a:r>
              <a:rPr lang="en-US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 </a:t>
            </a:r>
            <a:r>
              <a:rPr lang="en-US" sz="1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metodologie</a:t>
            </a:r>
            <a:r>
              <a:rPr lang="en-US" sz="1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pentru</a:t>
            </a:r>
            <a:r>
              <a:rPr lang="en-US" sz="1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evaluarea</a:t>
            </a:r>
            <a:r>
              <a:rPr lang="en-US" sz="1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colegială</a:t>
            </a:r>
            <a:r>
              <a:rPr lang="en-US" sz="1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(peer review) </a:t>
            </a:r>
            <a:r>
              <a:rPr lang="en-US" sz="1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și</a:t>
            </a:r>
            <a:r>
              <a:rPr lang="en-US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instrumentele</a:t>
            </a:r>
            <a:r>
              <a:rPr lang="en-US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aferente</a:t>
            </a:r>
            <a:r>
              <a:rPr lang="en-GB" sz="12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endParaRPr lang="ro-RO" sz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/>
            <a:endParaRPr lang="ro-RO" sz="12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/>
            <a:r>
              <a:rPr lang="en-US" altLang="ro-RO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► </a:t>
            </a:r>
            <a:r>
              <a:rPr lang="ro-RO" sz="12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În </a:t>
            </a:r>
            <a:r>
              <a:rPr lang="ro-RO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anul școlar 2023-2024 au fost elaborate </a:t>
            </a:r>
            <a:r>
              <a:rPr lang="ro-RO" sz="1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planuri de îmbunătățire pentru cele 19 evaluări colegiale</a:t>
            </a:r>
            <a:r>
              <a:rPr lang="ro-RO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derulate în anul școlar 2022-2023, </a:t>
            </a:r>
            <a:endParaRPr lang="ro-RO" sz="12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/>
            <a:r>
              <a:rPr lang="ro-RO" sz="12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precum </a:t>
            </a:r>
            <a:r>
              <a:rPr lang="ro-RO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și </a:t>
            </a:r>
            <a:r>
              <a:rPr lang="ro-RO" sz="1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monitorizarea </a:t>
            </a:r>
            <a:r>
              <a:rPr lang="ro-RO" sz="1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implementării </a:t>
            </a:r>
            <a:r>
              <a:rPr lang="ro-RO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planurilor de îmbunătățire. </a:t>
            </a:r>
          </a:p>
          <a:p>
            <a:pPr lvl="2"/>
            <a:r>
              <a:rPr lang="ro-RO" sz="12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 </a:t>
            </a:r>
            <a:r>
              <a:rPr lang="ro-RO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fost </a:t>
            </a:r>
            <a:r>
              <a:rPr lang="ro-RO" sz="12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elaborate </a:t>
            </a:r>
            <a:r>
              <a:rPr lang="ro-RO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 </a:t>
            </a:r>
            <a:r>
              <a:rPr lang="ro-RO" sz="1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raport de follow-up </a:t>
            </a:r>
            <a:r>
              <a:rPr lang="ro-RO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pentru evaluarea colegială </a:t>
            </a:r>
            <a:r>
              <a:rPr lang="ro-RO" sz="1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 nivel de sistem </a:t>
            </a:r>
            <a:r>
              <a:rPr lang="ro-RO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și </a:t>
            </a:r>
            <a:r>
              <a:rPr lang="ro-RO" sz="1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19 rapoarte </a:t>
            </a:r>
            <a:r>
              <a:rPr lang="ro-RO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ale evaluărilor derulate </a:t>
            </a:r>
            <a:r>
              <a:rPr lang="ro-RO" sz="1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 nivel de furnizor</a:t>
            </a:r>
            <a:r>
              <a:rPr lang="ro-RO" sz="1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12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33453" y="210106"/>
            <a:ext cx="952314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altLang="ro-RO" sz="1400" b="1" dirty="0" smtClean="0">
                <a:solidFill>
                  <a:srgbClr val="5FCBEF">
                    <a:lumMod val="40000"/>
                    <a:lumOff val="60000"/>
                  </a:srgbClr>
                </a:solidFill>
                <a:cs typeface="Arial" panose="020B0604020202020204" pitchFamily="34" charset="0"/>
              </a:rPr>
              <a:t>ACTIVITĂȚI SPECIFICE ÎNVĂȚĂMÂNTULUI PROFESIONAL ȘI TEHNIC</a:t>
            </a:r>
            <a:r>
              <a:rPr lang="en-US" altLang="ro-RO" sz="1400" b="1" dirty="0" smtClean="0">
                <a:solidFill>
                  <a:srgbClr val="5FCBEF">
                    <a:lumMod val="40000"/>
                    <a:lumOff val="60000"/>
                  </a:srgbClr>
                </a:solidFill>
                <a:cs typeface="Arial" panose="020B0604020202020204" pitchFamily="34" charset="0"/>
              </a:rPr>
              <a:t> </a:t>
            </a:r>
            <a:r>
              <a:rPr lang="ro-RO" altLang="ro-RO" sz="1400" b="1" dirty="0" smtClean="0">
                <a:solidFill>
                  <a:srgbClr val="5FCBEF">
                    <a:lumMod val="40000"/>
                    <a:lumOff val="60000"/>
                  </a:srgbClr>
                </a:solidFill>
                <a:cs typeface="Arial" panose="020B0604020202020204" pitchFamily="34" charset="0"/>
              </a:rPr>
              <a:t>(ÎPT)</a:t>
            </a:r>
            <a:r>
              <a:rPr lang="en-US" altLang="ro-RO" sz="1400" b="1" dirty="0" smtClean="0">
                <a:solidFill>
                  <a:srgbClr val="5FCBEF">
                    <a:lumMod val="40000"/>
                    <a:lumOff val="60000"/>
                  </a:srgbClr>
                </a:solidFill>
                <a:cs typeface="Arial" panose="020B0604020202020204" pitchFamily="34" charset="0"/>
              </a:rPr>
              <a:t> </a:t>
            </a:r>
          </a:p>
          <a:p>
            <a:pPr algn="ctr"/>
            <a:r>
              <a:rPr lang="ro-RO" altLang="ro-RO" sz="1400" b="1" dirty="0" smtClean="0">
                <a:solidFill>
                  <a:srgbClr val="5FCBEF">
                    <a:lumMod val="40000"/>
                    <a:lumOff val="60000"/>
                  </a:srgbClr>
                </a:solidFill>
                <a:cs typeface="Arial" panose="020B0604020202020204" pitchFamily="34" charset="0"/>
              </a:rPr>
              <a:t>ÎN ANUL ȘCOLAR 20</a:t>
            </a:r>
            <a:r>
              <a:rPr lang="en-GB" altLang="ro-RO" sz="1400" b="1" dirty="0" smtClean="0">
                <a:solidFill>
                  <a:srgbClr val="5FCBEF">
                    <a:lumMod val="40000"/>
                    <a:lumOff val="60000"/>
                  </a:srgbClr>
                </a:solidFill>
                <a:cs typeface="Arial" panose="020B0604020202020204" pitchFamily="34" charset="0"/>
              </a:rPr>
              <a:t>2</a:t>
            </a:r>
            <a:r>
              <a:rPr lang="ro-RO" altLang="ro-RO" sz="1400" b="1" dirty="0" smtClean="0">
                <a:solidFill>
                  <a:srgbClr val="5FCBEF">
                    <a:lumMod val="40000"/>
                    <a:lumOff val="60000"/>
                  </a:srgbClr>
                </a:solidFill>
                <a:cs typeface="Arial" panose="020B0604020202020204" pitchFamily="34" charset="0"/>
              </a:rPr>
              <a:t>4-2025</a:t>
            </a:r>
            <a:endParaRPr lang="en-US" sz="3200" dirty="0">
              <a:solidFill>
                <a:srgbClr val="5FCBEF">
                  <a:lumMod val="40000"/>
                  <a:lumOff val="6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9044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CustomShape 4">
            <a:extLst>
              <a:ext uri="{FF2B5EF4-FFF2-40B4-BE49-F238E27FC236}">
                <a16:creationId xmlns:a16="http://schemas.microsoft.com/office/drawing/2014/main" id="{0A4A58BD-5641-409F-8803-6BADF0852110}"/>
              </a:ext>
            </a:extLst>
          </p:cNvPr>
          <p:cNvSpPr/>
          <p:nvPr/>
        </p:nvSpPr>
        <p:spPr>
          <a:xfrm>
            <a:off x="370187" y="3791415"/>
            <a:ext cx="1341711" cy="247623"/>
          </a:xfrm>
          <a:prstGeom prst="rect">
            <a:avLst/>
          </a:prstGeom>
          <a:solidFill>
            <a:srgbClr val="FFD85B">
              <a:alpha val="32941"/>
            </a:srgb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6" name="Rectangle 5"/>
          <p:cNvSpPr/>
          <p:nvPr/>
        </p:nvSpPr>
        <p:spPr>
          <a:xfrm>
            <a:off x="7177194" y="724830"/>
            <a:ext cx="5025198" cy="613317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/>
          <a:srcRect l="87377" t="20474" r="8967" b="12575"/>
          <a:stretch/>
        </p:blipFill>
        <p:spPr>
          <a:xfrm rot="16200000">
            <a:off x="5743977" y="-5733585"/>
            <a:ext cx="724828" cy="12192000"/>
          </a:xfrm>
          <a:prstGeom prst="rect">
            <a:avLst/>
          </a:prstGeom>
        </p:spPr>
      </p:pic>
      <p:sp>
        <p:nvSpPr>
          <p:cNvPr id="5" name="CustomShape 4"/>
          <p:cNvSpPr/>
          <p:nvPr/>
        </p:nvSpPr>
        <p:spPr>
          <a:xfrm>
            <a:off x="11368617" y="0"/>
            <a:ext cx="652398" cy="733325"/>
          </a:xfrm>
          <a:prstGeom prst="rect">
            <a:avLst/>
          </a:prstGeom>
          <a:solidFill>
            <a:srgbClr val="FFF2C9">
              <a:alpha val="85882"/>
            </a:srgb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pPr algn="ctr"/>
            <a:endParaRPr lang="en-US" sz="3600" dirty="0">
              <a:solidFill>
                <a:schemeClr val="bg1"/>
              </a:solidFill>
            </a:endParaRPr>
          </a:p>
        </p:txBody>
      </p:sp>
      <p:sp>
        <p:nvSpPr>
          <p:cNvPr id="8" name="CustomShape 4">
            <a:extLst>
              <a:ext uri="{FF2B5EF4-FFF2-40B4-BE49-F238E27FC236}">
                <a16:creationId xmlns:a16="http://schemas.microsoft.com/office/drawing/2014/main" id="{5634862C-C8C2-48F7-81A7-4C285EE7B487}"/>
              </a:ext>
            </a:extLst>
          </p:cNvPr>
          <p:cNvSpPr/>
          <p:nvPr/>
        </p:nvSpPr>
        <p:spPr>
          <a:xfrm>
            <a:off x="5933040" y="849912"/>
            <a:ext cx="6255241" cy="643746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9" name="CustomShape 4">
            <a:extLst>
              <a:ext uri="{FF2B5EF4-FFF2-40B4-BE49-F238E27FC236}">
                <a16:creationId xmlns:a16="http://schemas.microsoft.com/office/drawing/2014/main" id="{0A4A58BD-5641-409F-8803-6BADF0852110}"/>
              </a:ext>
            </a:extLst>
          </p:cNvPr>
          <p:cNvSpPr/>
          <p:nvPr/>
        </p:nvSpPr>
        <p:spPr>
          <a:xfrm>
            <a:off x="5261841" y="761897"/>
            <a:ext cx="6940550" cy="646921"/>
          </a:xfrm>
          <a:prstGeom prst="rect">
            <a:avLst/>
          </a:prstGeom>
          <a:solidFill>
            <a:srgbClr val="FFD85B">
              <a:alpha val="32941"/>
            </a:srgb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2" name="TextBox 11"/>
          <p:cNvSpPr txBox="1"/>
          <p:nvPr/>
        </p:nvSpPr>
        <p:spPr>
          <a:xfrm>
            <a:off x="4842163" y="966354"/>
            <a:ext cx="734611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altLang="ro-RO" sz="1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Asigurarea</a:t>
            </a:r>
            <a:r>
              <a:rPr lang="fr-FR" altLang="ro-RO" sz="1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altLang="ro-RO" sz="1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calităţii</a:t>
            </a:r>
            <a:r>
              <a:rPr lang="fr-FR" altLang="ro-RO" sz="1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o-RO" altLang="ro-RO" sz="1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în învăţământul profesional şi tehnic</a:t>
            </a:r>
            <a:endParaRPr lang="en-US" sz="16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CustomShape 4">
            <a:extLst>
              <a:ext uri="{FF2B5EF4-FFF2-40B4-BE49-F238E27FC236}">
                <a16:creationId xmlns:a16="http://schemas.microsoft.com/office/drawing/2014/main" id="{5634862C-C8C2-48F7-81A7-4C285EE7B487}"/>
              </a:ext>
            </a:extLst>
          </p:cNvPr>
          <p:cNvSpPr/>
          <p:nvPr/>
        </p:nvSpPr>
        <p:spPr>
          <a:xfrm>
            <a:off x="0" y="1910993"/>
            <a:ext cx="4570910" cy="572853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6" name="TextBox 15"/>
          <p:cNvSpPr txBox="1"/>
          <p:nvPr/>
        </p:nvSpPr>
        <p:spPr>
          <a:xfrm>
            <a:off x="11328430" y="113122"/>
            <a:ext cx="69461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o-RO" sz="2800" b="1" dirty="0" smtClean="0">
                <a:solidFill>
                  <a:srgbClr val="5059A7"/>
                </a:solidFill>
              </a:rPr>
              <a:t>2</a:t>
            </a:r>
            <a:endParaRPr lang="en-US" sz="2800" b="1" dirty="0">
              <a:solidFill>
                <a:srgbClr val="5059A7"/>
              </a:solidFill>
            </a:endParaRPr>
          </a:p>
        </p:txBody>
      </p:sp>
      <p:sp>
        <p:nvSpPr>
          <p:cNvPr id="20" name="CustomShape 4">
            <a:extLst>
              <a:ext uri="{FF2B5EF4-FFF2-40B4-BE49-F238E27FC236}">
                <a16:creationId xmlns:a16="http://schemas.microsoft.com/office/drawing/2014/main" id="{0A4A58BD-5641-409F-8803-6BADF0852110}"/>
              </a:ext>
            </a:extLst>
          </p:cNvPr>
          <p:cNvSpPr/>
          <p:nvPr/>
        </p:nvSpPr>
        <p:spPr>
          <a:xfrm>
            <a:off x="2176784" y="4016934"/>
            <a:ext cx="3484277" cy="247623"/>
          </a:xfrm>
          <a:prstGeom prst="rect">
            <a:avLst/>
          </a:prstGeom>
          <a:solidFill>
            <a:srgbClr val="FFD85B">
              <a:alpha val="32941"/>
            </a:srgb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1" name="CustomShape 4">
            <a:extLst>
              <a:ext uri="{FF2B5EF4-FFF2-40B4-BE49-F238E27FC236}">
                <a16:creationId xmlns:a16="http://schemas.microsoft.com/office/drawing/2014/main" id="{0A4A58BD-5641-409F-8803-6BADF0852110}"/>
              </a:ext>
            </a:extLst>
          </p:cNvPr>
          <p:cNvSpPr/>
          <p:nvPr/>
        </p:nvSpPr>
        <p:spPr>
          <a:xfrm>
            <a:off x="370187" y="5721175"/>
            <a:ext cx="5835404" cy="890627"/>
          </a:xfrm>
          <a:prstGeom prst="rect">
            <a:avLst/>
          </a:prstGeom>
          <a:solidFill>
            <a:srgbClr val="FFD85B">
              <a:alpha val="32941"/>
            </a:srgb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3" name="CustomShape 4">
            <a:extLst>
              <a:ext uri="{FF2B5EF4-FFF2-40B4-BE49-F238E27FC236}">
                <a16:creationId xmlns:a16="http://schemas.microsoft.com/office/drawing/2014/main" id="{0A4A58BD-5641-409F-8803-6BADF0852110}"/>
              </a:ext>
            </a:extLst>
          </p:cNvPr>
          <p:cNvSpPr/>
          <p:nvPr/>
        </p:nvSpPr>
        <p:spPr>
          <a:xfrm>
            <a:off x="370187" y="4863859"/>
            <a:ext cx="5424438" cy="258014"/>
          </a:xfrm>
          <a:prstGeom prst="rect">
            <a:avLst/>
          </a:prstGeom>
          <a:solidFill>
            <a:srgbClr val="FFD85B">
              <a:alpha val="32941"/>
            </a:srgb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4" name="CustomShape 4">
            <a:extLst>
              <a:ext uri="{FF2B5EF4-FFF2-40B4-BE49-F238E27FC236}">
                <a16:creationId xmlns:a16="http://schemas.microsoft.com/office/drawing/2014/main" id="{0A4A58BD-5641-409F-8803-6BADF0852110}"/>
              </a:ext>
            </a:extLst>
          </p:cNvPr>
          <p:cNvSpPr/>
          <p:nvPr/>
        </p:nvSpPr>
        <p:spPr>
          <a:xfrm>
            <a:off x="410119" y="5308090"/>
            <a:ext cx="4458510" cy="269145"/>
          </a:xfrm>
          <a:prstGeom prst="rect">
            <a:avLst/>
          </a:prstGeom>
          <a:solidFill>
            <a:srgbClr val="FFD85B">
              <a:alpha val="32941"/>
            </a:srgb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7" name="TextBox 6"/>
          <p:cNvSpPr txBox="1"/>
          <p:nvPr/>
        </p:nvSpPr>
        <p:spPr>
          <a:xfrm>
            <a:off x="317821" y="2051077"/>
            <a:ext cx="5808126" cy="49244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sz="1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Colectarea feedbackului beneficiarilor </a:t>
            </a:r>
            <a:r>
              <a:rPr lang="ro-RO" sz="1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IPT</a:t>
            </a:r>
          </a:p>
          <a:p>
            <a:endParaRPr lang="en-GB" sz="1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o-RO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Având în vedere importanța feedback-ului beneficiarilor direcți și indirecți ai formării profesionale inițiale, </a:t>
            </a:r>
            <a:r>
              <a:rPr lang="ro-RO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 propune ca practică permanentă colectarea si analizarea la nivel național a feedback-ului din partea elevilor, profesorilor, părinților și ai reprezentanților agenților economici parteneri</a:t>
            </a:r>
            <a:r>
              <a:rPr lang="ro-RO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prin intermediul chestionarelor. </a:t>
            </a:r>
            <a:endParaRPr lang="ro-RO" sz="14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ro-RO" sz="1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o-RO" sz="1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Chestionarele </a:t>
            </a:r>
            <a:r>
              <a:rPr lang="ro-RO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colectare a informațiilor calitative cu privire la formarea profesională </a:t>
            </a:r>
            <a:r>
              <a:rPr lang="ro-RO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 aplică în luna </a:t>
            </a:r>
            <a:r>
              <a:rPr lang="en-GB" sz="1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MAI </a:t>
            </a:r>
            <a:r>
              <a:rPr lang="ro-RO" sz="1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ro-RO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fiecărui an școlar, </a:t>
            </a:r>
            <a:r>
              <a:rPr lang="ro-RO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prin intermediul </a:t>
            </a:r>
            <a:r>
              <a:rPr lang="ro-RO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platformei de colectare a </a:t>
            </a:r>
            <a:r>
              <a:rPr lang="ro-RO" sz="1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feedback-ului, </a:t>
            </a:r>
            <a:r>
              <a:rPr lang="ro-RO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gestionată de </a:t>
            </a:r>
            <a:r>
              <a:rPr lang="ro-RO" sz="1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CNDIPT, </a:t>
            </a:r>
            <a:r>
              <a:rPr lang="ro-RO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aflată la adresa </a:t>
            </a:r>
            <a:r>
              <a:rPr lang="ro-RO" sz="1400" b="1" u="sng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https://chestionare.gnac.ro/auth/login</a:t>
            </a:r>
            <a:endParaRPr lang="en-GB" sz="1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o-RO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GB" sz="1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o-RO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Fiecare unitate IPT </a:t>
            </a:r>
            <a:r>
              <a:rPr lang="ro-RO" sz="1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 </a:t>
            </a:r>
            <a:r>
              <a:rPr lang="ro-RO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coordona completarea chestionarelor de feedback</a:t>
            </a:r>
            <a:r>
              <a:rPr lang="ro-RO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către beneficiarii direcți și indirecți de la nivelul școlii: </a:t>
            </a:r>
            <a:r>
              <a:rPr lang="ro-RO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elevi</a:t>
            </a:r>
            <a:r>
              <a:rPr lang="ro-RO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o-RO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părinți ai elevilor</a:t>
            </a:r>
            <a:r>
              <a:rPr lang="ro-RO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o-RO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profesori</a:t>
            </a:r>
            <a:r>
              <a:rPr lang="ro-RO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o-RO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agenți economici</a:t>
            </a:r>
            <a:r>
              <a:rPr lang="ro-RO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o-RO" sz="14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ro-RO" sz="1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o-RO" sz="1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Fiecare </a:t>
            </a:r>
            <a:r>
              <a:rPr lang="ro-RO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unitate de învățământ IPT își poate crea </a:t>
            </a:r>
            <a:r>
              <a:rPr lang="ro-RO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 de utilizator </a:t>
            </a:r>
            <a:r>
              <a:rPr lang="ro-RO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 platforma de colectare a feedback-ului, </a:t>
            </a:r>
            <a:r>
              <a:rPr lang="ro-RO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putând astfel vizualiza rezultatele chestionarelor aplicate beneficiarilor din propria școală</a:t>
            </a:r>
            <a:r>
              <a:rPr lang="ro-RO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GB" sz="1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o-RO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en-GB" sz="1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30" name="Picture 6" descr="Student Discussion Clipar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18246" y="2270917"/>
            <a:ext cx="5962032" cy="4471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ow to Give Written Feedback to Students Effectively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112" b="3260"/>
          <a:stretch/>
        </p:blipFill>
        <p:spPr bwMode="auto">
          <a:xfrm>
            <a:off x="4570910" y="761897"/>
            <a:ext cx="1991228" cy="18245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5" name="TextBox 24"/>
          <p:cNvSpPr txBox="1"/>
          <p:nvPr/>
        </p:nvSpPr>
        <p:spPr>
          <a:xfrm>
            <a:off x="11898351" y="6611802"/>
            <a:ext cx="28192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sz="1100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endParaRPr lang="en-US" sz="1100" dirty="0">
              <a:solidFill>
                <a:schemeClr val="accent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33453" y="210106"/>
            <a:ext cx="952314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altLang="ro-RO" sz="1400" b="1" dirty="0" smtClean="0">
                <a:solidFill>
                  <a:srgbClr val="5FCBEF">
                    <a:lumMod val="40000"/>
                    <a:lumOff val="60000"/>
                  </a:srgbClr>
                </a:solidFill>
                <a:cs typeface="Arial" panose="020B0604020202020204" pitchFamily="34" charset="0"/>
              </a:rPr>
              <a:t>ACTIVITĂȚI SPECIFICE ÎNVĂȚĂMÂNTULUI PROFESIONAL ȘI TEHNIC</a:t>
            </a:r>
            <a:r>
              <a:rPr lang="en-US" altLang="ro-RO" sz="1400" b="1" dirty="0" smtClean="0">
                <a:solidFill>
                  <a:srgbClr val="5FCBEF">
                    <a:lumMod val="40000"/>
                    <a:lumOff val="60000"/>
                  </a:srgbClr>
                </a:solidFill>
                <a:cs typeface="Arial" panose="020B0604020202020204" pitchFamily="34" charset="0"/>
              </a:rPr>
              <a:t> </a:t>
            </a:r>
            <a:r>
              <a:rPr lang="ro-RO" altLang="ro-RO" sz="1400" b="1" dirty="0" smtClean="0">
                <a:solidFill>
                  <a:srgbClr val="5FCBEF">
                    <a:lumMod val="40000"/>
                    <a:lumOff val="60000"/>
                  </a:srgbClr>
                </a:solidFill>
                <a:cs typeface="Arial" panose="020B0604020202020204" pitchFamily="34" charset="0"/>
              </a:rPr>
              <a:t>(ÎPT)</a:t>
            </a:r>
            <a:r>
              <a:rPr lang="en-US" altLang="ro-RO" sz="1400" b="1" dirty="0" smtClean="0">
                <a:solidFill>
                  <a:srgbClr val="5FCBEF">
                    <a:lumMod val="40000"/>
                    <a:lumOff val="60000"/>
                  </a:srgbClr>
                </a:solidFill>
                <a:cs typeface="Arial" panose="020B0604020202020204" pitchFamily="34" charset="0"/>
              </a:rPr>
              <a:t> </a:t>
            </a:r>
          </a:p>
          <a:p>
            <a:pPr algn="ctr"/>
            <a:r>
              <a:rPr lang="ro-RO" altLang="ro-RO" sz="1400" b="1" dirty="0" smtClean="0">
                <a:solidFill>
                  <a:srgbClr val="5FCBEF">
                    <a:lumMod val="40000"/>
                    <a:lumOff val="60000"/>
                  </a:srgbClr>
                </a:solidFill>
                <a:cs typeface="Arial" panose="020B0604020202020204" pitchFamily="34" charset="0"/>
              </a:rPr>
              <a:t>ÎN ANUL ȘCOLAR 20</a:t>
            </a:r>
            <a:r>
              <a:rPr lang="en-GB" altLang="ro-RO" sz="1400" b="1" dirty="0" smtClean="0">
                <a:solidFill>
                  <a:srgbClr val="5FCBEF">
                    <a:lumMod val="40000"/>
                    <a:lumOff val="60000"/>
                  </a:srgbClr>
                </a:solidFill>
                <a:cs typeface="Arial" panose="020B0604020202020204" pitchFamily="34" charset="0"/>
              </a:rPr>
              <a:t>2</a:t>
            </a:r>
            <a:r>
              <a:rPr lang="ro-RO" altLang="ro-RO" sz="1400" b="1" dirty="0" smtClean="0">
                <a:solidFill>
                  <a:srgbClr val="5FCBEF">
                    <a:lumMod val="40000"/>
                    <a:lumOff val="60000"/>
                  </a:srgbClr>
                </a:solidFill>
                <a:cs typeface="Arial" panose="020B0604020202020204" pitchFamily="34" charset="0"/>
              </a:rPr>
              <a:t>4-2025</a:t>
            </a:r>
            <a:endParaRPr lang="en-US" sz="3200" dirty="0">
              <a:solidFill>
                <a:srgbClr val="5FCBEF">
                  <a:lumMod val="40000"/>
                  <a:lumOff val="6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9722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7177194" y="724830"/>
            <a:ext cx="5025198" cy="613317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/>
          <a:srcRect l="87377" t="20474" r="8967" b="12575"/>
          <a:stretch/>
        </p:blipFill>
        <p:spPr>
          <a:xfrm rot="16200000">
            <a:off x="5743977" y="-5733585"/>
            <a:ext cx="724828" cy="12192000"/>
          </a:xfrm>
          <a:prstGeom prst="rect">
            <a:avLst/>
          </a:prstGeom>
        </p:spPr>
      </p:pic>
      <p:sp>
        <p:nvSpPr>
          <p:cNvPr id="5" name="CustomShape 4"/>
          <p:cNvSpPr/>
          <p:nvPr/>
        </p:nvSpPr>
        <p:spPr>
          <a:xfrm>
            <a:off x="11368617" y="0"/>
            <a:ext cx="652398" cy="733325"/>
          </a:xfrm>
          <a:prstGeom prst="rect">
            <a:avLst/>
          </a:prstGeom>
          <a:solidFill>
            <a:srgbClr val="FFF2C9">
              <a:alpha val="85882"/>
            </a:srgb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pPr algn="ctr"/>
            <a:endParaRPr lang="en-US" sz="3600" dirty="0">
              <a:solidFill>
                <a:schemeClr val="bg1"/>
              </a:solidFill>
            </a:endParaRPr>
          </a:p>
        </p:txBody>
      </p:sp>
      <p:sp>
        <p:nvSpPr>
          <p:cNvPr id="8" name="CustomShape 4">
            <a:extLst>
              <a:ext uri="{FF2B5EF4-FFF2-40B4-BE49-F238E27FC236}">
                <a16:creationId xmlns:a16="http://schemas.microsoft.com/office/drawing/2014/main" id="{5634862C-C8C2-48F7-81A7-4C285EE7B487}"/>
              </a:ext>
            </a:extLst>
          </p:cNvPr>
          <p:cNvSpPr/>
          <p:nvPr/>
        </p:nvSpPr>
        <p:spPr>
          <a:xfrm>
            <a:off x="5998355" y="849912"/>
            <a:ext cx="6189926" cy="643746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9" name="CustomShape 4">
            <a:extLst>
              <a:ext uri="{FF2B5EF4-FFF2-40B4-BE49-F238E27FC236}">
                <a16:creationId xmlns:a16="http://schemas.microsoft.com/office/drawing/2014/main" id="{0A4A58BD-5641-409F-8803-6BADF0852110}"/>
              </a:ext>
            </a:extLst>
          </p:cNvPr>
          <p:cNvSpPr/>
          <p:nvPr/>
        </p:nvSpPr>
        <p:spPr>
          <a:xfrm>
            <a:off x="5261841" y="761897"/>
            <a:ext cx="6940550" cy="646921"/>
          </a:xfrm>
          <a:prstGeom prst="rect">
            <a:avLst/>
          </a:prstGeom>
          <a:solidFill>
            <a:srgbClr val="FFD85B">
              <a:alpha val="32941"/>
            </a:srgb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2" name="TextBox 11"/>
          <p:cNvSpPr txBox="1"/>
          <p:nvPr/>
        </p:nvSpPr>
        <p:spPr>
          <a:xfrm>
            <a:off x="4842163" y="966354"/>
            <a:ext cx="734611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altLang="ro-RO" sz="1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Asigurarea</a:t>
            </a:r>
            <a:r>
              <a:rPr lang="fr-FR" altLang="ro-RO" sz="1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altLang="ro-RO" sz="1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calităţii</a:t>
            </a:r>
            <a:r>
              <a:rPr lang="fr-FR" altLang="ro-RO" sz="1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o-RO" altLang="ro-RO" sz="1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în învăţământul profesional şi tehnic</a:t>
            </a:r>
            <a:endParaRPr lang="en-US" sz="16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1328430" y="113122"/>
            <a:ext cx="69461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o-RO" sz="2800" b="1" dirty="0" smtClean="0">
                <a:solidFill>
                  <a:srgbClr val="5059A7"/>
                </a:solidFill>
              </a:rPr>
              <a:t>2</a:t>
            </a:r>
            <a:endParaRPr lang="en-US" sz="2800" b="1" dirty="0">
              <a:solidFill>
                <a:srgbClr val="5059A7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17821" y="3228232"/>
            <a:ext cx="582022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dezvoltare</a:t>
            </a:r>
            <a:r>
              <a:rPr lang="ro-RO" sz="1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sz="1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unor</a:t>
            </a:r>
            <a:r>
              <a:rPr lang="en-US" sz="1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seturi</a:t>
            </a:r>
            <a:r>
              <a:rPr lang="en-US" sz="1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</a:t>
            </a:r>
            <a:r>
              <a:rPr lang="en-US" sz="1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competențe</a:t>
            </a:r>
            <a:r>
              <a:rPr lang="en-US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b="1" dirty="0" err="1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verzi</a:t>
            </a:r>
            <a:r>
              <a:rPr lang="en-US" sz="1400" b="1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și</a:t>
            </a:r>
            <a:r>
              <a:rPr lang="en-US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digitale</a:t>
            </a:r>
            <a:r>
              <a:rPr lang="en-US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o-RO" sz="14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4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pentru</a:t>
            </a:r>
            <a:r>
              <a:rPr lang="en-US" sz="1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en-US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sprijini</a:t>
            </a:r>
            <a:r>
              <a:rPr lang="en-US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tranziția</a:t>
            </a:r>
            <a:r>
              <a:rPr lang="en-US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către</a:t>
            </a:r>
            <a:r>
              <a:rPr lang="en-US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 </a:t>
            </a:r>
            <a:r>
              <a:rPr lang="en-US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economie</a:t>
            </a:r>
            <a:r>
              <a:rPr lang="en-US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ecologică</a:t>
            </a:r>
            <a:r>
              <a:rPr lang="en-US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și</a:t>
            </a:r>
            <a:r>
              <a:rPr lang="en-US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durabilă</a:t>
            </a:r>
            <a:r>
              <a:rPr lang="en-US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endParaRPr lang="ro-RO" sz="14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4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oferind</a:t>
            </a:r>
            <a:r>
              <a:rPr lang="en-US" sz="1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 </a:t>
            </a:r>
            <a:r>
              <a:rPr lang="en-US" sz="1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abordare</a:t>
            </a:r>
            <a:r>
              <a:rPr lang="en-US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integrată</a:t>
            </a:r>
            <a:r>
              <a:rPr lang="en-US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o-RO" sz="14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en-US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dezvoltării</a:t>
            </a:r>
            <a:r>
              <a:rPr lang="en-US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competențelor</a:t>
            </a:r>
            <a:r>
              <a:rPr lang="en-US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abilităților</a:t>
            </a:r>
            <a:r>
              <a:rPr lang="en-US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și</a:t>
            </a:r>
            <a:r>
              <a:rPr lang="en-US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atitudinilor</a:t>
            </a:r>
            <a:r>
              <a:rPr lang="en-US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în</a:t>
            </a:r>
            <a:r>
              <a:rPr lang="en-US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raport</a:t>
            </a:r>
            <a:r>
              <a:rPr lang="en-US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cu </a:t>
            </a:r>
            <a:r>
              <a:rPr lang="en-US" sz="1400" b="1" dirty="0" err="1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GreenComp</a:t>
            </a:r>
            <a:r>
              <a:rPr lang="ro-RO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o-RO" sz="1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1400" b="1" dirty="0" err="1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Cadrul</a:t>
            </a:r>
            <a:r>
              <a:rPr lang="en-US" sz="1400" b="1" dirty="0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b="1" dirty="0" err="1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european</a:t>
            </a:r>
            <a:r>
              <a:rPr lang="en-US" sz="1400" b="1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US" sz="1400" b="1" dirty="0" err="1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competențe</a:t>
            </a:r>
            <a:r>
              <a:rPr lang="en-US" sz="1400" b="1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b="1" dirty="0" err="1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privind</a:t>
            </a:r>
            <a:r>
              <a:rPr lang="en-US" sz="1400" b="1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b="1" dirty="0" err="1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durabilitatea</a:t>
            </a:r>
            <a:r>
              <a:rPr lang="en-US" sz="1400" b="1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en-US" sz="1400" b="1" dirty="0" smtClean="0">
              <a:solidFill>
                <a:schemeClr val="accent5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400" b="1" dirty="0">
              <a:solidFill>
                <a:schemeClr val="accent5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14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Compendiu</a:t>
            </a:r>
            <a:r>
              <a:rPr lang="ro-RO" sz="1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</a:t>
            </a:r>
            <a:r>
              <a:rPr lang="en-US" sz="1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 </a:t>
            </a:r>
            <a:r>
              <a:rPr lang="en-US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este</a:t>
            </a:r>
            <a:r>
              <a:rPr lang="en-US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elaborat</a:t>
            </a:r>
            <a:r>
              <a:rPr lang="en-US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o-RO" sz="14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o-RO" sz="1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în </a:t>
            </a:r>
            <a:r>
              <a:rPr lang="ro-RO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cadrul proiectului EQAVET-NRP-RO 2023 </a:t>
            </a:r>
            <a:r>
              <a:rPr lang="en-US" sz="1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</a:t>
            </a:r>
          </a:p>
          <a:p>
            <a:pPr algn="ctr"/>
            <a:r>
              <a:rPr lang="en-US" sz="1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cadre </a:t>
            </a:r>
            <a:r>
              <a:rPr lang="en-US" sz="1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didactice</a:t>
            </a:r>
            <a:r>
              <a:rPr lang="en-US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US" sz="1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specialitate</a:t>
            </a:r>
            <a:r>
              <a:rPr lang="en-US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din </a:t>
            </a:r>
            <a:r>
              <a:rPr lang="en-US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cele</a:t>
            </a:r>
            <a:r>
              <a:rPr lang="en-US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10 </a:t>
            </a:r>
            <a:r>
              <a:rPr lang="en-US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rețele</a:t>
            </a:r>
            <a:r>
              <a:rPr lang="en-US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parteneriale</a:t>
            </a:r>
            <a:r>
              <a:rPr lang="en-US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14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1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în</a:t>
            </a:r>
            <a:r>
              <a:rPr lang="en-US" sz="1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parteneriat</a:t>
            </a:r>
            <a:r>
              <a:rPr lang="en-US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cu </a:t>
            </a:r>
            <a:r>
              <a:rPr lang="en-US" sz="1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operatorii</a:t>
            </a:r>
            <a:r>
              <a:rPr lang="en-US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economici</a:t>
            </a:r>
            <a:r>
              <a:rPr lang="en-US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GB" sz="1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11898351" y="6611802"/>
            <a:ext cx="28192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sz="1100" dirty="0" smtClean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endParaRPr lang="en-US" sz="1100" dirty="0">
              <a:solidFill>
                <a:schemeClr val="accent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714546" y="1855686"/>
            <a:ext cx="310321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o-RO" sz="1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Compendiumul pentru </a:t>
            </a:r>
            <a:endParaRPr lang="en-GB" sz="16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r>
              <a:rPr lang="ro-RO" sz="1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competențe 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en-US" sz="1600" b="1" dirty="0" err="1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verzi</a:t>
            </a: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</a:t>
            </a:r>
            <a:r>
              <a:rPr lang="en-US" sz="1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o-RO" sz="1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și </a:t>
            </a:r>
            <a:r>
              <a:rPr lang="ro-RO" sz="1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digitale</a:t>
            </a:r>
            <a:r>
              <a:rPr lang="ro-RO" sz="1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GB" sz="16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27" name="Group 26"/>
          <p:cNvGrpSpPr/>
          <p:nvPr/>
        </p:nvGrpSpPr>
        <p:grpSpPr>
          <a:xfrm>
            <a:off x="3566459" y="1325928"/>
            <a:ext cx="1441144" cy="1667756"/>
            <a:chOff x="0" y="0"/>
            <a:chExt cx="4422098" cy="5096656"/>
          </a:xfrm>
        </p:grpSpPr>
        <p:grpSp>
          <p:nvGrpSpPr>
            <p:cNvPr id="28" name="Group 27"/>
            <p:cNvGrpSpPr/>
            <p:nvPr/>
          </p:nvGrpSpPr>
          <p:grpSpPr>
            <a:xfrm>
              <a:off x="0" y="0"/>
              <a:ext cx="4422098" cy="5096656"/>
              <a:chOff x="0" y="0"/>
              <a:chExt cx="4422098" cy="5096656"/>
            </a:xfrm>
          </p:grpSpPr>
          <p:sp>
            <p:nvSpPr>
              <p:cNvPr id="31" name="Rectangle 30"/>
              <p:cNvSpPr/>
              <p:nvPr/>
            </p:nvSpPr>
            <p:spPr>
              <a:xfrm>
                <a:off x="2908093" y="1438106"/>
                <a:ext cx="974360" cy="3477718"/>
              </a:xfrm>
              <a:prstGeom prst="rect">
                <a:avLst/>
              </a:prstGeom>
              <a:solidFill>
                <a:srgbClr val="00B0F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GB"/>
              </a:p>
            </p:txBody>
          </p:sp>
          <p:sp>
            <p:nvSpPr>
              <p:cNvPr id="32" name="Oval 31"/>
              <p:cNvSpPr/>
              <p:nvPr/>
            </p:nvSpPr>
            <p:spPr>
              <a:xfrm>
                <a:off x="2908093" y="194872"/>
                <a:ext cx="974360" cy="1048363"/>
              </a:xfrm>
              <a:prstGeom prst="ellipse">
                <a:avLst/>
              </a:prstGeom>
              <a:solidFill>
                <a:srgbClr val="00B0F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GB"/>
              </a:p>
            </p:txBody>
          </p:sp>
          <p:sp>
            <p:nvSpPr>
              <p:cNvPr id="33" name="Rectangle 32"/>
              <p:cNvSpPr/>
              <p:nvPr/>
            </p:nvSpPr>
            <p:spPr>
              <a:xfrm>
                <a:off x="2563319" y="1843789"/>
                <a:ext cx="1618938" cy="1109272"/>
              </a:xfrm>
              <a:prstGeom prst="rect">
                <a:avLst/>
              </a:prstGeom>
              <a:solidFill>
                <a:srgbClr val="00B0F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GB"/>
              </a:p>
            </p:txBody>
          </p:sp>
          <p:sp>
            <p:nvSpPr>
              <p:cNvPr id="34" name="Oval 33"/>
              <p:cNvSpPr/>
              <p:nvPr/>
            </p:nvSpPr>
            <p:spPr>
              <a:xfrm>
                <a:off x="2563318" y="1257274"/>
                <a:ext cx="1618939" cy="1229195"/>
              </a:xfrm>
              <a:prstGeom prst="ellipse">
                <a:avLst/>
              </a:prstGeom>
              <a:solidFill>
                <a:srgbClr val="00B0F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GB"/>
              </a:p>
            </p:txBody>
          </p:sp>
          <p:sp>
            <p:nvSpPr>
              <p:cNvPr id="35" name="Oval 34"/>
              <p:cNvSpPr/>
              <p:nvPr/>
            </p:nvSpPr>
            <p:spPr>
              <a:xfrm>
                <a:off x="1499017" y="170488"/>
                <a:ext cx="1079291" cy="1048363"/>
              </a:xfrm>
              <a:prstGeom prst="ellipse">
                <a:avLst/>
              </a:prstGeom>
              <a:solidFill>
                <a:srgbClr val="62CE8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GB"/>
              </a:p>
            </p:txBody>
          </p:sp>
          <p:sp>
            <p:nvSpPr>
              <p:cNvPr id="36" name="Rectangle 35"/>
              <p:cNvSpPr/>
              <p:nvPr/>
            </p:nvSpPr>
            <p:spPr>
              <a:xfrm rot="1744847">
                <a:off x="103339" y="1036534"/>
                <a:ext cx="1808095" cy="374754"/>
              </a:xfrm>
              <a:prstGeom prst="rect">
                <a:avLst/>
              </a:prstGeom>
              <a:solidFill>
                <a:srgbClr val="62CE8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GB"/>
              </a:p>
            </p:txBody>
          </p:sp>
          <p:sp>
            <p:nvSpPr>
              <p:cNvPr id="37" name="Isosceles Triangle 36"/>
              <p:cNvSpPr/>
              <p:nvPr/>
            </p:nvSpPr>
            <p:spPr>
              <a:xfrm rot="17667394">
                <a:off x="3933818" y="1154679"/>
                <a:ext cx="278229" cy="436269"/>
              </a:xfrm>
              <a:prstGeom prst="triangle">
                <a:avLst/>
              </a:prstGeom>
              <a:solidFill>
                <a:srgbClr val="62CE8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GB"/>
              </a:p>
            </p:txBody>
          </p:sp>
          <p:sp>
            <p:nvSpPr>
              <p:cNvPr id="38" name="Rectangle 37"/>
              <p:cNvSpPr/>
              <p:nvPr/>
            </p:nvSpPr>
            <p:spPr>
              <a:xfrm>
                <a:off x="1601112" y="1257274"/>
                <a:ext cx="827296" cy="3658550"/>
              </a:xfrm>
              <a:prstGeom prst="rect">
                <a:avLst/>
              </a:prstGeom>
              <a:solidFill>
                <a:srgbClr val="62CE8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GB"/>
              </a:p>
            </p:txBody>
          </p:sp>
          <p:sp>
            <p:nvSpPr>
              <p:cNvPr id="39" name="Isosceles Triangle 38"/>
              <p:cNvSpPr/>
              <p:nvPr/>
            </p:nvSpPr>
            <p:spPr>
              <a:xfrm rot="257123" flipV="1">
                <a:off x="2398708" y="1284624"/>
                <a:ext cx="362730" cy="880156"/>
              </a:xfrm>
              <a:prstGeom prst="triangle">
                <a:avLst>
                  <a:gd name="adj" fmla="val 3061"/>
                </a:avLst>
              </a:prstGeom>
              <a:solidFill>
                <a:srgbClr val="62CE8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GB"/>
              </a:p>
            </p:txBody>
          </p:sp>
          <p:sp>
            <p:nvSpPr>
              <p:cNvPr id="40" name="Isosceles Triangle 39"/>
              <p:cNvSpPr/>
              <p:nvPr/>
            </p:nvSpPr>
            <p:spPr>
              <a:xfrm rot="5150508">
                <a:off x="2461529" y="1091290"/>
                <a:ext cx="451072" cy="548471"/>
              </a:xfrm>
              <a:prstGeom prst="triangle">
                <a:avLst/>
              </a:prstGeom>
              <a:solidFill>
                <a:srgbClr val="62CE8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GB"/>
              </a:p>
            </p:txBody>
          </p:sp>
          <p:pic>
            <p:nvPicPr>
              <p:cNvPr id="41" name="Picture 40"/>
              <p:cNvPicPr>
                <a:picLocks noChangeAspect="1"/>
              </p:cNvPicPr>
              <p:nvPr/>
            </p:nvPicPr>
            <p:blipFill rotWithShape="1">
              <a:blip r:embed="rId3" cstate="print">
                <a:duotone>
                  <a:prstClr val="black"/>
                  <a:schemeClr val="accent5">
                    <a:tint val="45000"/>
                    <a:satMod val="400000"/>
                  </a:schemeClr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7604" t="7587" r="7748" b="7541"/>
              <a:stretch/>
            </p:blipFill>
            <p:spPr>
              <a:xfrm flipH="1">
                <a:off x="0" y="0"/>
                <a:ext cx="4422098" cy="5096656"/>
              </a:xfrm>
              <a:prstGeom prst="rect">
                <a:avLst/>
              </a:prstGeom>
            </p:spPr>
          </p:pic>
        </p:grpSp>
        <p:sp>
          <p:nvSpPr>
            <p:cNvPr id="29" name="Moon 28"/>
            <p:cNvSpPr/>
            <p:nvPr/>
          </p:nvSpPr>
          <p:spPr>
            <a:xfrm rot="15915808">
              <a:off x="1888646" y="723120"/>
              <a:ext cx="344330" cy="469629"/>
            </a:xfrm>
            <a:prstGeom prst="moon">
              <a:avLst/>
            </a:prstGeom>
            <a:solidFill>
              <a:schemeClr val="bg1"/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GB"/>
            </a:p>
          </p:txBody>
        </p:sp>
        <p:sp>
          <p:nvSpPr>
            <p:cNvPr id="30" name="Moon 29"/>
            <p:cNvSpPr/>
            <p:nvPr/>
          </p:nvSpPr>
          <p:spPr>
            <a:xfrm rot="15915808">
              <a:off x="3135221" y="583398"/>
              <a:ext cx="452422" cy="739037"/>
            </a:xfrm>
            <a:prstGeom prst="moon">
              <a:avLst/>
            </a:prstGeom>
            <a:solidFill>
              <a:schemeClr val="bg1"/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GB"/>
            </a:p>
          </p:txBody>
        </p:sp>
      </p:grpSp>
      <p:sp>
        <p:nvSpPr>
          <p:cNvPr id="10" name="TextBox 9"/>
          <p:cNvSpPr txBox="1"/>
          <p:nvPr/>
        </p:nvSpPr>
        <p:spPr>
          <a:xfrm>
            <a:off x="6865861" y="3233430"/>
            <a:ext cx="521116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42 de întâlniri online </a:t>
            </a:r>
            <a:r>
              <a:rPr lang="ro-RO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 membrii Comitetelor Locale de Dezvoltare a Parteneriatului Social</a:t>
            </a:r>
            <a:r>
              <a:rPr lang="en-GB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organizate</a:t>
            </a:r>
            <a:r>
              <a:rPr lang="en-GB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o-RO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ș</a:t>
            </a:r>
            <a:r>
              <a:rPr lang="en-GB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GB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desf</a:t>
            </a:r>
            <a:r>
              <a:rPr lang="ro-RO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ăș</a:t>
            </a:r>
            <a:r>
              <a:rPr lang="en-GB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urate p</a:t>
            </a:r>
            <a:r>
              <a:rPr lang="ro-RO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â</a:t>
            </a:r>
            <a:r>
              <a:rPr lang="en-GB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ro-RO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ă</a:t>
            </a:r>
            <a:r>
              <a:rPr lang="en-GB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la sf</a:t>
            </a:r>
            <a:r>
              <a:rPr lang="ro-RO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â</a:t>
            </a:r>
            <a:r>
              <a:rPr lang="en-GB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ro-RO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ș</a:t>
            </a:r>
            <a:r>
              <a:rPr lang="en-GB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itul</a:t>
            </a:r>
            <a:r>
              <a:rPr lang="en-GB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anului</a:t>
            </a:r>
            <a:r>
              <a:rPr lang="en-GB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2024, </a:t>
            </a:r>
            <a:endParaRPr lang="ro-RO" sz="14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o-RO" sz="1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î</a:t>
            </a:r>
            <a:r>
              <a:rPr lang="en-GB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 </a:t>
            </a:r>
            <a:r>
              <a:rPr lang="en-GB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cadrul</a:t>
            </a:r>
            <a:r>
              <a:rPr lang="en-GB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o-RO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proiectului EQAVET-NRP-RO </a:t>
            </a:r>
            <a:r>
              <a:rPr lang="ro-RO" sz="1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2023.</a:t>
            </a:r>
            <a:endParaRPr lang="en-GB" sz="1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919887" y="4304279"/>
            <a:ext cx="4978464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ro-RO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analiza metodologiei </a:t>
            </a:r>
            <a:r>
              <a:rPr lang="ro-RO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și a instrumentelor de de elaborare și monitorizare a documentelor strategice </a:t>
            </a:r>
            <a:r>
              <a:rPr lang="ro-RO" sz="1400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ro-RO" sz="14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PRAI, PLAI, </a:t>
            </a:r>
            <a:r>
              <a:rPr lang="ro-RO" sz="14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PAS</a:t>
            </a:r>
            <a:r>
              <a:rPr lang="ro-RO" sz="1400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en-GB" sz="1400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endParaRPr lang="ro-RO" sz="1400" i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o-RO" sz="1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formularea </a:t>
            </a:r>
            <a:r>
              <a:rPr lang="ro-RO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propuneri de </a:t>
            </a:r>
            <a:r>
              <a:rPr lang="ro-RO" sz="1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îmbunătățire</a:t>
            </a:r>
            <a:r>
              <a:rPr lang="en-GB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endParaRPr lang="ro-RO" sz="14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o-RO" sz="1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analiza </a:t>
            </a:r>
            <a:r>
              <a:rPr lang="ro-RO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relevanței</a:t>
            </a:r>
            <a:r>
              <a:rPr lang="ro-RO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pentru piața muncii a ofertei de formare </a:t>
            </a:r>
            <a:r>
              <a:rPr lang="ro-RO" sz="1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profesională</a:t>
            </a:r>
            <a:r>
              <a:rPr lang="en-GB" sz="1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r>
              <a:rPr lang="ro-RO" sz="1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o-RO" sz="1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analiza </a:t>
            </a:r>
            <a:r>
              <a:rPr lang="ro-RO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capacității IPT </a:t>
            </a:r>
            <a:r>
              <a:rPr lang="ro-RO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a servi nevoile identificate de piața </a:t>
            </a:r>
            <a:r>
              <a:rPr lang="ro-RO" sz="1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muncii</a:t>
            </a:r>
            <a:r>
              <a:rPr lang="en-GB" sz="1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r>
              <a:rPr lang="ro-RO" sz="1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o-RO" sz="1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analiza </a:t>
            </a:r>
            <a:r>
              <a:rPr lang="ro-RO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implicării operatorilor economici </a:t>
            </a:r>
            <a:r>
              <a:rPr lang="ro-RO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în formarea profesională inițială.</a:t>
            </a:r>
            <a:r>
              <a:rPr lang="ro-RO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GB" sz="1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Picture 2" descr="Business, Cooperative, Handshake, Company, Partnership, Organization,  Cooperation, Logo transparent background PNG clipart | HiClipart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234" t="22360" r="9766" b="22467"/>
          <a:stretch/>
        </p:blipFill>
        <p:spPr bwMode="auto">
          <a:xfrm>
            <a:off x="8623443" y="1894903"/>
            <a:ext cx="1695998" cy="1014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7004916" y="1845825"/>
            <a:ext cx="166612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o-RO" sz="1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Consolidarea</a:t>
            </a:r>
          </a:p>
          <a:p>
            <a:pPr algn="r"/>
            <a:r>
              <a:rPr lang="ro-RO" sz="1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cooperării   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319441" y="1850072"/>
            <a:ext cx="175758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sz="1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 partenerii sociali</a:t>
            </a:r>
            <a:endParaRPr lang="en-GB" sz="1600" dirty="0"/>
          </a:p>
        </p:txBody>
      </p:sp>
      <p:sp>
        <p:nvSpPr>
          <p:cNvPr id="45" name="TextBox 44"/>
          <p:cNvSpPr txBox="1"/>
          <p:nvPr/>
        </p:nvSpPr>
        <p:spPr>
          <a:xfrm>
            <a:off x="33453" y="210106"/>
            <a:ext cx="952314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altLang="ro-RO" sz="1400" b="1" dirty="0" smtClean="0">
                <a:solidFill>
                  <a:srgbClr val="5FCBEF">
                    <a:lumMod val="40000"/>
                    <a:lumOff val="60000"/>
                  </a:srgbClr>
                </a:solidFill>
                <a:cs typeface="Arial" panose="020B0604020202020204" pitchFamily="34" charset="0"/>
              </a:rPr>
              <a:t>ACTIVITĂȚI SPECIFICE ÎNVĂȚĂMÂNTULUI PROFESIONAL ȘI TEHNIC</a:t>
            </a:r>
            <a:r>
              <a:rPr lang="en-US" altLang="ro-RO" sz="1400" b="1" dirty="0" smtClean="0">
                <a:solidFill>
                  <a:srgbClr val="5FCBEF">
                    <a:lumMod val="40000"/>
                    <a:lumOff val="60000"/>
                  </a:srgbClr>
                </a:solidFill>
                <a:cs typeface="Arial" panose="020B0604020202020204" pitchFamily="34" charset="0"/>
              </a:rPr>
              <a:t> </a:t>
            </a:r>
            <a:r>
              <a:rPr lang="ro-RO" altLang="ro-RO" sz="1400" b="1" dirty="0" smtClean="0">
                <a:solidFill>
                  <a:srgbClr val="5FCBEF">
                    <a:lumMod val="40000"/>
                    <a:lumOff val="60000"/>
                  </a:srgbClr>
                </a:solidFill>
                <a:cs typeface="Arial" panose="020B0604020202020204" pitchFamily="34" charset="0"/>
              </a:rPr>
              <a:t>(ÎPT)</a:t>
            </a:r>
            <a:r>
              <a:rPr lang="en-US" altLang="ro-RO" sz="1400" b="1" dirty="0" smtClean="0">
                <a:solidFill>
                  <a:srgbClr val="5FCBEF">
                    <a:lumMod val="40000"/>
                    <a:lumOff val="60000"/>
                  </a:srgbClr>
                </a:solidFill>
                <a:cs typeface="Arial" panose="020B0604020202020204" pitchFamily="34" charset="0"/>
              </a:rPr>
              <a:t> </a:t>
            </a:r>
          </a:p>
          <a:p>
            <a:pPr algn="ctr"/>
            <a:r>
              <a:rPr lang="ro-RO" altLang="ro-RO" sz="1400" b="1" dirty="0" smtClean="0">
                <a:solidFill>
                  <a:srgbClr val="5FCBEF">
                    <a:lumMod val="40000"/>
                    <a:lumOff val="60000"/>
                  </a:srgbClr>
                </a:solidFill>
                <a:cs typeface="Arial" panose="020B0604020202020204" pitchFamily="34" charset="0"/>
              </a:rPr>
              <a:t>ÎN ANUL ȘCOLAR 20</a:t>
            </a:r>
            <a:r>
              <a:rPr lang="en-GB" altLang="ro-RO" sz="1400" b="1" dirty="0" smtClean="0">
                <a:solidFill>
                  <a:srgbClr val="5FCBEF">
                    <a:lumMod val="40000"/>
                    <a:lumOff val="60000"/>
                  </a:srgbClr>
                </a:solidFill>
                <a:cs typeface="Arial" panose="020B0604020202020204" pitchFamily="34" charset="0"/>
              </a:rPr>
              <a:t>2</a:t>
            </a:r>
            <a:r>
              <a:rPr lang="ro-RO" altLang="ro-RO" sz="1400" b="1" dirty="0" smtClean="0">
                <a:solidFill>
                  <a:srgbClr val="5FCBEF">
                    <a:lumMod val="40000"/>
                    <a:lumOff val="60000"/>
                  </a:srgbClr>
                </a:solidFill>
                <a:cs typeface="Arial" panose="020B0604020202020204" pitchFamily="34" charset="0"/>
              </a:rPr>
              <a:t>4-2025</a:t>
            </a:r>
            <a:endParaRPr lang="en-US" sz="3200" dirty="0">
              <a:solidFill>
                <a:srgbClr val="5FCBEF">
                  <a:lumMod val="40000"/>
                  <a:lumOff val="60000"/>
                </a:srgbClr>
              </a:solidFill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409903" y="3078928"/>
            <a:ext cx="5523137" cy="4571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Rectangle 49"/>
          <p:cNvSpPr/>
          <p:nvPr/>
        </p:nvSpPr>
        <p:spPr>
          <a:xfrm>
            <a:off x="6919887" y="3073676"/>
            <a:ext cx="5272036" cy="45719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" name="TextBox 46"/>
          <p:cNvSpPr txBox="1"/>
          <p:nvPr/>
        </p:nvSpPr>
        <p:spPr>
          <a:xfrm>
            <a:off x="918494" y="2471227"/>
            <a:ext cx="291027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o-RO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în vederea promovării calității </a:t>
            </a:r>
            <a:endParaRPr lang="en-GB" sz="1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r>
              <a:rPr lang="ro-RO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în formarea profesională inițială</a:t>
            </a:r>
            <a:endParaRPr lang="en-GB" sz="1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4162697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26486"/>
            <a:ext cx="12188281" cy="6858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/>
          <a:srcRect l="87377" t="20474" r="8967" b="12575"/>
          <a:stretch/>
        </p:blipFill>
        <p:spPr>
          <a:xfrm rot="16200000">
            <a:off x="5743977" y="-5733585"/>
            <a:ext cx="724828" cy="12192000"/>
          </a:xfrm>
          <a:prstGeom prst="rect">
            <a:avLst/>
          </a:prstGeom>
        </p:spPr>
      </p:pic>
      <p:sp>
        <p:nvSpPr>
          <p:cNvPr id="5" name="CustomShape 4"/>
          <p:cNvSpPr/>
          <p:nvPr/>
        </p:nvSpPr>
        <p:spPr>
          <a:xfrm>
            <a:off x="11368617" y="0"/>
            <a:ext cx="652398" cy="733325"/>
          </a:xfrm>
          <a:prstGeom prst="rect">
            <a:avLst/>
          </a:prstGeom>
          <a:solidFill>
            <a:srgbClr val="C9A6E4">
              <a:alpha val="86000"/>
            </a:srgb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pPr algn="ctr"/>
            <a:endParaRPr lang="en-US" sz="3600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1485756" y="55764"/>
            <a:ext cx="41259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sz="3200" b="1" dirty="0" smtClean="0">
                <a:solidFill>
                  <a:schemeClr val="bg1"/>
                </a:solidFill>
              </a:rPr>
              <a:t>3</a:t>
            </a:r>
            <a:endParaRPr lang="en-US" sz="3200" b="1" dirty="0">
              <a:solidFill>
                <a:schemeClr val="bg1"/>
              </a:solidFill>
            </a:endParaRPr>
          </a:p>
        </p:txBody>
      </p:sp>
      <p:sp>
        <p:nvSpPr>
          <p:cNvPr id="8" name="CustomShape 4">
            <a:extLst>
              <a:ext uri="{FF2B5EF4-FFF2-40B4-BE49-F238E27FC236}">
                <a16:creationId xmlns:a16="http://schemas.microsoft.com/office/drawing/2014/main" id="{5634862C-C8C2-48F7-81A7-4C285EE7B487}"/>
              </a:ext>
            </a:extLst>
          </p:cNvPr>
          <p:cNvSpPr/>
          <p:nvPr/>
        </p:nvSpPr>
        <p:spPr>
          <a:xfrm>
            <a:off x="5926238" y="927835"/>
            <a:ext cx="6262043" cy="991459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9" name="CustomShape 4">
            <a:extLst>
              <a:ext uri="{FF2B5EF4-FFF2-40B4-BE49-F238E27FC236}">
                <a16:creationId xmlns:a16="http://schemas.microsoft.com/office/drawing/2014/main" id="{0A4A58BD-5641-409F-8803-6BADF0852110}"/>
              </a:ext>
            </a:extLst>
          </p:cNvPr>
          <p:cNvSpPr/>
          <p:nvPr/>
        </p:nvSpPr>
        <p:spPr>
          <a:xfrm>
            <a:off x="5261841" y="759811"/>
            <a:ext cx="6940550" cy="1057414"/>
          </a:xfrm>
          <a:prstGeom prst="rect">
            <a:avLst/>
          </a:prstGeom>
          <a:solidFill>
            <a:srgbClr val="0000FF">
              <a:alpha val="33000"/>
            </a:srgb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2" name="TextBox 11"/>
          <p:cNvSpPr txBox="1"/>
          <p:nvPr/>
        </p:nvSpPr>
        <p:spPr>
          <a:xfrm>
            <a:off x="6539696" y="989958"/>
            <a:ext cx="564858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o-RO" altLang="ro-RO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Planul de școlarizare </a:t>
            </a:r>
            <a:r>
              <a:rPr lang="ro-RO" altLang="ro-RO" sz="1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2024-2025/</a:t>
            </a:r>
            <a:r>
              <a:rPr lang="en-US" altLang="ro-RO" sz="1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o-RO" altLang="ro-RO" sz="1600" b="1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r>
              <a:rPr lang="ro-RO" altLang="ro-RO" sz="1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Rețeaua </a:t>
            </a:r>
            <a:r>
              <a:rPr lang="ro-RO" altLang="ro-RO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școlară</a:t>
            </a:r>
            <a:r>
              <a:rPr lang="ro-RO" altLang="ro-RO" sz="1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</a:p>
          <a:p>
            <a:pPr algn="r"/>
            <a:r>
              <a:rPr lang="en-US" altLang="ro-RO" sz="1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o-RO" altLang="ro-RO" sz="1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Proiectul </a:t>
            </a:r>
            <a:r>
              <a:rPr lang="ro-RO" altLang="ro-RO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planului de școlarizare </a:t>
            </a:r>
            <a:r>
              <a:rPr lang="ro-RO" altLang="ro-RO" sz="1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2025-2026</a:t>
            </a:r>
            <a:r>
              <a:rPr lang="ro-RO" altLang="ro-RO" sz="1600" b="1" dirty="0">
                <a:solidFill>
                  <a:schemeClr val="bg1"/>
                </a:solidFill>
                <a:cs typeface="Arial" panose="020B0604020202020204" pitchFamily="34" charset="0"/>
              </a:rPr>
              <a:t/>
            </a:r>
            <a:br>
              <a:rPr lang="ro-RO" altLang="ro-RO" sz="1600" b="1" dirty="0">
                <a:solidFill>
                  <a:schemeClr val="bg1"/>
                </a:solidFill>
                <a:cs typeface="Arial" panose="020B0604020202020204" pitchFamily="34" charset="0"/>
              </a:rPr>
            </a:br>
            <a:endParaRPr lang="en-US" sz="1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246291" y="5971084"/>
            <a:ext cx="1183939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sz="1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*</a:t>
            </a:r>
            <a:r>
              <a:rPr lang="ro-RO" sz="1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o-RO" sz="1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Datele exacte vor fi stabilite în funcţie de </a:t>
            </a:r>
            <a:r>
              <a:rPr lang="ro-RO" sz="12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Calendarul </a:t>
            </a:r>
            <a:r>
              <a:rPr lang="ro-RO" sz="12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stabilit prin Metodologia privind fundamentarea cifrei de școlarizare pentru învățământul preuniversitar de stat, evidența efectivelor de antepreșcolari/preșcolari și elevi școlarizați în unitățile de învățământ particular pentru anul școlar 2025-2026</a:t>
            </a:r>
            <a:r>
              <a:rPr lang="ro-RO" sz="1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care va fi aprobat prin ordin al ministrului educației.</a:t>
            </a:r>
            <a:endParaRPr lang="en-US" sz="1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CustomShape 4">
            <a:extLst>
              <a:ext uri="{FF2B5EF4-FFF2-40B4-BE49-F238E27FC236}">
                <a16:creationId xmlns:a16="http://schemas.microsoft.com/office/drawing/2014/main" id="{5634862C-C8C2-48F7-81A7-4C285EE7B487}"/>
              </a:ext>
            </a:extLst>
          </p:cNvPr>
          <p:cNvSpPr/>
          <p:nvPr/>
        </p:nvSpPr>
        <p:spPr>
          <a:xfrm>
            <a:off x="-1271" y="2654668"/>
            <a:ext cx="5927510" cy="304577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8" name="Rectangle 17"/>
          <p:cNvSpPr/>
          <p:nvPr/>
        </p:nvSpPr>
        <p:spPr>
          <a:xfrm>
            <a:off x="266218" y="2377420"/>
            <a:ext cx="1194417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rgbClr val="0418D2"/>
              </a:buClr>
              <a:buFont typeface="Arial" panose="020B0604020202020204" pitchFamily="34" charset="0"/>
              <a:buNone/>
            </a:pPr>
            <a:r>
              <a:rPr lang="ro-RO" altLang="ro-RO" sz="1600" dirty="0">
                <a:latin typeface="Arial" panose="020B0604020202020204" pitchFamily="34" charset="0"/>
                <a:cs typeface="Arial" panose="020B0604020202020204" pitchFamily="34" charset="0"/>
              </a:rPr>
              <a:t>■ </a:t>
            </a:r>
            <a:r>
              <a:rPr lang="ro-RO" altLang="ro-RO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Analiza </a:t>
            </a:r>
            <a:r>
              <a:rPr lang="ro-RO" altLang="ro-RO" sz="1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planului </a:t>
            </a:r>
            <a:r>
              <a:rPr lang="ro-RO" altLang="ro-RO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școlarizare realizat pentru anul școlar 2024-2025</a:t>
            </a:r>
            <a:r>
              <a:rPr lang="ro-RO" altLang="ro-RO" sz="1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clasa a IX-a/anul I</a:t>
            </a:r>
            <a:r>
              <a:rPr lang="en-US" altLang="ro-RO" sz="1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o-RO" altLang="ro-RO" sz="16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(Anexele 3.1-3.5)</a:t>
            </a:r>
          </a:p>
          <a:p>
            <a:pPr>
              <a:buClr>
                <a:srgbClr val="0418D2"/>
              </a:buClr>
              <a:buFont typeface="Arial" panose="020B0604020202020204" pitchFamily="34" charset="0"/>
              <a:buNone/>
            </a:pPr>
            <a:r>
              <a:rPr lang="ro-RO" altLang="ro-RO" sz="1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termen </a:t>
            </a:r>
            <a:r>
              <a:rPr lang="ro-RO" altLang="ro-RO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transmitere la </a:t>
            </a:r>
            <a:r>
              <a:rPr lang="ro-RO" altLang="ro-RO" sz="1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CNDIPT</a:t>
            </a:r>
            <a:r>
              <a:rPr lang="en-US" altLang="ro-RO" sz="1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  </a:t>
            </a:r>
            <a:r>
              <a:rPr lang="ro-RO" altLang="ro-RO" sz="1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18 OCTOMBRIE </a:t>
            </a:r>
            <a:r>
              <a:rPr lang="en-US" altLang="ro-RO" sz="1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</a:t>
            </a:r>
            <a:r>
              <a:rPr lang="ro-RO" altLang="ro-RO" sz="1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24</a:t>
            </a:r>
            <a:endParaRPr lang="en-US" altLang="ro-RO" sz="1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CustomShape 4">
            <a:extLst>
              <a:ext uri="{FF2B5EF4-FFF2-40B4-BE49-F238E27FC236}">
                <a16:creationId xmlns:a16="http://schemas.microsoft.com/office/drawing/2014/main" id="{5634862C-C8C2-48F7-81A7-4C285EE7B487}"/>
              </a:ext>
            </a:extLst>
          </p:cNvPr>
          <p:cNvSpPr/>
          <p:nvPr/>
        </p:nvSpPr>
        <p:spPr>
          <a:xfrm>
            <a:off x="654" y="3489974"/>
            <a:ext cx="5925584" cy="304577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9" name="TextBox 18"/>
          <p:cNvSpPr txBox="1"/>
          <p:nvPr/>
        </p:nvSpPr>
        <p:spPr>
          <a:xfrm>
            <a:off x="266217" y="3202469"/>
            <a:ext cx="1192206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altLang="ro-RO" sz="1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■ </a:t>
            </a:r>
            <a:r>
              <a:rPr lang="ro-RO" altLang="ro-RO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Actualizarea </a:t>
            </a:r>
            <a:r>
              <a:rPr lang="ro-RO" altLang="ro-RO" sz="1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datelor generale ale unităților </a:t>
            </a:r>
            <a:r>
              <a:rPr lang="ro-RO" altLang="ro-RO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învățământ profesional și tehnic </a:t>
            </a:r>
            <a:r>
              <a:rPr lang="ro-RO" altLang="ro-RO" sz="16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(Anexa 4)</a:t>
            </a:r>
            <a:r>
              <a:rPr lang="en-US" altLang="ro-RO" sz="16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o-RO" altLang="ro-RO" sz="1600" b="1" i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o-RO" altLang="ro-RO" sz="1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termen </a:t>
            </a:r>
            <a:r>
              <a:rPr lang="ro-RO" altLang="ro-RO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transmitere la </a:t>
            </a:r>
            <a:r>
              <a:rPr lang="ro-RO" altLang="ro-RO" sz="1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CNDIPT</a:t>
            </a:r>
            <a:r>
              <a:rPr lang="en-US" altLang="ro-RO" sz="1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 </a:t>
            </a:r>
            <a:r>
              <a:rPr lang="ro-RO" altLang="ro-RO" sz="1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18 </a:t>
            </a:r>
            <a:r>
              <a:rPr lang="en-US" altLang="ro-RO" sz="1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OCTOMBRIE</a:t>
            </a:r>
            <a:r>
              <a:rPr lang="ro-RO" altLang="ro-RO" sz="1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2024</a:t>
            </a:r>
            <a:endParaRPr lang="en-US" altLang="ro-RO" sz="1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66217" y="4084636"/>
            <a:ext cx="1193617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anose="020B0604020202020204" pitchFamily="34" charset="0"/>
              <a:buNone/>
            </a:pPr>
            <a:r>
              <a:rPr lang="ro-RO" altLang="ro-RO" sz="1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■ </a:t>
            </a:r>
            <a:r>
              <a:rPr lang="ro-RO" altLang="ro-RO" sz="16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Organizarea ședințelor CLDPS pentru </a:t>
            </a:r>
            <a:r>
              <a:rPr lang="ro-RO" altLang="ro-RO" sz="16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analiza și avizarea numărului de locuri pentru învățământul </a:t>
            </a:r>
            <a:r>
              <a:rPr lang="ro-RO" altLang="ro-RO" sz="16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tehnologic și tehnologic dual </a:t>
            </a:r>
            <a:r>
              <a:rPr lang="ro-RO" altLang="ro-RO" sz="16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propuse </a:t>
            </a:r>
            <a:r>
              <a:rPr lang="ro-RO" altLang="ro-RO" sz="16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în proiectul planului de școlarizare pentru anul școlar </a:t>
            </a:r>
            <a:r>
              <a:rPr lang="ro-RO" altLang="ro-RO" sz="16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2025-2026</a:t>
            </a:r>
            <a:r>
              <a:rPr lang="en-US" altLang="ro-RO" sz="16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>
              <a:buFont typeface="Arial" panose="020B0604020202020204" pitchFamily="34" charset="0"/>
              <a:buNone/>
            </a:pPr>
            <a:r>
              <a:rPr lang="ro-RO" altLang="ro-RO" sz="1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DECEMBRIE* 2024</a:t>
            </a:r>
            <a:endParaRPr lang="en-US" altLang="ro-RO" sz="1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75907" y="5081287"/>
            <a:ext cx="1191237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anose="020B0604020202020204" pitchFamily="34" charset="0"/>
              <a:buNone/>
            </a:pPr>
            <a:r>
              <a:rPr lang="ro-RO" altLang="ro-RO" sz="1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■ </a:t>
            </a:r>
            <a:r>
              <a:rPr lang="ro-RO" altLang="ro-RO" sz="16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Organizarea ședințelor  CLDPS pentru </a:t>
            </a:r>
            <a:r>
              <a:rPr lang="ro-RO" altLang="ro-RO" sz="16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analiza și avizarea </a:t>
            </a:r>
            <a:r>
              <a:rPr lang="ro-RO" altLang="ro-RO" sz="16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Proiectului cifrei de scolarizare pentru </a:t>
            </a:r>
            <a:r>
              <a:rPr lang="ro-RO" altLang="ro-RO" sz="16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învățământul </a:t>
            </a:r>
            <a:r>
              <a:rPr lang="ro-RO" altLang="ro-RO" sz="16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liceal tehnologic și tehnologic dual </a:t>
            </a:r>
            <a:r>
              <a:rPr lang="ro-RO" altLang="ro-RO" sz="1600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pentru </a:t>
            </a:r>
            <a:r>
              <a:rPr lang="ro-RO" altLang="ro-RO" sz="16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anul școlar </a:t>
            </a:r>
            <a:r>
              <a:rPr lang="ro-RO" altLang="ro-RO" sz="16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2025-2026</a:t>
            </a:r>
            <a:endParaRPr lang="en-US" altLang="ro-RO" sz="16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None/>
            </a:pPr>
            <a:r>
              <a:rPr lang="ro-RO" altLang="ro-RO" sz="1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IANUARIE* 2025</a:t>
            </a:r>
            <a:endParaRPr lang="ro-RO" altLang="ro-RO" sz="1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CustomShape 4">
            <a:extLst>
              <a:ext uri="{FF2B5EF4-FFF2-40B4-BE49-F238E27FC236}">
                <a16:creationId xmlns:a16="http://schemas.microsoft.com/office/drawing/2014/main" id="{0A4A58BD-5641-409F-8803-6BADF0852110}"/>
              </a:ext>
            </a:extLst>
          </p:cNvPr>
          <p:cNvSpPr/>
          <p:nvPr/>
        </p:nvSpPr>
        <p:spPr>
          <a:xfrm>
            <a:off x="-18642" y="4597237"/>
            <a:ext cx="2248199" cy="278820"/>
          </a:xfrm>
          <a:prstGeom prst="rect">
            <a:avLst/>
          </a:prstGeom>
          <a:solidFill>
            <a:srgbClr val="0000FF">
              <a:alpha val="33000"/>
            </a:srgb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1" name="CustomShape 4">
            <a:extLst>
              <a:ext uri="{FF2B5EF4-FFF2-40B4-BE49-F238E27FC236}">
                <a16:creationId xmlns:a16="http://schemas.microsoft.com/office/drawing/2014/main" id="{0A4A58BD-5641-409F-8803-6BADF0852110}"/>
              </a:ext>
            </a:extLst>
          </p:cNvPr>
          <p:cNvSpPr/>
          <p:nvPr/>
        </p:nvSpPr>
        <p:spPr>
          <a:xfrm>
            <a:off x="275907" y="6010997"/>
            <a:ext cx="11745108" cy="637445"/>
          </a:xfrm>
          <a:prstGeom prst="rect">
            <a:avLst/>
          </a:prstGeom>
          <a:solidFill>
            <a:srgbClr val="0000FF">
              <a:alpha val="33000"/>
            </a:srgb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2" name="CustomShape 4">
            <a:extLst>
              <a:ext uri="{FF2B5EF4-FFF2-40B4-BE49-F238E27FC236}">
                <a16:creationId xmlns:a16="http://schemas.microsoft.com/office/drawing/2014/main" id="{0A4A58BD-5641-409F-8803-6BADF0852110}"/>
              </a:ext>
            </a:extLst>
          </p:cNvPr>
          <p:cNvSpPr/>
          <p:nvPr/>
        </p:nvSpPr>
        <p:spPr>
          <a:xfrm>
            <a:off x="-22107" y="5590644"/>
            <a:ext cx="2248199" cy="278820"/>
          </a:xfrm>
          <a:prstGeom prst="rect">
            <a:avLst/>
          </a:prstGeom>
          <a:solidFill>
            <a:srgbClr val="0000FF">
              <a:alpha val="33000"/>
            </a:srgb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3" name="TextBox 32"/>
          <p:cNvSpPr txBox="1"/>
          <p:nvPr/>
        </p:nvSpPr>
        <p:spPr>
          <a:xfrm>
            <a:off x="11898351" y="6611802"/>
            <a:ext cx="28192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sz="1100" dirty="0" smtClean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endParaRPr lang="en-US" sz="1100" dirty="0">
              <a:solidFill>
                <a:schemeClr val="accent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8702566" y="2671095"/>
            <a:ext cx="3477711" cy="501974"/>
          </a:xfrm>
          <a:prstGeom prst="rect">
            <a:avLst/>
          </a:prstGeom>
          <a:solidFill>
            <a:srgbClr val="FFC000">
              <a:alpha val="43922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extBox 6"/>
          <p:cNvSpPr txBox="1"/>
          <p:nvPr/>
        </p:nvSpPr>
        <p:spPr>
          <a:xfrm>
            <a:off x="8555422" y="2633422"/>
            <a:ext cx="357230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o-RO" sz="1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Datele din anexe trebuie să coincidă cu cele din modulele specifice din SIIIR</a:t>
            </a:r>
            <a:endParaRPr lang="en-GB" sz="1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33453" y="210106"/>
            <a:ext cx="952314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altLang="ro-RO" sz="1400" b="1" dirty="0" smtClean="0">
                <a:solidFill>
                  <a:srgbClr val="5FCBEF">
                    <a:lumMod val="40000"/>
                    <a:lumOff val="60000"/>
                  </a:srgbClr>
                </a:solidFill>
                <a:cs typeface="Arial" panose="020B0604020202020204" pitchFamily="34" charset="0"/>
              </a:rPr>
              <a:t>ACTIVITĂȚI SPECIFICE ÎNVĂȚĂMÂNTULUI PROFESIONAL ȘI TEHNIC</a:t>
            </a:r>
            <a:r>
              <a:rPr lang="en-US" altLang="ro-RO" sz="1400" b="1" dirty="0" smtClean="0">
                <a:solidFill>
                  <a:srgbClr val="5FCBEF">
                    <a:lumMod val="40000"/>
                    <a:lumOff val="60000"/>
                  </a:srgbClr>
                </a:solidFill>
                <a:cs typeface="Arial" panose="020B0604020202020204" pitchFamily="34" charset="0"/>
              </a:rPr>
              <a:t> </a:t>
            </a:r>
            <a:r>
              <a:rPr lang="ro-RO" altLang="ro-RO" sz="1400" b="1" dirty="0" smtClean="0">
                <a:solidFill>
                  <a:srgbClr val="5FCBEF">
                    <a:lumMod val="40000"/>
                    <a:lumOff val="60000"/>
                  </a:srgbClr>
                </a:solidFill>
                <a:cs typeface="Arial" panose="020B0604020202020204" pitchFamily="34" charset="0"/>
              </a:rPr>
              <a:t>(ÎPT)</a:t>
            </a:r>
            <a:r>
              <a:rPr lang="en-US" altLang="ro-RO" sz="1400" b="1" dirty="0" smtClean="0">
                <a:solidFill>
                  <a:srgbClr val="5FCBEF">
                    <a:lumMod val="40000"/>
                    <a:lumOff val="60000"/>
                  </a:srgbClr>
                </a:solidFill>
                <a:cs typeface="Arial" panose="020B0604020202020204" pitchFamily="34" charset="0"/>
              </a:rPr>
              <a:t> </a:t>
            </a:r>
          </a:p>
          <a:p>
            <a:pPr algn="ctr"/>
            <a:r>
              <a:rPr lang="ro-RO" altLang="ro-RO" sz="1400" b="1" dirty="0" smtClean="0">
                <a:solidFill>
                  <a:srgbClr val="5FCBEF">
                    <a:lumMod val="40000"/>
                    <a:lumOff val="60000"/>
                  </a:srgbClr>
                </a:solidFill>
                <a:cs typeface="Arial" panose="020B0604020202020204" pitchFamily="34" charset="0"/>
              </a:rPr>
              <a:t>ÎN ANUL ȘCOLAR 20</a:t>
            </a:r>
            <a:r>
              <a:rPr lang="en-GB" altLang="ro-RO" sz="1400" b="1" dirty="0" smtClean="0">
                <a:solidFill>
                  <a:srgbClr val="5FCBEF">
                    <a:lumMod val="40000"/>
                    <a:lumOff val="60000"/>
                  </a:srgbClr>
                </a:solidFill>
                <a:cs typeface="Arial" panose="020B0604020202020204" pitchFamily="34" charset="0"/>
              </a:rPr>
              <a:t>2</a:t>
            </a:r>
            <a:r>
              <a:rPr lang="ro-RO" altLang="ro-RO" sz="1400" b="1" dirty="0" smtClean="0">
                <a:solidFill>
                  <a:srgbClr val="5FCBEF">
                    <a:lumMod val="40000"/>
                    <a:lumOff val="60000"/>
                  </a:srgbClr>
                </a:solidFill>
                <a:cs typeface="Arial" panose="020B0604020202020204" pitchFamily="34" charset="0"/>
              </a:rPr>
              <a:t>4-2025</a:t>
            </a:r>
            <a:endParaRPr lang="en-US" sz="3200" dirty="0">
              <a:solidFill>
                <a:srgbClr val="5FCBEF">
                  <a:lumMod val="40000"/>
                  <a:lumOff val="6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6806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0" y="15412"/>
            <a:ext cx="12188281" cy="6858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/>
          <a:srcRect l="87377" t="20474" r="8967" b="12575"/>
          <a:stretch/>
        </p:blipFill>
        <p:spPr>
          <a:xfrm rot="16200000">
            <a:off x="5743977" y="-5733585"/>
            <a:ext cx="724828" cy="12192000"/>
          </a:xfrm>
          <a:prstGeom prst="rect">
            <a:avLst/>
          </a:prstGeom>
        </p:spPr>
      </p:pic>
      <p:sp>
        <p:nvSpPr>
          <p:cNvPr id="5" name="CustomShape 4"/>
          <p:cNvSpPr/>
          <p:nvPr/>
        </p:nvSpPr>
        <p:spPr>
          <a:xfrm>
            <a:off x="11368617" y="0"/>
            <a:ext cx="652398" cy="733325"/>
          </a:xfrm>
          <a:prstGeom prst="rect">
            <a:avLst/>
          </a:prstGeom>
          <a:solidFill>
            <a:srgbClr val="FF9900">
              <a:alpha val="86000"/>
            </a:srgb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pPr algn="ctr"/>
            <a:endParaRPr lang="en-US" sz="3600" dirty="0">
              <a:solidFill>
                <a:prstClr val="white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1485756" y="55764"/>
            <a:ext cx="41259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sz="3200" b="1" dirty="0" smtClean="0">
                <a:solidFill>
                  <a:prstClr val="white"/>
                </a:solidFill>
              </a:rPr>
              <a:t>4</a:t>
            </a:r>
            <a:endParaRPr lang="en-US" sz="3200" b="1" dirty="0">
              <a:solidFill>
                <a:prstClr val="white"/>
              </a:solidFill>
            </a:endParaRPr>
          </a:p>
        </p:txBody>
      </p:sp>
      <p:sp>
        <p:nvSpPr>
          <p:cNvPr id="8" name="CustomShape 4">
            <a:extLst>
              <a:ext uri="{FF2B5EF4-FFF2-40B4-BE49-F238E27FC236}">
                <a16:creationId xmlns:a16="http://schemas.microsoft.com/office/drawing/2014/main" id="{5634862C-C8C2-48F7-81A7-4C285EE7B487}"/>
              </a:ext>
            </a:extLst>
          </p:cNvPr>
          <p:cNvSpPr/>
          <p:nvPr/>
        </p:nvSpPr>
        <p:spPr>
          <a:xfrm>
            <a:off x="5926238" y="927835"/>
            <a:ext cx="6262043" cy="603359"/>
          </a:xfrm>
          <a:prstGeom prst="rect">
            <a:avLst/>
          </a:prstGeom>
          <a:solidFill>
            <a:srgbClr val="FF99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9" name="CustomShape 4">
            <a:extLst>
              <a:ext uri="{FF2B5EF4-FFF2-40B4-BE49-F238E27FC236}">
                <a16:creationId xmlns:a16="http://schemas.microsoft.com/office/drawing/2014/main" id="{0A4A58BD-5641-409F-8803-6BADF0852110}"/>
              </a:ext>
            </a:extLst>
          </p:cNvPr>
          <p:cNvSpPr/>
          <p:nvPr/>
        </p:nvSpPr>
        <p:spPr>
          <a:xfrm>
            <a:off x="5261841" y="759811"/>
            <a:ext cx="6940550" cy="649007"/>
          </a:xfrm>
          <a:prstGeom prst="rect">
            <a:avLst/>
          </a:prstGeom>
          <a:solidFill>
            <a:srgbClr val="FF9900">
              <a:alpha val="33000"/>
            </a:srgb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2" name="TextBox 11"/>
          <p:cNvSpPr txBox="1"/>
          <p:nvPr/>
        </p:nvSpPr>
        <p:spPr>
          <a:xfrm>
            <a:off x="6539696" y="1047108"/>
            <a:ext cx="48289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defRPr/>
            </a:pPr>
            <a:r>
              <a:rPr lang="ro-RO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Curriculum</a:t>
            </a:r>
            <a:endParaRPr lang="ro-RO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CustomShape 4">
            <a:extLst>
              <a:ext uri="{FF2B5EF4-FFF2-40B4-BE49-F238E27FC236}">
                <a16:creationId xmlns:a16="http://schemas.microsoft.com/office/drawing/2014/main" id="{5634862C-C8C2-48F7-81A7-4C285EE7B487}"/>
              </a:ext>
            </a:extLst>
          </p:cNvPr>
          <p:cNvSpPr/>
          <p:nvPr/>
        </p:nvSpPr>
        <p:spPr>
          <a:xfrm>
            <a:off x="663" y="2355772"/>
            <a:ext cx="8014928" cy="304577"/>
          </a:xfrm>
          <a:prstGeom prst="rect">
            <a:avLst/>
          </a:prstGeom>
          <a:solidFill>
            <a:srgbClr val="FFDDA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6" name="Rectangle 25"/>
          <p:cNvSpPr/>
          <p:nvPr/>
        </p:nvSpPr>
        <p:spPr>
          <a:xfrm>
            <a:off x="266218" y="1819072"/>
            <a:ext cx="11910488" cy="8597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90000"/>
              </a:lnSpc>
              <a:spcBef>
                <a:spcPts val="750"/>
              </a:spcBef>
              <a:buFont typeface="Arial" charset="0"/>
              <a:buNone/>
              <a:defRPr/>
            </a:pPr>
            <a:r>
              <a:rPr lang="ro-RO" altLang="ro-RO" sz="1600" dirty="0">
                <a:solidFill>
                  <a:srgbClr val="FF9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■</a:t>
            </a:r>
            <a:r>
              <a:rPr lang="ro-RO" altLang="ro-RO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o-RO" altLang="ro-RO" sz="1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Consultarea </a:t>
            </a:r>
            <a:r>
              <a:rPr lang="ro-RO" altLang="ro-RO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membrilor CLDPS și a altor parteneri sociali privind calificările cuprinse în </a:t>
            </a:r>
            <a:r>
              <a:rPr lang="ro-RO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Registrul Național al Calificărilor </a:t>
            </a:r>
            <a:r>
              <a:rPr lang="ro-RO" sz="1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(pentru calificările profesionale de nivel 3 și 4 CNC), </a:t>
            </a:r>
            <a:r>
              <a:rPr lang="ro-RO" altLang="ro-RO" sz="1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în vederea actualizării acestuia</a:t>
            </a:r>
            <a:r>
              <a:rPr lang="en-GB" altLang="ro-RO" sz="1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r>
              <a:rPr lang="ro-RO" altLang="ro-RO" sz="1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o-RO" sz="1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endParaRPr lang="ro-RO" altLang="ro-RO" sz="16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90000"/>
              </a:lnSpc>
              <a:spcBef>
                <a:spcPts val="750"/>
              </a:spcBef>
              <a:buFont typeface="Arial" charset="0"/>
              <a:buNone/>
              <a:defRPr/>
            </a:pPr>
            <a:r>
              <a:rPr lang="ro-RO" altLang="ro-RO" sz="1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termen </a:t>
            </a:r>
            <a:r>
              <a:rPr lang="ro-RO" altLang="ro-RO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transmitere la </a:t>
            </a:r>
            <a:r>
              <a:rPr lang="ro-RO" altLang="ro-RO" sz="1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CNDIPT a </a:t>
            </a:r>
            <a:r>
              <a:rPr lang="ro-RO" altLang="ro-RO" sz="1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rezultatelor</a:t>
            </a:r>
            <a:r>
              <a:rPr lang="ro-RO" altLang="ro-RO" sz="1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consultărilor</a:t>
            </a:r>
            <a:r>
              <a:rPr lang="en-GB" altLang="ro-RO" sz="1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ro-RO" altLang="ro-RO" sz="1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23</a:t>
            </a:r>
            <a:r>
              <a:rPr lang="ro-RO" altLang="ro-RO" sz="1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o-RO" altLang="ro-RO" sz="1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IANUARIE 2025</a:t>
            </a:r>
            <a:r>
              <a:rPr lang="en-GB" altLang="ro-RO" sz="1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o-RO" altLang="ro-RO" sz="1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66218" y="2838679"/>
            <a:ext cx="109376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altLang="ro-RO" sz="1600" dirty="0">
                <a:solidFill>
                  <a:srgbClr val="FF9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■</a:t>
            </a:r>
            <a:r>
              <a:rPr lang="ro-RO" altLang="ro-RO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o-RO" altLang="ro-RO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Sprijin pentru verificarea modului de implementare a standardelor de pregătire profesională și a </a:t>
            </a:r>
            <a:r>
              <a:rPr lang="ro-RO" altLang="ro-RO" sz="1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curriculumului</a:t>
            </a:r>
            <a:r>
              <a:rPr lang="en-GB" altLang="ro-RO" sz="1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endParaRPr lang="ro-RO" altLang="ro-RO" sz="16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CustomShape 4">
            <a:extLst>
              <a:ext uri="{FF2B5EF4-FFF2-40B4-BE49-F238E27FC236}">
                <a16:creationId xmlns:a16="http://schemas.microsoft.com/office/drawing/2014/main" id="{0A4A58BD-5641-409F-8803-6BADF0852110}"/>
              </a:ext>
            </a:extLst>
          </p:cNvPr>
          <p:cNvSpPr/>
          <p:nvPr/>
        </p:nvSpPr>
        <p:spPr>
          <a:xfrm>
            <a:off x="-6380" y="3386896"/>
            <a:ext cx="12195976" cy="629656"/>
          </a:xfrm>
          <a:prstGeom prst="rect">
            <a:avLst/>
          </a:prstGeom>
          <a:solidFill>
            <a:srgbClr val="E3730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7" name="TextBox 6"/>
          <p:cNvSpPr txBox="1"/>
          <p:nvPr/>
        </p:nvSpPr>
        <p:spPr>
          <a:xfrm>
            <a:off x="-118782" y="3392255"/>
            <a:ext cx="1214325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Font typeface="Arial" charset="0"/>
              <a:buNone/>
              <a:defRPr/>
            </a:pPr>
            <a:r>
              <a:rPr lang="ro-RO" altLang="ro-RO" sz="16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OME </a:t>
            </a:r>
            <a:r>
              <a:rPr lang="ro-RO" altLang="ro-RO" sz="16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nr. 3</a:t>
            </a:r>
            <a:r>
              <a:rPr lang="it-IT" sz="16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965/06.03.2024</a:t>
            </a:r>
            <a:r>
              <a:rPr lang="ro-RO" altLang="ro-RO" sz="16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o-RO" altLang="ro-RO" sz="16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privind măsuri de aplicare și corelare a planurilor de învățământ pentru </a:t>
            </a:r>
            <a:endParaRPr lang="en-US" altLang="ro-RO" sz="1600" i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buFont typeface="Arial" charset="0"/>
              <a:buNone/>
              <a:defRPr/>
            </a:pPr>
            <a:r>
              <a:rPr lang="ro-RO" altLang="ro-RO" sz="16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învățământul </a:t>
            </a:r>
            <a:r>
              <a:rPr lang="ro-RO" altLang="ro-RO" sz="16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profesional, liceal – filiera tehnologică și postliceal cu structura anului școlar </a:t>
            </a:r>
            <a:r>
              <a:rPr lang="ro-RO" altLang="ro-RO" sz="16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2024-2025</a:t>
            </a:r>
            <a:endParaRPr lang="ro-RO" altLang="ro-RO" sz="1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11898351" y="6611802"/>
            <a:ext cx="28192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sz="1100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endParaRPr lang="ro-RO" sz="1100" dirty="0" smtClean="0">
              <a:solidFill>
                <a:schemeClr val="accent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536" y="4129314"/>
            <a:ext cx="1218160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o-RO" sz="1400" dirty="0">
                <a:solidFill>
                  <a:srgbClr val="E65D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fr-FR" sz="1400" dirty="0" err="1" smtClean="0">
                <a:solidFill>
                  <a:srgbClr val="E65D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rdine</a:t>
            </a:r>
            <a:r>
              <a:rPr lang="ro-RO" sz="1400" dirty="0" smtClean="0">
                <a:solidFill>
                  <a:srgbClr val="E65D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</a:t>
            </a:r>
            <a:r>
              <a:rPr lang="fr-FR" sz="1400" dirty="0" smtClean="0">
                <a:solidFill>
                  <a:srgbClr val="E65D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1400" dirty="0">
                <a:solidFill>
                  <a:srgbClr val="E65D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</a:t>
            </a:r>
            <a:r>
              <a:rPr lang="fr-FR" sz="1400" dirty="0" err="1">
                <a:solidFill>
                  <a:srgbClr val="E65D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ministru</a:t>
            </a:r>
            <a:r>
              <a:rPr lang="fr-FR" sz="1400" dirty="0">
                <a:solidFill>
                  <a:srgbClr val="E65D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1400" dirty="0" err="1">
                <a:solidFill>
                  <a:srgbClr val="E65D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pentru</a:t>
            </a:r>
            <a:r>
              <a:rPr lang="fr-FR" sz="1400" dirty="0">
                <a:solidFill>
                  <a:srgbClr val="E65D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1400" dirty="0" err="1">
                <a:solidFill>
                  <a:srgbClr val="E65D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planuri</a:t>
            </a:r>
            <a:r>
              <a:rPr lang="fr-FR" sz="1400" dirty="0">
                <a:solidFill>
                  <a:srgbClr val="E65D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1400" dirty="0" err="1">
                <a:solidFill>
                  <a:srgbClr val="E65D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cadru</a:t>
            </a:r>
            <a:r>
              <a:rPr lang="fr-FR" sz="1400" dirty="0">
                <a:solidFill>
                  <a:srgbClr val="E65D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fr-FR" sz="1400" dirty="0" err="1">
                <a:solidFill>
                  <a:srgbClr val="E65D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învățământ</a:t>
            </a:r>
            <a:r>
              <a:rPr lang="fr-FR" sz="1400" dirty="0">
                <a:solidFill>
                  <a:srgbClr val="E65D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1400" dirty="0" err="1">
                <a:solidFill>
                  <a:srgbClr val="E65D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pentru</a:t>
            </a:r>
            <a:r>
              <a:rPr lang="fr-FR" sz="1400" dirty="0">
                <a:solidFill>
                  <a:srgbClr val="E65D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1400" dirty="0" err="1">
                <a:solidFill>
                  <a:srgbClr val="E65D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învăţământul</a:t>
            </a:r>
            <a:r>
              <a:rPr lang="fr-FR" sz="1400" dirty="0">
                <a:solidFill>
                  <a:srgbClr val="E65D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1400" dirty="0" err="1">
                <a:solidFill>
                  <a:srgbClr val="E65D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profesional</a:t>
            </a:r>
            <a:r>
              <a:rPr lang="fr-FR" sz="1400" dirty="0">
                <a:solidFill>
                  <a:srgbClr val="E65D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1400" dirty="0" err="1">
                <a:solidFill>
                  <a:srgbClr val="E65D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şi</a:t>
            </a:r>
            <a:r>
              <a:rPr lang="fr-FR" sz="1400" dirty="0">
                <a:solidFill>
                  <a:srgbClr val="E65D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1400" dirty="0" err="1">
                <a:solidFill>
                  <a:srgbClr val="E65D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tehnic</a:t>
            </a:r>
            <a:r>
              <a:rPr lang="fr-FR" sz="1400" dirty="0">
                <a:solidFill>
                  <a:srgbClr val="E65D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o-RO" sz="1400" dirty="0" smtClean="0">
              <a:solidFill>
                <a:srgbClr val="E65D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fr-FR" sz="1400" dirty="0" err="1" smtClean="0">
                <a:solidFill>
                  <a:srgbClr val="E65D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şi</a:t>
            </a:r>
            <a:r>
              <a:rPr lang="fr-FR" sz="1400" dirty="0" smtClean="0">
                <a:solidFill>
                  <a:srgbClr val="E65D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1400" dirty="0" err="1">
                <a:solidFill>
                  <a:srgbClr val="E65D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planuri</a:t>
            </a:r>
            <a:r>
              <a:rPr lang="fr-FR" sz="1400" dirty="0">
                <a:solidFill>
                  <a:srgbClr val="E65D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fr-FR" sz="1400" dirty="0" err="1">
                <a:solidFill>
                  <a:srgbClr val="E65D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învăţământ</a:t>
            </a:r>
            <a:r>
              <a:rPr lang="fr-FR" sz="1400" dirty="0">
                <a:solidFill>
                  <a:srgbClr val="E65D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1400" dirty="0" err="1">
                <a:solidFill>
                  <a:srgbClr val="E65D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pentru</a:t>
            </a:r>
            <a:r>
              <a:rPr lang="fr-FR" sz="1400" dirty="0">
                <a:solidFill>
                  <a:srgbClr val="E65D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1400" dirty="0" err="1">
                <a:solidFill>
                  <a:srgbClr val="E65D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cultura</a:t>
            </a:r>
            <a:r>
              <a:rPr lang="fr-FR" sz="1400" dirty="0">
                <a:solidFill>
                  <a:srgbClr val="E65D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fr-FR" sz="1400" dirty="0" err="1">
                <a:solidFill>
                  <a:srgbClr val="E65D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specialitate</a:t>
            </a:r>
            <a:r>
              <a:rPr lang="fr-FR" sz="1400" dirty="0">
                <a:solidFill>
                  <a:srgbClr val="E65D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endParaRPr lang="ro-RO" sz="1400" dirty="0" smtClean="0">
              <a:solidFill>
                <a:srgbClr val="E65D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fr-FR" sz="1400" dirty="0" err="1" smtClean="0">
                <a:solidFill>
                  <a:srgbClr val="E65D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precum</a:t>
            </a:r>
            <a:r>
              <a:rPr lang="fr-FR" sz="1400" dirty="0" smtClean="0">
                <a:solidFill>
                  <a:srgbClr val="E65D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1400" dirty="0" err="1">
                <a:solidFill>
                  <a:srgbClr val="E65D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şi</a:t>
            </a:r>
            <a:r>
              <a:rPr lang="fr-FR" sz="1400" dirty="0">
                <a:solidFill>
                  <a:srgbClr val="E65D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1400" dirty="0" err="1">
                <a:solidFill>
                  <a:srgbClr val="E65D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alte</a:t>
            </a:r>
            <a:r>
              <a:rPr lang="fr-FR" sz="1400" dirty="0">
                <a:solidFill>
                  <a:srgbClr val="E65D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1400" dirty="0" err="1">
                <a:solidFill>
                  <a:srgbClr val="E65D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ordine</a:t>
            </a:r>
            <a:r>
              <a:rPr lang="fr-FR" sz="1400" dirty="0">
                <a:solidFill>
                  <a:srgbClr val="E65D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care </a:t>
            </a:r>
            <a:r>
              <a:rPr lang="fr-FR" sz="1400" dirty="0" err="1">
                <a:solidFill>
                  <a:srgbClr val="E65D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reglementează</a:t>
            </a:r>
            <a:r>
              <a:rPr lang="fr-FR" sz="1400" dirty="0">
                <a:solidFill>
                  <a:srgbClr val="E65D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1400" dirty="0" err="1">
                <a:solidFill>
                  <a:srgbClr val="E65D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curriculumul</a:t>
            </a:r>
            <a:r>
              <a:rPr lang="fr-FR" sz="1400" dirty="0">
                <a:solidFill>
                  <a:srgbClr val="E65D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1400" dirty="0" err="1">
                <a:solidFill>
                  <a:srgbClr val="E65D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și</a:t>
            </a:r>
            <a:r>
              <a:rPr lang="fr-FR" sz="1400" dirty="0">
                <a:solidFill>
                  <a:srgbClr val="E65D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1400" dirty="0" err="1">
                <a:solidFill>
                  <a:srgbClr val="E65D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aplicarea</a:t>
            </a:r>
            <a:r>
              <a:rPr lang="fr-FR" sz="1400" dirty="0">
                <a:solidFill>
                  <a:srgbClr val="E65D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1400" dirty="0" err="1">
                <a:solidFill>
                  <a:srgbClr val="E65D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acestuia</a:t>
            </a:r>
            <a:r>
              <a:rPr lang="fr-FR" sz="1400" dirty="0">
                <a:solidFill>
                  <a:srgbClr val="E65D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1400" dirty="0" err="1">
                <a:solidFill>
                  <a:srgbClr val="E65D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în</a:t>
            </a:r>
            <a:r>
              <a:rPr lang="fr-FR" sz="1400" dirty="0">
                <a:solidFill>
                  <a:srgbClr val="E65D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1400" dirty="0" smtClean="0">
                <a:solidFill>
                  <a:srgbClr val="E65D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IPT</a:t>
            </a:r>
            <a:endParaRPr lang="ro-RO" sz="1400" dirty="0" smtClean="0">
              <a:solidFill>
                <a:srgbClr val="E65D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fr-FR" sz="1400" b="1" dirty="0" err="1">
                <a:solidFill>
                  <a:srgbClr val="E65D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sunt</a:t>
            </a:r>
            <a:r>
              <a:rPr lang="fr-FR" sz="1400" b="1" dirty="0">
                <a:solidFill>
                  <a:srgbClr val="E65D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1400" b="1" dirty="0" err="1">
                <a:solidFill>
                  <a:srgbClr val="E65D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disponibile</a:t>
            </a:r>
            <a:r>
              <a:rPr lang="fr-FR" sz="1400" b="1" dirty="0">
                <a:solidFill>
                  <a:srgbClr val="E65D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1400" b="1" dirty="0" err="1">
                <a:solidFill>
                  <a:srgbClr val="E65D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</a:t>
            </a:r>
            <a:r>
              <a:rPr lang="fr-FR" sz="1400" b="1" dirty="0">
                <a:solidFill>
                  <a:srgbClr val="E65D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1400" b="1" dirty="0" err="1">
                <a:solidFill>
                  <a:srgbClr val="E65D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website-ul</a:t>
            </a:r>
            <a:r>
              <a:rPr lang="fr-FR" sz="1400" b="1" dirty="0">
                <a:solidFill>
                  <a:srgbClr val="E65D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1400" b="1" u="sng" dirty="0">
                <a:solidFill>
                  <a:srgbClr val="E65D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www.edu.ro</a:t>
            </a:r>
            <a:r>
              <a:rPr lang="en-US" sz="1400" b="1" u="sng" dirty="0">
                <a:solidFill>
                  <a:srgbClr val="E65D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GB" sz="1400" b="1" dirty="0">
              <a:solidFill>
                <a:srgbClr val="E65D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04191" y="5285929"/>
            <a:ext cx="62011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sz="8800" dirty="0" smtClean="0">
                <a:solidFill>
                  <a:srgbClr val="FF6600"/>
                </a:solidFill>
                <a:latin typeface="Arial Black" panose="020B0A04020102020204" pitchFamily="34" charset="0"/>
              </a:rPr>
              <a:t>!</a:t>
            </a:r>
            <a:endParaRPr lang="en-GB" sz="8800" dirty="0">
              <a:solidFill>
                <a:srgbClr val="FF6600"/>
              </a:solidFill>
              <a:latin typeface="Arial Black" panose="020B0A04020102020204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62159" y="5707125"/>
            <a:ext cx="1082035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o-RO" sz="1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 nouă calificare profesională de nivel 3 CNC – OPERATOR LA ROBOȚI INDUSTIALI</a:t>
            </a:r>
            <a:r>
              <a:rPr lang="en-GB" sz="1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en-GB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ro-RO" sz="16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GB" sz="1400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în</a:t>
            </a:r>
            <a:r>
              <a:rPr lang="en-GB" sz="1400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baza</a:t>
            </a:r>
            <a:r>
              <a:rPr lang="en-GB" sz="14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Standardului</a:t>
            </a:r>
            <a:r>
              <a:rPr lang="en-GB" sz="14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GB" sz="14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Pregătire</a:t>
            </a:r>
            <a:r>
              <a:rPr lang="en-GB" sz="14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Profesională</a:t>
            </a:r>
            <a:r>
              <a:rPr lang="en-GB" sz="14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(SPP), </a:t>
            </a:r>
            <a:r>
              <a:rPr lang="en-GB" sz="14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aprobat</a:t>
            </a:r>
            <a:r>
              <a:rPr lang="en-GB" sz="14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prin</a:t>
            </a:r>
            <a:r>
              <a:rPr lang="en-GB" sz="14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ordin</a:t>
            </a:r>
            <a:r>
              <a:rPr lang="en-GB" sz="14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al </a:t>
            </a:r>
            <a:r>
              <a:rPr lang="en-GB" sz="14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ministrului</a:t>
            </a:r>
            <a:r>
              <a:rPr lang="en-GB" sz="14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educației</a:t>
            </a:r>
            <a:r>
              <a:rPr lang="en-GB" sz="14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nr</a:t>
            </a:r>
            <a:r>
              <a:rPr lang="en-GB" sz="14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it-IT" sz="14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5419/04.07.2024</a:t>
            </a:r>
            <a:r>
              <a:rPr lang="en-GB" sz="1400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en-GB" sz="1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o-RO" sz="16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GB" sz="1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domeniul</a:t>
            </a:r>
            <a:r>
              <a:rPr lang="en-GB" sz="1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</a:t>
            </a:r>
            <a:r>
              <a:rPr lang="en-GB" sz="1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pregătire</a:t>
            </a:r>
            <a:r>
              <a:rPr lang="en-GB" sz="1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ELECTR</a:t>
            </a:r>
            <a:r>
              <a:rPr lang="ro-RO" sz="1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ONICĂ ȘI AUTOMATIZĂRI</a:t>
            </a:r>
            <a:r>
              <a:rPr lang="ro-RO" sz="1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GB" sz="16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0851886" y="5282487"/>
            <a:ext cx="504497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sz="8800" dirty="0" smtClean="0">
                <a:solidFill>
                  <a:srgbClr val="FF6600"/>
                </a:solidFill>
                <a:latin typeface="Arial Black" panose="020B0A04020102020204" pitchFamily="34" charset="0"/>
              </a:rPr>
              <a:t>!</a:t>
            </a:r>
            <a:endParaRPr lang="en-GB" sz="8800" dirty="0">
              <a:solidFill>
                <a:srgbClr val="FF6600"/>
              </a:solidFill>
              <a:latin typeface="Arial Black" panose="020B0A04020102020204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33453" y="210106"/>
            <a:ext cx="952314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altLang="ro-RO" sz="1400" b="1" dirty="0" smtClean="0">
                <a:solidFill>
                  <a:srgbClr val="5FCBEF">
                    <a:lumMod val="40000"/>
                    <a:lumOff val="60000"/>
                  </a:srgbClr>
                </a:solidFill>
                <a:cs typeface="Arial" panose="020B0604020202020204" pitchFamily="34" charset="0"/>
              </a:rPr>
              <a:t>ACTIVITĂȚI SPECIFICE ÎNVĂȚĂMÂNTULUI PROFESIONAL ȘI TEHNIC</a:t>
            </a:r>
            <a:r>
              <a:rPr lang="en-US" altLang="ro-RO" sz="1400" b="1" dirty="0" smtClean="0">
                <a:solidFill>
                  <a:srgbClr val="5FCBEF">
                    <a:lumMod val="40000"/>
                    <a:lumOff val="60000"/>
                  </a:srgbClr>
                </a:solidFill>
                <a:cs typeface="Arial" panose="020B0604020202020204" pitchFamily="34" charset="0"/>
              </a:rPr>
              <a:t> </a:t>
            </a:r>
            <a:r>
              <a:rPr lang="ro-RO" altLang="ro-RO" sz="1400" b="1" dirty="0" smtClean="0">
                <a:solidFill>
                  <a:srgbClr val="5FCBEF">
                    <a:lumMod val="40000"/>
                    <a:lumOff val="60000"/>
                  </a:srgbClr>
                </a:solidFill>
                <a:cs typeface="Arial" panose="020B0604020202020204" pitchFamily="34" charset="0"/>
              </a:rPr>
              <a:t>(ÎPT)</a:t>
            </a:r>
            <a:r>
              <a:rPr lang="en-US" altLang="ro-RO" sz="1400" b="1" dirty="0" smtClean="0">
                <a:solidFill>
                  <a:srgbClr val="5FCBEF">
                    <a:lumMod val="40000"/>
                    <a:lumOff val="60000"/>
                  </a:srgbClr>
                </a:solidFill>
                <a:cs typeface="Arial" panose="020B0604020202020204" pitchFamily="34" charset="0"/>
              </a:rPr>
              <a:t> </a:t>
            </a:r>
          </a:p>
          <a:p>
            <a:pPr algn="ctr"/>
            <a:r>
              <a:rPr lang="ro-RO" altLang="ro-RO" sz="1400" b="1" dirty="0" smtClean="0">
                <a:solidFill>
                  <a:srgbClr val="5FCBEF">
                    <a:lumMod val="40000"/>
                    <a:lumOff val="60000"/>
                  </a:srgbClr>
                </a:solidFill>
                <a:cs typeface="Arial" panose="020B0604020202020204" pitchFamily="34" charset="0"/>
              </a:rPr>
              <a:t>ÎN ANUL ȘCOLAR 20</a:t>
            </a:r>
            <a:r>
              <a:rPr lang="en-GB" altLang="ro-RO" sz="1400" b="1" dirty="0" smtClean="0">
                <a:solidFill>
                  <a:srgbClr val="5FCBEF">
                    <a:lumMod val="40000"/>
                    <a:lumOff val="60000"/>
                  </a:srgbClr>
                </a:solidFill>
                <a:cs typeface="Arial" panose="020B0604020202020204" pitchFamily="34" charset="0"/>
              </a:rPr>
              <a:t>2</a:t>
            </a:r>
            <a:r>
              <a:rPr lang="ro-RO" altLang="ro-RO" sz="1400" b="1" dirty="0" smtClean="0">
                <a:solidFill>
                  <a:srgbClr val="5FCBEF">
                    <a:lumMod val="40000"/>
                    <a:lumOff val="60000"/>
                  </a:srgbClr>
                </a:solidFill>
                <a:cs typeface="Arial" panose="020B0604020202020204" pitchFamily="34" charset="0"/>
              </a:rPr>
              <a:t>4-2025</a:t>
            </a:r>
            <a:endParaRPr lang="en-US" sz="3200" dirty="0">
              <a:solidFill>
                <a:srgbClr val="5FCBEF">
                  <a:lumMod val="40000"/>
                  <a:lumOff val="6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1085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3453" y="55764"/>
            <a:ext cx="12188281" cy="6858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/>
          <a:srcRect l="87377" t="20474" r="8967" b="12575"/>
          <a:stretch/>
        </p:blipFill>
        <p:spPr>
          <a:xfrm rot="16200000">
            <a:off x="5743977" y="-5733585"/>
            <a:ext cx="724828" cy="12192000"/>
          </a:xfrm>
          <a:prstGeom prst="rect">
            <a:avLst/>
          </a:prstGeom>
        </p:spPr>
      </p:pic>
      <p:sp>
        <p:nvSpPr>
          <p:cNvPr id="5" name="CustomShape 4"/>
          <p:cNvSpPr/>
          <p:nvPr/>
        </p:nvSpPr>
        <p:spPr>
          <a:xfrm>
            <a:off x="11368617" y="0"/>
            <a:ext cx="652398" cy="733325"/>
          </a:xfrm>
          <a:prstGeom prst="rect">
            <a:avLst/>
          </a:prstGeom>
          <a:solidFill>
            <a:srgbClr val="B7E08C">
              <a:alpha val="86000"/>
            </a:srgb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pPr algn="ctr"/>
            <a:endParaRPr lang="en-US" sz="3600" dirty="0">
              <a:solidFill>
                <a:prstClr val="white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1485756" y="55764"/>
            <a:ext cx="41259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sz="3200" b="1" dirty="0" smtClean="0">
                <a:solidFill>
                  <a:prstClr val="white"/>
                </a:solidFill>
              </a:rPr>
              <a:t>5</a:t>
            </a:r>
            <a:endParaRPr lang="en-US" sz="3200" b="1" dirty="0">
              <a:solidFill>
                <a:prstClr val="white"/>
              </a:solidFill>
            </a:endParaRPr>
          </a:p>
        </p:txBody>
      </p:sp>
      <p:sp>
        <p:nvSpPr>
          <p:cNvPr id="16" name="CustomShape 4"/>
          <p:cNvSpPr/>
          <p:nvPr/>
        </p:nvSpPr>
        <p:spPr>
          <a:xfrm>
            <a:off x="5245477" y="763823"/>
            <a:ext cx="6944676" cy="649956"/>
          </a:xfrm>
          <a:prstGeom prst="rect">
            <a:avLst/>
          </a:prstGeom>
          <a:solidFill>
            <a:srgbClr val="92D050">
              <a:alpha val="66000"/>
            </a:srgb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7" name="CustomShape 5"/>
          <p:cNvSpPr/>
          <p:nvPr/>
        </p:nvSpPr>
        <p:spPr>
          <a:xfrm flipH="1">
            <a:off x="5988028" y="887582"/>
            <a:ext cx="6188678" cy="688948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2" name="TextBox 11"/>
          <p:cNvSpPr txBox="1"/>
          <p:nvPr/>
        </p:nvSpPr>
        <p:spPr>
          <a:xfrm>
            <a:off x="6764912" y="1126767"/>
            <a:ext cx="4828921" cy="3416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ro-RO" altLang="ro-RO" b="1" dirty="0">
                <a:solidFill>
                  <a:srgbClr val="333399"/>
                </a:solidFill>
                <a:cs typeface="Arial" panose="020B0604020202020204" pitchFamily="34" charset="0"/>
              </a:rPr>
              <a:t>Parteneriatul școală – operatori economici</a:t>
            </a:r>
          </a:p>
        </p:txBody>
      </p:sp>
      <p:sp>
        <p:nvSpPr>
          <p:cNvPr id="23" name="CustomShape 4">
            <a:extLst>
              <a:ext uri="{FF2B5EF4-FFF2-40B4-BE49-F238E27FC236}">
                <a16:creationId xmlns:a16="http://schemas.microsoft.com/office/drawing/2014/main" id="{5634862C-C8C2-48F7-81A7-4C285EE7B487}"/>
              </a:ext>
            </a:extLst>
          </p:cNvPr>
          <p:cNvSpPr/>
          <p:nvPr/>
        </p:nvSpPr>
        <p:spPr>
          <a:xfrm>
            <a:off x="-6672" y="2148259"/>
            <a:ext cx="1656796" cy="4149154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0" name="TextBox 29"/>
          <p:cNvSpPr txBox="1"/>
          <p:nvPr/>
        </p:nvSpPr>
        <p:spPr>
          <a:xfrm>
            <a:off x="11898351" y="6611802"/>
            <a:ext cx="28192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sz="1100" dirty="0" smtClean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  <a:endParaRPr lang="en-US" sz="1100" dirty="0">
              <a:solidFill>
                <a:schemeClr val="accent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3453" y="2848303"/>
            <a:ext cx="1616671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o-RO" sz="1600" dirty="0" smtClean="0">
                <a:solidFill>
                  <a:srgbClr val="33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PENTRU</a:t>
            </a:r>
          </a:p>
          <a:p>
            <a:pPr algn="ctr"/>
            <a:endParaRPr lang="ro-RO" sz="1600" dirty="0" smtClean="0">
              <a:solidFill>
                <a:srgbClr val="3333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o-RO" sz="1600" dirty="0" smtClean="0">
                <a:solidFill>
                  <a:srgbClr val="33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ANUL ȘCOLAR</a:t>
            </a:r>
          </a:p>
          <a:p>
            <a:pPr algn="ctr"/>
            <a:r>
              <a:rPr lang="ro-RO" sz="1600" dirty="0" smtClean="0">
                <a:solidFill>
                  <a:srgbClr val="33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/>
            <a:r>
              <a:rPr lang="ro-RO" sz="2000" b="1" dirty="0" smtClean="0">
                <a:solidFill>
                  <a:srgbClr val="33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2024 - 2025</a:t>
            </a:r>
            <a:endParaRPr lang="en-GB" sz="2000" b="1" dirty="0">
              <a:solidFill>
                <a:srgbClr val="3333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860331" y="2148258"/>
            <a:ext cx="9733501" cy="5355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spcBef>
                <a:spcPts val="550"/>
              </a:spcBef>
              <a:buClr>
                <a:srgbClr val="0418D2"/>
              </a:buClr>
              <a:buFont typeface="Arial" panose="020B0604020202020204" pitchFamily="34" charset="0"/>
              <a:buNone/>
            </a:pPr>
            <a:r>
              <a:rPr lang="ro-RO" altLang="ro-RO" sz="1600" dirty="0">
                <a:solidFill>
                  <a:srgbClr val="92D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►</a:t>
            </a:r>
            <a:r>
              <a:rPr lang="en-US" altLang="ro-RO" sz="1600" dirty="0" smtClean="0">
                <a:solidFill>
                  <a:srgbClr val="92D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o-RO" altLang="ro-RO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Încheierea Contractelor de pregătire practică pentru efectuarea stagiului de pregătire practică a elevilor din </a:t>
            </a:r>
            <a:r>
              <a:rPr lang="ro-RO" altLang="ro-RO" sz="1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învățământul profesional și tehnic</a:t>
            </a:r>
            <a:r>
              <a:rPr lang="en-US" altLang="ro-RO" sz="1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o-RO" altLang="ro-RO" sz="1400" b="1" i="1" dirty="0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ro-RO" altLang="ro-RO" sz="1400" b="1" i="1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OMECTS nr</a:t>
            </a:r>
            <a:r>
              <a:rPr lang="ro-RO" altLang="ro-RO" sz="1400" b="1" i="1" dirty="0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3539/14.03.2012</a:t>
            </a:r>
            <a:r>
              <a:rPr lang="ro-RO" altLang="ro-RO" sz="1400" b="1" i="1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  <p:sp>
        <p:nvSpPr>
          <p:cNvPr id="8" name="Rectangle 7"/>
          <p:cNvSpPr/>
          <p:nvPr/>
        </p:nvSpPr>
        <p:spPr>
          <a:xfrm>
            <a:off x="1860331" y="2871996"/>
            <a:ext cx="9769143" cy="3416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spcBef>
                <a:spcPts val="550"/>
              </a:spcBef>
              <a:buClr>
                <a:srgbClr val="0418D2"/>
              </a:buClr>
              <a:buFont typeface="Arial" panose="020B0604020202020204" pitchFamily="34" charset="0"/>
              <a:buNone/>
            </a:pPr>
            <a:r>
              <a:rPr lang="ro-RO" altLang="ro-RO" dirty="0">
                <a:solidFill>
                  <a:srgbClr val="92D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► </a:t>
            </a:r>
            <a:r>
              <a:rPr lang="ro-RO" altLang="ro-RO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Încheierea C</a:t>
            </a:r>
            <a:r>
              <a:rPr lang="fr-FR" altLang="ro-RO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ontractelor</a:t>
            </a:r>
            <a:r>
              <a:rPr lang="fr-FR" altLang="ro-RO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fr-FR" altLang="ro-RO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pregătire</a:t>
            </a:r>
            <a:r>
              <a:rPr lang="fr-FR" altLang="ro-RO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altLang="ro-RO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practică</a:t>
            </a:r>
            <a:r>
              <a:rPr lang="fr-FR" altLang="ro-RO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altLang="ro-RO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în</a:t>
            </a:r>
            <a:r>
              <a:rPr lang="fr-FR" altLang="ro-RO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altLang="ro-RO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învăţământul</a:t>
            </a:r>
            <a:r>
              <a:rPr lang="fr-FR" altLang="ro-RO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o-RO" altLang="ro-RO" sz="1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DUAL </a:t>
            </a:r>
            <a:r>
              <a:rPr lang="fr-FR" altLang="ro-RO" sz="1400" b="1" i="1" dirty="0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fr-FR" altLang="ro-RO" sz="1400" b="1" i="1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OMEN </a:t>
            </a:r>
            <a:r>
              <a:rPr lang="ro-RO" altLang="ro-RO" sz="1400" b="1" i="1" dirty="0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nr</a:t>
            </a:r>
            <a:r>
              <a:rPr lang="ro-RO" altLang="ro-RO" sz="1400" b="1" i="1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fr-FR" altLang="ro-RO" sz="1400" b="1" i="1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4798/31.08.2017)</a:t>
            </a:r>
            <a:r>
              <a:rPr lang="ro-RO" altLang="ro-RO" sz="1400" b="1" i="1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29" name="CustomShape 4">
            <a:extLst>
              <a:ext uri="{FF2B5EF4-FFF2-40B4-BE49-F238E27FC236}">
                <a16:creationId xmlns:a16="http://schemas.microsoft.com/office/drawing/2014/main" id="{5634862C-C8C2-48F7-81A7-4C285EE7B487}"/>
              </a:ext>
            </a:extLst>
          </p:cNvPr>
          <p:cNvSpPr/>
          <p:nvPr/>
        </p:nvSpPr>
        <p:spPr>
          <a:xfrm>
            <a:off x="1082565" y="4645018"/>
            <a:ext cx="6208745" cy="26776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2" name="TextBox 21"/>
          <p:cNvSpPr txBox="1"/>
          <p:nvPr/>
        </p:nvSpPr>
        <p:spPr>
          <a:xfrm>
            <a:off x="1860332" y="3805524"/>
            <a:ext cx="10013539" cy="11541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550"/>
              </a:spcBef>
              <a:buClr>
                <a:srgbClr val="0418D2"/>
              </a:buClr>
              <a:buFont typeface="Arial" panose="020B0604020202020204" pitchFamily="34" charset="0"/>
              <a:buNone/>
            </a:pPr>
            <a:r>
              <a:rPr lang="ro-RO" altLang="ro-RO" sz="1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■ </a:t>
            </a:r>
            <a:r>
              <a:rPr lang="ro-RO" altLang="ro-RO" sz="1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fr-FR" altLang="ro-RO" sz="1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aport</a:t>
            </a:r>
            <a:r>
              <a:rPr lang="fr-FR" altLang="ro-RO" sz="1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altLang="ro-RO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privind</a:t>
            </a:r>
            <a:r>
              <a:rPr lang="fr-FR" altLang="ro-RO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altLang="ro-RO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stadiul</a:t>
            </a:r>
            <a:r>
              <a:rPr lang="fr-FR" altLang="ro-RO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altLang="ro-RO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încheierii</a:t>
            </a:r>
            <a:r>
              <a:rPr lang="fr-FR" altLang="ro-RO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o-RO" altLang="ro-RO" sz="16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fr-FR" altLang="ro-RO" sz="16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ontractelor</a:t>
            </a:r>
            <a:r>
              <a:rPr lang="ro-RO" altLang="ro-RO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fr-FR" altLang="ro-RO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cadru</a:t>
            </a:r>
            <a:r>
              <a:rPr lang="fr-FR" altLang="ro-RO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o-RO" altLang="ro-RO" sz="1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pentru formarea profesională e elevilor prin învățământul profesional de stat și a Contractelor de parteneriat pentru formarea profesională a elevilor prin învățământul DUAL </a:t>
            </a:r>
            <a:r>
              <a:rPr lang="fr-FR" altLang="ro-RO" sz="1600" b="1" i="1" dirty="0" smtClean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fr-FR" altLang="ro-RO" sz="1600" b="1" i="1" dirty="0" err="1" smtClean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Anexa</a:t>
            </a:r>
            <a:r>
              <a:rPr lang="fr-FR" altLang="ro-RO" sz="1600" b="1" i="1" dirty="0" smtClean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o-RO" altLang="ro-RO" sz="1600" b="1" i="1" dirty="0" smtClean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nr</a:t>
            </a:r>
            <a:r>
              <a:rPr lang="ro-RO" altLang="ro-RO" sz="1600" b="1" i="1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5</a:t>
            </a:r>
            <a:r>
              <a:rPr lang="fr-FR" altLang="ro-RO" sz="1600" b="1" i="1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);</a:t>
            </a:r>
            <a:endParaRPr lang="en-GB" altLang="ro-RO" sz="1600" b="1" i="1" dirty="0">
              <a:solidFill>
                <a:schemeClr val="accent4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550"/>
              </a:spcBef>
              <a:buClr>
                <a:srgbClr val="0418D2"/>
              </a:buClr>
              <a:buFont typeface="Arial" panose="020B0604020202020204" pitchFamily="34" charset="0"/>
              <a:buNone/>
            </a:pPr>
            <a:r>
              <a:rPr lang="ro-RO" altLang="ro-RO" sz="1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termen </a:t>
            </a:r>
            <a:r>
              <a:rPr lang="ro-RO" altLang="ro-RO" sz="1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transmitere la </a:t>
            </a:r>
            <a:r>
              <a:rPr lang="ro-RO" altLang="ro-RO" sz="1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CNDIPT</a:t>
            </a:r>
            <a:r>
              <a:rPr lang="en-US" altLang="ro-RO" sz="1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 </a:t>
            </a:r>
            <a:r>
              <a:rPr lang="ro-RO" altLang="ro-RO" sz="1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 NOIEMBRIE 2024</a:t>
            </a:r>
            <a:endParaRPr lang="en-US" altLang="ro-RO" sz="1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CustomShape 4">
            <a:extLst>
              <a:ext uri="{FF2B5EF4-FFF2-40B4-BE49-F238E27FC236}">
                <a16:creationId xmlns:a16="http://schemas.microsoft.com/office/drawing/2014/main" id="{5634862C-C8C2-48F7-81A7-4C285EE7B487}"/>
              </a:ext>
            </a:extLst>
          </p:cNvPr>
          <p:cNvSpPr/>
          <p:nvPr/>
        </p:nvSpPr>
        <p:spPr>
          <a:xfrm>
            <a:off x="1371599" y="6029647"/>
            <a:ext cx="5919711" cy="26776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7" name="TextBox 26"/>
          <p:cNvSpPr txBox="1"/>
          <p:nvPr/>
        </p:nvSpPr>
        <p:spPr>
          <a:xfrm>
            <a:off x="1849820" y="5259974"/>
            <a:ext cx="1052085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altLang="ro-RO" sz="1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■ </a:t>
            </a:r>
            <a:r>
              <a:rPr lang="ro-RO" altLang="ro-RO" sz="1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fr-FR" altLang="ro-RO" sz="1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aport</a:t>
            </a:r>
            <a:r>
              <a:rPr lang="fr-FR" altLang="ro-RO" sz="1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o-RO" altLang="ro-RO" sz="1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anual </a:t>
            </a:r>
            <a:r>
              <a:rPr lang="fr-FR" altLang="ro-RO" sz="16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privind</a:t>
            </a:r>
            <a:r>
              <a:rPr lang="fr-FR" altLang="ro-RO" sz="1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altLang="ro-RO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derularea</a:t>
            </a:r>
            <a:r>
              <a:rPr lang="fr-FR" altLang="ro-RO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altLang="ro-RO" sz="16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contractelor</a:t>
            </a:r>
            <a:r>
              <a:rPr lang="ro-RO" altLang="ro-RO" sz="1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fr-FR" altLang="ro-RO" sz="16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cadru</a:t>
            </a:r>
            <a:r>
              <a:rPr lang="fr-FR" altLang="ro-RO" sz="1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o-RO" altLang="ro-RO" sz="1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pentru formarea profesională a elevilor prin învățământul profesional de stat și a contractelor de parteneriat pentru formarea profesională a elevilor prin învățământul DUAL.</a:t>
            </a:r>
          </a:p>
          <a:p>
            <a:r>
              <a:rPr lang="fr-FR" altLang="ro-RO" sz="1600" b="1" i="1" dirty="0" smtClean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fr-FR" altLang="ro-RO" sz="1600" b="1" i="1" dirty="0" err="1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Anexa</a:t>
            </a:r>
            <a:r>
              <a:rPr lang="fr-FR" altLang="ro-RO" sz="1600" b="1" i="1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o-RO" altLang="ro-RO" sz="1600" b="1" i="1" dirty="0" smtClean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nr. 6 și Anexele nr. </a:t>
            </a:r>
            <a:r>
              <a:rPr lang="ro-RO" altLang="ro-RO" sz="1600" b="1" i="1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r>
              <a:rPr lang="ro-RO" altLang="ro-RO" sz="1600" b="1" i="1" dirty="0" smtClean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.1 și 6.2</a:t>
            </a:r>
            <a:r>
              <a:rPr lang="fr-FR" altLang="ro-RO" sz="1600" b="1" i="1" dirty="0" smtClean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fr-FR" altLang="ro-RO" sz="1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endParaRPr lang="ro-RO" altLang="ro-RO" sz="16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o-RO" altLang="ro-RO" sz="1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termen  de transmitere la CNDIPT</a:t>
            </a:r>
            <a:r>
              <a:rPr lang="en-US" altLang="ro-RO" sz="1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 </a:t>
            </a:r>
            <a:r>
              <a:rPr lang="ro-RO" altLang="ro-RO" sz="1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30 MAI 2025</a:t>
            </a:r>
            <a:endParaRPr lang="en-GB" sz="1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3453" y="210106"/>
            <a:ext cx="952314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altLang="ro-RO" sz="1400" b="1" dirty="0" smtClean="0">
                <a:solidFill>
                  <a:srgbClr val="5FCBEF">
                    <a:lumMod val="40000"/>
                    <a:lumOff val="60000"/>
                  </a:srgbClr>
                </a:solidFill>
                <a:cs typeface="Arial" panose="020B0604020202020204" pitchFamily="34" charset="0"/>
              </a:rPr>
              <a:t>ACTIVITĂȚI SPECIFICE ÎNVĂȚĂMÂNTULUI PROFESIONAL ȘI TEHNIC</a:t>
            </a:r>
            <a:r>
              <a:rPr lang="en-US" altLang="ro-RO" sz="1400" b="1" dirty="0" smtClean="0">
                <a:solidFill>
                  <a:srgbClr val="5FCBEF">
                    <a:lumMod val="40000"/>
                    <a:lumOff val="60000"/>
                  </a:srgbClr>
                </a:solidFill>
                <a:cs typeface="Arial" panose="020B0604020202020204" pitchFamily="34" charset="0"/>
              </a:rPr>
              <a:t> </a:t>
            </a:r>
            <a:r>
              <a:rPr lang="ro-RO" altLang="ro-RO" sz="1400" b="1" dirty="0" smtClean="0">
                <a:solidFill>
                  <a:srgbClr val="5FCBEF">
                    <a:lumMod val="40000"/>
                    <a:lumOff val="60000"/>
                  </a:srgbClr>
                </a:solidFill>
                <a:cs typeface="Arial" panose="020B0604020202020204" pitchFamily="34" charset="0"/>
              </a:rPr>
              <a:t>(ÎPT)</a:t>
            </a:r>
            <a:r>
              <a:rPr lang="en-US" altLang="ro-RO" sz="1400" b="1" dirty="0" smtClean="0">
                <a:solidFill>
                  <a:srgbClr val="5FCBEF">
                    <a:lumMod val="40000"/>
                    <a:lumOff val="60000"/>
                  </a:srgbClr>
                </a:solidFill>
                <a:cs typeface="Arial" panose="020B0604020202020204" pitchFamily="34" charset="0"/>
              </a:rPr>
              <a:t> </a:t>
            </a:r>
          </a:p>
          <a:p>
            <a:pPr algn="ctr"/>
            <a:r>
              <a:rPr lang="ro-RO" altLang="ro-RO" sz="1400" b="1" dirty="0" smtClean="0">
                <a:solidFill>
                  <a:srgbClr val="5FCBEF">
                    <a:lumMod val="40000"/>
                    <a:lumOff val="60000"/>
                  </a:srgbClr>
                </a:solidFill>
                <a:cs typeface="Arial" panose="020B0604020202020204" pitchFamily="34" charset="0"/>
              </a:rPr>
              <a:t>ÎN ANUL ȘCOLAR 20</a:t>
            </a:r>
            <a:r>
              <a:rPr lang="en-GB" altLang="ro-RO" sz="1400" b="1" dirty="0" smtClean="0">
                <a:solidFill>
                  <a:srgbClr val="5FCBEF">
                    <a:lumMod val="40000"/>
                    <a:lumOff val="60000"/>
                  </a:srgbClr>
                </a:solidFill>
                <a:cs typeface="Arial" panose="020B0604020202020204" pitchFamily="34" charset="0"/>
              </a:rPr>
              <a:t>2</a:t>
            </a:r>
            <a:r>
              <a:rPr lang="ro-RO" altLang="ro-RO" sz="1400" b="1" dirty="0" smtClean="0">
                <a:solidFill>
                  <a:srgbClr val="5FCBEF">
                    <a:lumMod val="40000"/>
                    <a:lumOff val="60000"/>
                  </a:srgbClr>
                </a:solidFill>
                <a:cs typeface="Arial" panose="020B0604020202020204" pitchFamily="34" charset="0"/>
              </a:rPr>
              <a:t>4-2025</a:t>
            </a:r>
            <a:endParaRPr lang="en-US" sz="3200" dirty="0">
              <a:solidFill>
                <a:srgbClr val="5FCBEF">
                  <a:lumMod val="40000"/>
                  <a:lumOff val="6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365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4119</TotalTime>
  <Words>3809</Words>
  <Application>Microsoft Office PowerPoint</Application>
  <PresentationFormat>Widescreen</PresentationFormat>
  <Paragraphs>367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7" baseType="lpstr">
      <vt:lpstr>ＭＳ Ｐゴシック</vt:lpstr>
      <vt:lpstr>Arial</vt:lpstr>
      <vt:lpstr>Arial Black</vt:lpstr>
      <vt:lpstr>Georgia</vt:lpstr>
      <vt:lpstr>Trebuchet MS</vt:lpstr>
      <vt:lpstr>Wingdings</vt:lpstr>
      <vt:lpstr>Wingdings 3</vt:lpstr>
      <vt:lpstr>Facet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Andreea Musoiu</dc:creator>
  <cp:lastModifiedBy>Camelia</cp:lastModifiedBy>
  <cp:revision>345</cp:revision>
  <cp:lastPrinted>2024-08-28T11:44:33Z</cp:lastPrinted>
  <dcterms:created xsi:type="dcterms:W3CDTF">2021-09-02T10:03:49Z</dcterms:created>
  <dcterms:modified xsi:type="dcterms:W3CDTF">2024-09-02T18:52:57Z</dcterms:modified>
</cp:coreProperties>
</file>