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78" r:id="rId3"/>
    <p:sldId id="281" r:id="rId4"/>
    <p:sldId id="277" r:id="rId5"/>
    <p:sldId id="280" r:id="rId6"/>
    <p:sldId id="294" r:id="rId7"/>
    <p:sldId id="261" r:id="rId8"/>
    <p:sldId id="264" r:id="rId9"/>
    <p:sldId id="291" r:id="rId10"/>
    <p:sldId id="287" r:id="rId11"/>
    <p:sldId id="266" r:id="rId12"/>
    <p:sldId id="289" r:id="rId13"/>
    <p:sldId id="269" r:id="rId14"/>
    <p:sldId id="271" r:id="rId15"/>
    <p:sldId id="270" r:id="rId16"/>
    <p:sldId id="293" r:id="rId17"/>
    <p:sldId id="282" r:id="rId18"/>
    <p:sldId id="283" r:id="rId19"/>
    <p:sldId id="275" r:id="rId2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F2E7"/>
    <a:srgbClr val="29A57D"/>
    <a:srgbClr val="00B0F0"/>
    <a:srgbClr val="A80000"/>
    <a:srgbClr val="CC00CC"/>
    <a:srgbClr val="333399"/>
    <a:srgbClr val="FF66FF"/>
    <a:srgbClr val="3333FF"/>
    <a:srgbClr val="9900CC"/>
    <a:srgbClr val="FF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6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87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37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7453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35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31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7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2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3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7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3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1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6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4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0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E907-F8B1-49EB-AFEB-0C56EACD85C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B3A199-18EC-4F7A-A6ED-EC766072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0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55" y="163941"/>
            <a:ext cx="3251841" cy="8460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2" t="28306" r="15754" b="33256"/>
          <a:stretch/>
        </p:blipFill>
        <p:spPr>
          <a:xfrm>
            <a:off x="6284991" y="139230"/>
            <a:ext cx="2698990" cy="10251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2553105"/>
            <a:ext cx="12192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 specifice </a:t>
            </a:r>
            <a:r>
              <a:rPr lang="en-US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 profesional și tehnic</a:t>
            </a:r>
            <a:r>
              <a:rPr lang="en-US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(ÎPT)</a:t>
            </a:r>
            <a:r>
              <a:rPr lang="en-US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altLang="ro-RO" sz="32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anul școlar </a:t>
            </a:r>
            <a:endParaRPr lang="en-GB" altLang="ro-RO" sz="3200" b="1" dirty="0" smtClean="0">
              <a:solidFill>
                <a:srgbClr val="5059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altLang="ro-RO" sz="44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GB" altLang="ro-RO" sz="44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altLang="ro-RO" sz="4400" b="1" dirty="0" smtClean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4-202</a:t>
            </a:r>
            <a:r>
              <a:rPr lang="ro-RO" altLang="ro-RO" sz="4400" b="1" dirty="0">
                <a:solidFill>
                  <a:srgbClr val="5059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o-RO" altLang="ro-RO" sz="4400" b="1" i="1" dirty="0" smtClean="0">
                <a:solidFill>
                  <a:srgbClr val="5059A7"/>
                </a:solidFill>
                <a:cs typeface="Arial" panose="020B0604020202020204" pitchFamily="34" charset="0"/>
              </a:rPr>
              <a:t/>
            </a:r>
            <a:br>
              <a:rPr lang="ro-RO" altLang="ro-RO" sz="4400" b="1" i="1" dirty="0" smtClean="0">
                <a:solidFill>
                  <a:srgbClr val="5059A7"/>
                </a:solidFill>
                <a:cs typeface="Arial" panose="020B0604020202020204" pitchFamily="34" charset="0"/>
              </a:rPr>
            </a:br>
            <a:endParaRPr lang="en-US" sz="4400" dirty="0">
              <a:solidFill>
                <a:srgbClr val="5059A7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56216" y="1403873"/>
            <a:ext cx="8961120" cy="1075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56216" y="1494268"/>
            <a:ext cx="8961120" cy="1277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46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575" y="0"/>
            <a:ext cx="12188281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66FF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prstClr val="white"/>
                </a:solidFill>
              </a:rPr>
              <a:t>6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16" name="CustomShape 4"/>
          <p:cNvSpPr/>
          <p:nvPr/>
        </p:nvSpPr>
        <p:spPr>
          <a:xfrm>
            <a:off x="5245477" y="763823"/>
            <a:ext cx="6944676" cy="649956"/>
          </a:xfrm>
          <a:prstGeom prst="rect">
            <a:avLst/>
          </a:prstGeom>
          <a:solidFill>
            <a:srgbClr val="FF66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/>
          <p:cNvSpPr/>
          <p:nvPr/>
        </p:nvSpPr>
        <p:spPr>
          <a:xfrm flipH="1">
            <a:off x="5988027" y="887581"/>
            <a:ext cx="6214363" cy="794375"/>
          </a:xfrm>
          <a:prstGeom prst="rect">
            <a:avLst/>
          </a:prstGeom>
          <a:solidFill>
            <a:srgbClr val="FF66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764912" y="864011"/>
            <a:ext cx="4828921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b="1" dirty="0">
                <a:solidFill>
                  <a:schemeClr val="bg1"/>
                </a:solidFill>
              </a:rPr>
              <a:t>Mecanism integrat de anticipare, monitorizare, evaluare a pieței muncii şi educației</a:t>
            </a:r>
            <a:endParaRPr lang="ro-RO" altLang="ro-RO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3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-2" y="3308350"/>
            <a:ext cx="9167447" cy="1607314"/>
          </a:xfrm>
          <a:prstGeom prst="rect">
            <a:avLst/>
          </a:prstGeom>
          <a:gradFill flip="none" rotWithShape="1">
            <a:gsLst>
              <a:gs pos="0">
                <a:srgbClr val="FF8FFF">
                  <a:tint val="66000"/>
                  <a:satMod val="160000"/>
                </a:srgbClr>
              </a:gs>
              <a:gs pos="32000">
                <a:srgbClr val="FF8FFF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TextBox 12"/>
          <p:cNvSpPr txBox="1"/>
          <p:nvPr/>
        </p:nvSpPr>
        <p:spPr>
          <a:xfrm>
            <a:off x="491979" y="1935712"/>
            <a:ext cx="11698174" cy="124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600" dirty="0">
                <a:solidFill>
                  <a:srgbClr val="FF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ISJ/ISMB v</a:t>
            </a:r>
            <a:r>
              <a:rPr lang="en-GB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monitoriza completarea/actualizarea în SIIIR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tuturor informațiilor privind formațiunile de studii, datele personale și de contact ale elevilor din învățământul profesional și tehnic,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mod deosebit ale elevilor din anii terminali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potențiali absolvenți ai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promoției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en-GB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endParaRPr lang="en-GB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400" dirty="0">
                <a:solidFill>
                  <a:srgbClr val="FF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ISJ/ISMB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informa unitățile de învățământ cu privire la importanța  completării și actualizării în SIIIR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atributelor elevilor din anii terminali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va verifica îndeplinirea acestei cerințe pentru viitorii absolvenți ai promoției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en-GB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1979" y="3341882"/>
            <a:ext cx="608296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avut în vedere că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elevii din anii terminali </a:t>
            </a:r>
            <a:endParaRPr lang="ro-RO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potențiali absolvenți ai promoției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2025), </a:t>
            </a:r>
          </a:p>
          <a:p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completarea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actualizarea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datelor personale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trebuie realizate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înaintea încheierii în SIIIR a situației de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promovare</a:t>
            </a:r>
            <a:r>
              <a:rPr lang="en-GB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concordanță cu calendarul activităților derulate în cadrul SIIIR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GB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anexă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Metodologia privind managementul SIIIR,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aprobată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 OMEN nr.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4371/13.07.2017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874" y="4956442"/>
            <a:ext cx="540231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Datele vor fi completate/actualizate </a:t>
            </a: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nivelurile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ÎPT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profesional, liceu tehnologic, postliceal </a:t>
            </a:r>
            <a:endParaRPr lang="en-GB" sz="1400" dirty="0" smtClean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școală postliceală și școală de maiștri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 smtClean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GB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proprietate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publică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 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stat) /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GB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finanțare 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 la buget sau cu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taxă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 smtClean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formele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zi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seral</a:t>
            </a:r>
            <a:r>
              <a:rPr lang="en-GB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 smtClean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tipuri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învățământ 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 masă /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en-GB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GB" sz="1400" dirty="0">
              <a:solidFill>
                <a:srgbClr val="CC00CC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03117" y="6611802"/>
            <a:ext cx="377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11387" y="5969881"/>
            <a:ext cx="57096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Informațiile sunt necesare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generarea rapoartelor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 raport 553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(pentru învățământul liceal), respectiv, 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 raport 554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(pentru învățământul profesional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1740" y="4766798"/>
            <a:ext cx="5978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rgbClr val="CC00CC"/>
              </a:buClr>
              <a:buSzPct val="140000"/>
              <a:buFont typeface="Wingdings" panose="05000000000000000000" pitchFamily="2" charset="2"/>
              <a:buChar char="ü"/>
            </a:pP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rezultatul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examenul de certificare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 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en-GB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rgbClr val="CC00CC"/>
              </a:buClr>
              <a:buSzPct val="140000"/>
              <a:buFont typeface="Wingdings" panose="05000000000000000000" pitchFamily="2" charset="2"/>
              <a:buChar char="ü"/>
            </a:pPr>
            <a:endParaRPr lang="en-GB" sz="1400" dirty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rgbClr val="CC00CC"/>
              </a:buClr>
              <a:buSzPct val="140000"/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datele 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operatorii economici</a:t>
            </a:r>
            <a:r>
              <a:rPr lang="ro-RO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care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contract de practică </a:t>
            </a: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ro-RO" sz="1400" b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ultimul an de </a:t>
            </a:r>
            <a:r>
              <a:rPr lang="ro-RO" sz="1400" b="1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studiu</a:t>
            </a:r>
            <a:r>
              <a:rPr lang="en-GB" sz="1400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 smtClean="0">
              <a:solidFill>
                <a:srgbClr val="CC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28160" y="4509620"/>
            <a:ext cx="3955149" cy="369332"/>
          </a:xfrm>
          <a:prstGeom prst="rect">
            <a:avLst/>
          </a:prstGeom>
          <a:solidFill>
            <a:srgbClr val="CC00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vor completa în SIIIR și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ro-R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rapezoid 13"/>
          <p:cNvSpPr/>
          <p:nvPr/>
        </p:nvSpPr>
        <p:spPr>
          <a:xfrm rot="10800000">
            <a:off x="5987190" y="3159784"/>
            <a:ext cx="6033824" cy="1351024"/>
          </a:xfrm>
          <a:prstGeom prst="trapezoid">
            <a:avLst>
              <a:gd name="adj" fmla="val 78053"/>
            </a:avLst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586440" y="3136734"/>
            <a:ext cx="4817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ro-RO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ABSOLVENȚII </a:t>
            </a:r>
            <a:r>
              <a:rPr lang="ro-RO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endParaRPr lang="en-GB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95189" y="3404519"/>
            <a:ext cx="66559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 PROFESIONAL (INCLUSIV DUAL) </a:t>
            </a:r>
            <a:endParaRPr lang="en-GB" sz="1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DE LICEU TEHNOLOGIC,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0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577" y="55764"/>
            <a:ext cx="12188281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accent1">
              <a:lumMod val="40000"/>
              <a:lumOff val="60000"/>
              <a:alpha val="8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ustomShape 4"/>
          <p:cNvSpPr/>
          <p:nvPr/>
        </p:nvSpPr>
        <p:spPr>
          <a:xfrm>
            <a:off x="5245477" y="763823"/>
            <a:ext cx="6944676" cy="649956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/>
          <p:cNvSpPr/>
          <p:nvPr/>
        </p:nvSpPr>
        <p:spPr>
          <a:xfrm flipH="1">
            <a:off x="5988028" y="926494"/>
            <a:ext cx="6188678" cy="688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764912" y="1155951"/>
            <a:ext cx="48289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 calificărilor profesionale</a:t>
            </a:r>
          </a:p>
        </p:txBody>
      </p:sp>
      <p:sp>
        <p:nvSpPr>
          <p:cNvPr id="18" name="CustomShape 4"/>
          <p:cNvSpPr/>
          <p:nvPr/>
        </p:nvSpPr>
        <p:spPr>
          <a:xfrm>
            <a:off x="261083" y="1846947"/>
            <a:ext cx="4300526" cy="1489436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TextBox 6"/>
          <p:cNvSpPr txBox="1"/>
          <p:nvPr/>
        </p:nvSpPr>
        <p:spPr>
          <a:xfrm>
            <a:off x="334324" y="1544608"/>
            <a:ext cx="41061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 calificării profesionale 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SESIUNEA IULIE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2025,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absolvenții învățământului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 de stat, </a:t>
            </a:r>
            <a:endParaRPr lang="ro-RO" altLang="ro-RO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 dual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seria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2022-2025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ai învățământului profesional special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seria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2021-2025</a:t>
            </a:r>
            <a:endParaRPr lang="ro-RO" altLang="ro-RO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stomShape 5"/>
          <p:cNvSpPr/>
          <p:nvPr/>
        </p:nvSpPr>
        <p:spPr>
          <a:xfrm flipH="1">
            <a:off x="-6677" y="3565754"/>
            <a:ext cx="12209067" cy="958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TextBox 8"/>
          <p:cNvSpPr txBox="1"/>
          <p:nvPr/>
        </p:nvSpPr>
        <p:spPr>
          <a:xfrm>
            <a:off x="10391" y="3693595"/>
            <a:ext cx="12179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vor fi derulate în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 școlar 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2024-2025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pentru </a:t>
            </a:r>
          </a:p>
          <a:p>
            <a:pPr algn="ctr"/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ACTUALIZAREA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Listei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temelor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practică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Fișelor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asociate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alt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769969" y="6611802"/>
            <a:ext cx="41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34849" y="1951195"/>
            <a:ext cx="73174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ro-RO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OMEN nr. 4435/201</a:t>
            </a:r>
            <a:r>
              <a:rPr lang="ro-RO" altLang="ro-RO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aprobarea</a:t>
            </a:r>
            <a:r>
              <a:rPr lang="fr-FR" altLang="ro-RO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examenului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absolvenții</a:t>
            </a:r>
            <a:r>
              <a:rPr lang="fr-FR" altLang="ro-RO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altLang="ro-RO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fr-FR" altLang="ro-RO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fr-FR" altLang="ro-RO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durata</a:t>
            </a:r>
            <a:r>
              <a:rPr lang="fr-FR" altLang="ro-RO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3 </a:t>
            </a:r>
            <a:r>
              <a:rPr lang="fr-FR" altLang="ro-RO" sz="1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</a:t>
            </a:r>
            <a:endParaRPr lang="ro-RO" altLang="ro-RO" sz="1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34848" y="2544619"/>
            <a:ext cx="7541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istele</a:t>
            </a:r>
            <a:r>
              <a:rPr lang="fr-F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ale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temelor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practică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examenului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Fișele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asociate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publicate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site-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Ministerului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Educației</a:t>
            </a:r>
            <a:r>
              <a:rPr 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375272" y="4503314"/>
            <a:ext cx="3259518" cy="2142351"/>
            <a:chOff x="3848182" y="4503314"/>
            <a:chExt cx="3259518" cy="2142351"/>
          </a:xfrm>
        </p:grpSpPr>
        <p:sp>
          <p:nvSpPr>
            <p:cNvPr id="32" name="Rectangle 31"/>
            <p:cNvSpPr/>
            <p:nvPr/>
          </p:nvSpPr>
          <p:spPr>
            <a:xfrm>
              <a:off x="3855868" y="4946592"/>
              <a:ext cx="3249125" cy="16599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848182" y="4503314"/>
              <a:ext cx="3259518" cy="2142351"/>
              <a:chOff x="3848182" y="4503314"/>
              <a:chExt cx="3259518" cy="2142351"/>
            </a:xfrm>
          </p:grpSpPr>
          <p:sp>
            <p:nvSpPr>
              <p:cNvPr id="26" name="CustomShape 5"/>
              <p:cNvSpPr/>
              <p:nvPr/>
            </p:nvSpPr>
            <p:spPr>
              <a:xfrm flipH="1">
                <a:off x="3848182" y="4503314"/>
                <a:ext cx="3259518" cy="44327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1" name="TextBox 30"/>
              <p:cNvSpPr txBox="1"/>
              <p:nvPr/>
            </p:nvSpPr>
            <p:spPr>
              <a:xfrm>
                <a:off x="3855866" y="4577260"/>
                <a:ext cx="32324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o-RO" altLang="ro-RO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 DECEMBRIE 2024</a:t>
                </a:r>
                <a:endParaRPr lang="ro-RO" altLang="ro-RO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907032" y="5002138"/>
                <a:ext cx="3042754" cy="16435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90000"/>
                  </a:lnSpc>
                  <a:buFont typeface="Arial" panose="020B0604020202020204" pitchFamily="34" charset="0"/>
                  <a:buNone/>
                </a:pPr>
                <a:r>
                  <a:rPr lang="pt-BR" altLang="ro-RO" sz="1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DG</a:t>
                </a:r>
                <a:r>
                  <a:rPr lang="ro-RO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IP</a:t>
                </a:r>
                <a:r>
                  <a:rPr lang="pt-B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din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cadrul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</a:t>
                </a:r>
                <a:r>
                  <a:rPr lang="ro-RO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avizează</a:t>
                </a:r>
                <a:r>
                  <a:rPr lang="fr-FR" altLang="ro-RO" sz="1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Lista </a:t>
                </a:r>
                <a:r>
                  <a:rPr lang="fr-FR" altLang="ro-RO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națională</a:t>
                </a:r>
                <a:r>
                  <a:rPr lang="fr-FR" altLang="ro-RO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fr-FR" altLang="ro-RO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temelor</a:t>
                </a:r>
                <a:r>
                  <a:rPr lang="fr-FR" altLang="ro-RO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pentru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proba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practică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și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Fișele</a:t>
                </a:r>
                <a:r>
                  <a:rPr lang="fr-FR" altLang="ro-RO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de </a:t>
                </a:r>
                <a:r>
                  <a:rPr lang="fr-FR" altLang="ro-RO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evaluare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asociate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pentru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fiecare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calificare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profesională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și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le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înaintează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președintelui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Comisiei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Naţionale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de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Evaluare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şi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Certificare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CNEC </a:t>
                </a:r>
                <a:r>
                  <a:rPr lang="fr-FR" altLang="ro-RO" sz="1400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spre</a:t>
                </a:r>
                <a:r>
                  <a:rPr lang="fr-FR" altLang="ro-RO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altLang="ro-RO" sz="1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aprobare</a:t>
                </a:r>
                <a:r>
                  <a:rPr lang="ro-RO" altLang="ro-RO" sz="1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8194611" y="4498064"/>
            <a:ext cx="3273841" cy="2103238"/>
            <a:chOff x="8194611" y="4498064"/>
            <a:chExt cx="3273841" cy="2103238"/>
          </a:xfrm>
        </p:grpSpPr>
        <p:sp>
          <p:nvSpPr>
            <p:cNvPr id="34" name="CustomShape 5"/>
            <p:cNvSpPr/>
            <p:nvPr/>
          </p:nvSpPr>
          <p:spPr>
            <a:xfrm flipH="1">
              <a:off x="8194611" y="4498064"/>
              <a:ext cx="3273841" cy="44327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" name="TextBox 34"/>
            <p:cNvSpPr txBox="1"/>
            <p:nvPr/>
          </p:nvSpPr>
          <p:spPr>
            <a:xfrm>
              <a:off x="8208935" y="4572010"/>
              <a:ext cx="32324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altLang="ro-RO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 IANUARIE 2025</a:t>
              </a:r>
              <a:endPara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208937" y="4941342"/>
              <a:ext cx="3249125" cy="16599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310205" y="5034466"/>
              <a:ext cx="3042754" cy="1255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buFont typeface="Arial" panose="020B0604020202020204" pitchFamily="34" charset="0"/>
                <a:buNone/>
              </a:pPr>
              <a:r>
                <a:rPr lang="fr-FR" altLang="ro-RO" sz="1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Lista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națională</a:t>
              </a:r>
              <a:r>
                <a:rPr lang="fr-FR" altLang="ro-RO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temelor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pentru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proba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practică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o-RO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ş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Fișele</a:t>
              </a:r>
              <a:r>
                <a:rPr lang="fr-FR" altLang="ro-RO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evaluare</a:t>
              </a:r>
              <a:r>
                <a:rPr lang="fr-FR" altLang="ro-RO" sz="14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asociate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aprobate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președintele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Comisiei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Naţionale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Evaluare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şi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Certificare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– CNEC</a:t>
              </a:r>
              <a:r>
                <a:rPr lang="ro-RO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o-RO" altLang="ro-RO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 postează pe site-ul </a:t>
              </a:r>
              <a:r>
                <a:rPr lang="ro-RO" altLang="ro-RO" sz="1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ME/CNDIPT.</a:t>
              </a:r>
              <a:endPara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5932" y="4505402"/>
            <a:ext cx="3259518" cy="2103238"/>
            <a:chOff x="393094" y="4505402"/>
            <a:chExt cx="3259518" cy="2103238"/>
          </a:xfrm>
        </p:grpSpPr>
        <p:sp>
          <p:nvSpPr>
            <p:cNvPr id="38" name="CustomShape 5"/>
            <p:cNvSpPr/>
            <p:nvPr/>
          </p:nvSpPr>
          <p:spPr>
            <a:xfrm flipH="1">
              <a:off x="393094" y="4505402"/>
              <a:ext cx="3259518" cy="44327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9" name="TextBox 38"/>
            <p:cNvSpPr txBox="1"/>
            <p:nvPr/>
          </p:nvSpPr>
          <p:spPr>
            <a:xfrm>
              <a:off x="400778" y="4579348"/>
              <a:ext cx="32324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altLang="ro-RO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ro-RO" altLang="ro-RO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DECEMBRIE 2024</a:t>
              </a:r>
              <a:endPara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00780" y="4948680"/>
              <a:ext cx="3249125" cy="16599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02048" y="5041804"/>
              <a:ext cx="3042754" cy="1255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buFont typeface="Arial" panose="020B0604020202020204" pitchFamily="34" charset="0"/>
                <a:buNone/>
              </a:pP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CNDIPT va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elabora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și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va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trimite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către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Direcția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Generală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Învățământ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o-RO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Preuniversitar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o-RO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(DGIP)</a:t>
              </a:r>
              <a:r>
                <a:rPr lang="en-US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din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ME</a:t>
              </a:r>
              <a:r>
                <a:rPr lang="fr-FR" altLang="ro-RO" sz="14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>
                <a:lnSpc>
                  <a:spcPct val="90000"/>
                </a:lnSpc>
                <a:buFont typeface="Arial" panose="020B0604020202020204" pitchFamily="34" charset="0"/>
                <a:buNone/>
              </a:pPr>
              <a:r>
                <a:rPr lang="fr-FR" altLang="ro-RO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Lista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națională</a:t>
              </a:r>
              <a:r>
                <a:rPr lang="fr-FR" altLang="ro-RO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temelor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pentru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proba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practică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și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Fișele</a:t>
              </a:r>
              <a:r>
                <a:rPr lang="fr-FR" altLang="ro-RO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fr-FR" altLang="ro-RO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evaluare</a:t>
              </a:r>
              <a:r>
                <a:rPr lang="fr-FR" altLang="ro-RO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altLang="ro-RO" sz="1400" dirty="0" err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asociate</a:t>
              </a:r>
              <a:r>
                <a:rPr lang="ro-RO" altLang="ro-RO" sz="1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98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3" y="0"/>
            <a:ext cx="12175243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accent1">
              <a:lumMod val="40000"/>
              <a:lumOff val="60000"/>
              <a:alpha val="8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ustomShape 4"/>
          <p:cNvSpPr/>
          <p:nvPr/>
        </p:nvSpPr>
        <p:spPr>
          <a:xfrm>
            <a:off x="5245477" y="763823"/>
            <a:ext cx="6944676" cy="649956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/>
          <p:cNvSpPr/>
          <p:nvPr/>
        </p:nvSpPr>
        <p:spPr>
          <a:xfrm flipH="1">
            <a:off x="5988028" y="926494"/>
            <a:ext cx="6188678" cy="688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764912" y="1155951"/>
            <a:ext cx="48289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 calificărilor profesionale</a:t>
            </a:r>
          </a:p>
        </p:txBody>
      </p:sp>
      <p:sp>
        <p:nvSpPr>
          <p:cNvPr id="29" name="CustomShape 5"/>
          <p:cNvSpPr/>
          <p:nvPr/>
        </p:nvSpPr>
        <p:spPr>
          <a:xfrm flipH="1">
            <a:off x="-4" y="4081855"/>
            <a:ext cx="9679023" cy="2818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697399" y="2524013"/>
            <a:ext cx="11479307" cy="415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963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r>
              <a:rPr lang="en-US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►</a:t>
            </a:r>
            <a:r>
              <a:rPr lang="ro-RO" altLang="ro-RO" sz="16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o-RO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ISJ</a:t>
            </a:r>
            <a:r>
              <a:rPr lang="ro-RO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/ ISMB informează unitățile de învățământ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privire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la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postarea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Listei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naționale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temelor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și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Fișelor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evaluare</a:t>
            </a:r>
            <a:r>
              <a:rPr lang="fr-FR" altLang="ro-RO" sz="1600" i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asociat</a:t>
            </a:r>
            <a:r>
              <a:rPr lang="ro-RO" altLang="ro-RO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e</a:t>
            </a:r>
            <a:r>
              <a:rPr lang="en-GB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;</a:t>
            </a:r>
            <a:endParaRPr lang="ro-RO" altLang="ro-RO" sz="16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endParaRPr lang="ro-RO" altLang="ro-RO" sz="16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r>
              <a:rPr lang="en-US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►</a:t>
            </a:r>
            <a:r>
              <a:rPr lang="ro-RO" altLang="ro-RO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unitățile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învățământ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desemnate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centre de examen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împreună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operatorii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economici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/</a:t>
            </a:r>
            <a:r>
              <a:rPr lang="ro-RO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instituțiile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publice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care au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încheiat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parteneriate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pregătire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vor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selecta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din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i="1" dirty="0">
                <a:solidFill>
                  <a:srgbClr val="002060"/>
                </a:solidFill>
                <a:cs typeface="Arial" panose="020B0604020202020204" pitchFamily="34" charset="0"/>
              </a:rPr>
              <a:t>Lista </a:t>
            </a:r>
            <a:r>
              <a:rPr lang="fr-FR" altLang="ro-RO" sz="1600" b="1" i="1" dirty="0" err="1">
                <a:solidFill>
                  <a:srgbClr val="002060"/>
                </a:solidFill>
                <a:cs typeface="Arial" panose="020B0604020202020204" pitchFamily="34" charset="0"/>
              </a:rPr>
              <a:t>națională</a:t>
            </a:r>
            <a:r>
              <a:rPr lang="fr-FR" altLang="ro-RO" sz="1600" b="1" i="1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600" b="1" i="1" dirty="0" err="1">
                <a:solidFill>
                  <a:srgbClr val="002060"/>
                </a:solidFill>
                <a:cs typeface="Arial" panose="020B0604020202020204" pitchFamily="34" charset="0"/>
              </a:rPr>
              <a:t>temelor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,</a:t>
            </a:r>
            <a:r>
              <a:rPr lang="fr-FR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15-30 </a:t>
            </a:r>
            <a:r>
              <a:rPr lang="fr-FR" altLang="ro-RO" sz="1600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teme</a:t>
            </a:r>
            <a:r>
              <a:rPr lang="fr-FR" altLang="ro-RO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;</a:t>
            </a:r>
            <a:r>
              <a:rPr lang="fr-FR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ro-RO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termen</a:t>
            </a:r>
            <a:r>
              <a:rPr lang="en-GB" altLang="ro-RO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fr-FR" altLang="ro-RO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2 </a:t>
            </a:r>
            <a:r>
              <a:rPr lang="fr-FR" altLang="ro-RO" sz="1600" b="1" dirty="0" err="1">
                <a:solidFill>
                  <a:schemeClr val="bg1"/>
                </a:solidFill>
                <a:cs typeface="Arial" panose="020B0604020202020204" pitchFamily="34" charset="0"/>
              </a:rPr>
              <a:t>săptămâni</a:t>
            </a:r>
            <a:r>
              <a:rPr lang="fr-FR" altLang="ro-RO" sz="1600" b="1" dirty="0">
                <a:solidFill>
                  <a:schemeClr val="bg1"/>
                </a:solidFill>
                <a:cs typeface="Arial" panose="020B0604020202020204" pitchFamily="34" charset="0"/>
              </a:rPr>
              <a:t> de la </a:t>
            </a:r>
            <a:r>
              <a:rPr lang="fr-FR" altLang="ro-RO" sz="1600" b="1" dirty="0" err="1">
                <a:solidFill>
                  <a:schemeClr val="bg1"/>
                </a:solidFill>
                <a:cs typeface="Arial" panose="020B0604020202020204" pitchFamily="34" charset="0"/>
              </a:rPr>
              <a:t>constituirea</a:t>
            </a:r>
            <a:r>
              <a:rPr lang="fr-FR" altLang="ro-RO" sz="16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chemeClr val="bg1"/>
                </a:solidFill>
                <a:cs typeface="Arial" panose="020B0604020202020204" pitchFamily="34" charset="0"/>
              </a:rPr>
              <a:t>unităților de </a:t>
            </a:r>
            <a:r>
              <a:rPr lang="ro-RO" altLang="ro-RO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învățământ ca </a:t>
            </a:r>
            <a:r>
              <a:rPr lang="fr-FR" altLang="ro-RO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centre </a:t>
            </a:r>
            <a:r>
              <a:rPr lang="fr-FR" altLang="ro-RO" sz="1600" b="1" dirty="0">
                <a:solidFill>
                  <a:schemeClr val="bg1"/>
                </a:solidFill>
                <a:cs typeface="Arial" panose="020B0604020202020204" pitchFamily="34" charset="0"/>
              </a:rPr>
              <a:t>de </a:t>
            </a:r>
            <a:r>
              <a:rPr lang="fr-FR" altLang="ro-RO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examen</a:t>
            </a:r>
          </a:p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endParaRPr lang="ro-RO" altLang="ro-RO" sz="16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r>
              <a:rPr lang="en-US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►</a:t>
            </a:r>
            <a:r>
              <a:rPr lang="ro-RO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directorii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unităţilor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învăţământ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cs typeface="Arial" panose="020B0604020202020204" pitchFamily="34" charset="0"/>
              </a:rPr>
              <a:t>desemnate</a:t>
            </a:r>
            <a:r>
              <a:rPr lang="fr-FR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 centre de examen 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transmit lista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temelor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selectate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fiecare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calificare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profesională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Comisi</a:t>
            </a:r>
            <a:r>
              <a:rPr lang="ro-RO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ei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Judeţe</a:t>
            </a:r>
            <a:r>
              <a:rPr lang="ro-RO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ne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Evaluare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Certificare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(CJEC)/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Comisi</a:t>
            </a:r>
            <a:r>
              <a:rPr lang="ro-RO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ei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Municipiului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Bucureşti de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Evaluare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Certificare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(CMBEC)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și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unităților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învățământ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arondate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centrului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de examen,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unde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este </a:t>
            </a:r>
            <a:r>
              <a:rPr lang="fr-FR" altLang="ro-RO" sz="16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cazul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;</a:t>
            </a:r>
            <a:endParaRPr lang="ro-RO" altLang="ro-RO" sz="1600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endParaRPr lang="ro-RO" altLang="ro-RO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spcBef>
                <a:spcPts val="550"/>
              </a:spcBef>
              <a:spcAft>
                <a:spcPts val="550"/>
              </a:spcAft>
              <a:buFont typeface="Arial" panose="020B0604020202020204" pitchFamily="34" charset="0"/>
              <a:buNone/>
            </a:pPr>
            <a:r>
              <a:rPr lang="en-US" altLang="ro-RO" sz="1600" b="1" dirty="0">
                <a:solidFill>
                  <a:srgbClr val="002060"/>
                </a:solidFill>
                <a:cs typeface="Arial" panose="020B0604020202020204" pitchFamily="34" charset="0"/>
              </a:rPr>
              <a:t>► </a:t>
            </a:r>
            <a:r>
              <a:rPr lang="ro-RO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afișarea </a:t>
            </a:r>
            <a:r>
              <a:rPr lang="ro-RO" altLang="ro-RO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la avizierul școlii a </a:t>
            </a:r>
            <a:r>
              <a:rPr lang="fr-FR" altLang="ro-RO" sz="1600" i="1" dirty="0" smtClean="0">
                <a:solidFill>
                  <a:srgbClr val="002060"/>
                </a:solidFill>
                <a:cs typeface="Arial" panose="020B0604020202020204" pitchFamily="34" charset="0"/>
              </a:rPr>
              <a:t>List</a:t>
            </a:r>
            <a:r>
              <a:rPr lang="ro-RO" altLang="ro-RO" sz="1600" i="1" dirty="0">
                <a:solidFill>
                  <a:srgbClr val="002060"/>
                </a:solidFill>
                <a:cs typeface="Arial" panose="020B0604020202020204" pitchFamily="34" charset="0"/>
              </a:rPr>
              <a:t>ei</a:t>
            </a:r>
            <a:r>
              <a:rPr lang="fr-FR" altLang="ro-RO" sz="1600" i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i="1" dirty="0" err="1">
                <a:solidFill>
                  <a:srgbClr val="002060"/>
                </a:solidFill>
                <a:cs typeface="Arial" panose="020B0604020202020204" pitchFamily="34" charset="0"/>
              </a:rPr>
              <a:t>temelor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selectate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i="1" dirty="0" err="1">
                <a:solidFill>
                  <a:srgbClr val="002060"/>
                </a:solidFill>
                <a:cs typeface="Arial" panose="020B0604020202020204" pitchFamily="34" charset="0"/>
              </a:rPr>
              <a:t>Fișele</a:t>
            </a:r>
            <a:r>
              <a:rPr lang="fr-FR" altLang="ro-RO" sz="1600" i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600" i="1" dirty="0" err="1">
                <a:solidFill>
                  <a:srgbClr val="002060"/>
                </a:solidFill>
                <a:cs typeface="Arial" panose="020B0604020202020204" pitchFamily="34" charset="0"/>
              </a:rPr>
              <a:t>evaluare</a:t>
            </a:r>
            <a:r>
              <a:rPr lang="fr-FR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6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asociate</a:t>
            </a:r>
            <a:r>
              <a:rPr lang="ro-RO" altLang="ro-RO" sz="1600" dirty="0" smtClean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ro-RO" altLang="ro-RO" sz="1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pentru fiecare calificare profesională pentru care se organizează examen</a:t>
            </a:r>
            <a:r>
              <a:rPr lang="en-GB" altLang="ro-RO" sz="1600" dirty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  <a:endParaRPr lang="en-US" altLang="ro-RO" sz="16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803117" y="6611802"/>
            <a:ext cx="377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stomShape 5"/>
          <p:cNvSpPr/>
          <p:nvPr/>
        </p:nvSpPr>
        <p:spPr>
          <a:xfrm flipH="1">
            <a:off x="-6678" y="1686854"/>
            <a:ext cx="12209067" cy="83458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TextBox 20"/>
          <p:cNvSpPr txBox="1"/>
          <p:nvPr/>
        </p:nvSpPr>
        <p:spPr>
          <a:xfrm>
            <a:off x="10391" y="1814695"/>
            <a:ext cx="12179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vor fi derulate în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 școlar 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2024-2025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pentru </a:t>
            </a:r>
          </a:p>
          <a:p>
            <a:pPr algn="ctr"/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ACTUALIZAREA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Listei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temelor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practică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Fișelor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asociate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alt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9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3" y="0"/>
            <a:ext cx="12175243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accent1">
              <a:lumMod val="40000"/>
              <a:lumOff val="60000"/>
              <a:alpha val="8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ustomShape 4"/>
          <p:cNvSpPr/>
          <p:nvPr/>
        </p:nvSpPr>
        <p:spPr>
          <a:xfrm>
            <a:off x="5245477" y="763823"/>
            <a:ext cx="6944676" cy="649956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/>
          <p:cNvSpPr/>
          <p:nvPr/>
        </p:nvSpPr>
        <p:spPr>
          <a:xfrm flipH="1">
            <a:off x="5988028" y="926494"/>
            <a:ext cx="6188678" cy="688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764912" y="1155951"/>
            <a:ext cx="48289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 calificărilor profesionale</a:t>
            </a:r>
          </a:p>
        </p:txBody>
      </p:sp>
      <p:sp>
        <p:nvSpPr>
          <p:cNvPr id="29" name="CustomShape 5"/>
          <p:cNvSpPr/>
          <p:nvPr/>
        </p:nvSpPr>
        <p:spPr>
          <a:xfrm flipH="1">
            <a:off x="6559" y="4742732"/>
            <a:ext cx="3136221" cy="232682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336181" y="2744885"/>
            <a:ext cx="11684834" cy="2357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963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685800"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buFont typeface="Arial" panose="020B0604020202020204" pitchFamily="34" charset="0"/>
              <a:buNone/>
            </a:pPr>
            <a:r>
              <a:rPr lang="en-US" altLang="ro-RO" sz="14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►</a:t>
            </a:r>
            <a:r>
              <a:rPr lang="en-US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unitățile</a:t>
            </a:r>
            <a:r>
              <a:rPr lang="fr-FR" altLang="ro-RO" sz="14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învățământ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colaborare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operatorii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economici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/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instituțiile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publice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care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s-au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încheiat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parteneriate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pregătirea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întocmesc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propuneri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fiecare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calificare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profesională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școlarizată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și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Fișa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descriere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vederea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certificării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calificării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profesionale</a:t>
            </a:r>
            <a:r>
              <a:rPr lang="ro-RO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(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Anexa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nr. 2 a OMEN 4435/2014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),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concordanță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standardele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pregătire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profesională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vigoare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și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avizat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Consiliul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administrație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al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unității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învăţământ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operatorii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economici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/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instituțiile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publice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partenere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.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toate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calific</a:t>
            </a:r>
            <a:r>
              <a:rPr lang="ro-RO" altLang="ro-RO" sz="1400" dirty="0" smtClean="0">
                <a:solidFill>
                  <a:srgbClr val="002060"/>
                </a:solidFill>
                <a:cs typeface="Arial" panose="020B0604020202020204" pitchFamily="34" charset="0"/>
              </a:rPr>
              <a:t>ă</a:t>
            </a:r>
            <a:r>
              <a:rPr lang="fr-FR" altLang="ro-RO" sz="14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rile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temele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propuse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vor fi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elaborate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conformitate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Standardele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pregătire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profesională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aprobate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prin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endParaRPr lang="fr-FR" altLang="ro-RO" sz="1400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fr-FR" altLang="ro-RO" sz="14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OMENCȘ 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4121/2016</a:t>
            </a:r>
            <a:r>
              <a:rPr lang="fr-FR" altLang="ro-RO" sz="14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;</a:t>
            </a:r>
          </a:p>
          <a:p>
            <a:pPr lvl="1">
              <a:buFont typeface="Arial" panose="020B0604020202020204" pitchFamily="34" charset="0"/>
              <a:buNone/>
            </a:pPr>
            <a:endParaRPr lang="ro-RO" altLang="ro-RO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►</a:t>
            </a:r>
            <a:r>
              <a:rPr lang="ro-RO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unitățile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învățământ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înaintează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către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ISJ/ ISMB 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Lista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temelor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propuse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fiecare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calificare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școlarizată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la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nivel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unitate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învăţământ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precum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Fişa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descriere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fiecărei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endParaRPr lang="en-US" altLang="ro-RO" sz="1400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ro-RO" altLang="ro-RO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termen </a:t>
            </a:r>
            <a:r>
              <a:rPr lang="ro-RO" altLang="ro-RO" sz="1400" b="1" dirty="0">
                <a:solidFill>
                  <a:schemeClr val="bg1"/>
                </a:solidFill>
                <a:cs typeface="Arial" panose="020B0604020202020204" pitchFamily="34" charset="0"/>
              </a:rPr>
              <a:t>31 </a:t>
            </a:r>
            <a:r>
              <a:rPr lang="ro-RO" altLang="ro-RO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MARTIE 202</a:t>
            </a:r>
            <a:r>
              <a:rPr lang="ro-RO" altLang="ro-RO" sz="1400" b="1" dirty="0">
                <a:solidFill>
                  <a:schemeClr val="bg1"/>
                </a:solidFill>
                <a:cs typeface="Arial" panose="020B0604020202020204" pitchFamily="34" charset="0"/>
              </a:rPr>
              <a:t>5</a:t>
            </a:r>
            <a:endParaRPr lang="ro-RO" altLang="ro-RO" sz="1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" name="CustomShape 5"/>
          <p:cNvSpPr/>
          <p:nvPr/>
        </p:nvSpPr>
        <p:spPr>
          <a:xfrm flipH="1">
            <a:off x="-15297" y="1766528"/>
            <a:ext cx="12217688" cy="975308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TextBox 6"/>
          <p:cNvSpPr txBox="1"/>
          <p:nvPr/>
        </p:nvSpPr>
        <p:spPr>
          <a:xfrm>
            <a:off x="15155" y="1832825"/>
            <a:ext cx="12005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EXTINDEREA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bazei de date ce conține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 pentru proba practică 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 de evaluare 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absolvenții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stat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ai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dual,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seria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fr-FR" altLang="ro-RO" sz="1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respectiv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altLang="ro-RO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stomShape 5"/>
          <p:cNvSpPr/>
          <p:nvPr/>
        </p:nvSpPr>
        <p:spPr>
          <a:xfrm flipH="1">
            <a:off x="11042" y="6293620"/>
            <a:ext cx="3136221" cy="232682"/>
          </a:xfrm>
          <a:prstGeom prst="rect">
            <a:avLst/>
          </a:prstGeom>
          <a:solidFill>
            <a:srgbClr val="3333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Substituent conținut 2"/>
          <p:cNvSpPr txBox="1">
            <a:spLocks/>
          </p:cNvSpPr>
          <p:nvPr/>
        </p:nvSpPr>
        <p:spPr bwMode="auto">
          <a:xfrm>
            <a:off x="336180" y="5194196"/>
            <a:ext cx="11684834" cy="152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00013" defTabSz="6858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lnSpc>
                <a:spcPct val="90000"/>
              </a:lnSpc>
              <a:spcAft>
                <a:spcPts val="275"/>
              </a:spcAft>
              <a:buClr>
                <a:srgbClr val="107BFC"/>
              </a:buClr>
              <a:buFont typeface="Arial" panose="020B0604020202020204" pitchFamily="34" charset="0"/>
              <a:buNone/>
            </a:pPr>
            <a:r>
              <a:rPr lang="ro-RO" altLang="ro-RO" sz="1400" dirty="0">
                <a:cs typeface="Arial" panose="020B0604020202020204" pitchFamily="34" charset="0"/>
              </a:rPr>
              <a:t>► 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ISJ/ ISMB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analizează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și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centralizează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propunerile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înaintate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unitățile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învățământ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domenii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și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calificări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profesionale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conform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modelului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prevăzut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Anexa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nr. 3 a OMEN 4435/2014</a:t>
            </a:r>
            <a:endParaRPr lang="ro-RO" altLang="ro-RO" sz="14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Aft>
                <a:spcPts val="275"/>
              </a:spcAft>
              <a:buClr>
                <a:srgbClr val="107BFC"/>
              </a:buClr>
              <a:buFont typeface="Arial" panose="020B0604020202020204" pitchFamily="34" charset="0"/>
              <a:buNone/>
            </a:pPr>
            <a:endParaRPr lang="ro-RO" altLang="ro-RO" sz="14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Aft>
                <a:spcPts val="275"/>
              </a:spcAft>
              <a:buClr>
                <a:srgbClr val="107BFC"/>
              </a:buClr>
              <a:buFont typeface="Arial" panose="020B0604020202020204" pitchFamily="34" charset="0"/>
              <a:buNone/>
            </a:pP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►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ISJ/ ISMB transmit</a:t>
            </a:r>
            <a:r>
              <a:rPr lang="ro-RO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către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CNDIPT 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Lista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centralizată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temelor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propuse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unitățile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învăţământ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la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nivel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județean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împreună</a:t>
            </a:r>
            <a:r>
              <a:rPr lang="fr-FR" altLang="ro-RO" sz="14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cs typeface="Arial" panose="020B0604020202020204" pitchFamily="34" charset="0"/>
              </a:rPr>
              <a:t>cu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Fișele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descriere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a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fiecărei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teme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pentru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proba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practică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în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vederea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certificării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cs typeface="Arial" panose="020B0604020202020204" pitchFamily="34" charset="0"/>
              </a:rPr>
              <a:t>calificării</a:t>
            </a:r>
            <a:r>
              <a:rPr lang="fr-FR" altLang="ro-RO" sz="14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profesionale</a:t>
            </a:r>
            <a:endParaRPr lang="en-US" altLang="ro-RO" sz="14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Aft>
                <a:spcPts val="275"/>
              </a:spcAft>
              <a:buClr>
                <a:srgbClr val="107BFC"/>
              </a:buClr>
              <a:buFont typeface="Arial" panose="020B0604020202020204" pitchFamily="34" charset="0"/>
              <a:buNone/>
            </a:pPr>
            <a:r>
              <a:rPr lang="en-US" altLang="ro-RO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</a:t>
            </a:r>
            <a:r>
              <a:rPr lang="fr-FR" altLang="ro-RO" sz="14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ermen</a:t>
            </a:r>
            <a:r>
              <a:rPr lang="fr-FR" altLang="ro-RO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3</a:t>
            </a:r>
            <a:r>
              <a:rPr lang="ro-RO" altLang="ro-RO" sz="1400" b="1" dirty="0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r>
              <a:rPr lang="fr-FR" altLang="ro-RO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MAI</a:t>
            </a:r>
            <a:r>
              <a:rPr lang="fr-FR" altLang="ro-RO" sz="1400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fr-FR" altLang="ro-RO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202</a:t>
            </a:r>
            <a:r>
              <a:rPr lang="ro-RO" altLang="ro-RO" sz="1400" b="1" dirty="0">
                <a:solidFill>
                  <a:schemeClr val="bg1"/>
                </a:solidFill>
                <a:cs typeface="Arial" panose="020B0604020202020204" pitchFamily="34" charset="0"/>
              </a:rPr>
              <a:t>5</a:t>
            </a:r>
            <a:endParaRPr lang="ro-RO" altLang="ro-RO" sz="1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793415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01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59" y="0"/>
            <a:ext cx="12175243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accent1">
              <a:lumMod val="40000"/>
              <a:lumOff val="60000"/>
              <a:alpha val="8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ustomShape 4"/>
          <p:cNvSpPr/>
          <p:nvPr/>
        </p:nvSpPr>
        <p:spPr>
          <a:xfrm>
            <a:off x="5245477" y="763823"/>
            <a:ext cx="6944676" cy="649956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/>
          <p:cNvSpPr/>
          <p:nvPr/>
        </p:nvSpPr>
        <p:spPr>
          <a:xfrm flipH="1">
            <a:off x="5988027" y="926494"/>
            <a:ext cx="6032987" cy="6149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764912" y="1155951"/>
            <a:ext cx="48289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 calificărilor profesionale</a:t>
            </a:r>
          </a:p>
        </p:txBody>
      </p:sp>
      <p:sp>
        <p:nvSpPr>
          <p:cNvPr id="13" name="CustomShape 5"/>
          <p:cNvSpPr/>
          <p:nvPr/>
        </p:nvSpPr>
        <p:spPr>
          <a:xfrm flipH="1">
            <a:off x="-15297" y="3270566"/>
            <a:ext cx="12217688" cy="1668738"/>
          </a:xfrm>
          <a:prstGeom prst="rect">
            <a:avLst/>
          </a:prstGeom>
          <a:solidFill>
            <a:srgbClr val="40ECE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TextBox 6"/>
          <p:cNvSpPr txBox="1"/>
          <p:nvPr/>
        </p:nvSpPr>
        <p:spPr>
          <a:xfrm>
            <a:off x="567559" y="3270566"/>
            <a:ext cx="48211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fr-FR" altLang="ro-RO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</a:t>
            </a:r>
            <a:r>
              <a:rPr lang="fr-FR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fr-FR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Cadrului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dobândite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liceal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filiera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tehnologică</a:t>
            </a:r>
            <a:r>
              <a:rPr lang="ro-RO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realizează conform 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OMEN nr. 4434/2014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aprobarea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examenului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absolvenților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liceal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filiera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tehnologică</a:t>
            </a:r>
            <a:endParaRPr lang="ro-RO" altLang="ro-RO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3095" y="3296627"/>
            <a:ext cx="647629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ro-RO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probă orală – susținere proiect </a:t>
            </a:r>
            <a:r>
              <a:rPr lang="ro-RO" altLang="ro-RO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o-RO" sz="1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fiş</a:t>
            </a:r>
            <a:r>
              <a:rPr lang="ro-RO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en-US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</a:t>
            </a:r>
            <a:r>
              <a:rPr lang="en-US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naţional</a:t>
            </a:r>
            <a:r>
              <a:rPr lang="ro-RO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Elevii vor realiza proiectele după data de 15 ianuarie 2025.</a:t>
            </a:r>
            <a:endParaRPr lang="ro-RO" altLang="ro-RO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ro-RO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Temele</a:t>
            </a:r>
            <a:r>
              <a:rPr lang="en-US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trebuie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vizeze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unitățile</a:t>
            </a:r>
            <a:r>
              <a:rPr lang="en-US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învățării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specializate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din 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 </a:t>
            </a:r>
            <a:r>
              <a:rPr lang="en-US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genereze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semnificative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astfel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încât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posibilă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demonstrarea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situaţia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dobândirii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respective. </a:t>
            </a:r>
            <a:endParaRPr lang="ro-RO" alt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stomShape 5"/>
          <p:cNvSpPr/>
          <p:nvPr/>
        </p:nvSpPr>
        <p:spPr>
          <a:xfrm flipH="1">
            <a:off x="2633" y="4976807"/>
            <a:ext cx="12217688" cy="15606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TextBox 8"/>
          <p:cNvSpPr txBox="1"/>
          <p:nvPr/>
        </p:nvSpPr>
        <p:spPr>
          <a:xfrm>
            <a:off x="567559" y="5061499"/>
            <a:ext cx="490833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</a:t>
            </a:r>
            <a:r>
              <a:rPr lang="fr-FR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</a:t>
            </a:r>
            <a:r>
              <a:rPr lang="fr-FR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endParaRPr lang="ro-RO" altLang="ro-RO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altLang="ro-RO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Cadrului</a:t>
            </a:r>
            <a:r>
              <a:rPr lang="fr-FR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fr-FR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fr-FR" altLang="ro-RO" sz="1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dobândite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alt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postliceal</a:t>
            </a:r>
            <a:r>
              <a:rPr lang="ro-RO" alt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realizează conform 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OMEN nr. 5005/2014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aprobarea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examenului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absolvenților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postliceal</a:t>
            </a:r>
            <a:r>
              <a:rPr lang="ro-RO" altLang="ro-RO" sz="1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93249" y="5249757"/>
            <a:ext cx="52420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ro-RO" altLang="ro-RO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probă practică</a:t>
            </a:r>
            <a:endParaRPr lang="en-US" altLang="ro-RO" sz="14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o-RO" altLang="ro-RO" sz="1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o-RO" altLang="ro-RO" sz="1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probă </a:t>
            </a:r>
            <a:r>
              <a:rPr lang="ro-RO" altLang="ro-RO" sz="1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scrisă</a:t>
            </a:r>
            <a:endParaRPr lang="en-US" altLang="ro-RO" sz="14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o-RO" altLang="ro-RO" sz="1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o-RO" altLang="ro-RO" sz="1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realizarea și susținerea </a:t>
            </a:r>
            <a:r>
              <a:rPr lang="ro-RO" altLang="ro-RO" sz="1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unui proiect 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793415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53" y="3487767"/>
            <a:ext cx="2898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400" b="1" dirty="0" smtClean="0">
                <a:solidFill>
                  <a:schemeClr val="bg1"/>
                </a:solidFill>
              </a:rPr>
              <a:t>4</a:t>
            </a:r>
            <a:endParaRPr lang="en-GB" sz="54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203" y="5132639"/>
            <a:ext cx="2898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400" b="1" dirty="0" smtClean="0">
                <a:solidFill>
                  <a:schemeClr val="bg1"/>
                </a:solidFill>
              </a:rPr>
              <a:t>5</a:t>
            </a:r>
            <a:endParaRPr lang="en-GB" sz="5400" b="1" dirty="0">
              <a:solidFill>
                <a:schemeClr val="bg1"/>
              </a:solidFill>
            </a:endParaRPr>
          </a:p>
        </p:txBody>
      </p:sp>
      <p:sp>
        <p:nvSpPr>
          <p:cNvPr id="22" name="CustomShape 5"/>
          <p:cNvSpPr/>
          <p:nvPr/>
        </p:nvSpPr>
        <p:spPr>
          <a:xfrm flipH="1">
            <a:off x="473" y="1625707"/>
            <a:ext cx="12217688" cy="15897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" name="TextBox 22"/>
          <p:cNvSpPr txBox="1"/>
          <p:nvPr/>
        </p:nvSpPr>
        <p:spPr>
          <a:xfrm>
            <a:off x="583329" y="1625707"/>
            <a:ext cx="48211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fr-FR" altLang="ro-RO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Certificarea</a:t>
            </a:r>
            <a:r>
              <a:rPr lang="fr-FR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altLang="ro-RO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fr-FR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Cadrului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dobândite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 și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 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 formă de organizare a </a:t>
            </a:r>
            <a:r>
              <a:rPr lang="fr-FR" altLang="ro-RO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ului profesional)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realizează conform 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OMEN nr. </a:t>
            </a:r>
            <a:r>
              <a:rPr lang="fr-FR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443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/2014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aprobarea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examenului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certificare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calificării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profesionale.</a:t>
            </a:r>
            <a:endParaRPr lang="ro-RO" altLang="ro-RO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48865" y="1914525"/>
            <a:ext cx="64762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ro-RO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probă practică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Listele naționale ale temelor pentru proba practică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examenului de certificare a calificărilor profesionale și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Fișele de evaluare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asociate sunt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publicate pe site-ul Ministerului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Educației.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223" y="1842908"/>
            <a:ext cx="2898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400" b="1" dirty="0">
                <a:solidFill>
                  <a:schemeClr val="bg1"/>
                </a:solidFill>
              </a:rPr>
              <a:t>3</a:t>
            </a:r>
            <a:endParaRPr lang="en-GB" sz="54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2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59" y="0"/>
            <a:ext cx="1220992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accent3">
              <a:lumMod val="40000"/>
              <a:lumOff val="60000"/>
              <a:alpha val="8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schemeClr val="accent1">
                    <a:lumMod val="50000"/>
                  </a:schemeClr>
                </a:solidFill>
              </a:rPr>
              <a:t>8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CustomShape 5"/>
          <p:cNvSpPr/>
          <p:nvPr/>
        </p:nvSpPr>
        <p:spPr>
          <a:xfrm flipH="1">
            <a:off x="-5" y="5545777"/>
            <a:ext cx="12209929" cy="12788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CustomShape 7"/>
          <p:cNvSpPr/>
          <p:nvPr/>
        </p:nvSpPr>
        <p:spPr>
          <a:xfrm flipH="1">
            <a:off x="5245477" y="785780"/>
            <a:ext cx="6956914" cy="653706"/>
          </a:xfrm>
          <a:prstGeom prst="rect">
            <a:avLst/>
          </a:prstGeom>
          <a:solidFill>
            <a:schemeClr val="accent3">
              <a:lumMod val="40000"/>
              <a:lumOff val="6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7">
            <a:extLst>
              <a:ext uri="{FF2B5EF4-FFF2-40B4-BE49-F238E27FC236}">
                <a16:creationId xmlns:a16="http://schemas.microsoft.com/office/drawing/2014/main" id="{466BA414-FCA8-493D-88E7-8F8FEABEED1D}"/>
              </a:ext>
            </a:extLst>
          </p:cNvPr>
          <p:cNvSpPr/>
          <p:nvPr/>
        </p:nvSpPr>
        <p:spPr>
          <a:xfrm flipH="1">
            <a:off x="5796803" y="895342"/>
            <a:ext cx="6224211" cy="688948"/>
          </a:xfrm>
          <a:prstGeom prst="rect">
            <a:avLst/>
          </a:prstGeom>
          <a:solidFill>
            <a:schemeClr val="accent4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" name="CustomShape 7">
            <a:extLst>
              <a:ext uri="{FF2B5EF4-FFF2-40B4-BE49-F238E27FC236}">
                <a16:creationId xmlns:a16="http://schemas.microsoft.com/office/drawing/2014/main" id="{466BA414-FCA8-493D-88E7-8F8FEABEED1D}"/>
              </a:ext>
            </a:extLst>
          </p:cNvPr>
          <p:cNvSpPr/>
          <p:nvPr/>
        </p:nvSpPr>
        <p:spPr>
          <a:xfrm flipH="1">
            <a:off x="2891114" y="2312893"/>
            <a:ext cx="8594639" cy="1692845"/>
          </a:xfrm>
          <a:prstGeom prst="rect">
            <a:avLst/>
          </a:prstGeom>
          <a:solidFill>
            <a:srgbClr val="2A6099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TextBox 10"/>
          <p:cNvSpPr txBox="1"/>
          <p:nvPr/>
        </p:nvSpPr>
        <p:spPr>
          <a:xfrm>
            <a:off x="442279" y="1685521"/>
            <a:ext cx="1148255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Începând </a:t>
            </a:r>
            <a:r>
              <a:rPr lang="ro-RO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anul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şcolar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2006-2007</a:t>
            </a:r>
            <a:r>
              <a:rPr lang="ro-RO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curriculumul de specialitate 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calificările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aparţinând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profilului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fost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îmbunătăţit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includerea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unor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module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alocate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formarea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competenţelor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antreprenoriale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fr-FR" altLang="ro-RO" sz="1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Firma</a:t>
            </a:r>
            <a:r>
              <a:rPr lang="fr-FR" altLang="ro-RO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Exerciţiu</a:t>
            </a:r>
            <a:r>
              <a:rPr lang="fr-FR" altLang="ro-RO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(FE)</a:t>
            </a:r>
            <a:endParaRPr lang="ro-RO" altLang="ro-RO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6" name="CustomShape 7"/>
          <p:cNvSpPr/>
          <p:nvPr/>
        </p:nvSpPr>
        <p:spPr>
          <a:xfrm flipH="1">
            <a:off x="476298" y="2296835"/>
            <a:ext cx="1590495" cy="3248942"/>
          </a:xfrm>
          <a:prstGeom prst="rect">
            <a:avLst/>
          </a:prstGeom>
          <a:solidFill>
            <a:srgbClr val="2A6099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" name="CustomShape 7"/>
          <p:cNvSpPr/>
          <p:nvPr/>
        </p:nvSpPr>
        <p:spPr>
          <a:xfrm flipH="1">
            <a:off x="2066794" y="2441151"/>
            <a:ext cx="10240543" cy="1442355"/>
          </a:xfrm>
          <a:prstGeom prst="rect">
            <a:avLst/>
          </a:prstGeom>
          <a:solidFill>
            <a:srgbClr val="2A6099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" name="TextBox 23"/>
          <p:cNvSpPr txBox="1"/>
          <p:nvPr/>
        </p:nvSpPr>
        <p:spPr>
          <a:xfrm>
            <a:off x="476301" y="2864229"/>
            <a:ext cx="18128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ro-RO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</a:t>
            </a:r>
            <a:r>
              <a:rPr lang="fr-FR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şcolar</a:t>
            </a:r>
            <a:r>
              <a:rPr lang="fr-FR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altLang="ro-RO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altLang="ro-RO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o-RO" altLang="ro-RO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altLang="ro-RO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</a:t>
            </a:r>
            <a:r>
              <a:rPr lang="ro-RO" altLang="ro-RO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altLang="ro-RO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31124" y="3360286"/>
            <a:ext cx="7654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Informaţii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suplimentare</a:t>
            </a:r>
            <a:r>
              <a:rPr lang="fr-FR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conceptele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Firmă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exerciţiu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fr-FR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Întreprindere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Simulată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ro-RO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FR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fr-FR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disponibile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</a:t>
            </a:r>
            <a:r>
              <a:rPr lang="fr-FR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lang="fr-FR" alt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41778" y="2351270"/>
            <a:ext cx="70193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ro-RO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autorizate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altLang="ro-RO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976 </a:t>
            </a:r>
            <a:r>
              <a:rPr lang="fr-FR" alt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firme </a:t>
            </a:r>
            <a:r>
              <a:rPr lang="fr-FR" alt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altLang="ro-RO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exerciţiu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o-RO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învăţământul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fr-FR" altLang="ro-RO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alt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fr-FR" alt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întreprinderi</a:t>
            </a:r>
            <a:r>
              <a:rPr lang="fr-FR" alt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simulate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universitar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endParaRPr lang="fr-FR" altLang="ro-RO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altLang="ro-RO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au </a:t>
            </a:r>
            <a:r>
              <a:rPr lang="fr-FR" altLang="ro-RO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desfășurat</a:t>
            </a:r>
            <a:r>
              <a:rPr lang="fr-FR" altLang="ro-RO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activitatea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curentă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prevăzută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  <a:endParaRPr lang="ro-RO" altLang="ro-R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66796" y="3994259"/>
            <a:ext cx="102405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ro-RO" sz="1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fr-FR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standardelor</a:t>
            </a:r>
            <a:r>
              <a:rPr lang="fr-FR" altLang="ro-RO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fr-FR" altLang="ro-RO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firma</a:t>
            </a:r>
            <a:r>
              <a:rPr lang="fr-FR" altLang="ro-RO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exerciţiu</a:t>
            </a:r>
            <a:r>
              <a:rPr lang="fr-FR" altLang="ro-RO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„Marca de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fr-FR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o-RO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altLang="ro-RO" sz="14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r>
              <a:rPr lang="en-GB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altLang="ro-RO" sz="1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firme</a:t>
            </a:r>
            <a:r>
              <a:rPr lang="en-GB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altLang="ro-RO" sz="1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ro-RO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GB" altLang="ro-RO" sz="1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</a:t>
            </a:r>
            <a:r>
              <a:rPr lang="en-GB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ro-RO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inut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ro-RO" sz="1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</a:t>
            </a:r>
            <a:r>
              <a:rPr lang="en-GB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„Marca de </a:t>
            </a:r>
            <a:r>
              <a:rPr lang="fr-FR" altLang="ro-RO" sz="1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fr-FR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(din total </a:t>
            </a:r>
            <a:r>
              <a:rPr lang="ro-RO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firme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nscrise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</a:t>
            </a:r>
            <a:r>
              <a:rPr lang="ro-RO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altLang="ro-RO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o-RO" altLang="ro-RO" sz="14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GB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  <a:r>
              <a:rPr lang="ro-RO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Târguri ale firmelor de exercițiu </a:t>
            </a:r>
            <a:r>
              <a:rPr lang="ro-RO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(locale, județene, regionale, naționale)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 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participare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fizic</a:t>
            </a:r>
            <a:r>
              <a:rPr lang="ro-RO" altLang="ro-RO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GB" altLang="ro-RO" sz="1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altLang="ro-RO" sz="1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online</a:t>
            </a:r>
            <a:endParaRPr lang="ro-RO" altLang="ro-RO" sz="1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o-RO" altLang="ro-RO" sz="1400" b="1" dirty="0" smtClean="0">
              <a:solidFill>
                <a:srgbClr val="E65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altLang="ro-RO" sz="1400" b="1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Competiţia </a:t>
            </a:r>
            <a:r>
              <a:rPr lang="ro-RO" altLang="ro-RO" sz="1400" b="1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ro-RO" altLang="ro-RO" sz="1400" b="1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– 273 firme de exercițiu participante la faza locală, 146 firme la faza judeteană,  35 firme la faza regională și 8 firme la faza națională (una pe fiecare regiune de dezvoltare)</a:t>
            </a:r>
            <a:endParaRPr lang="fr-FR" altLang="ro-RO" sz="1400" b="1" dirty="0" smtClean="0">
              <a:solidFill>
                <a:srgbClr val="E65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5988" y="1075269"/>
            <a:ext cx="579502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fr-FR" altLang="ro-RO" b="1" dirty="0" err="1">
                <a:solidFill>
                  <a:srgbClr val="002060"/>
                </a:solidFill>
                <a:cs typeface="Arial" panose="020B0604020202020204" pitchFamily="34" charset="0"/>
              </a:rPr>
              <a:t>Implementarea</a:t>
            </a:r>
            <a:r>
              <a:rPr lang="fr-FR" altLang="ro-RO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fr-FR" altLang="ro-RO" b="1" dirty="0" err="1">
                <a:solidFill>
                  <a:srgbClr val="002060"/>
                </a:solidFill>
                <a:cs typeface="Arial" panose="020B0604020202020204" pitchFamily="34" charset="0"/>
              </a:rPr>
              <a:t>conceptului</a:t>
            </a:r>
            <a:r>
              <a:rPr lang="fr-FR" altLang="ro-RO" b="1" dirty="0">
                <a:solidFill>
                  <a:srgbClr val="002060"/>
                </a:solidFill>
                <a:cs typeface="Arial" panose="020B0604020202020204" pitchFamily="34" charset="0"/>
              </a:rPr>
              <a:t> „</a:t>
            </a:r>
            <a:r>
              <a:rPr lang="fr-FR" altLang="ro-RO" b="1" dirty="0" err="1">
                <a:solidFill>
                  <a:srgbClr val="002060"/>
                </a:solidFill>
                <a:cs typeface="Arial" panose="020B0604020202020204" pitchFamily="34" charset="0"/>
              </a:rPr>
              <a:t>firmă</a:t>
            </a:r>
            <a:r>
              <a:rPr lang="fr-FR" altLang="ro-RO" b="1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fr-FR" altLang="ro-RO" b="1" dirty="0" err="1">
                <a:solidFill>
                  <a:srgbClr val="002060"/>
                </a:solidFill>
                <a:cs typeface="Arial" panose="020B0604020202020204" pitchFamily="34" charset="0"/>
              </a:rPr>
              <a:t>exerciţiu</a:t>
            </a:r>
            <a:r>
              <a:rPr lang="fr-FR" altLang="ro-RO" b="1" dirty="0">
                <a:solidFill>
                  <a:srgbClr val="002060"/>
                </a:solidFill>
                <a:cs typeface="Arial" panose="020B0604020202020204" pitchFamily="34" charset="0"/>
              </a:rPr>
              <a:t>”</a:t>
            </a:r>
            <a:endParaRPr lang="ro-RO" altLang="ro-RO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9244" y="5545777"/>
            <a:ext cx="2778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ro-RO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</a:t>
            </a:r>
            <a:r>
              <a:rPr lang="fr-FR" altLang="ro-RO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şcolar</a:t>
            </a:r>
            <a:r>
              <a:rPr lang="fr-FR" altLang="ro-RO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altLang="ro-RO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altLang="ro-RO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o-RO" altLang="ro-R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altLang="ro-RO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</a:t>
            </a:r>
            <a:r>
              <a:rPr lang="ro-RO" altLang="ro-RO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altLang="ro-R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56352" y="5612040"/>
            <a:ext cx="934183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fi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continuată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derularea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competiției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Plan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precum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procesul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standardelor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utilizând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instrumentul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Marca de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calitate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fi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organizate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târguri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ale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firmelor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exercițiu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județean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fi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consiliate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unitățile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școlare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doresc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înfiinţeze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firme de </a:t>
            </a:r>
            <a:r>
              <a:rPr lang="fr-FR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exerciţiu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autorizarea acestora</a:t>
            </a:r>
            <a:r>
              <a:rPr lang="fr-FR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participe la </a:t>
            </a:r>
            <a:r>
              <a:rPr lang="fr-F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târguri</a:t>
            </a:r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fr-FR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Documentele</a:t>
            </a:r>
            <a:r>
              <a:rPr lang="fr-FR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utile </a:t>
            </a:r>
            <a:r>
              <a:rPr lang="fr-FR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pune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dispoziţia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ISJ/ ISMB </a:t>
            </a:r>
            <a:r>
              <a:rPr lang="fr-FR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fi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publicate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site-</a:t>
            </a:r>
            <a:r>
              <a:rPr lang="fr-FR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fr-F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ro-RO" sz="1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</a:t>
            </a:r>
            <a:r>
              <a:rPr lang="fr-FR" sz="1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140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endPara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793415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691569" y="4048449"/>
            <a:ext cx="325677" cy="3632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1693919" y="4517424"/>
            <a:ext cx="325677" cy="3632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2377270" y="2731775"/>
            <a:ext cx="325677" cy="3632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1696270" y="4986400"/>
            <a:ext cx="325677" cy="36325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05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59" y="0"/>
            <a:ext cx="1220992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accent5">
              <a:lumMod val="60000"/>
              <a:lumOff val="40000"/>
              <a:alpha val="8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schemeClr val="bg1"/>
                </a:solidFill>
              </a:rPr>
              <a:t>9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8" name="CustomShape 5"/>
          <p:cNvSpPr/>
          <p:nvPr/>
        </p:nvSpPr>
        <p:spPr>
          <a:xfrm flipH="1">
            <a:off x="-9" y="5974046"/>
            <a:ext cx="12209929" cy="430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CustomShape 7"/>
          <p:cNvSpPr/>
          <p:nvPr/>
        </p:nvSpPr>
        <p:spPr>
          <a:xfrm flipH="1">
            <a:off x="5245477" y="785780"/>
            <a:ext cx="6956914" cy="653706"/>
          </a:xfrm>
          <a:prstGeom prst="rect">
            <a:avLst/>
          </a:prstGeom>
          <a:solidFill>
            <a:schemeClr val="accent3">
              <a:lumMod val="40000"/>
              <a:lumOff val="60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7">
            <a:extLst>
              <a:ext uri="{FF2B5EF4-FFF2-40B4-BE49-F238E27FC236}">
                <a16:creationId xmlns:a16="http://schemas.microsoft.com/office/drawing/2014/main" id="{466BA414-FCA8-493D-88E7-8F8FEABEED1D}"/>
              </a:ext>
            </a:extLst>
          </p:cNvPr>
          <p:cNvSpPr/>
          <p:nvPr/>
        </p:nvSpPr>
        <p:spPr>
          <a:xfrm flipH="1">
            <a:off x="5796803" y="895342"/>
            <a:ext cx="6224211" cy="688948"/>
          </a:xfrm>
          <a:prstGeom prst="rect">
            <a:avLst/>
          </a:prstGeom>
          <a:solidFill>
            <a:schemeClr val="accent5">
              <a:lumMod val="75000"/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225988" y="1075269"/>
            <a:ext cx="579502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b="1" dirty="0" smtClean="0">
                <a:solidFill>
                  <a:schemeClr val="bg1"/>
                </a:solidFill>
                <a:cs typeface="Arial" panose="020B0604020202020204" pitchFamily="34" charset="0"/>
              </a:rPr>
              <a:t>Orientare </a:t>
            </a:r>
            <a:r>
              <a:rPr lang="it-IT" b="1" dirty="0">
                <a:solidFill>
                  <a:schemeClr val="bg1"/>
                </a:solidFill>
                <a:cs typeface="Arial" panose="020B0604020202020204" pitchFamily="34" charset="0"/>
              </a:rPr>
              <a:t>și consiliere profesională</a:t>
            </a:r>
            <a:endParaRPr lang="ro-RO" altLang="ro-RO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793415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691569" y="4048449"/>
            <a:ext cx="325677" cy="3632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1693919" y="4517424"/>
            <a:ext cx="325677" cy="3632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2377270" y="2731775"/>
            <a:ext cx="325677" cy="3632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183036" y="2523279"/>
            <a:ext cx="2118167" cy="2002420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335928" y="2961269"/>
            <a:ext cx="1838888" cy="557435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335928" y="3507127"/>
            <a:ext cx="1804163" cy="439840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335928" y="3507127"/>
            <a:ext cx="1701480" cy="1373552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5335928" y="2314938"/>
            <a:ext cx="1736205" cy="1192189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>
            <a:off x="231497" y="3095030"/>
            <a:ext cx="3067289" cy="953419"/>
          </a:xfrm>
          <a:prstGeom prst="bentConnector3">
            <a:avLst/>
          </a:prstGeom>
          <a:ln w="3810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518704" y="2594060"/>
            <a:ext cx="14236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Rapoarte județene pentru activitățile din anul 2023-2024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53157" y="2106592"/>
            <a:ext cx="4860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Săptămâna meseriilor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53153" y="2743355"/>
            <a:ext cx="5056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</a:t>
            </a:r>
            <a:r>
              <a:rPr lang="ro-RO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it-IT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orientare și consiliere cu elevii </a:t>
            </a:r>
            <a:r>
              <a:rPr lang="it-IT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clasa a </a:t>
            </a:r>
            <a:r>
              <a:rPr lang="it-IT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VIII-a</a:t>
            </a:r>
            <a:r>
              <a:rPr lang="ro-RO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 accent pe </a:t>
            </a:r>
            <a:r>
              <a:rPr lang="ro-RO" sz="1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oportunitatile în carieră prin IPT, inclusiv DUAL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164727" y="3793809"/>
            <a:ext cx="5003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şedințele/acțiunile de instruire </a:t>
            </a:r>
            <a:r>
              <a:rPr lang="it-IT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organizate cu elevii de clasa a VIII-a și părinții </a:t>
            </a:r>
            <a:r>
              <a:rPr lang="it-IT" sz="16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acestora, privind </a:t>
            </a:r>
            <a:r>
              <a:rPr lang="it-IT" sz="1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 de admitere </a:t>
            </a:r>
            <a:r>
              <a:rPr lang="ro-RO" sz="1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IPT, inclusiv DUAL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41577" y="4753758"/>
            <a:ext cx="44095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Târgului ofertelor educaționale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6607" y="5972903"/>
            <a:ext cx="89107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modelul cadru pentru </a:t>
            </a:r>
            <a:r>
              <a:rPr lang="fr-FR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</a:t>
            </a:r>
            <a:r>
              <a:rPr lang="fr-FR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Anexa</a:t>
            </a:r>
            <a:r>
              <a:rPr lang="fr-FR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nr. </a:t>
            </a:r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</a:t>
            </a:r>
            <a:r>
              <a:rPr lang="fr-FR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județean</a:t>
            </a:r>
            <a:r>
              <a:rPr lang="fr-FR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6297" y="2939971"/>
            <a:ext cx="2226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octombrie 2024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03144" y="3877517"/>
            <a:ext cx="1491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CNDIPT</a:t>
            </a:r>
            <a:r>
              <a:rPr lang="en-US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21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933" y="0"/>
            <a:ext cx="1220992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0000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27052" y="55764"/>
            <a:ext cx="675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n-US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CustomShape 7"/>
          <p:cNvSpPr/>
          <p:nvPr/>
        </p:nvSpPr>
        <p:spPr>
          <a:xfrm flipH="1">
            <a:off x="4290645" y="785780"/>
            <a:ext cx="7911744" cy="653706"/>
          </a:xfrm>
          <a:prstGeom prst="rect">
            <a:avLst/>
          </a:prstGeom>
          <a:solidFill>
            <a:srgbClr val="FF5B5B">
              <a:alpha val="6588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7">
            <a:extLst>
              <a:ext uri="{FF2B5EF4-FFF2-40B4-BE49-F238E27FC236}">
                <a16:creationId xmlns:a16="http://schemas.microsoft.com/office/drawing/2014/main" id="{466BA414-FCA8-493D-88E7-8F8FEABEED1D}"/>
              </a:ext>
            </a:extLst>
          </p:cNvPr>
          <p:cNvSpPr/>
          <p:nvPr/>
        </p:nvSpPr>
        <p:spPr>
          <a:xfrm flipH="1">
            <a:off x="4876800" y="895342"/>
            <a:ext cx="7144214" cy="688948"/>
          </a:xfrm>
          <a:prstGeom prst="rect">
            <a:avLst/>
          </a:prstGeom>
          <a:solidFill>
            <a:srgbClr val="FF0000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5263662" y="1075269"/>
            <a:ext cx="692833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 suport </a:t>
            </a:r>
            <a:r>
              <a:rPr lang="ro-RO" altLang="ro-R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aplicarea curriculumului în IPT</a:t>
            </a:r>
            <a:endParaRPr lang="ro-RO" altLang="ro-RO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793415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stomShape 5"/>
          <p:cNvSpPr/>
          <p:nvPr/>
        </p:nvSpPr>
        <p:spPr>
          <a:xfrm flipH="1">
            <a:off x="194548" y="2437253"/>
            <a:ext cx="6692399" cy="47228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" name="TextBox 15"/>
          <p:cNvSpPr txBox="1"/>
          <p:nvPr/>
        </p:nvSpPr>
        <p:spPr>
          <a:xfrm>
            <a:off x="283724" y="5402481"/>
            <a:ext cx="115505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endParaRPr lang="fr-FR" altLang="ro-RO" sz="1300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ro-RO" altLang="ro-RO" sz="1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Aceste materiale </a:t>
            </a:r>
            <a:r>
              <a:rPr lang="ro-RO" altLang="ro-RO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sunt </a:t>
            </a:r>
            <a:r>
              <a:rPr lang="fr-FR" altLang="ro-RO" sz="1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postate</a:t>
            </a:r>
            <a:r>
              <a:rPr lang="fr-FR" altLang="ro-RO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3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altLang="ro-RO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site-</a:t>
            </a:r>
            <a:r>
              <a:rPr lang="fr-FR" altLang="ro-RO" sz="13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fr-FR" altLang="ro-RO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Alege</a:t>
            </a:r>
            <a:r>
              <a:rPr lang="ro-RO" altLang="ro-RO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altLang="ro-RO" sz="1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ți</a:t>
            </a:r>
            <a:r>
              <a:rPr lang="fr-FR" altLang="ro-RO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3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altLang="ro-RO" sz="1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rumul</a:t>
            </a:r>
            <a:r>
              <a:rPr lang="fr-FR" altLang="ro-RO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o-RO" altLang="ro-RO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3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www.alegetidrumul.ro</a:t>
            </a:r>
            <a:r>
              <a:rPr lang="fr-FR" altLang="ro-RO" sz="1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3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altLang="ro-RO" sz="13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pagina </a:t>
            </a:r>
            <a:r>
              <a:rPr lang="fr-FR" altLang="ro-RO" sz="13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dedicată</a:t>
            </a:r>
            <a:r>
              <a:rPr lang="fr-FR" altLang="ro-RO" sz="13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3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fiecărei</a:t>
            </a:r>
            <a:r>
              <a:rPr lang="fr-FR" altLang="ro-RO" sz="13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3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</a:t>
            </a:r>
            <a:r>
              <a:rPr lang="fr-FR" altLang="ro-RO" sz="13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3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en-US" altLang="ro-RO" sz="1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altLang="ro-RO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1305" y="4523375"/>
            <a:ext cx="11788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Reperele</a:t>
            </a:r>
            <a:r>
              <a:rPr lang="fr-F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metodologice</a:t>
            </a:r>
            <a:r>
              <a:rPr lang="fr-F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www.alegetidrumul.ro</a:t>
            </a:r>
            <a:r>
              <a:rPr lang="ro-RO" sz="1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pe </a:t>
            </a:r>
            <a:r>
              <a:rPr lang="ro-RO" sz="1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www.rocnee.eu</a:t>
            </a:r>
            <a:endParaRPr lang="en-US" sz="14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27142" y="3080311"/>
            <a:ext cx="1928876" cy="411452"/>
          </a:xfrm>
          <a:prstGeom prst="rect">
            <a:avLst/>
          </a:prstGeom>
          <a:solidFill>
            <a:schemeClr val="accent2">
              <a:lumMod val="40000"/>
              <a:lumOff val="60000"/>
              <a:alpha val="5411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6178894" y="3503740"/>
            <a:ext cx="30629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300" b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endParaRPr lang="ro-RO" sz="1200" i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03939" y="2990598"/>
            <a:ext cx="217278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</a:t>
            </a:r>
            <a:r>
              <a:rPr lang="ro-RO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X-a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346855" y="3516289"/>
            <a:ext cx="30629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fr-FR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</a:t>
            </a:r>
            <a:endParaRPr lang="fr-FR" sz="1300" b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probe </a:t>
            </a:r>
            <a:r>
              <a:rPr lang="fr-FR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300" b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endParaRPr lang="ro-RO" sz="1300" b="1" dirty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7124" y="2485020"/>
            <a:ext cx="78879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Repere</a:t>
            </a:r>
            <a: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metodologice</a:t>
            </a:r>
            <a: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aplicarea</a:t>
            </a: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curriculumului</a:t>
            </a: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5548" y="1857968"/>
            <a:ext cx="11595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coordonarea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Centrului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Tehnic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elaborate</a:t>
            </a:r>
            <a:r>
              <a:rPr lang="fr-FR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ustomShape 5"/>
          <p:cNvSpPr/>
          <p:nvPr/>
        </p:nvSpPr>
        <p:spPr>
          <a:xfrm flipH="1">
            <a:off x="210317" y="5101615"/>
            <a:ext cx="11969959" cy="47228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TextBox 10"/>
          <p:cNvSpPr txBox="1"/>
          <p:nvPr/>
        </p:nvSpPr>
        <p:spPr>
          <a:xfrm>
            <a:off x="199643" y="5156971"/>
            <a:ext cx="12136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 de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învățare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instrumente de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filme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didactice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etc.,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adecvate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învățării</a:t>
            </a:r>
            <a:r>
              <a:rPr lang="fr-FR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mediul online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468720" y="6304807"/>
            <a:ext cx="7161443" cy="411452"/>
          </a:xfrm>
          <a:prstGeom prst="rect">
            <a:avLst/>
          </a:prstGeom>
          <a:solidFill>
            <a:srgbClr val="A80000">
              <a:alpha val="8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3460180" y="3043891"/>
            <a:ext cx="1928876" cy="411452"/>
          </a:xfrm>
          <a:prstGeom prst="rect">
            <a:avLst/>
          </a:prstGeom>
          <a:solidFill>
            <a:schemeClr val="accent2">
              <a:lumMod val="40000"/>
              <a:lumOff val="60000"/>
              <a:alpha val="5411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9185799" y="3085571"/>
            <a:ext cx="1928876" cy="411452"/>
          </a:xfrm>
          <a:prstGeom prst="rect">
            <a:avLst/>
          </a:prstGeom>
          <a:solidFill>
            <a:schemeClr val="accent2">
              <a:lumMod val="40000"/>
              <a:lumOff val="60000"/>
              <a:alpha val="5411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9083028" y="3501952"/>
            <a:ext cx="299237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teste </a:t>
            </a: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inițiale</a:t>
            </a:r>
            <a:endParaRPr lang="en-US" sz="1300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300" b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00" b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300" b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ctivități</a:t>
            </a:r>
            <a:r>
              <a:rPr lang="en-US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300" b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en-US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00" b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300" i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300" i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proiectate</a:t>
            </a:r>
            <a:r>
              <a:rPr lang="en-US" sz="1300" i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300" i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procesele</a:t>
            </a:r>
            <a:r>
              <a:rPr lang="en-US" sz="1300" i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300" i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300" i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300" i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predare</a:t>
            </a:r>
            <a:r>
              <a:rPr lang="en-US" sz="1300" i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i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300" i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i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en-US" sz="1300" i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300" i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3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derulate</a:t>
            </a:r>
            <a:r>
              <a:rPr lang="en-US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atât</a:t>
            </a:r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față-în-față</a:t>
            </a:r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cât</a:t>
            </a:r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online).</a:t>
            </a:r>
            <a:endParaRPr lang="ro-RO" sz="13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55523" y="2988810"/>
            <a:ext cx="20171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</a:t>
            </a:r>
            <a:r>
              <a:rPr lang="ro-RO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IX-a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3534052" y="3003147"/>
            <a:ext cx="19523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</a:t>
            </a:r>
            <a:r>
              <a:rPr lang="ro-RO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X</a:t>
            </a:r>
            <a:r>
              <a:rPr lang="ro-RO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77391" y="3511039"/>
            <a:ext cx="30629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300" b="1" dirty="0" err="1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fr-FR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</a:t>
            </a:r>
            <a:endParaRPr lang="fr-FR" sz="1300" b="1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300" b="1" dirty="0" smtClean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probe </a:t>
            </a:r>
            <a:r>
              <a:rPr lang="fr-FR" sz="1300" b="1" dirty="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300" b="1" dirty="0" err="1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endParaRPr lang="ro-RO" sz="1300" b="1" dirty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90716" y="3038641"/>
            <a:ext cx="1928876" cy="411452"/>
          </a:xfrm>
          <a:prstGeom prst="rect">
            <a:avLst/>
          </a:prstGeom>
          <a:solidFill>
            <a:schemeClr val="accent2">
              <a:lumMod val="40000"/>
              <a:lumOff val="60000"/>
              <a:alpha val="5411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764588" y="2997897"/>
            <a:ext cx="19523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</a:t>
            </a:r>
            <a:r>
              <a:rPr lang="ro-RO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X</a:t>
            </a:r>
            <a:r>
              <a:rPr lang="ro-RO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-17933" y="6350192"/>
            <a:ext cx="12209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Aceste documente pot fi utilizate în continuare </a:t>
            </a:r>
            <a:r>
              <a:rPr 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anul școlar </a:t>
            </a:r>
            <a:r>
              <a:rPr lang="ro-RO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2024-2025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-35664" y="3156411"/>
            <a:ext cx="1066693" cy="898666"/>
          </a:xfrm>
          <a:prstGeom prst="star5">
            <a:avLst/>
          </a:prstGeom>
          <a:solidFill>
            <a:srgbClr val="A8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31337" y="3484610"/>
            <a:ext cx="598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 smtClean="0">
                <a:solidFill>
                  <a:schemeClr val="bg1"/>
                </a:solidFill>
              </a:rPr>
              <a:t>NOU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62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3" y="0"/>
            <a:ext cx="1220992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0000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27052" y="55764"/>
            <a:ext cx="675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n-US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CustomShape 7"/>
          <p:cNvSpPr/>
          <p:nvPr/>
        </p:nvSpPr>
        <p:spPr>
          <a:xfrm flipH="1">
            <a:off x="4290645" y="785780"/>
            <a:ext cx="7911744" cy="653706"/>
          </a:xfrm>
          <a:prstGeom prst="rect">
            <a:avLst/>
          </a:prstGeom>
          <a:solidFill>
            <a:srgbClr val="FF5B5B">
              <a:alpha val="6588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7">
            <a:extLst>
              <a:ext uri="{FF2B5EF4-FFF2-40B4-BE49-F238E27FC236}">
                <a16:creationId xmlns:a16="http://schemas.microsoft.com/office/drawing/2014/main" id="{466BA414-FCA8-493D-88E7-8F8FEABEED1D}"/>
              </a:ext>
            </a:extLst>
          </p:cNvPr>
          <p:cNvSpPr/>
          <p:nvPr/>
        </p:nvSpPr>
        <p:spPr>
          <a:xfrm flipH="1">
            <a:off x="4876800" y="895342"/>
            <a:ext cx="7144214" cy="688948"/>
          </a:xfrm>
          <a:prstGeom prst="rect">
            <a:avLst/>
          </a:prstGeom>
          <a:solidFill>
            <a:srgbClr val="FF0000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5263662" y="1075269"/>
            <a:ext cx="692833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o-RO" alt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 suport </a:t>
            </a:r>
            <a:r>
              <a:rPr lang="ro-RO" altLang="ro-R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aplicarea curriculumului în IPT</a:t>
            </a:r>
            <a:endParaRPr lang="ro-RO" altLang="ro-RO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793415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3724" y="5970042"/>
            <a:ext cx="115505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endParaRPr lang="fr-FR" altLang="ro-RO" sz="1300" dirty="0" smtClean="0">
              <a:solidFill>
                <a:srgbClr val="A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ro-RO" altLang="ro-R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www.cndipt.ro</a:t>
            </a:r>
            <a:r>
              <a:rPr lang="ro-RO" altLang="ro-RO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 categoria </a:t>
            </a:r>
            <a:r>
              <a:rPr lang="ro-RO" altLang="ro-R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Proiecte</a:t>
            </a:r>
            <a:endParaRPr lang="en-US" altLang="ro-RO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ro-RO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5548" y="1857968"/>
            <a:ext cx="11595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coordonarea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Centrului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Învățământului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Tehnic</a:t>
            </a: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o-RO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2566" y="2795023"/>
            <a:ext cx="43933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o-RO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Evaluarea unitară a rezultatelor î</a:t>
            </a:r>
            <a:r>
              <a:rPr lang="ro-RO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nvățării </a:t>
            </a:r>
          </a:p>
          <a:p>
            <a:r>
              <a:rPr lang="ro-RO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ro-RO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vederea îmbunătățirii calității învățării la locul de muncă  - EVRICA”</a:t>
            </a:r>
            <a:endParaRPr lang="en-GB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3655" y="2795023"/>
            <a:ext cx="5114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o-RO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Asigurarea </a:t>
            </a:r>
            <a:r>
              <a:rPr lang="ro-RO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calității învățării la locul de muncă prin dezvoltarea de instrumente standardizate de evaluare a rezultatelor învățării” </a:t>
            </a:r>
            <a:endParaRPr lang="en-GB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oon 14"/>
          <p:cNvSpPr/>
          <p:nvPr/>
        </p:nvSpPr>
        <p:spPr>
          <a:xfrm rot="16200000">
            <a:off x="5527289" y="2920720"/>
            <a:ext cx="1189977" cy="2764223"/>
          </a:xfrm>
          <a:prstGeom prst="mo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83724" y="4263598"/>
            <a:ext cx="117191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BAZĂ DE DATE </a:t>
            </a:r>
          </a:p>
          <a:p>
            <a:pPr algn="ctr"/>
            <a:endParaRPr lang="ro-RO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conține </a:t>
            </a:r>
            <a:r>
              <a:rPr lang="ro-RO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o-RO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750 </a:t>
            </a:r>
            <a:r>
              <a:rPr lang="ro-RO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itemi</a:t>
            </a:r>
            <a:r>
              <a:rPr lang="ro-RO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ro-RO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instrumente de evaluare </a:t>
            </a:r>
            <a:r>
              <a:rPr lang="ro-RO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rezultatelor î</a:t>
            </a:r>
            <a:r>
              <a:rPr lang="ro-RO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nvățării </a:t>
            </a:r>
          </a:p>
          <a:p>
            <a:pPr algn="ctr"/>
            <a:r>
              <a:rPr lang="ro-RO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lucrări de </a:t>
            </a:r>
            <a:r>
              <a:rPr lang="ro-RO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</a:t>
            </a:r>
            <a:r>
              <a:rPr lang="ro-RO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53" y="2284228"/>
            <a:ext cx="1214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cadrul proiectelor </a:t>
            </a:r>
            <a:r>
              <a:rPr lang="fr-FR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89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2" t="28306" r="15754" b="33256"/>
          <a:stretch/>
        </p:blipFill>
        <p:spPr>
          <a:xfrm>
            <a:off x="6691441" y="139230"/>
            <a:ext cx="2292539" cy="87075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56216" y="1403873"/>
            <a:ext cx="8961120" cy="1075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56216" y="1494268"/>
            <a:ext cx="8961120" cy="1277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1" y="2809512"/>
            <a:ext cx="10034954" cy="637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000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300"/>
              </a:spcBef>
              <a:buClr>
                <a:srgbClr val="A5A5A5"/>
              </a:buClr>
              <a:buFont typeface="Georgia" panose="02040502050405020303" pitchFamily="18" charset="0"/>
              <a:buNone/>
            </a:pPr>
            <a:r>
              <a:rPr lang="ro-RO" altLang="ro-RO" sz="2000" dirty="0" smtClean="0">
                <a:solidFill>
                  <a:srgbClr val="333399"/>
                </a:solidFill>
                <a:cs typeface="Arial" panose="020B0604020202020204" pitchFamily="34" charset="0"/>
              </a:rPr>
              <a:t>V</a:t>
            </a:r>
            <a:r>
              <a:rPr lang="en-US" altLang="ro-RO" sz="2000" dirty="0" smtClean="0">
                <a:solidFill>
                  <a:srgbClr val="333399"/>
                </a:solidFill>
                <a:cs typeface="Arial" panose="020B0604020202020204" pitchFamily="34" charset="0"/>
              </a:rPr>
              <a:t>Ă STĂM LA DISPOZIȚIE PENTRU DETALII SUPLIMENTARE!</a:t>
            </a:r>
            <a:endParaRPr lang="en-US" altLang="ro-RO" sz="2000" dirty="0">
              <a:solidFill>
                <a:srgbClr val="333399"/>
              </a:solidFill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55" y="163941"/>
            <a:ext cx="2873699" cy="74766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888511" y="355349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</a:t>
            </a:r>
          </a:p>
          <a:p>
            <a:pPr algn="ctr">
              <a:defRPr/>
            </a:pPr>
            <a:r>
              <a:rPr lang="ro-RO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en-US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registratura.cndipt@gmail.com</a:t>
            </a:r>
          </a:p>
          <a:p>
            <a:pPr algn="ctr">
              <a:defRPr/>
            </a:pPr>
            <a:r>
              <a:rPr lang="ro-RO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Tel. </a:t>
            </a:r>
            <a:r>
              <a:rPr lang="ro-RO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021.312.11.61, </a:t>
            </a:r>
            <a:r>
              <a:rPr lang="ro-RO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021.311.11.62</a:t>
            </a:r>
            <a:endParaRPr lang="ro-RO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81692" y="6611802"/>
            <a:ext cx="38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11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1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56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6"/>
          <p:cNvSpPr/>
          <p:nvPr/>
        </p:nvSpPr>
        <p:spPr>
          <a:xfrm flipH="1">
            <a:off x="2511973" y="857388"/>
            <a:ext cx="9676309" cy="1025186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" name="CustomShape 6"/>
          <p:cNvSpPr/>
          <p:nvPr/>
        </p:nvSpPr>
        <p:spPr>
          <a:xfrm flipH="1">
            <a:off x="2426" y="3316011"/>
            <a:ext cx="2520058" cy="419133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" name="CustomShape 6"/>
          <p:cNvSpPr/>
          <p:nvPr/>
        </p:nvSpPr>
        <p:spPr>
          <a:xfrm flipH="1">
            <a:off x="-647" y="2041945"/>
            <a:ext cx="2512621" cy="419133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" name="CustomShape 6"/>
          <p:cNvSpPr/>
          <p:nvPr/>
        </p:nvSpPr>
        <p:spPr>
          <a:xfrm flipH="1">
            <a:off x="7843024" y="6198404"/>
            <a:ext cx="4352698" cy="440690"/>
          </a:xfrm>
          <a:prstGeom prst="rect">
            <a:avLst/>
          </a:prstGeom>
          <a:solidFill>
            <a:srgbClr val="15D5D1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" name="CustomShape 6"/>
          <p:cNvSpPr/>
          <p:nvPr/>
        </p:nvSpPr>
        <p:spPr>
          <a:xfrm flipH="1">
            <a:off x="7846738" y="5490814"/>
            <a:ext cx="4352698" cy="419133"/>
          </a:xfrm>
          <a:prstGeom prst="rect">
            <a:avLst/>
          </a:prstGeom>
          <a:solidFill>
            <a:srgbClr val="15D5D1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6"/>
          <p:cNvSpPr/>
          <p:nvPr/>
        </p:nvSpPr>
        <p:spPr>
          <a:xfrm flipH="1">
            <a:off x="-3539" y="2049565"/>
            <a:ext cx="2515513" cy="419133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CustomShape 6"/>
          <p:cNvSpPr/>
          <p:nvPr/>
        </p:nvSpPr>
        <p:spPr>
          <a:xfrm flipH="1">
            <a:off x="-11529" y="2682394"/>
            <a:ext cx="2534013" cy="419133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CustomShape 6"/>
          <p:cNvSpPr/>
          <p:nvPr/>
        </p:nvSpPr>
        <p:spPr>
          <a:xfrm flipH="1">
            <a:off x="-11896" y="3323631"/>
            <a:ext cx="2534380" cy="419133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CustomShape 6"/>
          <p:cNvSpPr/>
          <p:nvPr/>
        </p:nvSpPr>
        <p:spPr>
          <a:xfrm flipH="1">
            <a:off x="3980" y="3948052"/>
            <a:ext cx="2507994" cy="419133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33586" y="-5733585"/>
            <a:ext cx="724828" cy="12192000"/>
          </a:xfrm>
          <a:prstGeom prst="rect">
            <a:avLst/>
          </a:prstGeom>
        </p:spPr>
      </p:pic>
      <p:sp>
        <p:nvSpPr>
          <p:cNvPr id="4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5059A7"/>
                </a:solidFill>
              </a:rPr>
              <a:t>1</a:t>
            </a:r>
            <a:endParaRPr lang="en-US" sz="3200" b="1" dirty="0">
              <a:solidFill>
                <a:srgbClr val="5059A7"/>
              </a:solidFill>
            </a:endParaRPr>
          </a:p>
        </p:txBody>
      </p:sp>
      <p:sp>
        <p:nvSpPr>
          <p:cNvPr id="5" name="CustomShape 6"/>
          <p:cNvSpPr/>
          <p:nvPr/>
        </p:nvSpPr>
        <p:spPr>
          <a:xfrm flipH="1">
            <a:off x="1996965" y="796839"/>
            <a:ext cx="10221063" cy="957721"/>
          </a:xfrm>
          <a:prstGeom prst="rect">
            <a:avLst/>
          </a:prstGeom>
          <a:solidFill>
            <a:srgbClr val="1E90FF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7"/>
          <p:cNvSpPr txBox="1"/>
          <p:nvPr/>
        </p:nvSpPr>
        <p:spPr>
          <a:xfrm>
            <a:off x="0" y="928464"/>
            <a:ext cx="12192000" cy="829543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>
            <a:spAutoFit/>
          </a:bodyPr>
          <a:lstStyle/>
          <a:p>
            <a:pPr algn="r"/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Organizarea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funcţionarea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Comitetelor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Locale de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Parteneriatului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Social (CLDPS), </a:t>
            </a:r>
          </a:p>
          <a:p>
            <a:pPr algn="r"/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 de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Acţiune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Învăţământ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(PLAI), </a:t>
            </a:r>
          </a:p>
          <a:p>
            <a:pPr algn="r"/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Acţiune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fr-FR" altLang="ro-RO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Şcolii</a:t>
            </a:r>
            <a:r>
              <a:rPr lang="fr-FR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(PAS)</a:t>
            </a:r>
            <a:endParaRPr lang="ro-RO" sz="1600" b="1" strike="noStrike" spc="-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6182" y="5374984"/>
            <a:ext cx="6586645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r">
              <a:buFont typeface="Wingdings" panose="05000000000000000000" pitchFamily="2" charset="2"/>
              <a:buChar char="§"/>
            </a:pP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5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Ședințe CLDPS pentru analiza și avizarea numărului de locuri pentru </a:t>
            </a:r>
            <a:r>
              <a:rPr lang="ro-RO" altLang="ro-RO" sz="15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 tehnologic și tehnologic dual</a:t>
            </a:r>
            <a:endParaRPr lang="en-US" altLang="ro-RO" sz="1500" b="1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altLang="ro-RO" sz="15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50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r">
              <a:buFont typeface="Wingdings" panose="05000000000000000000" pitchFamily="2" charset="2"/>
              <a:buChar char="§"/>
            </a:pPr>
            <a:r>
              <a:rPr lang="ro-RO" altLang="ro-RO" sz="15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Ședințe CLDPS pentru analiza și avizarea Proiectului cifrei de școlarizare pentru </a:t>
            </a:r>
            <a:r>
              <a:rPr lang="ro-RO" altLang="ro-RO" sz="15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 </a:t>
            </a:r>
            <a:r>
              <a:rPr lang="ro-RO" altLang="ro-RO" sz="15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liceal și postliceal tehnologic </a:t>
            </a:r>
            <a:r>
              <a:rPr lang="ro-RO" altLang="ro-RO" sz="15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endParaRPr lang="ro-RO" altLang="ro-RO" sz="1500" b="1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o-RO" altLang="ro-RO" sz="15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altLang="ro-RO" sz="15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entru</a:t>
            </a:r>
            <a:r>
              <a:rPr lang="ro-RO" altLang="ro-RO" sz="15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învățământul tehnologic </a:t>
            </a:r>
            <a:r>
              <a:rPr lang="ro-RO" altLang="ro-RO" sz="15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</a:t>
            </a:r>
            <a:endParaRPr lang="ro-RO" altLang="ro-RO" sz="15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714" y="2089854"/>
            <a:ext cx="2438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7-11</a:t>
            </a:r>
            <a:r>
              <a:rPr lang="en-US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OCTOMBRIE </a:t>
            </a:r>
            <a:r>
              <a:rPr lang="en-US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o-RO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6138" y="2722683"/>
            <a:ext cx="22312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NOIEMBRIE 202</a:t>
            </a:r>
            <a:r>
              <a:rPr lang="ro-RO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3457" y="3363920"/>
            <a:ext cx="21193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NOIEMBRIE 202</a:t>
            </a:r>
            <a:r>
              <a:rPr lang="ro-RO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3457" y="3988341"/>
            <a:ext cx="2213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DECEMBRIE 202</a:t>
            </a:r>
            <a:r>
              <a:rPr lang="ro-RO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95831" y="5531103"/>
            <a:ext cx="3932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DECEMBRIE* 20</a:t>
            </a:r>
            <a:r>
              <a:rPr lang="en-GB" altLang="ro-RO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altLang="ro-RO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42179" y="6300539"/>
            <a:ext cx="3932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IANUARIE* </a:t>
            </a:r>
            <a:r>
              <a:rPr lang="ro-RO" altLang="ro-RO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37" name="CustomShape 6"/>
          <p:cNvSpPr/>
          <p:nvPr/>
        </p:nvSpPr>
        <p:spPr>
          <a:xfrm flipH="1">
            <a:off x="-2" y="4461974"/>
            <a:ext cx="12218027" cy="934031"/>
          </a:xfrm>
          <a:prstGeom prst="rect">
            <a:avLst/>
          </a:prstGeom>
          <a:solidFill>
            <a:srgbClr val="15D5D1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" name="TextBox 23"/>
          <p:cNvSpPr txBox="1"/>
          <p:nvPr/>
        </p:nvSpPr>
        <p:spPr>
          <a:xfrm>
            <a:off x="756745" y="4485480"/>
            <a:ext cx="10289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anose="020B0604020202020204" pitchFamily="34" charset="0"/>
              <a:buNone/>
            </a:pPr>
            <a:r>
              <a:rPr lang="ro-RO" altLang="ro-RO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ȘI AVIZAREA PLANULUI DE ȘCOLARIZARE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o-RO" altLang="ro-RO" sz="16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ANUL ȘCOLAR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o-RO" altLang="ro-RO" sz="16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</a:t>
            </a:r>
          </a:p>
        </p:txBody>
      </p:sp>
      <p:sp>
        <p:nvSpPr>
          <p:cNvPr id="39" name="CustomShape 6"/>
          <p:cNvSpPr/>
          <p:nvPr/>
        </p:nvSpPr>
        <p:spPr>
          <a:xfrm flipH="1">
            <a:off x="8132777" y="2037803"/>
            <a:ext cx="4047500" cy="39060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" name="TextBox 37"/>
          <p:cNvSpPr txBox="1"/>
          <p:nvPr/>
        </p:nvSpPr>
        <p:spPr>
          <a:xfrm>
            <a:off x="2530312" y="2035295"/>
            <a:ext cx="8146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en-US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fr-FR" altLang="ro-RO" sz="15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ctualizarea</a:t>
            </a:r>
            <a:r>
              <a:rPr lang="fr-FR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5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componenţei</a:t>
            </a:r>
            <a:r>
              <a:rPr lang="fr-FR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5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Comitetelor</a:t>
            </a:r>
            <a:r>
              <a:rPr lang="fr-FR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Locale de </a:t>
            </a:r>
            <a:r>
              <a:rPr lang="fr-FR" altLang="ro-RO" sz="15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fr-FR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5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Parteneriatului</a:t>
            </a:r>
            <a:r>
              <a:rPr lang="fr-FR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Social (CLDPS) </a:t>
            </a:r>
            <a:r>
              <a:rPr lang="ro-RO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altLang="ro-RO" sz="1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OMECS nr. 4456/08.07.2015</a:t>
            </a:r>
            <a:r>
              <a:rPr lang="ro-RO" altLang="ro-RO" sz="1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01695" y="2745908"/>
            <a:ext cx="725944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Elaborarea PLAI actualizat 20</a:t>
            </a:r>
            <a:r>
              <a:rPr lang="en-GB" altLang="ro-RO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altLang="ro-RO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08490" y="3277138"/>
            <a:ext cx="7947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ro-RO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Validare PLAI în CLDPS, aprobare PLAI în Consiliul de Administrație al ISJ/ISMB și postare</a:t>
            </a:r>
          </a:p>
          <a:p>
            <a:pPr>
              <a:buFont typeface="Arial" panose="020B0604020202020204" pitchFamily="34" charset="0"/>
              <a:buNone/>
            </a:pPr>
            <a:r>
              <a:rPr lang="ro-RO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 pe site-ul ISJ/ISMB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617205" y="3985887"/>
            <a:ext cx="313195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ro-RO" altLang="ro-RO" sz="15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Actualizare PAS, </a:t>
            </a:r>
            <a:r>
              <a:rPr lang="ro-RO" altLang="ro-RO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Anexa nr. 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100" b="1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3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387" y="0"/>
            <a:ext cx="12188281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F2C9">
              <a:alpha val="8588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28430" y="113122"/>
            <a:ext cx="694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solidFill>
                  <a:srgbClr val="5059A7"/>
                </a:solidFill>
              </a:rPr>
              <a:t>2</a:t>
            </a:r>
            <a:endParaRPr lang="en-US" sz="2800" b="1" dirty="0">
              <a:solidFill>
                <a:srgbClr val="5059A7"/>
              </a:solidFill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5933040" y="849912"/>
            <a:ext cx="6255241" cy="4549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5261841" y="761897"/>
            <a:ext cx="6940550" cy="360321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4842163" y="862444"/>
            <a:ext cx="7346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Asigurarea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calităţii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învăţământul profesional şi tehnic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-31173" y="1241225"/>
            <a:ext cx="3162469" cy="34592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904010" y="3696346"/>
            <a:ext cx="10699411" cy="1451423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TextBox 10"/>
          <p:cNvSpPr txBox="1"/>
          <p:nvPr/>
        </p:nvSpPr>
        <p:spPr>
          <a:xfrm>
            <a:off x="-24073" y="1244901"/>
            <a:ext cx="2774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valuarea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instituțională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904009" y="6268250"/>
            <a:ext cx="10699411" cy="4972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418289" y="2098541"/>
            <a:ext cx="8803532" cy="264901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Rectangle 13"/>
          <p:cNvSpPr/>
          <p:nvPr/>
        </p:nvSpPr>
        <p:spPr>
          <a:xfrm>
            <a:off x="-20783" y="1607227"/>
            <a:ext cx="1204179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anose="020B0604020202020204" pitchFamily="34" charset="0"/>
              <a:buNone/>
            </a:pPr>
            <a:r>
              <a:rPr lang="fr-FR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ro-RO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Inspecția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instituțională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unităților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realizată</a:t>
            </a:r>
            <a:r>
              <a:rPr lang="fr-FR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M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E/ISJ/ISMB </a:t>
            </a:r>
            <a:r>
              <a:rPr lang="fr-FR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Regulamentul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inspecție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unităților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aprobat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OMEC </a:t>
            </a:r>
            <a:r>
              <a:rPr lang="fr-FR" alt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nr. </a:t>
            </a:r>
            <a:r>
              <a:rPr lang="fr-FR" altLang="ro-RO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6106/ 03.12.2020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Anexa 5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regulament (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Fișa de observare a lecției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se regăsește în 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Ordinul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nr. 4136/28.06.2022</a:t>
            </a:r>
            <a:endParaRPr lang="en-US" altLang="ro-RO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endParaRPr lang="ro-RO" altLang="ro-RO" sz="14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ro-RO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internă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externă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calității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educației</a:t>
            </a:r>
            <a:endParaRPr lang="en-US" alt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en-US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internă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procesele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autoevaluare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monitorizare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internă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instrumentele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Cadrului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Asigurare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Calității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IPT </a:t>
            </a:r>
            <a:endParaRPr lang="en-US" altLang="ro-RO" sz="1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en-US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externă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o-RO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prevăzută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Ordinul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4183/2022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aprobarea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Regulamentului-cadru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funcţionare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unităţilor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învăţământ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art. 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156.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4010" y="4486356"/>
            <a:ext cx="502768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HG nr</a:t>
            </a:r>
            <a:r>
              <a:rPr lang="ro-RO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993/18.11.2020</a:t>
            </a:r>
            <a:r>
              <a:rPr lang="ro-RO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privind aprobarea </a:t>
            </a:r>
            <a:r>
              <a:rPr lang="ro-RO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Metodologiei de evaluare instituţională în vederea autorizării, acreditării şi evaluării periodice a organizaţiilor furnizoare de </a:t>
            </a:r>
            <a:r>
              <a:rPr lang="ro-RO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educaţie</a:t>
            </a:r>
            <a:endParaRPr lang="en-US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4474" y="4454829"/>
            <a:ext cx="59173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o-RO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o-RO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nr. 994/18.11.2020</a:t>
            </a:r>
            <a:r>
              <a:rPr lang="ro-RO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privind aprobarea </a:t>
            </a:r>
            <a:r>
              <a:rPr lang="ro-RO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Standardelor de autorizare de funcționare provizorie și a standardelor de acreditare și de evaluare externă periodică în învățământul </a:t>
            </a:r>
            <a:r>
              <a:rPr lang="ro-RO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endParaRPr lang="en-US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6309235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 privind evaluarea </a:t>
            </a:r>
            <a:r>
              <a:rPr 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externă sunt disponibile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 site-ul ARACIP, https://aracip.eu/</a:t>
            </a:r>
            <a:endParaRPr lang="en-GB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92469" y="3696346"/>
            <a:ext cx="92701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instituțională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vederea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autorizării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acreditării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evaluării</a:t>
            </a:r>
            <a:r>
              <a:rPr lang="en-US" alt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periodice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ro-RO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realizată</a:t>
            </a:r>
            <a:r>
              <a:rPr lang="en-US" alt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Agenția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Română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Asigurare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Calității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r>
              <a:rPr lang="en-US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(ARACIP)</a:t>
            </a:r>
            <a:r>
              <a:rPr lang="ro-RO" alt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o-RO" alt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respectarea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noilor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hotărâri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guvern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904010" y="5277164"/>
            <a:ext cx="10699412" cy="848444"/>
          </a:xfrm>
          <a:prstGeom prst="rect">
            <a:avLst/>
          </a:prstGeom>
          <a:solidFill>
            <a:srgbClr val="FF6600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TextBox 9"/>
          <p:cNvSpPr txBox="1"/>
          <p:nvPr/>
        </p:nvSpPr>
        <p:spPr>
          <a:xfrm>
            <a:off x="1145628" y="5307367"/>
            <a:ext cx="103737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externă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unităților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supuse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procesului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reorganizare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avea în vedere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prevederile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Ordinului ministrului educației nr.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6799 din </a:t>
            </a: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decembrie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2023 </a:t>
            </a:r>
            <a:endParaRPr lang="ro-RO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aprobarea </a:t>
            </a:r>
            <a:r>
              <a:rPr lang="ro-RO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etodologiei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reorganizarea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unităților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preuniversitar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personalitate</a:t>
            </a:r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juridică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53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10" y="0"/>
            <a:ext cx="1218486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F2C9">
              <a:alpha val="8588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328430" y="113122"/>
            <a:ext cx="694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solidFill>
                  <a:srgbClr val="5059A7"/>
                </a:solidFill>
              </a:rPr>
              <a:t>2</a:t>
            </a:r>
            <a:endParaRPr lang="en-US" sz="2800" b="1" dirty="0">
              <a:solidFill>
                <a:srgbClr val="5059A7"/>
              </a:solidFill>
            </a:endParaRPr>
          </a:p>
        </p:txBody>
      </p:sp>
      <p:sp>
        <p:nvSpPr>
          <p:cNvPr id="18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0" y="6271410"/>
            <a:ext cx="12213021" cy="586589"/>
          </a:xfrm>
          <a:prstGeom prst="rect">
            <a:avLst/>
          </a:prstGeom>
          <a:solidFill>
            <a:srgbClr val="FFC000">
              <a:alpha val="76078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Box 5"/>
          <p:cNvSpPr txBox="1"/>
          <p:nvPr/>
        </p:nvSpPr>
        <p:spPr>
          <a:xfrm>
            <a:off x="447472" y="6271411"/>
            <a:ext cx="1123424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r>
              <a:rPr lang="en-US" sz="1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instrumentele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colegială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 fi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găsite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site-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GNAC </a:t>
            </a:r>
            <a:endParaRPr lang="ro-RO" sz="13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secțiunea</a:t>
            </a:r>
            <a:r>
              <a:rPr lang="en-US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curente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Proiecte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derulare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</a:t>
            </a:r>
            <a:r>
              <a:rPr lang="en-US" sz="1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EQAVET-NRP-RO </a:t>
            </a:r>
            <a:r>
              <a:rPr lang="en-US" sz="1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n-GB" sz="1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5933040" y="849912"/>
            <a:ext cx="6255241" cy="4549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5261841" y="761897"/>
            <a:ext cx="6940550" cy="360321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TextBox 20"/>
          <p:cNvSpPr txBox="1"/>
          <p:nvPr/>
        </p:nvSpPr>
        <p:spPr>
          <a:xfrm>
            <a:off x="4842163" y="862444"/>
            <a:ext cx="7346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Asigurarea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calităţii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învăţământul profesional şi tehnic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405454"/>
            <a:ext cx="12180277" cy="918822"/>
          </a:xfrm>
          <a:prstGeom prst="rect">
            <a:avLst/>
          </a:prstGeom>
          <a:solidFill>
            <a:srgbClr val="B8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20717" y="1471449"/>
            <a:ext cx="11800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Unitățile </a:t>
            </a:r>
            <a:r>
              <a:rPr lang="ro-RO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școlare de învățământ profesional și tehnic </a:t>
            </a:r>
            <a:r>
              <a:rPr lang="ro-RO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autorizate/acreditate pot școlariza </a:t>
            </a:r>
            <a:r>
              <a:rPr lang="ro-RO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 calificări profesionale </a:t>
            </a:r>
            <a:r>
              <a:rPr lang="ro-RO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același regim de autorizare/acreditare cu </a:t>
            </a:r>
            <a:r>
              <a:rPr lang="ro-RO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al </a:t>
            </a:r>
            <a:r>
              <a:rPr lang="ro-RO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calificărilor profesionale existente în oferta școlară conform prevederilor </a:t>
            </a:r>
            <a:r>
              <a:rPr lang="ro-RO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OMEN nr. 3122/04.02.2019, </a:t>
            </a:r>
            <a:r>
              <a:rPr lang="ro-RO" sz="1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 stabilirea tipurilor de </a:t>
            </a:r>
            <a:r>
              <a:rPr lang="ro-RO" sz="12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calificări </a:t>
            </a:r>
            <a:r>
              <a:rPr lang="ro-RO" sz="1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 de nivel 3 </a:t>
            </a:r>
            <a:r>
              <a:rPr lang="ro-RO" sz="12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al Cadrului național al calificărilor și a corespondenței dintre acestea din cadrul aceluiași profil la învățământul liceal filiera tehnologică și din cadrul învățământului </a:t>
            </a:r>
            <a:r>
              <a:rPr lang="ro-RO" sz="12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profesional,</a:t>
            </a:r>
          </a:p>
          <a:p>
            <a:r>
              <a:rPr lang="ro-RO" sz="12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ro-RO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modificările și completările ulterioare prin OME nr.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3098/2022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2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 nr. </a:t>
            </a:r>
            <a:r>
              <a:rPr lang="ro-RO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3073/2024.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3561693" y="2444064"/>
            <a:ext cx="5068614" cy="369332"/>
          </a:xfrm>
          <a:prstGeom prst="rect">
            <a:avLst/>
          </a:prstGeom>
          <a:solidFill>
            <a:srgbClr val="FFC000">
              <a:alpha val="76078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TextBox 8"/>
          <p:cNvSpPr txBox="1"/>
          <p:nvPr/>
        </p:nvSpPr>
        <p:spPr>
          <a:xfrm>
            <a:off x="3631324" y="2444064"/>
            <a:ext cx="4929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altLang="ro-RO" b="1" spc="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REȚELE  PARTENERIALE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2797248"/>
            <a:ext cx="122130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buFont typeface="Arial" panose="020B0604020202020204" pitchFamily="34" charset="0"/>
              <a:buNone/>
            </a:pPr>
            <a:r>
              <a:rPr lang="ro-RO" alt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reactivate și reorganizate începând cu anul școlar 2019-2020 prin proiectul 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ERASMUS+ „EUROPEAN QUALITY ASSURANCE FRAMEWORK FOR VET NRP”</a:t>
            </a:r>
            <a:r>
              <a:rPr lang="ro-RO" alt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>
              <a:buFont typeface="Arial" panose="020B0604020202020204" pitchFamily="34" charset="0"/>
              <a:buNone/>
            </a:pPr>
            <a:endParaRPr lang="ro-RO" alt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None/>
            </a:pP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platformă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on-line de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comunicare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rețeaua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partenerială</a:t>
            </a:r>
            <a:r>
              <a:rPr lang="ro-RO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disponibilă </a:t>
            </a:r>
            <a:r>
              <a:rPr lang="ro-RO" altLang="ro-RO" sz="12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http://retele.montivagant.ro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(se pot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înscrie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IPT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alți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factori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interesați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None/>
            </a:pPr>
            <a:endParaRPr lang="ro-RO" alt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None/>
            </a:pP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rețele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parteneriale</a:t>
            </a:r>
            <a:r>
              <a:rPr lang="ro-RO" alt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 domenii</a:t>
            </a:r>
            <a:r>
              <a:rPr lang="ro-RO" alt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o-RO" sz="1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pilotare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alt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</a:t>
            </a:r>
            <a:r>
              <a:rPr lang="en-US" altLang="ro-RO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unități</a:t>
            </a:r>
            <a:r>
              <a:rPr lang="en-US" alt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școlare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IPT 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toate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regiunile</a:t>
            </a:r>
            <a:r>
              <a:rPr lang="en-US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țării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Planurile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activitate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ale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rețelelor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parteneriale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 fi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accesate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www.gnac.ro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platforma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comunicare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rețeaua</a:t>
            </a:r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partenerială</a:t>
            </a:r>
            <a:r>
              <a:rPr lang="ro-RO" alt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>
              <a:buFont typeface="Arial" panose="020B0604020202020204" pitchFamily="34" charset="0"/>
              <a:buNone/>
            </a:pPr>
            <a:endParaRPr lang="ro-RO" alt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în </a:t>
            </a:r>
            <a:r>
              <a:rPr lang="ro-RO" alt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perioada 2020-2022, în școlile 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 rețele </a:t>
            </a:r>
            <a:r>
              <a:rPr lang="ro-RO" alt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s-a pilotat </a:t>
            </a:r>
            <a:r>
              <a:rPr lang="ro-RO" alt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metodologie de colectare a </a:t>
            </a:r>
            <a:r>
              <a:rPr lang="ro-RO" alt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feedback-ului 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 satisfacția elevilor în raport cu achiziția și evaluarea rezultatelor învățării</a:t>
            </a:r>
            <a:r>
              <a:rPr lang="ro-RO" alt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Rapoartele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analiză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feedback-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 fi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găsite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adresa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http://gnac.montivagant.ro/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secțiunea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curente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Proiecte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derulare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</a:t>
            </a:r>
            <a:r>
              <a:rPr lang="fr-FR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EQAVET-NRP-RO 2019</a:t>
            </a:r>
            <a:r>
              <a:rPr lang="ro-RO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și </a:t>
            </a:r>
            <a:r>
              <a:rPr lang="fr-FR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</a:t>
            </a:r>
            <a:r>
              <a:rPr lang="fr-FR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EQAVET-NRP-RO </a:t>
            </a:r>
            <a:r>
              <a:rPr lang="fr-FR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o-RO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GB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/>
            <a:r>
              <a:rPr lang="fr-FR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raportul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 fi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postat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secțiunea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curente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derulare</a:t>
            </a:r>
            <a:r>
              <a:rPr lang="fr-FR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</a:t>
            </a:r>
            <a:r>
              <a:rPr lang="fr-F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EQAVET-NRP-RO </a:t>
            </a:r>
            <a:r>
              <a:rPr lang="fr-F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ro-RO" altLang="ro-RO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ro-RO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în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perioada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2021-2022 CNDIPT a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dezvoltat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colegială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(peer review)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instrumentele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aferente</a:t>
            </a:r>
            <a:r>
              <a:rPr lang="en-GB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ro-RO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alt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 școlar 2023-2024 au fost elaborate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planuri de îmbunătățire pentru cele 19 evaluări colegiale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derulate în anul școlar 2022-2023, </a:t>
            </a:r>
            <a:endParaRPr lang="ro-RO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precum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monitorizarea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implementării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planurilor de îmbunătățire. </a:t>
            </a:r>
          </a:p>
          <a:p>
            <a:pPr lvl="2"/>
            <a:r>
              <a:rPr 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 </a:t>
            </a:r>
            <a:r>
              <a:rPr lang="ro-RO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elaborate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 de follow-up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evaluarea colegială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nivel de sistem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rapoarte </a:t>
            </a:r>
            <a:r>
              <a:rPr lang="ro-RO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 evaluărilor derulate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nivel de furnizor</a:t>
            </a:r>
            <a:r>
              <a:rPr 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0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370187" y="3791415"/>
            <a:ext cx="1341711" cy="247623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Rectangle 5"/>
          <p:cNvSpPr/>
          <p:nvPr/>
        </p:nvSpPr>
        <p:spPr>
          <a:xfrm>
            <a:off x="7177194" y="724830"/>
            <a:ext cx="5025198" cy="61331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F2C9">
              <a:alpha val="8588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5933040" y="849912"/>
            <a:ext cx="6255241" cy="64374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5261841" y="761897"/>
            <a:ext cx="6940550" cy="646921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4842163" y="966354"/>
            <a:ext cx="7346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Asigurarea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calităţii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învăţământul profesional şi tehnic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0" y="1910993"/>
            <a:ext cx="4570910" cy="57285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" name="TextBox 15"/>
          <p:cNvSpPr txBox="1"/>
          <p:nvPr/>
        </p:nvSpPr>
        <p:spPr>
          <a:xfrm>
            <a:off x="11328430" y="113122"/>
            <a:ext cx="694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solidFill>
                  <a:srgbClr val="5059A7"/>
                </a:solidFill>
              </a:rPr>
              <a:t>2</a:t>
            </a:r>
            <a:endParaRPr lang="en-US" sz="2800" b="1" dirty="0">
              <a:solidFill>
                <a:srgbClr val="5059A7"/>
              </a:solidFill>
            </a:endParaRPr>
          </a:p>
        </p:txBody>
      </p:sp>
      <p:sp>
        <p:nvSpPr>
          <p:cNvPr id="20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2176784" y="4016934"/>
            <a:ext cx="3484277" cy="247623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370187" y="5721175"/>
            <a:ext cx="5835404" cy="890627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370187" y="4863859"/>
            <a:ext cx="5424438" cy="258014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410119" y="5308090"/>
            <a:ext cx="4458510" cy="269145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TextBox 6"/>
          <p:cNvSpPr txBox="1"/>
          <p:nvPr/>
        </p:nvSpPr>
        <p:spPr>
          <a:xfrm>
            <a:off x="317821" y="2051077"/>
            <a:ext cx="580812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Colectarea feedbackului beneficiarilor </a:t>
            </a:r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IPT</a:t>
            </a:r>
          </a:p>
          <a:p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Având în vedere importanța feedback-ului beneficiarilor direcți și indirecți ai formării profesionale inițiale,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propune ca practică permanentă colectarea si analizarea la nivel național a feedback-ului din partea elevilor, profesorilor, părinților și ai reprezentanților agenților economici parteneri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prin intermediul chestionarelor.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o-RO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Chestionarele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colectare a informațiilor calitative cu privire la formarea profesională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aplică în luna </a:t>
            </a:r>
            <a:r>
              <a:rPr lang="en-GB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fiecărui an școlar,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 intermediul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platformei de colectare a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feedback-ului,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gestionată de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aflată la adresa </a:t>
            </a:r>
            <a:r>
              <a:rPr lang="ro-RO" sz="1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https://chestionare.gnac.ro/auth/login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Fiecare unitate IPT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coordona completarea chestionarelor de feedback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către beneficiarii direcți și indirecți de la nivelul școlii: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elevi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părinți ai elevilor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profesori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agenți economici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o-RO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Fiecare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unitate de învățământ IPT își poate crea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 de utilizator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 platforma de colectare a feedback-ului,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putând astfel vizualiza rezultatele chestionarelor aplicate beneficiarilor din propria școală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Student Discussion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246" y="2270917"/>
            <a:ext cx="5962032" cy="44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Give Written Feedback to Students Effectivel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12" b="3260"/>
          <a:stretch/>
        </p:blipFill>
        <p:spPr bwMode="auto">
          <a:xfrm>
            <a:off x="4570910" y="761897"/>
            <a:ext cx="1991228" cy="1824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72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77194" y="724830"/>
            <a:ext cx="5025198" cy="61331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F2C9">
              <a:alpha val="8588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5998355" y="849912"/>
            <a:ext cx="6189926" cy="64374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5261841" y="761897"/>
            <a:ext cx="6940550" cy="646921"/>
          </a:xfrm>
          <a:prstGeom prst="rect">
            <a:avLst/>
          </a:prstGeom>
          <a:solidFill>
            <a:srgbClr val="FFD85B">
              <a:alpha val="3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4842163" y="966354"/>
            <a:ext cx="7346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Asigurarea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calităţii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învăţământul profesional şi tehnic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328430" y="113122"/>
            <a:ext cx="694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>
                <a:solidFill>
                  <a:srgbClr val="5059A7"/>
                </a:solidFill>
              </a:rPr>
              <a:t>2</a:t>
            </a:r>
            <a:endParaRPr lang="en-US" sz="2800" b="1" dirty="0">
              <a:solidFill>
                <a:srgbClr val="5059A7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7821" y="3228232"/>
            <a:ext cx="58202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unor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seturi</a:t>
            </a: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competențe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verzi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digitale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sprijini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tranziția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către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ecologică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durabilă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oferind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abordare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integrată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dezvoltării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competențelor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abilităților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atitudinilor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4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GreenComp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4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competențe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durabilitatea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Compendiu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 proiectului EQAVET-NRP-RO 2023 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</a:p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didactice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specialitate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din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rețele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parteneriale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parteneriat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operatorii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4546" y="1855686"/>
            <a:ext cx="3103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Compendiumul pentru </a:t>
            </a:r>
            <a:endParaRPr lang="en-GB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competențe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verzi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</a:t>
            </a:r>
            <a:r>
              <a:rPr lang="ro-RO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digitale</a:t>
            </a:r>
            <a:r>
              <a:rPr 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566459" y="1325928"/>
            <a:ext cx="1441144" cy="1667756"/>
            <a:chOff x="0" y="0"/>
            <a:chExt cx="4422098" cy="5096656"/>
          </a:xfrm>
        </p:grpSpPr>
        <p:grpSp>
          <p:nvGrpSpPr>
            <p:cNvPr id="28" name="Group 27"/>
            <p:cNvGrpSpPr/>
            <p:nvPr/>
          </p:nvGrpSpPr>
          <p:grpSpPr>
            <a:xfrm>
              <a:off x="0" y="0"/>
              <a:ext cx="4422098" cy="5096656"/>
              <a:chOff x="0" y="0"/>
              <a:chExt cx="4422098" cy="5096656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2908093" y="1438106"/>
                <a:ext cx="974360" cy="3477718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2908093" y="194872"/>
                <a:ext cx="974360" cy="1048363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63319" y="1843789"/>
                <a:ext cx="1618938" cy="110927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2563318" y="1257274"/>
                <a:ext cx="1618939" cy="1229195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1499017" y="170488"/>
                <a:ext cx="1079291" cy="1048363"/>
              </a:xfrm>
              <a:prstGeom prst="ellipse">
                <a:avLst/>
              </a:prstGeom>
              <a:solidFill>
                <a:srgbClr val="62C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Rectangle 35"/>
              <p:cNvSpPr/>
              <p:nvPr/>
            </p:nvSpPr>
            <p:spPr>
              <a:xfrm rot="1744847">
                <a:off x="103339" y="1036534"/>
                <a:ext cx="1808095" cy="374754"/>
              </a:xfrm>
              <a:prstGeom prst="rect">
                <a:avLst/>
              </a:prstGeom>
              <a:solidFill>
                <a:srgbClr val="62C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Isosceles Triangle 36"/>
              <p:cNvSpPr/>
              <p:nvPr/>
            </p:nvSpPr>
            <p:spPr>
              <a:xfrm rot="17667394">
                <a:off x="3933818" y="1154679"/>
                <a:ext cx="278229" cy="436269"/>
              </a:xfrm>
              <a:prstGeom prst="triangle">
                <a:avLst/>
              </a:prstGeom>
              <a:solidFill>
                <a:srgbClr val="62C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601112" y="1257274"/>
                <a:ext cx="827296" cy="3658550"/>
              </a:xfrm>
              <a:prstGeom prst="rect">
                <a:avLst/>
              </a:prstGeom>
              <a:solidFill>
                <a:srgbClr val="62C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9" name="Isosceles Triangle 38"/>
              <p:cNvSpPr/>
              <p:nvPr/>
            </p:nvSpPr>
            <p:spPr>
              <a:xfrm rot="257123" flipV="1">
                <a:off x="2398708" y="1284624"/>
                <a:ext cx="362730" cy="880156"/>
              </a:xfrm>
              <a:prstGeom prst="triangle">
                <a:avLst>
                  <a:gd name="adj" fmla="val 3061"/>
                </a:avLst>
              </a:prstGeom>
              <a:solidFill>
                <a:srgbClr val="62C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40" name="Isosceles Triangle 39"/>
              <p:cNvSpPr/>
              <p:nvPr/>
            </p:nvSpPr>
            <p:spPr>
              <a:xfrm rot="5150508">
                <a:off x="2461529" y="1091290"/>
                <a:ext cx="451072" cy="548471"/>
              </a:xfrm>
              <a:prstGeom prst="triangle">
                <a:avLst/>
              </a:prstGeom>
              <a:solidFill>
                <a:srgbClr val="62C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41" name="Picture 40"/>
              <p:cNvPicPr>
                <a:picLocks noChangeAspect="1"/>
              </p:cNvPicPr>
              <p:nvPr/>
            </p:nvPicPr>
            <p:blipFill rotWithShape="1">
              <a:blip r:embed="rId3" cstate="print"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04" t="7587" r="7748" b="7541"/>
              <a:stretch/>
            </p:blipFill>
            <p:spPr>
              <a:xfrm flipH="1">
                <a:off x="0" y="0"/>
                <a:ext cx="4422098" cy="5096656"/>
              </a:xfrm>
              <a:prstGeom prst="rect">
                <a:avLst/>
              </a:prstGeom>
            </p:spPr>
          </p:pic>
        </p:grpSp>
        <p:sp>
          <p:nvSpPr>
            <p:cNvPr id="29" name="Moon 28"/>
            <p:cNvSpPr/>
            <p:nvPr/>
          </p:nvSpPr>
          <p:spPr>
            <a:xfrm rot="15915808">
              <a:off x="1888646" y="723120"/>
              <a:ext cx="344330" cy="469629"/>
            </a:xfrm>
            <a:prstGeom prst="moon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30" name="Moon 29"/>
            <p:cNvSpPr/>
            <p:nvPr/>
          </p:nvSpPr>
          <p:spPr>
            <a:xfrm rot="15915808">
              <a:off x="3135221" y="583398"/>
              <a:ext cx="452422" cy="739037"/>
            </a:xfrm>
            <a:prstGeom prst="moon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865861" y="3233430"/>
            <a:ext cx="5211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 de întâlniri online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membrii Comitetelor Locale de Dezvoltare a Parteneriatului Social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organizate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GB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ăș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urate p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sf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GB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itul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anului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2024, 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GB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cadrul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proiectului EQAVET-NRP-RO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2023.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9887" y="4304279"/>
            <a:ext cx="49784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metodologiei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a instrumentelor de de elaborare și monitorizare a documentelor strategice </a:t>
            </a:r>
            <a:r>
              <a:rPr lang="ro-RO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PRAI, PLAI, </a:t>
            </a:r>
            <a:r>
              <a:rPr lang="ro-RO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</a:t>
            </a:r>
            <a:r>
              <a:rPr lang="ro-RO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14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formularea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propuneri de </a:t>
            </a:r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îmbunătățire</a:t>
            </a:r>
            <a:r>
              <a:rPr lang="en-GB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relevanței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pentru piața muncii a ofertei de formare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profesională</a:t>
            </a:r>
            <a:r>
              <a:rPr lang="en-GB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capacității IPT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 servi nevoile identificate de piața 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muncii</a:t>
            </a:r>
            <a:r>
              <a:rPr lang="en-GB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implicării operatorilor economici </a:t>
            </a:r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formarea profesională inițială.</a:t>
            </a:r>
            <a:r>
              <a:rPr lang="ro-RO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Business, Cooperative, Handshake, Company, Partnership, Organization,  Cooperation, Logo transparent background PNG clipart | HiClipart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4" t="22360" r="9766" b="22467"/>
          <a:stretch/>
        </p:blipFill>
        <p:spPr bwMode="auto">
          <a:xfrm>
            <a:off x="8623443" y="1894903"/>
            <a:ext cx="1695998" cy="10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04916" y="1845825"/>
            <a:ext cx="1666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Consolidarea</a:t>
            </a:r>
          </a:p>
          <a:p>
            <a:pPr algn="r"/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cooperării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19441" y="1850072"/>
            <a:ext cx="1757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partenerii sociali</a:t>
            </a:r>
            <a:endParaRPr lang="en-GB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9903" y="3078928"/>
            <a:ext cx="5523137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6919887" y="3073676"/>
            <a:ext cx="5272036" cy="457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918494" y="2471227"/>
            <a:ext cx="29102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vederea promovării calității 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o-RO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formarea profesională inițială</a:t>
            </a: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16269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486"/>
            <a:ext cx="12188281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C9A6E4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schemeClr val="bg1"/>
                </a:solidFill>
              </a:rPr>
              <a:t>3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5926238" y="927835"/>
            <a:ext cx="6262043" cy="99145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5261841" y="759811"/>
            <a:ext cx="6940550" cy="1057414"/>
          </a:xfrm>
          <a:prstGeom prst="rect">
            <a:avLst/>
          </a:prstGeom>
          <a:solidFill>
            <a:srgbClr val="0000FF">
              <a:alpha val="33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539696" y="989958"/>
            <a:ext cx="56485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 de școlarizare 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2024-2025/</a:t>
            </a:r>
            <a:r>
              <a:rPr lang="en-US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Rețeaua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școlară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algn="r"/>
            <a:r>
              <a:rPr lang="en-US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 </a:t>
            </a:r>
            <a:r>
              <a:rPr lang="ro-RO" altLang="ro-RO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planului de școlarizare </a:t>
            </a:r>
            <a:r>
              <a:rPr lang="ro-RO" altLang="ro-RO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</a:t>
            </a:r>
            <a:r>
              <a:rPr lang="ro-RO" altLang="ro-RO" sz="1600" b="1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o-RO" altLang="ro-RO" sz="1600" b="1" dirty="0">
                <a:solidFill>
                  <a:schemeClr val="bg1"/>
                </a:solidFill>
                <a:cs typeface="Arial" panose="020B0604020202020204" pitchFamily="34" charset="0"/>
              </a:rPr>
            </a:b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6291" y="5971084"/>
            <a:ext cx="11839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o-RO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Datele exacte vor fi stabilite în funcţie de </a:t>
            </a:r>
            <a:r>
              <a:rPr lang="ro-RO" sz="1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Calendarul </a:t>
            </a:r>
            <a:r>
              <a:rPr lang="ro-RO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stabilit prin Metodologia privind fundamentarea cifrei de școlarizare pentru învățământul preuniversitar de stat, evidența efectivelor de antepreșcolari/preșcolari și elevi școlarizați în unitățile de învățământ particular pentru anul școlar 2025-2026</a:t>
            </a:r>
            <a:r>
              <a:rPr lang="ro-RO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care va fi aprobat prin ordin al ministrului educației.</a:t>
            </a:r>
            <a:endParaRPr lang="en-US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-1271" y="2654668"/>
            <a:ext cx="5927510" cy="3045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Rectangle 17"/>
          <p:cNvSpPr/>
          <p:nvPr/>
        </p:nvSpPr>
        <p:spPr>
          <a:xfrm>
            <a:off x="266218" y="2377420"/>
            <a:ext cx="119441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600" dirty="0"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planului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școlarizare realizat pentru anul școlar 2024-2025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clasa a IX-a/anul I</a:t>
            </a:r>
            <a:r>
              <a:rPr lang="en-US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(Anexele 3.1-3.5)</a:t>
            </a:r>
          </a:p>
          <a:p>
            <a:pPr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termen 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transmitere la 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</a:t>
            </a:r>
            <a:r>
              <a:rPr lang="en-US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OCTOMBRIE </a:t>
            </a:r>
            <a:r>
              <a:rPr lang="en-US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en-US" alt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654" y="3489974"/>
            <a:ext cx="5925584" cy="3045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TextBox 18"/>
          <p:cNvSpPr txBox="1"/>
          <p:nvPr/>
        </p:nvSpPr>
        <p:spPr>
          <a:xfrm>
            <a:off x="266217" y="3202469"/>
            <a:ext cx="11922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Actualizarea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datelor generale ale unităților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învățământ profesional și tehnic </a:t>
            </a:r>
            <a:r>
              <a:rPr lang="ro-RO" altLang="ro-RO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(Anexa 4)</a:t>
            </a:r>
            <a:r>
              <a:rPr lang="en-US" altLang="ro-RO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termen </a:t>
            </a:r>
            <a:r>
              <a:rPr lang="ro-RO" alt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transmitere la 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</a:t>
            </a:r>
            <a:r>
              <a:rPr lang="en-US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n-US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OCTOMBRIE</a:t>
            </a:r>
            <a:r>
              <a:rPr lang="ro-RO" altLang="ro-RO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en-US" alt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6217" y="4084636"/>
            <a:ext cx="11936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Organizarea ședințelor CLDPS pentru </a:t>
            </a:r>
            <a:r>
              <a:rPr lang="ro-RO" altLang="ro-RO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și avizarea numărului de locuri pentru învățământul </a:t>
            </a:r>
            <a:r>
              <a:rPr lang="ro-RO" altLang="ro-RO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tehnologic și tehnologic dual </a:t>
            </a:r>
            <a:r>
              <a:rPr lang="ro-RO" altLang="ro-RO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propuse </a:t>
            </a:r>
            <a:r>
              <a:rPr lang="ro-RO" altLang="ro-RO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proiectul planului de școlarizare pentru anul școlar </a:t>
            </a:r>
            <a:r>
              <a:rPr lang="ro-RO" altLang="ro-RO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</a:t>
            </a:r>
            <a:r>
              <a:rPr lang="en-US" altLang="ro-RO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DECEMBRIE* 2024</a:t>
            </a:r>
            <a:endParaRPr lang="en-US" altLang="ro-RO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5907" y="5081287"/>
            <a:ext cx="11912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Organizarea ședințelor  CLDPS pentru </a:t>
            </a:r>
            <a:r>
              <a:rPr lang="ro-RO" altLang="ro-RO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și avizarea </a:t>
            </a:r>
            <a:r>
              <a:rPr lang="ro-RO" altLang="ro-RO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Proiectului cifrei de scolarizare pentru </a:t>
            </a:r>
            <a:r>
              <a:rPr lang="ro-RO" altLang="ro-RO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 </a:t>
            </a:r>
            <a:r>
              <a:rPr lang="ro-RO" altLang="ro-RO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liceal tehnologic și tehnologic dual </a:t>
            </a:r>
            <a:r>
              <a:rPr lang="ro-RO" altLang="ro-RO" sz="1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ro-RO" altLang="ro-RO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 școlar </a:t>
            </a:r>
            <a:r>
              <a:rPr lang="ro-RO" altLang="ro-RO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</a:t>
            </a:r>
            <a:endParaRPr lang="en-US" altLang="ro-RO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IANUARIE* 2025</a:t>
            </a:r>
            <a:endParaRPr lang="ro-RO" altLang="ro-RO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-18642" y="4597237"/>
            <a:ext cx="2248199" cy="278820"/>
          </a:xfrm>
          <a:prstGeom prst="rect">
            <a:avLst/>
          </a:prstGeom>
          <a:solidFill>
            <a:srgbClr val="0000FF">
              <a:alpha val="33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275907" y="6010997"/>
            <a:ext cx="11745108" cy="637445"/>
          </a:xfrm>
          <a:prstGeom prst="rect">
            <a:avLst/>
          </a:prstGeom>
          <a:solidFill>
            <a:srgbClr val="0000FF">
              <a:alpha val="33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-22107" y="5590644"/>
            <a:ext cx="2248199" cy="278820"/>
          </a:xfrm>
          <a:prstGeom prst="rect">
            <a:avLst/>
          </a:prstGeom>
          <a:solidFill>
            <a:srgbClr val="0000FF">
              <a:alpha val="33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" name="TextBox 32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702566" y="2671095"/>
            <a:ext cx="3477711" cy="501974"/>
          </a:xfrm>
          <a:prstGeom prst="rect">
            <a:avLst/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555422" y="2633422"/>
            <a:ext cx="3572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Datele din anexe trebuie să coincidă cu cele din modulele specifice din SIIIR</a:t>
            </a:r>
            <a:endParaRPr lang="en-GB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8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0" y="15412"/>
            <a:ext cx="12188281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FF9900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prstClr val="white"/>
                </a:solidFill>
              </a:rPr>
              <a:t>4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5926238" y="927835"/>
            <a:ext cx="6262043" cy="60335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5261841" y="759811"/>
            <a:ext cx="6940550" cy="649007"/>
          </a:xfrm>
          <a:prstGeom prst="rect">
            <a:avLst/>
          </a:prstGeom>
          <a:solidFill>
            <a:srgbClr val="FF9900">
              <a:alpha val="33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539696" y="1047108"/>
            <a:ext cx="4828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o-RO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  <a:endParaRPr lang="ro-RO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663" y="2355772"/>
            <a:ext cx="8014928" cy="304577"/>
          </a:xfrm>
          <a:prstGeom prst="rect">
            <a:avLst/>
          </a:prstGeom>
          <a:solidFill>
            <a:srgbClr val="FFDDA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" name="Rectangle 25"/>
          <p:cNvSpPr/>
          <p:nvPr/>
        </p:nvSpPr>
        <p:spPr>
          <a:xfrm>
            <a:off x="266218" y="1819072"/>
            <a:ext cx="11910488" cy="859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750"/>
              </a:spcBef>
              <a:buFont typeface="Arial" charset="0"/>
              <a:buNone/>
              <a:defRPr/>
            </a:pPr>
            <a:r>
              <a:rPr lang="ro-RO" altLang="ro-RO" sz="160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ro-RO" alt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Consultarea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membrilor CLDPS și a altor parteneri sociali privind calificările cuprinse în </a:t>
            </a:r>
            <a:r>
              <a:rPr 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Registrul Național al Calificărilor </a:t>
            </a:r>
            <a:r>
              <a:rPr 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(pentru calificările profesionale de nivel 3 și 4 CNC),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vederea actualizării acestuia</a:t>
            </a:r>
            <a:r>
              <a:rPr lang="en-GB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o-RO" altLang="ro-RO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Bef>
                <a:spcPts val="750"/>
              </a:spcBef>
              <a:buFont typeface="Arial" charset="0"/>
              <a:buNone/>
              <a:defRPr/>
            </a:pP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termen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transmitere la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 a 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rezultatelor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consultărilor</a:t>
            </a:r>
            <a:r>
              <a:rPr lang="en-GB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IANUARIE 2025</a:t>
            </a:r>
            <a:r>
              <a:rPr lang="en-GB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altLang="ro-RO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218" y="2838679"/>
            <a:ext cx="10937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ro-RO" altLang="ro-RO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Sprijin pentru verificarea modului de implementare a standardelor de pregătire profesională și a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curriculumului</a:t>
            </a:r>
            <a:r>
              <a:rPr lang="en-GB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altLang="ro-RO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ustomShape 4">
            <a:extLst>
              <a:ext uri="{FF2B5EF4-FFF2-40B4-BE49-F238E27FC236}">
                <a16:creationId xmlns:a16="http://schemas.microsoft.com/office/drawing/2014/main" id="{0A4A58BD-5641-409F-8803-6BADF0852110}"/>
              </a:ext>
            </a:extLst>
          </p:cNvPr>
          <p:cNvSpPr/>
          <p:nvPr/>
        </p:nvSpPr>
        <p:spPr>
          <a:xfrm>
            <a:off x="-6380" y="3386896"/>
            <a:ext cx="12195976" cy="629656"/>
          </a:xfrm>
          <a:prstGeom prst="rect">
            <a:avLst/>
          </a:prstGeom>
          <a:solidFill>
            <a:srgbClr val="E3730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TextBox 6"/>
          <p:cNvSpPr txBox="1"/>
          <p:nvPr/>
        </p:nvSpPr>
        <p:spPr>
          <a:xfrm>
            <a:off x="-118782" y="3392255"/>
            <a:ext cx="12143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charset="0"/>
              <a:buNone/>
              <a:defRPr/>
            </a:pPr>
            <a:r>
              <a:rPr lang="ro-RO" altLang="ro-RO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OME </a:t>
            </a:r>
            <a:r>
              <a:rPr lang="ro-RO" altLang="ro-RO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nr. 3</a:t>
            </a:r>
            <a:r>
              <a:rPr lang="it-IT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965/06.03.2024</a:t>
            </a:r>
            <a:r>
              <a:rPr lang="ro-RO" altLang="ro-RO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privind măsuri de aplicare și corelare a planurilor de învățământ pentru </a:t>
            </a:r>
            <a:endParaRPr lang="en-US" altLang="ro-RO" sz="16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ro-RO" altLang="ro-RO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învățământul </a:t>
            </a:r>
            <a:r>
              <a:rPr lang="ro-RO" altLang="ro-RO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profesional, liceal – filiera tehnologică și postliceal cu structura anului școlar </a:t>
            </a:r>
            <a:r>
              <a:rPr lang="ro-RO" altLang="ro-RO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2024-2025</a:t>
            </a:r>
            <a:endParaRPr lang="ro-RO" altLang="ro-R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o-RO" sz="11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36" y="4129314"/>
            <a:ext cx="12181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fr-FR" sz="1400" dirty="0" err="1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rdine</a:t>
            </a:r>
            <a:r>
              <a:rPr lang="ro-RO" sz="1400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lang="fr-FR" sz="1400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ministru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planuri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învăţământul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tehnic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400" dirty="0" smtClean="0">
              <a:solidFill>
                <a:srgbClr val="E65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 err="1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sz="1400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planuri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învăţământ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specialitate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o-RO" sz="1400" dirty="0" smtClean="0">
              <a:solidFill>
                <a:srgbClr val="E65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 err="1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precum</a:t>
            </a:r>
            <a:r>
              <a:rPr lang="fr-FR" sz="1400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ordine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reglementează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curriculumul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aplicarea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acestuia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sz="1400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smtClean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IPT</a:t>
            </a:r>
            <a:endParaRPr lang="ro-RO" sz="1400" dirty="0" smtClean="0">
              <a:solidFill>
                <a:srgbClr val="E65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b="1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sunt</a:t>
            </a:r>
            <a:r>
              <a:rPr lang="fr-FR" sz="1400" b="1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disponibile</a:t>
            </a:r>
            <a:r>
              <a:rPr lang="fr-FR" sz="1400" b="1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fr-FR" sz="1400" b="1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website-ul</a:t>
            </a:r>
            <a:r>
              <a:rPr lang="fr-FR" sz="1400" b="1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u="sng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www.edu.ro</a:t>
            </a:r>
            <a:r>
              <a:rPr lang="en-US" sz="1400" b="1" u="sng" dirty="0">
                <a:solidFill>
                  <a:srgbClr val="E65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400" b="1" dirty="0">
              <a:solidFill>
                <a:srgbClr val="E65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4191" y="5285929"/>
            <a:ext cx="6201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8800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!</a:t>
            </a:r>
            <a:endParaRPr lang="en-GB" sz="88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159" y="5707125"/>
            <a:ext cx="10820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nouă calificare profesională de nivel 3 CNC – OPERATOR LA ROBOȚI INDUSTIALI</a:t>
            </a:r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o-RO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GB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baza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Standardului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Pregătire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Profesională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(SPP),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aprobat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ministrului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educației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en-GB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5419/04.07.2024</a:t>
            </a:r>
            <a:r>
              <a:rPr lang="en-GB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domeniul</a:t>
            </a:r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GB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pregătire</a:t>
            </a:r>
            <a:r>
              <a:rPr lang="en-GB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</a:t>
            </a:r>
            <a:r>
              <a:rPr 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ONICĂ ȘI AUTOMATIZĂRI</a:t>
            </a:r>
            <a:r>
              <a:rPr 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51886" y="5282487"/>
            <a:ext cx="5044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8800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!</a:t>
            </a:r>
            <a:endParaRPr lang="en-GB" sz="88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8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53" y="55764"/>
            <a:ext cx="12188281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7377" t="20474" r="8967" b="12575"/>
          <a:stretch/>
        </p:blipFill>
        <p:spPr>
          <a:xfrm rot="16200000">
            <a:off x="5743977" y="-5733585"/>
            <a:ext cx="724828" cy="12192000"/>
          </a:xfrm>
          <a:prstGeom prst="rect">
            <a:avLst/>
          </a:prstGeom>
        </p:spPr>
      </p:pic>
      <p:sp>
        <p:nvSpPr>
          <p:cNvPr id="5" name="CustomShape 4"/>
          <p:cNvSpPr/>
          <p:nvPr/>
        </p:nvSpPr>
        <p:spPr>
          <a:xfrm>
            <a:off x="11368617" y="0"/>
            <a:ext cx="652398" cy="733325"/>
          </a:xfrm>
          <a:prstGeom prst="rect">
            <a:avLst/>
          </a:prstGeom>
          <a:solidFill>
            <a:srgbClr val="B7E08C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56" y="55764"/>
            <a:ext cx="41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 smtClean="0">
                <a:solidFill>
                  <a:prstClr val="white"/>
                </a:solidFill>
              </a:rPr>
              <a:t>5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16" name="CustomShape 4"/>
          <p:cNvSpPr/>
          <p:nvPr/>
        </p:nvSpPr>
        <p:spPr>
          <a:xfrm>
            <a:off x="5245477" y="763823"/>
            <a:ext cx="6944676" cy="649956"/>
          </a:xfrm>
          <a:prstGeom prst="rect">
            <a:avLst/>
          </a:prstGeom>
          <a:solidFill>
            <a:srgbClr val="92D050">
              <a:alpha val="6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/>
          <p:cNvSpPr/>
          <p:nvPr/>
        </p:nvSpPr>
        <p:spPr>
          <a:xfrm flipH="1">
            <a:off x="5988028" y="887582"/>
            <a:ext cx="6188678" cy="68894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/>
          <p:cNvSpPr txBox="1"/>
          <p:nvPr/>
        </p:nvSpPr>
        <p:spPr>
          <a:xfrm>
            <a:off x="6764912" y="1126767"/>
            <a:ext cx="48289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o-RO" altLang="ro-RO" b="1" dirty="0">
                <a:solidFill>
                  <a:srgbClr val="333399"/>
                </a:solidFill>
                <a:cs typeface="Arial" panose="020B0604020202020204" pitchFamily="34" charset="0"/>
              </a:rPr>
              <a:t>Parteneriatul școală – operatori economici</a:t>
            </a:r>
          </a:p>
        </p:txBody>
      </p:sp>
      <p:sp>
        <p:nvSpPr>
          <p:cNvPr id="23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-6672" y="2148259"/>
            <a:ext cx="1656796" cy="41491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" name="TextBox 29"/>
          <p:cNvSpPr txBox="1"/>
          <p:nvPr/>
        </p:nvSpPr>
        <p:spPr>
          <a:xfrm>
            <a:off x="11898351" y="6611802"/>
            <a:ext cx="281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53" y="2848303"/>
            <a:ext cx="16166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</a:p>
          <a:p>
            <a:pPr algn="ctr"/>
            <a:endParaRPr lang="ro-RO" sz="160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16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ANUL ȘCOLAR</a:t>
            </a:r>
          </a:p>
          <a:p>
            <a:pPr algn="ctr"/>
            <a:r>
              <a:rPr lang="ro-RO" sz="16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sz="20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2024 - 2025</a:t>
            </a:r>
            <a:endParaRPr lang="en-GB" sz="2000" b="1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60331" y="2148258"/>
            <a:ext cx="973350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6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en-US" altLang="ro-RO" sz="16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Încheierea Contractelor de pregătire practică pentru efectuarea stagiului de pregătire practică a elevilor din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învățământul profesional și tehnic</a:t>
            </a:r>
            <a:r>
              <a:rPr lang="en-US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4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altLang="ro-RO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OMECTS nr</a:t>
            </a:r>
            <a:r>
              <a:rPr lang="ro-RO" altLang="ro-RO" sz="14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3539/14.03.2012</a:t>
            </a:r>
            <a:r>
              <a:rPr lang="ro-RO" altLang="ro-RO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1860331" y="2871996"/>
            <a:ext cx="9769143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Încheierea C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ontractelor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pregătire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practică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învăţământul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 </a:t>
            </a:r>
            <a:r>
              <a:rPr lang="fr-FR" altLang="ro-RO" sz="14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altLang="ro-RO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OMEN </a:t>
            </a:r>
            <a:r>
              <a:rPr lang="ro-RO" altLang="ro-RO" sz="14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ro-RO" altLang="ro-RO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altLang="ro-RO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4798/31.08.2017)</a:t>
            </a:r>
            <a:r>
              <a:rPr lang="ro-RO" altLang="ro-RO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9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1082565" y="4645018"/>
            <a:ext cx="6208745" cy="2677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" name="TextBox 21"/>
          <p:cNvSpPr txBox="1"/>
          <p:nvPr/>
        </p:nvSpPr>
        <p:spPr>
          <a:xfrm>
            <a:off x="1860332" y="3805524"/>
            <a:ext cx="10013539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stadiul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încheierii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altLang="ro-RO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ontractelor</a:t>
            </a:r>
            <a:r>
              <a:rPr lang="ro-RO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formarea profesională e elevilor prin învățământul profesional de stat și a Contractelor de parteneriat pentru formarea profesională a elevilor prin învățământul DUAL </a:t>
            </a:r>
            <a:r>
              <a:rPr lang="fr-FR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altLang="ro-RO" sz="1600" b="1" i="1" dirty="0" err="1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Anexa</a:t>
            </a:r>
            <a:r>
              <a:rPr lang="fr-FR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ro-RO" altLang="ro-RO" sz="1600" b="1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5</a:t>
            </a:r>
            <a:r>
              <a:rPr lang="fr-FR" altLang="ro-RO" sz="1600" b="1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en-GB" altLang="ro-RO" sz="1600" b="1" i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550"/>
              </a:spcBef>
              <a:buClr>
                <a:srgbClr val="0418D2"/>
              </a:buClr>
              <a:buFont typeface="Arial" panose="020B0604020202020204" pitchFamily="34" charset="0"/>
              <a:buNone/>
            </a:pP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termen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transmitere la 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CNDIPT</a:t>
            </a:r>
            <a:r>
              <a:rPr lang="en-US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NOIEMBRIE 2024</a:t>
            </a:r>
            <a:endParaRPr lang="en-US" altLang="ro-RO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stomShape 4">
            <a:extLst>
              <a:ext uri="{FF2B5EF4-FFF2-40B4-BE49-F238E27FC236}">
                <a16:creationId xmlns:a16="http://schemas.microsoft.com/office/drawing/2014/main" id="{5634862C-C8C2-48F7-81A7-4C285EE7B487}"/>
              </a:ext>
            </a:extLst>
          </p:cNvPr>
          <p:cNvSpPr/>
          <p:nvPr/>
        </p:nvSpPr>
        <p:spPr>
          <a:xfrm>
            <a:off x="1371599" y="6029647"/>
            <a:ext cx="5919711" cy="2677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" name="TextBox 26"/>
          <p:cNvSpPr txBox="1"/>
          <p:nvPr/>
        </p:nvSpPr>
        <p:spPr>
          <a:xfrm>
            <a:off x="1849820" y="5259974"/>
            <a:ext cx="105208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fr-FR" altLang="ro-RO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</a:t>
            </a:r>
            <a:r>
              <a:rPr lang="fr-FR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 </a:t>
            </a:r>
            <a:r>
              <a:rPr lang="fr-FR" altLang="ro-RO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fr-FR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derularea</a:t>
            </a:r>
            <a:r>
              <a:rPr lang="fr-FR" altLang="ro-RO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ro-RO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contractelor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altLang="ro-RO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</a:t>
            </a:r>
            <a:r>
              <a:rPr lang="fr-FR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formarea profesională a elevilor prin învățământul profesional de stat și a contractelor de parteneriat pentru formarea profesională a elevilor prin învățământul DUAL.</a:t>
            </a:r>
          </a:p>
          <a:p>
            <a:r>
              <a:rPr lang="fr-FR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altLang="ro-RO" sz="1600" b="1" i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Anexa</a:t>
            </a:r>
            <a:r>
              <a:rPr lang="fr-FR" altLang="ro-RO" sz="1600" b="1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nr. 6 și Anexele nr. </a:t>
            </a:r>
            <a:r>
              <a:rPr lang="ro-RO" altLang="ro-RO" sz="1600" b="1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o-RO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.1 și 6.2</a:t>
            </a:r>
            <a:r>
              <a:rPr lang="fr-FR" altLang="ro-RO" sz="16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fr-FR" altLang="ro-RO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altLang="ro-RO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termen  de transmitere la CNDIPT</a:t>
            </a:r>
            <a:r>
              <a:rPr lang="en-US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ro-RO" altLang="ro-RO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MAI 2025</a:t>
            </a:r>
            <a:endParaRPr lang="en-GB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453" y="210106"/>
            <a:ext cx="952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ACTIVITĂȚI SPECIFICE ÎNVĂȚĂMÂNTULUI PROFESIONAL ȘI TEHNIC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(ÎPT)</a:t>
            </a:r>
            <a:r>
              <a:rPr lang="en-US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ÎN ANUL ȘCOLAR 20</a:t>
            </a:r>
            <a:r>
              <a:rPr lang="en-GB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2</a:t>
            </a:r>
            <a:r>
              <a:rPr lang="ro-RO" altLang="ro-RO" sz="1400" b="1" dirty="0" smtClean="0">
                <a:solidFill>
                  <a:srgbClr val="5FCBEF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4-2025</a:t>
            </a:r>
            <a:endParaRPr lang="en-US" sz="3200" dirty="0">
              <a:solidFill>
                <a:srgbClr val="5FCBEF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6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4119</TotalTime>
  <Words>3809</Words>
  <Application>Microsoft Office PowerPoint</Application>
  <PresentationFormat>Widescreen</PresentationFormat>
  <Paragraphs>367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ＭＳ Ｐゴシック</vt:lpstr>
      <vt:lpstr>Arial</vt:lpstr>
      <vt:lpstr>Arial Black</vt:lpstr>
      <vt:lpstr>Georgia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Andreea Musoiu</dc:creator>
  <cp:lastModifiedBy>Camelia</cp:lastModifiedBy>
  <cp:revision>345</cp:revision>
  <cp:lastPrinted>2024-08-28T11:44:33Z</cp:lastPrinted>
  <dcterms:created xsi:type="dcterms:W3CDTF">2021-09-02T10:03:49Z</dcterms:created>
  <dcterms:modified xsi:type="dcterms:W3CDTF">2024-09-02T18:52:57Z</dcterms:modified>
</cp:coreProperties>
</file>