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13"/>
  </p:notesMasterIdLst>
  <p:sldIdLst>
    <p:sldId id="257" r:id="rId4"/>
    <p:sldId id="262" r:id="rId5"/>
    <p:sldId id="290" r:id="rId6"/>
    <p:sldId id="296" r:id="rId7"/>
    <p:sldId id="291" r:id="rId8"/>
    <p:sldId id="292" r:id="rId9"/>
    <p:sldId id="293" r:id="rId10"/>
    <p:sldId id="295" r:id="rId11"/>
    <p:sldId id="275" r:id="rId12"/>
  </p:sldIdLst>
  <p:sldSz cx="9144000" cy="5143500" type="screen16x9"/>
  <p:notesSz cx="6858000" cy="9144000"/>
  <p:embeddedFontLst>
    <p:embeddedFont>
      <p:font typeface="Fira Sans" panose="020B0604020202020204" charset="0"/>
      <p:regular r:id="rId14"/>
      <p:bold r:id="rId15"/>
      <p:italic r:id="rId16"/>
      <p:boldItalic r:id="rId17"/>
    </p:embeddedFont>
    <p:embeddedFont>
      <p:font typeface="Proxima Nova" panose="020B0604020202020204" charset="0"/>
      <p:regular r:id="rId18"/>
      <p:bold r:id="rId19"/>
      <p:italic r:id="rId20"/>
      <p:boldItalic r:id="rId21"/>
    </p:embeddedFont>
    <p:embeddedFont>
      <p:font typeface="Proxima Nova Semibold" panose="020B0604020202020204" charset="0"/>
      <p:regular r:id="rId22"/>
      <p:bold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89990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SLIDES_API64691520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SLIDES_API64691520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694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96c5e74a8e_0_10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96c5e74a8e_0_10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729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96c5e74a8e_0_10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96c5e74a8e_0_10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83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96c5e74a8e_0_10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96c5e74a8e_0_10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49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96c5e74a8e_0_10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96c5e74a8e_0_10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92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96c5e74a8e_0_10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96c5e74a8e_0_10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698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96c5e74a8e_0_10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96c5e74a8e_0_10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28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98856a3ece_1_6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98856a3ece_1_6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909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g98856a3ece_1_6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0" name="Google Shape;1990;g98856a3ece_1_6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15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48950" y="410575"/>
            <a:ext cx="8238000" cy="10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448950" y="1467425"/>
            <a:ext cx="28455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"/>
              <a:buNone/>
              <a:defRPr sz="1800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59">
          <p15:clr>
            <a:srgbClr val="EA4335"/>
          </p15:clr>
        </p15:guide>
        <p15:guide id="4" orient="horz" pos="2981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outati%20ROFUIP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jpeg"/><Relationship Id="rId4" Type="http://schemas.openxmlformats.org/officeDocument/2006/relationships/hyperlink" Target="Structura%20anului%20scolar%202024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anc.edu.ro/rnc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acip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hyperlink" Target="https://aracip.eu/categorii-documente/info-unitati-invatamant-regist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abel_22.08.2024_v2.xls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body" idx="4294967295"/>
          </p:nvPr>
        </p:nvSpPr>
        <p:spPr>
          <a:xfrm>
            <a:off x="1048350" y="2138075"/>
            <a:ext cx="7047300" cy="1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CONSFĂTUIREA CU INSPECTORII ȘCOLARI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ARIA CURRICULARĂ „TEHNOLOGII”</a:t>
            </a:r>
            <a:endParaRPr sz="1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7DCA972-A927-474B-A53E-00DA9E53FFAE}"/>
              </a:ext>
            </a:extLst>
          </p:cNvPr>
          <p:cNvSpPr txBox="1">
            <a:spLocks/>
          </p:cNvSpPr>
          <p:nvPr/>
        </p:nvSpPr>
        <p:spPr>
          <a:xfrm>
            <a:off x="2322000" y="4508264"/>
            <a:ext cx="4500000" cy="36512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septembrie 202</a:t>
            </a: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București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nspectoratul Şcolar Judeţean Timi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0" y="592261"/>
            <a:ext cx="2241270" cy="9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3"/>
          <p:cNvSpPr txBox="1"/>
          <p:nvPr/>
        </p:nvSpPr>
        <p:spPr>
          <a:xfrm>
            <a:off x="2756261" y="2284631"/>
            <a:ext cx="21600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OME 3750/28.02.2023 </a:t>
            </a:r>
            <a:endParaRPr sz="1600" b="1" dirty="0">
              <a:solidFill>
                <a:schemeClr val="accent1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593" name="Google Shape;593;p33"/>
          <p:cNvSpPr txBox="1"/>
          <p:nvPr/>
        </p:nvSpPr>
        <p:spPr>
          <a:xfrm>
            <a:off x="755796" y="2691625"/>
            <a:ext cx="43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Metodologia-cadru de evaluare în mediul online a performanțelor școlare și a competențelor elevilor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594" name="Google Shape;594;p33"/>
          <p:cNvSpPr txBox="1"/>
          <p:nvPr/>
        </p:nvSpPr>
        <p:spPr>
          <a:xfrm>
            <a:off x="741211" y="2350594"/>
            <a:ext cx="7506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02</a:t>
            </a:r>
            <a:endParaRPr sz="1600" b="1" dirty="0">
              <a:solidFill>
                <a:schemeClr val="accent1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595" name="Google Shape;595;p33"/>
          <p:cNvSpPr txBox="1"/>
          <p:nvPr/>
        </p:nvSpPr>
        <p:spPr>
          <a:xfrm>
            <a:off x="2756261" y="3715173"/>
            <a:ext cx="21600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b="1" dirty="0">
                <a:solidFill>
                  <a:schemeClr val="accent6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OME 5726/12.08.2024</a:t>
            </a:r>
            <a:endParaRPr sz="1600" b="1" dirty="0">
              <a:solidFill>
                <a:schemeClr val="accent6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596" name="Google Shape;596;p33"/>
          <p:cNvSpPr txBox="1"/>
          <p:nvPr/>
        </p:nvSpPr>
        <p:spPr>
          <a:xfrm>
            <a:off x="755796" y="4064025"/>
            <a:ext cx="439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Regulamentul-cadru de organizare și funcționare a unităților de învățământ preuniversitar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597" name="Google Shape;597;p33"/>
          <p:cNvSpPr txBox="1"/>
          <p:nvPr/>
        </p:nvSpPr>
        <p:spPr>
          <a:xfrm>
            <a:off x="741211" y="3715173"/>
            <a:ext cx="7506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6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03</a:t>
            </a:r>
            <a:endParaRPr sz="1600" b="1" dirty="0">
              <a:solidFill>
                <a:schemeClr val="accent6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598" name="Google Shape;598;p33"/>
          <p:cNvSpPr txBox="1"/>
          <p:nvPr/>
        </p:nvSpPr>
        <p:spPr>
          <a:xfrm>
            <a:off x="2756261" y="1245413"/>
            <a:ext cx="21600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b="1" dirty="0">
                <a:solidFill>
                  <a:schemeClr val="accent3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OME 3694/01.02.2024</a:t>
            </a:r>
            <a:endParaRPr sz="1600" b="1" dirty="0">
              <a:solidFill>
                <a:schemeClr val="accent3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599" name="Google Shape;599;p33">
            <a:hlinkClick r:id="rId4" action="ppaction://hlinkfile"/>
          </p:cNvPr>
          <p:cNvSpPr txBox="1"/>
          <p:nvPr/>
        </p:nvSpPr>
        <p:spPr>
          <a:xfrm>
            <a:off x="755796" y="1572417"/>
            <a:ext cx="3096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6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  <a:hlinkClick r:id="rId4" action="ppaction://hlinkfile"/>
              </a:rPr>
              <a:t>Structura </a:t>
            </a:r>
            <a:r>
              <a:rPr lang="ro-RO" dirty="0">
                <a:sym typeface="Roboto"/>
                <a:hlinkClick r:id="rId4" action="ppaction://hlinkfile"/>
              </a:rPr>
              <a:t>anului</a:t>
            </a:r>
            <a:r>
              <a:rPr lang="ro-RO" sz="16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  <a:hlinkClick r:id="rId4" action="ppaction://hlinkfile"/>
              </a:rPr>
              <a:t> </a:t>
            </a:r>
            <a:r>
              <a:rPr lang="ro-RO" dirty="0">
                <a:sym typeface="Roboto"/>
                <a:hlinkClick r:id="rId4" action="ppaction://hlinkfile"/>
              </a:rPr>
              <a:t>școlar</a:t>
            </a:r>
            <a:r>
              <a:rPr lang="ro-RO" sz="16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  <a:hlinkClick r:id="rId4" action="ppaction://hlinkfile"/>
              </a:rPr>
              <a:t> 2024 - 2025</a:t>
            </a:r>
            <a:endParaRPr sz="16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600" name="Google Shape;600;p33"/>
          <p:cNvSpPr txBox="1"/>
          <p:nvPr/>
        </p:nvSpPr>
        <p:spPr>
          <a:xfrm>
            <a:off x="716810" y="1247973"/>
            <a:ext cx="7200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3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01</a:t>
            </a:r>
            <a:endParaRPr sz="1600" b="1" dirty="0">
              <a:solidFill>
                <a:schemeClr val="accent3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cxnSp>
        <p:nvCxnSpPr>
          <p:cNvPr id="682" name="Google Shape;682;p33"/>
          <p:cNvCxnSpPr/>
          <p:nvPr/>
        </p:nvCxnSpPr>
        <p:spPr>
          <a:xfrm rot="10800000">
            <a:off x="749261" y="1532765"/>
            <a:ext cx="41013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33"/>
          <p:cNvCxnSpPr/>
          <p:nvPr/>
        </p:nvCxnSpPr>
        <p:spPr>
          <a:xfrm rot="10800000">
            <a:off x="749262" y="4002279"/>
            <a:ext cx="41013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4" name="Google Shape;684;p33"/>
          <p:cNvCxnSpPr/>
          <p:nvPr/>
        </p:nvCxnSpPr>
        <p:spPr>
          <a:xfrm rot="10800000">
            <a:off x="749261" y="2637689"/>
            <a:ext cx="41013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8" name="Picture 4" descr="Free Vector | Legal services expert. Law education, justice and equality,  professional lawsuits guidance. Lawyer, legal advisor consulting on  disputable issues. Vector isolated concept metaphor illustr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8519" r="10364" b="10505"/>
          <a:stretch/>
        </p:blipFill>
        <p:spPr bwMode="auto">
          <a:xfrm>
            <a:off x="5248962" y="1146620"/>
            <a:ext cx="3538147" cy="36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152;p29"/>
          <p:cNvSpPr txBox="1">
            <a:spLocks noGrp="1"/>
          </p:cNvSpPr>
          <p:nvPr>
            <p:ph type="title"/>
          </p:nvPr>
        </p:nvSpPr>
        <p:spPr>
          <a:xfrm>
            <a:off x="1008000" y="292759"/>
            <a:ext cx="7128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privind organizarea procesului de învățământ în anul școlar 2024– 2025 (1)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Vector | Legal services expert. Law education, justice and equality,  professional lawsuits guidance. Lawyer, legal advisor consulting on  disputable issues. Vector isolated concept metaphor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8519" r="10364" b="10505"/>
          <a:stretch/>
        </p:blipFill>
        <p:spPr bwMode="auto">
          <a:xfrm>
            <a:off x="5694348" y="1245413"/>
            <a:ext cx="3066394" cy="313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2" name="Google Shape;592;p33"/>
          <p:cNvSpPr txBox="1"/>
          <p:nvPr/>
        </p:nvSpPr>
        <p:spPr>
          <a:xfrm>
            <a:off x="3339302" y="2060680"/>
            <a:ext cx="21600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OME 4150/29.06.2022 </a:t>
            </a:r>
            <a:endParaRPr sz="1600" b="1" dirty="0">
              <a:solidFill>
                <a:schemeClr val="accent1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593" name="Google Shape;593;p33"/>
          <p:cNvSpPr txBox="1"/>
          <p:nvPr/>
        </p:nvSpPr>
        <p:spPr>
          <a:xfrm>
            <a:off x="349867" y="2406811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Cadrul de competențe digitale al profesionistului din educație 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594" name="Google Shape;594;p33"/>
          <p:cNvSpPr txBox="1"/>
          <p:nvPr/>
        </p:nvSpPr>
        <p:spPr>
          <a:xfrm>
            <a:off x="433948" y="2071227"/>
            <a:ext cx="7506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0</a:t>
            </a:r>
            <a:r>
              <a:rPr lang="ro-RO" sz="1600" b="1" dirty="0">
                <a:solidFill>
                  <a:schemeClr val="accent1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5</a:t>
            </a:r>
            <a:endParaRPr sz="1600" b="1" dirty="0">
              <a:solidFill>
                <a:schemeClr val="accent1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595" name="Google Shape;595;p33"/>
          <p:cNvSpPr txBox="1"/>
          <p:nvPr/>
        </p:nvSpPr>
        <p:spPr>
          <a:xfrm>
            <a:off x="3339302" y="2925692"/>
            <a:ext cx="21600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b="1" dirty="0">
                <a:solidFill>
                  <a:schemeClr val="accent6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OME 5518/11.07.2024</a:t>
            </a:r>
            <a:endParaRPr sz="1600" b="1" dirty="0">
              <a:solidFill>
                <a:schemeClr val="accent6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596" name="Google Shape;596;p33"/>
          <p:cNvSpPr txBox="1"/>
          <p:nvPr/>
        </p:nvSpPr>
        <p:spPr>
          <a:xfrm>
            <a:off x="349867" y="3244364"/>
            <a:ext cx="558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Metodologia-cadru de acordare a burselor (an școlar 2024 - 2025)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597" name="Google Shape;597;p33"/>
          <p:cNvSpPr txBox="1"/>
          <p:nvPr/>
        </p:nvSpPr>
        <p:spPr>
          <a:xfrm>
            <a:off x="433948" y="2925692"/>
            <a:ext cx="7506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6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0</a:t>
            </a:r>
            <a:r>
              <a:rPr lang="ro-RO" sz="1600" b="1" dirty="0">
                <a:solidFill>
                  <a:schemeClr val="accent6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6</a:t>
            </a:r>
            <a:endParaRPr sz="1600" b="1" dirty="0">
              <a:solidFill>
                <a:schemeClr val="accent6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598" name="Google Shape;598;p33"/>
          <p:cNvSpPr txBox="1"/>
          <p:nvPr/>
        </p:nvSpPr>
        <p:spPr>
          <a:xfrm>
            <a:off x="3339302" y="1245413"/>
            <a:ext cx="21600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b="1" dirty="0">
                <a:solidFill>
                  <a:schemeClr val="accent3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OME 4871/30.08.2022</a:t>
            </a:r>
            <a:endParaRPr sz="1600" b="1" dirty="0">
              <a:solidFill>
                <a:schemeClr val="accent3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599" name="Google Shape;599;p33"/>
          <p:cNvSpPr txBox="1"/>
          <p:nvPr/>
        </p:nvSpPr>
        <p:spPr>
          <a:xfrm>
            <a:off x="349867" y="1573307"/>
            <a:ext cx="450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600" dirty="0">
                <a:solidFill>
                  <a:schemeClr val="dk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Implementarea catalogului electronic în școlile pilot</a:t>
            </a:r>
            <a:endParaRPr sz="16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600" name="Google Shape;600;p33"/>
          <p:cNvSpPr txBox="1"/>
          <p:nvPr/>
        </p:nvSpPr>
        <p:spPr>
          <a:xfrm>
            <a:off x="433948" y="1247973"/>
            <a:ext cx="7200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3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0</a:t>
            </a:r>
            <a:r>
              <a:rPr lang="ro-RO" sz="1600" b="1" dirty="0">
                <a:solidFill>
                  <a:schemeClr val="accent3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4</a:t>
            </a:r>
            <a:endParaRPr sz="1600" b="1" dirty="0">
              <a:solidFill>
                <a:schemeClr val="accent3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cxnSp>
        <p:nvCxnSpPr>
          <p:cNvPr id="682" name="Google Shape;682;p33"/>
          <p:cNvCxnSpPr/>
          <p:nvPr/>
        </p:nvCxnSpPr>
        <p:spPr>
          <a:xfrm rot="10800000">
            <a:off x="468394" y="1532765"/>
            <a:ext cx="5040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3" name="Google Shape;683;p33"/>
          <p:cNvCxnSpPr/>
          <p:nvPr/>
        </p:nvCxnSpPr>
        <p:spPr>
          <a:xfrm rot="10800000">
            <a:off x="468394" y="3212798"/>
            <a:ext cx="50400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4" name="Google Shape;684;p33"/>
          <p:cNvCxnSpPr/>
          <p:nvPr/>
        </p:nvCxnSpPr>
        <p:spPr>
          <a:xfrm rot="10800000">
            <a:off x="468394" y="2358322"/>
            <a:ext cx="5040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52;p29"/>
          <p:cNvSpPr txBox="1">
            <a:spLocks noGrp="1"/>
          </p:cNvSpPr>
          <p:nvPr>
            <p:ph type="title"/>
          </p:nvPr>
        </p:nvSpPr>
        <p:spPr>
          <a:xfrm>
            <a:off x="1008000" y="292759"/>
            <a:ext cx="7128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privind organizarea procesului de învățământ în anul școlar 2024– 2025 (2)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9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Vector | Legal services expert. Law education, justice and equality,  professional lawsuits guidance. Lawyer, legal advisor consulting on  disputable issues. Vector isolated concept metaphor illus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8519" r="10364" b="10505"/>
          <a:stretch/>
        </p:blipFill>
        <p:spPr bwMode="auto">
          <a:xfrm>
            <a:off x="5694348" y="1245413"/>
            <a:ext cx="3066394" cy="313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Google Shape;152;p29"/>
          <p:cNvSpPr txBox="1">
            <a:spLocks noGrp="1"/>
          </p:cNvSpPr>
          <p:nvPr>
            <p:ph type="title"/>
          </p:nvPr>
        </p:nvSpPr>
        <p:spPr>
          <a:xfrm>
            <a:off x="1008000" y="292759"/>
            <a:ext cx="7128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Cadrul normativ privind organizarea procesului de învățământ în anul școlar 2024– 2025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595;p33"/>
          <p:cNvSpPr txBox="1"/>
          <p:nvPr/>
        </p:nvSpPr>
        <p:spPr>
          <a:xfrm>
            <a:off x="3339302" y="1432066"/>
            <a:ext cx="21600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b="1" dirty="0">
                <a:solidFill>
                  <a:srgbClr val="C151AC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OME 5437/08.07.2024</a:t>
            </a:r>
            <a:endParaRPr sz="1600" b="1" dirty="0">
              <a:solidFill>
                <a:srgbClr val="C151AC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17" name="Google Shape;596;p33"/>
          <p:cNvSpPr txBox="1"/>
          <p:nvPr/>
        </p:nvSpPr>
        <p:spPr>
          <a:xfrm>
            <a:off x="349867" y="1762942"/>
            <a:ext cx="61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 privind evaluarea periodică a modului de îndeplinire a obligațiilor asumate de părțile implicate în consorțiul de învățământ dual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18" name="Google Shape;597;p33"/>
          <p:cNvSpPr txBox="1"/>
          <p:nvPr/>
        </p:nvSpPr>
        <p:spPr>
          <a:xfrm>
            <a:off x="433948" y="1432066"/>
            <a:ext cx="7506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C151AC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0</a:t>
            </a:r>
            <a:r>
              <a:rPr lang="ro-RO" sz="1600" b="1" dirty="0">
                <a:solidFill>
                  <a:srgbClr val="C151AC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7</a:t>
            </a:r>
            <a:endParaRPr sz="1600" b="1" dirty="0">
              <a:solidFill>
                <a:srgbClr val="C151AC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cxnSp>
        <p:nvCxnSpPr>
          <p:cNvPr id="19" name="Google Shape;683;p33"/>
          <p:cNvCxnSpPr/>
          <p:nvPr/>
        </p:nvCxnSpPr>
        <p:spPr>
          <a:xfrm rot="10800000">
            <a:off x="468394" y="1719172"/>
            <a:ext cx="5040000" cy="0"/>
          </a:xfrm>
          <a:prstGeom prst="straightConnector1">
            <a:avLst/>
          </a:prstGeom>
          <a:noFill/>
          <a:ln w="9525" cap="flat" cmpd="sng">
            <a:solidFill>
              <a:srgbClr val="C151A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595;p33"/>
          <p:cNvSpPr txBox="1"/>
          <p:nvPr/>
        </p:nvSpPr>
        <p:spPr>
          <a:xfrm>
            <a:off x="3339302" y="2817267"/>
            <a:ext cx="21600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600" b="1" dirty="0">
                <a:solidFill>
                  <a:srgbClr val="FFC000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Ministerul Educației</a:t>
            </a:r>
            <a:endParaRPr sz="1600" b="1" dirty="0">
              <a:solidFill>
                <a:srgbClr val="FFC000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34" name="Google Shape;596;p33"/>
          <p:cNvSpPr txBox="1"/>
          <p:nvPr/>
        </p:nvSpPr>
        <p:spPr>
          <a:xfrm>
            <a:off x="349867" y="3148143"/>
            <a:ext cx="5940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Apelul competitiv de proiecte „Program de formare a cadrelor didactice din liceele cu profil agricol” în cadrul Reformei 7 – Crearea unei rute profesionale complete pentru învățământ tehnic superior</a:t>
            </a:r>
            <a:endParaRPr sz="1600" dirty="0">
              <a:solidFill>
                <a:schemeClr val="dk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35" name="Google Shape;597;p33"/>
          <p:cNvSpPr txBox="1"/>
          <p:nvPr/>
        </p:nvSpPr>
        <p:spPr>
          <a:xfrm>
            <a:off x="433948" y="2817267"/>
            <a:ext cx="7506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C000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0</a:t>
            </a:r>
            <a:r>
              <a:rPr lang="ro-RO" sz="1600" b="1" dirty="0">
                <a:solidFill>
                  <a:srgbClr val="FFC000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9</a:t>
            </a:r>
            <a:endParaRPr sz="1600" b="1" dirty="0">
              <a:solidFill>
                <a:srgbClr val="FFC000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cxnSp>
        <p:nvCxnSpPr>
          <p:cNvPr id="36" name="Google Shape;683;p33"/>
          <p:cNvCxnSpPr/>
          <p:nvPr/>
        </p:nvCxnSpPr>
        <p:spPr>
          <a:xfrm rot="10800000">
            <a:off x="468394" y="3104373"/>
            <a:ext cx="5040000" cy="0"/>
          </a:xfrm>
          <a:prstGeom prst="straightConnector1">
            <a:avLst/>
          </a:prstGeom>
          <a:noFill/>
          <a:ln w="9525" cap="flat" cmpd="sng">
            <a:solidFill>
              <a:srgbClr val="C151A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8947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52;p29"/>
          <p:cNvSpPr txBox="1">
            <a:spLocks noGrp="1"/>
          </p:cNvSpPr>
          <p:nvPr>
            <p:ph type="title"/>
          </p:nvPr>
        </p:nvSpPr>
        <p:spPr>
          <a:xfrm>
            <a:off x="1242000" y="292759"/>
            <a:ext cx="66600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Calificări profesionale în învățământul profesional și tehnic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ine 5">
            <a:extLst>
              <a:ext uri="{FF2B5EF4-FFF2-40B4-BE49-F238E27FC236}">
                <a16:creationId xmlns:a16="http://schemas.microsoft.com/office/drawing/2014/main" id="{D14C6596-49C3-4C1B-BBE3-4C68929EB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6" y="1270255"/>
            <a:ext cx="8685848" cy="34051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1842" y="699482"/>
            <a:ext cx="2560316" cy="3600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marL="0" indent="0" algn="ctr">
              <a:buNone/>
            </a:pP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http://www.anc.edu.ro/rncp/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556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52;p29"/>
          <p:cNvSpPr txBox="1">
            <a:spLocks noGrp="1"/>
          </p:cNvSpPr>
          <p:nvPr>
            <p:ph type="title"/>
          </p:nvPr>
        </p:nvSpPr>
        <p:spPr>
          <a:xfrm>
            <a:off x="2052000" y="119584"/>
            <a:ext cx="50400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Informații despre unitățile de învățământ</a:t>
            </a: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Registre – stat, privat, autorizate, acreditate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2000" y="757872"/>
            <a:ext cx="6480000" cy="5400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indent="-180000">
              <a:buFontTx/>
              <a:buChar char="-"/>
            </a:pPr>
            <a:r>
              <a:rPr lang="ro-RO" sz="1600" dirty="0">
                <a:hlinkClick r:id="rId3"/>
              </a:rPr>
              <a:t>https://aracip.eu/</a:t>
            </a:r>
            <a:r>
              <a:rPr lang="ro-RO" sz="1600" dirty="0"/>
              <a:t> </a:t>
            </a:r>
          </a:p>
          <a:p>
            <a:pPr indent="-180000">
              <a:buFontTx/>
              <a:buChar char="-"/>
            </a:pPr>
            <a:r>
              <a:rPr lang="ro-RO" sz="1600" dirty="0">
                <a:hlinkClick r:id="rId4"/>
              </a:rPr>
              <a:t>https://aracip.eu/categorii-documente/info-unitati-invatamant-registre</a:t>
            </a:r>
            <a:endParaRPr lang="ro-RO" sz="1600" dirty="0"/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DB541087-2A16-43C6-B005-C3C3DF9BD5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64"/>
          <a:stretch/>
        </p:blipFill>
        <p:spPr>
          <a:xfrm>
            <a:off x="721161" y="1346362"/>
            <a:ext cx="7701678" cy="33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8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52;p29"/>
          <p:cNvSpPr txBox="1">
            <a:spLocks noGrp="1"/>
          </p:cNvSpPr>
          <p:nvPr>
            <p:ph type="title"/>
          </p:nvPr>
        </p:nvSpPr>
        <p:spPr>
          <a:xfrm>
            <a:off x="2052000" y="209636"/>
            <a:ext cx="5040000" cy="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Informații despre unitățile de învățământ</a:t>
            </a: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Registre – stat, privat, autorizate, acreditate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ubstituent conținut 7">
            <a:extLst>
              <a:ext uri="{FF2B5EF4-FFF2-40B4-BE49-F238E27FC236}">
                <a16:creationId xmlns:a16="http://schemas.microsoft.com/office/drawing/2014/main" id="{6A88E032-79A6-4763-88C6-0EF5518D0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6" y="1077614"/>
            <a:ext cx="8682609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3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46"/>
          <p:cNvSpPr txBox="1">
            <a:spLocks noGrp="1"/>
          </p:cNvSpPr>
          <p:nvPr>
            <p:ph type="title"/>
          </p:nvPr>
        </p:nvSpPr>
        <p:spPr>
          <a:xfrm>
            <a:off x="1332000" y="411475"/>
            <a:ext cx="648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 de Olimpiade și concursuri școlare finanțate în anul școlar 2024-2025 (1)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5" name="Google Shape;1995;p46"/>
          <p:cNvSpPr/>
          <p:nvPr/>
        </p:nvSpPr>
        <p:spPr>
          <a:xfrm>
            <a:off x="88133" y="5441990"/>
            <a:ext cx="26564" cy="77061"/>
          </a:xfrm>
          <a:custGeom>
            <a:avLst/>
            <a:gdLst/>
            <a:ahLst/>
            <a:cxnLst/>
            <a:rect l="l" t="t" r="r" b="b"/>
            <a:pathLst>
              <a:path w="1908" h="5535" extrusionOk="0">
                <a:moveTo>
                  <a:pt x="954" y="0"/>
                </a:moveTo>
                <a:lnTo>
                  <a:pt x="770" y="31"/>
                </a:lnTo>
                <a:lnTo>
                  <a:pt x="585" y="92"/>
                </a:lnTo>
                <a:lnTo>
                  <a:pt x="431" y="185"/>
                </a:lnTo>
                <a:lnTo>
                  <a:pt x="278" y="277"/>
                </a:lnTo>
                <a:lnTo>
                  <a:pt x="155" y="431"/>
                </a:lnTo>
                <a:lnTo>
                  <a:pt x="62" y="584"/>
                </a:lnTo>
                <a:lnTo>
                  <a:pt x="32" y="769"/>
                </a:lnTo>
                <a:lnTo>
                  <a:pt x="1" y="953"/>
                </a:lnTo>
                <a:lnTo>
                  <a:pt x="1" y="4582"/>
                </a:lnTo>
                <a:lnTo>
                  <a:pt x="32" y="4766"/>
                </a:lnTo>
                <a:lnTo>
                  <a:pt x="62" y="4951"/>
                </a:lnTo>
                <a:lnTo>
                  <a:pt x="155" y="5104"/>
                </a:lnTo>
                <a:lnTo>
                  <a:pt x="278" y="5258"/>
                </a:lnTo>
                <a:lnTo>
                  <a:pt x="431" y="5381"/>
                </a:lnTo>
                <a:lnTo>
                  <a:pt x="585" y="5473"/>
                </a:lnTo>
                <a:lnTo>
                  <a:pt x="770" y="5504"/>
                </a:lnTo>
                <a:lnTo>
                  <a:pt x="954" y="5535"/>
                </a:lnTo>
                <a:lnTo>
                  <a:pt x="1139" y="5504"/>
                </a:lnTo>
                <a:lnTo>
                  <a:pt x="1323" y="5473"/>
                </a:lnTo>
                <a:lnTo>
                  <a:pt x="1477" y="5381"/>
                </a:lnTo>
                <a:lnTo>
                  <a:pt x="1631" y="5258"/>
                </a:lnTo>
                <a:lnTo>
                  <a:pt x="1723" y="5104"/>
                </a:lnTo>
                <a:lnTo>
                  <a:pt x="1815" y="4951"/>
                </a:lnTo>
                <a:lnTo>
                  <a:pt x="1877" y="4766"/>
                </a:lnTo>
                <a:lnTo>
                  <a:pt x="1907" y="4582"/>
                </a:lnTo>
                <a:lnTo>
                  <a:pt x="1907" y="953"/>
                </a:lnTo>
                <a:lnTo>
                  <a:pt x="1877" y="769"/>
                </a:lnTo>
                <a:lnTo>
                  <a:pt x="1815" y="584"/>
                </a:lnTo>
                <a:lnTo>
                  <a:pt x="1723" y="431"/>
                </a:lnTo>
                <a:lnTo>
                  <a:pt x="1631" y="277"/>
                </a:lnTo>
                <a:lnTo>
                  <a:pt x="1477" y="185"/>
                </a:lnTo>
                <a:lnTo>
                  <a:pt x="1323" y="92"/>
                </a:lnTo>
                <a:lnTo>
                  <a:pt x="1139" y="31"/>
                </a:lnTo>
                <a:lnTo>
                  <a:pt x="954" y="0"/>
                </a:lnTo>
                <a:close/>
              </a:path>
            </a:pathLst>
          </a:custGeom>
          <a:solidFill>
            <a:srgbClr val="DFEB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46"/>
          <p:cNvSpPr/>
          <p:nvPr/>
        </p:nvSpPr>
        <p:spPr>
          <a:xfrm>
            <a:off x="18785" y="5441990"/>
            <a:ext cx="26133" cy="77061"/>
          </a:xfrm>
          <a:custGeom>
            <a:avLst/>
            <a:gdLst/>
            <a:ahLst/>
            <a:cxnLst/>
            <a:rect l="l" t="t" r="r" b="b"/>
            <a:pathLst>
              <a:path w="1877" h="5535" extrusionOk="0">
                <a:moveTo>
                  <a:pt x="954" y="0"/>
                </a:moveTo>
                <a:lnTo>
                  <a:pt x="739" y="31"/>
                </a:lnTo>
                <a:lnTo>
                  <a:pt x="554" y="92"/>
                </a:lnTo>
                <a:lnTo>
                  <a:pt x="400" y="185"/>
                </a:lnTo>
                <a:lnTo>
                  <a:pt x="277" y="277"/>
                </a:lnTo>
                <a:lnTo>
                  <a:pt x="154" y="431"/>
                </a:lnTo>
                <a:lnTo>
                  <a:pt x="62" y="584"/>
                </a:lnTo>
                <a:lnTo>
                  <a:pt x="1" y="769"/>
                </a:lnTo>
                <a:lnTo>
                  <a:pt x="1" y="953"/>
                </a:lnTo>
                <a:lnTo>
                  <a:pt x="1" y="4582"/>
                </a:lnTo>
                <a:lnTo>
                  <a:pt x="1" y="4766"/>
                </a:lnTo>
                <a:lnTo>
                  <a:pt x="62" y="4951"/>
                </a:lnTo>
                <a:lnTo>
                  <a:pt x="154" y="5104"/>
                </a:lnTo>
                <a:lnTo>
                  <a:pt x="277" y="5258"/>
                </a:lnTo>
                <a:lnTo>
                  <a:pt x="400" y="5381"/>
                </a:lnTo>
                <a:lnTo>
                  <a:pt x="554" y="5473"/>
                </a:lnTo>
                <a:lnTo>
                  <a:pt x="739" y="5504"/>
                </a:lnTo>
                <a:lnTo>
                  <a:pt x="954" y="5535"/>
                </a:lnTo>
                <a:lnTo>
                  <a:pt x="1138" y="5504"/>
                </a:lnTo>
                <a:lnTo>
                  <a:pt x="1323" y="5473"/>
                </a:lnTo>
                <a:lnTo>
                  <a:pt x="1477" y="5381"/>
                </a:lnTo>
                <a:lnTo>
                  <a:pt x="1600" y="5258"/>
                </a:lnTo>
                <a:lnTo>
                  <a:pt x="1723" y="5104"/>
                </a:lnTo>
                <a:lnTo>
                  <a:pt x="1815" y="4951"/>
                </a:lnTo>
                <a:lnTo>
                  <a:pt x="1876" y="4766"/>
                </a:lnTo>
                <a:lnTo>
                  <a:pt x="1876" y="4582"/>
                </a:lnTo>
                <a:lnTo>
                  <a:pt x="1876" y="953"/>
                </a:lnTo>
                <a:lnTo>
                  <a:pt x="1876" y="769"/>
                </a:lnTo>
                <a:lnTo>
                  <a:pt x="1815" y="584"/>
                </a:lnTo>
                <a:lnTo>
                  <a:pt x="1723" y="431"/>
                </a:lnTo>
                <a:lnTo>
                  <a:pt x="1600" y="277"/>
                </a:lnTo>
                <a:lnTo>
                  <a:pt x="1477" y="185"/>
                </a:lnTo>
                <a:lnTo>
                  <a:pt x="1323" y="92"/>
                </a:lnTo>
                <a:lnTo>
                  <a:pt x="1138" y="31"/>
                </a:lnTo>
                <a:lnTo>
                  <a:pt x="954" y="0"/>
                </a:lnTo>
                <a:close/>
              </a:path>
            </a:pathLst>
          </a:custGeom>
          <a:solidFill>
            <a:srgbClr val="DFEB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46"/>
          <p:cNvSpPr txBox="1"/>
          <p:nvPr/>
        </p:nvSpPr>
        <p:spPr>
          <a:xfrm>
            <a:off x="4382649" y="1166100"/>
            <a:ext cx="4248000" cy="31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Educație tehnologică și aplicații practice – ?????</a:t>
            </a:r>
          </a:p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Mecanică – ???????</a:t>
            </a:r>
          </a:p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Construcții, instalații și lucrări publice – </a:t>
            </a:r>
          </a:p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Electric, Electrotehnic, Electromecanic – </a:t>
            </a:r>
          </a:p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Electronică, Automatizări, Telecomunicații – </a:t>
            </a:r>
          </a:p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 textilă și Pielărie – </a:t>
            </a:r>
          </a:p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Fabricarea produselor din lemn –</a:t>
            </a:r>
          </a:p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Economic, Administrativ, Comerț - DOLJ</a:t>
            </a:r>
          </a:p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Turism și Alimentație – DOLJ</a:t>
            </a:r>
          </a:p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Agricultură - Creșterea animalelor – ????????</a:t>
            </a:r>
          </a:p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Agricultură - Cultura plantelor – ????????</a:t>
            </a:r>
          </a:p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Protecția mediului – </a:t>
            </a:r>
          </a:p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 alimentară – </a:t>
            </a:r>
          </a:p>
          <a:p>
            <a:pPr lvl="0" indent="-180000">
              <a:buFont typeface="Wingdings" panose="05000000000000000000" pitchFamily="2" charset="2"/>
              <a:buChar char="§"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produselor alimentare – </a:t>
            </a:r>
          </a:p>
        </p:txBody>
      </p:sp>
      <p:sp>
        <p:nvSpPr>
          <p:cNvPr id="2016" name="Google Shape;2016;p46"/>
          <p:cNvSpPr/>
          <p:nvPr/>
        </p:nvSpPr>
        <p:spPr>
          <a:xfrm>
            <a:off x="555248" y="1595150"/>
            <a:ext cx="2404800" cy="2404800"/>
          </a:xfrm>
          <a:prstGeom prst="arc">
            <a:avLst>
              <a:gd name="adj1" fmla="val 17851616"/>
              <a:gd name="adj2" fmla="val 356590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037648" y="2480100"/>
            <a:ext cx="1440000" cy="540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OLIMPIADE ȘCOLARE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60048" y="2750100"/>
            <a:ext cx="13680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63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46"/>
          <p:cNvSpPr/>
          <p:nvPr/>
        </p:nvSpPr>
        <p:spPr>
          <a:xfrm>
            <a:off x="88133" y="5441990"/>
            <a:ext cx="26564" cy="77061"/>
          </a:xfrm>
          <a:custGeom>
            <a:avLst/>
            <a:gdLst/>
            <a:ahLst/>
            <a:cxnLst/>
            <a:rect l="l" t="t" r="r" b="b"/>
            <a:pathLst>
              <a:path w="1908" h="5535" extrusionOk="0">
                <a:moveTo>
                  <a:pt x="954" y="0"/>
                </a:moveTo>
                <a:lnTo>
                  <a:pt x="770" y="31"/>
                </a:lnTo>
                <a:lnTo>
                  <a:pt x="585" y="92"/>
                </a:lnTo>
                <a:lnTo>
                  <a:pt x="431" y="185"/>
                </a:lnTo>
                <a:lnTo>
                  <a:pt x="278" y="277"/>
                </a:lnTo>
                <a:lnTo>
                  <a:pt x="155" y="431"/>
                </a:lnTo>
                <a:lnTo>
                  <a:pt x="62" y="584"/>
                </a:lnTo>
                <a:lnTo>
                  <a:pt x="32" y="769"/>
                </a:lnTo>
                <a:lnTo>
                  <a:pt x="1" y="953"/>
                </a:lnTo>
                <a:lnTo>
                  <a:pt x="1" y="4582"/>
                </a:lnTo>
                <a:lnTo>
                  <a:pt x="32" y="4766"/>
                </a:lnTo>
                <a:lnTo>
                  <a:pt x="62" y="4951"/>
                </a:lnTo>
                <a:lnTo>
                  <a:pt x="155" y="5104"/>
                </a:lnTo>
                <a:lnTo>
                  <a:pt x="278" y="5258"/>
                </a:lnTo>
                <a:lnTo>
                  <a:pt x="431" y="5381"/>
                </a:lnTo>
                <a:lnTo>
                  <a:pt x="585" y="5473"/>
                </a:lnTo>
                <a:lnTo>
                  <a:pt x="770" y="5504"/>
                </a:lnTo>
                <a:lnTo>
                  <a:pt x="954" y="5535"/>
                </a:lnTo>
                <a:lnTo>
                  <a:pt x="1139" y="5504"/>
                </a:lnTo>
                <a:lnTo>
                  <a:pt x="1323" y="5473"/>
                </a:lnTo>
                <a:lnTo>
                  <a:pt x="1477" y="5381"/>
                </a:lnTo>
                <a:lnTo>
                  <a:pt x="1631" y="5258"/>
                </a:lnTo>
                <a:lnTo>
                  <a:pt x="1723" y="5104"/>
                </a:lnTo>
                <a:lnTo>
                  <a:pt x="1815" y="4951"/>
                </a:lnTo>
                <a:lnTo>
                  <a:pt x="1877" y="4766"/>
                </a:lnTo>
                <a:lnTo>
                  <a:pt x="1907" y="4582"/>
                </a:lnTo>
                <a:lnTo>
                  <a:pt x="1907" y="953"/>
                </a:lnTo>
                <a:lnTo>
                  <a:pt x="1877" y="769"/>
                </a:lnTo>
                <a:lnTo>
                  <a:pt x="1815" y="584"/>
                </a:lnTo>
                <a:lnTo>
                  <a:pt x="1723" y="431"/>
                </a:lnTo>
                <a:lnTo>
                  <a:pt x="1631" y="277"/>
                </a:lnTo>
                <a:lnTo>
                  <a:pt x="1477" y="185"/>
                </a:lnTo>
                <a:lnTo>
                  <a:pt x="1323" y="92"/>
                </a:lnTo>
                <a:lnTo>
                  <a:pt x="1139" y="31"/>
                </a:lnTo>
                <a:lnTo>
                  <a:pt x="954" y="0"/>
                </a:lnTo>
                <a:close/>
              </a:path>
            </a:pathLst>
          </a:custGeom>
          <a:solidFill>
            <a:srgbClr val="DFEB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46"/>
          <p:cNvSpPr/>
          <p:nvPr/>
        </p:nvSpPr>
        <p:spPr>
          <a:xfrm>
            <a:off x="18785" y="5441990"/>
            <a:ext cx="26133" cy="77061"/>
          </a:xfrm>
          <a:custGeom>
            <a:avLst/>
            <a:gdLst/>
            <a:ahLst/>
            <a:cxnLst/>
            <a:rect l="l" t="t" r="r" b="b"/>
            <a:pathLst>
              <a:path w="1877" h="5535" extrusionOk="0">
                <a:moveTo>
                  <a:pt x="954" y="0"/>
                </a:moveTo>
                <a:lnTo>
                  <a:pt x="739" y="31"/>
                </a:lnTo>
                <a:lnTo>
                  <a:pt x="554" y="92"/>
                </a:lnTo>
                <a:lnTo>
                  <a:pt x="400" y="185"/>
                </a:lnTo>
                <a:lnTo>
                  <a:pt x="277" y="277"/>
                </a:lnTo>
                <a:lnTo>
                  <a:pt x="154" y="431"/>
                </a:lnTo>
                <a:lnTo>
                  <a:pt x="62" y="584"/>
                </a:lnTo>
                <a:lnTo>
                  <a:pt x="1" y="769"/>
                </a:lnTo>
                <a:lnTo>
                  <a:pt x="1" y="953"/>
                </a:lnTo>
                <a:lnTo>
                  <a:pt x="1" y="4582"/>
                </a:lnTo>
                <a:lnTo>
                  <a:pt x="1" y="4766"/>
                </a:lnTo>
                <a:lnTo>
                  <a:pt x="62" y="4951"/>
                </a:lnTo>
                <a:lnTo>
                  <a:pt x="154" y="5104"/>
                </a:lnTo>
                <a:lnTo>
                  <a:pt x="277" y="5258"/>
                </a:lnTo>
                <a:lnTo>
                  <a:pt x="400" y="5381"/>
                </a:lnTo>
                <a:lnTo>
                  <a:pt x="554" y="5473"/>
                </a:lnTo>
                <a:lnTo>
                  <a:pt x="739" y="5504"/>
                </a:lnTo>
                <a:lnTo>
                  <a:pt x="954" y="5535"/>
                </a:lnTo>
                <a:lnTo>
                  <a:pt x="1138" y="5504"/>
                </a:lnTo>
                <a:lnTo>
                  <a:pt x="1323" y="5473"/>
                </a:lnTo>
                <a:lnTo>
                  <a:pt x="1477" y="5381"/>
                </a:lnTo>
                <a:lnTo>
                  <a:pt x="1600" y="5258"/>
                </a:lnTo>
                <a:lnTo>
                  <a:pt x="1723" y="5104"/>
                </a:lnTo>
                <a:lnTo>
                  <a:pt x="1815" y="4951"/>
                </a:lnTo>
                <a:lnTo>
                  <a:pt x="1876" y="4766"/>
                </a:lnTo>
                <a:lnTo>
                  <a:pt x="1876" y="4582"/>
                </a:lnTo>
                <a:lnTo>
                  <a:pt x="1876" y="953"/>
                </a:lnTo>
                <a:lnTo>
                  <a:pt x="1876" y="769"/>
                </a:lnTo>
                <a:lnTo>
                  <a:pt x="1815" y="584"/>
                </a:lnTo>
                <a:lnTo>
                  <a:pt x="1723" y="431"/>
                </a:lnTo>
                <a:lnTo>
                  <a:pt x="1600" y="277"/>
                </a:lnTo>
                <a:lnTo>
                  <a:pt x="1477" y="185"/>
                </a:lnTo>
                <a:lnTo>
                  <a:pt x="1323" y="92"/>
                </a:lnTo>
                <a:lnTo>
                  <a:pt x="1138" y="31"/>
                </a:lnTo>
                <a:lnTo>
                  <a:pt x="954" y="0"/>
                </a:lnTo>
                <a:close/>
              </a:path>
            </a:pathLst>
          </a:custGeom>
          <a:solidFill>
            <a:srgbClr val="DFEB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46"/>
          <p:cNvSpPr txBox="1"/>
          <p:nvPr/>
        </p:nvSpPr>
        <p:spPr>
          <a:xfrm>
            <a:off x="5754811" y="3755371"/>
            <a:ext cx="31320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solidFill>
                  <a:schemeClr val="accent6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Concursul MARCA DE CALITATE A FIRMEI DE EXERCIȚIU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1999" name="Google Shape;1999;p46"/>
          <p:cNvSpPr txBox="1"/>
          <p:nvPr/>
        </p:nvSpPr>
        <p:spPr>
          <a:xfrm>
            <a:off x="5754811" y="1311919"/>
            <a:ext cx="244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solidFill>
                  <a:schemeClr val="accent1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Concursul de cultură și educație financiar-contabilă</a:t>
            </a:r>
            <a:endParaRPr b="1" dirty="0">
              <a:solidFill>
                <a:schemeClr val="accent1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2000" name="Google Shape;2000;p46"/>
          <p:cNvSpPr txBox="1"/>
          <p:nvPr/>
        </p:nvSpPr>
        <p:spPr>
          <a:xfrm>
            <a:off x="5927996" y="1830760"/>
            <a:ext cx="900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</a:t>
            </a:r>
            <a:r>
              <a:rPr lang="en" dirty="0"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</a:t>
            </a:r>
            <a:endParaRPr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2001" name="Google Shape;2001;p46"/>
          <p:cNvSpPr txBox="1"/>
          <p:nvPr/>
        </p:nvSpPr>
        <p:spPr>
          <a:xfrm>
            <a:off x="5754811" y="2605025"/>
            <a:ext cx="2448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solidFill>
                  <a:schemeClr val="accent3"/>
                </a:solidFill>
                <a:latin typeface="Times New Roman" panose="02020603050405020304" pitchFamily="18" charset="0"/>
                <a:ea typeface="Fira Sans"/>
                <a:cs typeface="Times New Roman" panose="02020603050405020304" pitchFamily="18" charset="0"/>
                <a:sym typeface="Fira Sans"/>
              </a:rPr>
              <a:t>Concursul BUSINESS PLAN</a:t>
            </a:r>
            <a:endParaRPr b="1" dirty="0">
              <a:solidFill>
                <a:schemeClr val="accent3"/>
              </a:solidFill>
              <a:latin typeface="Times New Roman" panose="02020603050405020304" pitchFamily="18" charset="0"/>
              <a:ea typeface="Fira Sans"/>
              <a:cs typeface="Times New Roman" panose="02020603050405020304" pitchFamily="18" charset="0"/>
              <a:sym typeface="Fira Sans"/>
            </a:endParaRPr>
          </a:p>
        </p:txBody>
      </p:sp>
      <p:sp>
        <p:nvSpPr>
          <p:cNvPr id="2002" name="Google Shape;2002;p46"/>
          <p:cNvSpPr txBox="1"/>
          <p:nvPr/>
        </p:nvSpPr>
        <p:spPr>
          <a:xfrm>
            <a:off x="5927996" y="2854899"/>
            <a:ext cx="237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Pentru firmele de exercițiu din unitățile de învățământ liceal ...... </a:t>
            </a:r>
            <a:endParaRPr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2003" name="Google Shape;2003;p46"/>
          <p:cNvSpPr/>
          <p:nvPr/>
        </p:nvSpPr>
        <p:spPr>
          <a:xfrm>
            <a:off x="5233048" y="3856956"/>
            <a:ext cx="471300" cy="471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46"/>
          <p:cNvSpPr/>
          <p:nvPr/>
        </p:nvSpPr>
        <p:spPr>
          <a:xfrm>
            <a:off x="5233048" y="2682606"/>
            <a:ext cx="471300" cy="471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6"/>
          <p:cNvSpPr/>
          <p:nvPr/>
        </p:nvSpPr>
        <p:spPr>
          <a:xfrm>
            <a:off x="5233048" y="1495231"/>
            <a:ext cx="471300" cy="47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46"/>
          <p:cNvSpPr/>
          <p:nvPr/>
        </p:nvSpPr>
        <p:spPr>
          <a:xfrm>
            <a:off x="5264536" y="3888456"/>
            <a:ext cx="408300" cy="408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07" name="Google Shape;2007;p46"/>
          <p:cNvSpPr/>
          <p:nvPr/>
        </p:nvSpPr>
        <p:spPr>
          <a:xfrm>
            <a:off x="5264536" y="1526719"/>
            <a:ext cx="408300" cy="408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08" name="Google Shape;2008;p46"/>
          <p:cNvSpPr/>
          <p:nvPr/>
        </p:nvSpPr>
        <p:spPr>
          <a:xfrm>
            <a:off x="5264536" y="2710406"/>
            <a:ext cx="408300" cy="408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16" name="Google Shape;2016;p46"/>
          <p:cNvSpPr/>
          <p:nvPr/>
        </p:nvSpPr>
        <p:spPr>
          <a:xfrm>
            <a:off x="555248" y="1759606"/>
            <a:ext cx="2404800" cy="2404800"/>
          </a:xfrm>
          <a:prstGeom prst="arc">
            <a:avLst>
              <a:gd name="adj1" fmla="val 17851616"/>
              <a:gd name="adj2" fmla="val 3565902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7" name="Google Shape;2017;p46"/>
          <p:cNvGrpSpPr/>
          <p:nvPr/>
        </p:nvGrpSpPr>
        <p:grpSpPr>
          <a:xfrm>
            <a:off x="2960048" y="1683400"/>
            <a:ext cx="2188789" cy="2557193"/>
            <a:chOff x="2864825" y="1518944"/>
            <a:chExt cx="2188789" cy="2557193"/>
          </a:xfrm>
        </p:grpSpPr>
        <p:sp>
          <p:nvSpPr>
            <p:cNvPr id="2018" name="Google Shape;2018;p46"/>
            <p:cNvSpPr/>
            <p:nvPr/>
          </p:nvSpPr>
          <p:spPr>
            <a:xfrm>
              <a:off x="4805188" y="1518944"/>
              <a:ext cx="248427" cy="2557193"/>
            </a:xfrm>
            <a:custGeom>
              <a:avLst/>
              <a:gdLst/>
              <a:ahLst/>
              <a:cxnLst/>
              <a:rect l="l" t="t" r="r" b="b"/>
              <a:pathLst>
                <a:path w="1646" h="9029" extrusionOk="0">
                  <a:moveTo>
                    <a:pt x="0" y="1"/>
                  </a:moveTo>
                  <a:lnTo>
                    <a:pt x="0" y="9028"/>
                  </a:lnTo>
                  <a:lnTo>
                    <a:pt x="1646" y="9028"/>
                  </a:lnTo>
                  <a:lnTo>
                    <a:pt x="1646" y="8966"/>
                  </a:lnTo>
                  <a:lnTo>
                    <a:pt x="56" y="8966"/>
                  </a:lnTo>
                  <a:lnTo>
                    <a:pt x="56" y="56"/>
                  </a:lnTo>
                  <a:lnTo>
                    <a:pt x="1646" y="56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2864825" y="2793250"/>
              <a:ext cx="2188761" cy="8600"/>
            </a:xfrm>
            <a:custGeom>
              <a:avLst/>
              <a:gdLst/>
              <a:ahLst/>
              <a:cxnLst/>
              <a:rect l="l" t="t" r="r" b="b"/>
              <a:pathLst>
                <a:path w="11576" h="57" extrusionOk="0">
                  <a:moveTo>
                    <a:pt x="0" y="1"/>
                  </a:moveTo>
                  <a:lnTo>
                    <a:pt x="0" y="56"/>
                  </a:lnTo>
                  <a:lnTo>
                    <a:pt x="11576" y="56"/>
                  </a:lnTo>
                  <a:lnTo>
                    <a:pt x="1157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037648" y="2644556"/>
            <a:ext cx="1440000" cy="540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o-RO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CONCURSURI ȘCOLARE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2002;p46"/>
          <p:cNvSpPr txBox="1"/>
          <p:nvPr/>
        </p:nvSpPr>
        <p:spPr>
          <a:xfrm>
            <a:off x="5927996" y="4224219"/>
            <a:ext cx="2808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Pentru unitățile de învățământ liceal</a:t>
            </a:r>
            <a:endParaRPr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23" name="Google Shape;1994;p46"/>
          <p:cNvSpPr txBox="1">
            <a:spLocks noGrp="1"/>
          </p:cNvSpPr>
          <p:nvPr>
            <p:ph type="title"/>
          </p:nvPr>
        </p:nvSpPr>
        <p:spPr>
          <a:xfrm>
            <a:off x="1332000" y="411475"/>
            <a:ext cx="648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o-RO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Organizarea de Olimpiade și concursuri școlare finanțate în anul școlar 2024 – 2025 (2)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ctric Car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81E552"/>
      </a:accent1>
      <a:accent2>
        <a:srgbClr val="59BD2F"/>
      </a:accent2>
      <a:accent3>
        <a:srgbClr val="03C8DF"/>
      </a:accent3>
      <a:accent4>
        <a:srgbClr val="029BD8"/>
      </a:accent4>
      <a:accent5>
        <a:srgbClr val="FFDA00"/>
      </a:accent5>
      <a:accent6>
        <a:srgbClr val="FD871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On-screen Show (16:9)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Times New Roman</vt:lpstr>
      <vt:lpstr>Wingdings</vt:lpstr>
      <vt:lpstr>Fira Sans</vt:lpstr>
      <vt:lpstr>Proxima Nova</vt:lpstr>
      <vt:lpstr>Arial</vt:lpstr>
      <vt:lpstr>Roboto</vt:lpstr>
      <vt:lpstr>Proxima Nova Semibold</vt:lpstr>
      <vt:lpstr>Simple Light</vt:lpstr>
      <vt:lpstr>Electric Car Infographics by Slidesgo</vt:lpstr>
      <vt:lpstr>Slidesgo Final Pages</vt:lpstr>
      <vt:lpstr>PowerPoint Presentation</vt:lpstr>
      <vt:lpstr>Cadrul normativ privind organizarea procesului de învățământ în anul școlar 2024– 2025 (1)</vt:lpstr>
      <vt:lpstr>Cadrul normativ privind organizarea procesului de învățământ în anul școlar 2024– 2025 (2)</vt:lpstr>
      <vt:lpstr>Cadrul normativ privind organizarea procesului de învățământ în anul școlar 2024– 2025 (3)</vt:lpstr>
      <vt:lpstr>Calificări profesionale în învățământul profesional și tehnic</vt:lpstr>
      <vt:lpstr>Informații despre unitățile de învățământ Registre – stat, privat, autorizate, acreditate</vt:lpstr>
      <vt:lpstr>Informații despre unitățile de învățământ Registre – stat, privat, autorizate, acreditate</vt:lpstr>
      <vt:lpstr>Organizarea de Olimpiade și concursuri școlare finanțate în anul școlar 2024-2025 (1)</vt:lpstr>
      <vt:lpstr>Organizarea de Olimpiade și concursuri școlare finanțate în anul școlar 2024 – 2025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elev</dc:creator>
  <cp:lastModifiedBy>CIUCHI MIHAELA-LILIANA</cp:lastModifiedBy>
  <cp:revision>31</cp:revision>
  <dcterms:modified xsi:type="dcterms:W3CDTF">2024-09-19T04:26:55Z</dcterms:modified>
</cp:coreProperties>
</file>