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  <p:sldMasterId id="2147483884" r:id="rId2"/>
  </p:sldMasterIdLst>
  <p:notesMasterIdLst>
    <p:notesMasterId r:id="rId25"/>
  </p:notesMasterIdLst>
  <p:sldIdLst>
    <p:sldId id="256" r:id="rId3"/>
    <p:sldId id="257" r:id="rId4"/>
    <p:sldId id="284" r:id="rId5"/>
    <p:sldId id="307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09" r:id="rId16"/>
    <p:sldId id="310" r:id="rId17"/>
    <p:sldId id="258" r:id="rId18"/>
    <p:sldId id="259" r:id="rId19"/>
    <p:sldId id="302" r:id="rId20"/>
    <p:sldId id="303" r:id="rId21"/>
    <p:sldId id="306" r:id="rId22"/>
    <p:sldId id="292" r:id="rId23"/>
    <p:sldId id="27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2C44122-4172-40F2-B224-55DF48F02106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o-RO" noProof="0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 noProof="0"/>
              <a:t>Clic pentru editare stiluri text Coordonator</a:t>
            </a:r>
          </a:p>
          <a:p>
            <a:pPr lvl="1"/>
            <a:r>
              <a:rPr lang="ro-RO" noProof="0"/>
              <a:t>Al doilea nivel</a:t>
            </a:r>
          </a:p>
          <a:p>
            <a:pPr lvl="2"/>
            <a:r>
              <a:rPr lang="ro-RO" noProof="0"/>
              <a:t>Al treilea nivel</a:t>
            </a:r>
          </a:p>
          <a:p>
            <a:pPr lvl="3"/>
            <a:r>
              <a:rPr lang="ro-RO" noProof="0"/>
              <a:t>Al patrulea nivel</a:t>
            </a:r>
          </a:p>
          <a:p>
            <a:pPr lvl="4"/>
            <a:r>
              <a:rPr lang="ro-RO" noProof="0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F6ACABC-54D4-4A62-81D1-E983557583D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6343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Clic pentru a edita stilul de subtitlu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218F9-1FEE-421B-8940-690E48BE4170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A8CC7-0CF9-430C-8323-C8C5177B5CC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8550-0272-45F8-8DA7-CA193F2DCDC4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BF183-0BB8-41A0-B4B5-EBD155FF6B0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E71D-0DC2-40C4-AA16-67067CD94E39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ACDB1-6BCA-4ACE-8EC3-6C73EE6DD93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pect particulari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06A24-E087-4A70-86FC-4BD5BA5035A1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4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DF0CF-7309-4F6C-8FBE-C4D6DCE8E4B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93573"/>
            <a:ext cx="7620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14.09.2021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CONSFĂTUIRE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E9D39D-0C18-47E2-BD51-D8F691033A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164873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 21 </a:t>
            </a:r>
            <a:r>
              <a:rPr lang="ro-RO" dirty="0"/>
              <a:t>SEPTEMBRIE 20</a:t>
            </a:r>
            <a:r>
              <a:rPr lang="en-US" dirty="0"/>
              <a:t>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CONSFĂTURIE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332656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33F92-5C95-4C36-960A-4EAEDD4B5A0F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A21EC-72E5-4712-AA68-B01A5B3324A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</a:t>
            </a:r>
            <a:r>
              <a:rPr lang="ro-RO" dirty="0"/>
              <a:t> SEPTEMBRIE 20</a:t>
            </a:r>
            <a:r>
              <a:rPr lang="en-US" dirty="0"/>
              <a:t>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o-RO" dirty="0"/>
              <a:t>CONSFĂTURIE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51520" y="980728"/>
            <a:ext cx="7772400" cy="49428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1708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14.09.2021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88640"/>
            <a:ext cx="6438900" cy="10287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21327-CA5D-4618-9C3D-AFE6C128DE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75239-77D3-46AC-85BC-7305860BDC26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DD8DC-5E8D-4EA3-8BF3-A59070FCBD1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02B2-292A-46C9-A6A3-630FF5428B2C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87C77-8EEC-4F50-81DE-4EBB1AA0B03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7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19B58-AF6B-4F90-B3D5-B1A6B8DA9CF3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8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F4253-0A41-410D-A382-54D3629FA7E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Clic pentru editare stil titlu</a:t>
            </a:r>
          </a:p>
        </p:txBody>
      </p:sp>
      <p:sp>
        <p:nvSpPr>
          <p:cNvPr id="3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AA62C-7DCB-408B-B2D0-1A90E2C3EB71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4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7082D-2479-4B05-8175-4C58FFA9463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363C2-2C2B-4AD0-8D45-767C27D50665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3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5A0F7-FE55-4983-97D1-9CC320BF11F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Clic pentru editare stiluri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5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0F3D8-EB12-477B-9F37-6FDE260EABB5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6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9688C-FC72-4F3C-9AF4-9ECA7AFD121D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260350"/>
            <a:ext cx="5761037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/>
              <a:t>Clic pentru editare stil titlu</a:t>
            </a:r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Clic pentru editare stiluri text Coordonator</a:t>
            </a:r>
          </a:p>
        </p:txBody>
      </p:sp>
      <p:sp>
        <p:nvSpPr>
          <p:cNvPr id="6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1A5A4-FC4D-4A3C-A650-538036B06D11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7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F391A-15D5-4A01-BDB9-C5450800AC2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ubstituent titl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 pentru editare stil titlu</a:t>
            </a:r>
          </a:p>
        </p:txBody>
      </p:sp>
      <p:sp>
        <p:nvSpPr>
          <p:cNvPr id="1027" name="Substituent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ro-RO"/>
              <a:t>Clic pentru editare stiluri text Coordonator</a:t>
            </a:r>
          </a:p>
          <a:p>
            <a:pPr lvl="1"/>
            <a:r>
              <a:rPr lang="ro-RO" altLang="ro-RO"/>
              <a:t>Al doilea nivel</a:t>
            </a:r>
          </a:p>
          <a:p>
            <a:pPr lvl="2"/>
            <a:r>
              <a:rPr lang="ro-RO" altLang="ro-RO"/>
              <a:t>Al treilea nivel</a:t>
            </a:r>
          </a:p>
          <a:p>
            <a:pPr lvl="3"/>
            <a:r>
              <a:rPr lang="ro-RO" altLang="ro-RO"/>
              <a:t>Al patrulea nivel</a:t>
            </a:r>
          </a:p>
          <a:p>
            <a:pPr lvl="4"/>
            <a:r>
              <a:rPr lang="ro-RO" altLang="ro-RO"/>
              <a:t>Al cincilea nivel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34A37E-69C5-4E8E-AEE8-3D3DD8C949D8}" type="datetimeFigureOut">
              <a:rPr lang="ro-RO"/>
              <a:pPr>
                <a:defRPr/>
              </a:pPr>
              <a:t>18.09.2024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16B07D2-B183-48A8-A195-C119231736F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76" r:id="rId9"/>
    <p:sldLayoutId id="2147483869" r:id="rId10"/>
    <p:sldLayoutId id="2147483870" r:id="rId11"/>
    <p:sldLayoutId id="21474838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16B07D2-B183-48A8-A195-C119231736F8}" type="slidenum">
              <a:rPr lang="ro-RO" smtClean="0"/>
              <a:pPr>
                <a:defRPr/>
              </a:pPr>
              <a:t>‹#›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34A37E-69C5-4E8E-AEE8-3D3DD8C949D8}" type="datetimeFigureOut">
              <a:rPr lang="ro-RO" smtClean="0"/>
              <a:pPr>
                <a:defRPr/>
              </a:pPr>
              <a:t>18.09.2024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1700213"/>
            <a:ext cx="8640762" cy="4930775"/>
          </a:xfrm>
        </p:spPr>
        <p:txBody>
          <a:bodyPr/>
          <a:lstStyle/>
          <a:p>
            <a:pPr algn="ctr" eaLnBrk="1" hangingPunct="1"/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RAPORT DE ACTIVITATE</a:t>
            </a:r>
            <a:br>
              <a:rPr lang="vi-VN" altLang="ro-RO" sz="4000" dirty="0">
                <a:solidFill>
                  <a:srgbClr val="FF0000"/>
                </a:solidFill>
                <a:latin typeface="+mn-lt"/>
              </a:rPr>
            </a:br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An  şcolar: </a:t>
            </a:r>
            <a:r>
              <a:rPr lang="ro-RO" altLang="ro-RO" sz="3600" dirty="0">
                <a:solidFill>
                  <a:srgbClr val="FF0000"/>
                </a:solidFill>
                <a:latin typeface="+mn-lt"/>
              </a:rPr>
              <a:t>2023-2024</a:t>
            </a:r>
            <a:br>
              <a:rPr lang="vi-VN" altLang="ro-RO" sz="4000" dirty="0">
                <a:solidFill>
                  <a:srgbClr val="FF0000"/>
                </a:solidFill>
                <a:latin typeface="+mn-lt"/>
              </a:rPr>
            </a:br>
            <a:r>
              <a:rPr lang="vi-VN" altLang="ro-RO" sz="4000" dirty="0">
                <a:solidFill>
                  <a:srgbClr val="FF0000"/>
                </a:solidFill>
                <a:latin typeface="+mn-lt"/>
              </a:rPr>
              <a:t>Aria curriculară: „Tehnologii”</a:t>
            </a:r>
            <a:br>
              <a:rPr lang="ro-RO" altLang="ro-RO" sz="4000" dirty="0">
                <a:solidFill>
                  <a:srgbClr val="FF0000"/>
                </a:solidFill>
                <a:latin typeface="+mn-lt"/>
              </a:rPr>
            </a:br>
            <a:r>
              <a:rPr lang="ro-RO" altLang="ro-RO" sz="4000" dirty="0">
                <a:solidFill>
                  <a:srgbClr val="FF0000"/>
                </a:solidFill>
                <a:latin typeface="+mn-lt"/>
              </a:rPr>
              <a:t>DIRECŢII 2023 - 2024</a:t>
            </a:r>
            <a:br>
              <a:rPr lang="vi-VN" altLang="ro-RO" sz="4000" dirty="0">
                <a:solidFill>
                  <a:srgbClr val="FF0000"/>
                </a:solidFill>
                <a:latin typeface="+mn-lt"/>
              </a:rPr>
            </a:br>
            <a:endParaRPr lang="vi-VN" altLang="ro-RO" sz="40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7CAB15C-FE2D-4F17-8000-53AB63A95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974306"/>
              </p:ext>
            </p:extLst>
          </p:nvPr>
        </p:nvGraphicFramePr>
        <p:xfrm>
          <a:off x="467544" y="1412776"/>
          <a:ext cx="7619999" cy="3693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3827766980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912873387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3608788859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3089374902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1131586207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2397048714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2918464568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696902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ESZTANY SERGIU ANDREI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BUCĂ MIHAELA,PANTELIMON DELIA CRISTINA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043445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FRĂȚILĂ CIUBOTARU PAULA  ALEXANDRA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BUCĂ MIHAELA,MOTEA VIOLETA MIRELA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4685055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BUSUIOC MARINA DANIELA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BUCĂ MIHAELA,PANTELIMON DELIA CRISTINA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393983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"GRIGORE COBĂLCESCU" MOINEŞTI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PETCU L. CRISTIAN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DUMITRU ANDREEA EMILIA,ANDRIOAIE DANIELA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948343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GOIDEA OANA ARIANA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BUCĂ MIHAELA,PANTELIMON DELIA CRISTINA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186539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VACARU MARIA EMILIA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PROTECŢIA MEDIULUI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 dirty="0">
                          <a:effectLst/>
                        </a:rPr>
                        <a:t>BUCĂ MIHAELA,PANTELIMON DELIA CRISTINA</a:t>
                      </a:r>
                      <a:endParaRPr lang="it-IT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988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468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020D95-DDD9-487A-A450-7A9BE92B2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29550"/>
              </p:ext>
            </p:extLst>
          </p:nvPr>
        </p:nvGraphicFramePr>
        <p:xfrm>
          <a:off x="395536" y="1556792"/>
          <a:ext cx="7619999" cy="2872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274256612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2671067047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1770755073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810344816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2041461958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2108453731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2079506333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258361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GRIGORE MONALISA - DANIELA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TURISM ŞI ALIMENTAŢIE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ALBU CRISTINA - ELENA,RĂVOIU MIHAELA,ROȘCA SANDRA - MAGDALENA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796387"/>
                  </a:ext>
                </a:extLst>
              </a:tr>
              <a:tr h="957542"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COLEGIUL ECONOMIC "ION GHICA" BACĂU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DUMITRAȘCU ALEXANDRA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TURISM ŞI ALIMENTAŢIE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CIORBĂ MARIA,POPESCU BRÂNDUȘA,ILIȘIU ELENA-LAVINIA,SMARANDA-COBUZ ILINCA-ELENA,GABOR GABRIEL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0461953"/>
                  </a:ext>
                </a:extLst>
              </a:tr>
              <a:tr h="9575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PÎSLARU IULIA - ALEXANDRA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TURISM ŞI ALIMENTAŢIE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ALBU CRISTINA - ELENA,RĂVOIU MIHAELA,ROȘCA SANDRA - MAGDALENA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3951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54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B686DDE-CBE0-4F49-99C5-9E8AD2A93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33221"/>
              </p:ext>
            </p:extLst>
          </p:nvPr>
        </p:nvGraphicFramePr>
        <p:xfrm>
          <a:off x="467544" y="1268760"/>
          <a:ext cx="7619999" cy="3693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1482180200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2483256939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746996198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59476249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454448579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3497648183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109443861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 err="1">
                          <a:effectLst/>
                        </a:rPr>
                        <a:t>Unitatea</a:t>
                      </a:r>
                      <a:r>
                        <a:rPr lang="en-US" sz="800" u="none" strike="noStrike" dirty="0">
                          <a:effectLst/>
                        </a:rPr>
                        <a:t> de </a:t>
                      </a:r>
                      <a:r>
                        <a:rPr lang="en-US" sz="800" u="none" strike="noStrike" dirty="0" err="1">
                          <a:effectLst/>
                        </a:rPr>
                        <a:t>învățământ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596050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HELEGIU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MACOVEI MIHAI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965283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ȘCOALA GIMNAZIALĂ NR. 10 BACĂU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TEODORESCU RADU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BOCA LUMINIȚA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9738313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NAȚIONAL "FERDINAND I"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PĂUN RAISA 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PUIU LILIANA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53595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HELEGIU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POTÂRNICHE ADELINA-ȘTEFANIA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415144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NR. 1 ONEȘTI</a:t>
                      </a:r>
                      <a:br>
                        <a:rPr lang="en-US" sz="800" u="none" strike="noStrike">
                          <a:effectLst/>
                        </a:rPr>
                      </a:b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GHIUȘ MATEI-ALEXANDRU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589687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HELEGIU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PETREA ANA 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232504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NR. 10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BOLMOAGĂ AMALIA ELENA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BOCA LUMINIȚA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820051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NAȚIONAL "FERDINAND I"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CHELARU ANDRA 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PUIU LILIANA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175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643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5066004-619A-4B27-99B0-31B565831D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5557"/>
              </p:ext>
            </p:extLst>
          </p:nvPr>
        </p:nvGraphicFramePr>
        <p:xfrm>
          <a:off x="467544" y="1556792"/>
          <a:ext cx="7619998" cy="2462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968945437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1968496215"/>
                    </a:ext>
                  </a:extLst>
                </a:gridCol>
                <a:gridCol w="1560828">
                  <a:extLst>
                    <a:ext uri="{9D8B030D-6E8A-4147-A177-3AD203B41FA5}">
                      <a16:colId xmlns:a16="http://schemas.microsoft.com/office/drawing/2014/main" val="2189671494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2134767859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971815578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1566107019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2450288136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191386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NR. 10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MATEI PAUL SEBASTIAN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BOCA LUMINIȚA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9866364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NR. 10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CORNILĂ MATEI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BOCA LUMINIȚA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84096368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HELEGIU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SAVA ANAMARIA-IULIANA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5778916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HELEGIU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APOSTU IOANA TEODORA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Oprea Carmen-Florentina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6386419"/>
                  </a:ext>
                </a:extLst>
              </a:tr>
              <a:tr h="410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ȘCOALA GIMNAZIALĂ NR. 10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Elisei Nicolae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DE EDUCAȚIE TEHNOLOGICĂ ȘI APLICAȚII PRACTICE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VIII-a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Boca </a:t>
                      </a:r>
                      <a:r>
                        <a:rPr lang="en-US" sz="800" u="none" strike="noStrike" dirty="0" err="1">
                          <a:effectLst/>
                        </a:rPr>
                        <a:t>Luminița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2863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40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F39537E-E6B4-4E33-93CA-DF075C28B4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188934"/>
              </p:ext>
            </p:extLst>
          </p:nvPr>
        </p:nvGraphicFramePr>
        <p:xfrm>
          <a:off x="675739" y="3356992"/>
          <a:ext cx="7323029" cy="21362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92405">
                  <a:extLst>
                    <a:ext uri="{9D8B030D-6E8A-4147-A177-3AD203B41FA5}">
                      <a16:colId xmlns:a16="http://schemas.microsoft.com/office/drawing/2014/main" val="220141344"/>
                    </a:ext>
                  </a:extLst>
                </a:gridCol>
                <a:gridCol w="2130624">
                  <a:extLst>
                    <a:ext uri="{9D8B030D-6E8A-4147-A177-3AD203B41FA5}">
                      <a16:colId xmlns:a16="http://schemas.microsoft.com/office/drawing/2014/main" val="4113717363"/>
                    </a:ext>
                  </a:extLst>
                </a:gridCol>
              </a:tblGrid>
              <a:tr h="474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Denumirea programului de formare continuă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Numărul cadrelor didactice din IPT participante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23497852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Metode  interactive de predare-învățare-evaluare centrate pe elev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95119489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Valorificarea soft-ului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</a:rPr>
                        <a:t>educaţional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</a:rPr>
                        <a:t>concepţie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 proprie în studiul disciplinei predate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10954376"/>
                  </a:ext>
                </a:extLst>
              </a:tr>
              <a:tr h="4351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Mentorat în educație - context facilitator și modalitate de sprijin pentru cariera didactică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95564690"/>
                  </a:ext>
                </a:extLst>
              </a:tr>
              <a:tr h="23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</a:rPr>
                        <a:t>Unelte pentru dascălul digital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396838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9F6DA1B6-386B-4053-A1C7-117DFEFA9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38" y="1484784"/>
            <a:ext cx="7208629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 statisticilor preluate de la Casa Corpului Didactic Bacău în anul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şcolar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2023 – 2024 au participat la programele de formare continuă 95 de cadre didactice din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învăţământul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profesional </a:t>
            </a:r>
            <a:r>
              <a:rPr kumimoji="0" lang="ro-RO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kumimoji="0" lang="ro-RO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tehnic, acestea absolvind următoarele cursuri: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027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BA42247-E255-4FB5-8C14-A150F6008C02}"/>
              </a:ext>
            </a:extLst>
          </p:cNvPr>
          <p:cNvSpPr/>
          <p:nvPr/>
        </p:nvSpPr>
        <p:spPr>
          <a:xfrm>
            <a:off x="539552" y="1276431"/>
            <a:ext cx="7776864" cy="493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Dezvoltă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menţine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legăturile cu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partenerii sociali, precum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organizaţii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neguvernamentale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</a:t>
            </a:r>
            <a:r>
              <a:rPr lang="ro-RO" sz="1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specialitate</a:t>
            </a: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o-RO" dirty="0"/>
              <a:t>Colaborarea cu diverși parteneri cu preocupări și competențe în problematica educației se face în scopul informării acestora asupra ofertei educaționale din teritoriu, a adaptării rețelei de învățământ la strategia de dezvoltare și obținere/suplimentare a resurselor necesare.</a:t>
            </a:r>
          </a:p>
          <a:p>
            <a:pPr algn="just"/>
            <a:endParaRPr lang="ro-RO" sz="1200" dirty="0">
              <a:latin typeface="Times New Roman" panose="02020603050405020304" pitchFamily="18" charset="0"/>
            </a:endParaRPr>
          </a:p>
          <a:p>
            <a:pPr lvl="0" algn="just"/>
            <a:r>
              <a:rPr lang="ro-RO" dirty="0"/>
              <a:t>CLDPS Bacău </a:t>
            </a:r>
            <a:r>
              <a:rPr lang="ro-RO" dirty="0" err="1"/>
              <a:t>şi</a:t>
            </a:r>
            <a:r>
              <a:rPr lang="ro-RO" dirty="0"/>
              <a:t>-a </a:t>
            </a:r>
            <a:r>
              <a:rPr lang="ro-RO" dirty="0" err="1"/>
              <a:t>desfăşurat</a:t>
            </a:r>
            <a:r>
              <a:rPr lang="ro-RO" dirty="0"/>
              <a:t> activitatea în anul </a:t>
            </a:r>
            <a:r>
              <a:rPr lang="ro-RO" dirty="0" err="1"/>
              <a:t>şcolar</a:t>
            </a:r>
            <a:r>
              <a:rPr lang="ro-RO" dirty="0"/>
              <a:t> 2023 – 2024 prin 6 </a:t>
            </a:r>
            <a:r>
              <a:rPr lang="ro-RO" dirty="0" err="1"/>
              <a:t>sedinţe</a:t>
            </a:r>
            <a:r>
              <a:rPr lang="ro-RO" dirty="0"/>
              <a:t>, dintre care o parte în sistem online.</a:t>
            </a:r>
          </a:p>
          <a:p>
            <a:pPr lvl="0" algn="just"/>
            <a:endParaRPr lang="en-US" dirty="0"/>
          </a:p>
          <a:p>
            <a:pPr lvl="0" algn="just"/>
            <a:r>
              <a:rPr lang="ro-RO" dirty="0"/>
              <a:t>Evaluarea parteneriatelor </a:t>
            </a:r>
            <a:r>
              <a:rPr lang="ro-RO" dirty="0" err="1"/>
              <a:t>şcoală</a:t>
            </a:r>
            <a:r>
              <a:rPr lang="en-US" dirty="0"/>
              <a:t> –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parteneriatelor</a:t>
            </a:r>
            <a:r>
              <a:rPr lang="en-US" dirty="0"/>
              <a:t> cu </a:t>
            </a:r>
            <a:r>
              <a:rPr lang="en-US" dirty="0" err="1"/>
              <a:t>agenţi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, a </a:t>
            </a:r>
            <a:r>
              <a:rPr lang="en-US" dirty="0" err="1"/>
              <a:t>activităţii</a:t>
            </a:r>
            <a:r>
              <a:rPr lang="en-US" dirty="0"/>
              <a:t> de </a:t>
            </a:r>
            <a:r>
              <a:rPr lang="en-US" dirty="0" err="1"/>
              <a:t>pregătire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en-US" dirty="0"/>
              <a:t> </a:t>
            </a:r>
            <a:r>
              <a:rPr lang="en-US" dirty="0" err="1"/>
              <a:t>curentă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comasată</a:t>
            </a:r>
            <a:r>
              <a:rPr lang="en-US" dirty="0"/>
              <a:t> –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realizată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inspecţie</a:t>
            </a:r>
            <a:r>
              <a:rPr lang="en-US" dirty="0"/>
              <a:t> </a:t>
            </a:r>
            <a:r>
              <a:rPr lang="en-US" dirty="0" err="1"/>
              <a:t>tematică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graficului</a:t>
            </a:r>
            <a:r>
              <a:rPr lang="en-US" dirty="0"/>
              <a:t> de </a:t>
            </a:r>
            <a:r>
              <a:rPr lang="en-US" dirty="0" err="1"/>
              <a:t>pregătire</a:t>
            </a:r>
            <a:r>
              <a:rPr lang="en-US" dirty="0"/>
              <a:t> </a:t>
            </a:r>
            <a:r>
              <a:rPr lang="en-US" dirty="0" err="1"/>
              <a:t>practică</a:t>
            </a:r>
            <a:r>
              <a:rPr lang="en-US" dirty="0"/>
              <a:t>, </a:t>
            </a:r>
            <a:r>
              <a:rPr lang="en-US" dirty="0" err="1"/>
              <a:t>asistenţe</a:t>
            </a:r>
            <a:r>
              <a:rPr lang="en-US" dirty="0"/>
              <a:t> la ore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vizite</a:t>
            </a:r>
            <a:r>
              <a:rPr lang="en-US" dirty="0"/>
              <a:t> la </a:t>
            </a:r>
            <a:r>
              <a:rPr lang="en-US" dirty="0" err="1"/>
              <a:t>agenţii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parteneri</a:t>
            </a:r>
            <a:r>
              <a:rPr lang="en-US" dirty="0"/>
              <a:t>, </a:t>
            </a:r>
            <a:r>
              <a:rPr lang="en-US" dirty="0" err="1"/>
              <a:t>discuţii</a:t>
            </a:r>
            <a:r>
              <a:rPr lang="en-US" dirty="0"/>
              <a:t> cu </a:t>
            </a:r>
            <a:r>
              <a:rPr lang="en-US" dirty="0" err="1"/>
              <a:t>elevii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cadrele</a:t>
            </a:r>
            <a:r>
              <a:rPr lang="en-US" dirty="0"/>
              <a:t> </a:t>
            </a:r>
            <a:r>
              <a:rPr lang="en-US" dirty="0" err="1"/>
              <a:t>didactice</a:t>
            </a:r>
            <a:r>
              <a:rPr lang="en-US" dirty="0"/>
              <a:t>, cu </a:t>
            </a:r>
            <a:r>
              <a:rPr lang="en-US" dirty="0" err="1"/>
              <a:t>directorul</a:t>
            </a:r>
            <a:r>
              <a:rPr lang="en-US" dirty="0"/>
              <a:t> </a:t>
            </a:r>
            <a:r>
              <a:rPr lang="en-US" dirty="0" err="1"/>
              <a:t>unității</a:t>
            </a:r>
            <a:r>
              <a:rPr lang="en-US" dirty="0"/>
              <a:t> </a:t>
            </a:r>
            <a:r>
              <a:rPr lang="en-US" dirty="0" err="1"/>
              <a:t>școlare</a:t>
            </a:r>
            <a:r>
              <a:rPr lang="en-US" dirty="0"/>
              <a:t> </a:t>
            </a:r>
            <a:r>
              <a:rPr lang="en-US" dirty="0" err="1"/>
              <a:t>preuniversitare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reprezentanţii</a:t>
            </a:r>
            <a:r>
              <a:rPr lang="en-US" dirty="0"/>
              <a:t> </a:t>
            </a:r>
            <a:r>
              <a:rPr lang="en-US" dirty="0" err="1"/>
              <a:t>agenţilor</a:t>
            </a:r>
            <a:r>
              <a:rPr lang="en-US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parteneri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083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04445"/>
              </p:ext>
            </p:extLst>
          </p:nvPr>
        </p:nvGraphicFramePr>
        <p:xfrm>
          <a:off x="179512" y="1052736"/>
          <a:ext cx="8136904" cy="5467351"/>
        </p:xfrm>
        <a:graphic>
          <a:graphicData uri="http://schemas.openxmlformats.org/drawingml/2006/table">
            <a:tbl>
              <a:tblPr/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SLABE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66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Neatingerea ţintelor din PRAI şi PLAI pentru învăţământul profesional şi tehnic.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Dezinteresul manifestat de elevi în dobândirea unor calificări pe domeniile textile, construcții;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Neimplicarea reală a agenţilor economici din anumite domenii ;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Insuficienta dotare a atelierelor şi laboratoarelor în unele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unităţi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IPT, punct care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urmeaza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să fie diminuat. 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9" marR="6857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765421"/>
              </p:ext>
            </p:extLst>
          </p:nvPr>
        </p:nvGraphicFramePr>
        <p:xfrm>
          <a:off x="683568" y="1556792"/>
          <a:ext cx="6984454" cy="4166278"/>
        </p:xfrm>
        <a:graphic>
          <a:graphicData uri="http://schemas.openxmlformats.org/drawingml/2006/table">
            <a:tbl>
              <a:tblPr/>
              <a:tblGrid>
                <a:gridCol w="6984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8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AMENINŢĂRI</a:t>
                      </a:r>
                      <a:endParaRPr kumimoji="0" lang="ro-RO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3" marR="6858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633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nivelul scăzut al resurselor bugetare, mai ales în mediul rural, combinat cu lipsa de experienţă la nivelul consiliilor locale privind specificul finanţării unităţilor de învăţământ; </a:t>
                      </a:r>
                      <a:endParaRPr kumimoji="0" lang="ro-R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ro-RO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Războiul din Ucraina;</a:t>
                      </a:r>
                      <a:endParaRPr kumimoji="0" 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necorelarea fondului de carte al bibliotecilor cu noul curriculum;</a:t>
                      </a:r>
                      <a:endParaRPr kumimoji="0" lang="ro-RO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instabilitate economică, scăderea ratei de absorbţie a absolvenţilor de către piaţa forţei de muncă 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insuficienta conştientizare a unor factori de decizie (consilii locale, societăţi comerciale, sindicate, părinţi, elevi, cadre didactice) privind priorităţile şi direcţiile de evoluţie necesare în învăţământ;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kumimoji="0" 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situaţia socio-economică precară a familiilor din care provin unii copii/elevi/tineri;</a:t>
                      </a:r>
                    </a:p>
                  </a:txBody>
                  <a:tcPr marL="68583" marR="68583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545" y="5673059"/>
            <a:ext cx="7772400" cy="594360"/>
          </a:xfrm>
        </p:spPr>
        <p:txBody>
          <a:bodyPr/>
          <a:lstStyle/>
          <a:p>
            <a:r>
              <a:rPr lang="ro-RO" dirty="0"/>
              <a:t>2024-2025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22650" y="1184941"/>
            <a:ext cx="7772401" cy="609600"/>
          </a:xfrm>
        </p:spPr>
        <p:txBody>
          <a:bodyPr>
            <a:normAutofit lnSpcReduction="10000"/>
          </a:bodyPr>
          <a:lstStyle/>
          <a:p>
            <a:r>
              <a:rPr lang="ro-RO" sz="1800" b="1" dirty="0">
                <a:solidFill>
                  <a:srgbClr val="FF0000"/>
                </a:solidFill>
              </a:rPr>
              <a:t>RESURSE UTILE PENTRU UNITĂȚILE DIN ÎNVĂȚĂMÂNTUL PROFESIONAL ȘI TEHNIC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83568" y="1854798"/>
            <a:ext cx="6984776" cy="720080"/>
          </a:xfrm>
        </p:spPr>
        <p:txBody>
          <a:bodyPr>
            <a:normAutofit/>
          </a:bodyPr>
          <a:lstStyle/>
          <a:p>
            <a:r>
              <a:rPr lang="en-US" dirty="0"/>
              <a:t>https://www.alegetidrumul.ro/noutati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361" y="2635135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https://www.edu.ro/repere_metodologice_2024_2025_XII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6906AC-2168-400D-9839-3C9F0C35737A}"/>
              </a:ext>
            </a:extLst>
          </p:cNvPr>
          <p:cNvSpPr txBox="1"/>
          <p:nvPr/>
        </p:nvSpPr>
        <p:spPr>
          <a:xfrm>
            <a:off x="814990" y="3391869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https://www.alegetidrumul.ro/proiecte/evaluarea-unitara-a-rezultatelor-invatarii-in-vederea-imbunatatirii-calitatii-invatarii-la-locul-de-munca-evrica-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FF2786-2455-4750-8D77-81BF37401744}"/>
              </a:ext>
            </a:extLst>
          </p:cNvPr>
          <p:cNvSpPr/>
          <p:nvPr/>
        </p:nvSpPr>
        <p:spPr>
          <a:xfrm>
            <a:off x="833605" y="4517935"/>
            <a:ext cx="33201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https://gnac.montivagant.ro/</a:t>
            </a:r>
          </a:p>
        </p:txBody>
      </p:sp>
    </p:spTree>
    <p:extLst>
      <p:ext uri="{BB962C8B-B14F-4D97-AF65-F5344CB8AC3E}">
        <p14:creationId xmlns:p14="http://schemas.microsoft.com/office/powerpoint/2010/main" val="3829659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2024-2025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7772400" cy="4464496"/>
          </a:xfrm>
        </p:spPr>
        <p:txBody>
          <a:bodyPr/>
          <a:lstStyle/>
          <a:p>
            <a:r>
              <a:rPr lang="ro-RO" dirty="0"/>
              <a:t>CERCURI METODICE</a:t>
            </a:r>
          </a:p>
          <a:p>
            <a:r>
              <a:rPr lang="ro-RO" dirty="0"/>
              <a:t>MACHETE ME-CNDIPT</a:t>
            </a:r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707904" y="17947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o-RO" altLang="ro-RO" dirty="0">
                <a:solidFill>
                  <a:srgbClr val="800000"/>
                </a:solidFill>
              </a:rPr>
              <a:t>DE FĂCUT – 13 SEPTEMBRIE – 20 OCTOMBRIE 2024</a:t>
            </a:r>
            <a:endParaRPr lang="en-US" dirty="0"/>
          </a:p>
        </p:txBody>
      </p:sp>
      <p:pic>
        <p:nvPicPr>
          <p:cNvPr id="11" name="Picture 2" descr="Image result for to 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140968"/>
            <a:ext cx="275272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432810"/>
              </p:ext>
            </p:extLst>
          </p:nvPr>
        </p:nvGraphicFramePr>
        <p:xfrm>
          <a:off x="4355976" y="2408704"/>
          <a:ext cx="3744417" cy="3097176"/>
        </p:xfrm>
        <a:graphic>
          <a:graphicData uri="http://schemas.openxmlformats.org/drawingml/2006/table">
            <a:tbl>
              <a:tblPr/>
              <a:tblGrid>
                <a:gridCol w="3744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1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TO DO!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253"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ANEXELE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DE LA CNDIPT;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STADIUL ÎNCHEIERII CONTRACTELOR DE PREGĂTIRE PRACTICĂ ÎNVĂŢĂMÂNT PROFESIONAL DE STAT ŞI DUAL – RAPORTARE;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o-RO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Times New Roman" pitchFamily="18" charset="0"/>
                        </a:rPr>
                        <a:t>Bursa tehnologică</a:t>
                      </a: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04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152984"/>
              </p:ext>
            </p:extLst>
          </p:nvPr>
        </p:nvGraphicFramePr>
        <p:xfrm>
          <a:off x="107504" y="1268760"/>
          <a:ext cx="7992888" cy="4627563"/>
        </p:xfrm>
        <a:graphic>
          <a:graphicData uri="http://schemas.openxmlformats.org/drawingml/2006/table">
            <a:tbl>
              <a:tblPr/>
              <a:tblGrid>
                <a:gridCol w="799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0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Toate situaţiile, rapoartele şi statisticile au fost finalizate şi predate în termen;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Rezultate deosebite la etapa națională a olimpiadelor și concursurilor pe meserii;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Căștigarea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proiectelor pentru dotarea unui </a:t>
                      </a:r>
                      <a:r>
                        <a:rPr kumimoji="0" lang="ro-RO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SmartLab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și pentru mobilier școlar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178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locuri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7,5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clase de învăţământ dual pentru anul şcolar 20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3– 2024.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332D138-A381-42C9-A4DB-00C239856C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4437112"/>
            <a:ext cx="2143125" cy="21431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D5E7267-3E9C-411D-A9F6-9C8B3F7BBB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5" t="22000" r="20075" b="6601"/>
          <a:stretch/>
        </p:blipFill>
        <p:spPr>
          <a:xfrm>
            <a:off x="611559" y="404664"/>
            <a:ext cx="7404117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015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C328-48E4-4D61-93D4-6A6894A4E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0148" y="2212714"/>
            <a:ext cx="3295202" cy="327725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A86BEF-C55F-438C-BBC7-948CBFC5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9B34B65-A0A2-4147-A55A-314D3D387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F1ECCA-6C73-4F04-B49D-226173B8D0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5657"/>
          <a:stretch/>
        </p:blipFill>
        <p:spPr>
          <a:xfrm>
            <a:off x="323528" y="166824"/>
            <a:ext cx="7524328" cy="9039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6F9F1E-78E3-4EE9-8387-6CF3A4F8413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7109" t="9723" r="7109" b="-3916"/>
          <a:stretch/>
        </p:blipFill>
        <p:spPr>
          <a:xfrm>
            <a:off x="661916" y="987894"/>
            <a:ext cx="6646388" cy="564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86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ave a nice day&quot; smiley face Kids shirt - TenStickers">
            <a:extLst>
              <a:ext uri="{FF2B5EF4-FFF2-40B4-BE49-F238E27FC236}">
                <a16:creationId xmlns:a16="http://schemas.microsoft.com/office/drawing/2014/main" id="{3CE77402-00F7-4358-8C0D-3D75D0CAC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060848"/>
            <a:ext cx="244690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343107"/>
              </p:ext>
            </p:extLst>
          </p:nvPr>
        </p:nvGraphicFramePr>
        <p:xfrm>
          <a:off x="411048" y="1166957"/>
          <a:ext cx="7977376" cy="2616454"/>
        </p:xfrm>
        <a:graphic>
          <a:graphicData uri="http://schemas.openxmlformats.org/drawingml/2006/table">
            <a:tbl>
              <a:tblPr/>
              <a:tblGrid>
                <a:gridCol w="7977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755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Promovarea </a:t>
                      </a:r>
                      <a:r>
                        <a:rPr kumimoji="0" 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 Ofertelor Educaționale pentru învăţământul profesional, dual şi tehnic</a:t>
                      </a: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, 2023 – 2024, prin activități specifice fiecărei școli.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Număr mare de proiecte Erasmus + în special pe mobilități VET.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r>
                        <a:rPr kumimoji="0" lang="ro-RO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ndara" pitchFamily="34" charset="0"/>
                          <a:ea typeface="Calibri" pitchFamily="34" charset="0"/>
                          <a:cs typeface="Arial" pitchFamily="34" charset="0"/>
                        </a:rPr>
                        <a:t>Creșterea numărului de locuri pentru învățământul profesional dual.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C624C40-E6E0-4AFE-9497-56D99F29C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313693"/>
              </p:ext>
            </p:extLst>
          </p:nvPr>
        </p:nvGraphicFramePr>
        <p:xfrm>
          <a:off x="539552" y="3933056"/>
          <a:ext cx="7704856" cy="2616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6793">
                  <a:extLst>
                    <a:ext uri="{9D8B030D-6E8A-4147-A177-3AD203B41FA5}">
                      <a16:colId xmlns:a16="http://schemas.microsoft.com/office/drawing/2014/main" val="1905227793"/>
                    </a:ext>
                  </a:extLst>
                </a:gridCol>
                <a:gridCol w="2130831">
                  <a:extLst>
                    <a:ext uri="{9D8B030D-6E8A-4147-A177-3AD203B41FA5}">
                      <a16:colId xmlns:a16="http://schemas.microsoft.com/office/drawing/2014/main" val="1260308033"/>
                    </a:ext>
                  </a:extLst>
                </a:gridCol>
                <a:gridCol w="1806267">
                  <a:extLst>
                    <a:ext uri="{9D8B030D-6E8A-4147-A177-3AD203B41FA5}">
                      <a16:colId xmlns:a16="http://schemas.microsoft.com/office/drawing/2014/main" val="1955089537"/>
                    </a:ext>
                  </a:extLst>
                </a:gridCol>
                <a:gridCol w="1001913">
                  <a:extLst>
                    <a:ext uri="{9D8B030D-6E8A-4147-A177-3AD203B41FA5}">
                      <a16:colId xmlns:a16="http://schemas.microsoft.com/office/drawing/2014/main" val="783255123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49697830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4111602876"/>
                    </a:ext>
                  </a:extLst>
                </a:gridCol>
                <a:gridCol w="719684">
                  <a:extLst>
                    <a:ext uri="{9D8B030D-6E8A-4147-A177-3AD203B41FA5}">
                      <a16:colId xmlns:a16="http://schemas.microsoft.com/office/drawing/2014/main" val="555579095"/>
                    </a:ext>
                  </a:extLst>
                </a:gridCol>
              </a:tblGrid>
              <a:tr h="51692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Nr. Crt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Denimirea unitatii de invatamant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CALIFICAREA PROFESIONALĂ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u="none" strike="noStrike">
                          <a:effectLst/>
                        </a:rPr>
                        <a:t>FORMA DE ORGANIZARE  (ÎNV. DUAL)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An școlar 2024-2025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785142"/>
                  </a:ext>
                </a:extLst>
              </a:tr>
              <a:tr h="3499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Clasa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nr locuri propuse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nr locuri realizate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24342650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Colegiul ,,N.V.Karpen” Bacău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u="none" strike="noStrike" dirty="0">
                          <a:effectLst/>
                        </a:rPr>
                        <a:t>Electromecanică instalații și aparatură de bord aeronave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9623675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Lăcătuș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construcții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structuri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aeronave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99675231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Operator la mașini cu comandă numerică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5239317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 "Anghel Saligny"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Mecanic aeronave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21316321"/>
                  </a:ext>
                </a:extLst>
              </a:tr>
              <a:tr h="3499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Liceul Tehnologic „Dumitru Mangeron”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000" u="none" strike="noStrike">
                          <a:effectLst/>
                        </a:rPr>
                        <a:t>Operator la mașini cu comandă numerică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Dual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IX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26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3295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585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749796"/>
              </p:ext>
            </p:extLst>
          </p:nvPr>
        </p:nvGraphicFramePr>
        <p:xfrm>
          <a:off x="411048" y="1166957"/>
          <a:ext cx="7977376" cy="791846"/>
        </p:xfrm>
        <a:graphic>
          <a:graphicData uri="http://schemas.openxmlformats.org/drawingml/2006/table">
            <a:tbl>
              <a:tblPr/>
              <a:tblGrid>
                <a:gridCol w="7977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0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o-RO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ndara" pitchFamily="34" charset="0"/>
                          <a:cs typeface="Arial" pitchFamily="34" charset="0"/>
                        </a:rPr>
                        <a:t>PUNCTE TARI – REZULTATE OLIMPIADĂ ETAPA NAȚIONALĂ</a:t>
                      </a: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1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itchFamily="18" charset="0"/>
                        <a:buChar char="●"/>
                        <a:tabLst>
                          <a:tab pos="457200" algn="l"/>
                        </a:tabLst>
                      </a:pPr>
                      <a:endParaRPr kumimoji="0" lang="ro-RO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ndara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67" marR="68567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8138EA0-684E-4429-B35E-B9BA9507C9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29174"/>
              </p:ext>
            </p:extLst>
          </p:nvPr>
        </p:nvGraphicFramePr>
        <p:xfrm>
          <a:off x="467544" y="2120709"/>
          <a:ext cx="7776863" cy="28924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713">
                  <a:extLst>
                    <a:ext uri="{9D8B030D-6E8A-4147-A177-3AD203B41FA5}">
                      <a16:colId xmlns:a16="http://schemas.microsoft.com/office/drawing/2014/main" val="2028471179"/>
                    </a:ext>
                  </a:extLst>
                </a:gridCol>
                <a:gridCol w="1300291">
                  <a:extLst>
                    <a:ext uri="{9D8B030D-6E8A-4147-A177-3AD203B41FA5}">
                      <a16:colId xmlns:a16="http://schemas.microsoft.com/office/drawing/2014/main" val="2311121235"/>
                    </a:ext>
                  </a:extLst>
                </a:gridCol>
                <a:gridCol w="1088761">
                  <a:extLst>
                    <a:ext uri="{9D8B030D-6E8A-4147-A177-3AD203B41FA5}">
                      <a16:colId xmlns:a16="http://schemas.microsoft.com/office/drawing/2014/main" val="2359880387"/>
                    </a:ext>
                  </a:extLst>
                </a:gridCol>
                <a:gridCol w="1703133">
                  <a:extLst>
                    <a:ext uri="{9D8B030D-6E8A-4147-A177-3AD203B41FA5}">
                      <a16:colId xmlns:a16="http://schemas.microsoft.com/office/drawing/2014/main" val="1493483407"/>
                    </a:ext>
                  </a:extLst>
                </a:gridCol>
                <a:gridCol w="885007">
                  <a:extLst>
                    <a:ext uri="{9D8B030D-6E8A-4147-A177-3AD203B41FA5}">
                      <a16:colId xmlns:a16="http://schemas.microsoft.com/office/drawing/2014/main" val="310977684"/>
                    </a:ext>
                  </a:extLst>
                </a:gridCol>
                <a:gridCol w="881896">
                  <a:extLst>
                    <a:ext uri="{9D8B030D-6E8A-4147-A177-3AD203B41FA5}">
                      <a16:colId xmlns:a16="http://schemas.microsoft.com/office/drawing/2014/main" val="915118463"/>
                    </a:ext>
                  </a:extLst>
                </a:gridCol>
                <a:gridCol w="1364062">
                  <a:extLst>
                    <a:ext uri="{9D8B030D-6E8A-4147-A177-3AD203B41FA5}">
                      <a16:colId xmlns:a16="http://schemas.microsoft.com/office/drawing/2014/main" val="3631636431"/>
                    </a:ext>
                  </a:extLst>
                </a:gridCol>
              </a:tblGrid>
              <a:tr h="51284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Nr. crt.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Unitatea de învățământ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Numele și prenumele elevului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Denumirea olimpiadei școlare</a:t>
                      </a:r>
                      <a:endParaRPr lang="en-US" sz="11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(conform calendarului competițional)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Premiul obținut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Clasa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Numele și prenumele cadrului didactic îndrumător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060870"/>
                  </a:ext>
                </a:extLst>
              </a:tr>
              <a:tr h="338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Colegiul Tehnic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Gheorghe Asachi Onești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Frățilă Ciubotaru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Paula Alexandra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Aria curriculară tehnologii-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domeniul Protecția Mediului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Premiul 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XII-a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Bucă Mihaela, Motea Violeta Mirela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7961607"/>
                  </a:ext>
                </a:extLst>
              </a:tr>
              <a:tr h="338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Colegiul Tehnic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Gheorghe Asachi Onești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Esztany Sergiu Andrei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Aria curriculară tehnologii- 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domeniul Protecția Mediului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XI-a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Bucă Mihaela, Pantelimon Delia Cristina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6034108"/>
                  </a:ext>
                </a:extLst>
              </a:tr>
              <a:tr h="338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Liceul Tehnologic ”Jacques M. Elias”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Plăeșu Vasilică Alessio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Agricultură - Cultura plantelor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Premiul 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XI-a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Grigoraș Tina Mădălina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29591262"/>
                  </a:ext>
                </a:extLst>
              </a:tr>
              <a:tr h="338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Liceul Tehnologic ”Jacques M. Elias”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Zaharia Denis Andrei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Agricultură - Cultura plantelor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XI-a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Grigoraș Tina Mădălina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70762402"/>
                  </a:ext>
                </a:extLst>
              </a:tr>
              <a:tr h="3384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Colegiul Național ” Ferdinand I” Bacău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Păun Raisa-Maria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Educație tehnologică și aplicații practice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Mențiune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VII-a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Puiu Liliana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23346439"/>
                  </a:ext>
                </a:extLst>
              </a:tr>
              <a:tr h="6872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Colegiul „N. V. Karpen”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Uscatu I. Robert-Eduard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Olimpiada Națională - Aria Curriculară Tehnologii-Domeniul Electric, Electrotehnic, Electromecanic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Premiul Iii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 XII-a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Coșeraru</a:t>
                      </a:r>
                      <a:r>
                        <a:rPr lang="en-US" sz="900" dirty="0">
                          <a:effectLst/>
                        </a:rPr>
                        <a:t> Viorel,  </a:t>
                      </a:r>
                      <a:r>
                        <a:rPr lang="en-US" sz="900" dirty="0" err="1">
                          <a:effectLst/>
                        </a:rPr>
                        <a:t>Frunză</a:t>
                      </a:r>
                      <a:r>
                        <a:rPr lang="en-US" sz="900" dirty="0">
                          <a:effectLst/>
                        </a:rPr>
                        <a:t> Adrian, 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Popa Virgil, </a:t>
                      </a:r>
                      <a:r>
                        <a:rPr lang="en-US" sz="900" dirty="0" err="1">
                          <a:effectLst/>
                        </a:rPr>
                        <a:t>Frigioiu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Dănuț</a:t>
                      </a:r>
                      <a:r>
                        <a:rPr lang="en-US" sz="900" dirty="0">
                          <a:effectLst/>
                        </a:rPr>
                        <a:t>, </a:t>
                      </a:r>
                      <a:r>
                        <a:rPr lang="en-US" sz="900" dirty="0" err="1">
                          <a:effectLst/>
                        </a:rPr>
                        <a:t>Cenușe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Lavineta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7818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910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4BDF2E8-57ED-498B-8A0C-2E41F8CEBD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411755"/>
              </p:ext>
            </p:extLst>
          </p:nvPr>
        </p:nvGraphicFramePr>
        <p:xfrm>
          <a:off x="323528" y="1268760"/>
          <a:ext cx="7619998" cy="4514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2188542317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3499068750"/>
                    </a:ext>
                  </a:extLst>
                </a:gridCol>
                <a:gridCol w="1560828">
                  <a:extLst>
                    <a:ext uri="{9D8B030D-6E8A-4147-A177-3AD203B41FA5}">
                      <a16:colId xmlns:a16="http://schemas.microsoft.com/office/drawing/2014/main" val="422270965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3352728624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1132809427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825766320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1610913326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0255197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SOPCĂ CRISTINA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7582350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DÂRLEA SIMONE MARCELLO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   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227686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Plăeșu Vasilică Alessio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Grigoraș Tina Mădălina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4589899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Zaharia Denis Andrei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Grigoraș Tina Mădălina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3835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GÂRMACEA MIRUNA GEORGIANA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45733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Bejan Cosmin Constantin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err="1">
                          <a:effectLst/>
                        </a:rPr>
                        <a:t>Grigoraș</a:t>
                      </a:r>
                      <a:r>
                        <a:rPr lang="en-US" sz="800" u="none" strike="noStrike" dirty="0">
                          <a:effectLst/>
                        </a:rPr>
                        <a:t> Tina </a:t>
                      </a:r>
                      <a:r>
                        <a:rPr lang="en-US" sz="800" u="none" strike="noStrike" dirty="0" err="1">
                          <a:effectLst/>
                        </a:rPr>
                        <a:t>Mădălina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0719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24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5AE74E5-CCC8-421D-AA01-68FA7155AA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048950"/>
              </p:ext>
            </p:extLst>
          </p:nvPr>
        </p:nvGraphicFramePr>
        <p:xfrm>
          <a:off x="467544" y="1171935"/>
          <a:ext cx="7619998" cy="4514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1210402935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1266825120"/>
                    </a:ext>
                  </a:extLst>
                </a:gridCol>
                <a:gridCol w="1560828">
                  <a:extLst>
                    <a:ext uri="{9D8B030D-6E8A-4147-A177-3AD203B41FA5}">
                      <a16:colId xmlns:a16="http://schemas.microsoft.com/office/drawing/2014/main" val="3059824614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2313423464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816976743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265857033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3821157292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6082955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SOPCĂ CRISTINA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5613484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GÂRMACEA MIRUNA GEORGIANA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54135302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DÂRLEA SIMONE MARCELLO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CREŞTEREA ANIMALELOR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AILOAIEI ANCA CRISTINA    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33778340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Plăeșu Vasilică Alessio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Grigoraș Tina Mădălina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66742675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Zaharia Denis Andrei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Grigoraș Tina Mădălina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6190504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u="none" strike="noStrike">
                          <a:effectLst/>
                        </a:rPr>
                        <a:t>LICEUL TEHNOLOGIC "JACQUES M. ELIAS" SASCUT</a:t>
                      </a: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Bejan Cosmin Constantin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AGRICULTURĂ – CULTURA PLANTELOR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 err="1">
                          <a:effectLst/>
                        </a:rPr>
                        <a:t>Grigoraș</a:t>
                      </a:r>
                      <a:r>
                        <a:rPr lang="en-US" sz="800" u="none" strike="noStrike" dirty="0">
                          <a:effectLst/>
                        </a:rPr>
                        <a:t> Tina </a:t>
                      </a:r>
                      <a:r>
                        <a:rPr lang="en-US" sz="800" u="none" strike="noStrike" dirty="0" err="1">
                          <a:effectLst/>
                        </a:rPr>
                        <a:t>Mădălina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7507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279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8C1C1E2-616E-40FE-8ED0-69C0D0840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751684"/>
              </p:ext>
            </p:extLst>
          </p:nvPr>
        </p:nvGraphicFramePr>
        <p:xfrm>
          <a:off x="395536" y="1772816"/>
          <a:ext cx="7619998" cy="24622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56337351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3318181827"/>
                    </a:ext>
                  </a:extLst>
                </a:gridCol>
                <a:gridCol w="1560828">
                  <a:extLst>
                    <a:ext uri="{9D8B030D-6E8A-4147-A177-3AD203B41FA5}">
                      <a16:colId xmlns:a16="http://schemas.microsoft.com/office/drawing/2014/main" val="930600619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2820571490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903690536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1373664078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1437052248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621130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LĂZĂRESCU ANDREEA-MIHAELA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ECONOMIC, ADMINISTRATIV, COMERȚ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SANDU IONELA,RĂVOIU MIHAELA,MAȘALA GABRIELA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500614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"GRIGORE COBĂLCESCU" MOINEŞTI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CIULINĂ ANA 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ECONOMIC, ADMINISTRATIV, COMERȚ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MOISĂ MIHAELA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945807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it-IT" sz="800" u="none" strike="noStrike">
                          <a:effectLst/>
                        </a:rPr>
                        <a:t>COLEGIUL ECONOMIC "ION GHICA" BACĂU</a:t>
                      </a:r>
                      <a:endParaRPr lang="it-IT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COMAN ISABELA-MARIA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ECONOMIC, ADMINISTRATIV, COMERȚ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COȚA ANCA-ANDREEA,NEAGU ALINA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7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09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1D30C3E-EFDF-4FAB-BE8D-A382EC816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013682"/>
              </p:ext>
            </p:extLst>
          </p:nvPr>
        </p:nvGraphicFramePr>
        <p:xfrm>
          <a:off x="323528" y="1484784"/>
          <a:ext cx="7619998" cy="47140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1962848768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57161946"/>
                    </a:ext>
                  </a:extLst>
                </a:gridCol>
                <a:gridCol w="1560828">
                  <a:extLst>
                    <a:ext uri="{9D8B030D-6E8A-4147-A177-3AD203B41FA5}">
                      <a16:colId xmlns:a16="http://schemas.microsoft.com/office/drawing/2014/main" val="626537300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2219460379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996125950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1457553835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3029767329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998190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"N. V. KARPEN"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MUNTEANU FEDERICO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ELECTRIC, ELECTROTEHNIC, ELECTROMECANIC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CENUȘE LAVINETA,COȘERARU VIOREL,FRUNZĂ ADRIAN,BORZA STEFAN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8475673"/>
                  </a:ext>
                </a:extLst>
              </a:tr>
              <a:tr h="9575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"N. V. KARPEN"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USCATU ROBERT EDUARD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ELECTRIC, ELECTROTEHNIC, ELECTROMECANIC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COȘERARU VIOREL,FRUNZĂ ADRIAN,POPA VIRGIL,FRIGIOIU DANUT,CENUȘE LAVINETA ,BORZA ȘTEFAN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358008"/>
                  </a:ext>
                </a:extLst>
              </a:tr>
              <a:tr h="9575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"N. V. KARPEN"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FLOREA RĂZVAN GABRIEL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ELECTRONICĂ, AUTOMATIZĂRI, TELECOMUNICAȚII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POPA VIRGIL,FRIGIOIU DĂNUȚ,FRUNZĂ ADRIAN,VRÎNCEANU GRETA,CENUȘE LAVINETA,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119401"/>
                  </a:ext>
                </a:extLst>
              </a:tr>
              <a:tr h="8207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"N. V. KARPEN"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BENCHEA ANDREI GABRIEL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ELECTRONICĂ, AUTOMATIZĂRI, TELECOMUNICAȚII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POPA VIRGIL,FRIGIOIU DĂNUȚ,VRÎNCEANU GRETA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035831"/>
                  </a:ext>
                </a:extLst>
              </a:tr>
              <a:tr h="8838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"N. V. KARPEN"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PATRAȘCU ALEXANDRU IONUȚ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ELECTRIC, ELECTROTEHNIC, ELECTROMECANIC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COȘERARU VIOREL,FRUNZĂ ADRIAN,POPA VIRGIL,FRIGIOIU DANUT,CENUȘE LAVINETA ,BORZA ȘTEFAN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98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233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214760-31AC-4EC1-8D2B-841530B89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078226"/>
              </p:ext>
            </p:extLst>
          </p:nvPr>
        </p:nvGraphicFramePr>
        <p:xfrm>
          <a:off x="467544" y="1412776"/>
          <a:ext cx="7619999" cy="17782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3141368033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2215570190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4038169221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138124614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4033986400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2511465352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3107837321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888645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LICEUL TEHNOLOGIC "GRIGORE ANTIPA"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TOFAN LENUȚA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INDUSTRIE ALIMENTARĂ - INDUSTRIE ALIMENTARĂ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MARIN IRINA,SANDU MANUELA LUMINIȚA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571771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LICEUL TEHNOLOGIC "GRIGORE ANTIPA" BACĂU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BIBIRE ADELINA-MARINELA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INDUSTRIE ALIMENTARĂ - INDUSTRIE ALIMENTARĂ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MARIN IRINA,SANDU MANUELA LUMINIȚA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50334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2A55C9-E8E1-4581-9D8C-67154D2942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134027"/>
              </p:ext>
            </p:extLst>
          </p:nvPr>
        </p:nvGraphicFramePr>
        <p:xfrm>
          <a:off x="467544" y="3666932"/>
          <a:ext cx="7619999" cy="2325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7583">
                  <a:extLst>
                    <a:ext uri="{9D8B030D-6E8A-4147-A177-3AD203B41FA5}">
                      <a16:colId xmlns:a16="http://schemas.microsoft.com/office/drawing/2014/main" val="2451465409"/>
                    </a:ext>
                  </a:extLst>
                </a:gridCol>
                <a:gridCol w="1096087">
                  <a:extLst>
                    <a:ext uri="{9D8B030D-6E8A-4147-A177-3AD203B41FA5}">
                      <a16:colId xmlns:a16="http://schemas.microsoft.com/office/drawing/2014/main" val="3899724437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2233421806"/>
                    </a:ext>
                  </a:extLst>
                </a:gridCol>
                <a:gridCol w="499816">
                  <a:extLst>
                    <a:ext uri="{9D8B030D-6E8A-4147-A177-3AD203B41FA5}">
                      <a16:colId xmlns:a16="http://schemas.microsoft.com/office/drawing/2014/main" val="883523795"/>
                    </a:ext>
                  </a:extLst>
                </a:gridCol>
                <a:gridCol w="692727">
                  <a:extLst>
                    <a:ext uri="{9D8B030D-6E8A-4147-A177-3AD203B41FA5}">
                      <a16:colId xmlns:a16="http://schemas.microsoft.com/office/drawing/2014/main" val="3308220164"/>
                    </a:ext>
                  </a:extLst>
                </a:gridCol>
                <a:gridCol w="701496">
                  <a:extLst>
                    <a:ext uri="{9D8B030D-6E8A-4147-A177-3AD203B41FA5}">
                      <a16:colId xmlns:a16="http://schemas.microsoft.com/office/drawing/2014/main" val="1650675545"/>
                    </a:ext>
                  </a:extLst>
                </a:gridCol>
                <a:gridCol w="1271461">
                  <a:extLst>
                    <a:ext uri="{9D8B030D-6E8A-4147-A177-3AD203B41FA5}">
                      <a16:colId xmlns:a16="http://schemas.microsoft.com/office/drawing/2014/main" val="4077352551"/>
                    </a:ext>
                  </a:extLst>
                </a:gridCol>
              </a:tblGrid>
              <a:tr h="41037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Unitatea de învățământ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elevului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Denumirea olimpiadei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Clasa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obținut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Individual/ Echipă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Numele și prenumele profesorului/profesorilor îndrumător/îndrumători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106724"/>
                  </a:ext>
                </a:extLst>
              </a:tr>
              <a:tr h="5471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COLEGIUL TEHNIC "GHEORGHE ASACHI" ONEŞTI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JUGARU ȘTEFAN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MECANICĂ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NENECIU RODICA,MOISĂ LORETA,ANTOHI ELVIRA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001438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LICEUL TEHNOLOGIC "ANGHEL  SALIGNY" BACĂU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DEJU COSMIN CONSTANTIN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MECANICĂ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IRIMIA CRISALINDA NONA,CENUŞĂ CARMEN GABRIELA,LUNCANU FLORIN,MINCULEASA PAULICĂ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12055"/>
                  </a:ext>
                </a:extLst>
              </a:tr>
              <a:tr h="6839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LICEUL TEHNOLOGIC "ANGHEL  SALIGNY" BACĂU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GHIUR ŞTEFAN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>
                          <a:effectLst/>
                        </a:rPr>
                        <a:t>OLIMPIADA NAȚIONALĂ – ARIA CURRICULARĂ TEHNOLOGII – DOMENIUL MECANICĂ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 XI-a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PREMIUL II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INDIVIDUAL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u="none" strike="noStrike" dirty="0">
                          <a:effectLst/>
                        </a:rPr>
                        <a:t>IRIMIA CRISALINDA NONA,CENUŞĂ CARMEN GABRIELA,LUNCANU FLORIN,MINCULEASA PAULICĂ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411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667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rmă particularizată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2611</Words>
  <Application>Microsoft Office PowerPoint</Application>
  <PresentationFormat>On-screen Show (4:3)</PresentationFormat>
  <Paragraphs>554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</vt:lpstr>
      <vt:lpstr>Candara</vt:lpstr>
      <vt:lpstr>Symbol</vt:lpstr>
      <vt:lpstr>Times New Roman</vt:lpstr>
      <vt:lpstr>Wingdings</vt:lpstr>
      <vt:lpstr>Formă particularizată</vt:lpstr>
      <vt:lpstr>Adjacency</vt:lpstr>
      <vt:lpstr>RAPORT DE ACTIVITATE An  şcolar: 2023-2024 Aria curriculară: „Tehnologii” DIRECŢII 2023 - 2024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2024-2025</vt:lpstr>
      <vt:lpstr>2024-2025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isj</dc:creator>
  <cp:lastModifiedBy>CIUCHI MIHAELA-LILIANA</cp:lastModifiedBy>
  <cp:revision>134</cp:revision>
  <dcterms:created xsi:type="dcterms:W3CDTF">1601-01-01T00:00:00Z</dcterms:created>
  <dcterms:modified xsi:type="dcterms:W3CDTF">2024-09-18T07:17:57Z</dcterms:modified>
</cp:coreProperties>
</file>