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7" r:id="rId1"/>
    <p:sldMasterId id="2147483884" r:id="rId2"/>
  </p:sldMasterIdLst>
  <p:notesMasterIdLst>
    <p:notesMasterId r:id="rId24"/>
  </p:notesMasterIdLst>
  <p:sldIdLst>
    <p:sldId id="256" r:id="rId3"/>
    <p:sldId id="257" r:id="rId4"/>
    <p:sldId id="284" r:id="rId5"/>
    <p:sldId id="307" r:id="rId6"/>
    <p:sldId id="311" r:id="rId7"/>
    <p:sldId id="312" r:id="rId8"/>
    <p:sldId id="313" r:id="rId9"/>
    <p:sldId id="314" r:id="rId10"/>
    <p:sldId id="315" r:id="rId11"/>
    <p:sldId id="316" r:id="rId12"/>
    <p:sldId id="317" r:id="rId13"/>
    <p:sldId id="318" r:id="rId14"/>
    <p:sldId id="309" r:id="rId15"/>
    <p:sldId id="310" r:id="rId16"/>
    <p:sldId id="258" r:id="rId17"/>
    <p:sldId id="259" r:id="rId18"/>
    <p:sldId id="302" r:id="rId19"/>
    <p:sldId id="303" r:id="rId20"/>
    <p:sldId id="306" r:id="rId21"/>
    <p:sldId id="292" r:id="rId22"/>
    <p:sldId id="271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 mediu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6" autoAdjust="0"/>
    <p:restoredTop sz="94660"/>
  </p:normalViewPr>
  <p:slideViewPr>
    <p:cSldViewPr>
      <p:cViewPr varScale="1">
        <p:scale>
          <a:sx n="86" d="100"/>
          <a:sy n="86" d="100"/>
        </p:scale>
        <p:origin x="1200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ante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3" name="Substituent dată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2C44122-4172-40F2-B224-55DF48F02106}" type="datetimeFigureOut">
              <a:rPr lang="ro-RO"/>
              <a:pPr>
                <a:defRPr/>
              </a:pPr>
              <a:t>23.09.2025</a:t>
            </a:fld>
            <a:endParaRPr lang="ro-RO"/>
          </a:p>
        </p:txBody>
      </p:sp>
      <p:sp>
        <p:nvSpPr>
          <p:cNvPr id="4" name="Substituent imagine diapozitiv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o-RO" noProof="0"/>
          </a:p>
        </p:txBody>
      </p:sp>
      <p:sp>
        <p:nvSpPr>
          <p:cNvPr id="5" name="Substituent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o-RO" noProof="0"/>
              <a:t>Clic pentru editare stiluri text Coordonator</a:t>
            </a:r>
          </a:p>
          <a:p>
            <a:pPr lvl="1"/>
            <a:r>
              <a:rPr lang="ro-RO" noProof="0"/>
              <a:t>Al doilea nivel</a:t>
            </a:r>
          </a:p>
          <a:p>
            <a:pPr lvl="2"/>
            <a:r>
              <a:rPr lang="ro-RO" noProof="0"/>
              <a:t>Al treilea nivel</a:t>
            </a:r>
          </a:p>
          <a:p>
            <a:pPr lvl="3"/>
            <a:r>
              <a:rPr lang="ro-RO" noProof="0"/>
              <a:t>Al patrulea nivel</a:t>
            </a:r>
          </a:p>
          <a:p>
            <a:pPr lvl="4"/>
            <a:r>
              <a:rPr lang="ro-RO" noProof="0"/>
              <a:t>Al cincilea nivel</a:t>
            </a:r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7F6ACABC-54D4-4A62-81D1-E983557583D4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163439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o-RO"/>
              <a:t>Clic pentru editare stil titlu</a:t>
            </a:r>
          </a:p>
        </p:txBody>
      </p:sp>
      <p:sp>
        <p:nvSpPr>
          <p:cNvPr id="3" name="Subtitlu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o-RO"/>
              <a:t>Clic pentru a edita stilul de subtitlu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3218F9-1FEE-421B-8940-690E48BE4170}" type="datetimeFigureOut">
              <a:rPr lang="ro-RO"/>
              <a:pPr>
                <a:defRPr/>
              </a:pPr>
              <a:t>23.09.2025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7A8CC7-0CF9-430C-8323-C8C5177B5CC6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Clic pentru editare stil titlu</a:t>
            </a:r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1A8550-0272-45F8-8DA7-CA193F2DCDC4}" type="datetimeFigureOut">
              <a:rPr lang="ro-RO"/>
              <a:pPr>
                <a:defRPr/>
              </a:pPr>
              <a:t>23.09.2025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EBF183-0BB8-41A0-B4B5-EBD155FF6B07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o-RO"/>
              <a:t>Clic pentru editare stil titlu</a:t>
            </a:r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3CE71D-0DC2-40C4-AA16-67067CD94E39}" type="datetimeFigureOut">
              <a:rPr lang="ro-RO"/>
              <a:pPr>
                <a:defRPr/>
              </a:pPr>
              <a:t>23.09.2025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FACDB1-6BCA-4ACE-8EC3-6C73EE6DD930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spect particulariz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Clic pentru editare stil titlu</a:t>
            </a:r>
          </a:p>
        </p:txBody>
      </p:sp>
      <p:sp>
        <p:nvSpPr>
          <p:cNvPr id="3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206A24-E087-4A70-86FC-4BD5BA5035A1}" type="datetimeFigureOut">
              <a:rPr lang="ro-RO"/>
              <a:pPr>
                <a:defRPr/>
              </a:pPr>
              <a:t>23.09.2025</a:t>
            </a:fld>
            <a:endParaRPr lang="ro-RO"/>
          </a:p>
        </p:txBody>
      </p:sp>
      <p:sp>
        <p:nvSpPr>
          <p:cNvPr id="4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5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1DF0CF-7309-4F6C-8FBE-C4D6DCE8E4BF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21327-CA5D-4618-9C3D-AFE6C128DE1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21327-CA5D-4618-9C3D-AFE6C128DE1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21327-CA5D-4618-9C3D-AFE6C128DE1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21327-CA5D-4618-9C3D-AFE6C128DE1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21327-CA5D-4618-9C3D-AFE6C128DE1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1193573"/>
            <a:ext cx="7620000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14.09.2021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o-RO" dirty="0"/>
              <a:t>CONSFĂTUIRE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21327-CA5D-4618-9C3D-AFE6C128DE1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DE9D39D-0C18-47E2-BD51-D8F691033A9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2550" y="164873"/>
            <a:ext cx="6438900" cy="10287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 21 </a:t>
            </a:r>
            <a:r>
              <a:rPr lang="ro-RO" dirty="0"/>
              <a:t>SEPTEMBRIE 20</a:t>
            </a:r>
            <a:r>
              <a:rPr lang="en-US" dirty="0"/>
              <a:t>20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o-RO" dirty="0"/>
              <a:t>CONSFĂTURIE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21327-CA5D-4618-9C3D-AFE6C128DE1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2550" y="332656"/>
            <a:ext cx="6438900" cy="10287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Clic pentru editare stil titlu</a:t>
            </a:r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433F92-5C95-4C36-960A-4EAEDD4B5A0F}" type="datetimeFigureOut">
              <a:rPr lang="ro-RO"/>
              <a:pPr>
                <a:defRPr/>
              </a:pPr>
              <a:t>23.09.2025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7A21EC-72E5-4712-AA68-B01A5B3324AB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14</a:t>
            </a:r>
            <a:r>
              <a:rPr lang="ro-RO" dirty="0"/>
              <a:t> SEPTEMBRIE 20</a:t>
            </a:r>
            <a:r>
              <a:rPr lang="en-US" dirty="0"/>
              <a:t>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o-RO" dirty="0"/>
              <a:t>CONSFĂTURIE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21327-CA5D-4618-9C3D-AFE6C128DE1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251520" y="980728"/>
            <a:ext cx="7772400" cy="494284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81708"/>
            <a:ext cx="6438900" cy="10287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14.09.2021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EE21327-CA5D-4618-9C3D-AFE6C128DE1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88640"/>
            <a:ext cx="6438900" cy="10287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21327-CA5D-4618-9C3D-AFE6C128DE1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21327-CA5D-4618-9C3D-AFE6C128DE1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o-RO"/>
              <a:t>Clic pentru editare stil titlu</a:t>
            </a:r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Clic pentru editare stiluri text Coordonator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575239-77D3-46AC-85BC-7305860BDC26}" type="datetimeFigureOut">
              <a:rPr lang="ro-RO"/>
              <a:pPr>
                <a:defRPr/>
              </a:pPr>
              <a:t>23.09.2025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9DD8DC-5E8D-4EA3-8BF3-A59070FCBD19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Clic pentru editare stil titlu</a:t>
            </a:r>
          </a:p>
        </p:txBody>
      </p:sp>
      <p:sp>
        <p:nvSpPr>
          <p:cNvPr id="3" name="Substituent conținut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conținut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5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FF02B2-292A-46C9-A6A3-630FF5428B2C}" type="datetimeFigureOut">
              <a:rPr lang="ro-RO"/>
              <a:pPr>
                <a:defRPr/>
              </a:pPr>
              <a:t>23.09.2025</a:t>
            </a:fld>
            <a:endParaRPr lang="ro-RO"/>
          </a:p>
        </p:txBody>
      </p:sp>
      <p:sp>
        <p:nvSpPr>
          <p:cNvPr id="6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7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C87C77-8EEC-4F50-81DE-4EBB1AA0B031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o-RO"/>
              <a:t>Clic pentru editare stil titlu</a:t>
            </a:r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Clic pentru editare stiluri text Coordonator</a:t>
            </a:r>
          </a:p>
        </p:txBody>
      </p:sp>
      <p:sp>
        <p:nvSpPr>
          <p:cNvPr id="4" name="Substituent conținut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5" name="Substituent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Clic pentru editare stiluri text Coordonator</a:t>
            </a:r>
          </a:p>
        </p:txBody>
      </p:sp>
      <p:sp>
        <p:nvSpPr>
          <p:cNvPr id="6" name="Substituent conținut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7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E19B58-AF6B-4F90-B3D5-B1A6B8DA9CF3}" type="datetimeFigureOut">
              <a:rPr lang="ro-RO"/>
              <a:pPr>
                <a:defRPr/>
              </a:pPr>
              <a:t>23.09.2025</a:t>
            </a:fld>
            <a:endParaRPr lang="ro-RO"/>
          </a:p>
        </p:txBody>
      </p:sp>
      <p:sp>
        <p:nvSpPr>
          <p:cNvPr id="8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9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EF4253-0A41-410D-A382-54D3629FA7E4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Clic pentru editare stil titlu</a:t>
            </a:r>
          </a:p>
        </p:txBody>
      </p:sp>
      <p:sp>
        <p:nvSpPr>
          <p:cNvPr id="3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8AA62C-7DCB-408B-B2D0-1A90E2C3EB71}" type="datetimeFigureOut">
              <a:rPr lang="ro-RO"/>
              <a:pPr>
                <a:defRPr/>
              </a:pPr>
              <a:t>23.09.2025</a:t>
            </a:fld>
            <a:endParaRPr lang="ro-RO"/>
          </a:p>
        </p:txBody>
      </p:sp>
      <p:sp>
        <p:nvSpPr>
          <p:cNvPr id="4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5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67082D-2479-4B05-8175-4C58FFA94631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B363C2-2C2B-4AD0-8D45-767C27D50665}" type="datetimeFigureOut">
              <a:rPr lang="ro-RO"/>
              <a:pPr>
                <a:defRPr/>
              </a:pPr>
              <a:t>23.09.2025</a:t>
            </a:fld>
            <a:endParaRPr lang="ro-RO"/>
          </a:p>
        </p:txBody>
      </p:sp>
      <p:sp>
        <p:nvSpPr>
          <p:cNvPr id="3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4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15A0F7-FE55-4983-97D1-9CC320BF11F4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o-RO"/>
              <a:t>Clic pentru editare stil titlu</a:t>
            </a:r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/>
              <a:t>Clic pentru editare stiluri text Coordonator</a:t>
            </a:r>
          </a:p>
        </p:txBody>
      </p:sp>
      <p:sp>
        <p:nvSpPr>
          <p:cNvPr id="5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60F3D8-EB12-477B-9F37-6FDE260EABB5}" type="datetimeFigureOut">
              <a:rPr lang="ro-RO"/>
              <a:pPr>
                <a:defRPr/>
              </a:pPr>
              <a:t>23.09.2025</a:t>
            </a:fld>
            <a:endParaRPr lang="ro-RO"/>
          </a:p>
        </p:txBody>
      </p:sp>
      <p:sp>
        <p:nvSpPr>
          <p:cNvPr id="6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7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29688C-FC72-4F3C-9AF4-9ECA7AFD121D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ine 6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913" y="260350"/>
            <a:ext cx="5761037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o-RO"/>
              <a:t>Clic pentru editare stil titlu</a:t>
            </a:r>
          </a:p>
        </p:txBody>
      </p:sp>
      <p:sp>
        <p:nvSpPr>
          <p:cNvPr id="3" name="Substituent i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o-RO" noProof="0"/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/>
              <a:t>Clic pentru editare stiluri text Coordonator</a:t>
            </a:r>
          </a:p>
        </p:txBody>
      </p:sp>
      <p:sp>
        <p:nvSpPr>
          <p:cNvPr id="6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D1A5A4-FC4D-4A3C-A650-538036B06D11}" type="datetimeFigureOut">
              <a:rPr lang="ro-RO"/>
              <a:pPr>
                <a:defRPr/>
              </a:pPr>
              <a:t>23.09.2025</a:t>
            </a:fld>
            <a:endParaRPr lang="ro-RO"/>
          </a:p>
        </p:txBody>
      </p:sp>
      <p:sp>
        <p:nvSpPr>
          <p:cNvPr id="7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8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9F391A-15D5-4A01-BDB9-C5450800AC22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ubstituent titl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o-RO" altLang="ro-RO"/>
              <a:t>Clic pentru editare stil titlu</a:t>
            </a:r>
          </a:p>
        </p:txBody>
      </p:sp>
      <p:sp>
        <p:nvSpPr>
          <p:cNvPr id="1027" name="Substituent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o-RO" altLang="ro-RO"/>
              <a:t>Clic pentru editare stiluri text Coordonator</a:t>
            </a:r>
          </a:p>
          <a:p>
            <a:pPr lvl="1"/>
            <a:r>
              <a:rPr lang="ro-RO" altLang="ro-RO"/>
              <a:t>Al doilea nivel</a:t>
            </a:r>
          </a:p>
          <a:p>
            <a:pPr lvl="2"/>
            <a:r>
              <a:rPr lang="ro-RO" altLang="ro-RO"/>
              <a:t>Al treilea nivel</a:t>
            </a:r>
          </a:p>
          <a:p>
            <a:pPr lvl="3"/>
            <a:r>
              <a:rPr lang="ro-RO" altLang="ro-RO"/>
              <a:t>Al patrulea nivel</a:t>
            </a:r>
          </a:p>
          <a:p>
            <a:pPr lvl="4"/>
            <a:r>
              <a:rPr lang="ro-RO" altLang="ro-RO"/>
              <a:t>Al cincilea nivel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C34A37E-69C5-4E8E-AEE8-3D3DD8C949D8}" type="datetimeFigureOut">
              <a:rPr lang="ro-RO"/>
              <a:pPr>
                <a:defRPr/>
              </a:pPr>
              <a:t>23.09.2025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16B07D2-B183-48A8-A195-C119231736F8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1" r:id="rId1"/>
    <p:sldLayoutId id="2147483862" r:id="rId2"/>
    <p:sldLayoutId id="2147483863" r:id="rId3"/>
    <p:sldLayoutId id="2147483864" r:id="rId4"/>
    <p:sldLayoutId id="2147483865" r:id="rId5"/>
    <p:sldLayoutId id="2147483866" r:id="rId6"/>
    <p:sldLayoutId id="2147483867" r:id="rId7"/>
    <p:sldLayoutId id="2147483868" r:id="rId8"/>
    <p:sldLayoutId id="2147483876" r:id="rId9"/>
    <p:sldLayoutId id="2147483869" r:id="rId10"/>
    <p:sldLayoutId id="2147483870" r:id="rId11"/>
    <p:sldLayoutId id="214748387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816B07D2-B183-48A8-A195-C119231736F8}" type="slidenum">
              <a:rPr lang="ro-RO" smtClean="0"/>
              <a:pPr>
                <a:defRPr/>
              </a:pPr>
              <a:t>‹#›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5C34A37E-69C5-4E8E-AEE8-3D3DD8C949D8}" type="datetimeFigureOut">
              <a:rPr lang="ro-RO" smtClean="0"/>
              <a:pPr>
                <a:defRPr/>
              </a:pPr>
              <a:t>23.09.2025</a:t>
            </a:fld>
            <a:endParaRPr lang="ro-R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5" r:id="rId1"/>
    <p:sldLayoutId id="2147483886" r:id="rId2"/>
    <p:sldLayoutId id="2147483887" r:id="rId3"/>
    <p:sldLayoutId id="2147483888" r:id="rId4"/>
    <p:sldLayoutId id="2147483889" r:id="rId5"/>
    <p:sldLayoutId id="2147483890" r:id="rId6"/>
    <p:sldLayoutId id="2147483891" r:id="rId7"/>
    <p:sldLayoutId id="2147483892" r:id="rId8"/>
    <p:sldLayoutId id="2147483893" r:id="rId9"/>
    <p:sldLayoutId id="2147483894" r:id="rId10"/>
    <p:sldLayoutId id="21474838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Grp="1" noChangeArrowheads="1"/>
          </p:cNvSpPr>
          <p:nvPr>
            <p:ph type="title"/>
          </p:nvPr>
        </p:nvSpPr>
        <p:spPr>
          <a:xfrm>
            <a:off x="323304" y="1340768"/>
            <a:ext cx="7632997" cy="4320480"/>
          </a:xfrm>
        </p:spPr>
        <p:txBody>
          <a:bodyPr/>
          <a:lstStyle/>
          <a:p>
            <a:pPr algn="ctr" eaLnBrk="1" hangingPunct="1"/>
            <a:r>
              <a:rPr lang="vi-VN" altLang="ro-RO" sz="4000" dirty="0">
                <a:solidFill>
                  <a:srgbClr val="FF0000"/>
                </a:solidFill>
                <a:latin typeface="+mn-lt"/>
              </a:rPr>
              <a:t>RAPORT DE ACTIVITATE</a:t>
            </a:r>
            <a:br>
              <a:rPr lang="vi-VN" altLang="ro-RO" sz="4000" dirty="0">
                <a:solidFill>
                  <a:srgbClr val="FF0000"/>
                </a:solidFill>
                <a:latin typeface="+mn-lt"/>
              </a:rPr>
            </a:br>
            <a:r>
              <a:rPr lang="vi-VN" altLang="ro-RO" sz="4000" dirty="0">
                <a:solidFill>
                  <a:srgbClr val="FF0000"/>
                </a:solidFill>
                <a:latin typeface="+mn-lt"/>
              </a:rPr>
              <a:t>An  şcolar: </a:t>
            </a:r>
            <a:r>
              <a:rPr lang="ro-RO" altLang="ro-RO" sz="3600" dirty="0">
                <a:solidFill>
                  <a:srgbClr val="FF0000"/>
                </a:solidFill>
                <a:latin typeface="+mn-lt"/>
              </a:rPr>
              <a:t>2024-2025</a:t>
            </a:r>
            <a:br>
              <a:rPr lang="ro-RO" altLang="ro-RO" sz="3600" dirty="0">
                <a:solidFill>
                  <a:srgbClr val="FF0000"/>
                </a:solidFill>
                <a:latin typeface="+mn-lt"/>
              </a:rPr>
            </a:br>
            <a:r>
              <a:rPr lang="vi-VN" altLang="ro-RO" sz="4000" dirty="0">
                <a:solidFill>
                  <a:srgbClr val="FF0000"/>
                </a:solidFill>
                <a:latin typeface="+mn-lt"/>
              </a:rPr>
              <a:t>Aria curriculară: „Tehnologii”</a:t>
            </a:r>
            <a:br>
              <a:rPr lang="vi-VN" altLang="ro-RO" sz="4000" dirty="0">
                <a:solidFill>
                  <a:srgbClr val="FF0000"/>
                </a:solidFill>
                <a:latin typeface="+mn-lt"/>
              </a:rPr>
            </a:br>
            <a:endParaRPr lang="vi-VN" altLang="ro-RO" sz="4000" dirty="0">
              <a:solidFill>
                <a:srgbClr val="FF0000"/>
              </a:solidFill>
              <a:latin typeface="+mn-lt"/>
            </a:endParaRPr>
          </a:p>
        </p:txBody>
      </p:sp>
      <p:pic>
        <p:nvPicPr>
          <p:cNvPr id="2" name="Imagine 1">
            <a:extLst>
              <a:ext uri="{FF2B5EF4-FFF2-40B4-BE49-F238E27FC236}">
                <a16:creationId xmlns:a16="http://schemas.microsoft.com/office/drawing/2014/main" id="{B971C995-669D-420F-AA08-61EC99C19A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1961" y="116632"/>
            <a:ext cx="4032448" cy="89202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ine 3">
            <a:extLst>
              <a:ext uri="{FF2B5EF4-FFF2-40B4-BE49-F238E27FC236}">
                <a16:creationId xmlns:a16="http://schemas.microsoft.com/office/drawing/2014/main" id="{C7F78AEA-35BC-42FE-9FEE-121CD4FF91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1961" y="116632"/>
            <a:ext cx="4032448" cy="892022"/>
          </a:xfrm>
          <a:prstGeom prst="rect">
            <a:avLst/>
          </a:prstGeom>
        </p:spPr>
      </p:pic>
      <p:graphicFrame>
        <p:nvGraphicFramePr>
          <p:cNvPr id="2" name="Tabel 1">
            <a:extLst>
              <a:ext uri="{FF2B5EF4-FFF2-40B4-BE49-F238E27FC236}">
                <a16:creationId xmlns:a16="http://schemas.microsoft.com/office/drawing/2014/main" id="{64B62538-27D4-488D-BE20-7FC7C57466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3797792"/>
              </p:ext>
            </p:extLst>
          </p:nvPr>
        </p:nvGraphicFramePr>
        <p:xfrm>
          <a:off x="497211" y="1593713"/>
          <a:ext cx="7429500" cy="180594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val="1027797356"/>
                    </a:ext>
                  </a:extLst>
                </a:gridCol>
                <a:gridCol w="482600">
                  <a:extLst>
                    <a:ext uri="{9D8B030D-6E8A-4147-A177-3AD203B41FA5}">
                      <a16:colId xmlns:a16="http://schemas.microsoft.com/office/drawing/2014/main" val="1565790269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3763272659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1467717593"/>
                    </a:ext>
                  </a:extLst>
                </a:gridCol>
                <a:gridCol w="1270000">
                  <a:extLst>
                    <a:ext uri="{9D8B030D-6E8A-4147-A177-3AD203B41FA5}">
                      <a16:colId xmlns:a16="http://schemas.microsoft.com/office/drawing/2014/main" val="3894950592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1994222289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3349378260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498929256"/>
                    </a:ext>
                  </a:extLst>
                </a:gridCol>
              </a:tblGrid>
              <a:tr h="731520"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Denumire olimpiadă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Clasa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Numele, inițiala tatălui și prenumele elevului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COD CANDIDAT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Școala de proveniență (denumire și localitate)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Județul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Punctaj obținut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Status elev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3516974"/>
                  </a:ext>
                </a:extLst>
              </a:tr>
              <a:tr h="525780">
                <a:tc>
                  <a:txBody>
                    <a:bodyPr/>
                    <a:lstStyle/>
                    <a:p>
                      <a:pPr algn="l" fontAlgn="ctr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Mecanică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XI-a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GONDOȘ ADELIN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GOINOJXI50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LICEUL TEHNOLOGIC "ANGHEL SALIGNY" BACAU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027751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l" fontAlgn="ctr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Mecanică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XII-a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BUCHET FLOREA VLĂDUȚ NICOLAE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BUAEOJXII51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LICEUL TEHNOLOGIC "ANGHEL SALIGNY" BACAU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82222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74685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03E16EF9-330B-4441-9691-A9DACB8018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1961" y="116632"/>
            <a:ext cx="4032448" cy="892022"/>
          </a:xfrm>
          <a:prstGeom prst="rect">
            <a:avLst/>
          </a:prstGeom>
        </p:spPr>
      </p:pic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B3702244-D62A-4955-8414-8A44938A0D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3946530"/>
              </p:ext>
            </p:extLst>
          </p:nvPr>
        </p:nvGraphicFramePr>
        <p:xfrm>
          <a:off x="497211" y="1417320"/>
          <a:ext cx="7429500" cy="402336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val="684920698"/>
                    </a:ext>
                  </a:extLst>
                </a:gridCol>
                <a:gridCol w="482600">
                  <a:extLst>
                    <a:ext uri="{9D8B030D-6E8A-4147-A177-3AD203B41FA5}">
                      <a16:colId xmlns:a16="http://schemas.microsoft.com/office/drawing/2014/main" val="1084598847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570120360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3791766332"/>
                    </a:ext>
                  </a:extLst>
                </a:gridCol>
                <a:gridCol w="1270000">
                  <a:extLst>
                    <a:ext uri="{9D8B030D-6E8A-4147-A177-3AD203B41FA5}">
                      <a16:colId xmlns:a16="http://schemas.microsoft.com/office/drawing/2014/main" val="3378215844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2135535270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617918940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3296006131"/>
                    </a:ext>
                  </a:extLst>
                </a:gridCol>
              </a:tblGrid>
              <a:tr h="731520"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Denumire olimpiadă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Clasa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Numele, inițiala tatălui și prenumele elevului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COD CANDIDAT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Școala de proveniență (denumire și localitate)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Județul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Punctaj obținut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Status elev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9768906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l" fontAlgn="ctr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Protecția mediului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XI-a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MOCANU BIANCA ELENA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MONAOJXI55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COLEGIUL TEHNIC "GHEORGHE ASACHI" ONESTI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891983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l" fontAlgn="ctr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Protecția mediului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XI-a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SARCA ANDREEA GABRIELA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SALAOJXI56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COLEGIUL TEHNIC "GHEORGHE ASACHI" ONESTI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II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9872874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l" fontAlgn="ctr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Protecția mediului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XI-a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IOSUB MARIAN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IOANOJXI54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COLEGIUL TEHNIC "GHEORGHE ASACHI" ONESTI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III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4384899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l" fontAlgn="ctr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Protecția mediului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XI-a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GRECU MATEEA ȘTEFANIA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GRIAOJXI53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COLEGIUL TEHNIC "GHEORGHE ASACHI" ONESTI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4288905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l" fontAlgn="ctr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Protecția mediului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XII-a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ESZTANY SERGIU ANDREI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ESEIOJXII59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COLEGIUL TEHNIC "GHEORGHE ASACHI" ONESTI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284085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l" fontAlgn="ctr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Protecția mediului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XII-a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MORARU ADELINA FLORENTINA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MONAOJXII60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COLEGIUL TEHNIC "GHEORGHE ASACHI" ONESTI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II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01723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1547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ABB809DB-C53E-41DA-97CF-000A0FED96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1961" y="116632"/>
            <a:ext cx="4032448" cy="892022"/>
          </a:xfrm>
          <a:prstGeom prst="rect">
            <a:avLst/>
          </a:prstGeom>
        </p:spPr>
      </p:pic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F49017F8-FA70-4394-B709-CB456A607B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055213"/>
              </p:ext>
            </p:extLst>
          </p:nvPr>
        </p:nvGraphicFramePr>
        <p:xfrm>
          <a:off x="827584" y="1196752"/>
          <a:ext cx="6840760" cy="5040558"/>
        </p:xfrm>
        <a:graphic>
          <a:graphicData uri="http://schemas.openxmlformats.org/drawingml/2006/table">
            <a:tbl>
              <a:tblPr/>
              <a:tblGrid>
                <a:gridCol w="1286297">
                  <a:extLst>
                    <a:ext uri="{9D8B030D-6E8A-4147-A177-3AD203B41FA5}">
                      <a16:colId xmlns:a16="http://schemas.microsoft.com/office/drawing/2014/main" val="746764936"/>
                    </a:ext>
                  </a:extLst>
                </a:gridCol>
                <a:gridCol w="444357">
                  <a:extLst>
                    <a:ext uri="{9D8B030D-6E8A-4147-A177-3AD203B41FA5}">
                      <a16:colId xmlns:a16="http://schemas.microsoft.com/office/drawing/2014/main" val="3963679291"/>
                    </a:ext>
                  </a:extLst>
                </a:gridCol>
                <a:gridCol w="1403233">
                  <a:extLst>
                    <a:ext uri="{9D8B030D-6E8A-4147-A177-3AD203B41FA5}">
                      <a16:colId xmlns:a16="http://schemas.microsoft.com/office/drawing/2014/main" val="3690041473"/>
                    </a:ext>
                  </a:extLst>
                </a:gridCol>
                <a:gridCol w="888714">
                  <a:extLst>
                    <a:ext uri="{9D8B030D-6E8A-4147-A177-3AD203B41FA5}">
                      <a16:colId xmlns:a16="http://schemas.microsoft.com/office/drawing/2014/main" val="1719952534"/>
                    </a:ext>
                  </a:extLst>
                </a:gridCol>
                <a:gridCol w="1169360">
                  <a:extLst>
                    <a:ext uri="{9D8B030D-6E8A-4147-A177-3AD203B41FA5}">
                      <a16:colId xmlns:a16="http://schemas.microsoft.com/office/drawing/2014/main" val="1850399830"/>
                    </a:ext>
                  </a:extLst>
                </a:gridCol>
                <a:gridCol w="643148">
                  <a:extLst>
                    <a:ext uri="{9D8B030D-6E8A-4147-A177-3AD203B41FA5}">
                      <a16:colId xmlns:a16="http://schemas.microsoft.com/office/drawing/2014/main" val="2572024366"/>
                    </a:ext>
                  </a:extLst>
                </a:gridCol>
                <a:gridCol w="537906">
                  <a:extLst>
                    <a:ext uri="{9D8B030D-6E8A-4147-A177-3AD203B41FA5}">
                      <a16:colId xmlns:a16="http://schemas.microsoft.com/office/drawing/2014/main" val="1982783960"/>
                    </a:ext>
                  </a:extLst>
                </a:gridCol>
                <a:gridCol w="467745">
                  <a:extLst>
                    <a:ext uri="{9D8B030D-6E8A-4147-A177-3AD203B41FA5}">
                      <a16:colId xmlns:a16="http://schemas.microsoft.com/office/drawing/2014/main" val="1831210321"/>
                    </a:ext>
                  </a:extLst>
                </a:gridCol>
              </a:tblGrid>
              <a:tr h="610978"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Denumire olimpiadă</a:t>
                      </a:r>
                    </a:p>
                  </a:txBody>
                  <a:tcPr marL="6061" marR="6061" marT="6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Clasa</a:t>
                      </a:r>
                    </a:p>
                  </a:txBody>
                  <a:tcPr marL="6061" marR="6061" marT="6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Numele, inițiala tatălui și prenumele elevului</a:t>
                      </a:r>
                    </a:p>
                  </a:txBody>
                  <a:tcPr marL="6061" marR="6061" marT="6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COD CANDIDAT</a:t>
                      </a:r>
                    </a:p>
                  </a:txBody>
                  <a:tcPr marL="6061" marR="6061" marT="6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Școala de proveniență (denumire și localitate)</a:t>
                      </a:r>
                    </a:p>
                  </a:txBody>
                  <a:tcPr marL="6061" marR="6061" marT="6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Județul</a:t>
                      </a:r>
                    </a:p>
                  </a:txBody>
                  <a:tcPr marL="6061" marR="6061" marT="6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Punctaj obținut</a:t>
                      </a:r>
                    </a:p>
                  </a:txBody>
                  <a:tcPr marL="6061" marR="6061" marT="6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Status elev</a:t>
                      </a:r>
                    </a:p>
                  </a:txBody>
                  <a:tcPr marL="6061" marR="6061" marT="6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0400785"/>
                  </a:ext>
                </a:extLst>
              </a:tr>
              <a:tr h="610978"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Turism și alimentație</a:t>
                      </a:r>
                    </a:p>
                  </a:txBody>
                  <a:tcPr marL="6061" marR="6061" marT="6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XI</a:t>
                      </a:r>
                    </a:p>
                  </a:txBody>
                  <a:tcPr marL="6061" marR="6061" marT="60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MITROFAN EDUARD-MARIAN</a:t>
                      </a:r>
                    </a:p>
                  </a:txBody>
                  <a:tcPr marL="6061" marR="6061" marT="60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MIANOJXI71</a:t>
                      </a:r>
                    </a:p>
                  </a:txBody>
                  <a:tcPr marL="6061" marR="6061" marT="60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COLEGIUL TEHNIC "GRIGORE COBALCESCU" MOINESTI</a:t>
                      </a:r>
                    </a:p>
                  </a:txBody>
                  <a:tcPr marL="6061" marR="6061" marT="60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6061" marR="6061" marT="6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6061" marR="6061" marT="6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061" marR="6061" marT="6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9202969"/>
                  </a:ext>
                </a:extLst>
              </a:tr>
              <a:tr h="610978"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Turism și alimentație</a:t>
                      </a:r>
                    </a:p>
                  </a:txBody>
                  <a:tcPr marL="6061" marR="6061" marT="6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XI</a:t>
                      </a:r>
                    </a:p>
                  </a:txBody>
                  <a:tcPr marL="6061" marR="6061" marT="60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CĂLIN DARIA</a:t>
                      </a:r>
                    </a:p>
                  </a:txBody>
                  <a:tcPr marL="6061" marR="6061" marT="60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CĂIAOJXI63</a:t>
                      </a:r>
                    </a:p>
                  </a:txBody>
                  <a:tcPr marL="6061" marR="6061" marT="60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COLEGIUL TEHNIC "GRIGORE COBALCESCU" MOINESTI</a:t>
                      </a:r>
                    </a:p>
                  </a:txBody>
                  <a:tcPr marL="6061" marR="6061" marT="60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6061" marR="6061" marT="6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</a:p>
                  </a:txBody>
                  <a:tcPr marL="6061" marR="6061" marT="6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II</a:t>
                      </a:r>
                    </a:p>
                  </a:txBody>
                  <a:tcPr marL="6061" marR="6061" marT="6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4135089"/>
                  </a:ext>
                </a:extLst>
              </a:tr>
              <a:tr h="458232"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Turism și alimentație</a:t>
                      </a:r>
                    </a:p>
                  </a:txBody>
                  <a:tcPr marL="6061" marR="6061" marT="6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XI</a:t>
                      </a:r>
                    </a:p>
                  </a:txBody>
                  <a:tcPr marL="6061" marR="6061" marT="60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BENCHEA ANASTASIA-AMANDA</a:t>
                      </a:r>
                    </a:p>
                  </a:txBody>
                  <a:tcPr marL="6061" marR="6061" marT="6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BEDAOJXI61</a:t>
                      </a:r>
                    </a:p>
                  </a:txBody>
                  <a:tcPr marL="6061" marR="6061" marT="6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COLEGIUL ECONOMIC "ION GHICA" BACAU</a:t>
                      </a:r>
                    </a:p>
                  </a:txBody>
                  <a:tcPr marL="6061" marR="6061" marT="6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6061" marR="6061" marT="6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</a:t>
                      </a:r>
                    </a:p>
                  </a:txBody>
                  <a:tcPr marL="6061" marR="6061" marT="6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III</a:t>
                      </a:r>
                    </a:p>
                  </a:txBody>
                  <a:tcPr marL="6061" marR="6061" marT="6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0128629"/>
                  </a:ext>
                </a:extLst>
              </a:tr>
              <a:tr h="305488"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Turism și alimentație</a:t>
                      </a:r>
                    </a:p>
                  </a:txBody>
                  <a:tcPr marL="6061" marR="6061" marT="6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XI</a:t>
                      </a:r>
                    </a:p>
                  </a:txBody>
                  <a:tcPr marL="6061" marR="6061" marT="60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JUNCU ALEXANDRA-CRISTINA</a:t>
                      </a:r>
                    </a:p>
                  </a:txBody>
                  <a:tcPr marL="6061" marR="6061" marT="60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JUNAOJXI70</a:t>
                      </a:r>
                    </a:p>
                  </a:txBody>
                  <a:tcPr marL="6061" marR="6061" marT="60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COLEGIUL"N. V. KARPEN" BACAU</a:t>
                      </a:r>
                    </a:p>
                  </a:txBody>
                  <a:tcPr marL="6061" marR="6061" marT="60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6061" marR="6061" marT="6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6061" marR="6061" marT="6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6061" marR="6061" marT="6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0428106"/>
                  </a:ext>
                </a:extLst>
              </a:tr>
              <a:tr h="305488"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Turism și alimentație</a:t>
                      </a:r>
                    </a:p>
                  </a:txBody>
                  <a:tcPr marL="6061" marR="6061" marT="6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XI</a:t>
                      </a:r>
                    </a:p>
                  </a:txBody>
                  <a:tcPr marL="6061" marR="6061" marT="60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PAVEL IONUȚ-SERGIU</a:t>
                      </a:r>
                    </a:p>
                  </a:txBody>
                  <a:tcPr marL="6061" marR="6061" marT="60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PAIUOJXI73</a:t>
                      </a:r>
                    </a:p>
                  </a:txBody>
                  <a:tcPr marL="6061" marR="6061" marT="60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COLEGIUL"N. V. KARPEN" BACAU</a:t>
                      </a:r>
                    </a:p>
                  </a:txBody>
                  <a:tcPr marL="6061" marR="6061" marT="60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6061" marR="6061" marT="6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</a:t>
                      </a:r>
                    </a:p>
                  </a:txBody>
                  <a:tcPr marL="6061" marR="6061" marT="6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6061" marR="6061" marT="6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0207956"/>
                  </a:ext>
                </a:extLst>
              </a:tr>
              <a:tr h="458232"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Turism și alimentație</a:t>
                      </a:r>
                    </a:p>
                  </a:txBody>
                  <a:tcPr marL="6061" marR="6061" marT="6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XI</a:t>
                      </a:r>
                    </a:p>
                  </a:txBody>
                  <a:tcPr marL="6061" marR="6061" marT="60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VIERU LAURENȚIU</a:t>
                      </a:r>
                    </a:p>
                  </a:txBody>
                  <a:tcPr marL="6061" marR="6061" marT="60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VIIUOJXI76</a:t>
                      </a:r>
                    </a:p>
                  </a:txBody>
                  <a:tcPr marL="6061" marR="6061" marT="60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COLEGIUL TEHNIC "GHEORGHE ASACHI" ONESTI</a:t>
                      </a:r>
                    </a:p>
                  </a:txBody>
                  <a:tcPr marL="6061" marR="6061" marT="60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6061" marR="6061" marT="6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6061" marR="6061" marT="6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6061" marR="6061" marT="6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6420732"/>
                  </a:ext>
                </a:extLst>
              </a:tr>
              <a:tr h="458232"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Turism și alimentație</a:t>
                      </a:r>
                    </a:p>
                  </a:txBody>
                  <a:tcPr marL="6061" marR="6061" marT="6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XI</a:t>
                      </a:r>
                    </a:p>
                  </a:txBody>
                  <a:tcPr marL="6061" marR="6061" marT="60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BUTNARU ROBERT-ANDREI</a:t>
                      </a:r>
                    </a:p>
                  </a:txBody>
                  <a:tcPr marL="6061" marR="6061" marT="60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BUEIOJXI62</a:t>
                      </a:r>
                    </a:p>
                  </a:txBody>
                  <a:tcPr marL="6061" marR="6061" marT="60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COLEGIUL TEHNIC "GHEORGHE ASACHI" ONESTI</a:t>
                      </a:r>
                    </a:p>
                  </a:txBody>
                  <a:tcPr marL="6061" marR="6061" marT="60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6061" marR="6061" marT="6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6061" marR="6061" marT="6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6061" marR="6061" marT="6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1355479"/>
                  </a:ext>
                </a:extLst>
              </a:tr>
              <a:tr h="458232"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Turism și alimentație</a:t>
                      </a:r>
                    </a:p>
                  </a:txBody>
                  <a:tcPr marL="6061" marR="6061" marT="6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XII</a:t>
                      </a:r>
                    </a:p>
                  </a:txBody>
                  <a:tcPr marL="6061" marR="6061" marT="60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ANTUCA DIANA-EMANUELA</a:t>
                      </a:r>
                    </a:p>
                  </a:txBody>
                  <a:tcPr marL="6061" marR="6061" marT="6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ANLAOJXII78</a:t>
                      </a:r>
                    </a:p>
                  </a:txBody>
                  <a:tcPr marL="6061" marR="6061" marT="6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LICEUL TEHNOLOGIC "GRIGORE ANTIPA" BACAU</a:t>
                      </a:r>
                    </a:p>
                  </a:txBody>
                  <a:tcPr marL="6061" marR="6061" marT="6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6061" marR="6061" marT="6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6061" marR="6061" marT="6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061" marR="6061" marT="6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4029867"/>
                  </a:ext>
                </a:extLst>
              </a:tr>
              <a:tr h="458232"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Turism și alimentație</a:t>
                      </a:r>
                    </a:p>
                  </a:txBody>
                  <a:tcPr marL="6061" marR="6061" marT="6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XII</a:t>
                      </a:r>
                    </a:p>
                  </a:txBody>
                  <a:tcPr marL="6061" marR="6061" marT="60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CAZACU MIHAELA</a:t>
                      </a:r>
                    </a:p>
                  </a:txBody>
                  <a:tcPr marL="6061" marR="6061" marT="6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CALAOJXII79</a:t>
                      </a:r>
                    </a:p>
                  </a:txBody>
                  <a:tcPr marL="6061" marR="6061" marT="6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LICEUL TEHNOLOGIC "GRIGORE ANTIPA" BACAU</a:t>
                      </a:r>
                    </a:p>
                  </a:txBody>
                  <a:tcPr marL="6061" marR="6061" marT="6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6061" marR="6061" marT="6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6061" marR="6061" marT="6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II</a:t>
                      </a:r>
                    </a:p>
                  </a:txBody>
                  <a:tcPr marL="6061" marR="6061" marT="6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2009037"/>
                  </a:ext>
                </a:extLst>
              </a:tr>
              <a:tr h="305488"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Turism și alimentație</a:t>
                      </a:r>
                    </a:p>
                  </a:txBody>
                  <a:tcPr marL="6061" marR="6061" marT="6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XII</a:t>
                      </a:r>
                    </a:p>
                  </a:txBody>
                  <a:tcPr marL="6061" marR="6061" marT="60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IRIMIA ANCA ALEXANDRA</a:t>
                      </a:r>
                    </a:p>
                  </a:txBody>
                  <a:tcPr marL="6061" marR="6061" marT="6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IRRAOJXII81</a:t>
                      </a:r>
                    </a:p>
                  </a:txBody>
                  <a:tcPr marL="6061" marR="6061" marT="6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COLEGIUL"N. V. KARPEN" BACAU</a:t>
                      </a:r>
                    </a:p>
                  </a:txBody>
                  <a:tcPr marL="6061" marR="6061" marT="6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6061" marR="6061" marT="6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6061" marR="6061" marT="6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6061" marR="6061" marT="6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72505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86430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F39537E-E6B4-4E33-93CA-DF075C28B4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7297968"/>
              </p:ext>
            </p:extLst>
          </p:nvPr>
        </p:nvGraphicFramePr>
        <p:xfrm>
          <a:off x="675739" y="3356992"/>
          <a:ext cx="7323029" cy="23671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192405">
                  <a:extLst>
                    <a:ext uri="{9D8B030D-6E8A-4147-A177-3AD203B41FA5}">
                      <a16:colId xmlns:a16="http://schemas.microsoft.com/office/drawing/2014/main" val="220141344"/>
                    </a:ext>
                  </a:extLst>
                </a:gridCol>
                <a:gridCol w="2130624">
                  <a:extLst>
                    <a:ext uri="{9D8B030D-6E8A-4147-A177-3AD203B41FA5}">
                      <a16:colId xmlns:a16="http://schemas.microsoft.com/office/drawing/2014/main" val="4113717363"/>
                    </a:ext>
                  </a:extLst>
                </a:gridCol>
              </a:tblGrid>
              <a:tr h="4747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</a:rPr>
                        <a:t>Denumirea programului de formare continuă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chemeClr val="tx1"/>
                          </a:solidFill>
                          <a:effectLst/>
                        </a:rPr>
                        <a:t>Numărul cadrelor didactice din IPT participante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423497852"/>
                  </a:ext>
                </a:extLst>
              </a:tr>
              <a:tr h="23019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</a:rPr>
                        <a:t>Metode  interactive de predare-învățare-evaluare centrate pe elev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</a:rPr>
                        <a:t>31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195119489"/>
                  </a:ext>
                </a:extLst>
              </a:tr>
              <a:tr h="23019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</a:rPr>
                        <a:t>Valorificarea soft-ului </a:t>
                      </a:r>
                      <a:r>
                        <a:rPr lang="ro-RO" sz="1400" dirty="0" err="1">
                          <a:solidFill>
                            <a:schemeClr val="tx1"/>
                          </a:solidFill>
                          <a:effectLst/>
                        </a:rPr>
                        <a:t>educaţional</a:t>
                      </a: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</a:rPr>
                        <a:t> de </a:t>
                      </a:r>
                      <a:r>
                        <a:rPr lang="ro-RO" sz="1400" dirty="0" err="1">
                          <a:solidFill>
                            <a:schemeClr val="tx1"/>
                          </a:solidFill>
                          <a:effectLst/>
                        </a:rPr>
                        <a:t>concepţie</a:t>
                      </a: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</a:rPr>
                        <a:t> proprie în studiul disciplinei predate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210954376"/>
                  </a:ext>
                </a:extLst>
              </a:tr>
              <a:tr h="4351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chemeClr val="tx1"/>
                          </a:solidFill>
                          <a:effectLst/>
                        </a:rPr>
                        <a:t>Mentorat în educație - context facilitator și modalitate de sprijin pentru cariera didactică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595564690"/>
                  </a:ext>
                </a:extLst>
              </a:tr>
              <a:tr h="23019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chemeClr val="tx1"/>
                          </a:solidFill>
                          <a:effectLst/>
                        </a:rPr>
                        <a:t>Unelte pentru dascălul digital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43968389"/>
                  </a:ext>
                </a:extLst>
              </a:tr>
              <a:tr h="23019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Practică reflexivă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880272586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9F6DA1B6-386B-4053-A1C7-117DFEFA96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738" y="1484784"/>
            <a:ext cx="7208629" cy="160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o-RO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Conform statisticilor preluate de la Casa Corpului Didactic Bacău în anul </a:t>
            </a:r>
            <a:r>
              <a:rPr kumimoji="0" lang="ro-RO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şcolar</a:t>
            </a:r>
            <a:r>
              <a:rPr kumimoji="0" lang="ro-RO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2024-2025 au participat la programele de formare atât cadrele cât și personalul didactic auxiliar din </a:t>
            </a:r>
            <a:r>
              <a:rPr kumimoji="0" lang="ro-RO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învăţământul</a:t>
            </a:r>
            <a:r>
              <a:rPr kumimoji="0" lang="ro-RO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profesional </a:t>
            </a:r>
            <a:r>
              <a:rPr kumimoji="0" lang="ro-RO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kumimoji="0" lang="ro-RO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tehnic, acestea absolvind următoarele cursuri: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Imagine 3">
            <a:extLst>
              <a:ext uri="{FF2B5EF4-FFF2-40B4-BE49-F238E27FC236}">
                <a16:creationId xmlns:a16="http://schemas.microsoft.com/office/drawing/2014/main" id="{7FA80041-C003-4327-AB0F-DE6C9F96F9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1961" y="116632"/>
            <a:ext cx="4032448" cy="892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00275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BA42247-E255-4FB5-8C14-A150F6008C02}"/>
              </a:ext>
            </a:extLst>
          </p:cNvPr>
          <p:cNvSpPr/>
          <p:nvPr/>
        </p:nvSpPr>
        <p:spPr>
          <a:xfrm>
            <a:off x="539552" y="1276431"/>
            <a:ext cx="7776864" cy="493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ro-RO" sz="1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Dezvoltă </a:t>
            </a:r>
            <a:r>
              <a:rPr lang="ro-RO" sz="16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ro-RO" sz="1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6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menţine</a:t>
            </a:r>
            <a:r>
              <a:rPr lang="ro-RO" sz="1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legăturile cu </a:t>
            </a:r>
            <a:r>
              <a:rPr lang="ro-RO" sz="16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autorităţile</a:t>
            </a:r>
            <a:r>
              <a:rPr lang="ro-RO" sz="1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6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ro-RO" sz="1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partenerii sociali, precum </a:t>
            </a:r>
            <a:r>
              <a:rPr lang="ro-RO" sz="16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ro-RO" sz="1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cu </a:t>
            </a:r>
            <a:r>
              <a:rPr lang="ro-RO" sz="16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organizaţii</a:t>
            </a:r>
            <a:r>
              <a:rPr lang="ro-RO" sz="1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neguvernamentale </a:t>
            </a:r>
            <a:r>
              <a:rPr lang="ro-RO" sz="16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ro-RO" sz="1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6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instituţii</a:t>
            </a:r>
            <a:r>
              <a:rPr lang="ro-RO" sz="1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specialitate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ro-RO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o-RO" dirty="0"/>
              <a:t>Colaborarea cu diverși parteneri cu preocupări și competențe în problematica educației se face în scopul informării acestora asupra ofertei educaționale din teritoriu, a adaptării rețelei de învățământ la strategia de dezvoltare și obținere/suplimentare a resurselor necesare.</a:t>
            </a:r>
          </a:p>
          <a:p>
            <a:pPr algn="just"/>
            <a:endParaRPr lang="ro-RO" sz="1200" dirty="0">
              <a:latin typeface="Times New Roman" panose="02020603050405020304" pitchFamily="18" charset="0"/>
            </a:endParaRPr>
          </a:p>
          <a:p>
            <a:pPr lvl="0" algn="just"/>
            <a:r>
              <a:rPr lang="ro-RO" dirty="0"/>
              <a:t>CLDPS Bacău </a:t>
            </a:r>
            <a:r>
              <a:rPr lang="ro-RO" dirty="0" err="1"/>
              <a:t>şi</a:t>
            </a:r>
            <a:r>
              <a:rPr lang="ro-RO" dirty="0"/>
              <a:t>-a </a:t>
            </a:r>
            <a:r>
              <a:rPr lang="ro-RO" dirty="0" err="1"/>
              <a:t>desfăşurat</a:t>
            </a:r>
            <a:r>
              <a:rPr lang="ro-RO" dirty="0"/>
              <a:t> activitatea în anul </a:t>
            </a:r>
            <a:r>
              <a:rPr lang="ro-RO" dirty="0" err="1"/>
              <a:t>şcolar</a:t>
            </a:r>
            <a:r>
              <a:rPr lang="ro-RO" dirty="0"/>
              <a:t> 2024-2025 prin 5 </a:t>
            </a:r>
            <a:r>
              <a:rPr lang="ro-RO" dirty="0" err="1"/>
              <a:t>sedinţe</a:t>
            </a:r>
            <a:r>
              <a:rPr lang="ro-RO" dirty="0"/>
              <a:t>, dintre care o parte în sistem online.</a:t>
            </a:r>
          </a:p>
          <a:p>
            <a:pPr lvl="0" algn="just"/>
            <a:endParaRPr lang="en-US" dirty="0"/>
          </a:p>
          <a:p>
            <a:pPr lvl="0" algn="just"/>
            <a:r>
              <a:rPr lang="ro-RO" dirty="0"/>
              <a:t>Evaluarea parteneriatelor </a:t>
            </a:r>
            <a:r>
              <a:rPr lang="ro-RO" dirty="0" err="1"/>
              <a:t>şcoală</a:t>
            </a:r>
            <a:r>
              <a:rPr lang="en-US" dirty="0"/>
              <a:t> – </a:t>
            </a:r>
            <a:r>
              <a:rPr lang="en-US" dirty="0" err="1"/>
              <a:t>analiza</a:t>
            </a:r>
            <a:r>
              <a:rPr lang="en-US" dirty="0"/>
              <a:t> </a:t>
            </a:r>
            <a:r>
              <a:rPr lang="en-US" dirty="0" err="1"/>
              <a:t>parteneriatelor</a:t>
            </a:r>
            <a:r>
              <a:rPr lang="en-US" dirty="0"/>
              <a:t> cu </a:t>
            </a:r>
            <a:r>
              <a:rPr lang="en-US" dirty="0" err="1"/>
              <a:t>agenţi</a:t>
            </a:r>
            <a:r>
              <a:rPr lang="en-US" dirty="0"/>
              <a:t> </a:t>
            </a:r>
            <a:r>
              <a:rPr lang="en-US" dirty="0" err="1"/>
              <a:t>economici</a:t>
            </a:r>
            <a:r>
              <a:rPr lang="en-US" dirty="0"/>
              <a:t>, a </a:t>
            </a:r>
            <a:r>
              <a:rPr lang="en-US" dirty="0" err="1"/>
              <a:t>activităţii</a:t>
            </a:r>
            <a:r>
              <a:rPr lang="en-US" dirty="0"/>
              <a:t> de </a:t>
            </a:r>
            <a:r>
              <a:rPr lang="en-US" dirty="0" err="1"/>
              <a:t>pregătire</a:t>
            </a:r>
            <a:r>
              <a:rPr lang="en-US" dirty="0"/>
              <a:t> </a:t>
            </a:r>
            <a:r>
              <a:rPr lang="en-US" dirty="0" err="1"/>
              <a:t>practică</a:t>
            </a:r>
            <a:r>
              <a:rPr lang="en-US" dirty="0"/>
              <a:t> </a:t>
            </a:r>
            <a:r>
              <a:rPr lang="en-US" dirty="0" err="1"/>
              <a:t>curentă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comasată</a:t>
            </a:r>
            <a:r>
              <a:rPr lang="en-US" dirty="0"/>
              <a:t> – a </a:t>
            </a:r>
            <a:r>
              <a:rPr lang="en-US" dirty="0" err="1"/>
              <a:t>fost</a:t>
            </a:r>
            <a:r>
              <a:rPr lang="en-US" dirty="0"/>
              <a:t> </a:t>
            </a:r>
            <a:r>
              <a:rPr lang="en-US" dirty="0" err="1"/>
              <a:t>realizată</a:t>
            </a:r>
            <a:r>
              <a:rPr lang="en-US" dirty="0"/>
              <a:t> </a:t>
            </a:r>
            <a:r>
              <a:rPr lang="en-US" dirty="0" err="1"/>
              <a:t>printr</a:t>
            </a:r>
            <a:r>
              <a:rPr lang="en-US" dirty="0"/>
              <a:t>-o </a:t>
            </a:r>
            <a:r>
              <a:rPr lang="en-US" dirty="0" err="1"/>
              <a:t>inspecţie</a:t>
            </a:r>
            <a:r>
              <a:rPr lang="en-US" dirty="0"/>
              <a:t> </a:t>
            </a:r>
            <a:r>
              <a:rPr lang="en-US" dirty="0" err="1"/>
              <a:t>tematică</a:t>
            </a:r>
            <a:r>
              <a:rPr lang="en-US" dirty="0"/>
              <a:t>,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analiza</a:t>
            </a:r>
            <a:r>
              <a:rPr lang="en-US" dirty="0"/>
              <a:t> </a:t>
            </a:r>
            <a:r>
              <a:rPr lang="en-US" dirty="0" err="1"/>
              <a:t>graficului</a:t>
            </a:r>
            <a:r>
              <a:rPr lang="en-US" dirty="0"/>
              <a:t> de </a:t>
            </a:r>
            <a:r>
              <a:rPr lang="en-US" dirty="0" err="1"/>
              <a:t>pregătire</a:t>
            </a:r>
            <a:r>
              <a:rPr lang="en-US" dirty="0"/>
              <a:t> </a:t>
            </a:r>
            <a:r>
              <a:rPr lang="en-US" dirty="0" err="1"/>
              <a:t>practică</a:t>
            </a:r>
            <a:r>
              <a:rPr lang="en-US" dirty="0"/>
              <a:t>, </a:t>
            </a:r>
            <a:r>
              <a:rPr lang="en-US" dirty="0" err="1"/>
              <a:t>asistenţe</a:t>
            </a:r>
            <a:r>
              <a:rPr lang="en-US" dirty="0"/>
              <a:t> la ore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vizite</a:t>
            </a:r>
            <a:r>
              <a:rPr lang="en-US" dirty="0"/>
              <a:t> la </a:t>
            </a:r>
            <a:r>
              <a:rPr lang="en-US" dirty="0" err="1"/>
              <a:t>agenţii</a:t>
            </a:r>
            <a:r>
              <a:rPr lang="en-US" dirty="0"/>
              <a:t> </a:t>
            </a:r>
            <a:r>
              <a:rPr lang="en-US" dirty="0" err="1"/>
              <a:t>economici</a:t>
            </a:r>
            <a:r>
              <a:rPr lang="en-US" dirty="0"/>
              <a:t> </a:t>
            </a:r>
            <a:r>
              <a:rPr lang="en-US" dirty="0" err="1"/>
              <a:t>parteneri</a:t>
            </a:r>
            <a:r>
              <a:rPr lang="en-US" dirty="0"/>
              <a:t>, </a:t>
            </a:r>
            <a:r>
              <a:rPr lang="en-US" dirty="0" err="1"/>
              <a:t>discuţii</a:t>
            </a:r>
            <a:r>
              <a:rPr lang="en-US" dirty="0"/>
              <a:t> cu </a:t>
            </a:r>
            <a:r>
              <a:rPr lang="en-US" dirty="0" err="1"/>
              <a:t>elevii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cadrele</a:t>
            </a:r>
            <a:r>
              <a:rPr lang="en-US" dirty="0"/>
              <a:t> </a:t>
            </a:r>
            <a:r>
              <a:rPr lang="en-US" dirty="0" err="1"/>
              <a:t>didactice</a:t>
            </a:r>
            <a:r>
              <a:rPr lang="en-US" dirty="0"/>
              <a:t>, cu </a:t>
            </a:r>
            <a:r>
              <a:rPr lang="en-US" dirty="0" err="1"/>
              <a:t>directorul</a:t>
            </a:r>
            <a:r>
              <a:rPr lang="en-US" dirty="0"/>
              <a:t> </a:t>
            </a:r>
            <a:r>
              <a:rPr lang="en-US" dirty="0" err="1"/>
              <a:t>unității</a:t>
            </a:r>
            <a:r>
              <a:rPr lang="en-US" dirty="0"/>
              <a:t> </a:t>
            </a:r>
            <a:r>
              <a:rPr lang="en-US" dirty="0" err="1"/>
              <a:t>școlare</a:t>
            </a:r>
            <a:r>
              <a:rPr lang="en-US" dirty="0"/>
              <a:t> </a:t>
            </a:r>
            <a:r>
              <a:rPr lang="en-US" dirty="0" err="1"/>
              <a:t>preuniversitare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reprezentanţii</a:t>
            </a:r>
            <a:r>
              <a:rPr lang="en-US" dirty="0"/>
              <a:t> </a:t>
            </a:r>
            <a:r>
              <a:rPr lang="en-US" dirty="0" err="1"/>
              <a:t>agenţilor</a:t>
            </a:r>
            <a:r>
              <a:rPr lang="en-US" dirty="0"/>
              <a:t> </a:t>
            </a:r>
            <a:r>
              <a:rPr lang="en-US" dirty="0" err="1"/>
              <a:t>economici</a:t>
            </a:r>
            <a:r>
              <a:rPr lang="en-US" dirty="0"/>
              <a:t> </a:t>
            </a:r>
            <a:r>
              <a:rPr lang="en-US" dirty="0" err="1"/>
              <a:t>parteneri</a:t>
            </a:r>
            <a:r>
              <a:rPr lang="en-US" dirty="0"/>
              <a:t>. </a:t>
            </a:r>
          </a:p>
          <a:p>
            <a:endParaRPr lang="en-US" dirty="0"/>
          </a:p>
        </p:txBody>
      </p:sp>
      <p:pic>
        <p:nvPicPr>
          <p:cNvPr id="3" name="Imagine 2">
            <a:extLst>
              <a:ext uri="{FF2B5EF4-FFF2-40B4-BE49-F238E27FC236}">
                <a16:creationId xmlns:a16="http://schemas.microsoft.com/office/drawing/2014/main" id="{07AAE824-3FCD-403B-839A-AFD3441D26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1961" y="116632"/>
            <a:ext cx="4032448" cy="892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40835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9604445"/>
              </p:ext>
            </p:extLst>
          </p:nvPr>
        </p:nvGraphicFramePr>
        <p:xfrm>
          <a:off x="179512" y="1052736"/>
          <a:ext cx="8136904" cy="5467351"/>
        </p:xfrm>
        <a:graphic>
          <a:graphicData uri="http://schemas.openxmlformats.org/drawingml/2006/table">
            <a:tbl>
              <a:tblPr/>
              <a:tblGrid>
                <a:gridCol w="81369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o-RO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ndara" pitchFamily="34" charset="0"/>
                          <a:cs typeface="Arial" pitchFamily="34" charset="0"/>
                        </a:rPr>
                        <a:t>PUNCTE SLABE</a:t>
                      </a:r>
                      <a:endParaRPr kumimoji="0" lang="ro-RO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66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itchFamily="18" charset="0"/>
                        <a:buChar char="●"/>
                        <a:tabLst>
                          <a:tab pos="457200" algn="l"/>
                        </a:tabLst>
                      </a:pPr>
                      <a:r>
                        <a:rPr kumimoji="0" lang="ro-RO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pitchFamily="34" charset="0"/>
                        </a:rPr>
                        <a:t>Neatingerea ţintelor din PRAI şi PLAI pentru învăţământul profesional şi tehnic.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itchFamily="18" charset="0"/>
                        <a:buChar char="●"/>
                        <a:tabLst>
                          <a:tab pos="457200" algn="l"/>
                        </a:tabLst>
                      </a:pPr>
                      <a:r>
                        <a:rPr kumimoji="0" lang="ro-RO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pitchFamily="34" charset="0"/>
                        </a:rPr>
                        <a:t>Dezinteresul manifestat de elevi în dobândirea unor calificări pe domeniile textile, construcții;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itchFamily="18" charset="0"/>
                        <a:buChar char="●"/>
                        <a:tabLst>
                          <a:tab pos="457200" algn="l"/>
                        </a:tabLst>
                      </a:pPr>
                      <a:r>
                        <a:rPr kumimoji="0" lang="ro-RO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pitchFamily="34" charset="0"/>
                        </a:rPr>
                        <a:t>Neimplicarea reală a agenţilor economici din anumite domenii ;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ndara" pitchFamily="34" charset="0"/>
                        <a:cs typeface="Arial" pitchFamily="34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itchFamily="18" charset="0"/>
                        <a:buChar char="●"/>
                        <a:tabLst>
                          <a:tab pos="457200" algn="l"/>
                        </a:tabLst>
                      </a:pPr>
                      <a:r>
                        <a:rPr kumimoji="0" lang="ro-RO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pitchFamily="34" charset="0"/>
                        </a:rPr>
                        <a:t>Insuficienta dotare a atelierelor şi laboratoarelor în unele </a:t>
                      </a:r>
                      <a:r>
                        <a:rPr kumimoji="0" lang="ro-RO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pitchFamily="34" charset="0"/>
                        </a:rPr>
                        <a:t>unităţi</a:t>
                      </a:r>
                      <a:r>
                        <a:rPr kumimoji="0" lang="ro-RO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pitchFamily="34" charset="0"/>
                        </a:rPr>
                        <a:t> IPT, punct care </a:t>
                      </a:r>
                      <a:r>
                        <a:rPr kumimoji="0" lang="ro-RO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pitchFamily="34" charset="0"/>
                        </a:rPr>
                        <a:t>urmeaza</a:t>
                      </a:r>
                      <a:r>
                        <a:rPr kumimoji="0" lang="ro-RO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pitchFamily="34" charset="0"/>
                        </a:rPr>
                        <a:t> să fie diminuat. </a:t>
                      </a:r>
                      <a:endParaRPr kumimoji="0" lang="ro-RO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4" name="Imagine 3">
            <a:extLst>
              <a:ext uri="{FF2B5EF4-FFF2-40B4-BE49-F238E27FC236}">
                <a16:creationId xmlns:a16="http://schemas.microsoft.com/office/drawing/2014/main" id="{D43CE9DD-0525-4528-B8F2-4E5BE039A3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1961" y="116632"/>
            <a:ext cx="4032448" cy="892022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5765421"/>
              </p:ext>
            </p:extLst>
          </p:nvPr>
        </p:nvGraphicFramePr>
        <p:xfrm>
          <a:off x="683568" y="1556792"/>
          <a:ext cx="6984454" cy="4166278"/>
        </p:xfrm>
        <a:graphic>
          <a:graphicData uri="http://schemas.openxmlformats.org/drawingml/2006/table">
            <a:tbl>
              <a:tblPr/>
              <a:tblGrid>
                <a:gridCol w="69844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681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o-RO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ndara" pitchFamily="34" charset="0"/>
                          <a:cs typeface="Arial" pitchFamily="34" charset="0"/>
                        </a:rPr>
                        <a:t>AMENINŢĂRI</a:t>
                      </a:r>
                      <a:endParaRPr kumimoji="0" lang="ro-RO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3" marR="68583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3633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kumimoji="0" 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pitchFamily="34" charset="0"/>
                        </a:rPr>
                        <a:t>nivelul scăzut al resurselor bugetare, mai ales în mediul rural, combinat cu lipsa de experienţă la nivelul consiliilor locale privind specificul finanţării unităţilor de învăţământ; </a:t>
                      </a:r>
                      <a:endParaRPr kumimoji="0" lang="ro-RO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ndara" pitchFamily="34" charset="0"/>
                        <a:cs typeface="Arial" pitchFamily="34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kumimoji="0" lang="ro-RO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pitchFamily="34" charset="0"/>
                        </a:rPr>
                        <a:t>Războiul din Ucraina;</a:t>
                      </a:r>
                      <a:endParaRPr kumimoji="0" lang="vi-VN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ndara" pitchFamily="34" charset="0"/>
                        <a:cs typeface="Arial" pitchFamily="34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kumimoji="0" 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pitchFamily="34" charset="0"/>
                        </a:rPr>
                        <a:t>necorelarea fondului de carte al bibliotecilor cu noul curriculum;</a:t>
                      </a:r>
                      <a:endParaRPr kumimoji="0" lang="ro-RO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ndara" pitchFamily="34" charset="0"/>
                        <a:cs typeface="Arial" pitchFamily="34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kumimoji="0" 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pitchFamily="34" charset="0"/>
                        </a:rPr>
                        <a:t>instabilitate economică, scăderea ratei de absorbţie a absolvenţilor de către piaţa forţei de muncă ;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kumimoji="0" 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pitchFamily="34" charset="0"/>
                        </a:rPr>
                        <a:t>insuficienta conştientizare a unor factori de decizie (consilii locale, societăţi comerciale, sindicate, părinţi, elevi, cadre didactice) privind priorităţile şi direcţiile de evoluţie necesare în învăţământ;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kumimoji="0" 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pitchFamily="34" charset="0"/>
                        </a:rPr>
                        <a:t>situaţia socio-economică precară a familiilor din care provin unii copii/elevi/tineri;</a:t>
                      </a:r>
                    </a:p>
                  </a:txBody>
                  <a:tcPr marL="68583" marR="68583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4" name="Imagine 3">
            <a:extLst>
              <a:ext uri="{FF2B5EF4-FFF2-40B4-BE49-F238E27FC236}">
                <a16:creationId xmlns:a16="http://schemas.microsoft.com/office/drawing/2014/main" id="{417CA6C7-912B-4E78-BEAA-C3AB5DCF5B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1961" y="116632"/>
            <a:ext cx="4032448" cy="892022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7545" y="5673059"/>
            <a:ext cx="7772400" cy="594360"/>
          </a:xfrm>
        </p:spPr>
        <p:txBody>
          <a:bodyPr/>
          <a:lstStyle/>
          <a:p>
            <a:r>
              <a:rPr lang="ro-RO" dirty="0"/>
              <a:t>2025-2026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322650" y="1184941"/>
            <a:ext cx="7772401" cy="609600"/>
          </a:xfrm>
        </p:spPr>
        <p:txBody>
          <a:bodyPr>
            <a:normAutofit lnSpcReduction="10000"/>
          </a:bodyPr>
          <a:lstStyle/>
          <a:p>
            <a:r>
              <a:rPr lang="ro-RO" sz="1800" b="1" dirty="0">
                <a:solidFill>
                  <a:srgbClr val="FF0000"/>
                </a:solidFill>
              </a:rPr>
              <a:t>RESURSE UTILE PENTRU UNITĂȚILE DIN ÎNVĂȚĂMÂNTUL PROFESIONAL ȘI TEHNIC</a:t>
            </a:r>
            <a:endParaRPr lang="en-US" sz="1800" b="1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683568" y="1854798"/>
            <a:ext cx="6984776" cy="720080"/>
          </a:xfrm>
        </p:spPr>
        <p:txBody>
          <a:bodyPr>
            <a:normAutofit/>
          </a:bodyPr>
          <a:lstStyle/>
          <a:p>
            <a:r>
              <a:rPr lang="en-US" dirty="0"/>
              <a:t>https://www.alegetidrumul.ro/noutati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E6906AC-2168-400D-9839-3C9F0C35737A}"/>
              </a:ext>
            </a:extLst>
          </p:cNvPr>
          <p:cNvSpPr txBox="1"/>
          <p:nvPr/>
        </p:nvSpPr>
        <p:spPr>
          <a:xfrm>
            <a:off x="814990" y="3391869"/>
            <a:ext cx="66967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https://www.alegetidrumul.ro/proiecte/evaluarea-unitara-a-rezultatelor-invatarii-in-vederea-imbunatatirii-calitatii-invatarii-la-locul-de-munca-evrica-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DFF2786-2455-4750-8D77-81BF37401744}"/>
              </a:ext>
            </a:extLst>
          </p:cNvPr>
          <p:cNvSpPr/>
          <p:nvPr/>
        </p:nvSpPr>
        <p:spPr>
          <a:xfrm>
            <a:off x="833605" y="4517935"/>
            <a:ext cx="33201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https://gnac.montivagant.ro/</a:t>
            </a:r>
          </a:p>
        </p:txBody>
      </p:sp>
      <p:pic>
        <p:nvPicPr>
          <p:cNvPr id="9" name="Imagine 8">
            <a:extLst>
              <a:ext uri="{FF2B5EF4-FFF2-40B4-BE49-F238E27FC236}">
                <a16:creationId xmlns:a16="http://schemas.microsoft.com/office/drawing/2014/main" id="{CD73489D-7665-4F9D-B1DA-0252166EFB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1961" y="116632"/>
            <a:ext cx="4032448" cy="892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96590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2025-2026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251520" y="1196752"/>
            <a:ext cx="7772400" cy="4464496"/>
          </a:xfrm>
        </p:spPr>
        <p:txBody>
          <a:bodyPr/>
          <a:lstStyle/>
          <a:p>
            <a:r>
              <a:rPr lang="ro-RO" dirty="0"/>
              <a:t>CERCURI METODICE</a:t>
            </a:r>
          </a:p>
          <a:p>
            <a:r>
              <a:rPr lang="ro-RO" dirty="0"/>
              <a:t>MACHETE MEC-CNDIPT</a:t>
            </a:r>
          </a:p>
          <a:p>
            <a:r>
              <a:rPr lang="ro-RO" dirty="0"/>
              <a:t>CLDPS</a:t>
            </a:r>
          </a:p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707904" y="179476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o-RO" altLang="ro-RO" dirty="0">
                <a:solidFill>
                  <a:srgbClr val="800000"/>
                </a:solidFill>
              </a:rPr>
              <a:t>DE FĂCUT</a:t>
            </a:r>
            <a:endParaRPr lang="en-US" dirty="0"/>
          </a:p>
        </p:txBody>
      </p:sp>
      <p:pic>
        <p:nvPicPr>
          <p:cNvPr id="11" name="Picture 2" descr="Image result for to d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140968"/>
            <a:ext cx="2752725" cy="1657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3" name="Tabe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1432810"/>
              </p:ext>
            </p:extLst>
          </p:nvPr>
        </p:nvGraphicFramePr>
        <p:xfrm>
          <a:off x="4355976" y="2408704"/>
          <a:ext cx="3744417" cy="3097176"/>
        </p:xfrm>
        <a:graphic>
          <a:graphicData uri="http://schemas.openxmlformats.org/drawingml/2006/table">
            <a:tbl>
              <a:tblPr/>
              <a:tblGrid>
                <a:gridCol w="37444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012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o-RO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ndara" pitchFamily="34" charset="0"/>
                          <a:cs typeface="Arial" pitchFamily="34" charset="0"/>
                        </a:rPr>
                        <a:t>TO DO!</a:t>
                      </a:r>
                      <a:endParaRPr kumimoji="0" lang="ro-RO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ndara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67" marR="68567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01253">
                <a:tc>
                  <a:txBody>
                    <a:bodyPr/>
                    <a:lstStyle/>
                    <a:p>
                      <a:pPr marL="457200" marR="0" lvl="0" indent="-4572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kumimoji="0" lang="ro-RO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ea typeface="Calibri" pitchFamily="34" charset="0"/>
                          <a:cs typeface="Times New Roman" pitchFamily="18" charset="0"/>
                        </a:rPr>
                        <a:t>ANEXELE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o-RO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ea typeface="Calibri" pitchFamily="34" charset="0"/>
                          <a:cs typeface="Times New Roman" pitchFamily="18" charset="0"/>
                        </a:rPr>
                        <a:t>DE LA CNDIPT;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kumimoji="0" lang="ro-RO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ea typeface="Calibri" pitchFamily="34" charset="0"/>
                          <a:cs typeface="Times New Roman" pitchFamily="18" charset="0"/>
                        </a:rPr>
                        <a:t>STADIUL ÎNCHEIERII CONTRACTELOR DE PREGĂTIRE PRACTICĂ ÎNVĂŢĂMÂNT PROFESIONAL DE STAT ŞI DUAL – RAPORTARE;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kumimoji="0" lang="ro-RO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ea typeface="Calibri" pitchFamily="34" charset="0"/>
                          <a:cs typeface="Times New Roman" pitchFamily="18" charset="0"/>
                        </a:rPr>
                        <a:t>Bursa tehnologică</a:t>
                      </a:r>
                    </a:p>
                  </a:txBody>
                  <a:tcPr marL="68567" marR="68567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7" name="Imagine 6">
            <a:extLst>
              <a:ext uri="{FF2B5EF4-FFF2-40B4-BE49-F238E27FC236}">
                <a16:creationId xmlns:a16="http://schemas.microsoft.com/office/drawing/2014/main" id="{7AEE5E5C-5D66-41D4-85C5-BA60B6B69F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1961" y="116632"/>
            <a:ext cx="4032448" cy="892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90491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D5E7267-3E9C-411D-A9F6-9C8B3F7BBB6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075" t="22000" r="20075" b="6601"/>
          <a:stretch/>
        </p:blipFill>
        <p:spPr>
          <a:xfrm>
            <a:off x="539552" y="404664"/>
            <a:ext cx="7404117" cy="4968552"/>
          </a:xfrm>
          <a:prstGeom prst="rect">
            <a:avLst/>
          </a:prstGeom>
        </p:spPr>
      </p:pic>
      <p:sp>
        <p:nvSpPr>
          <p:cNvPr id="3" name="Dreptunghi 2">
            <a:extLst>
              <a:ext uri="{FF2B5EF4-FFF2-40B4-BE49-F238E27FC236}">
                <a16:creationId xmlns:a16="http://schemas.microsoft.com/office/drawing/2014/main" id="{8343E44F-B34A-466D-B346-A42BC9E3E65F}"/>
              </a:ext>
            </a:extLst>
          </p:cNvPr>
          <p:cNvSpPr/>
          <p:nvPr/>
        </p:nvSpPr>
        <p:spPr>
          <a:xfrm>
            <a:off x="1475656" y="1304764"/>
            <a:ext cx="1368152" cy="2520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o-RO" sz="1050" dirty="0"/>
              <a:t>2024-2025</a:t>
            </a:r>
          </a:p>
        </p:txBody>
      </p:sp>
    </p:spTree>
    <p:extLst>
      <p:ext uri="{BB962C8B-B14F-4D97-AF65-F5344CB8AC3E}">
        <p14:creationId xmlns:p14="http://schemas.microsoft.com/office/powerpoint/2010/main" val="3081015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368638"/>
              </p:ext>
            </p:extLst>
          </p:nvPr>
        </p:nvGraphicFramePr>
        <p:xfrm>
          <a:off x="107504" y="1268760"/>
          <a:ext cx="7992888" cy="4627563"/>
        </p:xfrm>
        <a:graphic>
          <a:graphicData uri="http://schemas.openxmlformats.org/drawingml/2006/table">
            <a:tbl>
              <a:tblPr/>
              <a:tblGrid>
                <a:gridCol w="79928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o-RO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ndara" pitchFamily="34" charset="0"/>
                          <a:cs typeface="Arial" pitchFamily="34" charset="0"/>
                        </a:rPr>
                        <a:t>PUNCTE TARI</a:t>
                      </a:r>
                      <a:endParaRPr kumimoji="0" lang="ro-RO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ndara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67" marR="68567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068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itchFamily="18" charset="0"/>
                        <a:buChar char="●"/>
                        <a:tabLst>
                          <a:tab pos="457200" algn="l"/>
                        </a:tabLst>
                      </a:pPr>
                      <a:r>
                        <a:rPr kumimoji="0" lang="ro-RO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pitchFamily="34" charset="0"/>
                        </a:rPr>
                        <a:t>Toate situaţiile, rapoartele şi statisticile au fost finalizate şi predate în termen;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itchFamily="18" charset="0"/>
                        <a:buChar char="●"/>
                        <a:tabLst>
                          <a:tab pos="457200" algn="l"/>
                        </a:tabLst>
                      </a:pPr>
                      <a:r>
                        <a:rPr kumimoji="0" lang="ro-RO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ea typeface="Calibri" pitchFamily="34" charset="0"/>
                          <a:cs typeface="Arial" pitchFamily="34" charset="0"/>
                        </a:rPr>
                        <a:t>Rezultate deosebite la etapa națională a olimpiadelor și concursurilor pe meserii;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itchFamily="18" charset="0"/>
                        <a:buChar char="●"/>
                        <a:tabLst>
                          <a:tab pos="457200" algn="l"/>
                        </a:tabLst>
                      </a:pPr>
                      <a:r>
                        <a:rPr kumimoji="0" lang="ro-RO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pitchFamily="34" charset="0"/>
                        </a:rPr>
                        <a:t>Căștigarea</a:t>
                      </a:r>
                      <a:r>
                        <a:rPr kumimoji="0" lang="ro-RO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pitchFamily="34" charset="0"/>
                        </a:rPr>
                        <a:t> proiectelor pentru dotarea unui </a:t>
                      </a:r>
                      <a:r>
                        <a:rPr kumimoji="0" lang="ro-RO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pitchFamily="34" charset="0"/>
                        </a:rPr>
                        <a:t>SmartLab</a:t>
                      </a:r>
                      <a:r>
                        <a:rPr kumimoji="0" lang="ro-RO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pitchFamily="34" charset="0"/>
                        </a:rPr>
                        <a:t> și pentru mobilier școlar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itchFamily="18" charset="0"/>
                        <a:buChar char="●"/>
                        <a:tabLst>
                          <a:tab pos="457200" algn="l"/>
                        </a:tabLst>
                      </a:pPr>
                      <a:r>
                        <a:rPr kumimoji="0" lang="ro-RO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pitchFamily="34" charset="0"/>
                        </a:rPr>
                        <a:t>Reabilitarea unor unități de învățământ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itchFamily="18" charset="0"/>
                        <a:buChar char="●"/>
                        <a:tabLst>
                          <a:tab pos="457200" algn="l"/>
                        </a:tabLst>
                      </a:pPr>
                      <a:r>
                        <a:rPr kumimoji="0" lang="ro-RO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ndara" pitchFamily="34" charset="0"/>
                          <a:cs typeface="Arial" pitchFamily="34" charset="0"/>
                        </a:rPr>
                        <a:t>178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ndara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ndara" pitchFamily="34" charset="0"/>
                          <a:cs typeface="Arial" pitchFamily="34" charset="0"/>
                        </a:rPr>
                        <a:t>locuri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ndara" pitchFamily="34" charset="0"/>
                          <a:cs typeface="Arial" pitchFamily="34" charset="0"/>
                        </a:rPr>
                        <a:t>, </a:t>
                      </a:r>
                      <a:r>
                        <a:rPr kumimoji="0" lang="ro-RO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ndara" pitchFamily="34" charset="0"/>
                          <a:cs typeface="Arial" pitchFamily="34" charset="0"/>
                        </a:rPr>
                        <a:t>7,5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ndara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ro-RO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ndara" pitchFamily="34" charset="0"/>
                          <a:cs typeface="Arial" pitchFamily="34" charset="0"/>
                        </a:rPr>
                        <a:t>clase de învăţământ dual pentru anul </a:t>
                      </a:r>
                      <a:r>
                        <a:rPr kumimoji="0" lang="ro-RO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ndara" pitchFamily="34" charset="0"/>
                          <a:cs typeface="Arial" pitchFamily="34" charset="0"/>
                        </a:rPr>
                        <a:t>şcolar</a:t>
                      </a:r>
                      <a:r>
                        <a:rPr kumimoji="0" lang="ro-RO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ndara" pitchFamily="34" charset="0"/>
                          <a:cs typeface="Arial" pitchFamily="34" charset="0"/>
                        </a:rPr>
                        <a:t> 2024-2025.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itchFamily="18" charset="0"/>
                        <a:buChar char="●"/>
                        <a:tabLst>
                          <a:tab pos="457200" algn="l"/>
                        </a:tabLst>
                      </a:pPr>
                      <a:endParaRPr kumimoji="0" lang="ro-RO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ndara" pitchFamily="34" charset="0"/>
                        <a:cs typeface="Arial" pitchFamily="34" charset="0"/>
                      </a:endParaRPr>
                    </a:p>
                  </a:txBody>
                  <a:tcPr marL="68567" marR="68567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6332D138-A381-42C9-A4DB-00C239856C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4128" y="4437112"/>
            <a:ext cx="2143125" cy="214312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Imagine 4">
            <a:extLst>
              <a:ext uri="{FF2B5EF4-FFF2-40B4-BE49-F238E27FC236}">
                <a16:creationId xmlns:a16="http://schemas.microsoft.com/office/drawing/2014/main" id="{E9EB3E46-AB73-451E-A47E-7285E7DB8A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1961" y="116632"/>
            <a:ext cx="4032448" cy="892022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A1C328-48E4-4D61-93D4-6A6894A4E8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0148" y="2212714"/>
            <a:ext cx="3295202" cy="327725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endParaRPr lang="ro-RO" dirty="0"/>
          </a:p>
          <a:p>
            <a:pPr marL="0" indent="0">
              <a:buNone/>
            </a:pPr>
            <a:endParaRPr lang="ro-RO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A86BEF-C55F-438C-BBC7-948CBFC59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59B34B65-A0A2-4147-A55A-314D3D387D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9F1ECCA-6C73-4F04-B49D-226173B8D00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65657"/>
          <a:stretch/>
        </p:blipFill>
        <p:spPr>
          <a:xfrm>
            <a:off x="323528" y="166824"/>
            <a:ext cx="7524328" cy="90394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76F9F1E-78E3-4EE9-8387-6CF3A4F8413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7109" t="9723" r="7109" b="-3916"/>
          <a:stretch/>
        </p:blipFill>
        <p:spPr>
          <a:xfrm>
            <a:off x="661916" y="987894"/>
            <a:ext cx="6646388" cy="5649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2864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ave a nice day&quot; smiley face Kids shirt - TenStickers">
            <a:extLst>
              <a:ext uri="{FF2B5EF4-FFF2-40B4-BE49-F238E27FC236}">
                <a16:creationId xmlns:a16="http://schemas.microsoft.com/office/drawing/2014/main" id="{3CE77402-00F7-4358-8C0D-3D75D0CACF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2060848"/>
            <a:ext cx="2446907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ine 2">
            <a:extLst>
              <a:ext uri="{FF2B5EF4-FFF2-40B4-BE49-F238E27FC236}">
                <a16:creationId xmlns:a16="http://schemas.microsoft.com/office/drawing/2014/main" id="{978A91B9-45E6-4475-B8EF-463CD4E9C5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1961" y="116632"/>
            <a:ext cx="4032448" cy="89202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9690959"/>
              </p:ext>
            </p:extLst>
          </p:nvPr>
        </p:nvGraphicFramePr>
        <p:xfrm>
          <a:off x="411048" y="1166957"/>
          <a:ext cx="7977376" cy="2616454"/>
        </p:xfrm>
        <a:graphic>
          <a:graphicData uri="http://schemas.openxmlformats.org/drawingml/2006/table">
            <a:tbl>
              <a:tblPr/>
              <a:tblGrid>
                <a:gridCol w="7977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79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o-RO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ndara" pitchFamily="34" charset="0"/>
                          <a:cs typeface="Arial" pitchFamily="34" charset="0"/>
                        </a:rPr>
                        <a:t>PUNCTE TARI</a:t>
                      </a:r>
                      <a:endParaRPr kumimoji="0" lang="ro-RO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ndara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67" marR="68567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77556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itchFamily="18" charset="0"/>
                        <a:buChar char="●"/>
                        <a:tabLst>
                          <a:tab pos="457200" algn="l"/>
                        </a:tabLst>
                      </a:pPr>
                      <a:r>
                        <a:rPr kumimoji="0" lang="ro-RO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ea typeface="Calibri" pitchFamily="34" charset="0"/>
                          <a:cs typeface="Arial" pitchFamily="34" charset="0"/>
                        </a:rPr>
                        <a:t>Promovarea </a:t>
                      </a:r>
                      <a:r>
                        <a:rPr kumimoji="0" lang="vi-VN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ea typeface="Calibri" pitchFamily="34" charset="0"/>
                          <a:cs typeface="Arial" pitchFamily="34" charset="0"/>
                        </a:rPr>
                        <a:t> Ofertelor Educaționale pentru învăţământul profesional, dual şi tehnic</a:t>
                      </a:r>
                      <a:r>
                        <a:rPr kumimoji="0" lang="ro-RO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ea typeface="Calibri" pitchFamily="34" charset="0"/>
                          <a:cs typeface="Arial" pitchFamily="34" charset="0"/>
                        </a:rPr>
                        <a:t>, 2024-2025, prin activități specifice fiecărei școli.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itchFamily="18" charset="0"/>
                        <a:buChar char="●"/>
                        <a:tabLst>
                          <a:tab pos="457200" algn="l"/>
                        </a:tabLst>
                      </a:pPr>
                      <a:r>
                        <a:rPr kumimoji="0" lang="ro-RO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ea typeface="Calibri" pitchFamily="34" charset="0"/>
                          <a:cs typeface="Arial" pitchFamily="34" charset="0"/>
                        </a:rPr>
                        <a:t>Număr mare de proiecte Erasmus + în special pe mobilități VET.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itchFamily="18" charset="0"/>
                        <a:buChar char="●"/>
                        <a:tabLst>
                          <a:tab pos="457200" algn="l"/>
                        </a:tabLst>
                      </a:pPr>
                      <a:r>
                        <a:rPr kumimoji="0" lang="ro-RO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ea typeface="Calibri" pitchFamily="34" charset="0"/>
                          <a:cs typeface="Arial" pitchFamily="34" charset="0"/>
                        </a:rPr>
                        <a:t>Creșterea numărului de locuri pentru învățământul profesional dual.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itchFamily="18" charset="0"/>
                        <a:buChar char="●"/>
                        <a:tabLst>
                          <a:tab pos="457200" algn="l"/>
                        </a:tabLst>
                      </a:pPr>
                      <a:endParaRPr kumimoji="0" lang="ro-RO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ndara" pitchFamily="34" charset="0"/>
                        <a:ea typeface="Calibri" pitchFamily="34" charset="0"/>
                        <a:cs typeface="Arial" pitchFamily="34" charset="0"/>
                      </a:endParaRPr>
                    </a:p>
                  </a:txBody>
                  <a:tcPr marL="68567" marR="68567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C624C40-E6E0-4AFE-9497-56D99F29C2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5313693"/>
              </p:ext>
            </p:extLst>
          </p:nvPr>
        </p:nvGraphicFramePr>
        <p:xfrm>
          <a:off x="539552" y="3933056"/>
          <a:ext cx="7704856" cy="26164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6793">
                  <a:extLst>
                    <a:ext uri="{9D8B030D-6E8A-4147-A177-3AD203B41FA5}">
                      <a16:colId xmlns:a16="http://schemas.microsoft.com/office/drawing/2014/main" val="1905227793"/>
                    </a:ext>
                  </a:extLst>
                </a:gridCol>
                <a:gridCol w="2130831">
                  <a:extLst>
                    <a:ext uri="{9D8B030D-6E8A-4147-A177-3AD203B41FA5}">
                      <a16:colId xmlns:a16="http://schemas.microsoft.com/office/drawing/2014/main" val="1260308033"/>
                    </a:ext>
                  </a:extLst>
                </a:gridCol>
                <a:gridCol w="1806267">
                  <a:extLst>
                    <a:ext uri="{9D8B030D-6E8A-4147-A177-3AD203B41FA5}">
                      <a16:colId xmlns:a16="http://schemas.microsoft.com/office/drawing/2014/main" val="1955089537"/>
                    </a:ext>
                  </a:extLst>
                </a:gridCol>
                <a:gridCol w="1001913">
                  <a:extLst>
                    <a:ext uri="{9D8B030D-6E8A-4147-A177-3AD203B41FA5}">
                      <a16:colId xmlns:a16="http://schemas.microsoft.com/office/drawing/2014/main" val="783255123"/>
                    </a:ext>
                  </a:extLst>
                </a:gridCol>
                <a:gridCol w="719684">
                  <a:extLst>
                    <a:ext uri="{9D8B030D-6E8A-4147-A177-3AD203B41FA5}">
                      <a16:colId xmlns:a16="http://schemas.microsoft.com/office/drawing/2014/main" val="49697830"/>
                    </a:ext>
                  </a:extLst>
                </a:gridCol>
                <a:gridCol w="719684">
                  <a:extLst>
                    <a:ext uri="{9D8B030D-6E8A-4147-A177-3AD203B41FA5}">
                      <a16:colId xmlns:a16="http://schemas.microsoft.com/office/drawing/2014/main" val="4111602876"/>
                    </a:ext>
                  </a:extLst>
                </a:gridCol>
                <a:gridCol w="719684">
                  <a:extLst>
                    <a:ext uri="{9D8B030D-6E8A-4147-A177-3AD203B41FA5}">
                      <a16:colId xmlns:a16="http://schemas.microsoft.com/office/drawing/2014/main" val="555579095"/>
                    </a:ext>
                  </a:extLst>
                </a:gridCol>
              </a:tblGrid>
              <a:tr h="51692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Nr. Crt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Denimirea unitatii de invatamant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CALIFICAREA PROFESIONALĂ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FORMA DE ORGANIZARE  (ÎNV. DUAL)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An școlar 2024-2025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2785142"/>
                  </a:ext>
                </a:extLst>
              </a:tr>
              <a:tr h="34992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Clasa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nr locuri propuse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nr locuri realizate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624342650"/>
                  </a:ext>
                </a:extLst>
              </a:tr>
              <a:tr h="3499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Colegiul ,,N.V.Karpen” Bacău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u="none" strike="noStrike" dirty="0">
                          <a:effectLst/>
                        </a:rPr>
                        <a:t>Electromecanică instalații și aparatură de bord aeronave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Dual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IX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709623675"/>
                  </a:ext>
                </a:extLst>
              </a:tr>
              <a:tr h="3499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Liceul Tehnologic  "Anghel Saligny"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 err="1">
                          <a:effectLst/>
                        </a:rPr>
                        <a:t>Lăcătuș</a:t>
                      </a:r>
                      <a:r>
                        <a:rPr lang="en-US" sz="1000" u="none" strike="noStrike" dirty="0">
                          <a:effectLst/>
                        </a:rPr>
                        <a:t> </a:t>
                      </a:r>
                      <a:r>
                        <a:rPr lang="en-US" sz="1000" u="none" strike="noStrike" dirty="0" err="1">
                          <a:effectLst/>
                        </a:rPr>
                        <a:t>construcții</a:t>
                      </a:r>
                      <a:r>
                        <a:rPr lang="en-US" sz="1000" u="none" strike="noStrike" dirty="0">
                          <a:effectLst/>
                        </a:rPr>
                        <a:t> </a:t>
                      </a:r>
                      <a:r>
                        <a:rPr lang="en-US" sz="1000" u="none" strike="noStrike" dirty="0" err="1">
                          <a:effectLst/>
                        </a:rPr>
                        <a:t>structuri</a:t>
                      </a:r>
                      <a:r>
                        <a:rPr lang="en-US" sz="1000" u="none" strike="noStrike" dirty="0">
                          <a:effectLst/>
                        </a:rPr>
                        <a:t> </a:t>
                      </a:r>
                      <a:r>
                        <a:rPr lang="en-US" sz="1000" u="none" strike="noStrike" dirty="0" err="1">
                          <a:effectLst/>
                        </a:rPr>
                        <a:t>aeronave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Dual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IX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99675231"/>
                  </a:ext>
                </a:extLst>
              </a:tr>
              <a:tr h="3499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Liceul Tehnologic  "Anghel Saligny"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u="none" strike="noStrike">
                          <a:effectLst/>
                        </a:rPr>
                        <a:t>Operator la mașini cu comandă numerică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Dual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IX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55239317"/>
                  </a:ext>
                </a:extLst>
              </a:tr>
              <a:tr h="3499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Liceul Tehnologic  "Anghel Saligny"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Mecanic aeronave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Dual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IX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421316321"/>
                  </a:ext>
                </a:extLst>
              </a:tr>
              <a:tr h="3499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Liceul Tehnologic „Dumitru Mangeron”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u="none" strike="noStrike">
                          <a:effectLst/>
                        </a:rPr>
                        <a:t>Operator la mașini cu comandă numerică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Dual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IX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26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26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053295120"/>
                  </a:ext>
                </a:extLst>
              </a:tr>
            </a:tbl>
          </a:graphicData>
        </a:graphic>
      </p:graphicFrame>
      <p:pic>
        <p:nvPicPr>
          <p:cNvPr id="4" name="Imagine 3">
            <a:extLst>
              <a:ext uri="{FF2B5EF4-FFF2-40B4-BE49-F238E27FC236}">
                <a16:creationId xmlns:a16="http://schemas.microsoft.com/office/drawing/2014/main" id="{6A45DAA9-482F-4F70-876C-285854F156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1961" y="116632"/>
            <a:ext cx="4032448" cy="892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5854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8749796"/>
              </p:ext>
            </p:extLst>
          </p:nvPr>
        </p:nvGraphicFramePr>
        <p:xfrm>
          <a:off x="411048" y="1166957"/>
          <a:ext cx="7977376" cy="791846"/>
        </p:xfrm>
        <a:graphic>
          <a:graphicData uri="http://schemas.openxmlformats.org/drawingml/2006/table">
            <a:tbl>
              <a:tblPr/>
              <a:tblGrid>
                <a:gridCol w="7977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50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o-RO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ndara" pitchFamily="34" charset="0"/>
                          <a:cs typeface="Arial" pitchFamily="34" charset="0"/>
                        </a:rPr>
                        <a:t>PUNCTE TARI – REZULTATE OLIMPIADĂ ETAPA NAȚIONALĂ</a:t>
                      </a:r>
                      <a:endParaRPr kumimoji="0" lang="ro-RO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ndara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67" marR="68567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1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itchFamily="18" charset="0"/>
                        <a:buChar char="●"/>
                        <a:tabLst>
                          <a:tab pos="457200" algn="l"/>
                        </a:tabLst>
                      </a:pPr>
                      <a:endParaRPr kumimoji="0" lang="ro-RO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ndara" pitchFamily="34" charset="0"/>
                        <a:ea typeface="Calibri" pitchFamily="34" charset="0"/>
                        <a:cs typeface="Arial" pitchFamily="34" charset="0"/>
                      </a:endParaRPr>
                    </a:p>
                  </a:txBody>
                  <a:tcPr marL="68567" marR="68567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4" name="Imagine 3">
            <a:extLst>
              <a:ext uri="{FF2B5EF4-FFF2-40B4-BE49-F238E27FC236}">
                <a16:creationId xmlns:a16="http://schemas.microsoft.com/office/drawing/2014/main" id="{E644BC10-7ABE-4416-B13A-32C96042ED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1961" y="116632"/>
            <a:ext cx="4032448" cy="892022"/>
          </a:xfrm>
          <a:prstGeom prst="rect">
            <a:avLst/>
          </a:prstGeom>
        </p:spPr>
      </p:pic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A023311C-BFAF-4F8D-ABA1-1CB8AD2D2125}"/>
              </a:ext>
            </a:extLst>
          </p:cNvPr>
          <p:cNvGraphicFramePr>
            <a:graphicFrameLocks noGrp="1"/>
          </p:cNvGraphicFramePr>
          <p:nvPr/>
        </p:nvGraphicFramePr>
        <p:xfrm>
          <a:off x="457200" y="2169443"/>
          <a:ext cx="7619999" cy="3662113"/>
        </p:xfrm>
        <a:graphic>
          <a:graphicData uri="http://schemas.openxmlformats.org/drawingml/2006/table">
            <a:tbl>
              <a:tblPr/>
              <a:tblGrid>
                <a:gridCol w="288257">
                  <a:extLst>
                    <a:ext uri="{9D8B030D-6E8A-4147-A177-3AD203B41FA5}">
                      <a16:colId xmlns:a16="http://schemas.microsoft.com/office/drawing/2014/main" val="441920133"/>
                    </a:ext>
                  </a:extLst>
                </a:gridCol>
                <a:gridCol w="1378618">
                  <a:extLst>
                    <a:ext uri="{9D8B030D-6E8A-4147-A177-3AD203B41FA5}">
                      <a16:colId xmlns:a16="http://schemas.microsoft.com/office/drawing/2014/main" val="218152112"/>
                    </a:ext>
                  </a:extLst>
                </a:gridCol>
                <a:gridCol w="476250">
                  <a:extLst>
                    <a:ext uri="{9D8B030D-6E8A-4147-A177-3AD203B41FA5}">
                      <a16:colId xmlns:a16="http://schemas.microsoft.com/office/drawing/2014/main" val="153282756"/>
                    </a:ext>
                  </a:extLst>
                </a:gridCol>
                <a:gridCol w="1503947">
                  <a:extLst>
                    <a:ext uri="{9D8B030D-6E8A-4147-A177-3AD203B41FA5}">
                      <a16:colId xmlns:a16="http://schemas.microsoft.com/office/drawing/2014/main" val="1503292080"/>
                    </a:ext>
                  </a:extLst>
                </a:gridCol>
                <a:gridCol w="952500">
                  <a:extLst>
                    <a:ext uri="{9D8B030D-6E8A-4147-A177-3AD203B41FA5}">
                      <a16:colId xmlns:a16="http://schemas.microsoft.com/office/drawing/2014/main" val="685241994"/>
                    </a:ext>
                  </a:extLst>
                </a:gridCol>
                <a:gridCol w="1253289">
                  <a:extLst>
                    <a:ext uri="{9D8B030D-6E8A-4147-A177-3AD203B41FA5}">
                      <a16:colId xmlns:a16="http://schemas.microsoft.com/office/drawing/2014/main" val="1140145368"/>
                    </a:ext>
                  </a:extLst>
                </a:gridCol>
                <a:gridCol w="689309">
                  <a:extLst>
                    <a:ext uri="{9D8B030D-6E8A-4147-A177-3AD203B41FA5}">
                      <a16:colId xmlns:a16="http://schemas.microsoft.com/office/drawing/2014/main" val="1107647377"/>
                    </a:ext>
                  </a:extLst>
                </a:gridCol>
                <a:gridCol w="576513">
                  <a:extLst>
                    <a:ext uri="{9D8B030D-6E8A-4147-A177-3AD203B41FA5}">
                      <a16:colId xmlns:a16="http://schemas.microsoft.com/office/drawing/2014/main" val="2876636085"/>
                    </a:ext>
                  </a:extLst>
                </a:gridCol>
                <a:gridCol w="501316">
                  <a:extLst>
                    <a:ext uri="{9D8B030D-6E8A-4147-A177-3AD203B41FA5}">
                      <a16:colId xmlns:a16="http://schemas.microsoft.com/office/drawing/2014/main" val="308216581"/>
                    </a:ext>
                  </a:extLst>
                </a:gridCol>
              </a:tblGrid>
              <a:tr h="721895"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Nr. crt.</a:t>
                      </a:r>
                    </a:p>
                  </a:txBody>
                  <a:tcPr marL="7520" marR="7520" marT="7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Denumire olimpiadă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Clasa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Numele, inițiala tatălui și prenumele elevului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COD CANDIDAT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Școala de proveniență (denumire și localitate)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Județul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Punctaj obținut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Status elev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9878218"/>
                  </a:ext>
                </a:extLst>
              </a:tr>
              <a:tr h="518862"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Domeniul Agricultură – Cultura Plantelor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XI- a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STOLERIU-PRICOP MĂDĂLIN FLORIN</a:t>
                      </a:r>
                    </a:p>
                  </a:txBody>
                  <a:tcPr marL="7520" marR="7520" marT="7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STINOJXI11</a:t>
                      </a:r>
                    </a:p>
                  </a:txBody>
                  <a:tcPr marL="7520" marR="7520" marT="7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LICEUL TEHNOLOGIC "JACQUES M. ELIAS" SASCUT</a:t>
                      </a:r>
                    </a:p>
                  </a:txBody>
                  <a:tcPr marL="7520" marR="7520" marT="7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7992121"/>
                  </a:ext>
                </a:extLst>
              </a:tr>
              <a:tr h="691816"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Domeniul Agricultură – Cultura Plantelor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XI- a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DROGU MIHAELA CAMELIA</a:t>
                      </a:r>
                    </a:p>
                  </a:txBody>
                  <a:tcPr marL="7520" marR="7520" marT="7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DRIAOJXI8</a:t>
                      </a:r>
                    </a:p>
                  </a:txBody>
                  <a:tcPr marL="7520" marR="7520" marT="7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LICEUL TEHNOLOGIC "GEORGETA J.CANCICOV" PARINCEA</a:t>
                      </a:r>
                    </a:p>
                  </a:txBody>
                  <a:tcPr marL="7520" marR="7520" marT="7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II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6388037"/>
                  </a:ext>
                </a:extLst>
              </a:tr>
              <a:tr h="518862"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Domeniul Agricultură – Cultura Plantelor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XI- a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BARDAȘ NECULAI-CLAUDIU</a:t>
                      </a:r>
                    </a:p>
                  </a:txBody>
                  <a:tcPr marL="7520" marR="7520" marT="7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BAIUOJXI4</a:t>
                      </a:r>
                    </a:p>
                  </a:txBody>
                  <a:tcPr marL="7520" marR="7520" marT="7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LICEUL TEHNOLOGIC "JACQUES M. ELIAS" SASCUT</a:t>
                      </a:r>
                    </a:p>
                  </a:txBody>
                  <a:tcPr marL="7520" marR="7520" marT="7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III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8809923"/>
                  </a:ext>
                </a:extLst>
              </a:tr>
              <a:tr h="345908"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Domeniul Agricultură – Cultura Plantelor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XI- a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GÂRBEA SARAH-MARIA</a:t>
                      </a:r>
                    </a:p>
                  </a:txBody>
                  <a:tcPr marL="7520" marR="7520" marT="7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GÂIAOJXI9</a:t>
                      </a:r>
                    </a:p>
                  </a:txBody>
                  <a:tcPr marL="7520" marR="7520" marT="7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LICEUL TEHNOLOGIC FAGET</a:t>
                      </a:r>
                    </a:p>
                  </a:txBody>
                  <a:tcPr marL="7520" marR="7520" marT="7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6152142"/>
                  </a:ext>
                </a:extLst>
              </a:tr>
              <a:tr h="345908"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Domeniul Agricultură – Cultura Plantelor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XI- a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RUSU  CLAUDIA</a:t>
                      </a:r>
                    </a:p>
                  </a:txBody>
                  <a:tcPr marL="7520" marR="7520" marT="7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RUIAOJXI10</a:t>
                      </a:r>
                    </a:p>
                  </a:txBody>
                  <a:tcPr marL="7520" marR="7520" marT="7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LICEUL TEHNOLOGIC FAGET</a:t>
                      </a:r>
                    </a:p>
                  </a:txBody>
                  <a:tcPr marL="7520" marR="7520" marT="7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6482852"/>
                  </a:ext>
                </a:extLst>
              </a:tr>
              <a:tr h="518862"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Domeniul Agricultură – Cultura Plantelor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XII- a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PLĂEȘU VASILICĂ ALESSIO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PLIOOJXII12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LICEUL TEHNOLOGIC "JACQUES M. ELIAS" SASCUT</a:t>
                      </a:r>
                    </a:p>
                  </a:txBody>
                  <a:tcPr marL="7520" marR="7520" marT="7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66825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8910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93D54327-8640-486D-B426-66556FAD89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1961" y="116632"/>
            <a:ext cx="4032448" cy="892022"/>
          </a:xfrm>
          <a:prstGeom prst="rect">
            <a:avLst/>
          </a:prstGeom>
        </p:spPr>
      </p:pic>
      <p:graphicFrame>
        <p:nvGraphicFramePr>
          <p:cNvPr id="2" name="Tabel 1">
            <a:extLst>
              <a:ext uri="{FF2B5EF4-FFF2-40B4-BE49-F238E27FC236}">
                <a16:creationId xmlns:a16="http://schemas.microsoft.com/office/drawing/2014/main" id="{6183A737-4072-4D06-8278-2C68FB28DD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5710463"/>
              </p:ext>
            </p:extLst>
          </p:nvPr>
        </p:nvGraphicFramePr>
        <p:xfrm>
          <a:off x="497211" y="1412776"/>
          <a:ext cx="7429500" cy="435864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val="2721789232"/>
                    </a:ext>
                  </a:extLst>
                </a:gridCol>
                <a:gridCol w="482600">
                  <a:extLst>
                    <a:ext uri="{9D8B030D-6E8A-4147-A177-3AD203B41FA5}">
                      <a16:colId xmlns:a16="http://schemas.microsoft.com/office/drawing/2014/main" val="3280246316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766679716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1978267602"/>
                    </a:ext>
                  </a:extLst>
                </a:gridCol>
                <a:gridCol w="1270000">
                  <a:extLst>
                    <a:ext uri="{9D8B030D-6E8A-4147-A177-3AD203B41FA5}">
                      <a16:colId xmlns:a16="http://schemas.microsoft.com/office/drawing/2014/main" val="4170809107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3868021980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4177352870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3041182281"/>
                    </a:ext>
                  </a:extLst>
                </a:gridCol>
              </a:tblGrid>
              <a:tr h="410354"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Denumire olimpiadă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Clasa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Numele, inițiala tatălui și prenumele elevului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COD CANDIDAT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Școala de proveniență (denumire și localitate)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Județul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Punctaj obținut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Status elev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4519252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algn="l" fontAlgn="b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Economic, Administrativ, Comerț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XI- 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CARCIGA DANIELA GABRIELA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CALAOJXI16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COLEGIUL"N. V. KARPEN" BACAU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1160089"/>
                  </a:ext>
                </a:extLst>
              </a:tr>
              <a:tr h="525780">
                <a:tc>
                  <a:txBody>
                    <a:bodyPr/>
                    <a:lstStyle/>
                    <a:p>
                      <a:pPr algn="l" fontAlgn="b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Economic, Administrativ, Comerț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XI- 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IONIȚĂ ȘTEFANIA-CRISTINA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IONAOJXI20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COLEGIUL TEHNIC "GHEORGHE ASACHI" ONESTI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II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9475498"/>
                  </a:ext>
                </a:extLst>
              </a:tr>
              <a:tr h="525780">
                <a:tc>
                  <a:txBody>
                    <a:bodyPr/>
                    <a:lstStyle/>
                    <a:p>
                      <a:pPr algn="l" fontAlgn="b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Economic, Administrativ, Comerț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XI- 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VIȘINOAIA DRAGOȘ-COSTIN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VIINOJXI25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COLEGIUL TEHNIC "GHEORGHE ASACHI" ONESTI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III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47623"/>
                  </a:ext>
                </a:extLst>
              </a:tr>
              <a:tr h="525780">
                <a:tc>
                  <a:txBody>
                    <a:bodyPr/>
                    <a:lstStyle/>
                    <a:p>
                      <a:pPr algn="l" fontAlgn="b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Economic, Administrativ, Comerț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XI- 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TULBURE MASSIMILIANO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TUNOOJXI22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LICEUL TEHNOLOGIC "DUMITRU MANGERON" BACAU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3347586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algn="l" fontAlgn="b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Economic, Administrativ, Comerț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XI- 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SOLOMON IULIA-GABRIELA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SOLAOJXI21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COLEGIUL ECONOMIC "ION GHICA" BACAU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4979458"/>
                  </a:ext>
                </a:extLst>
              </a:tr>
              <a:tr h="525780">
                <a:tc>
                  <a:txBody>
                    <a:bodyPr/>
                    <a:lstStyle/>
                    <a:p>
                      <a:pPr algn="l" fontAlgn="b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Economic, Administrativ, Comerț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XII- 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CUCLENCO ALEXANDRU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CURUOJXII28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COLEGIUL TEHNIC "GHEORGHE ASACHI" ONESTI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4383625"/>
                  </a:ext>
                </a:extLst>
              </a:tr>
              <a:tr h="525780">
                <a:tc>
                  <a:txBody>
                    <a:bodyPr/>
                    <a:lstStyle/>
                    <a:p>
                      <a:pPr algn="l" fontAlgn="b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Economic, Administrativ, Comerț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XII- 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LĂZĂRESCU ANDREEA-MIHAELA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LĂLAOJXII29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COLEGIUL TEHNIC "GHEORGHE ASACHI" ONESTI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II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6475047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algn="l" fontAlgn="b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Economic, Administrativ, Comerț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XII- 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BELEI SERGIU CĂTĂLIN 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BEN OJXII27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COLEGIUL"N. V. KARPEN" BACAU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III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60181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1244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F2AFD932-7132-4E16-85FB-AFDDC8313F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1961" y="116632"/>
            <a:ext cx="4032448" cy="892022"/>
          </a:xfrm>
          <a:prstGeom prst="rect">
            <a:avLst/>
          </a:prstGeom>
        </p:spPr>
      </p:pic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717B76DF-7686-4583-A4A4-5402B75577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5781438"/>
              </p:ext>
            </p:extLst>
          </p:nvPr>
        </p:nvGraphicFramePr>
        <p:xfrm>
          <a:off x="971600" y="1600199"/>
          <a:ext cx="6696744" cy="5084549"/>
        </p:xfrm>
        <a:graphic>
          <a:graphicData uri="http://schemas.openxmlformats.org/drawingml/2006/table">
            <a:tbl>
              <a:tblPr/>
              <a:tblGrid>
                <a:gridCol w="1259216">
                  <a:extLst>
                    <a:ext uri="{9D8B030D-6E8A-4147-A177-3AD203B41FA5}">
                      <a16:colId xmlns:a16="http://schemas.microsoft.com/office/drawing/2014/main" val="2792841553"/>
                    </a:ext>
                  </a:extLst>
                </a:gridCol>
                <a:gridCol w="435002">
                  <a:extLst>
                    <a:ext uri="{9D8B030D-6E8A-4147-A177-3AD203B41FA5}">
                      <a16:colId xmlns:a16="http://schemas.microsoft.com/office/drawing/2014/main" val="732604345"/>
                    </a:ext>
                  </a:extLst>
                </a:gridCol>
                <a:gridCol w="1373691">
                  <a:extLst>
                    <a:ext uri="{9D8B030D-6E8A-4147-A177-3AD203B41FA5}">
                      <a16:colId xmlns:a16="http://schemas.microsoft.com/office/drawing/2014/main" val="678825092"/>
                    </a:ext>
                  </a:extLst>
                </a:gridCol>
                <a:gridCol w="870004">
                  <a:extLst>
                    <a:ext uri="{9D8B030D-6E8A-4147-A177-3AD203B41FA5}">
                      <a16:colId xmlns:a16="http://schemas.microsoft.com/office/drawing/2014/main" val="1984860466"/>
                    </a:ext>
                  </a:extLst>
                </a:gridCol>
                <a:gridCol w="1144743">
                  <a:extLst>
                    <a:ext uri="{9D8B030D-6E8A-4147-A177-3AD203B41FA5}">
                      <a16:colId xmlns:a16="http://schemas.microsoft.com/office/drawing/2014/main" val="2717754723"/>
                    </a:ext>
                  </a:extLst>
                </a:gridCol>
                <a:gridCol w="629609">
                  <a:extLst>
                    <a:ext uri="{9D8B030D-6E8A-4147-A177-3AD203B41FA5}">
                      <a16:colId xmlns:a16="http://schemas.microsoft.com/office/drawing/2014/main" val="2215955464"/>
                    </a:ext>
                  </a:extLst>
                </a:gridCol>
                <a:gridCol w="526582">
                  <a:extLst>
                    <a:ext uri="{9D8B030D-6E8A-4147-A177-3AD203B41FA5}">
                      <a16:colId xmlns:a16="http://schemas.microsoft.com/office/drawing/2014/main" val="1654731135"/>
                    </a:ext>
                  </a:extLst>
                </a:gridCol>
                <a:gridCol w="457897">
                  <a:extLst>
                    <a:ext uri="{9D8B030D-6E8A-4147-A177-3AD203B41FA5}">
                      <a16:colId xmlns:a16="http://schemas.microsoft.com/office/drawing/2014/main" val="1626200310"/>
                    </a:ext>
                  </a:extLst>
                </a:gridCol>
              </a:tblGrid>
              <a:tr h="539015"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Denumire olimpiadă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Clasa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Numele, inițiala tatălui și prenumele elevului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COD CANDIDAT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Școala de proveniență (denumire și localitate)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Județul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Punctaj obținut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Status elev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8555327"/>
                  </a:ext>
                </a:extLst>
              </a:tr>
              <a:tr h="258278"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Educație tehnologică și aplicații practice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VASILACHE MARIAN-CRISTIAN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VAANOJTEHV20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ȘCOALA GIMNAZIALĂ GAICEANA</a:t>
                      </a:r>
                    </a:p>
                  </a:txBody>
                  <a:tcPr marL="5615" marR="5615" marT="56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5570405"/>
                  </a:ext>
                </a:extLst>
              </a:tr>
              <a:tr h="258278"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Educație tehnologică și aplicații practice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FODOR MATTEO ANDREI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FOEIOJTEHV8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ȘCOALA GIMNAZIALĂ GAICEANA</a:t>
                      </a:r>
                    </a:p>
                  </a:txBody>
                  <a:tcPr marL="5615" marR="5615" marT="56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II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7403123"/>
                  </a:ext>
                </a:extLst>
              </a:tr>
              <a:tr h="258278"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Educație tehnologică și aplicații practice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TALAZ CARLOS-EMANUEL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TAELOJTEHV18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ȘCOALA GIMNAZIALĂ GAICEANA</a:t>
                      </a:r>
                    </a:p>
                  </a:txBody>
                  <a:tcPr marL="5615" marR="5615" marT="56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III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7940808"/>
                  </a:ext>
                </a:extLst>
              </a:tr>
              <a:tr h="258278"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Educație tehnologică și aplicații practice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BALAN ANDREI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BAEIOJTEHV2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COLEGIUL"N. V. KARPEN" BACAU</a:t>
                      </a:r>
                    </a:p>
                  </a:txBody>
                  <a:tcPr marL="5615" marR="5615" marT="56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0982764"/>
                  </a:ext>
                </a:extLst>
              </a:tr>
              <a:tr h="387417"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Educație tehnologică și aplicații practice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MOIZE DAVID DOMINIC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MOICOJTEHV13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ȘCOALA GIMNAZIALĂ "MIHAIL SADOVEANU" BACAU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8243859"/>
                  </a:ext>
                </a:extLst>
              </a:tr>
              <a:tr h="258278"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Educație tehnologică și aplicații practice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SPRIANU ADELA MARIA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SPIAOJTEHV16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COLEGIUL"N. V. KARPEN" BACAU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7689019"/>
                  </a:ext>
                </a:extLst>
              </a:tr>
              <a:tr h="258278"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Educație tehnologică și aplicații practice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MARCU MARIA-VIOLETA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MATAOJTEHV11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ȘCOALA GIMNAZIALĂ HELEGIU</a:t>
                      </a:r>
                    </a:p>
                  </a:txBody>
                  <a:tcPr marL="5615" marR="5615" marT="56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6417290"/>
                  </a:ext>
                </a:extLst>
              </a:tr>
              <a:tr h="387417"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Educație tehnologică și aplicații practice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STUPU TUDOR</a:t>
                      </a:r>
                    </a:p>
                  </a:txBody>
                  <a:tcPr marL="5615" marR="5615" marT="56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STOROJTEHVI39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COLEGIUL NAȚIONAL "FERDINAND I" BACAU</a:t>
                      </a:r>
                    </a:p>
                  </a:txBody>
                  <a:tcPr marL="5615" marR="5615" marT="56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4517893"/>
                  </a:ext>
                </a:extLst>
              </a:tr>
              <a:tr h="387417"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Educație tehnologică și aplicații practice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GHIUȘ MATEI - ALEXANDRU 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GHU OJTEHVI27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ȘCOALA GIMNAZIALĂNR 1 ONESTI</a:t>
                      </a:r>
                    </a:p>
                  </a:txBody>
                  <a:tcPr marL="5615" marR="5615" marT="56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II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7445341"/>
                  </a:ext>
                </a:extLst>
              </a:tr>
              <a:tr h="258278"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Educație tehnologică și aplicații practice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MACOVEI MIHAI 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MAI OJTEHVI32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ȘCOALA GIMNAZIALĂ HELEGIU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III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8349336"/>
                  </a:ext>
                </a:extLst>
              </a:tr>
              <a:tr h="258278"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Educație tehnologică și aplicații practice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MARTIN TANYA MARIA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MAIAOJTEHVI33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COLEGIUL"N. V. KARPEN" BACAU</a:t>
                      </a:r>
                    </a:p>
                  </a:txBody>
                  <a:tcPr marL="5615" marR="5615" marT="56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672785"/>
                  </a:ext>
                </a:extLst>
              </a:tr>
              <a:tr h="387417"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Educație tehnologică și aplicații practice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ROTARU ANDREI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ROEIOJTEHVI37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ȘCOALA GIMNAZIALĂ "ALEXANDRU IOAN CUZA" BACAU</a:t>
                      </a:r>
                    </a:p>
                  </a:txBody>
                  <a:tcPr marL="5615" marR="5615" marT="56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1111926"/>
                  </a:ext>
                </a:extLst>
              </a:tr>
              <a:tr h="258278"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Educație tehnologică și aplicații practice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ȘCHIOPU AMALIA ȘTEFANIA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ȘCIAOJTEHVI40</a:t>
                      </a:r>
                    </a:p>
                  </a:txBody>
                  <a:tcPr marL="5615" marR="5615" marT="56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COLEGIUL"N. V. KARPEN" BACAU</a:t>
                      </a:r>
                    </a:p>
                  </a:txBody>
                  <a:tcPr marL="5615" marR="5615" marT="56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8466156"/>
                  </a:ext>
                </a:extLst>
              </a:tr>
              <a:tr h="387417"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Educație tehnologică și aplicații practice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VÎLEA EDUARD-ȘTEFAN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VÎANOJTEHVI42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ȘCOALA GIMNAZIALĂ "EMIL RACOVITA" ONESTI</a:t>
                      </a:r>
                    </a:p>
                  </a:txBody>
                  <a:tcPr marL="5615" marR="5615" marT="56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5615" marR="5615" marT="5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29191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27959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ine 3">
            <a:extLst>
              <a:ext uri="{FF2B5EF4-FFF2-40B4-BE49-F238E27FC236}">
                <a16:creationId xmlns:a16="http://schemas.microsoft.com/office/drawing/2014/main" id="{E653F9D1-14A0-4004-A203-8CB99EE13A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1961" y="116632"/>
            <a:ext cx="4032448" cy="892022"/>
          </a:xfrm>
          <a:prstGeom prst="rect">
            <a:avLst/>
          </a:prstGeom>
        </p:spPr>
      </p:pic>
      <p:graphicFrame>
        <p:nvGraphicFramePr>
          <p:cNvPr id="2" name="Tabel 1">
            <a:extLst>
              <a:ext uri="{FF2B5EF4-FFF2-40B4-BE49-F238E27FC236}">
                <a16:creationId xmlns:a16="http://schemas.microsoft.com/office/drawing/2014/main" id="{F6FCECF2-2FCA-4FA8-AB01-D77A1B956078}"/>
              </a:ext>
            </a:extLst>
          </p:cNvPr>
          <p:cNvGraphicFramePr>
            <a:graphicFrameLocks noGrp="1"/>
          </p:cNvGraphicFramePr>
          <p:nvPr/>
        </p:nvGraphicFramePr>
        <p:xfrm>
          <a:off x="779431" y="1600201"/>
          <a:ext cx="6975537" cy="4800597"/>
        </p:xfrm>
        <a:graphic>
          <a:graphicData uri="http://schemas.openxmlformats.org/drawingml/2006/table">
            <a:tbl>
              <a:tblPr/>
              <a:tblGrid>
                <a:gridCol w="1311639">
                  <a:extLst>
                    <a:ext uri="{9D8B030D-6E8A-4147-A177-3AD203B41FA5}">
                      <a16:colId xmlns:a16="http://schemas.microsoft.com/office/drawing/2014/main" val="793876982"/>
                    </a:ext>
                  </a:extLst>
                </a:gridCol>
                <a:gridCol w="453112">
                  <a:extLst>
                    <a:ext uri="{9D8B030D-6E8A-4147-A177-3AD203B41FA5}">
                      <a16:colId xmlns:a16="http://schemas.microsoft.com/office/drawing/2014/main" val="3928444867"/>
                    </a:ext>
                  </a:extLst>
                </a:gridCol>
                <a:gridCol w="1430879">
                  <a:extLst>
                    <a:ext uri="{9D8B030D-6E8A-4147-A177-3AD203B41FA5}">
                      <a16:colId xmlns:a16="http://schemas.microsoft.com/office/drawing/2014/main" val="3578183528"/>
                    </a:ext>
                  </a:extLst>
                </a:gridCol>
                <a:gridCol w="906224">
                  <a:extLst>
                    <a:ext uri="{9D8B030D-6E8A-4147-A177-3AD203B41FA5}">
                      <a16:colId xmlns:a16="http://schemas.microsoft.com/office/drawing/2014/main" val="496999238"/>
                    </a:ext>
                  </a:extLst>
                </a:gridCol>
                <a:gridCol w="1192399">
                  <a:extLst>
                    <a:ext uri="{9D8B030D-6E8A-4147-A177-3AD203B41FA5}">
                      <a16:colId xmlns:a16="http://schemas.microsoft.com/office/drawing/2014/main" val="3769491157"/>
                    </a:ext>
                  </a:extLst>
                </a:gridCol>
                <a:gridCol w="655820">
                  <a:extLst>
                    <a:ext uri="{9D8B030D-6E8A-4147-A177-3AD203B41FA5}">
                      <a16:colId xmlns:a16="http://schemas.microsoft.com/office/drawing/2014/main" val="930296367"/>
                    </a:ext>
                  </a:extLst>
                </a:gridCol>
                <a:gridCol w="548504">
                  <a:extLst>
                    <a:ext uri="{9D8B030D-6E8A-4147-A177-3AD203B41FA5}">
                      <a16:colId xmlns:a16="http://schemas.microsoft.com/office/drawing/2014/main" val="3100233850"/>
                    </a:ext>
                  </a:extLst>
                </a:gridCol>
                <a:gridCol w="476960">
                  <a:extLst>
                    <a:ext uri="{9D8B030D-6E8A-4147-A177-3AD203B41FA5}">
                      <a16:colId xmlns:a16="http://schemas.microsoft.com/office/drawing/2014/main" val="1143693898"/>
                    </a:ext>
                  </a:extLst>
                </a:gridCol>
              </a:tblGrid>
              <a:tr h="686822"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Denumire olimpiadă</a:t>
                      </a:r>
                    </a:p>
                  </a:txBody>
                  <a:tcPr marL="7154" marR="7154" marT="7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Clasa</a:t>
                      </a:r>
                    </a:p>
                  </a:txBody>
                  <a:tcPr marL="7154" marR="7154" marT="7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Numele, inițiala tatălui și prenumele elevului</a:t>
                      </a:r>
                    </a:p>
                  </a:txBody>
                  <a:tcPr marL="7154" marR="7154" marT="7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COD CANDIDAT</a:t>
                      </a:r>
                    </a:p>
                  </a:txBody>
                  <a:tcPr marL="7154" marR="7154" marT="7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Școala de proveniență (denumire și localitate)</a:t>
                      </a:r>
                    </a:p>
                  </a:txBody>
                  <a:tcPr marL="7154" marR="7154" marT="7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Județul</a:t>
                      </a:r>
                    </a:p>
                  </a:txBody>
                  <a:tcPr marL="7154" marR="7154" marT="7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Punctaj obținut</a:t>
                      </a:r>
                    </a:p>
                  </a:txBody>
                  <a:tcPr marL="7154" marR="7154" marT="7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Status elev</a:t>
                      </a:r>
                    </a:p>
                  </a:txBody>
                  <a:tcPr marL="7154" marR="7154" marT="7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7339117"/>
                  </a:ext>
                </a:extLst>
              </a:tr>
              <a:tr h="329102"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Educație tehnologică și aplicații practice</a:t>
                      </a:r>
                    </a:p>
                  </a:txBody>
                  <a:tcPr marL="7154" marR="7154" marT="7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VII</a:t>
                      </a:r>
                    </a:p>
                  </a:txBody>
                  <a:tcPr marL="7154" marR="7154" marT="7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PETREA ANA MARIA </a:t>
                      </a:r>
                    </a:p>
                  </a:txBody>
                  <a:tcPr marL="7154" marR="7154" marT="7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PEA OJTEHVII46</a:t>
                      </a:r>
                    </a:p>
                  </a:txBody>
                  <a:tcPr marL="7154" marR="7154" marT="7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ȘCOALA GIMNAZIALĂ HELEGIU</a:t>
                      </a:r>
                    </a:p>
                  </a:txBody>
                  <a:tcPr marL="7154" marR="7154" marT="7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7154" marR="7154" marT="7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</a:t>
                      </a:r>
                    </a:p>
                  </a:txBody>
                  <a:tcPr marL="7154" marR="7154" marT="7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7154" marR="7154" marT="7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5534315"/>
                  </a:ext>
                </a:extLst>
              </a:tr>
              <a:tr h="493653"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Educație tehnologică și aplicații practice</a:t>
                      </a:r>
                    </a:p>
                  </a:txBody>
                  <a:tcPr marL="7154" marR="7154" marT="7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VII</a:t>
                      </a:r>
                    </a:p>
                  </a:txBody>
                  <a:tcPr marL="7154" marR="7154" marT="7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PAIC SOFIA</a:t>
                      </a:r>
                    </a:p>
                  </a:txBody>
                  <a:tcPr marL="7154" marR="7154" marT="7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PAIAOJTEHVII45</a:t>
                      </a:r>
                    </a:p>
                  </a:txBody>
                  <a:tcPr marL="7154" marR="7154" marT="7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ȘCOALA GIMNAZIALĂ "MIRON COSTIN" BACAU</a:t>
                      </a:r>
                    </a:p>
                  </a:txBody>
                  <a:tcPr marL="7154" marR="7154" marT="7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7154" marR="7154" marT="7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</a:t>
                      </a:r>
                    </a:p>
                  </a:txBody>
                  <a:tcPr marL="7154" marR="7154" marT="7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II</a:t>
                      </a:r>
                    </a:p>
                  </a:txBody>
                  <a:tcPr marL="7154" marR="7154" marT="7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7088739"/>
                  </a:ext>
                </a:extLst>
              </a:tr>
              <a:tr h="329102"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Educație tehnologică și aplicații practice</a:t>
                      </a:r>
                    </a:p>
                  </a:txBody>
                  <a:tcPr marL="7154" marR="7154" marT="7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VII</a:t>
                      </a:r>
                    </a:p>
                  </a:txBody>
                  <a:tcPr marL="7154" marR="7154" marT="7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PÎRJOL ANDREEA-ALEXANDRA </a:t>
                      </a:r>
                    </a:p>
                  </a:txBody>
                  <a:tcPr marL="7154" marR="7154" marT="7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PÎA OJTEHVII47</a:t>
                      </a:r>
                    </a:p>
                  </a:txBody>
                  <a:tcPr marL="7154" marR="7154" marT="7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ȘCOALA GIMNAZIALĂ HELEGIU</a:t>
                      </a:r>
                    </a:p>
                  </a:txBody>
                  <a:tcPr marL="7154" marR="7154" marT="7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7154" marR="7154" marT="7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7154" marR="7154" marT="7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III</a:t>
                      </a:r>
                    </a:p>
                  </a:txBody>
                  <a:tcPr marL="7154" marR="7154" marT="7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4583037"/>
                  </a:ext>
                </a:extLst>
              </a:tr>
              <a:tr h="493653"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Educație tehnologică și aplicații practice</a:t>
                      </a:r>
                    </a:p>
                  </a:txBody>
                  <a:tcPr marL="7154" marR="7154" marT="7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VII</a:t>
                      </a:r>
                    </a:p>
                  </a:txBody>
                  <a:tcPr marL="7154" marR="7154" marT="7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HUȘTIU EMA</a:t>
                      </a:r>
                    </a:p>
                  </a:txBody>
                  <a:tcPr marL="7154" marR="7154" marT="7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HUMAOJTEHVII44</a:t>
                      </a:r>
                    </a:p>
                  </a:txBody>
                  <a:tcPr marL="7154" marR="7154" marT="7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COLEGIUL NAȚIONAL "FERDINAND I" BACAU</a:t>
                      </a:r>
                    </a:p>
                  </a:txBody>
                  <a:tcPr marL="7154" marR="7154" marT="7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7154" marR="7154" marT="7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7154" marR="7154" marT="7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7154" marR="7154" marT="7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2006294"/>
                  </a:ext>
                </a:extLst>
              </a:tr>
              <a:tr h="329102"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Educație tehnologică și aplicații practice</a:t>
                      </a:r>
                    </a:p>
                  </a:txBody>
                  <a:tcPr marL="7154" marR="7154" marT="7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VII</a:t>
                      </a:r>
                    </a:p>
                  </a:txBody>
                  <a:tcPr marL="7154" marR="7154" marT="7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TÂMPU CLARA ALEXANDRA</a:t>
                      </a:r>
                    </a:p>
                  </a:txBody>
                  <a:tcPr marL="7154" marR="7154" marT="7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TÂRAOJTEHVII49</a:t>
                      </a:r>
                    </a:p>
                  </a:txBody>
                  <a:tcPr marL="7154" marR="7154" marT="7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COLEGIUL"N. V. KARPEN" BACAU</a:t>
                      </a:r>
                    </a:p>
                  </a:txBody>
                  <a:tcPr marL="7154" marR="7154" marT="7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7154" marR="7154" marT="7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</a:t>
                      </a:r>
                    </a:p>
                  </a:txBody>
                  <a:tcPr marL="7154" marR="7154" marT="7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7154" marR="7154" marT="7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6559859"/>
                  </a:ext>
                </a:extLst>
              </a:tr>
              <a:tr h="493653"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Educație tehnologică și aplicații practice</a:t>
                      </a:r>
                    </a:p>
                  </a:txBody>
                  <a:tcPr marL="7154" marR="7154" marT="7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VIII</a:t>
                      </a:r>
                    </a:p>
                  </a:txBody>
                  <a:tcPr marL="7154" marR="7154" marT="7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PĂUN RAISA-MARIA</a:t>
                      </a:r>
                    </a:p>
                  </a:txBody>
                  <a:tcPr marL="7154" marR="7154" marT="7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PĂIAOJTEHVIII54</a:t>
                      </a:r>
                    </a:p>
                  </a:txBody>
                  <a:tcPr marL="7154" marR="7154" marT="7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COLEGIUL NAȚIONAL "FERDINAND I" BACAU</a:t>
                      </a:r>
                    </a:p>
                  </a:txBody>
                  <a:tcPr marL="7154" marR="7154" marT="7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7154" marR="7154" marT="7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</a:p>
                  </a:txBody>
                  <a:tcPr marL="7154" marR="7154" marT="7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7154" marR="7154" marT="7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3890832"/>
                  </a:ext>
                </a:extLst>
              </a:tr>
              <a:tr h="493653"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Educație tehnologică și aplicații practice</a:t>
                      </a:r>
                    </a:p>
                  </a:txBody>
                  <a:tcPr marL="7154" marR="7154" marT="7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VIII</a:t>
                      </a:r>
                    </a:p>
                  </a:txBody>
                  <a:tcPr marL="7154" marR="7154" marT="7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BĂRBUȚĂ ARIANA-MIHAELA</a:t>
                      </a:r>
                    </a:p>
                  </a:txBody>
                  <a:tcPr marL="7154" marR="7154" marT="7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BĂLAOJTEHVIII50</a:t>
                      </a:r>
                    </a:p>
                  </a:txBody>
                  <a:tcPr marL="7154" marR="7154" marT="7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ȘCOALA GIMNAZIALĂ "MIRON COSTIN" BACAU</a:t>
                      </a:r>
                    </a:p>
                  </a:txBody>
                  <a:tcPr marL="7154" marR="7154" marT="7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7154" marR="7154" marT="7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</a:t>
                      </a:r>
                    </a:p>
                  </a:txBody>
                  <a:tcPr marL="7154" marR="7154" marT="7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II</a:t>
                      </a:r>
                    </a:p>
                  </a:txBody>
                  <a:tcPr marL="7154" marR="7154" marT="7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8513700"/>
                  </a:ext>
                </a:extLst>
              </a:tr>
              <a:tr h="493653"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Educație tehnologică și aplicații practice</a:t>
                      </a:r>
                    </a:p>
                  </a:txBody>
                  <a:tcPr marL="7154" marR="7154" marT="7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VIII</a:t>
                      </a:r>
                    </a:p>
                  </a:txBody>
                  <a:tcPr marL="7154" marR="7154" marT="7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POSTOLACHE MARIA</a:t>
                      </a:r>
                    </a:p>
                  </a:txBody>
                  <a:tcPr marL="7154" marR="7154" marT="7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POIAOJTEHVIII55</a:t>
                      </a:r>
                    </a:p>
                  </a:txBody>
                  <a:tcPr marL="7154" marR="7154" marT="7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COLEGIUL NAȚIONAL "FERDINAND I" BACAU</a:t>
                      </a:r>
                    </a:p>
                  </a:txBody>
                  <a:tcPr marL="7154" marR="7154" marT="7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7154" marR="7154" marT="7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</a:t>
                      </a:r>
                    </a:p>
                  </a:txBody>
                  <a:tcPr marL="7154" marR="7154" marT="7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III</a:t>
                      </a:r>
                    </a:p>
                  </a:txBody>
                  <a:tcPr marL="7154" marR="7154" marT="7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7187377"/>
                  </a:ext>
                </a:extLst>
              </a:tr>
              <a:tr h="329102"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Educație tehnologică și aplicații practice</a:t>
                      </a:r>
                    </a:p>
                  </a:txBody>
                  <a:tcPr marL="7154" marR="7154" marT="7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VIII</a:t>
                      </a:r>
                    </a:p>
                  </a:txBody>
                  <a:tcPr marL="7154" marR="7154" marT="7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CIOBOTARU OANA-CRISTINA</a:t>
                      </a:r>
                    </a:p>
                  </a:txBody>
                  <a:tcPr marL="7154" marR="7154" marT="7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CINAOJTEHVIII52</a:t>
                      </a:r>
                    </a:p>
                  </a:txBody>
                  <a:tcPr marL="7154" marR="7154" marT="7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ȘCOALA GIMNAZIALĂ HELEGIU</a:t>
                      </a:r>
                    </a:p>
                  </a:txBody>
                  <a:tcPr marL="7154" marR="7154" marT="7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7154" marR="7154" marT="7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</a:t>
                      </a:r>
                    </a:p>
                  </a:txBody>
                  <a:tcPr marL="7154" marR="7154" marT="7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7154" marR="7154" marT="7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3674355"/>
                  </a:ext>
                </a:extLst>
              </a:tr>
              <a:tr h="329102"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Educație tehnologică și aplicații practice</a:t>
                      </a:r>
                    </a:p>
                  </a:txBody>
                  <a:tcPr marL="7154" marR="7154" marT="7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VIII</a:t>
                      </a:r>
                    </a:p>
                  </a:txBody>
                  <a:tcPr marL="7154" marR="7154" marT="7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TARAIPAN DELIA-ANDREEA </a:t>
                      </a:r>
                    </a:p>
                  </a:txBody>
                  <a:tcPr marL="7154" marR="7154" marT="7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TAA OJTEHVIII59</a:t>
                      </a:r>
                    </a:p>
                  </a:txBody>
                  <a:tcPr marL="7154" marR="7154" marT="7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ȘCOALA GIMNAZIALĂ HELEGIU</a:t>
                      </a:r>
                    </a:p>
                  </a:txBody>
                  <a:tcPr marL="7154" marR="7154" marT="7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7154" marR="7154" marT="7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7154" marR="7154" marT="7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7154" marR="7154" marT="7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82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50974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ine 3">
            <a:extLst>
              <a:ext uri="{FF2B5EF4-FFF2-40B4-BE49-F238E27FC236}">
                <a16:creationId xmlns:a16="http://schemas.microsoft.com/office/drawing/2014/main" id="{CC9B5A30-271D-4E63-8578-42ED6F1EC3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1961" y="116632"/>
            <a:ext cx="4032448" cy="892022"/>
          </a:xfrm>
          <a:prstGeom prst="rect">
            <a:avLst/>
          </a:prstGeom>
        </p:spPr>
      </p:pic>
      <p:graphicFrame>
        <p:nvGraphicFramePr>
          <p:cNvPr id="2" name="Tabel 1">
            <a:extLst>
              <a:ext uri="{FF2B5EF4-FFF2-40B4-BE49-F238E27FC236}">
                <a16:creationId xmlns:a16="http://schemas.microsoft.com/office/drawing/2014/main" id="{9A0CF5F3-574A-4061-88DA-58597F1694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7330424"/>
              </p:ext>
            </p:extLst>
          </p:nvPr>
        </p:nvGraphicFramePr>
        <p:xfrm>
          <a:off x="539552" y="1835284"/>
          <a:ext cx="7429500" cy="3187432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val="2582712242"/>
                    </a:ext>
                  </a:extLst>
                </a:gridCol>
                <a:gridCol w="482600">
                  <a:extLst>
                    <a:ext uri="{9D8B030D-6E8A-4147-A177-3AD203B41FA5}">
                      <a16:colId xmlns:a16="http://schemas.microsoft.com/office/drawing/2014/main" val="2666563057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67343815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3412121766"/>
                    </a:ext>
                  </a:extLst>
                </a:gridCol>
                <a:gridCol w="1270000">
                  <a:extLst>
                    <a:ext uri="{9D8B030D-6E8A-4147-A177-3AD203B41FA5}">
                      <a16:colId xmlns:a16="http://schemas.microsoft.com/office/drawing/2014/main" val="622216166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203332843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1101000800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3624459672"/>
                    </a:ext>
                  </a:extLst>
                </a:gridCol>
              </a:tblGrid>
              <a:tr h="703312"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Denumire olimpiadă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Clasa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Numele, inițiala tatălui și prenumele elevului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COD CANDIDAT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Școala de proveniență (denumire și localitate)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Județul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Punctaj obținut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Status elev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7953475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l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Electric, Electrotehnic, Electromecanic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XI-a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GHINEȚ LAURENȚIU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GHIUOJXI32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COLEGIUL TEHNIC "GRIGORE COBALCESCU" MOINESTI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7837306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algn="l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Electric, Electrotehnic, Electromecanic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XII-a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BOTEZ FABIANO GIORGIO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BOIOOJXII33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COLEGIUL"N. V. KARPEN" BACAU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695812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algn="l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Electric, Electrotehnic, Electromecanic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XII-a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MUNTEANU FEDERICO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MUCOOJXII34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COLEGIUL"N. V. KARPEN" BACAU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II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6626536"/>
                  </a:ext>
                </a:extLst>
              </a:tr>
              <a:tr h="525780">
                <a:tc>
                  <a:txBody>
                    <a:bodyPr/>
                    <a:lstStyle/>
                    <a:p>
                      <a:pPr algn="l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Electronică, Automatizări, Telecomunicații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XII-a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FLOREA RĂZVAN GABRIEL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FLELOJXII38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COLEGIUL"N. V. KARPEN" BACAU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6476398"/>
                  </a:ext>
                </a:extLst>
              </a:tr>
              <a:tr h="525780">
                <a:tc>
                  <a:txBody>
                    <a:bodyPr/>
                    <a:lstStyle/>
                    <a:p>
                      <a:pPr algn="l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Electronică, Automatizări, Telecomunicații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XII-a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UNGURU ALEXANDRU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UNRUOJXII39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COLEGIUL"N. V. KARPEN" BACAU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II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53894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32339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ine 4">
            <a:extLst>
              <a:ext uri="{FF2B5EF4-FFF2-40B4-BE49-F238E27FC236}">
                <a16:creationId xmlns:a16="http://schemas.microsoft.com/office/drawing/2014/main" id="{9AAC0598-A198-44FC-97CD-D8ACCA78FC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1961" y="116632"/>
            <a:ext cx="4032448" cy="892022"/>
          </a:xfrm>
          <a:prstGeom prst="rect">
            <a:avLst/>
          </a:prstGeom>
        </p:spPr>
      </p:pic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02D5E024-1CF7-4638-8E55-0B0B2EDDA996}"/>
              </a:ext>
            </a:extLst>
          </p:cNvPr>
          <p:cNvGraphicFramePr>
            <a:graphicFrameLocks noGrp="1"/>
          </p:cNvGraphicFramePr>
          <p:nvPr/>
        </p:nvGraphicFramePr>
        <p:xfrm>
          <a:off x="552450" y="2023110"/>
          <a:ext cx="7429500" cy="395478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val="2419262764"/>
                    </a:ext>
                  </a:extLst>
                </a:gridCol>
                <a:gridCol w="482600">
                  <a:extLst>
                    <a:ext uri="{9D8B030D-6E8A-4147-A177-3AD203B41FA5}">
                      <a16:colId xmlns:a16="http://schemas.microsoft.com/office/drawing/2014/main" val="181205326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4271311007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2668926319"/>
                    </a:ext>
                  </a:extLst>
                </a:gridCol>
                <a:gridCol w="1270000">
                  <a:extLst>
                    <a:ext uri="{9D8B030D-6E8A-4147-A177-3AD203B41FA5}">
                      <a16:colId xmlns:a16="http://schemas.microsoft.com/office/drawing/2014/main" val="1211591727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1357957924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1716907008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685707395"/>
                    </a:ext>
                  </a:extLst>
                </a:gridCol>
              </a:tblGrid>
              <a:tr h="731520"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Denumire olimpiadă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Clasa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Numele, inițiala tatălui și prenumele elevului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COD CANDIDAT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Școala de proveniență (denumire și localitate)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Județul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Punctaj obținut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Status elev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9609828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l" fontAlgn="ctr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Industrie Alimentară - Analiza Produselor Alimentare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XI-a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CANCEL FRANCESCA-SARA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CARAOJXI41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LICEUL TEHNOLOGIC "GRIGORE ANTIPA" BACAU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482151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l" fontAlgn="ctr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Industrie Alimentară - Analiza Produselor Alimentare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XII-a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TOFAN LENUȚA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TOȚAOJXII45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LICEUL TEHNOLOGIC "GRIGORE ANTIPA" BACAU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932857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l" fontAlgn="ctr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Industrie Alimentară - Analiza Produselor Alimentare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XII-a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BOGHIU ROXANA-ANDREEA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BOEAOJXII43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LICEUL TEHNOLOGIC "GRIGORE ANTIPA" BACAU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4005083"/>
                  </a:ext>
                </a:extLst>
              </a:tr>
              <a:tr h="525780">
                <a:tc>
                  <a:txBody>
                    <a:bodyPr/>
                    <a:lstStyle/>
                    <a:p>
                      <a:pPr algn="l" fontAlgn="ctr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Industrie Alimentară - Industrie alimentară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XI-a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STOLERU ALEXANDRA-SABINA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STNAOJXI48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LICEUL TEHNOLOGIC "GRIGORE ANTIPA" BACAU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4974216"/>
                  </a:ext>
                </a:extLst>
              </a:tr>
              <a:tr h="525780">
                <a:tc>
                  <a:txBody>
                    <a:bodyPr/>
                    <a:lstStyle/>
                    <a:p>
                      <a:pPr algn="l" fontAlgn="ctr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Industrie Alimentară - Industrie alimentară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XI-a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BOTEZATU ANDREEA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BOEAOJXI46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LICEUL TEHNOLOGIC "GRIGORE ANTIPA" BACAU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II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9276379"/>
                  </a:ext>
                </a:extLst>
              </a:tr>
              <a:tr h="525780">
                <a:tc>
                  <a:txBody>
                    <a:bodyPr/>
                    <a:lstStyle/>
                    <a:p>
                      <a:pPr algn="l" fontAlgn="ctr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Industrie Alimentară - Industrie alimentară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XI-a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STOINA DANIEL-IONUȚ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STUȚOJXI47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LICEUL TEHNOLOGIC "GRIGORE ANTIPA" BACAU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Bacău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08231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56673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Formă particularizată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0</TotalTime>
  <Words>2228</Words>
  <Application>Microsoft Office PowerPoint</Application>
  <PresentationFormat>Expunere pe ecran (4:3)</PresentationFormat>
  <Paragraphs>718</Paragraphs>
  <Slides>21</Slides>
  <Notes>0</Notes>
  <HiddenSlides>0</HiddenSlides>
  <MMClips>0</MMClips>
  <ScaleCrop>false</ScaleCrop>
  <HeadingPairs>
    <vt:vector size="6" baseType="variant">
      <vt:variant>
        <vt:lpstr>Fonturi utilizate</vt:lpstr>
      </vt:variant>
      <vt:variant>
        <vt:i4>7</vt:i4>
      </vt:variant>
      <vt:variant>
        <vt:lpstr>Temă</vt:lpstr>
      </vt:variant>
      <vt:variant>
        <vt:i4>2</vt:i4>
      </vt:variant>
      <vt:variant>
        <vt:lpstr>Titluri diapozitive</vt:lpstr>
      </vt:variant>
      <vt:variant>
        <vt:i4>21</vt:i4>
      </vt:variant>
    </vt:vector>
  </HeadingPairs>
  <TitlesOfParts>
    <vt:vector size="30" baseType="lpstr">
      <vt:lpstr>Arial</vt:lpstr>
      <vt:lpstr>Calibri</vt:lpstr>
      <vt:lpstr>Cambria</vt:lpstr>
      <vt:lpstr>Candara</vt:lpstr>
      <vt:lpstr>Symbol</vt:lpstr>
      <vt:lpstr>Times New Roman</vt:lpstr>
      <vt:lpstr>Wingdings</vt:lpstr>
      <vt:lpstr>Formă particularizată</vt:lpstr>
      <vt:lpstr>Adjacency</vt:lpstr>
      <vt:lpstr>RAPORT DE ACTIVITATE An  şcolar: 2024-2025 Aria curriculară: „Tehnologii” 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2025-2026</vt:lpstr>
      <vt:lpstr>2025-2026</vt:lpstr>
      <vt:lpstr>Prezentare PowerPoint</vt:lpstr>
      <vt:lpstr>Prezentare PowerPoint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isj</dc:creator>
  <cp:lastModifiedBy>CIUCHI MIHAELA-LILIANA</cp:lastModifiedBy>
  <cp:revision>141</cp:revision>
  <dcterms:created xsi:type="dcterms:W3CDTF">1601-01-01T00:00:00Z</dcterms:created>
  <dcterms:modified xsi:type="dcterms:W3CDTF">2025-09-23T06:45:02Z</dcterms:modified>
</cp:coreProperties>
</file>