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9/19/2018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9/19/2018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9/19/2018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9/19/2018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9/19/2018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9/19/2018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9/19/2018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9/19/2018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9701" y="1447800"/>
            <a:ext cx="10380372" cy="4849969"/>
          </a:xfrm>
        </p:spPr>
        <p:txBody>
          <a:bodyPr/>
          <a:lstStyle/>
          <a:p>
            <a:r>
              <a:rPr lang="ro-RO" sz="2400" b="1" dirty="0" smtClean="0">
                <a:latin typeface="Arial Narrow" panose="020B0606020202030204" pitchFamily="34" charset="0"/>
              </a:rPr>
              <a:t>                                                                 ORDIN</a:t>
            </a:r>
            <a:r>
              <a:rPr lang="en-US" sz="2400" dirty="0">
                <a:latin typeface="Arial Narrow" panose="020B0606020202030204" pitchFamily="34" charset="0"/>
              </a:rPr>
              <a:t/>
            </a:r>
            <a:br>
              <a:rPr lang="en-US" sz="2400" dirty="0">
                <a:latin typeface="Arial Narrow" panose="020B0606020202030204" pitchFamily="34" charset="0"/>
              </a:rPr>
            </a:br>
            <a:r>
              <a:rPr lang="ro-RO" sz="2400" b="1" dirty="0">
                <a:latin typeface="Arial Narrow" panose="020B0606020202030204" pitchFamily="34" charset="0"/>
              </a:rPr>
              <a:t>privind modificarea Anexei nr. 1 a Ordinului ministrului educaţiei, cercetării, tineretului şi sportului nr. 3035/2012 privind aprobarea Metodologiei – cadru de organizare și desfășurare a competițiilor școlare și a Regulamentului de organizare a activităților cuprinse în calendarul activităților educative, școlare și extrașcolare</a:t>
            </a:r>
            <a:r>
              <a:rPr lang="en-US" sz="2400" dirty="0">
                <a:latin typeface="Arial Narrow" panose="020B0606020202030204" pitchFamily="34" charset="0"/>
              </a:rPr>
              <a:t/>
            </a:r>
            <a:br>
              <a:rPr lang="en-US" sz="2400" dirty="0">
                <a:latin typeface="Arial Narrow" panose="020B0606020202030204" pitchFamily="34" charset="0"/>
              </a:rPr>
            </a:br>
            <a:r>
              <a:rPr lang="ro-RO" sz="2400" b="1" dirty="0">
                <a:latin typeface="Arial Narrow" panose="020B0606020202030204" pitchFamily="34" charset="0"/>
              </a:rPr>
              <a:t> </a:t>
            </a:r>
            <a:r>
              <a:rPr lang="en-US" sz="2400" dirty="0">
                <a:latin typeface="Arial Narrow" panose="020B0606020202030204" pitchFamily="34" charset="0"/>
              </a:rPr>
              <a:t/>
            </a:r>
            <a:br>
              <a:rPr lang="en-US" sz="2400" dirty="0">
                <a:latin typeface="Arial Narrow" panose="020B0606020202030204" pitchFamily="34" charset="0"/>
              </a:rPr>
            </a:br>
            <a:endParaRPr lang="en-US" sz="2400" dirty="0">
              <a:latin typeface="Arial Narrow" panose="020B0606020202030204" pitchFamily="34" charset="0"/>
            </a:endParaRPr>
          </a:p>
        </p:txBody>
      </p:sp>
      <p:sp>
        <p:nvSpPr>
          <p:cNvPr id="3" name="Subtitle 2"/>
          <p:cNvSpPr>
            <a:spLocks noGrp="1"/>
          </p:cNvSpPr>
          <p:nvPr>
            <p:ph type="subTitle" idx="1"/>
          </p:nvPr>
        </p:nvSpPr>
        <p:spPr>
          <a:xfrm>
            <a:off x="1447058" y="669701"/>
            <a:ext cx="8825658" cy="1639519"/>
          </a:xfrm>
        </p:spPr>
        <p:txBody>
          <a:bodyPr>
            <a:noAutofit/>
          </a:bodyPr>
          <a:lstStyle/>
          <a:p>
            <a:pPr algn="ctr"/>
            <a:r>
              <a:rPr lang="en-US" sz="3200" dirty="0" err="1" smtClean="0">
                <a:latin typeface="Arial Narrow" panose="020B0606020202030204" pitchFamily="34" charset="0"/>
              </a:rPr>
              <a:t>Metodologia</a:t>
            </a:r>
            <a:r>
              <a:rPr lang="en-US" sz="3200" dirty="0" smtClean="0">
                <a:latin typeface="Arial Narrow" panose="020B0606020202030204" pitchFamily="34" charset="0"/>
              </a:rPr>
              <a:t> –</a:t>
            </a:r>
            <a:r>
              <a:rPr lang="en-US" sz="3200" dirty="0" err="1" smtClean="0">
                <a:latin typeface="Arial Narrow" panose="020B0606020202030204" pitchFamily="34" charset="0"/>
              </a:rPr>
              <a:t>cadru</a:t>
            </a:r>
            <a:r>
              <a:rPr lang="en-US" sz="3200" dirty="0" smtClean="0">
                <a:latin typeface="Arial Narrow" panose="020B0606020202030204" pitchFamily="34" charset="0"/>
              </a:rPr>
              <a:t> de </a:t>
            </a:r>
            <a:r>
              <a:rPr lang="en-US" sz="3200" dirty="0" err="1" smtClean="0">
                <a:latin typeface="Arial Narrow" panose="020B0606020202030204" pitchFamily="34" charset="0"/>
              </a:rPr>
              <a:t>organizare</a:t>
            </a:r>
            <a:r>
              <a:rPr lang="en-US" sz="3200" dirty="0" smtClean="0">
                <a:latin typeface="Arial Narrow" panose="020B0606020202030204" pitchFamily="34" charset="0"/>
              </a:rPr>
              <a:t> </a:t>
            </a:r>
            <a:r>
              <a:rPr lang="ro-RO" sz="3200" dirty="0" smtClean="0">
                <a:latin typeface="Arial Narrow" panose="020B0606020202030204" pitchFamily="34" charset="0"/>
              </a:rPr>
              <a:t>și desfășurare a competițiilor școlare</a:t>
            </a:r>
            <a:endParaRPr lang="en-US" sz="3200" dirty="0">
              <a:latin typeface="Arial Narrow" panose="020B0606020202030204" pitchFamily="34" charset="0"/>
            </a:endParaRPr>
          </a:p>
        </p:txBody>
      </p:sp>
    </p:spTree>
    <p:extLst>
      <p:ext uri="{BB962C8B-B14F-4D97-AF65-F5344CB8AC3E}">
        <p14:creationId xmlns:p14="http://schemas.microsoft.com/office/powerpoint/2010/main" val="208698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362566"/>
            <a:ext cx="9404723" cy="989716"/>
          </a:xfrm>
        </p:spPr>
        <p:txBody>
          <a:bodyPr/>
          <a:lstStyle/>
          <a:p>
            <a:pPr algn="ctr"/>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57578" y="1442434"/>
            <a:ext cx="10483402" cy="5087155"/>
          </a:xfrm>
        </p:spPr>
        <p:txBody>
          <a:bodyPr/>
          <a:lstStyle/>
          <a:p>
            <a:endParaRPr lang="ro-RO" dirty="0" smtClean="0"/>
          </a:p>
          <a:p>
            <a:r>
              <a:rPr lang="ro-RO" dirty="0" smtClean="0">
                <a:latin typeface="Arial Narrow" panose="020B0606020202030204" pitchFamily="34" charset="0"/>
              </a:rPr>
              <a:t>Art. 15</a:t>
            </a:r>
            <a:endParaRPr lang="ro-RO" dirty="0">
              <a:latin typeface="Arial Narrow" panose="020B0606020202030204" pitchFamily="34" charset="0"/>
            </a:endParaRPr>
          </a:p>
          <a:p>
            <a:r>
              <a:rPr lang="ro-RO" dirty="0" smtClean="0">
                <a:latin typeface="Arial Narrow" panose="020B0606020202030204" pitchFamily="34" charset="0"/>
              </a:rPr>
              <a:t>(</a:t>
            </a:r>
            <a:r>
              <a:rPr lang="ro-RO" dirty="0">
                <a:latin typeface="Arial Narrow" panose="020B0606020202030204" pitchFamily="34" charset="0"/>
              </a:rPr>
              <a:t>8) In cazul în care, la etapa naţională a unei olimpiade, la unul sau mai mulţi ani de studiu, locurile suplimentare prevazute la art 15 alin (4) nu se ocupă, inclusiv după aplicarea prevederilor alin. (7), acestea pot fi transferate la alt an de studiu, în limita unui procent de maximum 50% din locurile suplimentare, la propunerea preşedintelui comisiei naţionale pentru coordonarea competiţiilor școlare şi cu aprobarea ministrului educaţiei naţionale. In astfel de situaţii, la un an de studiu, numărul de locuri la etapa naţională nu poate depăşi 110 pentru olimpiadele de la disciplinele matematică, informatică, fizică, chimie, biologie, respectiv 85 pentru celelalte </a:t>
            </a:r>
            <a:r>
              <a:rPr lang="ro-RO" dirty="0" smtClean="0">
                <a:latin typeface="Arial Narrow" panose="020B0606020202030204" pitchFamily="34" charset="0"/>
              </a:rPr>
              <a:t>olimpiade</a:t>
            </a:r>
            <a:endParaRPr lang="en-US" dirty="0">
              <a:latin typeface="Arial Narrow" panose="020B0606020202030204" pitchFamily="34" charset="0"/>
            </a:endParaRPr>
          </a:p>
        </p:txBody>
      </p:sp>
    </p:spTree>
    <p:extLst>
      <p:ext uri="{BB962C8B-B14F-4D97-AF65-F5344CB8AC3E}">
        <p14:creationId xmlns:p14="http://schemas.microsoft.com/office/powerpoint/2010/main" val="2007134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76837"/>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83335" y="1429555"/>
            <a:ext cx="10637949" cy="4984123"/>
          </a:xfrm>
        </p:spPr>
        <p:txBody>
          <a:bodyPr>
            <a:normAutofit/>
          </a:bodyPr>
          <a:lstStyle/>
          <a:p>
            <a:pPr algn="just"/>
            <a:r>
              <a:rPr lang="ro-RO" sz="2400" dirty="0">
                <a:latin typeface="Arial Narrow" panose="020B0606020202030204" pitchFamily="34" charset="0"/>
              </a:rPr>
              <a:t>Art. 17.</a:t>
            </a:r>
            <a:endParaRPr lang="en-US" sz="2400" dirty="0">
              <a:latin typeface="Arial Narrow" panose="020B0606020202030204" pitchFamily="34" charset="0"/>
            </a:endParaRPr>
          </a:p>
          <a:p>
            <a:pPr algn="just"/>
            <a:r>
              <a:rPr lang="ro-RO" sz="2400" dirty="0">
                <a:latin typeface="Arial Narrow" panose="020B0606020202030204" pitchFamily="34" charset="0"/>
              </a:rPr>
              <a:t>(1) La olimpiadele școlare </a:t>
            </a:r>
            <a:r>
              <a:rPr lang="ro-RO" sz="2400" i="1" dirty="0">
                <a:latin typeface="Arial Narrow" panose="020B0606020202030204" pitchFamily="34" charset="0"/>
              </a:rPr>
              <a:t>pentru etapa județeană/</a:t>
            </a:r>
            <a:r>
              <a:rPr lang="ro-RO" sz="2400" dirty="0">
                <a:latin typeface="Arial Narrow" panose="020B0606020202030204" pitchFamily="34" charset="0"/>
              </a:rPr>
              <a:t> </a:t>
            </a:r>
            <a:r>
              <a:rPr lang="ro-RO" sz="2400" i="1" dirty="0">
                <a:latin typeface="Arial Narrow" panose="020B0606020202030204" pitchFamily="34" charset="0"/>
              </a:rPr>
              <a:t>a sectoarelor municipiului București</a:t>
            </a:r>
            <a:r>
              <a:rPr lang="ro-RO" sz="2400" dirty="0">
                <a:latin typeface="Arial Narrow" panose="020B0606020202030204" pitchFamily="34" charset="0"/>
              </a:rPr>
              <a:t> se stabilește C</a:t>
            </a:r>
            <a:r>
              <a:rPr lang="ro-RO" sz="2400" i="1" dirty="0">
                <a:latin typeface="Arial Narrow" panose="020B0606020202030204" pitchFamily="34" charset="0"/>
              </a:rPr>
              <a:t>omisia județeană/a sectorului municipiului București de organizare, evaluare și de soluționare a contestațiilor </a:t>
            </a:r>
            <a:r>
              <a:rPr lang="ro-RO" sz="2400" dirty="0">
                <a:latin typeface="Arial Narrow" panose="020B0606020202030204" pitchFamily="34" charset="0"/>
              </a:rPr>
              <a:t>în cadrul căreia se constituie </a:t>
            </a:r>
            <a:r>
              <a:rPr lang="ro-RO" sz="2400" i="1" dirty="0">
                <a:latin typeface="Arial Narrow" panose="020B0606020202030204" pitchFamily="34" charset="0"/>
              </a:rPr>
              <a:t>subcomisii: subcomisia de organizare, </a:t>
            </a:r>
            <a:r>
              <a:rPr lang="ro-RO" sz="2400" i="1" dirty="0" smtClean="0">
                <a:latin typeface="Arial Narrow" panose="020B0606020202030204" pitchFamily="34" charset="0"/>
              </a:rPr>
              <a:t>subcomisia </a:t>
            </a:r>
            <a:r>
              <a:rPr lang="ro-RO" sz="2400" i="1" dirty="0">
                <a:latin typeface="Arial Narrow" panose="020B0606020202030204" pitchFamily="34" charset="0"/>
              </a:rPr>
              <a:t>de evaluare și subcomisia de soluționare a </a:t>
            </a:r>
            <a:r>
              <a:rPr lang="ro-RO" sz="2400" i="1" dirty="0" smtClean="0">
                <a:latin typeface="Arial Narrow" panose="020B0606020202030204" pitchFamily="34" charset="0"/>
              </a:rPr>
              <a:t>contestațiilor</a:t>
            </a:r>
          </a:p>
          <a:p>
            <a:pPr algn="just"/>
            <a:r>
              <a:rPr lang="ro-RO" sz="2400" i="1" dirty="0">
                <a:latin typeface="Arial Narrow" panose="020B0606020202030204" pitchFamily="34" charset="0"/>
              </a:rPr>
              <a:t> </a:t>
            </a:r>
            <a:r>
              <a:rPr lang="ro-RO" sz="2400" i="1" dirty="0" smtClean="0">
                <a:latin typeface="Arial Narrow" panose="020B0606020202030204" pitchFamily="34" charset="0"/>
              </a:rPr>
              <a:t>Atribuții pe larg la alin. 2-5 </a:t>
            </a:r>
            <a:endParaRPr lang="en-US" sz="2400" dirty="0">
              <a:latin typeface="Arial Narrow" panose="020B0606020202030204" pitchFamily="34" charset="0"/>
            </a:endParaRPr>
          </a:p>
        </p:txBody>
      </p:sp>
    </p:spTree>
    <p:extLst>
      <p:ext uri="{BB962C8B-B14F-4D97-AF65-F5344CB8AC3E}">
        <p14:creationId xmlns:p14="http://schemas.microsoft.com/office/powerpoint/2010/main" val="3701364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008" y="285292"/>
            <a:ext cx="9908124" cy="925322"/>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154546" y="940158"/>
            <a:ext cx="11668260" cy="5589432"/>
          </a:xfrm>
        </p:spPr>
        <p:txBody>
          <a:bodyPr/>
          <a:lstStyle/>
          <a:p>
            <a:pPr algn="just"/>
            <a:r>
              <a:rPr lang="ro-RO" dirty="0"/>
              <a:t>ART. 18 </a:t>
            </a:r>
            <a:endParaRPr lang="en-US" dirty="0"/>
          </a:p>
          <a:p>
            <a:pPr algn="just"/>
            <a:r>
              <a:rPr lang="ro-RO" dirty="0"/>
              <a:t>(1) Pentru etapa națională a fiecărei olimpiade școlare se stabilesc, anual, următoarele comisii: </a:t>
            </a:r>
            <a:r>
              <a:rPr lang="ro-RO" i="1" dirty="0"/>
              <a:t>Comisia centrală a olimpiadei naționale, Comisia județeană/a municipiului București de organizare a olimpiadei naționale </a:t>
            </a:r>
            <a:r>
              <a:rPr lang="ro-RO" dirty="0"/>
              <a:t>și </a:t>
            </a:r>
            <a:r>
              <a:rPr lang="ro-RO" i="1" dirty="0">
                <a:solidFill>
                  <a:srgbClr val="FF0000"/>
                </a:solidFill>
              </a:rPr>
              <a:t>Comisia de selecție</a:t>
            </a:r>
            <a:r>
              <a:rPr lang="ro-RO" i="1" dirty="0"/>
              <a:t>.</a:t>
            </a:r>
          </a:p>
          <a:p>
            <a:pPr algn="just"/>
            <a:r>
              <a:rPr lang="ro-RO" dirty="0"/>
              <a:t>(2) În cadrul </a:t>
            </a:r>
            <a:r>
              <a:rPr lang="ro-RO" i="1" dirty="0"/>
              <a:t>Comisiei centrale a olimpiadei naționale</a:t>
            </a:r>
            <a:r>
              <a:rPr lang="ro-RO" dirty="0"/>
              <a:t>, se pot constitui subcomisii sau grupuri de lucru cu atribuții specifice desfășurării competiției, inclusiv comisii de evaluare şi de soluţionare a contestaţiilor pentru etapa judeţeană</a:t>
            </a:r>
            <a:r>
              <a:rPr lang="ro-RO" dirty="0" smtClean="0"/>
              <a:t>.</a:t>
            </a:r>
          </a:p>
          <a:p>
            <a:pPr algn="just"/>
            <a:r>
              <a:rPr lang="ro-RO" dirty="0" smtClean="0"/>
              <a:t>Primele două comisii sunt asemănătoare celor din vechea metodologie( ca și componență și atribuții-vezi pentru comisia de organizare art. 18 alin 40, com ponență, iar atribuții la art 19  iar pentru comisia centrală art. 18 alin 5-7 componență .iar atribuții la art.20</a:t>
            </a:r>
            <a:endParaRPr lang="en-US" dirty="0"/>
          </a:p>
          <a:p>
            <a:pPr algn="just"/>
            <a:endParaRPr lang="ro-RO" i="1" dirty="0"/>
          </a:p>
          <a:p>
            <a:endParaRPr lang="en-US" dirty="0"/>
          </a:p>
        </p:txBody>
      </p:sp>
    </p:spTree>
    <p:extLst>
      <p:ext uri="{BB962C8B-B14F-4D97-AF65-F5344CB8AC3E}">
        <p14:creationId xmlns:p14="http://schemas.microsoft.com/office/powerpoint/2010/main" val="3030392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38200"/>
          </a:xfrm>
        </p:spPr>
        <p:txBody>
          <a:bodyPr/>
          <a:lstStyle/>
          <a:p>
            <a:pPr algn="ctr"/>
            <a:r>
              <a:rPr lang="en-US" sz="2800" dirty="0" err="1" smtClean="0">
                <a:latin typeface="Arial Narrow" panose="020B0606020202030204" pitchFamily="34" charset="0"/>
              </a:rPr>
              <a:t>Metodologia</a:t>
            </a:r>
            <a:r>
              <a:rPr lang="en-US" sz="2800" dirty="0" smtClean="0">
                <a:latin typeface="Arial Narrow" panose="020B0606020202030204" pitchFamily="34" charset="0"/>
              </a:rPr>
              <a:t> –</a:t>
            </a:r>
            <a:r>
              <a:rPr lang="en-US" sz="2800" dirty="0" err="1" smtClean="0">
                <a:latin typeface="Arial Narrow" panose="020B0606020202030204" pitchFamily="34" charset="0"/>
              </a:rPr>
              <a:t>cadru</a:t>
            </a:r>
            <a:r>
              <a:rPr lang="en-US" sz="2800" dirty="0" smtClean="0">
                <a:latin typeface="Arial Narrow" panose="020B0606020202030204" pitchFamily="34" charset="0"/>
              </a:rPr>
              <a:t> de </a:t>
            </a:r>
            <a:r>
              <a:rPr lang="en-US" sz="2800" dirty="0" err="1" smtClean="0">
                <a:latin typeface="Arial Narrow" panose="020B0606020202030204" pitchFamily="34" charset="0"/>
              </a:rPr>
              <a:t>organizare</a:t>
            </a:r>
            <a:r>
              <a:rPr lang="en-US" sz="2800" dirty="0" smtClean="0">
                <a:latin typeface="Arial Narrow" panose="020B0606020202030204" pitchFamily="34" charset="0"/>
              </a:rPr>
              <a:t> </a:t>
            </a:r>
            <a:r>
              <a:rPr lang="ro-RO" sz="2800" dirty="0" smtClean="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50012" y="1390918"/>
            <a:ext cx="10903092" cy="5267459"/>
          </a:xfrm>
        </p:spPr>
        <p:txBody>
          <a:bodyPr/>
          <a:lstStyle/>
          <a:p>
            <a:pPr algn="just"/>
            <a:endParaRPr lang="en-US" dirty="0"/>
          </a:p>
          <a:p>
            <a:pPr algn="just"/>
            <a:endParaRPr lang="en-US" dirty="0"/>
          </a:p>
        </p:txBody>
      </p:sp>
      <p:sp>
        <p:nvSpPr>
          <p:cNvPr id="4" name="Rectangle 3"/>
          <p:cNvSpPr/>
          <p:nvPr/>
        </p:nvSpPr>
        <p:spPr>
          <a:xfrm>
            <a:off x="646111" y="1312267"/>
            <a:ext cx="11150937" cy="4662302"/>
          </a:xfrm>
          <a:prstGeom prst="rect">
            <a:avLst/>
          </a:prstGeom>
        </p:spPr>
        <p:txBody>
          <a:bodyPr wrap="square">
            <a:spAutoFit/>
          </a:bodyPr>
          <a:lstStyle/>
          <a:p>
            <a:pPr marL="71755" marR="43815" algn="just">
              <a:lnSpc>
                <a:spcPct val="115000"/>
              </a:lnSpc>
            </a:pPr>
            <a:r>
              <a:rPr lang="ro-RO" sz="2000" dirty="0">
                <a:solidFill>
                  <a:srgbClr val="FF0000"/>
                </a:solidFill>
                <a:latin typeface="Arial Narrow" panose="020B0606020202030204" pitchFamily="34" charset="0"/>
                <a:ea typeface="Times New Roman" panose="02020603050405020304" pitchFamily="18" charset="0"/>
                <a:cs typeface="Times New Roman" panose="02020603050405020304" pitchFamily="18" charset="0"/>
              </a:rPr>
              <a:t>Art. 27. (1) Pentru probele scrise, subiectele și baremele de evaluare pentru etapa județeană/a sectoarelor municipiului București și națională a olimpiadei școlare sunt elaborate de un grup de lucru al </a:t>
            </a:r>
            <a:r>
              <a:rPr lang="ro-RO" sz="2000" i="1" dirty="0">
                <a:solidFill>
                  <a:srgbClr val="FF0000"/>
                </a:solidFill>
                <a:latin typeface="Arial Narrow" panose="020B0606020202030204" pitchFamily="34" charset="0"/>
                <a:ea typeface="Times New Roman" panose="02020603050405020304" pitchFamily="18" charset="0"/>
                <a:cs typeface="Times New Roman" panose="02020603050405020304" pitchFamily="18" charset="0"/>
              </a:rPr>
              <a:t>Comisiei centrale a olimpiadei</a:t>
            </a:r>
            <a:r>
              <a:rPr lang="ro-RO" sz="2000" dirty="0">
                <a:solidFill>
                  <a:srgbClr val="FF0000"/>
                </a:solidFill>
                <a:latin typeface="Arial Narrow" panose="020B0606020202030204" pitchFamily="34" charset="0"/>
                <a:ea typeface="Times New Roman" panose="02020603050405020304" pitchFamily="18" charset="0"/>
                <a:cs typeface="Times New Roman" panose="02020603050405020304" pitchFamily="18" charset="0"/>
              </a:rPr>
              <a:t> </a:t>
            </a:r>
            <a:r>
              <a:rPr lang="ro-RO" sz="2000" i="1" dirty="0">
                <a:solidFill>
                  <a:srgbClr val="FF0000"/>
                </a:solidFill>
                <a:latin typeface="Arial Narrow" panose="020B0606020202030204" pitchFamily="34" charset="0"/>
                <a:ea typeface="Times New Roman" panose="02020603050405020304" pitchFamily="18" charset="0"/>
                <a:cs typeface="Times New Roman" panose="02020603050405020304" pitchFamily="18" charset="0"/>
              </a:rPr>
              <a:t>naționale</a:t>
            </a:r>
            <a:r>
              <a:rPr lang="ro-RO" sz="2000" dirty="0">
                <a:solidFill>
                  <a:srgbClr val="FF0000"/>
                </a:solidFill>
                <a:latin typeface="Arial Narrow" panose="020B0606020202030204" pitchFamily="34" charset="0"/>
                <a:ea typeface="Times New Roman" panose="02020603050405020304" pitchFamily="18" charset="0"/>
                <a:cs typeface="Times New Roman" panose="02020603050405020304" pitchFamily="18" charset="0"/>
              </a:rPr>
              <a:t> aprobat de secretarul de stat pentru învățământ preuniversitar sau secretarul de stat pentru învățământul în limbile minorităților naționale, după caz. Grupul de lucru este coordonat științific de reprezentantul CNEE sau, după caz, de reprezentanții MEN sau inspectori școlari/cadre didactice de specialitate din învățământul preuniversitar desemnați de DM cu atribuții specifice referitoare la elaborarea subiectelor și baremelor de olimpiadă pentru etapa județeană/a sectoarelor municipiului București. </a:t>
            </a:r>
            <a:endParaRPr lang="ro-RO" sz="2000" dirty="0" smtClean="0">
              <a:solidFill>
                <a:srgbClr val="FF0000"/>
              </a:solidFill>
              <a:latin typeface="Arial Narrow" panose="020B0606020202030204" pitchFamily="34" charset="0"/>
              <a:ea typeface="Times New Roman" panose="02020603050405020304" pitchFamily="18" charset="0"/>
              <a:cs typeface="Times New Roman" panose="02020603050405020304" pitchFamily="18" charset="0"/>
            </a:endParaRPr>
          </a:p>
          <a:p>
            <a:pPr marL="71755" marR="43815" algn="just">
              <a:lnSpc>
                <a:spcPct val="115000"/>
              </a:lnSpc>
            </a:pPr>
            <a:r>
              <a:rPr lang="ro-RO" sz="2000" dirty="0" smtClean="0">
                <a:latin typeface="Arial Narrow" panose="020B0606020202030204" pitchFamily="34" charset="0"/>
              </a:rPr>
              <a:t>(</a:t>
            </a:r>
            <a:r>
              <a:rPr lang="ro-RO" sz="2000" dirty="0">
                <a:latin typeface="Arial Narrow" panose="020B0606020202030204" pitchFamily="34" charset="0"/>
              </a:rPr>
              <a:t>2) Probele practice/experimentale se desfășoară doar la etapa natională și subiectele și baremele de evaluare se realizează de către un grup de lucru al </a:t>
            </a:r>
            <a:r>
              <a:rPr lang="ro-RO" sz="2000" i="1" dirty="0">
                <a:latin typeface="Arial Narrow" panose="020B0606020202030204" pitchFamily="34" charset="0"/>
              </a:rPr>
              <a:t>Comisiei centrale a olimpiadei naționale</a:t>
            </a:r>
            <a:r>
              <a:rPr lang="ro-RO" sz="2000" dirty="0">
                <a:latin typeface="Arial Narrow" panose="020B0606020202030204" pitchFamily="34" charset="0"/>
              </a:rPr>
              <a:t>. Excepție fac olimpiadele pentru </a:t>
            </a:r>
            <a:r>
              <a:rPr lang="ro-RO" sz="2000" i="1" dirty="0">
                <a:latin typeface="Arial Narrow" panose="020B0606020202030204" pitchFamily="34" charset="0"/>
              </a:rPr>
              <a:t>informatică </a:t>
            </a:r>
            <a:r>
              <a:rPr lang="ro-RO" sz="2000" dirty="0">
                <a:latin typeface="Arial Narrow" panose="020B0606020202030204" pitchFamily="34" charset="0"/>
              </a:rPr>
              <a:t>şi </a:t>
            </a:r>
            <a:r>
              <a:rPr lang="ro-RO" sz="2000" i="1" dirty="0">
                <a:latin typeface="Arial Narrow" panose="020B0606020202030204" pitchFamily="34" charset="0"/>
              </a:rPr>
              <a:t>tehnologia informației</a:t>
            </a:r>
            <a:r>
              <a:rPr lang="ro-RO" sz="2000" dirty="0">
                <a:latin typeface="Arial Narrow" panose="020B0606020202030204" pitchFamily="34" charset="0"/>
              </a:rPr>
              <a:t> care au doar probă practică și pentru care subiectele și baremele de evaluare sunt unice și la etapa județeană/a sectoarelor municipiului București și sunt realizate de către de un grup de lucru al </a:t>
            </a:r>
            <a:r>
              <a:rPr lang="ro-RO" sz="2000" i="1" dirty="0">
                <a:latin typeface="Arial Narrow" panose="020B0606020202030204" pitchFamily="34" charset="0"/>
              </a:rPr>
              <a:t>Comisiei centrale a olimpiadei naționale.</a:t>
            </a:r>
            <a:endParaRPr lang="en-US" sz="2000" dirty="0">
              <a:latin typeface="Arial Narrow" panose="020B0606020202030204" pitchFamily="34" charset="0"/>
            </a:endParaRPr>
          </a:p>
          <a:p>
            <a:pPr marL="71755" marR="43815" algn="just">
              <a:lnSpc>
                <a:spcPct val="115000"/>
              </a:lnSpc>
              <a:spcBef>
                <a:spcPts val="0"/>
              </a:spcBef>
              <a:spcAft>
                <a:spcPts val="0"/>
              </a:spcAft>
            </a:pPr>
            <a:endParaRPr lang="en-US" sz="2000" dirty="0">
              <a:effectLst/>
              <a:latin typeface="Arial Narrow" panose="020B0606020202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0909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674419" cy="1041231"/>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96214" y="1687132"/>
            <a:ext cx="11024316" cy="4561267"/>
          </a:xfrm>
        </p:spPr>
        <p:txBody>
          <a:bodyPr>
            <a:normAutofit/>
          </a:bodyPr>
          <a:lstStyle/>
          <a:p>
            <a:pPr algn="just"/>
            <a:r>
              <a:rPr lang="ro-RO" sz="2400" dirty="0">
                <a:latin typeface="Arial Narrow" panose="020B0606020202030204" pitchFamily="34" charset="0"/>
              </a:rPr>
              <a:t>Art. 31.</a:t>
            </a:r>
            <a:endParaRPr lang="en-US" sz="2400" dirty="0">
              <a:latin typeface="Arial Narrow" panose="020B0606020202030204" pitchFamily="34" charset="0"/>
            </a:endParaRPr>
          </a:p>
          <a:p>
            <a:pPr algn="just"/>
            <a:r>
              <a:rPr lang="ro-RO" sz="2400" dirty="0">
                <a:latin typeface="Arial Narrow" panose="020B0606020202030204" pitchFamily="34" charset="0"/>
              </a:rPr>
              <a:t>(1) La olimpiadele școlare la care există etapă internațională, în vederea selecției elevilor participanți la loturile lărgite sau restrânse, se organizează, după caz, teste de limbă modernă/ limbă maternă sau o probă/probe de baraj.</a:t>
            </a:r>
            <a:endParaRPr lang="en-US" sz="2400" dirty="0">
              <a:latin typeface="Arial Narrow" panose="020B0606020202030204" pitchFamily="34" charset="0"/>
            </a:endParaRPr>
          </a:p>
          <a:p>
            <a:pPr algn="just"/>
            <a:r>
              <a:rPr lang="ro-RO" sz="2400" dirty="0">
                <a:latin typeface="Arial Narrow" panose="020B0606020202030204" pitchFamily="34" charset="0"/>
              </a:rPr>
              <a:t>(2) Modul de desfășurare a testului de limbă modernă/ limbă maternă sau a probei/probelor de baraj, stabilirea comisiei de testare pentru proba lingvistică sau a subcomisiei de evaluare a lucrărilor/produselor elevilor și criteriile specifice de selecție sunt precizate în regulamentele specifice ale fiecărei olimpiade</a:t>
            </a:r>
            <a:endParaRPr lang="en-US" sz="2400" dirty="0">
              <a:latin typeface="Arial Narrow" panose="020B0606020202030204" pitchFamily="34" charset="0"/>
            </a:endParaRPr>
          </a:p>
        </p:txBody>
      </p:sp>
    </p:spTree>
    <p:extLst>
      <p:ext uri="{BB962C8B-B14F-4D97-AF65-F5344CB8AC3E}">
        <p14:creationId xmlns:p14="http://schemas.microsoft.com/office/powerpoint/2010/main" val="116028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29720" cy="1157141"/>
          </a:xfrm>
        </p:spPr>
        <p:txBody>
          <a:bodyPr/>
          <a:lstStyle/>
          <a:p>
            <a:pPr algn="just"/>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31820" y="1944711"/>
            <a:ext cx="11153104" cy="4726546"/>
          </a:xfrm>
        </p:spPr>
        <p:txBody>
          <a:bodyPr>
            <a:normAutofit/>
          </a:bodyPr>
          <a:lstStyle/>
          <a:p>
            <a:pPr algn="just"/>
            <a:r>
              <a:rPr lang="ro-RO" dirty="0">
                <a:latin typeface="Arial Narrow" panose="020B0606020202030204" pitchFamily="34" charset="0"/>
              </a:rPr>
              <a:t>Art. 38.</a:t>
            </a:r>
            <a:endParaRPr lang="en-US" dirty="0">
              <a:latin typeface="Arial Narrow" panose="020B0606020202030204" pitchFamily="34" charset="0"/>
            </a:endParaRPr>
          </a:p>
          <a:p>
            <a:pPr algn="just"/>
            <a:r>
              <a:rPr lang="ro-RO" dirty="0">
                <a:latin typeface="Arial Narrow" panose="020B0606020202030204" pitchFamily="34" charset="0"/>
              </a:rPr>
              <a:t>(1) Pentru etapa județeană/a sectoarelor municipiului București, în cazul probelor scrise, vicepreședintele și secretarul subcomisiei de organizare primesc seturile de lucrări pe disciplină/clasă/regim de studiu/domeniu  le amestecă, le numerotează de la 1 la n și le grupează în pachete. Pachetele de lucrări se introduc în dosare/plicuri. </a:t>
            </a:r>
            <a:endParaRPr lang="en-US" dirty="0">
              <a:latin typeface="Arial Narrow" panose="020B0606020202030204" pitchFamily="34" charset="0"/>
            </a:endParaRPr>
          </a:p>
          <a:p>
            <a:pPr algn="just"/>
            <a:r>
              <a:rPr lang="ro-RO" dirty="0">
                <a:latin typeface="Arial Narrow" panose="020B0606020202030204" pitchFamily="34" charset="0"/>
              </a:rPr>
              <a:t>(2) Pachetele de lucrări vor fi transmise spre evaluare </a:t>
            </a:r>
            <a:r>
              <a:rPr lang="ro-RO" i="1" dirty="0">
                <a:latin typeface="Arial Narrow" panose="020B0606020202030204" pitchFamily="34" charset="0"/>
              </a:rPr>
              <a:t>Comisiei județene/ a sectoarelor municipiului București de organizare, evaluare și de soluționare a contestațiilor</a:t>
            </a:r>
            <a:r>
              <a:rPr lang="ro-RO" dirty="0">
                <a:latin typeface="Arial Narrow" panose="020B0606020202030204" pitchFamily="34" charset="0"/>
              </a:rPr>
              <a:t> din alt județ/sector, conform repartiției realizate de MEN </a:t>
            </a:r>
            <a:r>
              <a:rPr lang="ro-RO" dirty="0">
                <a:solidFill>
                  <a:srgbClr val="FF0000"/>
                </a:solidFill>
                <a:latin typeface="Arial Narrow" panose="020B0606020202030204" pitchFamily="34" charset="0"/>
              </a:rPr>
              <a:t>sau </a:t>
            </a:r>
            <a:r>
              <a:rPr lang="ro-RO" i="1" dirty="0">
                <a:solidFill>
                  <a:srgbClr val="FF0000"/>
                </a:solidFill>
                <a:latin typeface="Arial Narrow" panose="020B0606020202030204" pitchFamily="34" charset="0"/>
              </a:rPr>
              <a:t>Comisiei centrale</a:t>
            </a:r>
            <a:r>
              <a:rPr lang="ro-RO" dirty="0">
                <a:latin typeface="Arial Narrow" panose="020B0606020202030204" pitchFamily="34" charset="0"/>
              </a:rPr>
              <a:t>. Excepție fac olimpiadele la care subiectele probelor sunt de tip grilă și la care lucrările se evaluează în fața elevului pe bază de șablon de corectare, olimpiadele destinate elevilor aparținând minorităților naționale care se organizează într-un singur județ precum şi olimpiadele la </a:t>
            </a:r>
            <a:r>
              <a:rPr lang="ro-RO" i="1" dirty="0">
                <a:latin typeface="Arial Narrow" panose="020B0606020202030204" pitchFamily="34" charset="0"/>
              </a:rPr>
              <a:t>informatică</a:t>
            </a:r>
            <a:r>
              <a:rPr lang="ro-RO" dirty="0">
                <a:latin typeface="Arial Narrow" panose="020B0606020202030204" pitchFamily="34" charset="0"/>
              </a:rPr>
              <a:t> şi </a:t>
            </a:r>
            <a:r>
              <a:rPr lang="ro-RO" i="1" dirty="0">
                <a:latin typeface="Arial Narrow" panose="020B0606020202030204" pitchFamily="34" charset="0"/>
              </a:rPr>
              <a:t>tehnologia informaţiei</a:t>
            </a:r>
            <a:r>
              <a:rPr lang="ro-RO" dirty="0">
                <a:latin typeface="Arial Narrow" panose="020B0606020202030204" pitchFamily="34" charset="0"/>
              </a:rPr>
              <a:t> la care evaluarea se realizează cu un sistem automat de evaluare, pe baza evaluatoarelor construite în cadrul comisiei.</a:t>
            </a:r>
            <a:endParaRPr lang="en-US" dirty="0">
              <a:latin typeface="Arial Narrow" panose="020B0606020202030204" pitchFamily="34" charset="0"/>
            </a:endParaRPr>
          </a:p>
          <a:p>
            <a:pPr algn="just"/>
            <a:r>
              <a:rPr lang="ro-RO" dirty="0">
                <a:latin typeface="Arial Narrow" panose="020B0606020202030204" pitchFamily="34" charset="0"/>
              </a:rPr>
              <a:t>(3) Lucrările sunt evaluate de echipe formate din câte doi profesori.</a:t>
            </a:r>
            <a:endParaRPr lang="en-US" dirty="0">
              <a:latin typeface="Arial Narrow" panose="020B0606020202030204" pitchFamily="34" charset="0"/>
            </a:endParaRPr>
          </a:p>
          <a:p>
            <a:endParaRPr lang="en-US" dirty="0"/>
          </a:p>
        </p:txBody>
      </p:sp>
    </p:spTree>
    <p:extLst>
      <p:ext uri="{BB962C8B-B14F-4D97-AF65-F5344CB8AC3E}">
        <p14:creationId xmlns:p14="http://schemas.microsoft.com/office/powerpoint/2010/main" val="2714537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307" y="182262"/>
            <a:ext cx="10148552" cy="860927"/>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347730" y="1582792"/>
            <a:ext cx="10844011" cy="5088464"/>
          </a:xfrm>
        </p:spPr>
        <p:txBody>
          <a:bodyPr/>
          <a:lstStyle/>
          <a:p>
            <a:r>
              <a:rPr lang="ro-RO" sz="2400" dirty="0" smtClean="0">
                <a:latin typeface="Arial Narrow" panose="020B0606020202030204" pitchFamily="34" charset="0"/>
              </a:rPr>
              <a:t>Art 40 (2</a:t>
            </a:r>
            <a:r>
              <a:rPr lang="ro-RO" sz="2400" dirty="0">
                <a:latin typeface="Arial Narrow" panose="020B0606020202030204" pitchFamily="34" charset="0"/>
              </a:rPr>
              <a:t>) Dacă, în urma analizei borderourilor celor doi evaluatori, se constată o diferență mai mare de 10%  între notele/punctajele acordate, acestea nu se transcriu pe lucrare și se procedează astfel:</a:t>
            </a:r>
            <a:endParaRPr lang="en-US" sz="2400" dirty="0">
              <a:latin typeface="Arial Narrow" panose="020B0606020202030204" pitchFamily="34" charset="0"/>
            </a:endParaRPr>
          </a:p>
          <a:p>
            <a:r>
              <a:rPr lang="ro-RO" sz="2400" dirty="0">
                <a:latin typeface="Arial Narrow" panose="020B0606020202030204" pitchFamily="34" charset="0"/>
              </a:rPr>
              <a:t>- președintele comisiei nominalizează alți doi profesori evaluatori pentru recorectarea lucrării;</a:t>
            </a:r>
            <a:endParaRPr lang="en-US" sz="2400" dirty="0">
              <a:latin typeface="Arial Narrow" panose="020B0606020202030204" pitchFamily="34" charset="0"/>
            </a:endParaRPr>
          </a:p>
          <a:p>
            <a:r>
              <a:rPr lang="ro-RO" sz="2400" dirty="0">
                <a:latin typeface="Arial Narrow" panose="020B0606020202030204" pitchFamily="34" charset="0"/>
              </a:rPr>
              <a:t>- după finalizarea recorectării lucrării, notele acordate de fiecare din cei patru evaluatori se trec pe lucrare, iar evaluatorii se semnează.</a:t>
            </a:r>
            <a:endParaRPr lang="en-US" sz="2400" dirty="0">
              <a:latin typeface="Arial Narrow" panose="020B0606020202030204" pitchFamily="34" charset="0"/>
            </a:endParaRPr>
          </a:p>
          <a:p>
            <a:r>
              <a:rPr lang="ro-RO" sz="2400" dirty="0">
                <a:latin typeface="Arial Narrow" panose="020B0606020202030204" pitchFamily="34" charset="0"/>
              </a:rPr>
              <a:t>- vicepreședintele subcomisiei de evaluare calculează nota finală din cele 4 (patru) note, după eliminarea celor două note/valori extreme, ca medie aritmetică cu două zecimale fără rotunjire, a celor două note/valori centrale. Media rezultată reprezintă nota finală pe care o trece pe lucrare și semnează. </a:t>
            </a:r>
            <a:endParaRPr lang="en-US" sz="2400" dirty="0">
              <a:latin typeface="Arial Narrow" panose="020B0606020202030204" pitchFamily="34" charset="0"/>
            </a:endParaRPr>
          </a:p>
          <a:p>
            <a:r>
              <a:rPr lang="ro-RO" sz="2400" dirty="0">
                <a:latin typeface="Arial Narrow" panose="020B0606020202030204" pitchFamily="34" charset="0"/>
              </a:rPr>
              <a:t>(4) Excepție de la aceste prevederi fac olimpiadele la care subiectele probelor sunt de tip grilă şi cele la care evaluarea se realizează cu un sistem automat de evaluare.</a:t>
            </a:r>
            <a:endParaRPr lang="en-US" sz="2400" dirty="0">
              <a:latin typeface="Arial Narrow" panose="020B0606020202030204" pitchFamily="34" charset="0"/>
            </a:endParaRPr>
          </a:p>
          <a:p>
            <a:endParaRPr lang="en-US" dirty="0"/>
          </a:p>
        </p:txBody>
      </p:sp>
    </p:spTree>
    <p:extLst>
      <p:ext uri="{BB962C8B-B14F-4D97-AF65-F5344CB8AC3E}">
        <p14:creationId xmlns:p14="http://schemas.microsoft.com/office/powerpoint/2010/main" val="1299910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081990" cy="1118505"/>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309093" y="1674254"/>
            <a:ext cx="10740979" cy="4765183"/>
          </a:xfrm>
        </p:spPr>
        <p:txBody>
          <a:bodyPr>
            <a:normAutofit lnSpcReduction="10000"/>
          </a:bodyPr>
          <a:lstStyle/>
          <a:p>
            <a:pPr algn="just"/>
            <a:r>
              <a:rPr lang="ro-RO" dirty="0" smtClean="0"/>
              <a:t> </a:t>
            </a:r>
            <a:r>
              <a:rPr lang="ro-RO" sz="2400" dirty="0" smtClean="0">
                <a:latin typeface="Arial Narrow" panose="020B0606020202030204" pitchFamily="34" charset="0"/>
              </a:rPr>
              <a:t>art 43 (2</a:t>
            </a:r>
            <a:r>
              <a:rPr lang="ro-RO" sz="2400" dirty="0">
                <a:latin typeface="Arial Narrow" panose="020B0606020202030204" pitchFamily="34" charset="0"/>
              </a:rPr>
              <a:t>) Termenul de analiză și răspuns la contestații nu poate depăși 24 ore de la încheierea depunerii contestațiilor pentru etapa națională și 72 de ore pentru etapa județeană/ a sectoarelor municipiului București.</a:t>
            </a:r>
            <a:endParaRPr lang="en-US" sz="2400" dirty="0">
              <a:latin typeface="Arial Narrow" panose="020B0606020202030204" pitchFamily="34" charset="0"/>
            </a:endParaRPr>
          </a:p>
          <a:p>
            <a:pPr algn="just"/>
            <a:r>
              <a:rPr lang="ro-RO" sz="2400" dirty="0">
                <a:latin typeface="Arial Narrow" panose="020B0606020202030204" pitchFamily="34" charset="0"/>
              </a:rPr>
              <a:t> (3) Pentru etapa județeană a olimpiadelor școlare, rezolvarea contestațiilor se realizează în alt județ/sector decât județul de origine sau decât cel care a realizat evaluarea inițială a lucrărilor. Fac excepție olimpiadele disciplinelor din domeniul artelor, tehnologiilor, limbilor moderne, religiei și a celor  destinate elevilor aparținând minorităților naționale, caz în care contestațiile se rezolvă în județul/sectorul unde s-a realizat evaluarea inițială a lucrărilor, prin desemnarea altor profesori evaluatori.	</a:t>
            </a:r>
            <a:endParaRPr lang="en-US" sz="2400" dirty="0">
              <a:latin typeface="Arial Narrow" panose="020B0606020202030204" pitchFamily="34" charset="0"/>
            </a:endParaRPr>
          </a:p>
          <a:p>
            <a:pPr algn="just"/>
            <a:r>
              <a:rPr lang="ro-RO" sz="2400" dirty="0">
                <a:latin typeface="Arial Narrow" panose="020B0606020202030204" pitchFamily="34" charset="0"/>
              </a:rPr>
              <a:t>(4) MEN poate stabili centre regionale de rezolvare a contestațiilor.</a:t>
            </a:r>
            <a:endParaRPr lang="en-US" sz="2400" dirty="0">
              <a:latin typeface="Arial Narrow" panose="020B0606020202030204" pitchFamily="34" charset="0"/>
            </a:endParaRPr>
          </a:p>
          <a:p>
            <a:pPr algn="just"/>
            <a:r>
              <a:rPr lang="ro-RO" sz="2400" dirty="0">
                <a:latin typeface="Arial Narrow" panose="020B0606020202030204" pitchFamily="34" charset="0"/>
              </a:rPr>
              <a:t>(5) La  rezolvarea contestațiilor se aplică prevederile art. 40 din prezenta metodologie</a:t>
            </a:r>
            <a:r>
              <a:rPr lang="ro-RO" sz="2400" dirty="0" smtClean="0">
                <a:latin typeface="Arial Narrow" panose="020B0606020202030204" pitchFamily="34" charset="0"/>
              </a:rPr>
              <a:t>.</a:t>
            </a:r>
            <a:r>
              <a:rPr lang="ro-RO" sz="2400" dirty="0">
                <a:latin typeface="Arial Narrow" panose="020B0606020202030204" pitchFamily="34" charset="0"/>
              </a:rPr>
              <a:t> </a:t>
            </a:r>
            <a:endParaRPr lang="en-US" sz="2400" dirty="0">
              <a:latin typeface="Arial Narrow" panose="020B0606020202030204" pitchFamily="34" charset="0"/>
            </a:endParaRPr>
          </a:p>
          <a:p>
            <a:pPr algn="just"/>
            <a:r>
              <a:rPr lang="ro-RO" sz="2400" dirty="0">
                <a:latin typeface="Arial Narrow" panose="020B0606020202030204" pitchFamily="34" charset="0"/>
              </a:rPr>
              <a:t>Art. 44. Rezultatele finale ale competițiilor sunt afișate înainte de festivitatea de premiere</a:t>
            </a:r>
            <a:endParaRPr lang="en-US" sz="2400" dirty="0">
              <a:latin typeface="Arial Narrow" panose="020B0606020202030204" pitchFamily="34" charset="0"/>
            </a:endParaRPr>
          </a:p>
        </p:txBody>
      </p:sp>
    </p:spTree>
    <p:extLst>
      <p:ext uri="{BB962C8B-B14F-4D97-AF65-F5344CB8AC3E}">
        <p14:creationId xmlns:p14="http://schemas.microsoft.com/office/powerpoint/2010/main" val="273740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81235" cy="886685"/>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399245" y="1030310"/>
            <a:ext cx="10882647" cy="5589431"/>
          </a:xfrm>
        </p:spPr>
        <p:txBody>
          <a:bodyPr>
            <a:normAutofit lnSpcReduction="10000"/>
          </a:bodyPr>
          <a:lstStyle/>
          <a:p>
            <a:pPr algn="just"/>
            <a:r>
              <a:rPr lang="ro-RO" sz="2400" dirty="0">
                <a:latin typeface="Arial Narrow" panose="020B0606020202030204" pitchFamily="34" charset="0"/>
              </a:rPr>
              <a:t>Art. 47.</a:t>
            </a:r>
            <a:endParaRPr lang="en-US" sz="2400" dirty="0">
              <a:latin typeface="Arial Narrow" panose="020B0606020202030204" pitchFamily="34" charset="0"/>
            </a:endParaRPr>
          </a:p>
          <a:p>
            <a:pPr algn="just"/>
            <a:r>
              <a:rPr lang="ro-RO" sz="2400" dirty="0">
                <a:latin typeface="Arial Narrow" panose="020B0606020202030204" pitchFamily="34" charset="0"/>
              </a:rPr>
              <a:t>(1) Certificarea premiilor și mențiunilor acordate de MEN se face prin diplomă înregistrată.</a:t>
            </a:r>
            <a:endParaRPr lang="en-US" sz="2400" dirty="0">
              <a:latin typeface="Arial Narrow" panose="020B0606020202030204" pitchFamily="34" charset="0"/>
            </a:endParaRPr>
          </a:p>
          <a:p>
            <a:pPr algn="just"/>
            <a:r>
              <a:rPr lang="ro-RO" sz="2400" dirty="0">
                <a:latin typeface="Arial Narrow" panose="020B0606020202030204" pitchFamily="34" charset="0"/>
              </a:rPr>
              <a:t>(2) La etapa națională a olimpiadelor școlare, la care participarea elevilor este individuală, MEN acordă, pentru fiecare an de studiu/disciplină, secțiune, categorie, de regulă 3 premii, un premiu I, un premiu II și un premiu III, și un număr de mențiuni reprezentând maximum 15% din numărul participanților, rotunjit la numărul întreg imediat superior, în cazul unui număr fracționar, cu respectarea ierarhiei valorice și a condiției de punctaj stabilită prin regulamentele specifice. Fac excepție situațiile în care doi sau mai mulți participanți obțin același punctaj în concurs, fără posibilitatea de departajare, caz în care comisia poate decide acordarea aceluiași premiu pentru punctaje egale.</a:t>
            </a:r>
            <a:endParaRPr lang="en-US" sz="2400" dirty="0">
              <a:latin typeface="Arial Narrow" panose="020B0606020202030204" pitchFamily="34" charset="0"/>
            </a:endParaRPr>
          </a:p>
          <a:p>
            <a:pPr algn="just"/>
            <a:r>
              <a:rPr lang="ro-RO" sz="2400" dirty="0">
                <a:latin typeface="Arial Narrow" panose="020B0606020202030204" pitchFamily="34" charset="0"/>
              </a:rPr>
              <a:t>(3) La olimpiadele școlare la care participarea se realizează la nivel de echipaj/grup, format din minimum 2 elevi, se acordă cel mult 3 premii și un număr de mențiuni reprezentând maximum 15% din numărul total de echipaje participante la concurs. Fiecare membru al echipei care obține distincția va primi o diplomă cu număr de înregistrare de la MEN</a:t>
            </a:r>
            <a:r>
              <a:rPr lang="ro-RO" dirty="0"/>
              <a:t>. </a:t>
            </a:r>
            <a:endParaRPr lang="en-US" dirty="0"/>
          </a:p>
          <a:p>
            <a:endParaRPr lang="en-US" dirty="0"/>
          </a:p>
        </p:txBody>
      </p:sp>
    </p:spTree>
    <p:extLst>
      <p:ext uri="{BB962C8B-B14F-4D97-AF65-F5344CB8AC3E}">
        <p14:creationId xmlns:p14="http://schemas.microsoft.com/office/powerpoint/2010/main" val="3546565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532751" cy="835169"/>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57578" y="1287887"/>
            <a:ext cx="11307650" cy="5228823"/>
          </a:xfrm>
        </p:spPr>
        <p:txBody>
          <a:bodyPr>
            <a:normAutofit fontScale="40000" lnSpcReduction="20000"/>
          </a:bodyPr>
          <a:lstStyle/>
          <a:p>
            <a:pPr algn="just"/>
            <a:r>
              <a:rPr lang="ro-RO" sz="4400" dirty="0">
                <a:latin typeface="Arial Narrow" panose="020B0606020202030204" pitchFamily="34" charset="0"/>
              </a:rPr>
              <a:t>Art. 49. Cuantumurile stimulentelor financiare acordate elevilor care au obținut distincții la etapele județeană/a sectoarelor </a:t>
            </a:r>
            <a:r>
              <a:rPr lang="ro-RO" sz="5000" dirty="0">
                <a:latin typeface="Arial Narrow" panose="020B0606020202030204" pitchFamily="34" charset="0"/>
              </a:rPr>
              <a:t>municipiului București și interjudețeană/regională ale olimpiadelor școlare sunt stabilite de către autoritățile administrației publice locale și finanțate din bugetele acestora, iar cele acordate elevilor care au obținut distincții la etapele națională și internațională sunt asigurate de către MEN, din bugetul ministerului, conform legislației în vigoare</a:t>
            </a:r>
            <a:r>
              <a:rPr lang="ro-RO" sz="5000" dirty="0" smtClean="0">
                <a:latin typeface="Arial Narrow" panose="020B0606020202030204" pitchFamily="34" charset="0"/>
              </a:rPr>
              <a:t>.</a:t>
            </a:r>
          </a:p>
          <a:p>
            <a:pPr algn="just"/>
            <a:r>
              <a:rPr lang="ro-RO" sz="5000" dirty="0">
                <a:latin typeface="Arial Narrow" panose="020B0606020202030204" pitchFamily="34" charset="0"/>
              </a:rPr>
              <a:t>Art. 51. Elevii participanți la etapa națională a olimpiadelor școlare naționale primesc diplomă de participare din partea inspectoratului școlar </a:t>
            </a:r>
            <a:r>
              <a:rPr lang="ro-RO" sz="5000" dirty="0" smtClean="0">
                <a:latin typeface="Arial Narrow" panose="020B0606020202030204" pitchFamily="34" charset="0"/>
              </a:rPr>
              <a:t>organizator.</a:t>
            </a:r>
          </a:p>
          <a:p>
            <a:pPr algn="just"/>
            <a:r>
              <a:rPr lang="ro-RO" sz="5000" dirty="0">
                <a:latin typeface="Arial Narrow" panose="020B0606020202030204" pitchFamily="34" charset="0"/>
              </a:rPr>
              <a:t> </a:t>
            </a:r>
            <a:r>
              <a:rPr lang="ro-RO" sz="5000" dirty="0" smtClean="0">
                <a:latin typeface="Arial Narrow" panose="020B0606020202030204" pitchFamily="34" charset="0"/>
              </a:rPr>
              <a:t>Art 52 (2</a:t>
            </a:r>
            <a:r>
              <a:rPr lang="ro-RO" sz="5000" dirty="0">
                <a:latin typeface="Arial Narrow" panose="020B0606020202030204" pitchFamily="34" charset="0"/>
              </a:rPr>
              <a:t>) Pentru olimpiadele școlare naționale, cuantumul alocat de către MEN pentru cheltuielile cu participanții (elevi și profesori însoțitori) reprezentând serviciile de masă, cazare și alte cheltuieli organizatorice este de 100 lei/zi/persoană. Acesta poate fi suplimentat de către instituțiile organizatoare din alte venituri constituite, în condițiile legii.</a:t>
            </a:r>
            <a:endParaRPr lang="en-US" sz="5000" dirty="0">
              <a:latin typeface="Arial Narrow" panose="020B0606020202030204" pitchFamily="34" charset="0"/>
            </a:endParaRPr>
          </a:p>
          <a:p>
            <a:pPr algn="just"/>
            <a:r>
              <a:rPr lang="ro-RO" sz="5000" dirty="0">
                <a:latin typeface="Arial Narrow" panose="020B0606020202030204" pitchFamily="34" charset="0"/>
              </a:rPr>
              <a:t>(3) Cadrele didactice implicate în organizarea și desfăşurarea etapei naționale a olimpiadelor naţionale vor fi remunerate pe baza unor baremuri stabilite prin ordin al ministrului, în cuantum identic cu cele practicate pentru evaluarea națională și examenul naţional de bacalaureat în anul şcolar respectiv, cu excepția evaluatorilor, care vor avea un barem mărit cu 100% față de cel utilizat la remunerarea evaluatorilor în cadrul evaluării naționale și examenului naţional de bacalaureat.</a:t>
            </a:r>
            <a:endParaRPr lang="en-US" sz="5000" dirty="0">
              <a:latin typeface="Arial Narrow" panose="020B0606020202030204" pitchFamily="34" charset="0"/>
            </a:endParaRPr>
          </a:p>
          <a:p>
            <a:pPr algn="just"/>
            <a:r>
              <a:rPr lang="ro-RO" sz="5000" b="1" dirty="0">
                <a:latin typeface="Arial Narrow" panose="020B0606020202030204" pitchFamily="34" charset="0"/>
              </a:rPr>
              <a:t> </a:t>
            </a:r>
            <a:endParaRPr lang="en-US" sz="5000" dirty="0">
              <a:latin typeface="Arial Narrow" panose="020B0606020202030204" pitchFamily="34" charset="0"/>
            </a:endParaRPr>
          </a:p>
          <a:p>
            <a:pPr algn="just"/>
            <a:endParaRPr lang="en-US" dirty="0">
              <a:latin typeface="Arial Narrow" panose="020B0606020202030204" pitchFamily="34" charset="0"/>
            </a:endParaRPr>
          </a:p>
          <a:p>
            <a:r>
              <a:rPr lang="ro-RO" dirty="0">
                <a:latin typeface="Arial Narrow" panose="020B0606020202030204" pitchFamily="34" charset="0"/>
              </a:rPr>
              <a:t> </a:t>
            </a:r>
            <a:endParaRPr lang="en-US" dirty="0">
              <a:latin typeface="Arial Narrow" panose="020B0606020202030204" pitchFamily="34" charset="0"/>
            </a:endParaRPr>
          </a:p>
          <a:p>
            <a:endParaRPr lang="en-US" dirty="0"/>
          </a:p>
        </p:txBody>
      </p:sp>
    </p:spTree>
    <p:extLst>
      <p:ext uri="{BB962C8B-B14F-4D97-AF65-F5344CB8AC3E}">
        <p14:creationId xmlns:p14="http://schemas.microsoft.com/office/powerpoint/2010/main" val="3554143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r>
              <a:rPr lang="en-US" sz="2800" dirty="0">
                <a:latin typeface="Arial Narrow" panose="020B0606020202030204" pitchFamily="34" charset="0"/>
              </a:rPr>
              <a:t/>
            </a:r>
            <a:br>
              <a:rPr lang="en-US" sz="2800" dirty="0">
                <a:latin typeface="Arial Narrow" panose="020B0606020202030204" pitchFamily="34" charset="0"/>
              </a:rPr>
            </a:br>
            <a:endParaRPr lang="en-US" sz="2800" dirty="0"/>
          </a:p>
        </p:txBody>
      </p:sp>
      <p:sp>
        <p:nvSpPr>
          <p:cNvPr id="3" name="Content Placeholder 2"/>
          <p:cNvSpPr>
            <a:spLocks noGrp="1"/>
          </p:cNvSpPr>
          <p:nvPr>
            <p:ph idx="1"/>
          </p:nvPr>
        </p:nvSpPr>
        <p:spPr>
          <a:xfrm>
            <a:off x="476518" y="1468191"/>
            <a:ext cx="10560676" cy="5151549"/>
          </a:xfrm>
        </p:spPr>
        <p:txBody>
          <a:bodyPr>
            <a:normAutofit fontScale="25000" lnSpcReduction="20000"/>
          </a:bodyPr>
          <a:lstStyle/>
          <a:p>
            <a:pPr algn="just"/>
            <a:r>
              <a:rPr lang="ro-RO" sz="6400" dirty="0">
                <a:latin typeface="Arial Narrow" panose="020B0606020202030204" pitchFamily="34" charset="0"/>
              </a:rPr>
              <a:t>În conformitate cu art. 94 alin. (2), lit. a) şi lit. s),  57 alin. (4) din Legea educației naționale nr. 1/2011, cu modificările și completările ulterioare,</a:t>
            </a:r>
            <a:endParaRPr lang="en-US" sz="6400" dirty="0">
              <a:latin typeface="Arial Narrow" panose="020B0606020202030204" pitchFamily="34" charset="0"/>
            </a:endParaRPr>
          </a:p>
          <a:p>
            <a:pPr algn="just"/>
            <a:r>
              <a:rPr lang="ro-RO" sz="6400" dirty="0">
                <a:latin typeface="Arial Narrow" panose="020B0606020202030204" pitchFamily="34" charset="0"/>
              </a:rPr>
              <a:t>În baza Hotărârii Guvernului nr. 26/2017 privind organizarea şi funcţionarea Ministerului Educaţiei Naţionale, cu modificările ulterioare,</a:t>
            </a:r>
            <a:endParaRPr lang="en-US" sz="6400" dirty="0">
              <a:latin typeface="Arial Narrow" panose="020B0606020202030204" pitchFamily="34" charset="0"/>
            </a:endParaRPr>
          </a:p>
          <a:p>
            <a:pPr algn="just"/>
            <a:r>
              <a:rPr lang="ro-RO" sz="6400" dirty="0">
                <a:latin typeface="Arial Narrow" panose="020B0606020202030204" pitchFamily="34" charset="0"/>
              </a:rPr>
              <a:t>În baza Hotărârii Guvernului nr. 536/2016 privind stimularea performanţei şcolare înalte din învăţământul preuniversitar, </a:t>
            </a:r>
            <a:endParaRPr lang="en-US" sz="6400" dirty="0">
              <a:latin typeface="Arial Narrow" panose="020B0606020202030204" pitchFamily="34" charset="0"/>
            </a:endParaRPr>
          </a:p>
          <a:p>
            <a:pPr algn="just"/>
            <a:r>
              <a:rPr lang="ro-RO" sz="6400" b="1" dirty="0">
                <a:latin typeface="Arial Narrow" panose="020B0606020202030204" pitchFamily="34" charset="0"/>
              </a:rPr>
              <a:t> </a:t>
            </a:r>
            <a:r>
              <a:rPr lang="ro-RO" sz="6400" b="1" dirty="0" smtClean="0">
                <a:latin typeface="Arial Narrow" panose="020B0606020202030204" pitchFamily="34" charset="0"/>
              </a:rPr>
              <a:t>                                                                  MINISTRUL </a:t>
            </a:r>
            <a:r>
              <a:rPr lang="ro-RO" sz="6400" b="1" dirty="0">
                <a:latin typeface="Arial Narrow" panose="020B0606020202030204" pitchFamily="34" charset="0"/>
              </a:rPr>
              <a:t>EDUCAŢIEI NAŢIONALE</a:t>
            </a:r>
            <a:endParaRPr lang="en-US" sz="6400" dirty="0">
              <a:latin typeface="Arial Narrow" panose="020B0606020202030204" pitchFamily="34" charset="0"/>
            </a:endParaRPr>
          </a:p>
          <a:p>
            <a:pPr algn="just"/>
            <a:r>
              <a:rPr lang="ro-RO" sz="6400" b="1" dirty="0">
                <a:latin typeface="Arial Narrow" panose="020B0606020202030204" pitchFamily="34" charset="0"/>
              </a:rPr>
              <a:t>emite prezentul ordin</a:t>
            </a:r>
            <a:r>
              <a:rPr lang="ro-RO" sz="6400" b="1" dirty="0" smtClean="0">
                <a:latin typeface="Arial Narrow" panose="020B0606020202030204" pitchFamily="34" charset="0"/>
              </a:rPr>
              <a:t>:</a:t>
            </a:r>
            <a:endParaRPr lang="en-US" sz="6400" dirty="0">
              <a:latin typeface="Arial Narrow" panose="020B0606020202030204" pitchFamily="34" charset="0"/>
            </a:endParaRPr>
          </a:p>
          <a:p>
            <a:pPr algn="just"/>
            <a:r>
              <a:rPr lang="ro-RO" sz="6400" b="1" dirty="0">
                <a:latin typeface="Arial Narrow" panose="020B0606020202030204" pitchFamily="34" charset="0"/>
              </a:rPr>
              <a:t>Art. I</a:t>
            </a:r>
            <a:r>
              <a:rPr lang="ro-RO" sz="6400" dirty="0">
                <a:latin typeface="Arial Narrow" panose="020B0606020202030204" pitchFamily="34" charset="0"/>
              </a:rPr>
              <a:t>.- Anexa nr. 1 a Ordinului ministrului educaţiei, cercetării, tineretului şi sportului nr. 3035/2012 privind aprobarea Metodologiei – cadru de organizare și desfășurare a competițiilor școlare și a Regulamentului de organizare a activităților cuprinse în calendarul activităților educative, școlare și extrașcolare, publicat în Monitorul Oficial al României, Partea I,  nr. 69 din 27 ianuarie 2012, se modifică şi se înlocuieşte cu anexa care face parte integrantă din prezentul ordin. </a:t>
            </a:r>
            <a:endParaRPr lang="en-US" sz="6400" dirty="0">
              <a:latin typeface="Arial Narrow" panose="020B0606020202030204" pitchFamily="34" charset="0"/>
            </a:endParaRPr>
          </a:p>
          <a:p>
            <a:pPr algn="just"/>
            <a:r>
              <a:rPr lang="ro-RO" sz="6400" b="1" dirty="0">
                <a:latin typeface="Arial Narrow" panose="020B0606020202030204" pitchFamily="34" charset="0"/>
              </a:rPr>
              <a:t>Art. II. </a:t>
            </a:r>
            <a:r>
              <a:rPr lang="ro-RO" sz="6400" dirty="0">
                <a:latin typeface="Arial Narrow" panose="020B0606020202030204" pitchFamily="34" charset="0"/>
              </a:rPr>
              <a:t>- Direcţia Generală Învățământ Secundar Superior și Educație Permanentă, Direcţia Generală Educație Timpurie Învățămant Primar și Gimnazial, Direcţia Minorităţi, Direcţia Generală Învăţământ Universitar, Direcţia Generală Economică, Centrul Național de Evaluare și Examinare, inspectoratele şcolare judeţene, respectiv inspectoratul școlar al municipiului Bucureşti și instituţiile şi unităţile de învăţământ duc la îndeplinire prevederile prezentului ordin.</a:t>
            </a:r>
            <a:endParaRPr lang="en-US" sz="6400" dirty="0">
              <a:latin typeface="Arial Narrow" panose="020B0606020202030204" pitchFamily="34" charset="0"/>
            </a:endParaRPr>
          </a:p>
          <a:p>
            <a:pPr algn="just"/>
            <a:r>
              <a:rPr lang="ro-RO" sz="6400" b="1" dirty="0">
                <a:latin typeface="Arial Narrow" panose="020B0606020202030204" pitchFamily="34" charset="0"/>
              </a:rPr>
              <a:t>Art. III.</a:t>
            </a:r>
            <a:r>
              <a:rPr lang="ro-RO" sz="6400" dirty="0">
                <a:latin typeface="Arial Narrow" panose="020B0606020202030204" pitchFamily="34" charset="0"/>
              </a:rPr>
              <a:t> -  Prezentul ordin se publică în Monitorul Oficial al României, partea I</a:t>
            </a:r>
            <a:r>
              <a:rPr lang="ro-RO" sz="6400" dirty="0" smtClean="0">
                <a:latin typeface="Arial Narrow" panose="020B0606020202030204" pitchFamily="34" charset="0"/>
              </a:rPr>
              <a:t>.</a:t>
            </a:r>
            <a:endParaRPr lang="en-US" sz="7200" dirty="0">
              <a:latin typeface="Arial Narrow" panose="020B0606020202030204" pitchFamily="34" charset="0"/>
            </a:endParaRPr>
          </a:p>
          <a:p>
            <a:pPr algn="just"/>
            <a:r>
              <a:rPr lang="ro-RO" sz="6400" b="1" dirty="0" smtClean="0">
                <a:latin typeface="Arial Narrow" panose="020B0606020202030204" pitchFamily="34" charset="0"/>
              </a:rPr>
              <a:t>Ministru,</a:t>
            </a:r>
            <a:endParaRPr lang="en-US" sz="6400" dirty="0" smtClean="0">
              <a:latin typeface="Arial Narrow" panose="020B0606020202030204" pitchFamily="34" charset="0"/>
            </a:endParaRPr>
          </a:p>
          <a:p>
            <a:pPr algn="just"/>
            <a:r>
              <a:rPr lang="ro-RO" sz="6400" b="1" dirty="0" smtClean="0">
                <a:latin typeface="Arial Narrow" panose="020B0606020202030204" pitchFamily="34" charset="0"/>
              </a:rPr>
              <a:t>Valentin POPA</a:t>
            </a:r>
            <a:endParaRPr lang="en-US" sz="6400" dirty="0" smtClean="0">
              <a:latin typeface="Arial Narrow" panose="020B0606020202030204" pitchFamily="34" charset="0"/>
            </a:endParaRPr>
          </a:p>
          <a:p>
            <a:pPr algn="just"/>
            <a:r>
              <a:rPr lang="ro-RO" sz="7200" dirty="0" smtClean="0">
                <a:latin typeface="Arial Narrow" panose="020B0606020202030204" pitchFamily="34" charset="0"/>
              </a:rPr>
              <a:t>              București                Nr. 4203/Data: 30.07.2018</a:t>
            </a:r>
            <a:endParaRPr lang="en-US" sz="7200" dirty="0" smtClean="0">
              <a:latin typeface="Arial Narrow" panose="020B0606020202030204" pitchFamily="34" charset="0"/>
            </a:endParaRPr>
          </a:p>
          <a:p>
            <a:endParaRPr lang="en-US" sz="7200" dirty="0" smtClean="0">
              <a:latin typeface="Arial Narrow" panose="020B0606020202030204" pitchFamily="34" charset="0"/>
            </a:endParaRPr>
          </a:p>
          <a:p>
            <a:r>
              <a:rPr lang="ro-RO" dirty="0"/>
              <a:t/>
            </a:r>
            <a:br>
              <a:rPr lang="ro-RO" dirty="0"/>
            </a:br>
            <a:r>
              <a:rPr lang="ro-RO" dirty="0"/>
              <a:t> </a:t>
            </a:r>
            <a:endParaRPr lang="en-US" dirty="0"/>
          </a:p>
          <a:p>
            <a:endParaRPr lang="en-US" dirty="0"/>
          </a:p>
        </p:txBody>
      </p:sp>
    </p:spTree>
    <p:extLst>
      <p:ext uri="{BB962C8B-B14F-4D97-AF65-F5344CB8AC3E}">
        <p14:creationId xmlns:p14="http://schemas.microsoft.com/office/powerpoint/2010/main" val="483520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18942"/>
            <a:ext cx="9404723" cy="991674"/>
          </a:xfrm>
        </p:spPr>
        <p:txBody>
          <a:bodyPr/>
          <a:lstStyle/>
          <a:p>
            <a:pPr algn="ctr"/>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360608" y="1210615"/>
            <a:ext cx="11204620" cy="5357610"/>
          </a:xfrm>
        </p:spPr>
        <p:txBody>
          <a:bodyPr>
            <a:normAutofit fontScale="47500" lnSpcReduction="20000"/>
          </a:bodyPr>
          <a:lstStyle/>
          <a:p>
            <a:r>
              <a:rPr lang="ro-RO" sz="2800" dirty="0" smtClean="0">
                <a:latin typeface="Arial Narrow" panose="020B0606020202030204" pitchFamily="34" charset="0"/>
              </a:rPr>
              <a:t>C:oncursuri școlare</a:t>
            </a:r>
          </a:p>
          <a:p>
            <a:r>
              <a:rPr lang="ro-RO" sz="3300" dirty="0">
                <a:latin typeface="Arial Narrow" panose="020B0606020202030204" pitchFamily="34" charset="0"/>
              </a:rPr>
              <a:t>Art. 53. În funcția de tematica abordată, concursurile școlare pot fi:</a:t>
            </a:r>
            <a:endParaRPr lang="en-US" sz="3300" dirty="0">
              <a:latin typeface="Arial Narrow" panose="020B0606020202030204" pitchFamily="34" charset="0"/>
            </a:endParaRPr>
          </a:p>
          <a:p>
            <a:r>
              <a:rPr lang="ro-RO" sz="3300" dirty="0">
                <a:latin typeface="Arial Narrow" panose="020B0606020202030204" pitchFamily="34" charset="0"/>
              </a:rPr>
              <a:t>a) concursuri pe discipline/meserii;</a:t>
            </a:r>
            <a:endParaRPr lang="en-US" sz="3300" dirty="0">
              <a:latin typeface="Arial Narrow" panose="020B0606020202030204" pitchFamily="34" charset="0"/>
            </a:endParaRPr>
          </a:p>
          <a:p>
            <a:r>
              <a:rPr lang="ro-RO" sz="3300" dirty="0">
                <a:latin typeface="Arial Narrow" panose="020B0606020202030204" pitchFamily="34" charset="0"/>
              </a:rPr>
              <a:t>b) concursuri multidisciplinare/interdisciplinare/transdisciplinare;</a:t>
            </a:r>
            <a:endParaRPr lang="en-US" sz="3300" dirty="0">
              <a:latin typeface="Arial Narrow" panose="020B0606020202030204" pitchFamily="34" charset="0"/>
            </a:endParaRPr>
          </a:p>
          <a:p>
            <a:r>
              <a:rPr lang="ro-RO" sz="3300" dirty="0">
                <a:latin typeface="Arial Narrow" panose="020B0606020202030204" pitchFamily="34" charset="0"/>
              </a:rPr>
              <a:t>c) concursuri de creativitate.</a:t>
            </a:r>
            <a:endParaRPr lang="en-US" sz="3300" dirty="0">
              <a:latin typeface="Arial Narrow" panose="020B0606020202030204" pitchFamily="34" charset="0"/>
            </a:endParaRPr>
          </a:p>
          <a:p>
            <a:r>
              <a:rPr lang="ro-RO" sz="3300" dirty="0">
                <a:latin typeface="Arial Narrow" panose="020B0606020202030204" pitchFamily="34" charset="0"/>
              </a:rPr>
              <a:t> </a:t>
            </a:r>
            <a:endParaRPr lang="en-US" sz="3300" dirty="0">
              <a:latin typeface="Arial Narrow" panose="020B0606020202030204" pitchFamily="34" charset="0"/>
            </a:endParaRPr>
          </a:p>
          <a:p>
            <a:r>
              <a:rPr lang="ro-RO" sz="3300" dirty="0">
                <a:latin typeface="Arial Narrow" panose="020B0606020202030204" pitchFamily="34" charset="0"/>
              </a:rPr>
              <a:t>Art. 54. În funcție de gradul de participare a elevilor, concursurile școlare pot fi:</a:t>
            </a:r>
            <a:endParaRPr lang="en-US" sz="3300" dirty="0">
              <a:latin typeface="Arial Narrow" panose="020B0606020202030204" pitchFamily="34" charset="0"/>
            </a:endParaRPr>
          </a:p>
          <a:p>
            <a:r>
              <a:rPr lang="ro-RO" sz="3300" dirty="0">
                <a:latin typeface="Arial Narrow" panose="020B0606020202030204" pitchFamily="34" charset="0"/>
              </a:rPr>
              <a:t>a)</a:t>
            </a:r>
            <a:r>
              <a:rPr lang="ro-RO" sz="3300" i="1" dirty="0">
                <a:latin typeface="Arial Narrow" panose="020B0606020202030204" pitchFamily="34" charset="0"/>
              </a:rPr>
              <a:t> concursuri</a:t>
            </a:r>
            <a:r>
              <a:rPr lang="ro-RO" sz="3300" dirty="0">
                <a:latin typeface="Arial Narrow" panose="020B0606020202030204" pitchFamily="34" charset="0"/>
              </a:rPr>
              <a:t> </a:t>
            </a:r>
            <a:r>
              <a:rPr lang="ro-RO" sz="3300" i="1" dirty="0">
                <a:latin typeface="Arial Narrow" panose="020B0606020202030204" pitchFamily="34" charset="0"/>
              </a:rPr>
              <a:t>locale</a:t>
            </a:r>
            <a:r>
              <a:rPr lang="ro-RO" sz="3300" dirty="0">
                <a:latin typeface="Arial Narrow" panose="020B0606020202030204" pitchFamily="34" charset="0"/>
              </a:rPr>
              <a:t>, la care participă elevi dintr-o unitate de învățământ preuniversitar sau din mai multe unități de învățământ preuniversitar, din aceeași localitate/sector;</a:t>
            </a:r>
            <a:endParaRPr lang="en-US" sz="3300" dirty="0">
              <a:latin typeface="Arial Narrow" panose="020B0606020202030204" pitchFamily="34" charset="0"/>
            </a:endParaRPr>
          </a:p>
          <a:p>
            <a:r>
              <a:rPr lang="ro-RO" sz="3300" dirty="0">
                <a:latin typeface="Arial Narrow" panose="020B0606020202030204" pitchFamily="34" charset="0"/>
              </a:rPr>
              <a:t>b) </a:t>
            </a:r>
            <a:r>
              <a:rPr lang="ro-RO" sz="3300" i="1" dirty="0">
                <a:latin typeface="Arial Narrow" panose="020B0606020202030204" pitchFamily="34" charset="0"/>
              </a:rPr>
              <a:t>concursuri județene/ ale sectoarelor municipiului București</a:t>
            </a:r>
            <a:r>
              <a:rPr lang="ro-RO" sz="3300" dirty="0">
                <a:latin typeface="Arial Narrow" panose="020B0606020202030204" pitchFamily="34" charset="0"/>
              </a:rPr>
              <a:t>, la care participă elevi din unitățile de învățământ preuniversitar din același județ/ sector al municipiul București;</a:t>
            </a:r>
            <a:endParaRPr lang="en-US" sz="3300" dirty="0">
              <a:latin typeface="Arial Narrow" panose="020B0606020202030204" pitchFamily="34" charset="0"/>
            </a:endParaRPr>
          </a:p>
          <a:p>
            <a:r>
              <a:rPr lang="ro-RO" sz="3300" dirty="0">
                <a:latin typeface="Arial Narrow" panose="020B0606020202030204" pitchFamily="34" charset="0"/>
              </a:rPr>
              <a:t>c)</a:t>
            </a:r>
            <a:r>
              <a:rPr lang="ro-RO" sz="3300" i="1" dirty="0">
                <a:latin typeface="Arial Narrow" panose="020B0606020202030204" pitchFamily="34" charset="0"/>
              </a:rPr>
              <a:t> concursuri regionale/interjudețene, </a:t>
            </a:r>
            <a:r>
              <a:rPr lang="ro-RO" sz="3300" dirty="0">
                <a:latin typeface="Arial Narrow" panose="020B0606020202030204" pitchFamily="34" charset="0"/>
              </a:rPr>
              <a:t>la care participă elevi din unitățile de învățământ preuniversitar din două sau mai multe județe;</a:t>
            </a:r>
            <a:endParaRPr lang="en-US" sz="3300" dirty="0">
              <a:latin typeface="Arial Narrow" panose="020B0606020202030204" pitchFamily="34" charset="0"/>
            </a:endParaRPr>
          </a:p>
          <a:p>
            <a:r>
              <a:rPr lang="ro-RO" sz="3300" dirty="0">
                <a:latin typeface="Arial Narrow" panose="020B0606020202030204" pitchFamily="34" charset="0"/>
              </a:rPr>
              <a:t>d)</a:t>
            </a:r>
            <a:r>
              <a:rPr lang="ro-RO" sz="3300" i="1" dirty="0">
                <a:latin typeface="Arial Narrow" panose="020B0606020202030204" pitchFamily="34" charset="0"/>
              </a:rPr>
              <a:t> concursuri naționale, </a:t>
            </a:r>
            <a:r>
              <a:rPr lang="ro-RO" sz="3300" dirty="0">
                <a:latin typeface="Arial Narrow" panose="020B0606020202030204" pitchFamily="34" charset="0"/>
              </a:rPr>
              <a:t>la care participă elevi din unitățile de învățământ preuniversitar din cel puțin 50% din toate județele țării/sectoare ale municipiului București. Excepție fac concursurile școlare din domeniile artelor, tehnologiilor, religiei, limbilor moderne și celor destinate elevilor aparținând minorităților naționale din România, caz în care  concursul se consideră național dacă participă elevi din minimum 50 % din  județele și sectoarele municipiului București în care se asigură studiul/ școlarizarea pentru disciplinele/domeniile de studiu pentru care se organizează concursul respectiv;</a:t>
            </a:r>
            <a:endParaRPr lang="en-US" sz="3300" dirty="0">
              <a:latin typeface="Arial Narrow" panose="020B0606020202030204" pitchFamily="34" charset="0"/>
            </a:endParaRPr>
          </a:p>
          <a:p>
            <a:r>
              <a:rPr lang="ro-RO" sz="3300" dirty="0">
                <a:latin typeface="Arial Narrow" panose="020B0606020202030204" pitchFamily="34" charset="0"/>
              </a:rPr>
              <a:t>e) </a:t>
            </a:r>
            <a:r>
              <a:rPr lang="ro-RO" sz="3300" i="1" dirty="0">
                <a:latin typeface="Arial Narrow" panose="020B0606020202030204" pitchFamily="34" charset="0"/>
              </a:rPr>
              <a:t>concursuri internaționale, </a:t>
            </a:r>
            <a:r>
              <a:rPr lang="ro-RO" sz="3300" dirty="0">
                <a:latin typeface="Arial Narrow" panose="020B0606020202030204" pitchFamily="34" charset="0"/>
              </a:rPr>
              <a:t>la care participă elevi din mai multe țări. </a:t>
            </a:r>
            <a:endParaRPr lang="en-US" sz="3300" dirty="0">
              <a:latin typeface="Arial Narrow" panose="020B0606020202030204" pitchFamily="34" charset="0"/>
            </a:endParaRPr>
          </a:p>
          <a:p>
            <a:endParaRPr lang="en-US" sz="2800" dirty="0">
              <a:latin typeface="Arial Narrow" panose="020B0606020202030204" pitchFamily="34" charset="0"/>
            </a:endParaRPr>
          </a:p>
        </p:txBody>
      </p:sp>
    </p:spTree>
    <p:extLst>
      <p:ext uri="{BB962C8B-B14F-4D97-AF65-F5344CB8AC3E}">
        <p14:creationId xmlns:p14="http://schemas.microsoft.com/office/powerpoint/2010/main" val="583345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030475" cy="1002595"/>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528035" y="1455313"/>
            <a:ext cx="10650828" cy="5151549"/>
          </a:xfrm>
        </p:spPr>
        <p:txBody>
          <a:bodyPr/>
          <a:lstStyle/>
          <a:p>
            <a:pPr algn="just"/>
            <a:r>
              <a:rPr lang="ro-RO" dirty="0">
                <a:latin typeface="Arial Narrow" panose="020B0606020202030204" pitchFamily="34" charset="0"/>
              </a:rPr>
              <a:t>Art. 55.</a:t>
            </a:r>
            <a:endParaRPr lang="en-US" dirty="0">
              <a:latin typeface="Arial Narrow" panose="020B0606020202030204" pitchFamily="34" charset="0"/>
            </a:endParaRPr>
          </a:p>
          <a:p>
            <a:pPr algn="just"/>
            <a:r>
              <a:rPr lang="ro-RO" dirty="0">
                <a:latin typeface="Arial Narrow" panose="020B0606020202030204" pitchFamily="34" charset="0"/>
              </a:rPr>
              <a:t>(1) Regulamentele de organizare și desfășurare a concursurilor </a:t>
            </a:r>
            <a:r>
              <a:rPr lang="ro-RO" i="1" dirty="0">
                <a:latin typeface="Arial Narrow" panose="020B0606020202030204" pitchFamily="34" charset="0"/>
              </a:rPr>
              <a:t>locale, județene/ale sectoarelor municipiului București și regionale/ interjudețene </a:t>
            </a:r>
            <a:r>
              <a:rPr lang="ro-RO" dirty="0">
                <a:latin typeface="Arial Narrow" panose="020B0606020202030204" pitchFamily="34" charset="0"/>
              </a:rPr>
              <a:t>sunt elaborate de organizatori.</a:t>
            </a:r>
            <a:endParaRPr lang="en-US" dirty="0">
              <a:latin typeface="Arial Narrow" panose="020B0606020202030204" pitchFamily="34" charset="0"/>
            </a:endParaRPr>
          </a:p>
          <a:p>
            <a:pPr algn="just"/>
            <a:r>
              <a:rPr lang="ro-RO" dirty="0">
                <a:latin typeface="Arial Narrow" panose="020B0606020202030204" pitchFamily="34" charset="0"/>
              </a:rPr>
              <a:t>(2) Regulamentele specifice de organizare și desfășurare a concursurilor naționale sunt elaborate</a:t>
            </a:r>
            <a:r>
              <a:rPr lang="ro-RO" i="1" dirty="0">
                <a:latin typeface="Arial Narrow" panose="020B0606020202030204" pitchFamily="34" charset="0"/>
              </a:rPr>
              <a:t> </a:t>
            </a:r>
            <a:r>
              <a:rPr lang="ro-RO" dirty="0">
                <a:latin typeface="Arial Narrow" panose="020B0606020202030204" pitchFamily="34" charset="0"/>
              </a:rPr>
              <a:t>de</a:t>
            </a:r>
            <a:r>
              <a:rPr lang="ro-RO" i="1" dirty="0">
                <a:latin typeface="Arial Narrow" panose="020B0606020202030204" pitchFamily="34" charset="0"/>
              </a:rPr>
              <a:t> Comisia națională pentru coordonarea competițiilor școlare</a:t>
            </a:r>
            <a:r>
              <a:rPr lang="ro-RO" dirty="0">
                <a:latin typeface="Arial Narrow" panose="020B0606020202030204" pitchFamily="34" charset="0"/>
              </a:rPr>
              <a:t> și aprobate de către</a:t>
            </a:r>
            <a:r>
              <a:rPr lang="ro-RO" i="1" dirty="0">
                <a:latin typeface="Arial Narrow" panose="020B0606020202030204" pitchFamily="34" charset="0"/>
              </a:rPr>
              <a:t> </a:t>
            </a:r>
            <a:r>
              <a:rPr lang="ro-RO" dirty="0">
                <a:latin typeface="Arial Narrow" panose="020B0606020202030204" pitchFamily="34" charset="0"/>
              </a:rPr>
              <a:t>secretarul de stat pentru învățământ preuniversitar/secretarul de stat pentru învățământ în limbile minorităților naționale.</a:t>
            </a:r>
            <a:endParaRPr lang="en-US" dirty="0">
              <a:latin typeface="Arial Narrow" panose="020B0606020202030204" pitchFamily="34" charset="0"/>
            </a:endParaRPr>
          </a:p>
          <a:p>
            <a:pPr algn="just"/>
            <a:r>
              <a:rPr lang="ro-RO" dirty="0">
                <a:latin typeface="Arial Narrow" panose="020B0606020202030204" pitchFamily="34" charset="0"/>
              </a:rPr>
              <a:t>(3) Regulamentele de organizare și desfășurare a concursurilor internaționale sunt elaborate de către</a:t>
            </a:r>
            <a:endParaRPr lang="en-US" dirty="0">
              <a:latin typeface="Arial Narrow" panose="020B0606020202030204" pitchFamily="34" charset="0"/>
            </a:endParaRPr>
          </a:p>
          <a:p>
            <a:pPr algn="just"/>
            <a:r>
              <a:rPr lang="ro-RO" dirty="0">
                <a:latin typeface="Arial Narrow" panose="020B0606020202030204" pitchFamily="34" charset="0"/>
              </a:rPr>
              <a:t>Comitetul internațional/ Juriul internațional al fiecărui concurs. </a:t>
            </a:r>
            <a:endParaRPr lang="ro-RO" dirty="0" smtClean="0">
              <a:latin typeface="Arial Narrow" panose="020B0606020202030204" pitchFamily="34" charset="0"/>
            </a:endParaRPr>
          </a:p>
          <a:p>
            <a:r>
              <a:rPr lang="ro-RO" dirty="0" smtClean="0">
                <a:latin typeface="Arial Narrow" panose="020B0606020202030204" pitchFamily="34" charset="0"/>
              </a:rPr>
              <a:t>Nota bene:</a:t>
            </a:r>
          </a:p>
          <a:p>
            <a:r>
              <a:rPr lang="ro-RO" dirty="0" smtClean="0">
                <a:latin typeface="Arial Narrow" panose="020B0606020202030204" pitchFamily="34" charset="0"/>
              </a:rPr>
              <a:t>Etapele de desfășurare a concursurilor. Modul de calificare , precum și organizarea și desfășurarea ( inclusiv comisiile ale căror componență sunt stabilite de regulamentele specifice )sunt la fel ca și în cazul olimpiadelor în fară de:</a:t>
            </a:r>
            <a:endParaRPr lang="en-US" dirty="0"/>
          </a:p>
        </p:txBody>
      </p:sp>
    </p:spTree>
    <p:extLst>
      <p:ext uri="{BB962C8B-B14F-4D97-AF65-F5344CB8AC3E}">
        <p14:creationId xmlns:p14="http://schemas.microsoft.com/office/powerpoint/2010/main" val="3599440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7681" y="426961"/>
            <a:ext cx="9747140" cy="989716"/>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334851" y="1609860"/>
            <a:ext cx="10972800" cy="4881092"/>
          </a:xfrm>
        </p:spPr>
        <p:txBody>
          <a:bodyPr/>
          <a:lstStyle/>
          <a:p>
            <a:r>
              <a:rPr lang="ro-RO" dirty="0" smtClean="0"/>
              <a:t>Art.59.alin. 2</a:t>
            </a:r>
          </a:p>
          <a:p>
            <a:r>
              <a:rPr lang="ro-RO" dirty="0">
                <a:latin typeface="Arial Narrow" panose="020B0606020202030204" pitchFamily="34" charset="0"/>
              </a:rPr>
              <a:t>2) Pentru organizarea și desfășurarea concursurilor se realizează, de regulă, colaborări, asocieri sau parteneriate cu societăți științifice/asociații profesionale și/sau instituții de învățământ superior, instituții științifice, instituții culturale, cu organizații ale minorităților naționale din România și din străinătate, cu persoane fizice sau juridice, autorități locale, ambasade, organizații non-guvernamentale, naționale sau internaționale.</a:t>
            </a:r>
            <a:endParaRPr lang="en-US" dirty="0">
              <a:latin typeface="Arial Narrow" panose="020B0606020202030204" pitchFamily="34" charset="0"/>
            </a:endParaRPr>
          </a:p>
          <a:p>
            <a:r>
              <a:rPr lang="ro-RO" dirty="0">
                <a:latin typeface="Arial Narrow" panose="020B0606020202030204" pitchFamily="34" charset="0"/>
              </a:rPr>
              <a:t>(3) În condițiile legii, colaborările, asocierile sau parteneriatele pot include și activități de sponsorizare a concursurilor </a:t>
            </a:r>
            <a:r>
              <a:rPr lang="ro-RO" dirty="0" smtClean="0">
                <a:latin typeface="Arial Narrow" panose="020B0606020202030204" pitchFamily="34" charset="0"/>
              </a:rPr>
              <a:t>școlare</a:t>
            </a:r>
          </a:p>
          <a:p>
            <a:endParaRPr lang="en-US" dirty="0">
              <a:latin typeface="Arial Narrow" panose="020B0606020202030204" pitchFamily="34" charset="0"/>
            </a:endParaRPr>
          </a:p>
        </p:txBody>
      </p:sp>
    </p:spTree>
    <p:extLst>
      <p:ext uri="{BB962C8B-B14F-4D97-AF65-F5344CB8AC3E}">
        <p14:creationId xmlns:p14="http://schemas.microsoft.com/office/powerpoint/2010/main" val="34605337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2" y="285293"/>
            <a:ext cx="10032642" cy="1015473"/>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18942" y="1300767"/>
            <a:ext cx="10908404" cy="5318974"/>
          </a:xfrm>
        </p:spPr>
        <p:txBody>
          <a:bodyPr>
            <a:noAutofit/>
          </a:bodyPr>
          <a:lstStyle/>
          <a:p>
            <a:r>
              <a:rPr lang="ro-RO" sz="1800" b="1" dirty="0">
                <a:latin typeface="Arial Narrow" panose="020B0606020202030204" pitchFamily="34" charset="0"/>
              </a:rPr>
              <a:t>2. Probele de evaluare</a:t>
            </a:r>
            <a:endParaRPr lang="en-US" sz="1800" dirty="0">
              <a:latin typeface="Arial Narrow" panose="020B0606020202030204" pitchFamily="34" charset="0"/>
            </a:endParaRPr>
          </a:p>
          <a:p>
            <a:r>
              <a:rPr lang="ro-RO" sz="1800" dirty="0">
                <a:latin typeface="Arial Narrow" panose="020B0606020202030204" pitchFamily="34" charset="0"/>
              </a:rPr>
              <a:t> </a:t>
            </a:r>
            <a:r>
              <a:rPr lang="ro-RO" sz="1800" dirty="0" smtClean="0">
                <a:latin typeface="Arial Narrow" panose="020B0606020202030204" pitchFamily="34" charset="0"/>
              </a:rPr>
              <a:t>Art</a:t>
            </a:r>
            <a:r>
              <a:rPr lang="ro-RO" sz="1800" dirty="0">
                <a:latin typeface="Arial Narrow" panose="020B0606020202030204" pitchFamily="34" charset="0"/>
              </a:rPr>
              <a:t>. 69. Probele de evaluare sunt specifice fiecărui concurs. Acestea pot fi teoretice și/sau practice/experimentale. În funcție de specificul disciplinei/domeniului științific, probele teoretice pot fi susținute în scris, oral, pot fi probe de înțelegere a textului audiat etc</a:t>
            </a:r>
            <a:r>
              <a:rPr lang="ro-RO" sz="1800" dirty="0" smtClean="0">
                <a:latin typeface="Arial Narrow" panose="020B0606020202030204" pitchFamily="34" charset="0"/>
              </a:rPr>
              <a:t>.</a:t>
            </a:r>
            <a:r>
              <a:rPr lang="ro-RO" sz="1800" dirty="0">
                <a:latin typeface="Arial Narrow" panose="020B0606020202030204" pitchFamily="34" charset="0"/>
              </a:rPr>
              <a:t> </a:t>
            </a:r>
            <a:endParaRPr lang="en-US" sz="1800" dirty="0">
              <a:latin typeface="Arial Narrow" panose="020B0606020202030204" pitchFamily="34" charset="0"/>
            </a:endParaRPr>
          </a:p>
          <a:p>
            <a:r>
              <a:rPr lang="ro-RO" sz="1800" dirty="0">
                <a:latin typeface="Arial Narrow" panose="020B0606020202030204" pitchFamily="34" charset="0"/>
              </a:rPr>
              <a:t>Art. 70. Tipul și structura probelor de concurs se stabilesc prin regulamentele specifice ale fiecărui concurs școlar național</a:t>
            </a:r>
            <a:r>
              <a:rPr lang="ro-RO" sz="1800" dirty="0" smtClean="0">
                <a:latin typeface="Arial Narrow" panose="020B0606020202030204" pitchFamily="34" charset="0"/>
              </a:rPr>
              <a:t>.</a:t>
            </a:r>
            <a:r>
              <a:rPr lang="ro-RO" sz="1800" dirty="0">
                <a:latin typeface="Arial Narrow" panose="020B0606020202030204" pitchFamily="34" charset="0"/>
              </a:rPr>
              <a:t> </a:t>
            </a:r>
            <a:endParaRPr lang="en-US" sz="1800" dirty="0">
              <a:latin typeface="Arial Narrow" panose="020B0606020202030204" pitchFamily="34" charset="0"/>
            </a:endParaRPr>
          </a:p>
          <a:p>
            <a:r>
              <a:rPr lang="ro-RO" sz="1800" dirty="0">
                <a:latin typeface="Arial Narrow" panose="020B0606020202030204" pitchFamily="34" charset="0"/>
              </a:rPr>
              <a:t>Art. 71. La alcătuirea tuturor probelor de concurs, se va avea în vedere respectarea programei specifice etapei respective a concursului</a:t>
            </a:r>
            <a:r>
              <a:rPr lang="ro-RO" sz="1800" dirty="0" smtClean="0">
                <a:latin typeface="Arial Narrow" panose="020B0606020202030204" pitchFamily="34" charset="0"/>
              </a:rPr>
              <a:t>.</a:t>
            </a:r>
            <a:r>
              <a:rPr lang="ro-RO" sz="1800" dirty="0">
                <a:latin typeface="Arial Narrow" panose="020B0606020202030204" pitchFamily="34" charset="0"/>
              </a:rPr>
              <a:t> </a:t>
            </a:r>
            <a:endParaRPr lang="en-US" sz="1800" dirty="0">
              <a:latin typeface="Arial Narrow" panose="020B0606020202030204" pitchFamily="34" charset="0"/>
            </a:endParaRPr>
          </a:p>
          <a:p>
            <a:r>
              <a:rPr lang="ro-RO" sz="1800" dirty="0">
                <a:latin typeface="Arial Narrow" panose="020B0606020202030204" pitchFamily="34" charset="0"/>
              </a:rPr>
              <a:t>Art. 72. Timpul de lucru pentru probele scrise este, de regulă, de 3 ore. Pentru celelalte tipuri de probe specifice concursului școlar, timpul afectat acestora este precizat în regulamentele specifice, în raport cu specificul probelor și cu particularitățile de vârstă ale participanților</a:t>
            </a:r>
            <a:r>
              <a:rPr lang="ro-RO" sz="1800" dirty="0" smtClean="0">
                <a:latin typeface="Arial Narrow" panose="020B0606020202030204" pitchFamily="34" charset="0"/>
              </a:rPr>
              <a:t>.</a:t>
            </a:r>
            <a:r>
              <a:rPr lang="ro-RO" sz="1800" dirty="0">
                <a:latin typeface="Arial Narrow" panose="020B0606020202030204" pitchFamily="34" charset="0"/>
              </a:rPr>
              <a:t> </a:t>
            </a:r>
            <a:endParaRPr lang="en-US" sz="1800" dirty="0">
              <a:latin typeface="Arial Narrow" panose="020B0606020202030204" pitchFamily="34" charset="0"/>
            </a:endParaRPr>
          </a:p>
          <a:p>
            <a:r>
              <a:rPr lang="ro-RO" sz="1800" dirty="0">
                <a:latin typeface="Arial Narrow" panose="020B0606020202030204" pitchFamily="34" charset="0"/>
              </a:rPr>
              <a:t>Art. 73. </a:t>
            </a:r>
            <a:endParaRPr lang="en-US" sz="1800" dirty="0">
              <a:latin typeface="Arial Narrow" panose="020B0606020202030204" pitchFamily="34" charset="0"/>
            </a:endParaRPr>
          </a:p>
          <a:p>
            <a:r>
              <a:rPr lang="ro-RO" sz="1800" dirty="0">
                <a:latin typeface="Arial Narrow" panose="020B0606020202030204" pitchFamily="34" charset="0"/>
              </a:rPr>
              <a:t>(1) La încheierea fiecărei etape a concursului școlar, lucrările la probele scrise și, după caz, produsele probelor practice, precum și documentele de evidență specifice concursului școlar se predau de către secretarul comisiei, cu proces-verbal, unui reprezentant (director) al conducerii unității de învățământ în care se desfășoară competiția.</a:t>
            </a:r>
            <a:endParaRPr lang="en-US" sz="1800" dirty="0">
              <a:latin typeface="Arial Narrow" panose="020B0606020202030204" pitchFamily="34" charset="0"/>
            </a:endParaRPr>
          </a:p>
          <a:p>
            <a:r>
              <a:rPr lang="ro-RO" sz="1800" dirty="0">
                <a:latin typeface="Arial Narrow" panose="020B0606020202030204" pitchFamily="34" charset="0"/>
              </a:rPr>
              <a:t>(2) Documentele menționate la alin. (1) se păstrează timp de un an, în arhiva unității de învățământ în care s-a desfășurat etapa respectivă</a:t>
            </a:r>
            <a:endParaRPr lang="en-US" sz="1800" dirty="0">
              <a:latin typeface="Arial Narrow" panose="020B0606020202030204" pitchFamily="34" charset="0"/>
            </a:endParaRPr>
          </a:p>
        </p:txBody>
      </p:sp>
    </p:spTree>
    <p:extLst>
      <p:ext uri="{BB962C8B-B14F-4D97-AF65-F5344CB8AC3E}">
        <p14:creationId xmlns:p14="http://schemas.microsoft.com/office/powerpoint/2010/main" val="222881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721382" cy="976837"/>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360608" y="1532586"/>
            <a:ext cx="10251584" cy="4893972"/>
          </a:xfrm>
        </p:spPr>
        <p:txBody>
          <a:bodyPr/>
          <a:lstStyle/>
          <a:p>
            <a:pPr algn="just"/>
            <a:r>
              <a:rPr lang="ro-RO" dirty="0">
                <a:latin typeface="Arial Narrow" panose="020B0606020202030204" pitchFamily="34" charset="0"/>
              </a:rPr>
              <a:t>Art. 74.</a:t>
            </a:r>
            <a:endParaRPr lang="en-US" dirty="0">
              <a:latin typeface="Arial Narrow" panose="020B0606020202030204" pitchFamily="34" charset="0"/>
            </a:endParaRPr>
          </a:p>
          <a:p>
            <a:pPr algn="just"/>
            <a:r>
              <a:rPr lang="ro-RO" dirty="0">
                <a:latin typeface="Arial Narrow" panose="020B0606020202030204" pitchFamily="34" charset="0"/>
              </a:rPr>
              <a:t>(1) La concursurile școlare la care există etapă internațională, în vederea selecției elevilor participanți la loturile lărgite sau restrânse, se organizează, după caz, teste de limbă modernă/ limbă maternă sau o probă/ probe de baraj.</a:t>
            </a:r>
            <a:endParaRPr lang="en-US" dirty="0">
              <a:latin typeface="Arial Narrow" panose="020B0606020202030204" pitchFamily="34" charset="0"/>
            </a:endParaRPr>
          </a:p>
          <a:p>
            <a:pPr algn="just"/>
            <a:r>
              <a:rPr lang="ro-RO" dirty="0">
                <a:latin typeface="Arial Narrow" panose="020B0606020202030204" pitchFamily="34" charset="0"/>
              </a:rPr>
              <a:t>(2) Modul de desfășurare a testului de limbă modernă/ limbă maternă sau a probei/probelor de baraj, stabilirea subcomisiei de testare pentru proba lingvistică sau a subcomisiei de evaluare a lucrărilor/produselor elevilor și criteriile specifice de selecție sunt precizate în regulamentele specifice ale fiecărui concurs.</a:t>
            </a:r>
            <a:endParaRPr lang="en-US" dirty="0">
              <a:latin typeface="Arial Narrow" panose="020B0606020202030204" pitchFamily="34" charset="0"/>
            </a:endParaRPr>
          </a:p>
          <a:p>
            <a:r>
              <a:rPr lang="ro-RO" dirty="0">
                <a:latin typeface="Arial Narrow" panose="020B0606020202030204" pitchFamily="34" charset="0"/>
              </a:rPr>
              <a:t> </a:t>
            </a:r>
            <a:r>
              <a:rPr lang="ro-RO" dirty="0" smtClean="0">
                <a:latin typeface="Arial Narrow" panose="020B0606020202030204" pitchFamily="34" charset="0"/>
              </a:rPr>
              <a:t>Modul de evaluare a probelor,  contestațiile și premierea se derulează în același mod, precum în cazul olimpiadelor</a:t>
            </a:r>
            <a:endParaRPr lang="en-US" dirty="0">
              <a:latin typeface="Arial Narrow" panose="020B0606020202030204" pitchFamily="34" charset="0"/>
            </a:endParaRPr>
          </a:p>
          <a:p>
            <a:endParaRPr lang="en-US" dirty="0"/>
          </a:p>
        </p:txBody>
      </p:sp>
    </p:spTree>
    <p:extLst>
      <p:ext uri="{BB962C8B-B14F-4D97-AF65-F5344CB8AC3E}">
        <p14:creationId xmlns:p14="http://schemas.microsoft.com/office/powerpoint/2010/main" val="2345594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51079"/>
          </a:xfrm>
        </p:spPr>
        <p:txBody>
          <a:bodyPr/>
          <a:lstStyle/>
          <a:p>
            <a:pPr algn="ctr"/>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360608" y="1596980"/>
            <a:ext cx="10818253" cy="4893971"/>
          </a:xfrm>
        </p:spPr>
        <p:txBody>
          <a:bodyPr>
            <a:normAutofit fontScale="92500" lnSpcReduction="10000"/>
          </a:bodyPr>
          <a:lstStyle/>
          <a:p>
            <a:r>
              <a:rPr lang="ro-RO" dirty="0" smtClean="0"/>
              <a:t>Dispoziții finale </a:t>
            </a:r>
          </a:p>
          <a:p>
            <a:r>
              <a:rPr lang="ro-RO" dirty="0" smtClean="0"/>
              <a:t>Art</a:t>
            </a:r>
            <a:r>
              <a:rPr lang="ro-RO" dirty="0"/>
              <a:t>. 96. </a:t>
            </a:r>
            <a:endParaRPr lang="en-US" dirty="0"/>
          </a:p>
          <a:p>
            <a:r>
              <a:rPr lang="ro-RO" dirty="0"/>
              <a:t>(</a:t>
            </a:r>
            <a:r>
              <a:rPr lang="ro-RO" sz="2200" dirty="0">
                <a:latin typeface="Arial Narrow" panose="020B0606020202030204" pitchFamily="34" charset="0"/>
              </a:rPr>
              <a:t>1) Prezenta metodologie este completată cu regulamentele specifice ale fiecărei competiții școlare naționale.</a:t>
            </a:r>
            <a:endParaRPr lang="en-US" sz="2200" dirty="0">
              <a:latin typeface="Arial Narrow" panose="020B0606020202030204" pitchFamily="34" charset="0"/>
            </a:endParaRPr>
          </a:p>
          <a:p>
            <a:r>
              <a:rPr lang="ro-RO" sz="2200" dirty="0">
                <a:latin typeface="Arial Narrow" panose="020B0606020202030204" pitchFamily="34" charset="0"/>
              </a:rPr>
              <a:t>(2) Inspectorii din DGETÎPG, DGÎSSEP și inspectorii de specialitate/experți/ consilieri din DGMRP/DM vor elabora, în termen de 90 de zile calendaristice de la aprobarea prezentei metodologii-cadru, regulamentele specifice pentru fiecare competiție școlară națională  şi le vor face publice pe site-ul specializat al ministerului şi prin inspectoratele şcolare judetene şi inspectoratul şcolar al municipiului Bucuresti.</a:t>
            </a:r>
            <a:endParaRPr lang="en-US" sz="2200" dirty="0">
              <a:latin typeface="Arial Narrow" panose="020B0606020202030204" pitchFamily="34" charset="0"/>
            </a:endParaRPr>
          </a:p>
          <a:p>
            <a:r>
              <a:rPr lang="ro-RO" sz="2200" dirty="0">
                <a:latin typeface="Arial Narrow" panose="020B0606020202030204" pitchFamily="34" charset="0"/>
              </a:rPr>
              <a:t>(3) Regulamentele specifice menționate la alin. (2) sunt aprobate de secretarul de stat care coordonează direcția generală respectivă și sunt postate pe site-ul MEN.</a:t>
            </a:r>
            <a:endParaRPr lang="en-US" sz="2200" dirty="0">
              <a:latin typeface="Arial Narrow" panose="020B0606020202030204" pitchFamily="34" charset="0"/>
            </a:endParaRPr>
          </a:p>
          <a:p>
            <a:r>
              <a:rPr lang="ro-RO" sz="2200" dirty="0">
                <a:latin typeface="Arial Narrow" panose="020B0606020202030204" pitchFamily="34" charset="0"/>
              </a:rPr>
              <a:t>(4) Regulamentele specifice pot fi modificate, anual, la propunerile justificate ale inspectorului / inspectorului de specialitate/expert/ consilier din MEN, în funcție de modificările apărute în dinamica fiecărei competiții și de recomandările/sugestiile prezentate în rapoartele membrilor </a:t>
            </a:r>
            <a:r>
              <a:rPr lang="ro-RO" sz="2200" i="1" dirty="0">
                <a:latin typeface="Arial Narrow" panose="020B0606020202030204" pitchFamily="34" charset="0"/>
              </a:rPr>
              <a:t>Comisiei naționale pentru coordonarea competițiilor școlare, </a:t>
            </a:r>
            <a:r>
              <a:rPr lang="ro-RO" sz="2200" dirty="0">
                <a:latin typeface="Arial Narrow" panose="020B0606020202030204" pitchFamily="34" charset="0"/>
              </a:rPr>
              <a:t>la sfârșitul fiecărui an școlar</a:t>
            </a:r>
            <a:r>
              <a:rPr lang="ro-RO" sz="2200" dirty="0" smtClean="0">
                <a:latin typeface="Arial Narrow" panose="020B0606020202030204" pitchFamily="34" charset="0"/>
              </a:rPr>
              <a:t>.</a:t>
            </a:r>
            <a:r>
              <a:rPr lang="ro-RO" sz="2200" dirty="0">
                <a:latin typeface="Arial Narrow" panose="020B0606020202030204" pitchFamily="34" charset="0"/>
              </a:rPr>
              <a:t> </a:t>
            </a:r>
            <a:endParaRPr lang="en-US" sz="2200" dirty="0">
              <a:latin typeface="Arial Narrow" panose="020B0606020202030204" pitchFamily="34" charset="0"/>
            </a:endParaRPr>
          </a:p>
          <a:p>
            <a:r>
              <a:rPr lang="ro-RO" sz="2200" dirty="0">
                <a:latin typeface="Arial Narrow" panose="020B0606020202030204" pitchFamily="34" charset="0"/>
              </a:rPr>
              <a:t> </a:t>
            </a:r>
            <a:endParaRPr lang="en-US" sz="2200" dirty="0">
              <a:latin typeface="Arial Narrow" panose="020B0606020202030204" pitchFamily="34" charset="0"/>
            </a:endParaRPr>
          </a:p>
          <a:p>
            <a:endParaRPr lang="en-US" dirty="0"/>
          </a:p>
        </p:txBody>
      </p:sp>
    </p:spTree>
    <p:extLst>
      <p:ext uri="{BB962C8B-B14F-4D97-AF65-F5344CB8AC3E}">
        <p14:creationId xmlns:p14="http://schemas.microsoft.com/office/powerpoint/2010/main" val="1750732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28352"/>
          </a:xfrm>
        </p:spPr>
        <p:txBody>
          <a:bodyPr/>
          <a:lstStyle/>
          <a:p>
            <a:pPr algn="ctr"/>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373488" y="1481070"/>
            <a:ext cx="10393250" cy="5061398"/>
          </a:xfrm>
        </p:spPr>
        <p:txBody>
          <a:bodyPr/>
          <a:lstStyle/>
          <a:p>
            <a:r>
              <a:rPr lang="ro-RO" u="sng" dirty="0" smtClean="0"/>
              <a:t>Metodologie- anexă, Noutați</a:t>
            </a:r>
          </a:p>
          <a:p>
            <a:r>
              <a:rPr lang="ro-RO" dirty="0" smtClean="0"/>
              <a:t>Art 4. alin 2</a:t>
            </a:r>
          </a:p>
          <a:p>
            <a:pPr algn="just"/>
            <a:r>
              <a:rPr lang="ro-RO" sz="2400" dirty="0" smtClean="0">
                <a:latin typeface="Arial Narrow" panose="020B0606020202030204" pitchFamily="34" charset="0"/>
              </a:rPr>
              <a:t>Concursurile </a:t>
            </a:r>
            <a:r>
              <a:rPr lang="ro-RO" sz="2400" dirty="0">
                <a:latin typeface="Arial Narrow" panose="020B0606020202030204" pitchFamily="34" charset="0"/>
              </a:rPr>
              <a:t>școlare sunt competiții la care participă elevii din minimum 50% din județele țării și municipiul București, concursuri organizate pe discipline de învățământ, interdisciplinare, multidisciplinare, transdisciplinare, calificări și domenii de pregătire profesională, concursuri de creație, concursuri și festivaluri cultural-artistice, campionate și concursuri sportive școlare pentru elevi. Excepție fac concursurile școlare din domeniile artelor, tehnologiilor, religiei, limbilor moderne și cele destinate elevilor aparținând minorităților naționale din România, cazuri în care  concursul se consideră național dacă participă elevi din minimum 50 % din  județele/sectoarele municipiului București în care se asigură studiul/ școlarizarea pentru disciplinele/domeniile de studiu/pregătire profesională pentru care se organizează concursul respectiv</a:t>
            </a:r>
            <a:endParaRPr lang="en-US" sz="2400" dirty="0">
              <a:latin typeface="Arial Narrow" panose="020B0606020202030204" pitchFamily="34" charset="0"/>
            </a:endParaRPr>
          </a:p>
        </p:txBody>
      </p:sp>
    </p:spTree>
    <p:extLst>
      <p:ext uri="{BB962C8B-B14F-4D97-AF65-F5344CB8AC3E}">
        <p14:creationId xmlns:p14="http://schemas.microsoft.com/office/powerpoint/2010/main" val="1143666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015474"/>
          </a:xfrm>
        </p:spPr>
        <p:txBody>
          <a:bodyPr/>
          <a:lstStyle/>
          <a:p>
            <a:pPr algn="ctr"/>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96214" y="1468193"/>
            <a:ext cx="10972800" cy="5177306"/>
          </a:xfrm>
        </p:spPr>
        <p:txBody>
          <a:bodyPr>
            <a:normAutofit fontScale="92500" lnSpcReduction="20000"/>
          </a:bodyPr>
          <a:lstStyle/>
          <a:p>
            <a:r>
              <a:rPr lang="ro-RO" sz="2200" dirty="0" smtClean="0">
                <a:latin typeface="Arial Narrow" panose="020B0606020202030204" pitchFamily="34" charset="0"/>
              </a:rPr>
              <a:t>Capitolul Olimpiade:</a:t>
            </a:r>
          </a:p>
          <a:p>
            <a:pPr algn="just"/>
            <a:r>
              <a:rPr lang="ro-RO" sz="2200" dirty="0">
                <a:latin typeface="Arial Narrow" panose="020B0606020202030204" pitchFamily="34" charset="0"/>
              </a:rPr>
              <a:t>Art. 10. În funcția de tematica abordată, olimpiadele școlare pot fi</a:t>
            </a:r>
            <a:r>
              <a:rPr lang="ro-RO" sz="2200" dirty="0" smtClean="0">
                <a:latin typeface="Arial Narrow" panose="020B0606020202030204" pitchFamily="34" charset="0"/>
              </a:rPr>
              <a:t>: ( Nou)</a:t>
            </a:r>
            <a:endParaRPr lang="en-US" sz="2200" dirty="0">
              <a:latin typeface="Arial Narrow" panose="020B0606020202030204" pitchFamily="34" charset="0"/>
            </a:endParaRPr>
          </a:p>
          <a:p>
            <a:pPr algn="just"/>
            <a:r>
              <a:rPr lang="ro-RO" sz="2200" dirty="0">
                <a:latin typeface="Arial Narrow" panose="020B0606020202030204" pitchFamily="34" charset="0"/>
              </a:rPr>
              <a:t>a) Olimpiade pe discipline de învățământ/module/calificări profesionale/domenii de pregătire profesională;</a:t>
            </a:r>
            <a:endParaRPr lang="en-US" sz="2200" dirty="0">
              <a:latin typeface="Arial Narrow" panose="020B0606020202030204" pitchFamily="34" charset="0"/>
            </a:endParaRPr>
          </a:p>
          <a:p>
            <a:pPr algn="just"/>
            <a:r>
              <a:rPr lang="ro-RO" sz="2200" dirty="0">
                <a:latin typeface="Arial Narrow" panose="020B0606020202030204" pitchFamily="34" charset="0"/>
              </a:rPr>
              <a:t>b) Olimpiade multidisciplinare/interdisciplinare/transdisciplinare</a:t>
            </a:r>
            <a:r>
              <a:rPr lang="ro-RO" sz="2200" dirty="0" smtClean="0">
                <a:latin typeface="Arial Narrow" panose="020B0606020202030204" pitchFamily="34" charset="0"/>
              </a:rPr>
              <a:t>.</a:t>
            </a:r>
          </a:p>
          <a:p>
            <a:r>
              <a:rPr lang="ro-RO" sz="2200" dirty="0">
                <a:latin typeface="Arial Narrow" panose="020B0606020202030204" pitchFamily="34" charset="0"/>
              </a:rPr>
              <a:t>Art. 11. În funcție de gradul de participare a elevilor și de etapa cu care se finalizează competiția, olimpiadele școlare pot </a:t>
            </a:r>
            <a:r>
              <a:rPr lang="ro-RO" sz="2200" dirty="0" smtClean="0">
                <a:latin typeface="Arial Narrow" panose="020B0606020202030204" pitchFamily="34" charset="0"/>
              </a:rPr>
              <a:t>fi</a:t>
            </a:r>
            <a:r>
              <a:rPr lang="ro-RO" sz="2200" dirty="0">
                <a:latin typeface="Arial Narrow" panose="020B0606020202030204" pitchFamily="34" charset="0"/>
                <a:sym typeface="Wingdings" panose="05000000000000000000" pitchFamily="2" charset="2"/>
              </a:rPr>
              <a:t> </a:t>
            </a:r>
            <a:r>
              <a:rPr lang="ro-RO" sz="2200" dirty="0" smtClean="0">
                <a:latin typeface="Arial Narrow" panose="020B0606020202030204" pitchFamily="34" charset="0"/>
                <a:sym typeface="Wingdings" panose="05000000000000000000" pitchFamily="2" charset="2"/>
              </a:rPr>
              <a:t>(modificat)</a:t>
            </a:r>
            <a:endParaRPr lang="en-US" sz="2200" dirty="0">
              <a:latin typeface="Arial Narrow" panose="020B0606020202030204" pitchFamily="34" charset="0"/>
            </a:endParaRPr>
          </a:p>
          <a:p>
            <a:r>
              <a:rPr lang="ro-RO" sz="2200" dirty="0">
                <a:latin typeface="Arial Narrow" panose="020B0606020202030204" pitchFamily="34" charset="0"/>
              </a:rPr>
              <a:t>a) olimpiade </a:t>
            </a:r>
            <a:r>
              <a:rPr lang="ro-RO" sz="2200" i="1" dirty="0">
                <a:latin typeface="Arial Narrow" panose="020B0606020202030204" pitchFamily="34" charset="0"/>
              </a:rPr>
              <a:t>regionale/interjudețene</a:t>
            </a:r>
            <a:r>
              <a:rPr lang="ro-RO" sz="2200" dirty="0">
                <a:latin typeface="Arial Narrow" panose="020B0606020202030204" pitchFamily="34" charset="0"/>
              </a:rPr>
              <a:t> la care participă elevi din unități de învățământ din mai multe județe;</a:t>
            </a:r>
            <a:endParaRPr lang="en-US" sz="2200" dirty="0">
              <a:latin typeface="Arial Narrow" panose="020B0606020202030204" pitchFamily="34" charset="0"/>
            </a:endParaRPr>
          </a:p>
          <a:p>
            <a:r>
              <a:rPr lang="ro-RO" sz="2200" dirty="0">
                <a:latin typeface="Arial Narrow" panose="020B0606020202030204" pitchFamily="34" charset="0"/>
              </a:rPr>
              <a:t>b) olimpiade</a:t>
            </a:r>
            <a:r>
              <a:rPr lang="ro-RO" sz="2200" i="1" dirty="0">
                <a:latin typeface="Arial Narrow" panose="020B0606020202030204" pitchFamily="34" charset="0"/>
              </a:rPr>
              <a:t> naționale, </a:t>
            </a:r>
            <a:r>
              <a:rPr lang="ro-RO" sz="2200" dirty="0">
                <a:latin typeface="Arial Narrow" panose="020B0606020202030204" pitchFamily="34" charset="0"/>
              </a:rPr>
              <a:t>la care participă elevi din unitățile de învățământ preuniversitar din toate județele țării/sectoarele municipiului București, cu excepția olimpiadelor disciplinelor din domeniul artelor, tehnologiilor, limbilor moderne, religiei și a celor destinate elevilor aparținând minorităților naționale din România, la care participă elevi din unitățile de învățământ preuniversitar din județele /sectoarele municipiului București în care se asigură studiul/școlarizarea pentru disciplinele/domeniile de studiu/pregătire profesională pentru care se organizează olimpiada respectivă;</a:t>
            </a:r>
            <a:endParaRPr lang="en-US" sz="2200" dirty="0">
              <a:latin typeface="Arial Narrow" panose="020B0606020202030204" pitchFamily="34" charset="0"/>
            </a:endParaRPr>
          </a:p>
          <a:p>
            <a:r>
              <a:rPr lang="ro-RO" sz="2200" dirty="0">
                <a:latin typeface="Arial Narrow" panose="020B0606020202030204" pitchFamily="34" charset="0"/>
              </a:rPr>
              <a:t>c) olimpiade</a:t>
            </a:r>
            <a:r>
              <a:rPr lang="ro-RO" sz="2200" i="1" dirty="0">
                <a:latin typeface="Arial Narrow" panose="020B0606020202030204" pitchFamily="34" charset="0"/>
              </a:rPr>
              <a:t> internaționale, </a:t>
            </a:r>
            <a:r>
              <a:rPr lang="ro-RO" sz="2200" dirty="0">
                <a:latin typeface="Arial Narrow" panose="020B0606020202030204" pitchFamily="34" charset="0"/>
              </a:rPr>
              <a:t>la care participă elevi din mai multe țări. </a:t>
            </a:r>
            <a:endParaRPr lang="en-US" sz="2200" dirty="0">
              <a:latin typeface="Arial Narrow" panose="020B0606020202030204" pitchFamily="34" charset="0"/>
            </a:endParaRPr>
          </a:p>
          <a:p>
            <a:pPr algn="just"/>
            <a:endParaRPr lang="en-US" dirty="0"/>
          </a:p>
          <a:p>
            <a:pPr algn="just"/>
            <a:r>
              <a:rPr lang="ro-RO" dirty="0"/>
              <a:t> </a:t>
            </a:r>
            <a:endParaRPr lang="en-US" dirty="0"/>
          </a:p>
          <a:p>
            <a:endParaRPr lang="en-US" dirty="0"/>
          </a:p>
        </p:txBody>
      </p:sp>
    </p:spTree>
    <p:extLst>
      <p:ext uri="{BB962C8B-B14F-4D97-AF65-F5344CB8AC3E}">
        <p14:creationId xmlns:p14="http://schemas.microsoft.com/office/powerpoint/2010/main" val="68551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
            <a:ext cx="9875928" cy="1416676"/>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31820" y="965915"/>
            <a:ext cx="11153104" cy="5589431"/>
          </a:xfrm>
        </p:spPr>
        <p:txBody>
          <a:bodyPr>
            <a:normAutofit fontScale="92500" lnSpcReduction="10000"/>
          </a:bodyPr>
          <a:lstStyle/>
          <a:p>
            <a:r>
              <a:rPr lang="ro-RO" sz="2400" dirty="0">
                <a:latin typeface="Arial Narrow" panose="020B0606020202030204" pitchFamily="34" charset="0"/>
              </a:rPr>
              <a:t>Art. 12.</a:t>
            </a:r>
            <a:endParaRPr lang="en-US" sz="2400" dirty="0">
              <a:latin typeface="Arial Narrow" panose="020B0606020202030204" pitchFamily="34" charset="0"/>
            </a:endParaRPr>
          </a:p>
          <a:p>
            <a:r>
              <a:rPr lang="ro-RO" sz="2400" dirty="0">
                <a:latin typeface="Arial Narrow" panose="020B0606020202030204" pitchFamily="34" charset="0"/>
              </a:rPr>
              <a:t>1) Regulamentele specifice de organizare și desfășurare a olimpiadelor regionale/interjudețene sunt elaborate și aprobate de către inspectoratele școlare inițiatoare.</a:t>
            </a:r>
            <a:endParaRPr lang="en-US" sz="2400" dirty="0">
              <a:latin typeface="Arial Narrow" panose="020B0606020202030204" pitchFamily="34" charset="0"/>
            </a:endParaRPr>
          </a:p>
          <a:p>
            <a:r>
              <a:rPr lang="ro-RO" sz="2400" dirty="0">
                <a:latin typeface="Arial Narrow" panose="020B0606020202030204" pitchFamily="34" charset="0"/>
              </a:rPr>
              <a:t>2) Regulamentele specifice de organizare și desfășurare a olimpiadelor naționale sunt elaborate și aprobate la nivelul MEN, în condiţiile prevederilor art. 9, lit. c)</a:t>
            </a:r>
            <a:endParaRPr lang="en-US" sz="2400" dirty="0">
              <a:latin typeface="Arial Narrow" panose="020B0606020202030204" pitchFamily="34" charset="0"/>
            </a:endParaRPr>
          </a:p>
          <a:p>
            <a:r>
              <a:rPr lang="ro-RO" sz="2400" dirty="0">
                <a:latin typeface="Arial Narrow" panose="020B0606020202030204" pitchFamily="34" charset="0"/>
              </a:rPr>
              <a:t>3) Regulamentele de organizare și desfășurare a competițiilor internaționale sunt elaborate de </a:t>
            </a:r>
            <a:r>
              <a:rPr lang="ro-RO" sz="2400" dirty="0" smtClean="0">
                <a:latin typeface="Arial Narrow" panose="020B0606020202030204" pitchFamily="34" charset="0"/>
              </a:rPr>
              <a:t>către</a:t>
            </a:r>
            <a:r>
              <a:rPr lang="ro-RO" sz="2400" dirty="0">
                <a:latin typeface="Arial Narrow" panose="020B0606020202030204" pitchFamily="34" charset="0"/>
              </a:rPr>
              <a:t> </a:t>
            </a:r>
            <a:r>
              <a:rPr lang="ro-RO" sz="2400" dirty="0" smtClean="0">
                <a:latin typeface="Arial Narrow" panose="020B0606020202030204" pitchFamily="34" charset="0"/>
              </a:rPr>
              <a:t>Comitetul </a:t>
            </a:r>
            <a:r>
              <a:rPr lang="ro-RO" sz="2400" dirty="0">
                <a:latin typeface="Arial Narrow" panose="020B0606020202030204" pitchFamily="34" charset="0"/>
              </a:rPr>
              <a:t>Internațional/ Juriul Internațional al fiecărei competiții. </a:t>
            </a:r>
            <a:endParaRPr lang="en-US" sz="2400" dirty="0">
              <a:latin typeface="Arial Narrow" panose="020B0606020202030204" pitchFamily="34" charset="0"/>
            </a:endParaRPr>
          </a:p>
          <a:p>
            <a:r>
              <a:rPr lang="ro-RO" sz="2400" dirty="0">
                <a:latin typeface="Arial Narrow" panose="020B0606020202030204" pitchFamily="34" charset="0"/>
              </a:rPr>
              <a:t>Art. 13. Etapele de desfășurare a olimpiadelor regionale/interjudețene/naționale/internaționale sunt:</a:t>
            </a:r>
            <a:endParaRPr lang="en-US" sz="2400" dirty="0">
              <a:latin typeface="Arial Narrow" panose="020B0606020202030204" pitchFamily="34" charset="0"/>
            </a:endParaRPr>
          </a:p>
          <a:p>
            <a:r>
              <a:rPr lang="ro-RO" sz="2400" dirty="0">
                <a:latin typeface="Arial Narrow" panose="020B0606020202030204" pitchFamily="34" charset="0"/>
              </a:rPr>
              <a:t>a) etapa pe școală;</a:t>
            </a:r>
            <a:endParaRPr lang="en-US" sz="2400" dirty="0">
              <a:latin typeface="Arial Narrow" panose="020B0606020202030204" pitchFamily="34" charset="0"/>
            </a:endParaRPr>
          </a:p>
          <a:p>
            <a:r>
              <a:rPr lang="ro-RO" sz="2400" dirty="0">
                <a:latin typeface="Arial Narrow" panose="020B0606020202030204" pitchFamily="34" charset="0"/>
              </a:rPr>
              <a:t>b) etapa locală;</a:t>
            </a:r>
            <a:endParaRPr lang="en-US" sz="2400" dirty="0">
              <a:latin typeface="Arial Narrow" panose="020B0606020202030204" pitchFamily="34" charset="0"/>
            </a:endParaRPr>
          </a:p>
          <a:p>
            <a:r>
              <a:rPr lang="ro-RO" sz="2400" dirty="0">
                <a:latin typeface="Arial Narrow" panose="020B0606020202030204" pitchFamily="34" charset="0"/>
              </a:rPr>
              <a:t>c) etapa județeană/ a sectoarelor municipiului București;</a:t>
            </a:r>
            <a:endParaRPr lang="en-US" sz="2400" dirty="0">
              <a:latin typeface="Arial Narrow" panose="020B0606020202030204" pitchFamily="34" charset="0"/>
            </a:endParaRPr>
          </a:p>
          <a:p>
            <a:r>
              <a:rPr lang="ro-RO" sz="2400" dirty="0">
                <a:latin typeface="Arial Narrow" panose="020B0606020202030204" pitchFamily="34" charset="0"/>
              </a:rPr>
              <a:t>d) etapa regională/interjudețeană/ etapa națională;</a:t>
            </a:r>
            <a:endParaRPr lang="en-US" sz="2400" dirty="0">
              <a:latin typeface="Arial Narrow" panose="020B0606020202030204" pitchFamily="34" charset="0"/>
            </a:endParaRPr>
          </a:p>
          <a:p>
            <a:r>
              <a:rPr lang="ro-RO" sz="2400" dirty="0">
                <a:latin typeface="Arial Narrow" panose="020B0606020202030204" pitchFamily="34" charset="0"/>
              </a:rPr>
              <a:t>e) etapa internațională, după caz.</a:t>
            </a:r>
            <a:endParaRPr lang="en-US" sz="2400" dirty="0">
              <a:latin typeface="Arial Narrow" panose="020B0606020202030204" pitchFamily="34" charset="0"/>
            </a:endParaRPr>
          </a:p>
          <a:p>
            <a:endParaRPr lang="en-US" sz="2400" dirty="0">
              <a:latin typeface="Arial Narrow" panose="020B0606020202030204" pitchFamily="34" charset="0"/>
            </a:endParaRPr>
          </a:p>
        </p:txBody>
      </p:sp>
    </p:spTree>
    <p:extLst>
      <p:ext uri="{BB962C8B-B14F-4D97-AF65-F5344CB8AC3E}">
        <p14:creationId xmlns:p14="http://schemas.microsoft.com/office/powerpoint/2010/main" val="4145180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39" y="452718"/>
            <a:ext cx="10869769" cy="1066989"/>
          </a:xfrm>
        </p:spPr>
        <p:txBody>
          <a:bodyPr/>
          <a:lstStyle/>
          <a:p>
            <a:r>
              <a:rPr lang="ro-RO" sz="2800" dirty="0" smtClean="0">
                <a:latin typeface="Arial Narrow" panose="020B0606020202030204" pitchFamily="34" charset="0"/>
              </a:rPr>
              <a:t>        </a:t>
            </a:r>
            <a:r>
              <a:rPr lang="en-US" sz="2800" dirty="0" err="1" smtClean="0">
                <a:latin typeface="Arial Narrow" panose="020B0606020202030204" pitchFamily="34" charset="0"/>
              </a:rPr>
              <a:t>Metodologia</a:t>
            </a:r>
            <a:r>
              <a:rPr lang="en-US" sz="2800" dirty="0" smtClean="0">
                <a:latin typeface="Arial Narrow" panose="020B0606020202030204" pitchFamily="34" charset="0"/>
              </a:rPr>
              <a:t> </a:t>
            </a:r>
            <a:r>
              <a:rPr lang="en-US" sz="2800" dirty="0">
                <a:latin typeface="Arial Narrow" panose="020B0606020202030204" pitchFamily="34" charset="0"/>
              </a:rPr>
              <a:t>–</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44698" y="1661373"/>
            <a:ext cx="11307650" cy="4906851"/>
          </a:xfrm>
        </p:spPr>
        <p:txBody>
          <a:bodyPr>
            <a:normAutofit/>
          </a:bodyPr>
          <a:lstStyle/>
          <a:p>
            <a:r>
              <a:rPr lang="ro-RO" sz="2400" b="1" dirty="0">
                <a:latin typeface="Arial Narrow" panose="020B0606020202030204" pitchFamily="34" charset="0"/>
              </a:rPr>
              <a:t>Art. 15. </a:t>
            </a:r>
            <a:r>
              <a:rPr lang="ro-RO" sz="2400" b="1" dirty="0" smtClean="0">
                <a:latin typeface="Arial Narrow" panose="020B0606020202030204" pitchFamily="34" charset="0"/>
              </a:rPr>
              <a:t>alin. 1, 2, 3</a:t>
            </a:r>
            <a:endParaRPr lang="en-US" sz="2400" b="1" dirty="0">
              <a:latin typeface="Arial Narrow" panose="020B0606020202030204" pitchFamily="34" charset="0"/>
            </a:endParaRPr>
          </a:p>
          <a:p>
            <a:pPr lvl="0" algn="just"/>
            <a:r>
              <a:rPr lang="ro-RO" sz="2400" dirty="0">
                <a:latin typeface="Arial Narrow" panose="020B0606020202030204" pitchFamily="34" charset="0"/>
              </a:rPr>
              <a:t>Calificarea participanților la etapa superioară a unei olimpiade se face cu respectarea prevederilor din prezenta metodologie-cadru și cu aplicarea criteriilor înscrise în regulamentul specific al olimpiadei. Criteriile de calificare și numărul de locuri alocate pentru etapa superioară sunt comunicate elevilor, inclusiv prin afișarea pe site-ul inspectoratului școlar, cu cel puțin 5 zile înainte de desfășurarea etapei curente a olimpiadei.</a:t>
            </a:r>
            <a:endParaRPr lang="en-US" sz="2400" dirty="0">
              <a:latin typeface="Arial Narrow" panose="020B0606020202030204" pitchFamily="34" charset="0"/>
            </a:endParaRPr>
          </a:p>
          <a:p>
            <a:pPr lvl="0" algn="just"/>
            <a:r>
              <a:rPr lang="ro-RO" sz="2400" dirty="0">
                <a:latin typeface="Arial Narrow" panose="020B0606020202030204" pitchFamily="34" charset="0"/>
              </a:rPr>
              <a:t>Pentru etapa regională/interjudețeană a olimpiadei, criteriile de calificare și numărul de locuri atribuite județelor participante sunt stabilite de către IȘJ-ul inițiator al olimpiadei respective.</a:t>
            </a:r>
            <a:endParaRPr lang="en-US" sz="2400" dirty="0">
              <a:latin typeface="Arial Narrow" panose="020B0606020202030204" pitchFamily="34" charset="0"/>
            </a:endParaRPr>
          </a:p>
          <a:p>
            <a:pPr lvl="0" algn="just"/>
            <a:r>
              <a:rPr lang="ro-RO" sz="2400" b="1" dirty="0">
                <a:solidFill>
                  <a:srgbClr val="FF0000"/>
                </a:solidFill>
                <a:latin typeface="Arial Narrow" panose="020B0606020202030204" pitchFamily="34" charset="0"/>
              </a:rPr>
              <a:t>Pentru etapa națională a olimpiadei se atribuie câte un loc pentru fiecare an de studiu/regim de studiu/disciplină/modul/calificare profesională/domeniu profesional fiecărui inspectorat școlar județean (IȘJ) și  pentru fiecare sector al Inspectoratului Școlar al Municipiului București</a:t>
            </a:r>
            <a:r>
              <a:rPr lang="ro-RO" sz="2400" b="1" dirty="0">
                <a:latin typeface="Arial Narrow" panose="020B0606020202030204" pitchFamily="34" charset="0"/>
              </a:rPr>
              <a:t>.</a:t>
            </a:r>
            <a:endParaRPr lang="en-US" sz="2400" b="1" dirty="0">
              <a:latin typeface="Arial Narrow" panose="020B0606020202030204" pitchFamily="34" charset="0"/>
            </a:endParaRPr>
          </a:p>
        </p:txBody>
      </p:sp>
    </p:spTree>
    <p:extLst>
      <p:ext uri="{BB962C8B-B14F-4D97-AF65-F5344CB8AC3E}">
        <p14:creationId xmlns:p14="http://schemas.microsoft.com/office/powerpoint/2010/main" val="8644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352447" cy="912443"/>
          </a:xfrm>
        </p:spPr>
        <p:txBody>
          <a:bodyPr/>
          <a:lstStyle/>
          <a:p>
            <a:r>
              <a:rPr lang="en-US" sz="2800" dirty="0" err="1">
                <a:latin typeface="Arial Narrow" panose="020B0606020202030204" pitchFamily="34" charset="0"/>
              </a:rPr>
              <a:t>Metodologia</a:t>
            </a:r>
            <a:r>
              <a:rPr lang="en-US" sz="2800" dirty="0">
                <a:latin typeface="Arial Narrow" panose="020B0606020202030204" pitchFamily="34" charset="0"/>
              </a:rPr>
              <a:t> –</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437882" y="1365161"/>
            <a:ext cx="10972800" cy="5022760"/>
          </a:xfrm>
        </p:spPr>
        <p:txBody>
          <a:bodyPr/>
          <a:lstStyle/>
          <a:p>
            <a:r>
              <a:rPr lang="ro-RO" b="1" dirty="0" smtClean="0"/>
              <a:t>Art 15 alin 4</a:t>
            </a:r>
          </a:p>
          <a:p>
            <a:pPr lvl="0" algn="just"/>
            <a:r>
              <a:rPr lang="ro-RO" dirty="0"/>
              <a:t> </a:t>
            </a:r>
            <a:r>
              <a:rPr lang="ro-RO" sz="2400" dirty="0">
                <a:latin typeface="Arial Narrow" panose="020B0606020202030204" pitchFamily="34" charset="0"/>
              </a:rPr>
              <a:t>La etapa națională a olimpiadei se atribuie locuri suplimentare, în ordinea descrescătoare a punctajelor obținute conform clasamentului național realizat după finalizarea etapei județene/a sectoarelor municipiului București și calificarea participanților pe locurile prevăzute la art. 15 alin. (3) din prezenta metodologie, după cum urmează:</a:t>
            </a:r>
            <a:endParaRPr lang="en-US" sz="2400" dirty="0">
              <a:latin typeface="Arial Narrow" panose="020B0606020202030204" pitchFamily="34" charset="0"/>
            </a:endParaRPr>
          </a:p>
          <a:p>
            <a:pPr lvl="0" algn="just"/>
            <a:r>
              <a:rPr lang="ro-RO" sz="2400" dirty="0">
                <a:latin typeface="Arial Narrow" panose="020B0606020202030204" pitchFamily="34" charset="0"/>
              </a:rPr>
              <a:t>43 locuri/an de studiu pentru olimpiadele de la disciplinele matematică, informatică, fizică, chimie, biologie; </a:t>
            </a:r>
            <a:endParaRPr lang="en-US" sz="2400" dirty="0">
              <a:latin typeface="Arial Narrow" panose="020B0606020202030204" pitchFamily="34" charset="0"/>
            </a:endParaRPr>
          </a:p>
          <a:p>
            <a:pPr lvl="0" algn="just"/>
            <a:r>
              <a:rPr lang="ro-RO" sz="2400" dirty="0">
                <a:latin typeface="Arial Narrow" panose="020B0606020202030204" pitchFamily="34" charset="0"/>
              </a:rPr>
              <a:t>23 locuri/an de studiu pentru celelalte olimpiadele care se organizează în toate județele și sectoarele municipiului București.</a:t>
            </a:r>
            <a:endParaRPr lang="en-US" sz="2400" dirty="0">
              <a:latin typeface="Arial Narrow" panose="020B0606020202030204" pitchFamily="34" charset="0"/>
            </a:endParaRPr>
          </a:p>
          <a:p>
            <a:pPr algn="just"/>
            <a:endParaRPr lang="en-US" sz="2400" dirty="0">
              <a:latin typeface="Arial Narrow" panose="020B0606020202030204" pitchFamily="34" charset="0"/>
            </a:endParaRPr>
          </a:p>
        </p:txBody>
      </p:sp>
    </p:spTree>
    <p:extLst>
      <p:ext uri="{BB962C8B-B14F-4D97-AF65-F5344CB8AC3E}">
        <p14:creationId xmlns:p14="http://schemas.microsoft.com/office/powerpoint/2010/main" val="1666997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979" y="452718"/>
            <a:ext cx="9404723" cy="938200"/>
          </a:xfrm>
        </p:spPr>
        <p:txBody>
          <a:bodyPr/>
          <a:lstStyle/>
          <a:p>
            <a:pPr algn="ctr"/>
            <a:r>
              <a:rPr lang="en-US" sz="2800" dirty="0" err="1" smtClean="0">
                <a:latin typeface="Arial Narrow" panose="020B0606020202030204" pitchFamily="34" charset="0"/>
              </a:rPr>
              <a:t>Metodologia</a:t>
            </a:r>
            <a:r>
              <a:rPr lang="en-US" sz="2800" dirty="0" smtClean="0">
                <a:latin typeface="Arial Narrow" panose="020B0606020202030204" pitchFamily="34" charset="0"/>
              </a:rPr>
              <a:t> –</a:t>
            </a:r>
            <a:r>
              <a:rPr lang="en-US" sz="2800" dirty="0" err="1" smtClean="0">
                <a:latin typeface="Arial Narrow" panose="020B0606020202030204" pitchFamily="34" charset="0"/>
              </a:rPr>
              <a:t>cadru</a:t>
            </a:r>
            <a:r>
              <a:rPr lang="en-US" sz="2800" dirty="0" smtClean="0">
                <a:latin typeface="Arial Narrow" panose="020B0606020202030204" pitchFamily="34" charset="0"/>
              </a:rPr>
              <a:t> de </a:t>
            </a:r>
            <a:r>
              <a:rPr lang="en-US" sz="2800" dirty="0" err="1" smtClean="0">
                <a:latin typeface="Arial Narrow" panose="020B0606020202030204" pitchFamily="34" charset="0"/>
              </a:rPr>
              <a:t>organizare</a:t>
            </a:r>
            <a:r>
              <a:rPr lang="en-US" sz="2800" dirty="0" smtClean="0">
                <a:latin typeface="Arial Narrow" panose="020B0606020202030204" pitchFamily="34" charset="0"/>
              </a:rPr>
              <a:t> </a:t>
            </a:r>
            <a:r>
              <a:rPr lang="ro-RO" sz="2800" dirty="0" smtClean="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321972" y="1390918"/>
            <a:ext cx="10766738" cy="5215944"/>
          </a:xfrm>
        </p:spPr>
        <p:txBody>
          <a:bodyPr/>
          <a:lstStyle/>
          <a:p>
            <a:r>
              <a:rPr lang="ro-RO" b="1" dirty="0" smtClean="0"/>
              <a:t>Art 15 </a:t>
            </a:r>
            <a:r>
              <a:rPr lang="ro-RO" b="1" dirty="0" smtClean="0">
                <a:solidFill>
                  <a:srgbClr val="FF0000"/>
                </a:solidFill>
              </a:rPr>
              <a:t>( nu ne intereseaza)</a:t>
            </a:r>
          </a:p>
          <a:p>
            <a:pPr algn="just"/>
            <a:r>
              <a:rPr lang="ro-RO" sz="2400" dirty="0" smtClean="0">
                <a:latin typeface="Arial Narrow" panose="020B0606020202030204" pitchFamily="34" charset="0"/>
              </a:rPr>
              <a:t>(</a:t>
            </a:r>
            <a:r>
              <a:rPr lang="ro-RO" sz="2400" dirty="0">
                <a:latin typeface="Arial Narrow" panose="020B0606020202030204" pitchFamily="34" charset="0"/>
              </a:rPr>
              <a:t>5) Pentru olimpiadele la care etapa județeană/ a sectoarelor municipiului București nu se organizează în toate județele și sectoarele municipiului București, la etapa națională se vor califica câștigătorii etapei județene din fiecare județ/sector al municipiului București și se va atribui un număr de locuri suplimentare, în ordinea descrescătoare a punctajelor obținute conform clasamentului național realizat după finalizarea etapei județene/a sectoarelor municipiului București și calificarea participanților pe locurile prevăzute la art. 15 alin. (3) din prezenta metodologie, până la un număr maxim de participanți la etapa națională determinat cu formula: 13x (numărul de județe și sectoare ale municipiului București în care se organizează olimpiada)/47, valoare rotunjită superior. În cazul în care olimpiada se organizează în mai puțin de 4 județe și sectoare ale municipiului București, la etapa națională se atribuie un număr de locuri suplimentare, astfel încât numărul total de participanți la etapa națională să fie 6.</a:t>
            </a:r>
            <a:endParaRPr lang="en-US" sz="2400" dirty="0">
              <a:latin typeface="Arial Narrow" panose="020B0606020202030204" pitchFamily="34" charset="0"/>
            </a:endParaRPr>
          </a:p>
          <a:p>
            <a:endParaRPr lang="en-US" dirty="0"/>
          </a:p>
        </p:txBody>
      </p:sp>
    </p:spTree>
    <p:extLst>
      <p:ext uri="{BB962C8B-B14F-4D97-AF65-F5344CB8AC3E}">
        <p14:creationId xmlns:p14="http://schemas.microsoft.com/office/powerpoint/2010/main" val="2366145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452718"/>
            <a:ext cx="10483403" cy="963958"/>
          </a:xfrm>
        </p:spPr>
        <p:txBody>
          <a:bodyPr/>
          <a:lstStyle/>
          <a:p>
            <a:r>
              <a:rPr lang="ro-RO" sz="2800" dirty="0" smtClean="0">
                <a:latin typeface="Arial Narrow" panose="020B0606020202030204" pitchFamily="34" charset="0"/>
              </a:rPr>
              <a:t>  </a:t>
            </a:r>
            <a:r>
              <a:rPr lang="en-US" sz="2800" dirty="0" err="1" smtClean="0">
                <a:latin typeface="Arial Narrow" panose="020B0606020202030204" pitchFamily="34" charset="0"/>
              </a:rPr>
              <a:t>Metodologia</a:t>
            </a:r>
            <a:r>
              <a:rPr lang="en-US" sz="2800" dirty="0" smtClean="0">
                <a:latin typeface="Arial Narrow" panose="020B0606020202030204" pitchFamily="34" charset="0"/>
              </a:rPr>
              <a:t> </a:t>
            </a:r>
            <a:r>
              <a:rPr lang="en-US" sz="2800" dirty="0">
                <a:latin typeface="Arial Narrow" panose="020B0606020202030204" pitchFamily="34" charset="0"/>
              </a:rPr>
              <a:t>–</a:t>
            </a:r>
            <a:r>
              <a:rPr lang="en-US" sz="2800" dirty="0" err="1">
                <a:latin typeface="Arial Narrow" panose="020B0606020202030204" pitchFamily="34" charset="0"/>
              </a:rPr>
              <a:t>cadru</a:t>
            </a:r>
            <a:r>
              <a:rPr lang="en-US" sz="2800" dirty="0">
                <a:latin typeface="Arial Narrow" panose="020B0606020202030204" pitchFamily="34" charset="0"/>
              </a:rPr>
              <a:t> de </a:t>
            </a:r>
            <a:r>
              <a:rPr lang="en-US" sz="2800" dirty="0" err="1">
                <a:latin typeface="Arial Narrow" panose="020B0606020202030204" pitchFamily="34" charset="0"/>
              </a:rPr>
              <a:t>organizare</a:t>
            </a:r>
            <a:r>
              <a:rPr lang="en-US" sz="2800" dirty="0">
                <a:latin typeface="Arial Narrow" panose="020B0606020202030204" pitchFamily="34" charset="0"/>
              </a:rPr>
              <a:t> </a:t>
            </a:r>
            <a:r>
              <a:rPr lang="ro-RO" sz="2800" dirty="0">
                <a:latin typeface="Arial Narrow" panose="020B0606020202030204" pitchFamily="34" charset="0"/>
              </a:rPr>
              <a:t>și desfășurare a competițiilor școlare</a:t>
            </a:r>
            <a:endParaRPr lang="en-US" sz="2800" dirty="0"/>
          </a:p>
        </p:txBody>
      </p:sp>
      <p:sp>
        <p:nvSpPr>
          <p:cNvPr id="3" name="Content Placeholder 2"/>
          <p:cNvSpPr>
            <a:spLocks noGrp="1"/>
          </p:cNvSpPr>
          <p:nvPr>
            <p:ph idx="1"/>
          </p:nvPr>
        </p:nvSpPr>
        <p:spPr>
          <a:xfrm>
            <a:off x="270456" y="1300766"/>
            <a:ext cx="11243257" cy="5164428"/>
          </a:xfrm>
        </p:spPr>
        <p:txBody>
          <a:bodyPr/>
          <a:lstStyle/>
          <a:p>
            <a:pPr algn="just"/>
            <a:endParaRPr lang="ro-RO" dirty="0" smtClean="0">
              <a:latin typeface="Arial Narrow" panose="020B0606020202030204" pitchFamily="34" charset="0"/>
            </a:endParaRPr>
          </a:p>
          <a:p>
            <a:pPr algn="just"/>
            <a:r>
              <a:rPr lang="ro-RO" dirty="0" smtClean="0">
                <a:latin typeface="Arial Narrow" panose="020B0606020202030204" pitchFamily="34" charset="0"/>
              </a:rPr>
              <a:t>Art 15</a:t>
            </a:r>
            <a:endParaRPr lang="ro-RO" dirty="0">
              <a:latin typeface="Arial Narrow" panose="020B0606020202030204" pitchFamily="34" charset="0"/>
            </a:endParaRPr>
          </a:p>
          <a:p>
            <a:pPr algn="just"/>
            <a:r>
              <a:rPr lang="ro-RO" dirty="0" smtClean="0">
                <a:latin typeface="Arial Narrow" panose="020B0606020202030204" pitchFamily="34" charset="0"/>
              </a:rPr>
              <a:t>(</a:t>
            </a:r>
            <a:r>
              <a:rPr lang="ro-RO" dirty="0">
                <a:latin typeface="Arial Narrow" panose="020B0606020202030204" pitchFamily="34" charset="0"/>
              </a:rPr>
              <a:t>6) Pentru elevii care au obținut medii/punctaje egale și ocupă poziții în clasament care le conferă o potențială calificare, nu se face departajare, chiar dacă se depășește numărul de locuri suplimentare atribuite conform prezentei metodologii.</a:t>
            </a:r>
            <a:endParaRPr lang="en-US" dirty="0">
              <a:latin typeface="Arial Narrow" panose="020B0606020202030204" pitchFamily="34" charset="0"/>
            </a:endParaRPr>
          </a:p>
          <a:p>
            <a:pPr algn="just"/>
            <a:r>
              <a:rPr lang="ro-RO" dirty="0">
                <a:latin typeface="Arial Narrow" panose="020B0606020202030204" pitchFamily="34" charset="0"/>
              </a:rPr>
              <a:t>(7) Pentru a participa la etapa națională a olimpiadei, participanţii trebuie să obţină un punctaj cel puţin egal cu 40% din punctajul maxim posibil de obţinut la etapa judeţeană/sector al Inspectoratului Școlar al Municipiului București. În cazul în care la nivelul judeţului/sectorului Inspectoratului Școlar al Municipiului București nu există participanţi care să întrunească această condiţie, locurile astfel disponibilizate pot fi adaugate la locurile suplimentare prevăzute la art 15 alin (4). Prin regulamentele specifice se pot stabili și alte condiții de punctaj, cu condiția respectării punctajului minim impus de prezenta metodologie-cadru.</a:t>
            </a:r>
            <a:endParaRPr lang="en-US" dirty="0">
              <a:latin typeface="Arial Narrow" panose="020B0606020202030204" pitchFamily="34" charset="0"/>
            </a:endParaRPr>
          </a:p>
          <a:p>
            <a:pPr algn="just"/>
            <a:endParaRPr lang="en-US" dirty="0">
              <a:latin typeface="Arial Narrow" panose="020B0606020202030204" pitchFamily="34" charset="0"/>
            </a:endParaRPr>
          </a:p>
        </p:txBody>
      </p:sp>
    </p:spTree>
    <p:extLst>
      <p:ext uri="{BB962C8B-B14F-4D97-AF65-F5344CB8AC3E}">
        <p14:creationId xmlns:p14="http://schemas.microsoft.com/office/powerpoint/2010/main" val="29019567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146</TotalTime>
  <Words>3308</Words>
  <Application>Microsoft Office PowerPoint</Application>
  <PresentationFormat>Particularizare</PresentationFormat>
  <Paragraphs>157</Paragraphs>
  <Slides>25</Slides>
  <Notes>0</Notes>
  <HiddenSlides>0</HiddenSlides>
  <MMClips>0</MMClips>
  <ScaleCrop>false</ScaleCrop>
  <HeadingPairs>
    <vt:vector size="4" baseType="variant">
      <vt:variant>
        <vt:lpstr>Temă</vt:lpstr>
      </vt:variant>
      <vt:variant>
        <vt:i4>1</vt:i4>
      </vt:variant>
      <vt:variant>
        <vt:lpstr>Titluri diapozitive</vt:lpstr>
      </vt:variant>
      <vt:variant>
        <vt:i4>25</vt:i4>
      </vt:variant>
    </vt:vector>
  </HeadingPairs>
  <TitlesOfParts>
    <vt:vector size="26" baseType="lpstr">
      <vt:lpstr>Ion</vt:lpstr>
      <vt:lpstr>                                                                 ORDIN privind modificarea Anexei nr. 1 a Ordinului ministrului educaţiei, cercetării, tineretului şi sportului nr. 3035/2012 privind aprobarea Metodologiei – cadru de organizare și desfășurare a competițiilor școlare și a Regulamentului de organizare a activităților cuprinse în calendarul activităților educative, școlare și extrașcolare   </vt:lpstr>
      <vt:lpstr>Metodologia –cadru de organizare și desfășurare a competițiilor școlare </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        Metodologia –cadru de organizare și desfășurare a competițiilor școlare</vt:lpstr>
      <vt:lpstr>Metodologia –cadru de organizare și desfășurare a competițiilor școlare</vt:lpstr>
      <vt:lpstr>Metodologia –cadru de organizare și desfășurare a competițiilor școlare</vt:lpstr>
      <vt:lpstr>  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lpstr>Metodologia –cadru de organizare și desfășurare a competițiilor școlare</vt:lpstr>
    </vt:vector>
  </TitlesOfParts>
  <Company>rg-adguard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ORDIN privind modificarea Anexei nr. 1 a Ordinului ministrului educaţiei, cercetării, tineretului şi sportului nr. 3035/2012 privind aprobarea Metodologiei – cadru de organizare și desfășurare a competițiilor școlare și a Regulamentului de organizare a activităților cuprinse în calendarul activităților educative, școlare și extrașcolare</dc:title>
  <dc:creator>Admin</dc:creator>
  <cp:lastModifiedBy>isj</cp:lastModifiedBy>
  <cp:revision>18</cp:revision>
  <dcterms:created xsi:type="dcterms:W3CDTF">2018-09-03T11:41:45Z</dcterms:created>
  <dcterms:modified xsi:type="dcterms:W3CDTF">2018-09-19T09:29:28Z</dcterms:modified>
</cp:coreProperties>
</file>