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reptunghi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Dreptunghi rotunjit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Clic pentru a edita stilul de subtitlu</a:t>
            </a:r>
            <a:endParaRPr kumimoji="0" lang="en-US"/>
          </a:p>
        </p:txBody>
      </p:sp>
      <p:sp>
        <p:nvSpPr>
          <p:cNvPr id="28" name="Substituent dată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17" name="Substituent subsol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29" name="Substituent număr diapozitiv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7" name="Dreptunghi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reptunghi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reptunghi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u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">
            <a:extLst>
              <a:ext uri="{FF2B5EF4-FFF2-40B4-BE49-F238E27FC236}"/>
            </a:extLst>
          </p:cNvPr>
          <p:cNvSpPr/>
          <p:nvPr userDrawn="1"/>
        </p:nvSpPr>
        <p:spPr>
          <a:xfrm>
            <a:off x="1979614" y="260350"/>
            <a:ext cx="7164387" cy="1344083"/>
          </a:xfrm>
          <a:custGeom>
            <a:avLst/>
            <a:gdLst/>
            <a:ahLst/>
            <a:cxnLst/>
            <a:rect l="l" t="t" r="r" b="b"/>
            <a:pathLst>
              <a:path w="7164288" h="1008112">
                <a:moveTo>
                  <a:pt x="504056" y="0"/>
                </a:moveTo>
                <a:lnTo>
                  <a:pt x="7164288" y="0"/>
                </a:lnTo>
                <a:lnTo>
                  <a:pt x="7164288" y="1008112"/>
                </a:lnTo>
                <a:lnTo>
                  <a:pt x="504056" y="1008112"/>
                </a:lnTo>
                <a:cubicBezTo>
                  <a:pt x="225674" y="1008112"/>
                  <a:pt x="0" y="782438"/>
                  <a:pt x="0" y="504056"/>
                </a:cubicBezTo>
                <a:cubicBezTo>
                  <a:pt x="0" y="225674"/>
                  <a:pt x="225674" y="0"/>
                  <a:pt x="5040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448272" y="343959"/>
            <a:ext cx="6695728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448272" y="1112044"/>
            <a:ext cx="6695728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900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8" name="Substituent conținut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reptunghi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Dreptunghi rotunjit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7" name="Dreptunghi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reptunghi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reptunghi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9" name="Substituent conținut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Substituent conținut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Dreptunghi rotunjit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o-RO" smtClean="0"/>
              <a:t>Clic pentru editare stiluri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Dreptunghi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reptunghi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reptunghi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Dreptunghi rotunjit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bstituent titl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o-RO" smtClean="0"/>
              <a:t>Clic pentru editare stil titlu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o-RO" smtClean="0"/>
              <a:t>Clic pentru editare stiluri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4" name="Substituent dată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8A8A7F-CD8D-41D3-97BA-816716E3B324}" type="datetimeFigureOut">
              <a:rPr lang="ro-RO" smtClean="0"/>
              <a:t>17.09.2019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23" name="Substituent număr diapozitiv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479F67-BEEC-4056-82F9-0D1D745A9B85}" type="slidenum">
              <a:rPr lang="ro-RO" smtClean="0"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PLANIFIC</a:t>
            </a:r>
            <a:r>
              <a:rPr lang="ro-RO" smtClean="0"/>
              <a:t>ĂRI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8277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47926" y="345018"/>
            <a:ext cx="6696075" cy="76623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ro-RO" b="1" dirty="0"/>
              <a:t>Planificarea anuală</a:t>
            </a:r>
            <a:endParaRPr lang="ro-RO" dirty="0"/>
          </a:p>
        </p:txBody>
      </p:sp>
      <p:sp>
        <p:nvSpPr>
          <p:cNvPr id="29700" name="Content Placeholder 2"/>
          <p:cNvSpPr txBox="1">
            <a:spLocks/>
          </p:cNvSpPr>
          <p:nvPr/>
        </p:nvSpPr>
        <p:spPr bwMode="auto">
          <a:xfrm>
            <a:off x="2195513" y="1953684"/>
            <a:ext cx="6553200" cy="170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latinLnBrk="1" hangingPunct="1">
              <a:spcBef>
                <a:spcPct val="20000"/>
              </a:spcBef>
              <a:buFont typeface="Arial" charset="0"/>
              <a:buChar char="•"/>
            </a:pPr>
            <a:r>
              <a:rPr lang="ro-RO" sz="3200"/>
              <a:t> </a:t>
            </a:r>
            <a:r>
              <a:rPr lang="ro-RO" sz="2000"/>
              <a:t>Din punct de vedere formal, planificarea anuală are anumite elemente de specificitate și  poate fi realizată potrivit rubricaţiei de mai jos:</a:t>
            </a:r>
            <a:endParaRPr lang="en-US" sz="2000"/>
          </a:p>
          <a:p>
            <a:pPr eaLnBrk="1" latin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b="1"/>
          </a:p>
        </p:txBody>
      </p:sp>
      <p:graphicFrame>
        <p:nvGraphicFramePr>
          <p:cNvPr id="10" name="Table 9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694359"/>
              </p:ext>
            </p:extLst>
          </p:nvPr>
        </p:nvGraphicFramePr>
        <p:xfrm>
          <a:off x="-108519" y="4119034"/>
          <a:ext cx="9361040" cy="1708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520">
                  <a:extLst>
                    <a:ext uri="{9D8B030D-6E8A-4147-A177-3AD203B41FA5}"/>
                  </a:extLst>
                </a:gridCol>
                <a:gridCol w="1819880">
                  <a:extLst>
                    <a:ext uri="{9D8B030D-6E8A-4147-A177-3AD203B41FA5}"/>
                  </a:extLst>
                </a:gridCol>
                <a:gridCol w="1722850">
                  <a:extLst>
                    <a:ext uri="{9D8B030D-6E8A-4147-A177-3AD203B41FA5}"/>
                  </a:extLst>
                </a:gridCol>
                <a:gridCol w="1107103">
                  <a:extLst>
                    <a:ext uri="{9D8B030D-6E8A-4147-A177-3AD203B41FA5}"/>
                  </a:extLst>
                </a:gridCol>
                <a:gridCol w="1697557">
                  <a:extLst>
                    <a:ext uri="{9D8B030D-6E8A-4147-A177-3AD203B41FA5}"/>
                  </a:extLst>
                </a:gridCol>
                <a:gridCol w="1501130">
                  <a:extLst>
                    <a:ext uri="{9D8B030D-6E8A-4147-A177-3AD203B41FA5}"/>
                  </a:extLst>
                </a:gridCol>
              </a:tblGrid>
              <a:tr h="1220108">
                <a:tc>
                  <a:txBody>
                    <a:bodyPr/>
                    <a:lstStyle/>
                    <a:p>
                      <a:pPr algn="ctr"/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Unitatea de      </a:t>
                      </a:r>
                      <a:r>
                        <a:rPr lang="ro-RO" sz="2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învăţare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Competenţe specifice     vizate 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Conţinuturi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Număr de ore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Săptămâna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r>
                        <a:rPr lang="ro-RO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Observaţii</a:t>
                      </a:r>
                      <a:endParaRPr lang="en-US" sz="2400" dirty="0"/>
                    </a:p>
                  </a:txBody>
                  <a:tcPr marL="91446" marR="91446" marT="61005" marB="61005"/>
                </a:tc>
                <a:extLst>
                  <a:ext uri="{0D108BD9-81ED-4DB2-BD59-A6C34878D82A}"/>
                </a:extLst>
              </a:tr>
              <a:tr h="48804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91446" marR="91446" marT="61005" marB="61005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6" marR="91446" marT="61005" marB="61005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54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09675" y="357718"/>
            <a:ext cx="7754938" cy="175683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endParaRPr lang="ro-RO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ro-RO" b="1" dirty="0" smtClean="0"/>
              <a:t> </a:t>
            </a:r>
            <a:r>
              <a:rPr lang="ro-RO" dirty="0"/>
              <a:t>Din punct de vedere formal, </a:t>
            </a:r>
            <a:r>
              <a:rPr lang="ro-RO" b="1" dirty="0"/>
              <a:t>proiectul unei unități de învățare </a:t>
            </a:r>
            <a:r>
              <a:rPr lang="ro-RO" dirty="0"/>
              <a:t>poate fi</a:t>
            </a:r>
            <a:r>
              <a:rPr lang="en-US" dirty="0"/>
              <a:t> </a:t>
            </a:r>
            <a:r>
              <a:rPr lang="en-US" dirty="0" err="1"/>
              <a:t>realizat</a:t>
            </a:r>
            <a:r>
              <a:rPr lang="en-US" dirty="0"/>
              <a:t> </a:t>
            </a:r>
            <a:r>
              <a:rPr lang="ro-RO" dirty="0"/>
              <a:t>potrivit modelului de mai jos: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155050"/>
              </p:ext>
            </p:extLst>
          </p:nvPr>
        </p:nvGraphicFramePr>
        <p:xfrm>
          <a:off x="1106489" y="2317751"/>
          <a:ext cx="7569199" cy="390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488">
                  <a:extLst>
                    <a:ext uri="{9D8B030D-6E8A-4147-A177-3AD203B41FA5}"/>
                  </a:extLst>
                </a:gridCol>
                <a:gridCol w="1479287">
                  <a:extLst>
                    <a:ext uri="{9D8B030D-6E8A-4147-A177-3AD203B41FA5}"/>
                  </a:extLst>
                </a:gridCol>
                <a:gridCol w="1684443">
                  <a:extLst>
                    <a:ext uri="{9D8B030D-6E8A-4147-A177-3AD203B41FA5}"/>
                  </a:extLst>
                </a:gridCol>
                <a:gridCol w="1425077">
                  <a:extLst>
                    <a:ext uri="{9D8B030D-6E8A-4147-A177-3AD203B41FA5}"/>
                  </a:extLst>
                </a:gridCol>
                <a:gridCol w="1511904">
                  <a:extLst>
                    <a:ext uri="{9D8B030D-6E8A-4147-A177-3AD203B41FA5}"/>
                  </a:extLst>
                </a:gridCol>
              </a:tblGrid>
              <a:tr h="948177">
                <a:tc>
                  <a:txBody>
                    <a:bodyPr/>
                    <a:lstStyle/>
                    <a:p>
                      <a:r>
                        <a:rPr lang="ro-RO" sz="1900" b="1" dirty="0"/>
                        <a:t>Conținuturi</a:t>
                      </a:r>
                      <a:endParaRPr lang="en-US" sz="1900" dirty="0"/>
                    </a:p>
                    <a:p>
                      <a:r>
                        <a:rPr lang="ro-RO" sz="1900" b="1" dirty="0"/>
                        <a:t>(detalieri)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Competențe specifice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Activități de învățare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Resurse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b="1" dirty="0"/>
                        <a:t>Evaluare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extLst>
                  <a:ext uri="{0D108BD9-81ED-4DB2-BD59-A6C34878D82A}"/>
                </a:extLst>
              </a:tr>
              <a:tr h="294648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dirty="0"/>
                        <a:t>[</a:t>
                      </a:r>
                      <a:r>
                        <a:rPr lang="ro-RO" sz="1900" i="1" dirty="0"/>
                        <a:t>se menționează detalieri de conținut care explicitează anumite parcursuri</a:t>
                      </a:r>
                      <a:r>
                        <a:rPr lang="ro-RO" sz="1900" dirty="0"/>
                        <a:t>]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precizează </a:t>
                      </a:r>
                      <a:endParaRPr lang="ro-RO" sz="1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9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competențel</a:t>
                      </a:r>
                      <a:r>
                        <a:rPr lang="en-US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specifice din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programa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școlară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vizate/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recomandate de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programa școlară </a:t>
                      </a:r>
                      <a:endParaRPr lang="ro-RO" sz="19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9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 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altele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adecvate pentru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realizarea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competențelor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specifice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900" dirty="0"/>
                        <a:t>[</a:t>
                      </a:r>
                      <a:r>
                        <a:rPr lang="ro-RO" sz="1900" i="1" dirty="0"/>
                        <a:t>se precizează resurse de timp, de loc, material didactic, forme de organizare a clasei</a:t>
                      </a:r>
                      <a:r>
                        <a:rPr lang="ro-RO" sz="1900" dirty="0"/>
                        <a:t>]</a:t>
                      </a:r>
                      <a:endParaRPr lang="en-US" sz="1900" dirty="0"/>
                    </a:p>
                    <a:p>
                      <a:endParaRPr lang="en-US" sz="1900" dirty="0"/>
                    </a:p>
                  </a:txBody>
                  <a:tcPr marL="68568" marR="68568" marT="45708" marB="45708"/>
                </a:tc>
                <a:tc>
                  <a:txBody>
                    <a:bodyPr/>
                    <a:lstStyle/>
                    <a:p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menționează metodele</a:t>
                      </a:r>
                      <a:r>
                        <a:rPr lang="ro-RO" sz="19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instrumentele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modalitățile de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evaluare </a:t>
                      </a:r>
                    </a:p>
                    <a:p>
                      <a:r>
                        <a:rPr lang="ro-RO" sz="19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utilizate</a:t>
                      </a:r>
                      <a:r>
                        <a:rPr lang="ro-RO" sz="1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en-US" sz="1900" dirty="0"/>
                    </a:p>
                  </a:txBody>
                  <a:tcPr marL="68568" marR="68568" marT="45708" marB="45708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3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hilibru">
  <a:themeElements>
    <a:clrScheme name="Echilibru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chilibru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chilibru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120</TotalTime>
  <Words>139</Words>
  <Application>Microsoft Office PowerPoint</Application>
  <PresentationFormat>Expunere pe ecran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Echilibru</vt:lpstr>
      <vt:lpstr>PLANIFICĂRI</vt:lpstr>
      <vt:lpstr>Prezentare PowerPoint</vt:lpstr>
      <vt:lpstr>Prezentare PowerPoint</vt:lpstr>
    </vt:vector>
  </TitlesOfParts>
  <Company>Unitate Scolara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PLANIFICĂRI</dc:title>
  <dc:creator>isj</dc:creator>
  <cp:lastModifiedBy>isj</cp:lastModifiedBy>
  <cp:revision>6</cp:revision>
  <dcterms:created xsi:type="dcterms:W3CDTF">2018-09-26T10:31:17Z</dcterms:created>
  <dcterms:modified xsi:type="dcterms:W3CDTF">2019-09-17T06:37:56Z</dcterms:modified>
</cp:coreProperties>
</file>