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2"/>
  </p:notesMasterIdLst>
  <p:sldIdLst>
    <p:sldId id="256" r:id="rId2"/>
    <p:sldId id="257" r:id="rId3"/>
    <p:sldId id="270" r:id="rId4"/>
    <p:sldId id="262" r:id="rId5"/>
    <p:sldId id="261" r:id="rId6"/>
    <p:sldId id="269" r:id="rId7"/>
    <p:sldId id="271" r:id="rId8"/>
    <p:sldId id="288" r:id="rId9"/>
    <p:sldId id="258" r:id="rId10"/>
    <p:sldId id="272" r:id="rId11"/>
    <p:sldId id="289" r:id="rId12"/>
    <p:sldId id="259" r:id="rId13"/>
    <p:sldId id="277" r:id="rId14"/>
    <p:sldId id="273" r:id="rId15"/>
    <p:sldId id="275" r:id="rId16"/>
    <p:sldId id="278" r:id="rId17"/>
    <p:sldId id="279" r:id="rId18"/>
    <p:sldId id="280" r:id="rId19"/>
    <p:sldId id="281" r:id="rId20"/>
    <p:sldId id="260" r:id="rId21"/>
    <p:sldId id="284" r:id="rId22"/>
    <p:sldId id="285" r:id="rId23"/>
    <p:sldId id="286" r:id="rId24"/>
    <p:sldId id="290" r:id="rId25"/>
    <p:sldId id="264" r:id="rId26"/>
    <p:sldId id="265" r:id="rId27"/>
    <p:sldId id="266" r:id="rId28"/>
    <p:sldId id="267" r:id="rId29"/>
    <p:sldId id="268" r:id="rId30"/>
    <p:sldId id="28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04" autoAdjust="0"/>
  </p:normalViewPr>
  <p:slideViewPr>
    <p:cSldViewPr snapToGrid="0">
      <p:cViewPr varScale="1">
        <p:scale>
          <a:sx n="73" d="100"/>
          <a:sy n="73" d="100"/>
        </p:scale>
        <p:origin x="104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2843B1-5DFC-49BD-90E4-FDBFBA699F6B}" type="datetimeFigureOut">
              <a:rPr lang="en-US" smtClean="0"/>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C0D74-28C4-4D98-B31F-BE9C6D70C492}" type="slidenum">
              <a:rPr lang="en-US" smtClean="0"/>
              <a:t>‹#›</a:t>
            </a:fld>
            <a:endParaRPr lang="en-US"/>
          </a:p>
        </p:txBody>
      </p:sp>
    </p:spTree>
    <p:extLst>
      <p:ext uri="{BB962C8B-B14F-4D97-AF65-F5344CB8AC3E}">
        <p14:creationId xmlns:p14="http://schemas.microsoft.com/office/powerpoint/2010/main" val="3366486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4C0D74-28C4-4D98-B31F-BE9C6D70C492}" type="slidenum">
              <a:rPr lang="en-US" smtClean="0"/>
              <a:t>7</a:t>
            </a:fld>
            <a:endParaRPr lang="en-US"/>
          </a:p>
        </p:txBody>
      </p:sp>
    </p:spTree>
    <p:extLst>
      <p:ext uri="{BB962C8B-B14F-4D97-AF65-F5344CB8AC3E}">
        <p14:creationId xmlns:p14="http://schemas.microsoft.com/office/powerpoint/2010/main" val="159707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64C0D74-28C4-4D98-B31F-BE9C6D70C492}" type="slidenum">
              <a:rPr lang="en-US" smtClean="0"/>
              <a:t>8</a:t>
            </a:fld>
            <a:endParaRPr lang="en-US"/>
          </a:p>
        </p:txBody>
      </p:sp>
    </p:spTree>
    <p:extLst>
      <p:ext uri="{BB962C8B-B14F-4D97-AF65-F5344CB8AC3E}">
        <p14:creationId xmlns:p14="http://schemas.microsoft.com/office/powerpoint/2010/main" val="375171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64C0D74-28C4-4D98-B31F-BE9C6D70C492}" type="slidenum">
              <a:rPr lang="en-US" smtClean="0"/>
              <a:t>23</a:t>
            </a:fld>
            <a:endParaRPr lang="en-US"/>
          </a:p>
        </p:txBody>
      </p:sp>
    </p:spTree>
    <p:extLst>
      <p:ext uri="{BB962C8B-B14F-4D97-AF65-F5344CB8AC3E}">
        <p14:creationId xmlns:p14="http://schemas.microsoft.com/office/powerpoint/2010/main" val="145200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280706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1102910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78741-93D3-4F2C-8101-960EFC9FD25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7633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1759297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6997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58188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467022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68722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53872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130169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97898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469B0-7782-4DB7-A9E3-AAFCC7B607B3}"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74108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469B0-7782-4DB7-A9E3-AAFCC7B607B3}"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410417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469B0-7782-4DB7-A9E3-AAFCC7B607B3}"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73443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668952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259411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13469B0-7782-4DB7-A9E3-AAFCC7B607B3}" type="datetimeFigureOut">
              <a:rPr lang="en-US" smtClean="0"/>
              <a:t>9/17/2025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0178741-93D3-4F2C-8101-960EFC9FD25B}" type="slidenum">
              <a:rPr lang="en-US" smtClean="0"/>
              <a:t>‹#›</a:t>
            </a:fld>
            <a:endParaRPr lang="en-US"/>
          </a:p>
        </p:txBody>
      </p:sp>
    </p:spTree>
    <p:extLst>
      <p:ext uri="{BB962C8B-B14F-4D97-AF65-F5344CB8AC3E}">
        <p14:creationId xmlns:p14="http://schemas.microsoft.com/office/powerpoint/2010/main" val="246210019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egislatie.just.ro/Public/DetaliiDocumentAfis/296101" TargetMode="External"/><Relationship Id="rId2" Type="http://schemas.openxmlformats.org/officeDocument/2006/relationships/hyperlink" Target="https://legislatie.just.ro/Public/DetaliiDocumentAfis/292656" TargetMode="External"/><Relationship Id="rId1" Type="http://schemas.openxmlformats.org/officeDocument/2006/relationships/slideLayout" Target="../slideLayouts/slideLayout7.xml"/><Relationship Id="rId5" Type="http://schemas.openxmlformats.org/officeDocument/2006/relationships/hyperlink" Target="https://legislatie.just.ro/Public/DetaliiDocumentAfis/45016" TargetMode="External"/><Relationship Id="rId4" Type="http://schemas.openxmlformats.org/officeDocument/2006/relationships/hyperlink" Target="https://legislatie.just.ro/Public/DetaliiDocumentAfis/29267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6856" y="1051560"/>
            <a:ext cx="8083792" cy="2104243"/>
          </a:xfrm>
        </p:spPr>
        <p:txBody>
          <a:bodyPr>
            <a:normAutofit fontScale="90000"/>
          </a:bodyPr>
          <a:lstStyle/>
          <a:p>
            <a:pPr algn="ctr"/>
            <a:r>
              <a:rPr lang="ro-RO" sz="3600" b="1" dirty="0">
                <a:latin typeface="Cambria" panose="02040503050406030204" pitchFamily="18" charset="0"/>
                <a:ea typeface="Cambria" panose="02040503050406030204" pitchFamily="18" charset="0"/>
              </a:rPr>
              <a:t>CONSFĂTUIREA JUDEȚEANĂ A PROFESORILOR DE LIMBI </a:t>
            </a:r>
            <a:br>
              <a:rPr lang="ro-RO" sz="3600" b="1" dirty="0">
                <a:latin typeface="Cambria" panose="02040503050406030204" pitchFamily="18" charset="0"/>
                <a:ea typeface="Cambria" panose="02040503050406030204" pitchFamily="18" charset="0"/>
              </a:rPr>
            </a:br>
            <a:r>
              <a:rPr lang="ro-RO" sz="3600" b="1" dirty="0">
                <a:latin typeface="Cambria" panose="02040503050406030204" pitchFamily="18" charset="0"/>
                <a:ea typeface="Cambria" panose="02040503050406030204" pitchFamily="18" charset="0"/>
              </a:rPr>
              <a:t>MODERNE </a:t>
            </a:r>
            <a:br>
              <a:rPr lang="ro-RO" sz="3600" dirty="0">
                <a:latin typeface="Cambria" panose="02040503050406030204" pitchFamily="18" charset="0"/>
                <a:ea typeface="Cambria" panose="02040503050406030204" pitchFamily="18" charset="0"/>
              </a:rPr>
            </a:br>
            <a:endParaRPr lang="en-US" sz="3600"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3319272" y="4385161"/>
            <a:ext cx="5505184" cy="1117687"/>
          </a:xfrm>
        </p:spPr>
        <p:txBody>
          <a:bodyPr>
            <a:normAutofit/>
          </a:bodyPr>
          <a:lstStyle/>
          <a:p>
            <a:pPr algn="ctr"/>
            <a:r>
              <a:rPr lang="ro-RO" sz="2000" b="1" dirty="0">
                <a:latin typeface="Cambria" panose="02040503050406030204" pitchFamily="18" charset="0"/>
                <a:ea typeface="Cambria" panose="02040503050406030204" pitchFamily="18" charset="0"/>
              </a:rPr>
              <a:t>ANUL ȘCOLAR 2025- 2026</a:t>
            </a:r>
            <a:endParaRPr lang="en-US" sz="2000" b="1" dirty="0"/>
          </a:p>
        </p:txBody>
      </p:sp>
    </p:spTree>
    <p:extLst>
      <p:ext uri="{BB962C8B-B14F-4D97-AF65-F5344CB8AC3E}">
        <p14:creationId xmlns:p14="http://schemas.microsoft.com/office/powerpoint/2010/main" val="359922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9600" y="792480"/>
            <a:ext cx="9255760" cy="4493538"/>
          </a:xfrm>
          <a:prstGeom prst="rect">
            <a:avLst/>
          </a:prstGeom>
        </p:spPr>
        <p:txBody>
          <a:bodyPr wrap="square">
            <a:spAutoFit/>
          </a:bodyPr>
          <a:lstStyle/>
          <a:p>
            <a:pPr algn="just"/>
            <a:r>
              <a:rPr lang="ro-RO" sz="1600" dirty="0">
                <a:latin typeface="Cambria" panose="02040503050406030204" pitchFamily="18" charset="0"/>
                <a:ea typeface="Cambria" panose="02040503050406030204" pitchFamily="18" charset="0"/>
              </a:rPr>
              <a:t>a) evaluarea se realizează în baza comunicării transmise de către Centrul Național de Recunoaștere și Echivalare a Diplomelor (CNRED), de către o comisie desemnată prin decizie a inspectorului școlar general;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b) solicitantul este evaluat din materia prevăzută în programele școlare corespunzătoare anului/anilor de studiu liceal, prin susținerea câte unei probe la fiecare din disciplinele din planul-cadru aferent profilului și specializării solicitate pentru care nu deține documente, astfel:</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marL="400050" indent="-400050" algn="just">
              <a:buAutoNum type="romanLcParenBoth"/>
            </a:pPr>
            <a:r>
              <a:rPr lang="ro-RO" sz="1600" dirty="0">
                <a:latin typeface="Cambria" panose="02040503050406030204" pitchFamily="18" charset="0"/>
                <a:ea typeface="Cambria" panose="02040503050406030204" pitchFamily="18" charset="0"/>
              </a:rPr>
              <a:t>Limba și literatura română;</a:t>
            </a:r>
            <a:r>
              <a:rPr lang="en-US" sz="1600" dirty="0">
                <a:latin typeface="Cambria" panose="02040503050406030204" pitchFamily="18" charset="0"/>
                <a:ea typeface="Cambria" panose="02040503050406030204" pitchFamily="18" charset="0"/>
              </a:rPr>
              <a:t> </a:t>
            </a:r>
            <a:r>
              <a:rPr lang="ro-RO" sz="1600" dirty="0">
                <a:latin typeface="Cambria" panose="02040503050406030204" pitchFamily="18" charset="0"/>
                <a:ea typeface="Cambria" panose="02040503050406030204" pitchFamily="18" charset="0"/>
              </a:rPr>
              <a:t> </a:t>
            </a:r>
          </a:p>
          <a:p>
            <a:pPr algn="just"/>
            <a:r>
              <a:rPr lang="ro-RO" sz="1600" dirty="0">
                <a:latin typeface="Cambria" panose="02040503050406030204" pitchFamily="18" charset="0"/>
                <a:ea typeface="Cambria" panose="02040503050406030204" pitchFamily="18" charset="0"/>
              </a:rPr>
              <a:t>(ii) Limba modernă (la alegerea solicitantului); </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(iii) Informatică/TIC; </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(iv) o disciplină, la alegere, din aria curriculară Matematică și științe ale naturii; </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(v) o disciplină, la alegere, din aria curriculară Om și societate;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c) nota minimă de promovare pentru fiecare disciplină este 5 (cinci);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d) echivalarea este posibilă doar dacă solicitantul promovează toate probele stabilite pentru evaluare;</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e) în cazul nepromovării uneia sau mai multor probe, solicitantul are dreptul de a solicita reexaminarea la disciplinele respective, în termen de maximum 10 zile lucrătoare de la data afișării rezultatelor;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f) modul de desfășurare a evaluării și rezultatele obținute se consemnează într-un proces-verbal, care se transmite către CNRED pentru finalizarea procedurii de recunoaștere și echivalare a diplomei.”</a:t>
            </a:r>
          </a:p>
          <a:p>
            <a:pPr algn="just"/>
            <a:endParaRPr lang="en-US" sz="1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32972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6077" y="408562"/>
            <a:ext cx="9737387" cy="1631216"/>
          </a:xfrm>
          <a:prstGeom prst="rect">
            <a:avLst/>
          </a:prstGeom>
        </p:spPr>
        <p:txBody>
          <a:bodyPr wrap="square">
            <a:spAutoFit/>
          </a:bodyPr>
          <a:lstStyle/>
          <a:p>
            <a:pPr algn="ctr"/>
            <a:r>
              <a:rPr lang="ro-RO" sz="2800" b="1" dirty="0">
                <a:latin typeface="Cambria" panose="02040503050406030204" pitchFamily="18" charset="0"/>
                <a:ea typeface="Cambria" panose="02040503050406030204" pitchFamily="18" charset="0"/>
              </a:rPr>
              <a:t>ACTE NORMATIVE MODIFICATE ȘI COMPLETATE</a:t>
            </a:r>
          </a:p>
          <a:p>
            <a:pPr algn="just"/>
            <a:endParaRPr lang="ro-RO" b="1" dirty="0">
              <a:latin typeface="Cambria" panose="02040503050406030204" pitchFamily="18" charset="0"/>
              <a:ea typeface="Cambria" panose="02040503050406030204" pitchFamily="18" charset="0"/>
            </a:endParaRPr>
          </a:p>
          <a:p>
            <a:pPr marL="171450" indent="-171450" algn="just">
              <a:buFont typeface="Wingdings" panose="05000000000000000000" pitchFamily="2" charset="2"/>
              <a:buChar char="q"/>
            </a:pPr>
            <a:r>
              <a:rPr lang="ro-RO" b="1" dirty="0">
                <a:latin typeface="Cambria" panose="02040503050406030204" pitchFamily="18" charset="0"/>
                <a:ea typeface="Cambria" panose="02040503050406030204" pitchFamily="18" charset="0"/>
              </a:rPr>
              <a:t>  OME nr. 5726/2024 </a:t>
            </a:r>
            <a:r>
              <a:rPr lang="ro-RO" dirty="0">
                <a:latin typeface="Cambria" panose="02040503050406030204" pitchFamily="18" charset="0"/>
                <a:ea typeface="Cambria" panose="02040503050406030204" pitchFamily="18" charset="0"/>
              </a:rPr>
              <a:t>privind aprobarea </a:t>
            </a:r>
            <a:r>
              <a:rPr lang="ro-RO" i="1" dirty="0">
                <a:latin typeface="Cambria" panose="02040503050406030204" pitchFamily="18" charset="0"/>
                <a:ea typeface="Cambria" panose="02040503050406030204" pitchFamily="18" charset="0"/>
              </a:rPr>
              <a:t>Regulamentului – cadru de organizare și funcționare a unităților de învățământ preuniversitar, cu modificările ulterioare – modificat și completat prin </a:t>
            </a:r>
            <a:r>
              <a:rPr lang="ro-RO" b="1" dirty="0">
                <a:latin typeface="Cambria" panose="02040503050406030204" pitchFamily="18" charset="0"/>
                <a:ea typeface="Cambria" panose="02040503050406030204" pitchFamily="18" charset="0"/>
              </a:rPr>
              <a:t>ORDIN nr. 6.226 din 5 septembrie 2025, publicat în M. Of. nr. 842 din 12.09.2025</a:t>
            </a:r>
            <a:endParaRPr lang="ro-RO" dirty="0">
              <a:latin typeface="Cambria" panose="02040503050406030204" pitchFamily="18" charset="0"/>
              <a:ea typeface="Cambria" panose="02040503050406030204" pitchFamily="18" charset="0"/>
            </a:endParaRPr>
          </a:p>
        </p:txBody>
      </p:sp>
      <p:sp>
        <p:nvSpPr>
          <p:cNvPr id="3" name="Rectangle 2"/>
          <p:cNvSpPr/>
          <p:nvPr/>
        </p:nvSpPr>
        <p:spPr>
          <a:xfrm>
            <a:off x="1585608" y="2490281"/>
            <a:ext cx="10077855" cy="2585323"/>
          </a:xfrm>
          <a:prstGeom prst="rect">
            <a:avLst/>
          </a:prstGeom>
        </p:spPr>
        <p:txBody>
          <a:bodyPr wrap="square">
            <a:spAutoFit/>
          </a:bodyPr>
          <a:lstStyle/>
          <a:p>
            <a:r>
              <a:rPr lang="ro-RO" b="1" dirty="0">
                <a:latin typeface="Cambria" panose="02040503050406030204" pitchFamily="18" charset="0"/>
                <a:ea typeface="Cambria" panose="02040503050406030204" pitchFamily="18" charset="0"/>
              </a:rPr>
              <a:t>Articolul I </a:t>
            </a:r>
          </a:p>
          <a:p>
            <a:pPr algn="just"/>
            <a:r>
              <a:rPr lang="ro-RO" dirty="0">
                <a:latin typeface="Cambria" panose="02040503050406030204" pitchFamily="18" charset="0"/>
                <a:ea typeface="Cambria" panose="02040503050406030204" pitchFamily="18" charset="0"/>
              </a:rPr>
              <a:t>Regulamentul-cadru</a:t>
            </a:r>
            <a:r>
              <a:rPr lang="ro-RO" b="1"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 de organizare și funcționare a unităților de învățământ preuniversitar, aprobat prin </a:t>
            </a:r>
            <a:r>
              <a:rPr lang="ro-RO" b="1"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OME nr. 5726/2024, publicat în Monitorul Oficial al României, Partea I, nr. 795 și 795 bis din 12 august 2024, cu modificările ulterioare, se completează după cum urmează:</a:t>
            </a:r>
          </a:p>
          <a:p>
            <a:pPr algn="just"/>
            <a:r>
              <a:rPr lang="ro-RO" dirty="0">
                <a:latin typeface="Cambria" panose="02040503050406030204" pitchFamily="18" charset="0"/>
                <a:ea typeface="Cambria" panose="02040503050406030204" pitchFamily="18" charset="0"/>
              </a:rPr>
              <a:t>La articolul 8, după alineatul (5)  se introduce un nou alineat, alineatul (6), cu următorul cuprins:</a:t>
            </a:r>
          </a:p>
          <a:p>
            <a:pPr algn="just"/>
            <a:r>
              <a:rPr lang="ro-RO" dirty="0">
                <a:latin typeface="Cambria" panose="02040503050406030204" pitchFamily="18" charset="0"/>
                <a:ea typeface="Cambria" panose="02040503050406030204" pitchFamily="18" charset="0"/>
              </a:rPr>
              <a:t>(6) În cazul în care părinții se află în proces de divorț, până la soluționarea litigiului prevalează interesul superior al copilului în ceea ce privește asigurarea accesului la educație al acestuia, iar părintele care exercită autoritatea părintească, respectiv persoana în grija căreia se află minorul are obligația de a-l înscrie la o unitate de învățământ, de regulă, din proximitatea domiciliului.</a:t>
            </a:r>
          </a:p>
        </p:txBody>
      </p:sp>
    </p:spTree>
    <p:extLst>
      <p:ext uri="{BB962C8B-B14F-4D97-AF65-F5344CB8AC3E}">
        <p14:creationId xmlns:p14="http://schemas.microsoft.com/office/powerpoint/2010/main" val="170880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1600" y="624110"/>
            <a:ext cx="8863012" cy="625570"/>
          </a:xfrm>
        </p:spPr>
        <p:txBody>
          <a:bodyPr>
            <a:normAutofit/>
          </a:bodyPr>
          <a:lstStyle/>
          <a:p>
            <a:pPr algn="ctr"/>
            <a:r>
              <a:rPr lang="ro-RO" sz="2800" b="1" dirty="0">
                <a:latin typeface="Cambria" panose="02040503050406030204" pitchFamily="18" charset="0"/>
                <a:ea typeface="Cambria" panose="02040503050406030204" pitchFamily="18" charset="0"/>
              </a:rPr>
              <a:t>ACTE NORMATIVE NOU APROBATE</a:t>
            </a:r>
            <a:endParaRPr lang="en-US" sz="2800" dirty="0"/>
          </a:p>
        </p:txBody>
      </p:sp>
      <p:sp>
        <p:nvSpPr>
          <p:cNvPr id="3" name="Content Placeholder 2"/>
          <p:cNvSpPr>
            <a:spLocks noGrp="1"/>
          </p:cNvSpPr>
          <p:nvPr>
            <p:ph idx="1"/>
          </p:nvPr>
        </p:nvSpPr>
        <p:spPr>
          <a:xfrm>
            <a:off x="2071990" y="1249680"/>
            <a:ext cx="9551049" cy="5313680"/>
          </a:xfrm>
        </p:spPr>
        <p:txBody>
          <a:bodyPr>
            <a:normAutofit fontScale="25000" lnSpcReduction="20000"/>
          </a:bodyPr>
          <a:lstStyle/>
          <a:p>
            <a:pPr algn="just"/>
            <a:r>
              <a:rPr lang="ro-RO" sz="8000" b="1" dirty="0">
                <a:solidFill>
                  <a:schemeClr val="tx1"/>
                </a:solidFill>
                <a:latin typeface="Cambria" panose="02040503050406030204" pitchFamily="18" charset="0"/>
                <a:ea typeface="Cambria" panose="02040503050406030204" pitchFamily="18" charset="0"/>
              </a:rPr>
              <a:t>OMEC nr. 6058/2025 </a:t>
            </a:r>
            <a:r>
              <a:rPr lang="ro-RO" sz="8000" dirty="0">
                <a:latin typeface="Cambria" panose="02040503050406030204" pitchFamily="18" charset="0"/>
                <a:ea typeface="Cambria" panose="02040503050406030204" pitchFamily="18" charset="0"/>
              </a:rPr>
              <a:t>privind organizarea și desfășurarea evaluării naționale pentru absolvenților clasei a VIII-a în anul școlar 2025 –2026 </a:t>
            </a:r>
            <a:r>
              <a:rPr lang="ro-RO" sz="8000" dirty="0">
                <a:solidFill>
                  <a:schemeClr val="tx1"/>
                </a:solidFill>
                <a:latin typeface="Cambria" panose="02040503050406030204" pitchFamily="18" charset="0"/>
                <a:ea typeface="Cambria" panose="02040503050406030204" pitchFamily="18" charset="0"/>
              </a:rPr>
              <a:t>(Anexa 1 – Calendarul de desfășurare a evaluării naționale </a:t>
            </a:r>
            <a:r>
              <a:rPr lang="en-US" sz="8000" dirty="0" err="1">
                <a:solidFill>
                  <a:schemeClr val="tx1"/>
                </a:solidFill>
                <a:latin typeface="Cambria" panose="02040503050406030204" pitchFamily="18" charset="0"/>
                <a:ea typeface="Cambria" panose="02040503050406030204" pitchFamily="18" charset="0"/>
              </a:rPr>
              <a:t>pentru</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absolvenții</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clasei</a:t>
            </a:r>
            <a:r>
              <a:rPr lang="en-US" sz="8000" dirty="0">
                <a:solidFill>
                  <a:schemeClr val="tx1"/>
                </a:solidFill>
                <a:latin typeface="Cambria" panose="02040503050406030204" pitchFamily="18" charset="0"/>
                <a:ea typeface="Cambria" panose="02040503050406030204" pitchFamily="18" charset="0"/>
              </a:rPr>
              <a:t> a VIII-a, </a:t>
            </a:r>
            <a:r>
              <a:rPr lang="en-US" sz="8000" dirty="0" err="1">
                <a:solidFill>
                  <a:schemeClr val="tx1"/>
                </a:solidFill>
                <a:latin typeface="Cambria" panose="02040503050406030204" pitchFamily="18" charset="0"/>
                <a:ea typeface="Cambria" panose="02040503050406030204" pitchFamily="18" charset="0"/>
              </a:rPr>
              <a:t>în</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anul</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școlar</a:t>
            </a:r>
            <a:r>
              <a:rPr lang="en-US" sz="8000" dirty="0">
                <a:solidFill>
                  <a:schemeClr val="tx1"/>
                </a:solidFill>
                <a:latin typeface="Cambria" panose="02040503050406030204" pitchFamily="18" charset="0"/>
                <a:ea typeface="Cambria" panose="02040503050406030204" pitchFamily="18" charset="0"/>
              </a:rPr>
              <a:t> 202</a:t>
            </a:r>
            <a:r>
              <a:rPr lang="ro-RO" sz="8000" dirty="0">
                <a:solidFill>
                  <a:schemeClr val="tx1"/>
                </a:solidFill>
                <a:latin typeface="Cambria" panose="02040503050406030204" pitchFamily="18" charset="0"/>
                <a:ea typeface="Cambria" panose="02040503050406030204" pitchFamily="18" charset="0"/>
              </a:rPr>
              <a:t>5</a:t>
            </a:r>
            <a:r>
              <a:rPr lang="en-US" sz="8000" dirty="0">
                <a:solidFill>
                  <a:schemeClr val="tx1"/>
                </a:solidFill>
                <a:latin typeface="Cambria" panose="02040503050406030204" pitchFamily="18" charset="0"/>
                <a:ea typeface="Cambria" panose="02040503050406030204" pitchFamily="18" charset="0"/>
              </a:rPr>
              <a:t> – 202</a:t>
            </a:r>
            <a:r>
              <a:rPr lang="ro-RO" sz="8000" dirty="0">
                <a:solidFill>
                  <a:schemeClr val="tx1"/>
                </a:solidFill>
                <a:latin typeface="Cambria" panose="02040503050406030204" pitchFamily="18" charset="0"/>
                <a:ea typeface="Cambria" panose="02040503050406030204" pitchFamily="18" charset="0"/>
              </a:rPr>
              <a:t>6 </a:t>
            </a:r>
            <a:r>
              <a:rPr lang="en-US" sz="8000" dirty="0">
                <a:solidFill>
                  <a:schemeClr val="tx1"/>
                </a:solidFill>
                <a:latin typeface="Cambria" panose="02040503050406030204" pitchFamily="18" charset="0"/>
                <a:ea typeface="Cambria" panose="02040503050406030204" pitchFamily="18" charset="0"/>
              </a:rPr>
              <a:t>;</a:t>
            </a:r>
            <a:r>
              <a:rPr lang="ro-RO" sz="8000" dirty="0">
                <a:solidFill>
                  <a:schemeClr val="tx1"/>
                </a:solidFill>
                <a:latin typeface="Cambria" panose="02040503050406030204" pitchFamily="18" charset="0"/>
                <a:ea typeface="Cambria" panose="02040503050406030204" pitchFamily="18" charset="0"/>
              </a:rPr>
              <a:t>  Anexa 2 – Calendarul de desfășurare a simulării </a:t>
            </a:r>
            <a:r>
              <a:rPr lang="en-US" sz="8000" dirty="0">
                <a:solidFill>
                  <a:schemeClr val="tx1"/>
                </a:solidFill>
                <a:latin typeface="Cambria" panose="02040503050406030204" pitchFamily="18" charset="0"/>
                <a:ea typeface="Cambria" panose="02040503050406030204" pitchFamily="18" charset="0"/>
              </a:rPr>
              <a:t>e</a:t>
            </a:r>
            <a:r>
              <a:rPr lang="ro-RO" sz="8000" dirty="0">
                <a:solidFill>
                  <a:schemeClr val="tx1"/>
                </a:solidFill>
                <a:latin typeface="Cambria" panose="02040503050406030204" pitchFamily="18" charset="0"/>
                <a:ea typeface="Cambria" panose="02040503050406030204" pitchFamily="18" charset="0"/>
              </a:rPr>
              <a:t>valuării </a:t>
            </a:r>
            <a:r>
              <a:rPr lang="en-US" sz="8000" dirty="0">
                <a:solidFill>
                  <a:schemeClr val="tx1"/>
                </a:solidFill>
                <a:latin typeface="Cambria" panose="02040503050406030204" pitchFamily="18" charset="0"/>
                <a:ea typeface="Cambria" panose="02040503050406030204" pitchFamily="18" charset="0"/>
              </a:rPr>
              <a:t>n</a:t>
            </a:r>
            <a:r>
              <a:rPr lang="ro-RO" sz="8000" dirty="0">
                <a:solidFill>
                  <a:schemeClr val="tx1"/>
                </a:solidFill>
                <a:latin typeface="Cambria" panose="02040503050406030204" pitchFamily="18" charset="0"/>
                <a:ea typeface="Cambria" panose="02040503050406030204" pitchFamily="18" charset="0"/>
              </a:rPr>
              <a:t>aționale </a:t>
            </a:r>
            <a:r>
              <a:rPr lang="en-US" sz="8000" dirty="0" err="1">
                <a:solidFill>
                  <a:schemeClr val="tx1"/>
                </a:solidFill>
                <a:latin typeface="Cambria" panose="02040503050406030204" pitchFamily="18" charset="0"/>
                <a:ea typeface="Cambria" panose="02040503050406030204" pitchFamily="18" charset="0"/>
              </a:rPr>
              <a:t>pentru</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absolvenții</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clasei</a:t>
            </a:r>
            <a:r>
              <a:rPr lang="en-US" sz="8000" dirty="0">
                <a:solidFill>
                  <a:schemeClr val="tx1"/>
                </a:solidFill>
                <a:latin typeface="Cambria" panose="02040503050406030204" pitchFamily="18" charset="0"/>
                <a:ea typeface="Cambria" panose="02040503050406030204" pitchFamily="18" charset="0"/>
              </a:rPr>
              <a:t> a VIII-a, </a:t>
            </a:r>
            <a:r>
              <a:rPr lang="en-US" sz="8000" dirty="0" err="1">
                <a:solidFill>
                  <a:schemeClr val="tx1"/>
                </a:solidFill>
                <a:latin typeface="Cambria" panose="02040503050406030204" pitchFamily="18" charset="0"/>
                <a:ea typeface="Cambria" panose="02040503050406030204" pitchFamily="18" charset="0"/>
              </a:rPr>
              <a:t>în</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anul</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școlar</a:t>
            </a:r>
            <a:r>
              <a:rPr lang="en-US" sz="8000" dirty="0">
                <a:solidFill>
                  <a:schemeClr val="tx1"/>
                </a:solidFill>
                <a:latin typeface="Cambria" panose="02040503050406030204" pitchFamily="18" charset="0"/>
                <a:ea typeface="Cambria" panose="02040503050406030204" pitchFamily="18" charset="0"/>
              </a:rPr>
              <a:t> 202</a:t>
            </a:r>
            <a:r>
              <a:rPr lang="ro-RO" sz="8000" dirty="0">
                <a:solidFill>
                  <a:schemeClr val="tx1"/>
                </a:solidFill>
                <a:latin typeface="Cambria" panose="02040503050406030204" pitchFamily="18" charset="0"/>
                <a:ea typeface="Cambria" panose="02040503050406030204" pitchFamily="18" charset="0"/>
              </a:rPr>
              <a:t>5</a:t>
            </a:r>
            <a:r>
              <a:rPr lang="en-US" sz="8000" dirty="0">
                <a:solidFill>
                  <a:schemeClr val="tx1"/>
                </a:solidFill>
                <a:latin typeface="Cambria" panose="02040503050406030204" pitchFamily="18" charset="0"/>
                <a:ea typeface="Cambria" panose="02040503050406030204" pitchFamily="18" charset="0"/>
              </a:rPr>
              <a:t> – 2025</a:t>
            </a:r>
            <a:r>
              <a:rPr lang="ro-RO" sz="8000" dirty="0">
                <a:solidFill>
                  <a:schemeClr val="tx1"/>
                </a:solidFill>
                <a:latin typeface="Cambria" panose="02040503050406030204" pitchFamily="18" charset="0"/>
                <a:ea typeface="Cambria" panose="02040503050406030204" pitchFamily="18" charset="0"/>
              </a:rPr>
              <a:t>6), publicat în M. Of. nr. 819/04.09.2025</a:t>
            </a:r>
          </a:p>
          <a:p>
            <a:pPr algn="just"/>
            <a:r>
              <a:rPr lang="ro-RO" sz="8000" b="1" dirty="0">
                <a:latin typeface="Cambria" panose="02040503050406030204" pitchFamily="18" charset="0"/>
                <a:ea typeface="Cambria" panose="02040503050406030204" pitchFamily="18" charset="0"/>
              </a:rPr>
              <a:t>OMEC nr. 6060/2025 </a:t>
            </a:r>
            <a:r>
              <a:rPr lang="ro-RO" sz="8000" dirty="0">
                <a:latin typeface="Cambria" panose="02040503050406030204" pitchFamily="18" charset="0"/>
                <a:ea typeface="Cambria" panose="02040503050406030204" pitchFamily="18" charset="0"/>
              </a:rPr>
              <a:t>privind organizarea și desfășurarea admiterii în învățământul licela pentru anul școlar 2026 – 2027, </a:t>
            </a:r>
            <a:r>
              <a:rPr lang="en-US" sz="8000" dirty="0" err="1">
                <a:solidFill>
                  <a:schemeClr val="tx1">
                    <a:lumMod val="95000"/>
                    <a:lumOff val="5000"/>
                  </a:schemeClr>
                </a:solidFill>
                <a:latin typeface="Cambria" panose="02040503050406030204" pitchFamily="18" charset="0"/>
                <a:ea typeface="Cambria" panose="02040503050406030204" pitchFamily="18" charset="0"/>
              </a:rPr>
              <a:t>publicat</a:t>
            </a:r>
            <a:r>
              <a:rPr lang="en-US" sz="8000" dirty="0">
                <a:solidFill>
                  <a:schemeClr val="tx1">
                    <a:lumMod val="95000"/>
                    <a:lumOff val="5000"/>
                  </a:schemeClr>
                </a:solidFill>
                <a:latin typeface="Cambria" panose="02040503050406030204" pitchFamily="18" charset="0"/>
                <a:ea typeface="Cambria" panose="02040503050406030204" pitchFamily="18" charset="0"/>
              </a:rPr>
              <a:t> </a:t>
            </a:r>
            <a:r>
              <a:rPr lang="ro-RO" sz="8000" dirty="0">
                <a:solidFill>
                  <a:schemeClr val="tx1">
                    <a:lumMod val="95000"/>
                    <a:lumOff val="5000"/>
                  </a:schemeClr>
                </a:solidFill>
                <a:latin typeface="Cambria" panose="02040503050406030204" pitchFamily="18" charset="0"/>
                <a:ea typeface="Cambria" panose="02040503050406030204" pitchFamily="18" charset="0"/>
              </a:rPr>
              <a:t>î</a:t>
            </a:r>
            <a:r>
              <a:rPr lang="en-US" sz="8000" dirty="0">
                <a:solidFill>
                  <a:schemeClr val="tx1">
                    <a:lumMod val="95000"/>
                    <a:lumOff val="5000"/>
                  </a:schemeClr>
                </a:solidFill>
                <a:latin typeface="Cambria" panose="02040503050406030204" pitchFamily="18" charset="0"/>
                <a:ea typeface="Cambria" panose="02040503050406030204" pitchFamily="18" charset="0"/>
              </a:rPr>
              <a:t>n </a:t>
            </a:r>
            <a:r>
              <a:rPr lang="ro-RO" sz="8000" dirty="0">
                <a:solidFill>
                  <a:schemeClr val="tx1">
                    <a:lumMod val="95000"/>
                    <a:lumOff val="5000"/>
                  </a:schemeClr>
                </a:solidFill>
                <a:latin typeface="Cambria" panose="02040503050406030204" pitchFamily="18" charset="0"/>
                <a:ea typeface="Cambria" panose="02040503050406030204" pitchFamily="18" charset="0"/>
              </a:rPr>
              <a:t>M</a:t>
            </a:r>
            <a:r>
              <a:rPr lang="en-US" sz="8000" dirty="0">
                <a:solidFill>
                  <a:schemeClr val="tx1">
                    <a:lumMod val="95000"/>
                    <a:lumOff val="5000"/>
                  </a:schemeClr>
                </a:solidFill>
                <a:latin typeface="Cambria" panose="02040503050406030204" pitchFamily="18" charset="0"/>
                <a:ea typeface="Cambria" panose="02040503050406030204" pitchFamily="18" charset="0"/>
              </a:rPr>
              <a:t>.Of. </a:t>
            </a:r>
            <a:r>
              <a:rPr lang="ro-RO" sz="8000" dirty="0">
                <a:solidFill>
                  <a:schemeClr val="tx1">
                    <a:lumMod val="95000"/>
                    <a:lumOff val="5000"/>
                  </a:schemeClr>
                </a:solidFill>
                <a:latin typeface="Cambria" panose="02040503050406030204" pitchFamily="18" charset="0"/>
                <a:ea typeface="Cambria" panose="02040503050406030204" pitchFamily="18" charset="0"/>
              </a:rPr>
              <a:t>Partea I, nr. 825 și 825 bis din 08.09.2025</a:t>
            </a:r>
            <a:endParaRPr lang="en-US" sz="8000" dirty="0">
              <a:solidFill>
                <a:schemeClr val="tx1">
                  <a:lumMod val="95000"/>
                  <a:lumOff val="5000"/>
                </a:schemeClr>
              </a:solidFill>
              <a:latin typeface="Cambria" panose="02040503050406030204" pitchFamily="18" charset="0"/>
              <a:ea typeface="Cambria" panose="02040503050406030204" pitchFamily="18" charset="0"/>
            </a:endParaRPr>
          </a:p>
          <a:p>
            <a:pPr marL="0" indent="0">
              <a:buNone/>
            </a:pPr>
            <a:r>
              <a:rPr lang="en-US" sz="8000" dirty="0" err="1">
                <a:solidFill>
                  <a:schemeClr val="tx1">
                    <a:lumMod val="95000"/>
                    <a:lumOff val="5000"/>
                  </a:schemeClr>
                </a:solidFill>
                <a:latin typeface="Cambria" panose="02040503050406030204" pitchFamily="18" charset="0"/>
                <a:ea typeface="Cambria" panose="02040503050406030204" pitchFamily="18" charset="0"/>
              </a:rPr>
              <a:t>Articolul</a:t>
            </a:r>
            <a:r>
              <a:rPr lang="en-US" sz="8000" dirty="0">
                <a:solidFill>
                  <a:schemeClr val="tx1">
                    <a:lumMod val="95000"/>
                    <a:lumOff val="5000"/>
                  </a:schemeClr>
                </a:solidFill>
                <a:latin typeface="Cambria" panose="02040503050406030204" pitchFamily="18" charset="0"/>
                <a:ea typeface="Cambria" panose="02040503050406030204" pitchFamily="18" charset="0"/>
              </a:rPr>
              <a:t> 3 </a:t>
            </a:r>
            <a:endParaRPr lang="ro-RO" sz="8000" dirty="0">
              <a:solidFill>
                <a:schemeClr val="tx1">
                  <a:lumMod val="95000"/>
                  <a:lumOff val="5000"/>
                </a:schemeClr>
              </a:solidFill>
              <a:latin typeface="Cambria" panose="02040503050406030204" pitchFamily="18" charset="0"/>
              <a:ea typeface="Cambria" panose="02040503050406030204" pitchFamily="18" charset="0"/>
            </a:endParaRPr>
          </a:p>
          <a:p>
            <a:pPr marL="0" indent="0" algn="just">
              <a:buNone/>
            </a:pPr>
            <a:r>
              <a:rPr lang="ro-RO" sz="7200" dirty="0">
                <a:latin typeface="Cambria" panose="02040503050406030204" pitchFamily="18" charset="0"/>
                <a:ea typeface="Cambria" panose="02040503050406030204" pitchFamily="18" charset="0"/>
              </a:rPr>
              <a:t>(1) Elevii care au obținut, pe parcursul gimnaziului, premiul I la etapa națională a olimpiadelor școlare organizate și finanțate de Ministerul Educației și Cercetării sau au obținut premiul I, al II-lea sau al III-lea la competiții internaționale recunoscute de Ministerul Educației și Cercetării pot fi înscriși în clasa a IX-a, în anul școlar 2026-2027, peste numărul de locuri repartizat unităților de învățământ.</a:t>
            </a:r>
            <a:endParaRPr lang="en-US" sz="7200" dirty="0">
              <a:latin typeface="Cambria" panose="02040503050406030204" pitchFamily="18" charset="0"/>
              <a:ea typeface="Cambria" panose="02040503050406030204" pitchFamily="18" charset="0"/>
            </a:endParaRPr>
          </a:p>
          <a:p>
            <a:pPr marL="0" indent="0" algn="just">
              <a:buNone/>
            </a:pPr>
            <a:r>
              <a:rPr lang="ro-RO" sz="7200" dirty="0">
                <a:latin typeface="Cambria" panose="02040503050406030204" pitchFamily="18" charset="0"/>
                <a:ea typeface="Cambria" panose="02040503050406030204" pitchFamily="18" charset="0"/>
              </a:rPr>
              <a:t>(2) Metodologia de înscriere în clasa a IX-a a candidaților menționați la </a:t>
            </a:r>
            <a:r>
              <a:rPr lang="ro-RO" sz="7200" u="sng" dirty="0">
                <a:latin typeface="Cambria" panose="02040503050406030204" pitchFamily="18" charset="0"/>
                <a:ea typeface="Cambria" panose="02040503050406030204" pitchFamily="18" charset="0"/>
              </a:rPr>
              <a:t>alin. (1)</a:t>
            </a:r>
            <a:r>
              <a:rPr lang="ro-RO" sz="7200" dirty="0">
                <a:latin typeface="Cambria" panose="02040503050406030204" pitchFamily="18" charset="0"/>
                <a:ea typeface="Cambria" panose="02040503050406030204" pitchFamily="18" charset="0"/>
              </a:rPr>
              <a:t>, precum și lista privind corespondența specificului olimpiadei naționale/competiției internaționale cu filiera/profilul/specializarea la care se face înscrierea elevilor menționați la </a:t>
            </a:r>
            <a:r>
              <a:rPr lang="ro-RO" sz="7200" u="sng" dirty="0">
                <a:latin typeface="Cambria" panose="02040503050406030204" pitchFamily="18" charset="0"/>
                <a:ea typeface="Cambria" panose="02040503050406030204" pitchFamily="18" charset="0"/>
              </a:rPr>
              <a:t>alin. (1)</a:t>
            </a:r>
            <a:r>
              <a:rPr lang="ro-RO" sz="7200" dirty="0">
                <a:latin typeface="Cambria" panose="02040503050406030204" pitchFamily="18" charset="0"/>
                <a:ea typeface="Cambria" panose="02040503050406030204" pitchFamily="18" charset="0"/>
              </a:rPr>
              <a:t> se aprobă prin ordin al ministrului educației și cercetării, până la data de 31 martie 2026.</a:t>
            </a:r>
            <a:endParaRPr lang="en-US" sz="7200" dirty="0">
              <a:solidFill>
                <a:srgbClr val="000000"/>
              </a:solidFill>
              <a:latin typeface="Cambria" panose="02040503050406030204" pitchFamily="18" charset="0"/>
              <a:ea typeface="Cambria" panose="02040503050406030204" pitchFamily="18" charset="0"/>
            </a:endParaRPr>
          </a:p>
          <a:p>
            <a:endParaRPr lang="en-US" sz="30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10489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2640" y="619759"/>
            <a:ext cx="9306560" cy="5355312"/>
          </a:xfrm>
          <a:prstGeom prst="rect">
            <a:avLst/>
          </a:prstGeom>
        </p:spPr>
        <p:txBody>
          <a:bodyPr wrap="square">
            <a:spAutoFit/>
          </a:bodyPr>
          <a:lstStyle/>
          <a:p>
            <a:r>
              <a:rPr lang="en-US" dirty="0" err="1">
                <a:solidFill>
                  <a:schemeClr val="tx1">
                    <a:lumMod val="95000"/>
                    <a:lumOff val="5000"/>
                  </a:schemeClr>
                </a:solidFill>
                <a:latin typeface="Cambria" panose="02040503050406030204" pitchFamily="18" charset="0"/>
                <a:ea typeface="Cambria" panose="02040503050406030204" pitchFamily="18" charset="0"/>
              </a:rPr>
              <a:t>Articolul</a:t>
            </a:r>
            <a:r>
              <a:rPr lang="en-US" dirty="0">
                <a:solidFill>
                  <a:schemeClr val="tx1">
                    <a:lumMod val="95000"/>
                    <a:lumOff val="5000"/>
                  </a:schemeClr>
                </a:solidFill>
                <a:latin typeface="Cambria" panose="02040503050406030204" pitchFamily="18" charset="0"/>
                <a:ea typeface="Cambria" panose="02040503050406030204" pitchFamily="18" charset="0"/>
              </a:rPr>
              <a:t> 4 </a:t>
            </a:r>
            <a:endParaRPr lang="ro-RO" dirty="0">
              <a:solidFill>
                <a:schemeClr val="tx1">
                  <a:lumMod val="95000"/>
                  <a:lumOff val="5000"/>
                </a:schemeClr>
              </a:solidFill>
              <a:latin typeface="Cambria" panose="02040503050406030204" pitchFamily="18" charset="0"/>
              <a:ea typeface="Cambria" panose="02040503050406030204" pitchFamily="18" charset="0"/>
            </a:endParaRPr>
          </a:p>
          <a:p>
            <a:pPr algn="just"/>
            <a:r>
              <a:rPr lang="en-US" dirty="0">
                <a:solidFill>
                  <a:srgbClr val="000000"/>
                </a:solidFill>
                <a:latin typeface="Cambria" panose="02040503050406030204" pitchFamily="18" charset="0"/>
                <a:ea typeface="Cambria" panose="02040503050406030204" pitchFamily="18" charset="0"/>
              </a:rPr>
              <a:t>(1</a:t>
            </a:r>
            <a:r>
              <a:rPr lang="ro-RO" dirty="0">
                <a:solidFill>
                  <a:srgbClr val="000000"/>
                </a:solidFill>
                <a:latin typeface="Cambria" panose="02040503050406030204" pitchFamily="18" charset="0"/>
                <a:ea typeface="Cambria" panose="02040503050406030204" pitchFamily="18" charset="0"/>
              </a:rPr>
              <a:t>) Elevii care urmează clasa a VIII-a în forma de școlarizare din spital sunt admiși, în anul școlar 2026-2027, în clasa a IX-a, pe locuri speciale, peste numărul de locuri repartizat unităților de învățământ, fără susținerea evaluării naționale, fără susținerea probelor de aptitudini sau a probelor de verificare a cunoștințelor de limbă modernă ori maternă și fără a li se calcula media de admitere prevăzută în anexa nr. 2.</a:t>
            </a:r>
            <a:endParaRPr lang="en-US" dirty="0">
              <a:solidFill>
                <a:srgbClr val="000000"/>
              </a:solidFill>
              <a:latin typeface="Cambria" panose="02040503050406030204" pitchFamily="18" charset="0"/>
              <a:ea typeface="Cambria" panose="02040503050406030204" pitchFamily="18" charset="0"/>
            </a:endParaRPr>
          </a:p>
          <a:p>
            <a:pPr algn="just"/>
            <a:r>
              <a:rPr lang="ro-RO" dirty="0">
                <a:solidFill>
                  <a:srgbClr val="000000"/>
                </a:solidFill>
                <a:latin typeface="Cambria" panose="02040503050406030204" pitchFamily="18" charset="0"/>
                <a:ea typeface="Cambria" panose="02040503050406030204" pitchFamily="18" charset="0"/>
              </a:rPr>
              <a:t>(2) Dosarul de înscriere în învățământul liceal, pentru elevii care au urmat clasa a VIII-a în forma de școlarizare din spital, conține:</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a)</a:t>
            </a:r>
            <a:r>
              <a:rPr lang="ro-RO" dirty="0">
                <a:solidFill>
                  <a:srgbClr val="000000"/>
                </a:solidFill>
                <a:latin typeface="Cambria" panose="02040503050406030204" pitchFamily="18" charset="0"/>
                <a:ea typeface="Cambria" panose="02040503050406030204" pitchFamily="18" charset="0"/>
              </a:rPr>
              <a:t> cererea de înscriere;</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b)</a:t>
            </a:r>
            <a:r>
              <a:rPr lang="ro-RO" dirty="0">
                <a:solidFill>
                  <a:srgbClr val="000000"/>
                </a:solidFill>
                <a:latin typeface="Cambria" panose="02040503050406030204" pitchFamily="18" charset="0"/>
                <a:ea typeface="Cambria" panose="02040503050406030204" pitchFamily="18" charset="0"/>
              </a:rPr>
              <a:t> cartea de identitate (dacă este cazul) și certificatul de naștere, în copie conformată „Conform cu originalul“ de către angajatul unității de învățământ învestit cu astfel de competențe;</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c)</a:t>
            </a:r>
            <a:r>
              <a:rPr lang="ro-RO" dirty="0">
                <a:solidFill>
                  <a:srgbClr val="000000"/>
                </a:solidFill>
                <a:latin typeface="Cambria" panose="02040503050406030204" pitchFamily="18" charset="0"/>
                <a:ea typeface="Cambria" panose="02040503050406030204" pitchFamily="18" charset="0"/>
              </a:rPr>
              <a:t> scrisoare medicală emisă de medicul specialist, care atestă internarea, monitorizarea sau recuperarea elevului în perioada clasei a VIII-a;</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d)</a:t>
            </a:r>
            <a:r>
              <a:rPr lang="ro-RO" dirty="0">
                <a:solidFill>
                  <a:srgbClr val="000000"/>
                </a:solidFill>
                <a:latin typeface="Cambria" panose="02040503050406030204" pitchFamily="18" charset="0"/>
                <a:ea typeface="Cambria" panose="02040503050406030204" pitchFamily="18" charset="0"/>
              </a:rPr>
              <a:t> adeverință emisă de școala din spital, care atestă că elevul a urmat, pe parcursul clasei a VIII-a, forma de școlarizare din spital.</a:t>
            </a:r>
            <a:endParaRPr lang="en-US" dirty="0">
              <a:solidFill>
                <a:srgbClr val="000000"/>
              </a:solidFill>
              <a:latin typeface="Cambria" panose="02040503050406030204" pitchFamily="18" charset="0"/>
              <a:ea typeface="Cambria" panose="02040503050406030204" pitchFamily="18" charset="0"/>
            </a:endParaRPr>
          </a:p>
          <a:p>
            <a:pPr algn="just"/>
            <a:r>
              <a:rPr lang="ro-RO" dirty="0">
                <a:solidFill>
                  <a:srgbClr val="000000"/>
                </a:solidFill>
                <a:latin typeface="Cambria" panose="02040503050406030204" pitchFamily="18" charset="0"/>
                <a:ea typeface="Cambria" panose="02040503050406030204" pitchFamily="18" charset="0"/>
              </a:rPr>
              <a:t>(3) Dosarul de înscriere se depune la comisia de admitere județeană/a municipiului București, iar repartizarea absolvenților care au urmat forma de școlarizare din spital se realizează de către aceasta până la începerea cursurilor anului școlar 2026-2027.</a:t>
            </a:r>
            <a:endParaRPr lang="ro-RO"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5507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624110"/>
            <a:ext cx="9523413" cy="584930"/>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NOU APROBATE</a:t>
            </a:r>
            <a:endParaRPr lang="en-US" dirty="0"/>
          </a:p>
        </p:txBody>
      </p:sp>
      <p:sp>
        <p:nvSpPr>
          <p:cNvPr id="3" name="Content Placeholder 2"/>
          <p:cNvSpPr>
            <a:spLocks noGrp="1"/>
          </p:cNvSpPr>
          <p:nvPr>
            <p:ph idx="1"/>
          </p:nvPr>
        </p:nvSpPr>
        <p:spPr>
          <a:xfrm>
            <a:off x="1303505" y="1391919"/>
            <a:ext cx="10515601" cy="5086702"/>
          </a:xfrm>
        </p:spPr>
        <p:txBody>
          <a:bodyPr>
            <a:normAutofit fontScale="40000" lnSpcReduction="20000"/>
          </a:bodyPr>
          <a:lstStyle/>
          <a:p>
            <a:pPr marL="0" indent="0">
              <a:buNone/>
            </a:pPr>
            <a:endParaRPr lang="ro-RO" b="1" dirty="0">
              <a:latin typeface="Cambria" panose="02040503050406030204" pitchFamily="18" charset="0"/>
              <a:ea typeface="Cambria" panose="02040503050406030204" pitchFamily="18" charset="0"/>
            </a:endParaRPr>
          </a:p>
          <a:p>
            <a:pPr algn="just"/>
            <a:r>
              <a:rPr lang="ro-RO" sz="5000" b="1" dirty="0">
                <a:latin typeface="Cambria" panose="02040503050406030204" pitchFamily="18" charset="0"/>
                <a:ea typeface="Cambria" panose="02040503050406030204" pitchFamily="18" charset="0"/>
              </a:rPr>
              <a:t>OMEC nr. 6059/2025 </a:t>
            </a:r>
            <a:r>
              <a:rPr lang="ro-RO" sz="5000" dirty="0">
                <a:latin typeface="Cambria" panose="02040503050406030204" pitchFamily="18" charset="0"/>
                <a:ea typeface="Cambria" panose="02040503050406030204" pitchFamily="18" charset="0"/>
              </a:rPr>
              <a:t>privind organizarea și desfășurarea examenului național de bacalaureat 2026</a:t>
            </a:r>
          </a:p>
          <a:p>
            <a:pPr marL="0" indent="0" algn="just">
              <a:buNone/>
            </a:pPr>
            <a:r>
              <a:rPr lang="ro-RO" sz="4000" b="1" dirty="0">
                <a:solidFill>
                  <a:schemeClr val="tx1"/>
                </a:solidFill>
                <a:latin typeface="Cambria" panose="02040503050406030204" pitchFamily="18" charset="0"/>
                <a:ea typeface="Cambria" panose="02040503050406030204" pitchFamily="18" charset="0"/>
              </a:rPr>
              <a:t>Art. 4 (1) </a:t>
            </a:r>
            <a:r>
              <a:rPr lang="ro-RO" sz="4000" dirty="0">
                <a:solidFill>
                  <a:schemeClr val="tx1"/>
                </a:solidFill>
                <a:latin typeface="Cambria" panose="02040503050406030204" pitchFamily="18" charset="0"/>
                <a:ea typeface="Cambria" panose="02040503050406030204" pitchFamily="18" charset="0"/>
              </a:rPr>
              <a:t>Recunoașterea și echivalarea rezultatelor obținute la examene cu recunoaștere internațională pentru certificarea competențelor lingvistice în limbi străine și la examene cu recunoaștere europeană pentru certificarea competențelor digitale se fac în conformitate cu metodologiile de recunoaștere și echivalare și cu lista examenelor aprobate prin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studiate pe parcursul învățământului liceal, respectiv de evaluare a competențelor digitale, din cadrul examenului de bacalaureat, cu modificările și completările ulterioare. </a:t>
            </a:r>
            <a:endParaRPr lang="en-US" sz="4000" dirty="0">
              <a:solidFill>
                <a:schemeClr val="tx1"/>
              </a:solidFill>
              <a:latin typeface="Cambria" panose="02040503050406030204" pitchFamily="18" charset="0"/>
              <a:ea typeface="Cambria" panose="02040503050406030204" pitchFamily="18" charset="0"/>
            </a:endParaRPr>
          </a:p>
          <a:p>
            <a:pPr marL="0" indent="0" algn="just">
              <a:buNone/>
            </a:pPr>
            <a:r>
              <a:rPr lang="ro-RO" sz="4000" dirty="0">
                <a:solidFill>
                  <a:schemeClr val="tx1"/>
                </a:solidFill>
                <a:latin typeface="Cambria" panose="02040503050406030204" pitchFamily="18" charset="0"/>
                <a:ea typeface="Cambria" panose="02040503050406030204" pitchFamily="18" charset="0"/>
                <a:cs typeface="Arial" panose="020B0604020202020204" pitchFamily="34" charset="0"/>
              </a:rPr>
              <a:t>(2) Candidaților din seriile anterioare care au susținut probele de evaluare a competențelor lingvistice de comunicare orală în limba română, a competențelor lingvistice de comunicare orală în limba maternă, a competențelor lingvistice într-o limbă de circulație internațională studiată pe parcursul învățământului liceal, precum și a competențelor digitale li se recunosc probele susținute și în sesiunile următoare ale examenului național de bacalaureat.</a:t>
            </a:r>
          </a:p>
          <a:p>
            <a:pPr marL="0" indent="0" algn="just">
              <a:buNone/>
            </a:pPr>
            <a:r>
              <a:rPr lang="ro-RO" sz="4000" dirty="0">
                <a:solidFill>
                  <a:schemeClr val="tx1"/>
                </a:solidFill>
                <a:latin typeface="Cambria" panose="02040503050406030204" pitchFamily="18" charset="0"/>
                <a:ea typeface="Cambria" panose="02040503050406030204" pitchFamily="18" charset="0"/>
                <a:cs typeface="Arial" panose="020B0604020202020204" pitchFamily="34" charset="0"/>
              </a:rPr>
              <a:t>(3) Recunoașterea probelor menționate la alin. (2) se aplică elevilor care au susținut aceste probe în timpul anului școlar, dar care, din diverse motive — precum situație școlară neîncheiată, corigență sau repetenție —, nu au promovat clasa a XII-a/a XIII-a și, în consecință, nu au putut finaliza examenul național de bacalaureat în sesiunea corespunzătoare.</a:t>
            </a:r>
            <a:endParaRPr lang="ro-RO" sz="4000" dirty="0">
              <a:solidFill>
                <a:schemeClr val="tx1"/>
              </a:solidFill>
              <a:latin typeface="Cambria" panose="02040503050406030204" pitchFamily="18" charset="0"/>
              <a:ea typeface="Cambria" panose="02040503050406030204" pitchFamily="18" charset="0"/>
            </a:endParaRPr>
          </a:p>
          <a:p>
            <a:pPr marL="0" indent="0">
              <a:buNone/>
            </a:pPr>
            <a:endParaRPr lang="en-US" sz="4000" dirty="0">
              <a:latin typeface="Cambria" panose="02040503050406030204" pitchFamily="18" charset="0"/>
              <a:ea typeface="Cambria" panose="02040503050406030204" pitchFamily="18" charset="0"/>
            </a:endParaRPr>
          </a:p>
          <a:p>
            <a:endParaRPr lang="en-US" sz="2400" dirty="0"/>
          </a:p>
        </p:txBody>
      </p:sp>
    </p:spTree>
    <p:extLst>
      <p:ext uri="{BB962C8B-B14F-4D97-AF65-F5344CB8AC3E}">
        <p14:creationId xmlns:p14="http://schemas.microsoft.com/office/powerpoint/2010/main" val="1049384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69440" y="568960"/>
            <a:ext cx="9723120" cy="5470942"/>
          </a:xfrm>
          <a:prstGeom prst="rect">
            <a:avLst/>
          </a:prstGeom>
        </p:spPr>
        <p:txBody>
          <a:bodyPr wrap="square">
            <a:spAutoFit/>
          </a:bodyPr>
          <a:lstStyle/>
          <a:p>
            <a:pPr algn="just"/>
            <a:r>
              <a:rPr lang="ro-RO" sz="1600" b="1" dirty="0">
                <a:latin typeface="Cambria" panose="02040503050406030204" pitchFamily="18" charset="0"/>
                <a:ea typeface="Cambria" panose="02040503050406030204" pitchFamily="18" charset="0"/>
              </a:rPr>
              <a:t>Art. 5 </a:t>
            </a:r>
            <a:r>
              <a:rPr lang="ro-RO" sz="1600" dirty="0">
                <a:latin typeface="Cambria" panose="02040503050406030204" pitchFamily="18" charset="0"/>
                <a:ea typeface="Cambria" panose="02040503050406030204" pitchFamily="18" charset="0"/>
              </a:rPr>
              <a:t>(1) Probele specifice susținute de elevii claselor a XII-a din secțiile speciale de învățământ din România, care funcționează în baza Acordului dintre Guvernul României și Guvernul Republicii Federale Germania cu privire la colaborarea în domeniul școlar, se desfășoară în conformitate cu Regulamentul de desfășurare a examenului în vederea obținerii Diplomei de acces general în învățământul superior german și a Diplomei de bacalaureat de către absolvenții secțiilor/școlilor speciale germane din România, aprobat prin Ordinul ministrului educației, cercetării și inovării nr. 5.262/2009 privind secțiile/școlile speciale germane din România, finalizate cu Diplomă de acces general în învățământul superior german și Diplomă de bacalaureat.</a:t>
            </a:r>
          </a:p>
          <a:p>
            <a:pPr algn="just"/>
            <a:r>
              <a:rPr lang="ro-RO" sz="1600" dirty="0">
                <a:latin typeface="Cambria" panose="02040503050406030204" pitchFamily="18" charset="0"/>
                <a:ea typeface="Cambria" panose="02040503050406030204" pitchFamily="18" charset="0"/>
              </a:rPr>
              <a:t>(2) Probele specifice susținute de elevii claselor a XII-a din secțiile bilingve francofone care funcționează în baza Acordului interguvernamental franco-român se desfășoară în conformitate cu prevederile Ordinului ministrului educației, cercetării, tineretului și sportului nr. 5.720/2012 privind organizarea și desfășurarea probelor specifice susținute de elevii secțiilor bilingve francofone în vederea obținerii mențiunii speciale „secție bilingvă francofonă” pe diploma de bacalaureat, cu modificările ulterioare și ale prezentului ordin.</a:t>
            </a:r>
          </a:p>
          <a:p>
            <a:pPr algn="just"/>
            <a:r>
              <a:rPr lang="ro-RO" sz="1600" dirty="0">
                <a:latin typeface="Cambria" panose="02040503050406030204" pitchFamily="18" charset="0"/>
                <a:ea typeface="Cambria" panose="02040503050406030204" pitchFamily="18" charset="0"/>
              </a:rPr>
              <a:t>(3) Probele specifice susținute de elevii claselor a XII-a din secțiile bilingve româno-spaniole care funcționează în baza Acordului dintre Ministerul Educației și Cercetării din România și Ministerul Educației și Științei din Regatul Spaniei cu privire la înființarea și funcționarea secțiilor bilingve româno-spaniole în liceele din România și la organizarea examenului de bacalaureat în aceste licee se desfășoară în conformitate cu prevederile Ordinului ministrului educației, cercetării, tineretului și sportului nr. 5.756/2012 privind </a:t>
            </a:r>
            <a:r>
              <a:rPr lang="en-US" sz="1600" dirty="0" err="1">
                <a:latin typeface="Cambria" panose="02040503050406030204" pitchFamily="18" charset="0"/>
                <a:ea typeface="Cambria" panose="02040503050406030204" pitchFamily="18" charset="0"/>
              </a:rPr>
              <a:t>aprobarea</a:t>
            </a:r>
            <a:r>
              <a:rPr lang="en-US" sz="1600" dirty="0">
                <a:latin typeface="Cambria" panose="02040503050406030204" pitchFamily="18" charset="0"/>
                <a:ea typeface="Cambria" panose="02040503050406030204" pitchFamily="18" charset="0"/>
              </a:rPr>
              <a:t> </a:t>
            </a:r>
            <a:r>
              <a:rPr lang="en-US" sz="1600" dirty="0" err="1">
                <a:latin typeface="Cambria" panose="02040503050406030204" pitchFamily="18" charset="0"/>
                <a:ea typeface="Cambria" panose="02040503050406030204" pitchFamily="18" charset="0"/>
              </a:rPr>
              <a:t>Metodologiei</a:t>
            </a:r>
            <a:r>
              <a:rPr lang="en-US" sz="1600" dirty="0">
                <a:latin typeface="Cambria" panose="02040503050406030204" pitchFamily="18" charset="0"/>
                <a:ea typeface="Cambria" panose="02040503050406030204" pitchFamily="18" charset="0"/>
              </a:rPr>
              <a:t> de </a:t>
            </a:r>
            <a:r>
              <a:rPr lang="ro-RO" sz="1600" dirty="0">
                <a:latin typeface="Cambria" panose="02040503050406030204" pitchFamily="18" charset="0"/>
                <a:ea typeface="Cambria" panose="02040503050406030204" pitchFamily="18" charset="0"/>
              </a:rPr>
              <a:t>organizare și desfășurare</a:t>
            </a:r>
            <a:r>
              <a:rPr lang="en-US" sz="1600" dirty="0">
                <a:latin typeface="Cambria" panose="02040503050406030204" pitchFamily="18" charset="0"/>
                <a:ea typeface="Cambria" panose="02040503050406030204" pitchFamily="18" charset="0"/>
              </a:rPr>
              <a:t> </a:t>
            </a:r>
            <a:r>
              <a:rPr lang="ro-RO" sz="1600" dirty="0">
                <a:latin typeface="Cambria" panose="02040503050406030204" pitchFamily="18" charset="0"/>
                <a:ea typeface="Cambria" panose="02040503050406030204" pitchFamily="18" charset="0"/>
              </a:rPr>
              <a:t>a probelor specifice din cadrul examenului de bacalaureat, susținute de absolvenții secțiilor bilingve româno-spaniole, cu completările ulterioare și ale prezentului ordin.</a:t>
            </a:r>
          </a:p>
          <a:p>
            <a:pPr algn="just"/>
            <a:endParaRPr lang="ro-RO" sz="1600" dirty="0">
              <a:latin typeface="Cambria" panose="02040503050406030204" pitchFamily="18" charset="0"/>
              <a:ea typeface="Cambria" panose="02040503050406030204" pitchFamily="18" charset="0"/>
            </a:endParaRPr>
          </a:p>
          <a:p>
            <a:pPr algn="just"/>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15786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2640" y="345441"/>
            <a:ext cx="7071360" cy="646331"/>
          </a:xfrm>
          <a:prstGeom prst="rect">
            <a:avLst/>
          </a:prstGeom>
        </p:spPr>
        <p:txBody>
          <a:bodyPr wrap="square">
            <a:spAutoFit/>
          </a:bodyPr>
          <a:lstStyle/>
          <a:p>
            <a:r>
              <a:rPr lang="ro-RO" dirty="0">
                <a:latin typeface="Cambria" panose="02040503050406030204" pitchFamily="18" charset="0"/>
                <a:ea typeface="Cambria" panose="02040503050406030204" pitchFamily="18" charset="0"/>
              </a:rPr>
              <a:t>Sesiunea iunie - iulie 2026</a:t>
            </a:r>
          </a:p>
          <a:p>
            <a:endParaRPr lang="ro-RO" dirty="0">
              <a:latin typeface="Cambria" panose="02040503050406030204" pitchFamily="18" charset="0"/>
              <a:ea typeface="Cambria" panose="020405030504060302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599060365"/>
              </p:ext>
            </p:extLst>
          </p:nvPr>
        </p:nvGraphicFramePr>
        <p:xfrm>
          <a:off x="1859279" y="991773"/>
          <a:ext cx="9913123" cy="1858480"/>
        </p:xfrm>
        <a:graphic>
          <a:graphicData uri="http://schemas.openxmlformats.org/drawingml/2006/table">
            <a:tbl>
              <a:tblPr firstRow="1" bandRow="1">
                <a:tableStyleId>{5C22544A-7EE6-4342-B048-85BDC9FD1C3A}</a:tableStyleId>
              </a:tblPr>
              <a:tblGrid>
                <a:gridCol w="2982410">
                  <a:extLst>
                    <a:ext uri="{9D8B030D-6E8A-4147-A177-3AD203B41FA5}">
                      <a16:colId xmlns:a16="http://schemas.microsoft.com/office/drawing/2014/main" val="20000"/>
                    </a:ext>
                  </a:extLst>
                </a:gridCol>
                <a:gridCol w="6930713">
                  <a:extLst>
                    <a:ext uri="{9D8B030D-6E8A-4147-A177-3AD203B41FA5}">
                      <a16:colId xmlns:a16="http://schemas.microsoft.com/office/drawing/2014/main" val="20001"/>
                    </a:ext>
                  </a:extLst>
                </a:gridCol>
              </a:tblGrid>
              <a:tr h="506858">
                <a:tc>
                  <a:txBody>
                    <a:bodyPr/>
                    <a:lstStyle/>
                    <a:p>
                      <a:r>
                        <a:rPr lang="ro-RO" sz="1200" dirty="0">
                          <a:solidFill>
                            <a:schemeClr val="tx1"/>
                          </a:solidFill>
                          <a:latin typeface="Cambria" panose="02040503050406030204" pitchFamily="18" charset="0"/>
                          <a:ea typeface="Cambria" panose="02040503050406030204" pitchFamily="18" charset="0"/>
                        </a:rPr>
                        <a:t> 2-4 iunie 2026 </a:t>
                      </a:r>
                    </a:p>
                  </a:txBody>
                  <a:tcPr/>
                </a:tc>
                <a:tc>
                  <a:txBody>
                    <a:bodyPr/>
                    <a:lstStyle/>
                    <a:p>
                      <a:r>
                        <a:rPr lang="ro-RO" sz="1200" dirty="0">
                          <a:solidFill>
                            <a:schemeClr val="tx1"/>
                          </a:solidFill>
                          <a:latin typeface="Cambria" panose="02040503050406030204" pitchFamily="18" charset="0"/>
                          <a:ea typeface="Cambria" panose="02040503050406030204" pitchFamily="18" charset="0"/>
                        </a:rPr>
                        <a:t>Înscrierea candidaților la prima sesiune de examen </a:t>
                      </a:r>
                    </a:p>
                  </a:txBody>
                  <a:tcPr/>
                </a:tc>
                <a:extLst>
                  <a:ext uri="{0D108BD9-81ED-4DB2-BD59-A6C34878D82A}">
                    <a16:rowId xmlns:a16="http://schemas.microsoft.com/office/drawing/2014/main" val="10000"/>
                  </a:ext>
                </a:extLst>
              </a:tr>
              <a:tr h="506858">
                <a:tc>
                  <a:txBody>
                    <a:bodyPr/>
                    <a:lstStyle/>
                    <a:p>
                      <a:r>
                        <a:rPr lang="ro-RO" sz="1200" dirty="0">
                          <a:latin typeface="Cambria" panose="02040503050406030204" pitchFamily="18" charset="0"/>
                          <a:ea typeface="Cambria" panose="02040503050406030204" pitchFamily="18" charset="0"/>
                        </a:rPr>
                        <a:t>4 iunie 2026 </a:t>
                      </a:r>
                    </a:p>
                  </a:txBody>
                  <a:tcPr/>
                </a:tc>
                <a:tc>
                  <a:txBody>
                    <a:bodyPr/>
                    <a:lstStyle/>
                    <a:p>
                      <a:r>
                        <a:rPr lang="ro-RO" sz="1200" dirty="0">
                          <a:latin typeface="Cambria" panose="02040503050406030204" pitchFamily="18" charset="0"/>
                          <a:ea typeface="Cambria" panose="02040503050406030204" pitchFamily="18" charset="0"/>
                        </a:rPr>
                        <a:t>Încheierea cursurilor pentru elevii claselor a XII-a/a XIII-a</a:t>
                      </a:r>
                    </a:p>
                  </a:txBody>
                  <a:tcPr/>
                </a:tc>
                <a:extLst>
                  <a:ext uri="{0D108BD9-81ED-4DB2-BD59-A6C34878D82A}">
                    <a16:rowId xmlns:a16="http://schemas.microsoft.com/office/drawing/2014/main" val="10001"/>
                  </a:ext>
                </a:extLst>
              </a:tr>
              <a:tr h="844764">
                <a:tc>
                  <a:txBody>
                    <a:bodyPr/>
                    <a:lstStyle/>
                    <a:p>
                      <a:r>
                        <a:rPr lang="ro-RO" sz="1200" b="1" dirty="0">
                          <a:latin typeface="Cambria" panose="02040503050406030204" pitchFamily="18" charset="0"/>
                          <a:ea typeface="Cambria" panose="02040503050406030204" pitchFamily="18" charset="0"/>
                        </a:rPr>
                        <a:t>11-12 iunie 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1200" b="1" dirty="0">
                          <a:latin typeface="Cambria" panose="02040503050406030204" pitchFamily="18" charset="0"/>
                          <a:ea typeface="Cambria" panose="02040503050406030204" pitchFamily="18" charset="0"/>
                        </a:rPr>
                        <a:t>Evaluarea competențelor lingvistice într-o limbă de circulație internațională — proba 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ro-RO" sz="1200" b="1" dirty="0">
                        <a:latin typeface="Cambria" panose="02040503050406030204" pitchFamily="18" charset="0"/>
                        <a:ea typeface="Cambria" panose="02040503050406030204" pitchFamily="18" charset="0"/>
                      </a:endParaRPr>
                    </a:p>
                    <a:p>
                      <a:endParaRPr lang="ro-RO" sz="1200" b="1"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2"/>
                  </a:ext>
                </a:extLst>
              </a:tr>
            </a:tbl>
          </a:graphicData>
        </a:graphic>
      </p:graphicFrame>
      <p:sp>
        <p:nvSpPr>
          <p:cNvPr id="4" name="Rectangle 3"/>
          <p:cNvSpPr/>
          <p:nvPr/>
        </p:nvSpPr>
        <p:spPr>
          <a:xfrm>
            <a:off x="1950720" y="3244334"/>
            <a:ext cx="5564899" cy="646331"/>
          </a:xfrm>
          <a:prstGeom prst="rect">
            <a:avLst/>
          </a:prstGeom>
        </p:spPr>
        <p:txBody>
          <a:bodyPr wrap="square">
            <a:spAutoFit/>
          </a:bodyPr>
          <a:lstStyle/>
          <a:p>
            <a:endParaRPr lang="ro-RO"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Sesiunea iulie-august 2026</a:t>
            </a:r>
          </a:p>
        </p:txBody>
      </p:sp>
      <p:graphicFrame>
        <p:nvGraphicFramePr>
          <p:cNvPr id="5" name="Table 4"/>
          <p:cNvGraphicFramePr>
            <a:graphicFrameLocks noGrp="1"/>
          </p:cNvGraphicFramePr>
          <p:nvPr>
            <p:extLst>
              <p:ext uri="{D42A27DB-BD31-4B8C-83A1-F6EECF244321}">
                <p14:modId xmlns:p14="http://schemas.microsoft.com/office/powerpoint/2010/main" val="1298471369"/>
              </p:ext>
            </p:extLst>
          </p:nvPr>
        </p:nvGraphicFramePr>
        <p:xfrm>
          <a:off x="1828800" y="4114800"/>
          <a:ext cx="10032139" cy="1097280"/>
        </p:xfrm>
        <a:graphic>
          <a:graphicData uri="http://schemas.openxmlformats.org/drawingml/2006/table">
            <a:tbl>
              <a:tblPr firstRow="1" bandRow="1">
                <a:tableStyleId>{5C22544A-7EE6-4342-B048-85BDC9FD1C3A}</a:tableStyleId>
              </a:tblPr>
              <a:tblGrid>
                <a:gridCol w="3018520">
                  <a:extLst>
                    <a:ext uri="{9D8B030D-6E8A-4147-A177-3AD203B41FA5}">
                      <a16:colId xmlns:a16="http://schemas.microsoft.com/office/drawing/2014/main" val="20000"/>
                    </a:ext>
                  </a:extLst>
                </a:gridCol>
                <a:gridCol w="7013619">
                  <a:extLst>
                    <a:ext uri="{9D8B030D-6E8A-4147-A177-3AD203B41FA5}">
                      <a16:colId xmlns:a16="http://schemas.microsoft.com/office/drawing/2014/main" val="20001"/>
                    </a:ext>
                  </a:extLst>
                </a:gridCol>
              </a:tblGrid>
              <a:tr h="0">
                <a:tc>
                  <a:txBody>
                    <a:bodyPr/>
                    <a:lstStyle/>
                    <a:p>
                      <a:r>
                        <a:rPr lang="ro-RO" sz="1200" dirty="0">
                          <a:solidFill>
                            <a:schemeClr val="tx1"/>
                          </a:solidFill>
                          <a:latin typeface="Cambria" panose="02040503050406030204" pitchFamily="18" charset="0"/>
                          <a:ea typeface="Cambria" panose="02040503050406030204" pitchFamily="18" charset="0"/>
                        </a:rPr>
                        <a:t>14-21 iulie 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1200" dirty="0">
                          <a:solidFill>
                            <a:schemeClr val="tx1"/>
                          </a:solidFill>
                          <a:latin typeface="Cambria" panose="02040503050406030204" pitchFamily="18" charset="0"/>
                          <a:ea typeface="Cambria" panose="02040503050406030204" pitchFamily="18" charset="0"/>
                        </a:rPr>
                        <a:t>Înscrierea candidaților la a doua sesiune de examen, inclusiv a candidaților care au promovat examenele de corigențe</a:t>
                      </a:r>
                    </a:p>
                    <a:p>
                      <a:endParaRPr lang="ro-RO" sz="1200" dirty="0">
                        <a:solidFill>
                          <a:schemeClr val="tx1"/>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0"/>
                  </a:ext>
                </a:extLst>
              </a:tr>
              <a:tr h="0">
                <a:tc>
                  <a:txBody>
                    <a:bodyPr/>
                    <a:lstStyle/>
                    <a:p>
                      <a:r>
                        <a:rPr lang="ro-RO" sz="1200" b="1" dirty="0">
                          <a:latin typeface="Cambria" panose="02040503050406030204" pitchFamily="18" charset="0"/>
                          <a:ea typeface="Cambria" panose="02040503050406030204" pitchFamily="18" charset="0"/>
                        </a:rPr>
                        <a:t>5-6 august 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1200" b="1" dirty="0">
                          <a:latin typeface="Cambria" panose="02040503050406030204" pitchFamily="18" charset="0"/>
                          <a:ea typeface="Cambria" panose="02040503050406030204" pitchFamily="18" charset="0"/>
                        </a:rPr>
                        <a:t>Evaluarea competențelor lingvistice într-o limbă de circulație internațională — proba C </a:t>
                      </a:r>
                    </a:p>
                    <a:p>
                      <a:endParaRPr lang="ro-RO" sz="1200" b="1"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95682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9600" y="1625798"/>
            <a:ext cx="9641840" cy="2985433"/>
          </a:xfrm>
          <a:prstGeom prst="rect">
            <a:avLst/>
          </a:prstGeom>
        </p:spPr>
        <p:txBody>
          <a:bodyPr wrap="square">
            <a:spAutoFit/>
          </a:bodyPr>
          <a:lstStyle/>
          <a:p>
            <a:pPr marL="342900" indent="-342900" algn="just">
              <a:buFont typeface="Wingdings" panose="05000000000000000000" pitchFamily="2" charset="2"/>
              <a:buChar char="q"/>
            </a:pPr>
            <a:r>
              <a:rPr lang="ro-RO" sz="2000" b="1" dirty="0">
                <a:latin typeface="Cambria" panose="02040503050406030204" pitchFamily="18" charset="0"/>
                <a:ea typeface="Cambria" panose="02040503050406030204" pitchFamily="18" charset="0"/>
              </a:rPr>
              <a:t>HG nr. 732/04.09.2025 pentru aprobarea Metodologiei-cadru de acordare a burselor și cuantumul acestora, publicată în M. Of. Partea I, nr. 823/5.IX.2025</a:t>
            </a:r>
          </a:p>
          <a:p>
            <a:endParaRPr lang="ro-RO" sz="2000" b="1"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Art. 1. — (1) Elevii de la cursurile cu frecvență de zi din învățământul preuniversitar de stat obligatoriu beneficiază, de la bugetul de stat, prin bugetul Ministerului Educației și Cercetării, de următoarele tipuri de burse: </a:t>
            </a:r>
          </a:p>
          <a:p>
            <a:pPr marL="228600" indent="-228600" algn="just">
              <a:buAutoNum type="alphaLcParenR"/>
            </a:pPr>
            <a:r>
              <a:rPr lang="ro-RO" sz="1600" b="1" dirty="0">
                <a:latin typeface="Cambria" panose="02040503050406030204" pitchFamily="18" charset="0"/>
                <a:ea typeface="Cambria" panose="02040503050406030204" pitchFamily="18" charset="0"/>
              </a:rPr>
              <a:t>bursă de merit, pentru elevii de nivel gimnazial, liceal și profesional; </a:t>
            </a:r>
          </a:p>
          <a:p>
            <a:pPr marL="228600" indent="-228600" algn="just">
              <a:buAutoNum type="alphaLcParenR"/>
            </a:pPr>
            <a:r>
              <a:rPr lang="ro-RO" sz="1600" b="1" dirty="0">
                <a:latin typeface="Cambria" panose="02040503050406030204" pitchFamily="18" charset="0"/>
                <a:ea typeface="Cambria" panose="02040503050406030204" pitchFamily="18" charset="0"/>
              </a:rPr>
              <a:t>bursă socială, pentru elevii de nivel primar, gimnazial, liceal și profesional; </a:t>
            </a:r>
          </a:p>
          <a:p>
            <a:pPr marL="228600" indent="-228600" algn="just">
              <a:buAutoNum type="alphaLcParenR"/>
            </a:pPr>
            <a:r>
              <a:rPr lang="ro-RO" sz="1600" b="1" dirty="0">
                <a:latin typeface="Cambria" panose="02040503050406030204" pitchFamily="18" charset="0"/>
                <a:ea typeface="Cambria" panose="02040503050406030204" pitchFamily="18" charset="0"/>
              </a:rPr>
              <a:t>bursă tehnologică, pentru elevii din învățământul profesional.</a:t>
            </a:r>
          </a:p>
          <a:p>
            <a:pPr algn="just"/>
            <a:r>
              <a:rPr lang="es-ES" sz="1600" dirty="0">
                <a:latin typeface="Cambria" panose="02040503050406030204" pitchFamily="18" charset="0"/>
                <a:ea typeface="Cambria" panose="02040503050406030204" pitchFamily="18" charset="0"/>
              </a:rPr>
              <a:t>(2) </a:t>
            </a:r>
            <a:r>
              <a:rPr lang="es-ES" sz="1600" dirty="0" err="1">
                <a:latin typeface="Cambria" panose="02040503050406030204" pitchFamily="18" charset="0"/>
                <a:ea typeface="Cambria" panose="02040503050406030204" pitchFamily="18" charset="0"/>
              </a:rPr>
              <a:t>Prin</a:t>
            </a:r>
            <a:r>
              <a:rPr lang="es-ES" sz="1600" dirty="0">
                <a:latin typeface="Cambria" panose="02040503050406030204" pitchFamily="18" charset="0"/>
                <a:ea typeface="Cambria" panose="02040503050406030204" pitchFamily="18" charset="0"/>
              </a:rPr>
              <a:t> </a:t>
            </a:r>
            <a:r>
              <a:rPr lang="es-ES" sz="1600" dirty="0" err="1">
                <a:latin typeface="Cambria" panose="02040503050406030204" pitchFamily="18" charset="0"/>
                <a:ea typeface="Cambria" panose="02040503050406030204" pitchFamily="18" charset="0"/>
              </a:rPr>
              <a:t>excepție</a:t>
            </a:r>
            <a:r>
              <a:rPr lang="es-ES" sz="1600" dirty="0">
                <a:latin typeface="Cambria" panose="02040503050406030204" pitchFamily="18" charset="0"/>
                <a:ea typeface="Cambria" panose="02040503050406030204" pitchFamily="18" charset="0"/>
              </a:rPr>
              <a:t> de la </a:t>
            </a:r>
            <a:r>
              <a:rPr lang="es-ES" sz="1600" dirty="0" err="1">
                <a:latin typeface="Cambria" panose="02040503050406030204" pitchFamily="18" charset="0"/>
                <a:ea typeface="Cambria" panose="02040503050406030204" pitchFamily="18" charset="0"/>
              </a:rPr>
              <a:t>prevederile</a:t>
            </a:r>
            <a:r>
              <a:rPr lang="es-ES" sz="1600" dirty="0">
                <a:latin typeface="Cambria" panose="02040503050406030204" pitchFamily="18" charset="0"/>
                <a:ea typeface="Cambria" panose="02040503050406030204" pitchFamily="18" charset="0"/>
              </a:rPr>
              <a:t> </a:t>
            </a:r>
            <a:r>
              <a:rPr lang="es-ES" sz="1600" dirty="0" err="1">
                <a:latin typeface="Cambria" panose="02040503050406030204" pitchFamily="18" charset="0"/>
                <a:ea typeface="Cambria" panose="02040503050406030204" pitchFamily="18" charset="0"/>
              </a:rPr>
              <a:t>alin</a:t>
            </a:r>
            <a:r>
              <a:rPr lang="es-ES" sz="1600" dirty="0">
                <a:latin typeface="Cambria" panose="02040503050406030204" pitchFamily="18" charset="0"/>
                <a:ea typeface="Cambria" panose="02040503050406030204" pitchFamily="18" charset="0"/>
              </a:rPr>
              <a:t>. (1), </a:t>
            </a:r>
            <a:r>
              <a:rPr lang="es-ES" sz="1600" dirty="0" err="1">
                <a:latin typeface="Cambria" panose="02040503050406030204" pitchFamily="18" charset="0"/>
                <a:ea typeface="Cambria" panose="02040503050406030204" pitchFamily="18" charset="0"/>
              </a:rPr>
              <a:t>bursele</a:t>
            </a:r>
            <a:r>
              <a:rPr lang="es-ES" sz="1600" dirty="0">
                <a:latin typeface="Cambria" panose="02040503050406030204" pitchFamily="18" charset="0"/>
                <a:ea typeface="Cambria" panose="02040503050406030204" pitchFamily="18" charset="0"/>
              </a:rPr>
              <a:t> </a:t>
            </a:r>
            <a:r>
              <a:rPr lang="es-ES" sz="1600" dirty="0" err="1">
                <a:latin typeface="Cambria" panose="02040503050406030204" pitchFamily="18" charset="0"/>
                <a:ea typeface="Cambria" panose="02040503050406030204" pitchFamily="18" charset="0"/>
              </a:rPr>
              <a:t>elevilo</a:t>
            </a:r>
            <a:r>
              <a:rPr lang="ro-RO" sz="1600" dirty="0">
                <a:latin typeface="Cambria" panose="02040503050406030204" pitchFamily="18" charset="0"/>
                <a:ea typeface="Cambria" panose="02040503050406030204" pitchFamily="18" charset="0"/>
              </a:rPr>
              <a:t>r din învățământul liceal militar se asigură prin bugetul Ministerului Apărării Naționale. </a:t>
            </a:r>
          </a:p>
        </p:txBody>
      </p:sp>
      <p:sp>
        <p:nvSpPr>
          <p:cNvPr id="3" name="Rectangle 2"/>
          <p:cNvSpPr/>
          <p:nvPr/>
        </p:nvSpPr>
        <p:spPr>
          <a:xfrm>
            <a:off x="3234024" y="836414"/>
            <a:ext cx="5856603" cy="523220"/>
          </a:xfrm>
          <a:prstGeom prst="rect">
            <a:avLst/>
          </a:prstGeom>
        </p:spPr>
        <p:txBody>
          <a:bodyPr wrap="none">
            <a:spAutoFit/>
          </a:bodyPr>
          <a:lstStyle/>
          <a:p>
            <a:r>
              <a:rPr lang="ro-RO" sz="2800" b="1" dirty="0">
                <a:latin typeface="Cambria" panose="02040503050406030204" pitchFamily="18" charset="0"/>
                <a:ea typeface="Cambria" panose="02040503050406030204" pitchFamily="18" charset="0"/>
              </a:rPr>
              <a:t>ACTE NORMATIVE NOU APROBATE</a:t>
            </a:r>
            <a:endParaRPr lang="en-US" sz="2800" dirty="0"/>
          </a:p>
        </p:txBody>
      </p:sp>
    </p:spTree>
    <p:extLst>
      <p:ext uri="{BB962C8B-B14F-4D97-AF65-F5344CB8AC3E}">
        <p14:creationId xmlns:p14="http://schemas.microsoft.com/office/powerpoint/2010/main" val="1665560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0560" y="287675"/>
            <a:ext cx="9509760" cy="6494085"/>
          </a:xfrm>
          <a:prstGeom prst="rect">
            <a:avLst/>
          </a:prstGeom>
        </p:spPr>
        <p:txBody>
          <a:bodyPr wrap="square">
            <a:spAutoFit/>
          </a:bodyPr>
          <a:lstStyle/>
          <a:p>
            <a:pPr algn="just"/>
            <a:r>
              <a:rPr lang="ro-RO" sz="1600" dirty="0">
                <a:latin typeface="Cambria" panose="02040503050406030204" pitchFamily="18" charset="0"/>
                <a:ea typeface="Cambria" panose="02040503050406030204" pitchFamily="18" charset="0"/>
              </a:rPr>
              <a:t>Art. 2. — În conformitate cu prevederile art. 1081 alin. (3) din Legea învățământului preuniversitar nr. 198/2023, cu modificările și completările ulterioare, elevii din unitățile de învățământ preuniversitar particular și confesional beneficiază, de la bugetul de stat, din sume defalcate din unele venituri ale bugetului de stat, de: </a:t>
            </a:r>
          </a:p>
          <a:p>
            <a:pPr marL="228600" indent="-228600" algn="just">
              <a:buAutoNum type="alphaLcParenR"/>
            </a:pPr>
            <a:r>
              <a:rPr lang="ro-RO" sz="1600" dirty="0">
                <a:latin typeface="Cambria" panose="02040503050406030204" pitchFamily="18" charset="0"/>
                <a:ea typeface="Cambria" panose="02040503050406030204" pitchFamily="18" charset="0"/>
              </a:rPr>
              <a:t>burse sociale, pentru elevii de la cursurile cu frecvență de zi, nivel primar, gimnazial și liceal, dacă sunt școlarizați fără taxe;</a:t>
            </a:r>
          </a:p>
          <a:p>
            <a:pPr marL="228600" indent="-228600" algn="just">
              <a:buAutoNum type="alphaLcParenR"/>
            </a:pPr>
            <a:r>
              <a:rPr lang="ro-RO" sz="1600" dirty="0">
                <a:latin typeface="Cambria" panose="02040503050406030204" pitchFamily="18" charset="0"/>
                <a:ea typeface="Cambria" panose="02040503050406030204" pitchFamily="18" charset="0"/>
              </a:rPr>
              <a:t> burse tehnologice, pentru elevii de la cursurile cu frecvență de zi din învățământul profesional, dacă se încadrează în specializările și condițiile stabilite prin prezenta metodologie -cadru.</a:t>
            </a:r>
            <a:endParaRPr lang="en-US" sz="1600" dirty="0">
              <a:latin typeface="Cambria" panose="02040503050406030204" pitchFamily="18" charset="0"/>
              <a:ea typeface="Cambria" panose="02040503050406030204" pitchFamily="18" charset="0"/>
            </a:endParaRPr>
          </a:p>
          <a:p>
            <a:pPr marL="228600" indent="-228600" algn="just">
              <a:buAutoNum type="alphaLcParenR"/>
            </a:pP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Art. 5. — (1) Bursele de merit și bursele tehnologice se acordă în fiecare an școlar, în perioada cursurilor școlare, inclusiv în perioada pregătirii practice. </a:t>
            </a:r>
          </a:p>
          <a:p>
            <a:pPr algn="just"/>
            <a:r>
              <a:rPr lang="ro-RO" sz="1600" dirty="0">
                <a:latin typeface="Cambria" panose="02040503050406030204" pitchFamily="18" charset="0"/>
                <a:ea typeface="Cambria" panose="02040503050406030204" pitchFamily="18" charset="0"/>
              </a:rPr>
              <a:t>(2) Bursele de merit se acordă pentru elevii absolvenții ai clasei a VIII-a, inclusiv în perioada pregătirii și susținerii evaluării naționale, cu condiția ca elevii bursieri să se prezinte la examene. </a:t>
            </a:r>
          </a:p>
          <a:p>
            <a:pPr algn="just"/>
            <a:r>
              <a:rPr lang="ro-RO" sz="1600" dirty="0">
                <a:latin typeface="Cambria" panose="02040503050406030204" pitchFamily="18" charset="0"/>
                <a:ea typeface="Cambria" panose="02040503050406030204" pitchFamily="18" charset="0"/>
              </a:rPr>
              <a:t>(3) Bursele de merit și bursele tehnologice se acordă pentru elevii absolvenții ai clasei a XII-a, inclusiv în perioada primei sesiuni a examenului național de bacalaureat sau a examenului de certificare a calificării profesionale, cu condiția ca elevii bursieri să se prezinte la examene. </a:t>
            </a:r>
          </a:p>
          <a:p>
            <a:pPr algn="just"/>
            <a:r>
              <a:rPr lang="ro-RO" sz="1600" dirty="0">
                <a:latin typeface="Cambria" panose="02040503050406030204" pitchFamily="18" charset="0"/>
                <a:ea typeface="Cambria" panose="02040503050406030204" pitchFamily="18" charset="0"/>
              </a:rPr>
              <a:t>(4) Prevederile alin. (1) se aplică și în cazul elevilor bursieri care nu s-au prezentat la examen din motive medicale. </a:t>
            </a:r>
            <a:endParaRPr lang="en-US" sz="1600" dirty="0">
              <a:latin typeface="Cambria" panose="02040503050406030204" pitchFamily="18" charset="0"/>
              <a:ea typeface="Cambria" panose="02040503050406030204" pitchFamily="18" charset="0"/>
            </a:endParaRPr>
          </a:p>
          <a:p>
            <a:pPr algn="just"/>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Art. 6. — (1) Pentru anul școlar 2025-2026, cuantumul burselor este: </a:t>
            </a:r>
          </a:p>
          <a:p>
            <a:pPr marL="228600" indent="-228600" algn="just">
              <a:buAutoNum type="alphaLcParenR"/>
            </a:pPr>
            <a:r>
              <a:rPr lang="ro-RO" sz="1600" b="1" dirty="0">
                <a:latin typeface="Cambria" panose="02040503050406030204" pitchFamily="18" charset="0"/>
                <a:ea typeface="Cambria" panose="02040503050406030204" pitchFamily="18" charset="0"/>
              </a:rPr>
              <a:t>pentru bursa de merit — 450 lei/lună; </a:t>
            </a:r>
          </a:p>
          <a:p>
            <a:pPr marL="228600" indent="-228600" algn="just">
              <a:buAutoNum type="alphaLcParenR"/>
            </a:pPr>
            <a:r>
              <a:rPr lang="ro-RO" sz="1600" b="1" dirty="0">
                <a:latin typeface="Cambria" panose="02040503050406030204" pitchFamily="18" charset="0"/>
                <a:ea typeface="Cambria" panose="02040503050406030204" pitchFamily="18" charset="0"/>
              </a:rPr>
              <a:t>pentru bursa socială — 300 lei/lună; </a:t>
            </a:r>
          </a:p>
          <a:p>
            <a:pPr marL="228600" indent="-228600" algn="just">
              <a:buAutoNum type="alphaLcParenR"/>
            </a:pPr>
            <a:r>
              <a:rPr lang="ro-RO" sz="1600" b="1" dirty="0">
                <a:latin typeface="Cambria" panose="02040503050406030204" pitchFamily="18" charset="0"/>
                <a:ea typeface="Cambria" panose="02040503050406030204" pitchFamily="18" charset="0"/>
              </a:rPr>
              <a:t>pentru bursa tehnologică — 300 lei/lună</a:t>
            </a:r>
            <a:r>
              <a:rPr lang="ro-RO" sz="1600" dirty="0">
                <a:latin typeface="Cambria" panose="02040503050406030204" pitchFamily="18" charset="0"/>
                <a:ea typeface="Cambria" panose="02040503050406030204" pitchFamily="18" charset="0"/>
              </a:rPr>
              <a:t>. </a:t>
            </a:r>
          </a:p>
          <a:p>
            <a:pPr algn="just"/>
            <a:r>
              <a:rPr lang="ro-RO" sz="1600" dirty="0">
                <a:latin typeface="Cambria" panose="02040503050406030204" pitchFamily="18" charset="0"/>
                <a:ea typeface="Cambria" panose="02040503050406030204" pitchFamily="18" charset="0"/>
              </a:rPr>
              <a:t>(2) Valoarea burselor poate fi suplimentată prin hotărâre a consiliilor de administrație ale unităților de învățământ, în funcție de: a) sumele alocate de autoritățile administrației publice locale; b) alte venituri obținute de unitățile de învățământ și care pot fi utilizate cu această destinație.</a:t>
            </a:r>
            <a:endParaRPr lang="ro-RO" sz="1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95136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9280" y="528320"/>
            <a:ext cx="9733280" cy="5016758"/>
          </a:xfrm>
          <a:prstGeom prst="rect">
            <a:avLst/>
          </a:prstGeom>
        </p:spPr>
        <p:txBody>
          <a:bodyPr wrap="square">
            <a:spAutoFit/>
          </a:bodyPr>
          <a:lstStyle/>
          <a:p>
            <a:pPr algn="just"/>
            <a:r>
              <a:rPr lang="ro-RO" sz="1600" dirty="0">
                <a:latin typeface="Cambria" panose="02040503050406030204" pitchFamily="18" charset="0"/>
                <a:ea typeface="Cambria" panose="02040503050406030204" pitchFamily="18" charset="0"/>
              </a:rPr>
              <a:t>Art. 8. — (1) Bursele de merit se acordă pentru maximum 15% din efectivele de elevi ale fiecărei clase de gimnaziu și liceu dintr-o unitate de învățământ preuniversitar, care au medii generale pe anul școlar anterior mai mari sau egale cu 9,00. </a:t>
            </a:r>
          </a:p>
          <a:p>
            <a:pPr algn="just"/>
            <a:r>
              <a:rPr lang="ro-RO" sz="1600" dirty="0">
                <a:latin typeface="Cambria" panose="02040503050406030204" pitchFamily="18" charset="0"/>
                <a:ea typeface="Cambria" panose="02040503050406030204" pitchFamily="18" charset="0"/>
              </a:rPr>
              <a:t>(2) Bursele de merit se acordă elevilor din fiecare clasă a V-a dintr-o unitate de învățământ preuniversitar, în baza mediei primelor două intervale de cursuri din anul școlar curent mai mare sau egală cu 9,00. </a:t>
            </a:r>
          </a:p>
          <a:p>
            <a:pPr algn="just"/>
            <a:r>
              <a:rPr lang="ro-RO" sz="1600" dirty="0">
                <a:latin typeface="Cambria" panose="02040503050406030204" pitchFamily="18" charset="0"/>
                <a:ea typeface="Cambria" panose="02040503050406030204" pitchFamily="18" charset="0"/>
              </a:rPr>
              <a:t>(3) Bursele de merit se acordă elevilor din fiecare clasă a IX-a dintr-o unitate de învățământ preuniversitar, în baza mediilor de admitere în învățământul liceal sau profesional mai mari sau egale cu 9,00. </a:t>
            </a:r>
          </a:p>
          <a:p>
            <a:pPr algn="just"/>
            <a:r>
              <a:rPr lang="ro-RO" sz="1600" dirty="0">
                <a:latin typeface="Cambria" panose="02040503050406030204" pitchFamily="18" charset="0"/>
                <a:ea typeface="Cambria" panose="02040503050406030204" pitchFamily="18" charset="0"/>
              </a:rPr>
              <a:t>(4) </a:t>
            </a:r>
            <a:r>
              <a:rPr lang="ro-RO" sz="1600" b="1" dirty="0">
                <a:latin typeface="Cambria" panose="02040503050406030204" pitchFamily="18" charset="0"/>
                <a:ea typeface="Cambria" panose="02040503050406030204" pitchFamily="18" charset="0"/>
              </a:rPr>
              <a:t>Bursele de merit se acordă, suplimentar față de cei 15%, și </a:t>
            </a:r>
            <a:r>
              <a:rPr lang="ro-RO" sz="1600" b="1" u="sng" dirty="0">
                <a:latin typeface="Cambria" panose="02040503050406030204" pitchFamily="18" charset="0"/>
                <a:ea typeface="Cambria" panose="02040503050406030204" pitchFamily="18" charset="0"/>
              </a:rPr>
              <a:t>elevilor din fiecare clasă a IX-a care au fost admiși la liceu fără susținerea examenului de evaluare națională, în baza obținerii, pe parcursul gimnaziului, a unui premiu I la etapa națională a olimpiadelor școlare organizate și finanțate de Ministerul Educației și Cercetării</a:t>
            </a:r>
            <a:r>
              <a:rPr lang="ro-RO" sz="1600" u="sng" dirty="0">
                <a:latin typeface="Cambria" panose="02040503050406030204" pitchFamily="18" charset="0"/>
                <a:ea typeface="Cambria" panose="02040503050406030204" pitchFamily="18" charset="0"/>
              </a:rPr>
              <a:t> </a:t>
            </a:r>
            <a:r>
              <a:rPr lang="ro-RO" sz="1600" dirty="0">
                <a:latin typeface="Cambria" panose="02040503050406030204" pitchFamily="18" charset="0"/>
                <a:ea typeface="Cambria" panose="02040503050406030204" pitchFamily="18" charset="0"/>
              </a:rPr>
              <a:t>sau a unui premiu I, II sau III la competiții internaționale recunoscute de Ministerul Educației și Cercetării. </a:t>
            </a:r>
          </a:p>
          <a:p>
            <a:pPr algn="just"/>
            <a:r>
              <a:rPr lang="ro-RO" sz="1600" dirty="0">
                <a:latin typeface="Cambria" panose="02040503050406030204" pitchFamily="18" charset="0"/>
                <a:ea typeface="Cambria" panose="02040503050406030204" pitchFamily="18" charset="0"/>
              </a:rPr>
              <a:t>(5) Prin excepție de la prevederile alin. (3), pentru învățământul liceal vocațional, profilurile artistic, sportiv, teologic și militar, prin sintagma „media de admitere” se înțelege media finală de admitere, calculată conform prevederilor ordinului ministrului care reglementează organizarea și desfășurarea admiterii în învățământul liceal pentru fiecare an școlar. </a:t>
            </a:r>
          </a:p>
          <a:p>
            <a:pPr algn="just"/>
            <a:r>
              <a:rPr lang="ro-RO" sz="1600" dirty="0">
                <a:latin typeface="Cambria" panose="02040503050406030204" pitchFamily="18" charset="0"/>
                <a:ea typeface="Cambria" panose="02040503050406030204" pitchFamily="18" charset="0"/>
              </a:rPr>
              <a:t>(6) Prin excepție de la prevederile alin. (1), se acordă bursă de merit și elevilor care au media egală cu a ultimului beneficiar stabilit prin aplicarea procentului de 15%. </a:t>
            </a:r>
          </a:p>
          <a:p>
            <a:pPr algn="just"/>
            <a:r>
              <a:rPr lang="ro-RO" sz="1600" dirty="0">
                <a:latin typeface="Cambria" panose="02040503050406030204" pitchFamily="18" charset="0"/>
                <a:ea typeface="Cambria" panose="02040503050406030204" pitchFamily="18" charset="0"/>
              </a:rPr>
              <a:t>(7) Bursa de merit se acordă și sub condiția ca elevul beneficiar să fi obținut media 10 la purtare sau calificativul „foarte bine” la purtare, la finalul anului școlar anterior.</a:t>
            </a:r>
          </a:p>
        </p:txBody>
      </p:sp>
    </p:spTree>
    <p:extLst>
      <p:ext uri="{BB962C8B-B14F-4D97-AF65-F5344CB8AC3E}">
        <p14:creationId xmlns:p14="http://schemas.microsoft.com/office/powerpoint/2010/main" val="3603429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451" y="496111"/>
            <a:ext cx="9377853" cy="790858"/>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ÎN VIGOARE</a:t>
            </a:r>
            <a:br>
              <a:rPr lang="ro-RO" b="1" dirty="0">
                <a:latin typeface="Cambria" panose="02040503050406030204" pitchFamily="18" charset="0"/>
                <a:ea typeface="Cambria" panose="02040503050406030204" pitchFamily="18" charset="0"/>
              </a:rPr>
            </a:br>
            <a:endParaRPr lang="en-US"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634246" y="1819656"/>
            <a:ext cx="9942058" cy="4091566"/>
          </a:xfrm>
        </p:spPr>
        <p:txBody>
          <a:bodyPr>
            <a:normAutofit/>
          </a:bodyPr>
          <a:lstStyle/>
          <a:p>
            <a:pPr algn="just"/>
            <a:r>
              <a:rPr lang="nn-NO" b="1" dirty="0">
                <a:solidFill>
                  <a:schemeClr val="tx1"/>
                </a:solidFill>
                <a:latin typeface="Cambria" panose="02040503050406030204" pitchFamily="18" charset="0"/>
                <a:ea typeface="Cambria" panose="02040503050406030204" pitchFamily="18" charset="0"/>
              </a:rPr>
              <a:t>ORDIN nr.</a:t>
            </a:r>
            <a:r>
              <a:rPr lang="ro-RO" b="1" dirty="0">
                <a:solidFill>
                  <a:schemeClr val="tx1"/>
                </a:solidFill>
                <a:latin typeface="Cambria" panose="02040503050406030204" pitchFamily="18" charset="0"/>
                <a:ea typeface="Cambria" panose="02040503050406030204" pitchFamily="18" charset="0"/>
              </a:rPr>
              <a:t> 7694/ 06.12.2024 </a:t>
            </a:r>
            <a:r>
              <a:rPr lang="nn-NO" dirty="0">
                <a:solidFill>
                  <a:schemeClr val="tx1"/>
                </a:solidFill>
                <a:latin typeface="Cambria" panose="02040503050406030204" pitchFamily="18" charset="0"/>
                <a:ea typeface="Cambria" panose="02040503050406030204" pitchFamily="18" charset="0"/>
              </a:rPr>
              <a:t>privind structura anului școlar 202</a:t>
            </a:r>
            <a:r>
              <a:rPr lang="ro-RO" dirty="0">
                <a:solidFill>
                  <a:schemeClr val="tx1"/>
                </a:solidFill>
                <a:latin typeface="Cambria" panose="02040503050406030204" pitchFamily="18" charset="0"/>
                <a:ea typeface="Cambria" panose="02040503050406030204" pitchFamily="18" charset="0"/>
              </a:rPr>
              <a:t>5</a:t>
            </a:r>
            <a:r>
              <a:rPr lang="nn-NO" dirty="0">
                <a:solidFill>
                  <a:schemeClr val="tx1"/>
                </a:solidFill>
                <a:latin typeface="Cambria" panose="02040503050406030204" pitchFamily="18" charset="0"/>
                <a:ea typeface="Cambria" panose="02040503050406030204" pitchFamily="18" charset="0"/>
              </a:rPr>
              <a:t>-202</a:t>
            </a:r>
            <a:r>
              <a:rPr lang="ro-RO" dirty="0">
                <a:solidFill>
                  <a:schemeClr val="tx1"/>
                </a:solidFill>
                <a:latin typeface="Cambria" panose="02040503050406030204" pitchFamily="18" charset="0"/>
                <a:ea typeface="Cambria" panose="02040503050406030204" pitchFamily="18" charset="0"/>
              </a:rPr>
              <a:t>6, publicat în M. Of. Partea I,  nr. 206/10.03.2025</a:t>
            </a:r>
          </a:p>
          <a:p>
            <a:pPr marL="0" indent="0" algn="just">
              <a:buNone/>
            </a:pPr>
            <a:r>
              <a:rPr lang="ro-RO" dirty="0">
                <a:solidFill>
                  <a:schemeClr val="tx1"/>
                </a:solidFill>
                <a:latin typeface="Cambria" panose="02040503050406030204" pitchFamily="18" charset="0"/>
                <a:ea typeface="Cambria" panose="02040503050406030204" pitchFamily="18" charset="0"/>
              </a:rPr>
              <a:t>(8 septembrie 2025 – 5/12</a:t>
            </a:r>
            <a:r>
              <a:rPr lang="en-US" dirty="0">
                <a:solidFill>
                  <a:schemeClr val="tx1"/>
                </a:solidFill>
                <a:latin typeface="Cambria" panose="02040503050406030204" pitchFamily="18" charset="0"/>
                <a:ea typeface="Cambria" panose="02040503050406030204" pitchFamily="18" charset="0"/>
              </a:rPr>
              <a:t>/2</a:t>
            </a:r>
            <a:r>
              <a:rPr lang="ro-RO" dirty="0">
                <a:solidFill>
                  <a:schemeClr val="tx1"/>
                </a:solidFill>
                <a:latin typeface="Cambria" panose="02040503050406030204" pitchFamily="18" charset="0"/>
                <a:ea typeface="Cambria" panose="02040503050406030204" pitchFamily="18" charset="0"/>
              </a:rPr>
              <a:t>6 iunie 2026 – 34</a:t>
            </a:r>
            <a:r>
              <a:rPr lang="en-US" dirty="0">
                <a:solidFill>
                  <a:schemeClr val="tx1"/>
                </a:solidFill>
                <a:latin typeface="Cambria" panose="02040503050406030204" pitchFamily="18" charset="0"/>
                <a:ea typeface="Cambria" panose="02040503050406030204" pitchFamily="18" charset="0"/>
              </a:rPr>
              <a:t> </a:t>
            </a:r>
            <a:r>
              <a:rPr lang="ro-RO" dirty="0">
                <a:solidFill>
                  <a:schemeClr val="tx1"/>
                </a:solidFill>
                <a:latin typeface="Cambria" panose="02040503050406030204" pitchFamily="18" charset="0"/>
                <a:ea typeface="Cambria" panose="02040503050406030204" pitchFamily="18" charset="0"/>
              </a:rPr>
              <a:t>săptămâni de cursuri  – clasele a XII-a/a XIII-a seral și frecvență redusă / 35 săptămâni de cursuri - clasa a VIII –a/ 37 săptămâni de cursuri – clasele din învățământul liceal — filiera tehnologică, cu excepția claselor a XII-a/a XIII-a seral și frecvență redusă și pentru clasele din învățământul profesional)</a:t>
            </a:r>
          </a:p>
          <a:p>
            <a:pPr algn="just"/>
            <a:r>
              <a:rPr lang="ro-RO" b="1" dirty="0">
                <a:solidFill>
                  <a:schemeClr val="tx1"/>
                </a:solidFill>
                <a:latin typeface="Cambria" panose="02040503050406030204" pitchFamily="18" charset="0"/>
                <a:ea typeface="Cambria" panose="02040503050406030204" pitchFamily="18" charset="0"/>
              </a:rPr>
              <a:t>STATUTUL ELEVULUI aprobat prin OME nr. 5707/1 august 2024, </a:t>
            </a:r>
            <a:r>
              <a:rPr lang="ro-RO" dirty="0">
                <a:solidFill>
                  <a:schemeClr val="tx1"/>
                </a:solidFill>
                <a:latin typeface="Cambria" panose="02040503050406030204" pitchFamily="18" charset="0"/>
                <a:ea typeface="Cambria" panose="02040503050406030204" pitchFamily="18" charset="0"/>
              </a:rPr>
              <a:t>publicat în Monitorul Oficial al României, Partea I, nr. 795 din 12 august 2024 </a:t>
            </a:r>
            <a:endParaRPr lang="en-US" strike="sngStrike" dirty="0">
              <a:latin typeface="Cambria" panose="02040503050406030204" pitchFamily="18" charset="0"/>
              <a:ea typeface="Cambria" panose="02040503050406030204" pitchFamily="18" charset="0"/>
            </a:endParaRPr>
          </a:p>
          <a:p>
            <a:pPr algn="just"/>
            <a:r>
              <a:rPr lang="en-US" b="1" dirty="0">
                <a:solidFill>
                  <a:schemeClr val="tx1"/>
                </a:solidFill>
                <a:latin typeface="Cambria" panose="02040503050406030204" pitchFamily="18" charset="0"/>
                <a:ea typeface="Cambria" panose="02040503050406030204" pitchFamily="18" charset="0"/>
              </a:rPr>
              <a:t>ORDIN nr. 6478</a:t>
            </a:r>
            <a:r>
              <a:rPr lang="ro-RO" b="1" dirty="0">
                <a:solidFill>
                  <a:schemeClr val="tx1"/>
                </a:solidFill>
                <a:latin typeface="Cambria" panose="02040503050406030204" pitchFamily="18" charset="0"/>
                <a:ea typeface="Cambria" panose="02040503050406030204" pitchFamily="18" charset="0"/>
              </a:rPr>
              <a:t>/</a:t>
            </a:r>
            <a:r>
              <a:rPr lang="en-US" b="1" dirty="0">
                <a:solidFill>
                  <a:schemeClr val="tx1"/>
                </a:solidFill>
                <a:latin typeface="Cambria" panose="02040503050406030204" pitchFamily="18" charset="0"/>
                <a:ea typeface="Cambria" panose="02040503050406030204" pitchFamily="18" charset="0"/>
              </a:rPr>
              <a:t>30</a:t>
            </a:r>
            <a:r>
              <a:rPr lang="ro-RO" b="1" dirty="0">
                <a:solidFill>
                  <a:schemeClr val="tx1"/>
                </a:solidFill>
                <a:latin typeface="Cambria" panose="02040503050406030204" pitchFamily="18" charset="0"/>
                <a:ea typeface="Cambria" panose="02040503050406030204" pitchFamily="18" charset="0"/>
              </a:rPr>
              <a:t>.08.</a:t>
            </a:r>
            <a:r>
              <a:rPr lang="en-US" b="1" dirty="0">
                <a:solidFill>
                  <a:schemeClr val="tx1"/>
                </a:solidFill>
                <a:latin typeface="Cambria" panose="02040503050406030204" pitchFamily="18" charset="0"/>
                <a:ea typeface="Cambria" panose="02040503050406030204" pitchFamily="18" charset="0"/>
              </a:rPr>
              <a:t>2024</a:t>
            </a:r>
            <a:r>
              <a:rPr lang="ro-RO" b="1" dirty="0">
                <a:solidFill>
                  <a:schemeClr val="tx1"/>
                </a:solidFill>
                <a:latin typeface="Cambria" panose="02040503050406030204" pitchFamily="18" charset="0"/>
                <a:ea typeface="Cambria" panose="02040503050406030204" pitchFamily="18" charset="0"/>
              </a:rPr>
              <a:t> </a:t>
            </a:r>
            <a:r>
              <a:rPr lang="en-US" dirty="0">
                <a:solidFill>
                  <a:schemeClr val="tx1"/>
                </a:solidFill>
                <a:latin typeface="Cambria" panose="02040503050406030204" pitchFamily="18" charset="0"/>
                <a:ea typeface="Cambria" panose="02040503050406030204" pitchFamily="18" charset="0"/>
              </a:rPr>
              <a:t>de </a:t>
            </a:r>
            <a:r>
              <a:rPr lang="en-US" dirty="0" err="1">
                <a:solidFill>
                  <a:schemeClr val="tx1"/>
                </a:solidFill>
                <a:latin typeface="Cambria" panose="02040503050406030204" pitchFamily="18" charset="0"/>
                <a:ea typeface="Cambria" panose="02040503050406030204" pitchFamily="18" charset="0"/>
              </a:rPr>
              <a:t>aprobare</a:t>
            </a:r>
            <a:r>
              <a:rPr lang="en-US"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Metodologi</a:t>
            </a:r>
            <a:r>
              <a:rPr lang="ro-RO" i="1" dirty="0">
                <a:solidFill>
                  <a:schemeClr val="tx1"/>
                </a:solidFill>
                <a:latin typeface="Cambria" panose="02040503050406030204" pitchFamily="18" charset="0"/>
                <a:ea typeface="Cambria" panose="02040503050406030204" pitchFamily="18" charset="0"/>
              </a:rPr>
              <a:t>ei </a:t>
            </a:r>
            <a:r>
              <a:rPr lang="en-US" i="1" dirty="0" err="1">
                <a:solidFill>
                  <a:schemeClr val="tx1"/>
                </a:solidFill>
                <a:latin typeface="Cambria" panose="02040503050406030204" pitchFamily="18" charset="0"/>
                <a:ea typeface="Cambria" panose="02040503050406030204" pitchFamily="18" charset="0"/>
              </a:rPr>
              <a:t>privind</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portofoliul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educațional</a:t>
            </a:r>
            <a:r>
              <a:rPr lang="en-US" i="1" dirty="0">
                <a:solidFill>
                  <a:schemeClr val="tx1"/>
                </a:solidFill>
                <a:latin typeface="Cambria" panose="02040503050406030204" pitchFamily="18" charset="0"/>
                <a:ea typeface="Cambria" panose="02040503050406030204" pitchFamily="18" charset="0"/>
              </a:rPr>
              <a:t> al </a:t>
            </a:r>
            <a:r>
              <a:rPr lang="en-US" i="1" dirty="0" err="1">
                <a:solidFill>
                  <a:schemeClr val="tx1"/>
                </a:solidFill>
                <a:latin typeface="Cambria" panose="02040503050406030204" pitchFamily="18" charset="0"/>
                <a:ea typeface="Cambria" panose="02040503050406030204" pitchFamily="18" charset="0"/>
              </a:rPr>
              <a:t>preșcolarului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al </a:t>
            </a:r>
            <a:r>
              <a:rPr lang="en-US" i="1" dirty="0" err="1">
                <a:solidFill>
                  <a:schemeClr val="tx1"/>
                </a:solidFill>
                <a:latin typeface="Cambria" panose="02040503050406030204" pitchFamily="18" charset="0"/>
                <a:ea typeface="Cambria" panose="02040503050406030204" pitchFamily="18" charset="0"/>
              </a:rPr>
              <a:t>elevului</a:t>
            </a:r>
            <a:r>
              <a:rPr lang="en-US" i="1" dirty="0">
                <a:solidFill>
                  <a:schemeClr val="tx1"/>
                </a:solidFill>
                <a:latin typeface="Cambria" panose="02040503050406030204" pitchFamily="18" charset="0"/>
                <a:ea typeface="Cambria" panose="02040503050406030204" pitchFamily="18" charset="0"/>
              </a:rPr>
              <a:t> din </a:t>
            </a:r>
            <a:r>
              <a:rPr lang="en-US" i="1" dirty="0" err="1">
                <a:solidFill>
                  <a:schemeClr val="tx1"/>
                </a:solidFill>
                <a:latin typeface="Cambria" panose="02040503050406030204" pitchFamily="18" charset="0"/>
                <a:ea typeface="Cambria" panose="02040503050406030204" pitchFamily="18" charset="0"/>
              </a:rPr>
              <a:t>învățământul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preuniversitar</a:t>
            </a:r>
            <a:endParaRPr lang="ro-RO" i="1" dirty="0">
              <a:solidFill>
                <a:schemeClr val="tx1"/>
              </a:solidFill>
              <a:latin typeface="Cambria" panose="02040503050406030204" pitchFamily="18" charset="0"/>
              <a:ea typeface="Cambria" panose="02040503050406030204" pitchFamily="18" charset="0"/>
            </a:endParaRPr>
          </a:p>
          <a:p>
            <a:pPr algn="just"/>
            <a:endParaRPr lang="ro-RO" b="1"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71191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7831" y="624110"/>
            <a:ext cx="8926782" cy="582120"/>
          </a:xfrm>
        </p:spPr>
        <p:txBody>
          <a:bodyPr>
            <a:normAutofit fontScale="90000"/>
          </a:bodyPr>
          <a:lstStyle/>
          <a:p>
            <a:r>
              <a:rPr lang="ro-RO" b="1" dirty="0">
                <a:latin typeface="Cambria" panose="02040503050406030204" pitchFamily="18" charset="0"/>
                <a:ea typeface="Cambria" panose="02040503050406030204" pitchFamily="18" charset="0"/>
              </a:rPr>
              <a:t>ACTE NORMATIVE ÎN CURS DE APROBARE</a:t>
            </a:r>
            <a:endParaRPr lang="en-US"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747520" y="1432560"/>
            <a:ext cx="9757092" cy="4478662"/>
          </a:xfrm>
        </p:spPr>
        <p:txBody>
          <a:bodyPr>
            <a:normAutofit fontScale="92500" lnSpcReduction="20000"/>
          </a:bodyPr>
          <a:lstStyle/>
          <a:p>
            <a:r>
              <a:rPr lang="ro-RO" i="1" dirty="0">
                <a:latin typeface="Cambria" panose="02040503050406030204" pitchFamily="18" charset="0"/>
                <a:ea typeface="Cambria" panose="02040503050406030204" pitchFamily="18" charset="0"/>
              </a:rPr>
              <a:t>P</a:t>
            </a:r>
            <a:r>
              <a:rPr lang="en-US" sz="1900" i="1" dirty="0" err="1">
                <a:latin typeface="Cambria" panose="02040503050406030204" pitchFamily="18" charset="0"/>
                <a:ea typeface="Cambria" panose="02040503050406030204" pitchFamily="18" charset="0"/>
              </a:rPr>
              <a:t>lanuril</a:t>
            </a:r>
            <a:r>
              <a:rPr lang="ro-RO" sz="1900" i="1" dirty="0">
                <a:latin typeface="Cambria" panose="02040503050406030204" pitchFamily="18" charset="0"/>
                <a:ea typeface="Cambria" panose="02040503050406030204" pitchFamily="18" charset="0"/>
              </a:rPr>
              <a:t>e</a:t>
            </a:r>
            <a:r>
              <a:rPr lang="en-US" sz="1900" i="1" dirty="0">
                <a:latin typeface="Cambria" panose="02040503050406030204" pitchFamily="18" charset="0"/>
                <a:ea typeface="Cambria" panose="02040503050406030204" pitchFamily="18" charset="0"/>
              </a:rPr>
              <a:t>-</a:t>
            </a:r>
            <a:r>
              <a:rPr lang="en-US" sz="1900" i="1" dirty="0" err="1">
                <a:latin typeface="Cambria" panose="02040503050406030204" pitchFamily="18" charset="0"/>
                <a:ea typeface="Cambria" panose="02040503050406030204" pitchFamily="18" charset="0"/>
              </a:rPr>
              <a:t>cadru</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pentru</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învățământul</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liceal</a:t>
            </a:r>
            <a:r>
              <a:rPr lang="en-US" sz="1900" i="1" dirty="0">
                <a:latin typeface="Cambria" panose="02040503050406030204" pitchFamily="18" charset="0"/>
                <a:ea typeface="Cambria" panose="02040503050406030204" pitchFamily="18" charset="0"/>
              </a:rPr>
              <a:t> cu </a:t>
            </a:r>
            <a:r>
              <a:rPr lang="en-US" sz="1900" i="1" dirty="0" err="1">
                <a:latin typeface="Cambria" panose="02040503050406030204" pitchFamily="18" charset="0"/>
                <a:ea typeface="Cambria" panose="02040503050406030204" pitchFamily="18" charset="0"/>
              </a:rPr>
              <a:t>frecvență</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zi</a:t>
            </a:r>
            <a:r>
              <a:rPr lang="ro-RO" sz="1900" i="1" dirty="0">
                <a:latin typeface="Cambria" panose="02040503050406030204" pitchFamily="18" charset="0"/>
                <a:ea typeface="Cambria" panose="02040503050406030204" pitchFamily="18" charset="0"/>
              </a:rPr>
              <a:t> pentru clasele cu predare a unei limbi moderne în regim intensiv sau bilingv</a:t>
            </a:r>
          </a:p>
          <a:p>
            <a:r>
              <a:rPr lang="ro-RO" sz="1900" i="1" dirty="0">
                <a:latin typeface="Cambria" panose="02040503050406030204" pitchFamily="18" charset="0"/>
                <a:ea typeface="Cambria" panose="02040503050406030204" pitchFamily="18" charset="0"/>
              </a:rPr>
              <a:t>Programe școlare pentru limbi moderne</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1 – 2/3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L1 intensiv – 4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L1 bilingv –6 ore/ săptămână (va include, pe lângă cele 2 ore limbă modernă, câte 4 propuneri de discipline non-lingvistice/ specializare – matematică – informatică, stiințe ale naturii, științe sociale, filologie, pedagogic)</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2 – 1/2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L2 intensiv – 4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L2 bilingv (pentru L2 începută </a:t>
            </a:r>
            <a:r>
              <a:rPr lang="ro-RO" sz="1900" dirty="0">
                <a:solidFill>
                  <a:srgbClr val="FF0000"/>
                </a:solidFill>
                <a:latin typeface="Cambria" panose="02040503050406030204" pitchFamily="18" charset="0"/>
                <a:ea typeface="Cambria" panose="02040503050406030204" pitchFamily="18" charset="0"/>
              </a:rPr>
              <a:t>în clasa a V-a</a:t>
            </a:r>
            <a:r>
              <a:rPr lang="ro-RO" sz="1900" dirty="0">
                <a:latin typeface="Cambria" panose="02040503050406030204" pitchFamily="18" charset="0"/>
                <a:ea typeface="Cambria" panose="02040503050406030204" pitchFamily="18" charset="0"/>
              </a:rPr>
              <a:t>) –6 ore/ săptămână (va include, pe lângă cele 2 ore limbă modernă, câte 4 propuneri de discipline non-lingvistice/ specializare – matematică – informatică, stiințe ale naturii, științe sociale, filologie, pedagogic)</a:t>
            </a:r>
          </a:p>
          <a:p>
            <a:pPr>
              <a:buFont typeface="Wingdings" panose="05000000000000000000" pitchFamily="2" charset="2"/>
              <a:buChar char="§"/>
            </a:pPr>
            <a:r>
              <a:rPr lang="ro-RO" sz="2000" dirty="0">
                <a:latin typeface="Cambria" panose="02040503050406030204" pitchFamily="18" charset="0"/>
                <a:ea typeface="Cambria" panose="02040503050406030204" pitchFamily="18" charset="0"/>
              </a:rPr>
              <a:t>Discipline non - lingvistice </a:t>
            </a:r>
          </a:p>
          <a:p>
            <a:pPr marL="0" indent="0">
              <a:buNone/>
            </a:pPr>
            <a:endParaRPr lang="en-US" sz="2000"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ro-RO" sz="1900"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ro-RO" sz="1900"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ro-RO" sz="1900" dirty="0">
              <a:latin typeface="Cambria" panose="02040503050406030204" pitchFamily="18" charset="0"/>
              <a:ea typeface="Cambria" panose="02040503050406030204" pitchFamily="18" charset="0"/>
            </a:endParaRPr>
          </a:p>
          <a:p>
            <a:pPr marL="0" indent="0">
              <a:buNone/>
            </a:pPr>
            <a:endParaRPr lang="ro-RO"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3833180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1523" y="291830"/>
            <a:ext cx="10038945" cy="830997"/>
          </a:xfrm>
          <a:prstGeom prst="rect">
            <a:avLst/>
          </a:prstGeom>
        </p:spPr>
        <p:txBody>
          <a:bodyPr wrap="square">
            <a:spAutoFit/>
          </a:bodyPr>
          <a:lstStyle/>
          <a:p>
            <a:pPr marL="457200" indent="-457200">
              <a:buFont typeface="Wingdings" panose="05000000000000000000" pitchFamily="2" charset="2"/>
              <a:buChar char="v"/>
            </a:pPr>
            <a:r>
              <a:rPr lang="ro-RO" sz="2400" b="1" dirty="0">
                <a:latin typeface="Cambria" panose="02040503050406030204" pitchFamily="18" charset="0"/>
                <a:ea typeface="Cambria" panose="02040503050406030204" pitchFamily="18" charset="0"/>
              </a:rPr>
              <a:t>LEGE nr. 141 din 25 iulie 2025 privind unele măsuri fiscal-bugetare, publicată în M. Of. nr. 699 din 25 iulie 2025</a:t>
            </a:r>
            <a:endParaRPr lang="ro-RO" sz="2400" dirty="0">
              <a:latin typeface="Cambria" panose="02040503050406030204" pitchFamily="18" charset="0"/>
              <a:ea typeface="Cambria" panose="02040503050406030204" pitchFamily="18" charset="0"/>
            </a:endParaRPr>
          </a:p>
        </p:txBody>
      </p:sp>
      <p:sp>
        <p:nvSpPr>
          <p:cNvPr id="3" name="Rectangle 2"/>
          <p:cNvSpPr/>
          <p:nvPr/>
        </p:nvSpPr>
        <p:spPr>
          <a:xfrm>
            <a:off x="1614791" y="1472386"/>
            <a:ext cx="9990308" cy="4832092"/>
          </a:xfrm>
          <a:prstGeom prst="rect">
            <a:avLst/>
          </a:prstGeom>
        </p:spPr>
        <p:txBody>
          <a:bodyPr wrap="square">
            <a:spAutoFit/>
          </a:bodyPr>
          <a:lstStyle/>
          <a:p>
            <a:pPr algn="just"/>
            <a:r>
              <a:rPr lang="ro-RO" sz="1600" b="1" dirty="0">
                <a:solidFill>
                  <a:srgbClr val="00008B"/>
                </a:solidFill>
                <a:latin typeface="Cambria" panose="02040503050406030204" pitchFamily="18" charset="0"/>
                <a:ea typeface="Cambria" panose="02040503050406030204" pitchFamily="18" charset="0"/>
              </a:rPr>
              <a:t>Articolul XLIII</a:t>
            </a:r>
          </a:p>
          <a:p>
            <a:pPr algn="just"/>
            <a:r>
              <a:rPr lang="ro-RO" sz="1600" dirty="0">
                <a:solidFill>
                  <a:srgbClr val="000000"/>
                </a:solidFill>
                <a:latin typeface="Cambria" panose="02040503050406030204" pitchFamily="18" charset="0"/>
                <a:ea typeface="Cambria" panose="02040503050406030204" pitchFamily="18" charset="0"/>
              </a:rPr>
              <a:t>(1) La data intrării în vigoare a prezentei legi, aplicabilitatea unor dispoziții prevăzute în  Legea învățământului preuniversitar nr. 198/2023, publicată în Monitorul Oficial al României, Partea I, nr. 613 din 5 iulie 2023, cu modificările și completările ulterioare, se prorogă după cum urmează:</a:t>
            </a:r>
          </a:p>
          <a:p>
            <a:pPr algn="just"/>
            <a:r>
              <a:rPr lang="ro-RO" sz="1600" b="1" dirty="0">
                <a:solidFill>
                  <a:srgbClr val="8B0000"/>
                </a:solidFill>
                <a:latin typeface="Cambria" panose="02040503050406030204" pitchFamily="18" charset="0"/>
                <a:ea typeface="Cambria" panose="02040503050406030204" pitchFamily="18" charset="0"/>
              </a:rPr>
              <a:t>a)</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67 alin. (4)</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(6)-(8)</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b)</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77 alin. (4)</a:t>
            </a:r>
            <a:r>
              <a:rPr lang="ro-RO" sz="1600" dirty="0">
                <a:solidFill>
                  <a:srgbClr val="000000"/>
                </a:solidFill>
                <a:latin typeface="Cambria" panose="02040503050406030204" pitchFamily="18" charset="0"/>
                <a:ea typeface="Cambria" panose="02040503050406030204" pitchFamily="18" charset="0"/>
              </a:rPr>
              <a:t> se prorogă până la data de 1 ianuarie 2027;</a:t>
            </a:r>
          </a:p>
          <a:p>
            <a:pPr algn="just"/>
            <a:r>
              <a:rPr lang="ro-RO" sz="1600" b="1" dirty="0">
                <a:solidFill>
                  <a:srgbClr val="8B0000"/>
                </a:solidFill>
                <a:latin typeface="Cambria" panose="02040503050406030204" pitchFamily="18" charset="0"/>
                <a:ea typeface="Cambria" panose="02040503050406030204" pitchFamily="18" charset="0"/>
              </a:rPr>
              <a:t>c)</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116-119</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d)</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131 alin. (11)</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e)</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138 alin. (5)</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f)</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139 alin. (2) lit. d)</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alin. (3)</a:t>
            </a:r>
            <a:r>
              <a:rPr lang="ro-RO" sz="1600" dirty="0">
                <a:solidFill>
                  <a:srgbClr val="000000"/>
                </a:solidFill>
                <a:latin typeface="Cambria" panose="02040503050406030204" pitchFamily="18" charset="0"/>
                <a:ea typeface="Cambria" panose="02040503050406030204" pitchFamily="18" charset="0"/>
              </a:rPr>
              <a:t> și </a:t>
            </a:r>
            <a:r>
              <a:rPr lang="ro-RO" sz="1600" dirty="0">
                <a:solidFill>
                  <a:srgbClr val="428BCA"/>
                </a:solidFill>
                <a:latin typeface="Cambria" panose="02040503050406030204" pitchFamily="18" charset="0"/>
                <a:ea typeface="Cambria" panose="02040503050406030204" pitchFamily="18" charset="0"/>
                <a:hlinkClick r:id="rId2"/>
              </a:rPr>
              <a:t>(7)</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g)</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190 alin. (6)</a:t>
            </a:r>
            <a:r>
              <a:rPr lang="ro-RO" sz="1600" dirty="0">
                <a:solidFill>
                  <a:srgbClr val="000000"/>
                </a:solidFill>
                <a:latin typeface="Cambria" panose="02040503050406030204" pitchFamily="18" charset="0"/>
                <a:ea typeface="Cambria" panose="02040503050406030204" pitchFamily="18" charset="0"/>
              </a:rPr>
              <a:t> și </a:t>
            </a:r>
            <a:r>
              <a:rPr lang="ro-RO" sz="1600" dirty="0">
                <a:solidFill>
                  <a:srgbClr val="428BCA"/>
                </a:solidFill>
                <a:latin typeface="Cambria" panose="02040503050406030204" pitchFamily="18" charset="0"/>
                <a:ea typeface="Cambria" panose="02040503050406030204" pitchFamily="18" charset="0"/>
                <a:hlinkClick r:id="rId2"/>
              </a:rPr>
              <a:t>art. 229 alin. (14)</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2026-2027;</a:t>
            </a:r>
          </a:p>
          <a:p>
            <a:pPr algn="just"/>
            <a:r>
              <a:rPr lang="ro-RO" sz="1600" b="1" dirty="0">
                <a:solidFill>
                  <a:srgbClr val="8B0000"/>
                </a:solidFill>
                <a:latin typeface="Cambria" panose="02040503050406030204" pitchFamily="18" charset="0"/>
                <a:ea typeface="Cambria" panose="02040503050406030204" pitchFamily="18" charset="0"/>
              </a:rPr>
              <a:t>h)</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217 alin. (3)</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dirty="0">
                <a:solidFill>
                  <a:srgbClr val="000000"/>
                </a:solidFill>
                <a:latin typeface="Cambria" panose="02040503050406030204" pitchFamily="18" charset="0"/>
                <a:ea typeface="Cambria" panose="02040503050406030204" pitchFamily="18" charset="0"/>
              </a:rPr>
              <a:t>(2) Aplicarea prevederilor </a:t>
            </a:r>
            <a:r>
              <a:rPr lang="ro-RO" sz="1600" dirty="0">
                <a:solidFill>
                  <a:srgbClr val="428BCA"/>
                </a:solidFill>
                <a:latin typeface="Cambria" panose="02040503050406030204" pitchFamily="18" charset="0"/>
                <a:ea typeface="Cambria" panose="02040503050406030204" pitchFamily="18" charset="0"/>
                <a:hlinkClick r:id="rId2"/>
              </a:rPr>
              <a:t>art. 63 alin. (4)</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art. 70 alin. (5) lit. a)</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art. 74 alin. (4)</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art. 78 alin. (8)</a:t>
            </a:r>
            <a:r>
              <a:rPr lang="ro-RO" sz="1600" dirty="0">
                <a:solidFill>
                  <a:srgbClr val="000000"/>
                </a:solidFill>
                <a:latin typeface="Cambria" panose="02040503050406030204" pitchFamily="18" charset="0"/>
                <a:ea typeface="Cambria" panose="02040503050406030204" pitchFamily="18" charset="0"/>
              </a:rPr>
              <a:t> și ale </a:t>
            </a:r>
            <a:r>
              <a:rPr lang="ro-RO" sz="1600" dirty="0">
                <a:solidFill>
                  <a:srgbClr val="428BCA"/>
                </a:solidFill>
                <a:latin typeface="Cambria" panose="02040503050406030204" pitchFamily="18" charset="0"/>
                <a:ea typeface="Cambria" panose="02040503050406030204" pitchFamily="18" charset="0"/>
                <a:hlinkClick r:id="rId2"/>
              </a:rPr>
              <a:t>art. 105 alin. (10)</a:t>
            </a:r>
            <a:r>
              <a:rPr lang="ro-RO" sz="1600" dirty="0">
                <a:solidFill>
                  <a:srgbClr val="000000"/>
                </a:solidFill>
                <a:latin typeface="Cambria" panose="02040503050406030204" pitchFamily="18" charset="0"/>
                <a:ea typeface="Cambria" panose="02040503050406030204" pitchFamily="18" charset="0"/>
              </a:rPr>
              <a:t> din </a:t>
            </a:r>
            <a:r>
              <a:rPr lang="ro-RO" sz="1600" dirty="0">
                <a:solidFill>
                  <a:srgbClr val="428BCA"/>
                </a:solidFill>
                <a:latin typeface="Cambria" panose="02040503050406030204" pitchFamily="18" charset="0"/>
                <a:ea typeface="Cambria" panose="02040503050406030204" pitchFamily="18" charset="0"/>
                <a:hlinkClick r:id="rId2"/>
              </a:rPr>
              <a:t>Legea nr. 198/2023</a:t>
            </a:r>
            <a:r>
              <a:rPr lang="ro-RO" sz="1600" dirty="0">
                <a:solidFill>
                  <a:srgbClr val="000000"/>
                </a:solidFill>
                <a:latin typeface="Cambria" panose="02040503050406030204" pitchFamily="18" charset="0"/>
                <a:ea typeface="Cambria" panose="02040503050406030204" pitchFamily="18" charset="0"/>
              </a:rPr>
              <a:t>, cu modificările și completările ulterioare, se suspendă până la începutul anului școlar 2027-2028.</a:t>
            </a:r>
          </a:p>
          <a:p>
            <a:pPr algn="just"/>
            <a:r>
              <a:rPr lang="ro-RO" sz="1600" dirty="0">
                <a:solidFill>
                  <a:srgbClr val="000000"/>
                </a:solidFill>
                <a:latin typeface="Cambria" panose="02040503050406030204" pitchFamily="18" charset="0"/>
                <a:ea typeface="Cambria" panose="02040503050406030204" pitchFamily="18" charset="0"/>
              </a:rPr>
              <a:t>(3) Prevederile </a:t>
            </a:r>
            <a:r>
              <a:rPr lang="ro-RO" sz="1600" dirty="0">
                <a:solidFill>
                  <a:srgbClr val="428BCA"/>
                </a:solidFill>
                <a:latin typeface="Cambria" panose="02040503050406030204" pitchFamily="18" charset="0"/>
                <a:ea typeface="Cambria" panose="02040503050406030204" pitchFamily="18" charset="0"/>
                <a:hlinkClick r:id="rId2"/>
              </a:rPr>
              <a:t>art. 134 din Legea nr. 198/2023</a:t>
            </a:r>
            <a:r>
              <a:rPr lang="ro-RO" sz="1600" dirty="0">
                <a:solidFill>
                  <a:srgbClr val="000000"/>
                </a:solidFill>
                <a:latin typeface="Cambria" panose="02040503050406030204" pitchFamily="18" charset="0"/>
                <a:ea typeface="Cambria" panose="02040503050406030204" pitchFamily="18" charset="0"/>
              </a:rPr>
              <a:t>, cu modificările și completările ulterioare, respectiv ale </a:t>
            </a:r>
            <a:r>
              <a:rPr lang="ro-RO" sz="1600" dirty="0">
                <a:solidFill>
                  <a:srgbClr val="428BCA"/>
                </a:solidFill>
                <a:latin typeface="Cambria" panose="02040503050406030204" pitchFamily="18" charset="0"/>
                <a:ea typeface="Cambria" panose="02040503050406030204" pitchFamily="18" charset="0"/>
                <a:hlinkClick r:id="rId3"/>
              </a:rPr>
              <a:t>art. 147 din Legea nr. 199/2023</a:t>
            </a:r>
            <a:r>
              <a:rPr lang="ro-RO" sz="1600" dirty="0">
                <a:solidFill>
                  <a:srgbClr val="000000"/>
                </a:solidFill>
                <a:latin typeface="Cambria" panose="02040503050406030204" pitchFamily="18" charset="0"/>
                <a:ea typeface="Cambria" panose="02040503050406030204" pitchFamily="18" charset="0"/>
              </a:rPr>
              <a:t>, cu modificările și completările ulterioare, se aplică începând cu anul 2027.</a:t>
            </a:r>
          </a:p>
          <a:p>
            <a:pPr algn="just"/>
            <a:r>
              <a:rPr lang="ro-RO" sz="1600" dirty="0">
                <a:solidFill>
                  <a:srgbClr val="000000"/>
                </a:solidFill>
                <a:latin typeface="Cambria" panose="02040503050406030204" pitchFamily="18" charset="0"/>
                <a:ea typeface="Cambria" panose="02040503050406030204" pitchFamily="18" charset="0"/>
              </a:rPr>
              <a:t>(4) Prevederile </a:t>
            </a:r>
            <a:r>
              <a:rPr lang="ro-RO" sz="1600" dirty="0">
                <a:solidFill>
                  <a:srgbClr val="428BCA"/>
                </a:solidFill>
                <a:latin typeface="Cambria" panose="02040503050406030204" pitchFamily="18" charset="0"/>
                <a:ea typeface="Cambria" panose="02040503050406030204" pitchFamily="18" charset="0"/>
                <a:hlinkClick r:id="rId4"/>
              </a:rPr>
              <a:t>art. 49 alin. (3) din Ordonanța Guvernului nr. 57/2002</a:t>
            </a:r>
            <a:r>
              <a:rPr lang="ro-RO" sz="1600" dirty="0">
                <a:solidFill>
                  <a:srgbClr val="000000"/>
                </a:solidFill>
                <a:latin typeface="Cambria" panose="02040503050406030204" pitchFamily="18" charset="0"/>
                <a:ea typeface="Cambria" panose="02040503050406030204" pitchFamily="18" charset="0"/>
              </a:rPr>
              <a:t>, aprobată cu modificări și completări prin </a:t>
            </a:r>
            <a:r>
              <a:rPr lang="ro-RO" sz="1600" dirty="0">
                <a:solidFill>
                  <a:srgbClr val="428BCA"/>
                </a:solidFill>
                <a:latin typeface="Cambria" panose="02040503050406030204" pitchFamily="18" charset="0"/>
                <a:ea typeface="Cambria" panose="02040503050406030204" pitchFamily="18" charset="0"/>
                <a:hlinkClick r:id="rId5"/>
              </a:rPr>
              <a:t>Legea nr. 324/2003</a:t>
            </a:r>
            <a:r>
              <a:rPr lang="ro-RO" sz="1600" dirty="0">
                <a:solidFill>
                  <a:srgbClr val="000000"/>
                </a:solidFill>
                <a:latin typeface="Cambria" panose="02040503050406030204" pitchFamily="18" charset="0"/>
                <a:ea typeface="Cambria" panose="02040503050406030204" pitchFamily="18" charset="0"/>
              </a:rPr>
              <a:t>, cu modificările și completările ulterioare, se aplică începând cu anul 2027.</a:t>
            </a:r>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56543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93004" y="379379"/>
            <a:ext cx="9241277" cy="4524315"/>
          </a:xfrm>
          <a:prstGeom prst="rect">
            <a:avLst/>
          </a:prstGeom>
        </p:spPr>
        <p:txBody>
          <a:bodyPr wrap="square">
            <a:spAutoFit/>
          </a:bodyPr>
          <a:lstStyle/>
          <a:p>
            <a:endParaRPr lang="ro-RO" b="1" dirty="0">
              <a:solidFill>
                <a:srgbClr val="00008B"/>
              </a:solidFill>
              <a:latin typeface="verdana" panose="020B0604030504040204" pitchFamily="34" charset="0"/>
            </a:endParaRPr>
          </a:p>
          <a:p>
            <a:r>
              <a:rPr lang="ro-RO" b="1" dirty="0">
                <a:solidFill>
                  <a:srgbClr val="00008B"/>
                </a:solidFill>
                <a:latin typeface="verdana" panose="020B0604030504040204" pitchFamily="34" charset="0"/>
              </a:rPr>
              <a:t>Articolul LIII </a:t>
            </a:r>
          </a:p>
          <a:p>
            <a:endParaRPr lang="ro-RO" b="1" dirty="0">
              <a:solidFill>
                <a:srgbClr val="00008B"/>
              </a:solidFill>
              <a:latin typeface="verdana" panose="020B0604030504040204" pitchFamily="34" charset="0"/>
            </a:endParaRPr>
          </a:p>
          <a:p>
            <a:pPr algn="just"/>
            <a:r>
              <a:rPr lang="ro-RO" dirty="0">
                <a:solidFill>
                  <a:srgbClr val="000000"/>
                </a:solidFill>
                <a:latin typeface="Cambria" panose="02040503050406030204" pitchFamily="18" charset="0"/>
                <a:ea typeface="Cambria" panose="02040503050406030204" pitchFamily="18" charset="0"/>
              </a:rPr>
              <a:t>Legea învățământului preuniversitar nr. 198/2023, publicată în Monitorul Oficial al României, Partea I, nr. 613 din 5 iulie 2023, cu modificările și completările ulterioare, se modifică și se completează după cum urmează:</a:t>
            </a:r>
          </a:p>
          <a:p>
            <a:pPr algn="just"/>
            <a:r>
              <a:rPr lang="ro-RO" b="1" dirty="0">
                <a:solidFill>
                  <a:srgbClr val="8B0000"/>
                </a:solidFill>
                <a:latin typeface="Cambria" panose="02040503050406030204" pitchFamily="18" charset="0"/>
                <a:ea typeface="Cambria" panose="02040503050406030204" pitchFamily="18" charset="0"/>
              </a:rPr>
              <a:t>1. </a:t>
            </a:r>
            <a:r>
              <a:rPr lang="ro-RO" dirty="0">
                <a:solidFill>
                  <a:srgbClr val="000000"/>
                </a:solidFill>
                <a:latin typeface="Cambria" panose="02040503050406030204" pitchFamily="18" charset="0"/>
                <a:ea typeface="Cambria" panose="02040503050406030204" pitchFamily="18" charset="0"/>
              </a:rPr>
              <a:t>La articolul 16, alineatul (1) se modifică și va avea următorul cuprins:</a:t>
            </a:r>
          </a:p>
          <a:p>
            <a:pPr algn="just"/>
            <a:r>
              <a:rPr lang="ro-RO" b="1" dirty="0">
                <a:solidFill>
                  <a:srgbClr val="00008B"/>
                </a:solidFill>
                <a:latin typeface="Cambria" panose="02040503050406030204" pitchFamily="18" charset="0"/>
                <a:ea typeface="Cambria" panose="02040503050406030204" pitchFamily="18" charset="0"/>
              </a:rPr>
              <a:t>Articolul 16 </a:t>
            </a:r>
            <a:r>
              <a:rPr lang="ro-RO" dirty="0">
                <a:solidFill>
                  <a:srgbClr val="000000"/>
                </a:solidFill>
                <a:latin typeface="Cambria" panose="02040503050406030204" pitchFamily="18" charset="0"/>
                <a:ea typeface="Cambria" panose="02040503050406030204" pitchFamily="18" charset="0"/>
              </a:rPr>
              <a:t>(1) Unitățile de învățământ de stat au personalitate juridică, dacă se organizează și funcționează, după caz, astfel:</a:t>
            </a:r>
          </a:p>
          <a:p>
            <a:pPr algn="just"/>
            <a:r>
              <a:rPr lang="ro-RO" b="1" dirty="0">
                <a:solidFill>
                  <a:srgbClr val="8B0000"/>
                </a:solidFill>
                <a:latin typeface="Cambria" panose="02040503050406030204" pitchFamily="18" charset="0"/>
                <a:ea typeface="Cambria" panose="02040503050406030204" pitchFamily="18" charset="0"/>
              </a:rPr>
              <a:t>a)</a:t>
            </a:r>
            <a:r>
              <a:rPr lang="ro-RO" dirty="0">
                <a:solidFill>
                  <a:srgbClr val="000000"/>
                </a:solidFill>
                <a:latin typeface="Cambria" panose="02040503050406030204" pitchFamily="18" charset="0"/>
                <a:ea typeface="Cambria" panose="02040503050406030204" pitchFamily="18" charset="0"/>
              </a:rPr>
              <a:t> cu minimum 500 de elevi;</a:t>
            </a:r>
          </a:p>
          <a:p>
            <a:pPr algn="just"/>
            <a:r>
              <a:rPr lang="ro-RO" b="1" dirty="0">
                <a:solidFill>
                  <a:srgbClr val="8B0000"/>
                </a:solidFill>
                <a:latin typeface="Cambria" panose="02040503050406030204" pitchFamily="18" charset="0"/>
                <a:ea typeface="Cambria" panose="02040503050406030204" pitchFamily="18" charset="0"/>
              </a:rPr>
              <a:t>b)</a:t>
            </a:r>
            <a:r>
              <a:rPr lang="ro-RO" dirty="0">
                <a:solidFill>
                  <a:srgbClr val="000000"/>
                </a:solidFill>
                <a:latin typeface="Cambria" panose="02040503050406030204" pitchFamily="18" charset="0"/>
                <a:ea typeface="Cambria" panose="02040503050406030204" pitchFamily="18" charset="0"/>
              </a:rPr>
              <a:t> cu minimum 500 de elevi, preșcolari și/sau </a:t>
            </a:r>
            <a:r>
              <a:rPr lang="ro-RO" dirty="0" err="1">
                <a:solidFill>
                  <a:srgbClr val="000000"/>
                </a:solidFill>
                <a:latin typeface="Cambria" panose="02040503050406030204" pitchFamily="18" charset="0"/>
                <a:ea typeface="Cambria" panose="02040503050406030204" pitchFamily="18" charset="0"/>
              </a:rPr>
              <a:t>antepreșcolari</a:t>
            </a:r>
            <a:r>
              <a:rPr lang="ro-RO" dirty="0">
                <a:solidFill>
                  <a:srgbClr val="000000"/>
                </a:solidFill>
                <a:latin typeface="Cambria" panose="02040503050406030204" pitchFamily="18" charset="0"/>
                <a:ea typeface="Cambria" panose="02040503050406030204" pitchFamily="18" charset="0"/>
              </a:rPr>
              <a:t>;</a:t>
            </a:r>
          </a:p>
          <a:p>
            <a:pPr algn="just"/>
            <a:r>
              <a:rPr lang="ro-RO" b="1" dirty="0">
                <a:solidFill>
                  <a:srgbClr val="8B0000"/>
                </a:solidFill>
                <a:latin typeface="Cambria" panose="02040503050406030204" pitchFamily="18" charset="0"/>
                <a:ea typeface="Cambria" panose="02040503050406030204" pitchFamily="18" charset="0"/>
              </a:rPr>
              <a:t>c)</a:t>
            </a:r>
            <a:r>
              <a:rPr lang="ro-RO" dirty="0">
                <a:solidFill>
                  <a:srgbClr val="000000"/>
                </a:solidFill>
                <a:latin typeface="Cambria" panose="02040503050406030204" pitchFamily="18" charset="0"/>
                <a:ea typeface="Cambria" panose="02040503050406030204" pitchFamily="18" charset="0"/>
              </a:rPr>
              <a:t> cu minimum 250 de preșcolari și/sau </a:t>
            </a:r>
            <a:r>
              <a:rPr lang="ro-RO" dirty="0" err="1">
                <a:solidFill>
                  <a:srgbClr val="000000"/>
                </a:solidFill>
                <a:latin typeface="Cambria" panose="02040503050406030204" pitchFamily="18" charset="0"/>
                <a:ea typeface="Cambria" panose="02040503050406030204" pitchFamily="18" charset="0"/>
              </a:rPr>
              <a:t>antepreșcolari</a:t>
            </a:r>
            <a:r>
              <a:rPr lang="ro-RO" dirty="0">
                <a:solidFill>
                  <a:srgbClr val="000000"/>
                </a:solidFill>
                <a:latin typeface="Cambria" panose="02040503050406030204" pitchFamily="18" charset="0"/>
                <a:ea typeface="Cambria" panose="02040503050406030204" pitchFamily="18" charset="0"/>
              </a:rPr>
              <a:t>;</a:t>
            </a:r>
          </a:p>
          <a:p>
            <a:pPr algn="just"/>
            <a:r>
              <a:rPr lang="ro-RO" b="1" dirty="0">
                <a:solidFill>
                  <a:srgbClr val="8B0000"/>
                </a:solidFill>
                <a:latin typeface="Cambria" panose="02040503050406030204" pitchFamily="18" charset="0"/>
                <a:ea typeface="Cambria" panose="02040503050406030204" pitchFamily="18" charset="0"/>
              </a:rPr>
              <a:t>d)</a:t>
            </a:r>
            <a:r>
              <a:rPr lang="ro-RO" dirty="0">
                <a:solidFill>
                  <a:srgbClr val="000000"/>
                </a:solidFill>
                <a:latin typeface="Cambria" panose="02040503050406030204" pitchFamily="18" charset="0"/>
                <a:ea typeface="Cambria" panose="02040503050406030204" pitchFamily="18" charset="0"/>
              </a:rPr>
              <a:t> cu minimum 200 de </a:t>
            </a:r>
            <a:r>
              <a:rPr lang="ro-RO" dirty="0" err="1">
                <a:solidFill>
                  <a:srgbClr val="000000"/>
                </a:solidFill>
                <a:latin typeface="Cambria" panose="02040503050406030204" pitchFamily="18" charset="0"/>
                <a:ea typeface="Cambria" panose="02040503050406030204" pitchFamily="18" charset="0"/>
              </a:rPr>
              <a:t>antepreșcolari</a:t>
            </a:r>
            <a:r>
              <a:rPr lang="ro-RO" dirty="0">
                <a:solidFill>
                  <a:srgbClr val="000000"/>
                </a:solidFill>
                <a:latin typeface="Cambria" panose="02040503050406030204" pitchFamily="18" charset="0"/>
                <a:ea typeface="Cambria" panose="02040503050406030204" pitchFamily="18" charset="0"/>
              </a:rPr>
              <a:t>;</a:t>
            </a:r>
          </a:p>
          <a:p>
            <a:pPr algn="just"/>
            <a:r>
              <a:rPr lang="ro-RO" b="1" dirty="0">
                <a:solidFill>
                  <a:srgbClr val="8B0000"/>
                </a:solidFill>
                <a:latin typeface="Cambria" panose="02040503050406030204" pitchFamily="18" charset="0"/>
                <a:ea typeface="Cambria" panose="02040503050406030204" pitchFamily="18" charset="0"/>
              </a:rPr>
              <a:t>e)</a:t>
            </a:r>
            <a:r>
              <a:rPr lang="ro-RO" dirty="0">
                <a:solidFill>
                  <a:srgbClr val="000000"/>
                </a:solidFill>
                <a:latin typeface="Cambria" panose="02040503050406030204" pitchFamily="18" charset="0"/>
                <a:ea typeface="Cambria" panose="02040503050406030204" pitchFamily="18" charset="0"/>
              </a:rPr>
              <a:t> cu minimum 300 de elevi, în cazul unităților de învățământ postliceal;</a:t>
            </a:r>
          </a:p>
          <a:p>
            <a:pPr algn="just"/>
            <a:r>
              <a:rPr lang="ro-RO" b="1" dirty="0">
                <a:solidFill>
                  <a:srgbClr val="8B0000"/>
                </a:solidFill>
                <a:latin typeface="Cambria" panose="02040503050406030204" pitchFamily="18" charset="0"/>
                <a:ea typeface="Cambria" panose="02040503050406030204" pitchFamily="18" charset="0"/>
              </a:rPr>
              <a:t>f)</a:t>
            </a:r>
            <a:r>
              <a:rPr lang="ro-RO" dirty="0">
                <a:solidFill>
                  <a:srgbClr val="000000"/>
                </a:solidFill>
                <a:latin typeface="Cambria" panose="02040503050406030204" pitchFamily="18" charset="0"/>
                <a:ea typeface="Cambria" panose="02040503050406030204" pitchFamily="18" charset="0"/>
              </a:rPr>
              <a:t> cu minimum 50 de elevi sau minimum 50 de elevi și/sau preșcolari, în cazul unităților de învățământ special.</a:t>
            </a:r>
            <a:endParaRPr lang="ro-RO"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52876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7787" y="145915"/>
            <a:ext cx="10233497" cy="6278642"/>
          </a:xfrm>
          <a:prstGeom prst="rect">
            <a:avLst/>
          </a:prstGeom>
        </p:spPr>
        <p:txBody>
          <a:bodyPr wrap="square">
            <a:spAutoFit/>
          </a:bodyPr>
          <a:lstStyle/>
          <a:p>
            <a:r>
              <a:rPr lang="ro-RO" b="1" dirty="0">
                <a:solidFill>
                  <a:srgbClr val="8B0000"/>
                </a:solidFill>
                <a:latin typeface="Cambria" panose="02040503050406030204" pitchFamily="18" charset="0"/>
                <a:ea typeface="Cambria" panose="02040503050406030204" pitchFamily="18" charset="0"/>
              </a:rPr>
              <a:t>2.</a:t>
            </a:r>
            <a:r>
              <a:rPr lang="ro-RO" dirty="0">
                <a:solidFill>
                  <a:srgbClr val="000000"/>
                </a:solidFill>
                <a:latin typeface="Cambria" panose="02040503050406030204" pitchFamily="18" charset="0"/>
                <a:ea typeface="Cambria" panose="02040503050406030204" pitchFamily="18" charset="0"/>
              </a:rPr>
              <a:t> </a:t>
            </a:r>
            <a:r>
              <a:rPr lang="ro-RO" sz="1600" b="1" dirty="0">
                <a:solidFill>
                  <a:srgbClr val="000000"/>
                </a:solidFill>
                <a:latin typeface="Cambria" panose="02040503050406030204" pitchFamily="18" charset="0"/>
                <a:ea typeface="Cambria" panose="02040503050406030204" pitchFamily="18" charset="0"/>
              </a:rPr>
              <a:t>La articolul 23, alineatele (1) , (6) și (11)  se modifică și vor avea următorul cuprins:</a:t>
            </a:r>
          </a:p>
          <a:p>
            <a:pPr algn="just"/>
            <a:r>
              <a:rPr lang="ro-RO" sz="1600" b="1" dirty="0">
                <a:solidFill>
                  <a:srgbClr val="00008B"/>
                </a:solidFill>
                <a:latin typeface="Cambria" panose="02040503050406030204" pitchFamily="18" charset="0"/>
                <a:ea typeface="Cambria" panose="02040503050406030204" pitchFamily="18" charset="0"/>
              </a:rPr>
              <a:t>Articolul 23 </a:t>
            </a:r>
            <a:r>
              <a:rPr lang="ro-RO" sz="1600" dirty="0">
                <a:solidFill>
                  <a:srgbClr val="000000"/>
                </a:solidFill>
                <a:latin typeface="Cambria" panose="02040503050406030204" pitchFamily="18" charset="0"/>
                <a:ea typeface="Cambria" panose="02040503050406030204" pitchFamily="18" charset="0"/>
              </a:rPr>
              <a:t>(1) În învățământul preuniversitar, formațiunile de studiu cuprind grupe sau clase, după cum urmează:</a:t>
            </a:r>
          </a:p>
          <a:p>
            <a:pPr algn="just"/>
            <a:r>
              <a:rPr lang="ro-RO" sz="1600" b="1" dirty="0">
                <a:solidFill>
                  <a:srgbClr val="8B0000"/>
                </a:solidFill>
                <a:latin typeface="Cambria" panose="02040503050406030204" pitchFamily="18" charset="0"/>
                <a:ea typeface="Cambria" panose="02040503050406030204" pitchFamily="18" charset="0"/>
              </a:rPr>
              <a:t>a)</a:t>
            </a:r>
            <a:r>
              <a:rPr lang="ro-RO" sz="1600" dirty="0">
                <a:solidFill>
                  <a:srgbClr val="000000"/>
                </a:solidFill>
                <a:latin typeface="Cambria" panose="02040503050406030204" pitchFamily="18" charset="0"/>
                <a:ea typeface="Cambria" panose="02040503050406030204" pitchFamily="18" charset="0"/>
              </a:rPr>
              <a:t> educația timpurie, nivel </a:t>
            </a:r>
            <a:r>
              <a:rPr lang="ro-RO" sz="1600" dirty="0" err="1">
                <a:solidFill>
                  <a:srgbClr val="000000"/>
                </a:solidFill>
                <a:latin typeface="Cambria" panose="02040503050406030204" pitchFamily="18" charset="0"/>
                <a:ea typeface="Cambria" panose="02040503050406030204" pitchFamily="18" charset="0"/>
              </a:rPr>
              <a:t>antepreșcolar</a:t>
            </a:r>
            <a:r>
              <a:rPr lang="ro-RO" sz="1600" dirty="0">
                <a:solidFill>
                  <a:srgbClr val="000000"/>
                </a:solidFill>
                <a:latin typeface="Cambria" panose="02040503050406030204" pitchFamily="18" charset="0"/>
                <a:ea typeface="Cambria" panose="02040503050406030204" pitchFamily="18" charset="0"/>
              </a:rPr>
              <a:t>:</a:t>
            </a:r>
          </a:p>
          <a:p>
            <a:pPr algn="just"/>
            <a:r>
              <a:rPr lang="ro-RO" sz="1600" b="1" dirty="0">
                <a:solidFill>
                  <a:srgbClr val="8B0000"/>
                </a:solidFill>
                <a:latin typeface="Cambria" panose="02040503050406030204" pitchFamily="18" charset="0"/>
                <a:ea typeface="Cambria" panose="02040503050406030204" pitchFamily="18" charset="0"/>
              </a:rPr>
              <a:t>(i)</a:t>
            </a:r>
            <a:r>
              <a:rPr lang="ro-RO" sz="1600" dirty="0">
                <a:solidFill>
                  <a:srgbClr val="000000"/>
                </a:solidFill>
                <a:latin typeface="Cambria" panose="02040503050406030204" pitchFamily="18" charset="0"/>
                <a:ea typeface="Cambria" panose="02040503050406030204" pitchFamily="18" charset="0"/>
              </a:rPr>
              <a:t> grupa mică cuprinde, în medie, 9 copii, dar nu mai puțin de 7 și nu mai mult de 11;</a:t>
            </a:r>
          </a:p>
          <a:p>
            <a:pPr algn="just"/>
            <a:r>
              <a:rPr lang="ro-RO" sz="1600" b="1" dirty="0">
                <a:solidFill>
                  <a:srgbClr val="8B0000"/>
                </a:solidFill>
                <a:latin typeface="Cambria" panose="02040503050406030204" pitchFamily="18" charset="0"/>
                <a:ea typeface="Cambria" panose="02040503050406030204" pitchFamily="18" charset="0"/>
              </a:rPr>
              <a:t>(ii)</a:t>
            </a:r>
            <a:r>
              <a:rPr lang="ro-RO" sz="1600" dirty="0">
                <a:solidFill>
                  <a:srgbClr val="000000"/>
                </a:solidFill>
                <a:latin typeface="Cambria" panose="02040503050406030204" pitchFamily="18" charset="0"/>
                <a:ea typeface="Cambria" panose="02040503050406030204" pitchFamily="18" charset="0"/>
              </a:rPr>
              <a:t> grupa mijlocie cuprinde, în medie, 14 copii, dar nu mai puțin de 10 și nu mai mult de 17</a:t>
            </a:r>
          </a:p>
          <a:p>
            <a:pPr algn="just"/>
            <a:r>
              <a:rPr lang="ro-RO" sz="1600" b="1" dirty="0">
                <a:solidFill>
                  <a:srgbClr val="8B0000"/>
                </a:solidFill>
                <a:latin typeface="Cambria" panose="02040503050406030204" pitchFamily="18" charset="0"/>
                <a:ea typeface="Cambria" panose="02040503050406030204" pitchFamily="18" charset="0"/>
              </a:rPr>
              <a:t>(iii)</a:t>
            </a:r>
            <a:r>
              <a:rPr lang="ro-RO" sz="1600" dirty="0">
                <a:solidFill>
                  <a:srgbClr val="000000"/>
                </a:solidFill>
                <a:latin typeface="Cambria" panose="02040503050406030204" pitchFamily="18" charset="0"/>
                <a:ea typeface="Cambria" panose="02040503050406030204" pitchFamily="18" charset="0"/>
              </a:rPr>
              <a:t> grupa mare cuprinde, în medie, 16 copii, dar nu mai puțin de 10 și nu mai mult de 22;</a:t>
            </a:r>
          </a:p>
          <a:p>
            <a:pPr algn="just"/>
            <a:r>
              <a:rPr lang="ro-RO" sz="1600" b="1" dirty="0">
                <a:solidFill>
                  <a:srgbClr val="8B0000"/>
                </a:solidFill>
                <a:latin typeface="Cambria" panose="02040503050406030204" pitchFamily="18" charset="0"/>
                <a:ea typeface="Cambria" panose="02040503050406030204" pitchFamily="18" charset="0"/>
              </a:rPr>
              <a:t>b)</a:t>
            </a:r>
            <a:r>
              <a:rPr lang="ro-RO" sz="1600" dirty="0">
                <a:solidFill>
                  <a:srgbClr val="000000"/>
                </a:solidFill>
                <a:latin typeface="Cambria" panose="02040503050406030204" pitchFamily="18" charset="0"/>
                <a:ea typeface="Cambria" panose="02040503050406030204" pitchFamily="18" charset="0"/>
              </a:rPr>
              <a:t> educația timpurie, nivel preșcolar: grupa cuprinde, în medie, 17 preșcolari, dar nu mai puțin de 12 și nu mai mult de 22;</a:t>
            </a:r>
          </a:p>
          <a:p>
            <a:pPr algn="just"/>
            <a:r>
              <a:rPr lang="ro-RO" sz="1600" b="1" dirty="0">
                <a:solidFill>
                  <a:srgbClr val="8B0000"/>
                </a:solidFill>
                <a:latin typeface="Cambria" panose="02040503050406030204" pitchFamily="18" charset="0"/>
                <a:ea typeface="Cambria" panose="02040503050406030204" pitchFamily="18" charset="0"/>
              </a:rPr>
              <a:t>c)</a:t>
            </a:r>
            <a:r>
              <a:rPr lang="ro-RO" sz="1600" dirty="0">
                <a:solidFill>
                  <a:srgbClr val="000000"/>
                </a:solidFill>
                <a:latin typeface="Cambria" panose="02040503050406030204" pitchFamily="18" charset="0"/>
                <a:ea typeface="Cambria" panose="02040503050406030204" pitchFamily="18" charset="0"/>
              </a:rPr>
              <a:t> învățământul primar: clasa cuprinde, în medie, 18 elevi, dar nu mai puțin de 12 și nu mai mult de 24;</a:t>
            </a:r>
          </a:p>
          <a:p>
            <a:pPr algn="just"/>
            <a:r>
              <a:rPr lang="ro-RO" sz="1600" b="1" dirty="0">
                <a:solidFill>
                  <a:srgbClr val="8B0000"/>
                </a:solidFill>
                <a:latin typeface="Cambria" panose="02040503050406030204" pitchFamily="18" charset="0"/>
                <a:ea typeface="Cambria" panose="02040503050406030204" pitchFamily="18" charset="0"/>
              </a:rPr>
              <a:t>d)</a:t>
            </a:r>
            <a:r>
              <a:rPr lang="ro-RO" sz="1600" dirty="0">
                <a:solidFill>
                  <a:srgbClr val="000000"/>
                </a:solidFill>
                <a:latin typeface="Cambria" panose="02040503050406030204" pitchFamily="18" charset="0"/>
                <a:ea typeface="Cambria" panose="02040503050406030204" pitchFamily="18" charset="0"/>
              </a:rPr>
              <a:t> învățământul gimnazial: clasa cuprinde, în medie, 20 de elevi, dar nu mai puțin de 12 și nu mai mult de 28;</a:t>
            </a:r>
          </a:p>
          <a:p>
            <a:pPr algn="just"/>
            <a:r>
              <a:rPr lang="ro-RO" sz="1600" b="1" dirty="0">
                <a:solidFill>
                  <a:srgbClr val="8B0000"/>
                </a:solidFill>
                <a:latin typeface="Cambria" panose="02040503050406030204" pitchFamily="18" charset="0"/>
                <a:ea typeface="Cambria" panose="02040503050406030204" pitchFamily="18" charset="0"/>
              </a:rPr>
              <a:t>e)</a:t>
            </a:r>
            <a:r>
              <a:rPr lang="ro-RO" sz="1600" dirty="0">
                <a:solidFill>
                  <a:srgbClr val="000000"/>
                </a:solidFill>
                <a:latin typeface="Cambria" panose="02040503050406030204" pitchFamily="18" charset="0"/>
                <a:ea typeface="Cambria" panose="02040503050406030204" pitchFamily="18" charset="0"/>
              </a:rPr>
              <a:t> învățământul sportiv și de artă: clasa cuprinde, în medie, 16 elevi, dar nu mai puțin de 8 și nu mai mult de 24, și poate fi constituită din maximum 4 grupe. Grupa cuprinde, în medie, 7 elevi, dar nu mai puțin de 4 și nu mai mult de 10;</a:t>
            </a:r>
          </a:p>
          <a:p>
            <a:pPr algn="just"/>
            <a:r>
              <a:rPr lang="ro-RO" sz="1600" b="1" dirty="0">
                <a:solidFill>
                  <a:srgbClr val="8B0000"/>
                </a:solidFill>
                <a:latin typeface="Cambria" panose="02040503050406030204" pitchFamily="18" charset="0"/>
                <a:ea typeface="Cambria" panose="02040503050406030204" pitchFamily="18" charset="0"/>
              </a:rPr>
              <a:t>f)</a:t>
            </a:r>
            <a:r>
              <a:rPr lang="ro-RO" sz="1600" dirty="0">
                <a:solidFill>
                  <a:srgbClr val="000000"/>
                </a:solidFill>
                <a:latin typeface="Cambria" panose="02040503050406030204" pitchFamily="18" charset="0"/>
                <a:ea typeface="Cambria" panose="02040503050406030204" pitchFamily="18" charset="0"/>
              </a:rPr>
              <a:t> învățământul liceal, inclusiv dual: clasa cuprinde, în medie, 23 de elevi, dar nu mai puțin de 16 și nu mai mult de 30;</a:t>
            </a:r>
          </a:p>
          <a:p>
            <a:pPr algn="just"/>
            <a:r>
              <a:rPr lang="ro-RO" sz="1600" b="1" dirty="0">
                <a:solidFill>
                  <a:srgbClr val="8B0000"/>
                </a:solidFill>
                <a:latin typeface="Cambria" panose="02040503050406030204" pitchFamily="18" charset="0"/>
                <a:ea typeface="Cambria" panose="02040503050406030204" pitchFamily="18" charset="0"/>
              </a:rPr>
              <a:t>g)</a:t>
            </a:r>
            <a:r>
              <a:rPr lang="ro-RO" sz="1600" dirty="0">
                <a:solidFill>
                  <a:srgbClr val="000000"/>
                </a:solidFill>
                <a:latin typeface="Cambria" panose="02040503050406030204" pitchFamily="18" charset="0"/>
                <a:ea typeface="Cambria" panose="02040503050406030204" pitchFamily="18" charset="0"/>
              </a:rPr>
              <a:t> instruirea practică și pregătirea de specialitate se desfășoară pe grupe de minimum 8 elevi și maximum 15 elevi;</a:t>
            </a:r>
          </a:p>
          <a:p>
            <a:pPr algn="just"/>
            <a:r>
              <a:rPr lang="ro-RO" sz="1600" b="1" dirty="0">
                <a:solidFill>
                  <a:srgbClr val="8B0000"/>
                </a:solidFill>
                <a:latin typeface="Cambria" panose="02040503050406030204" pitchFamily="18" charset="0"/>
                <a:ea typeface="Cambria" panose="02040503050406030204" pitchFamily="18" charset="0"/>
              </a:rPr>
              <a:t>h)</a:t>
            </a:r>
            <a:r>
              <a:rPr lang="ro-RO" sz="1600" dirty="0">
                <a:solidFill>
                  <a:srgbClr val="000000"/>
                </a:solidFill>
                <a:latin typeface="Cambria" panose="02040503050406030204" pitchFamily="18" charset="0"/>
                <a:ea typeface="Cambria" panose="02040503050406030204" pitchFamily="18" charset="0"/>
              </a:rPr>
              <a:t> clasele din învățământul liceal tehnologic pot fi constituite din maximum 3 grupe cu calificări diferite;</a:t>
            </a:r>
          </a:p>
          <a:p>
            <a:pPr algn="just"/>
            <a:r>
              <a:rPr lang="ro-RO" sz="1600" b="1" dirty="0">
                <a:solidFill>
                  <a:srgbClr val="8B0000"/>
                </a:solidFill>
                <a:latin typeface="Cambria" panose="02040503050406030204" pitchFamily="18" charset="0"/>
                <a:ea typeface="Cambria" panose="02040503050406030204" pitchFamily="18" charset="0"/>
              </a:rPr>
              <a:t>i)</a:t>
            </a:r>
            <a:r>
              <a:rPr lang="ro-RO" sz="1600" dirty="0">
                <a:solidFill>
                  <a:srgbClr val="000000"/>
                </a:solidFill>
                <a:latin typeface="Cambria" panose="02040503050406030204" pitchFamily="18" charset="0"/>
                <a:ea typeface="Cambria" panose="02040503050406030204" pitchFamily="18" charset="0"/>
              </a:rPr>
              <a:t> învățământul postliceal: clasa cuprinde, în medie, 26 de elevi, dar nu mai puțin de 20 și nu mai mult de 32;</a:t>
            </a:r>
          </a:p>
          <a:p>
            <a:pPr algn="just"/>
            <a:r>
              <a:rPr lang="ro-RO" sz="1600" b="1" dirty="0">
                <a:solidFill>
                  <a:srgbClr val="8B0000"/>
                </a:solidFill>
                <a:latin typeface="Cambria" panose="02040503050406030204" pitchFamily="18" charset="0"/>
                <a:ea typeface="Cambria" panose="02040503050406030204" pitchFamily="18" charset="0"/>
              </a:rPr>
              <a:t>j)</a:t>
            </a:r>
            <a:r>
              <a:rPr lang="ro-RO" sz="1600" dirty="0">
                <a:solidFill>
                  <a:srgbClr val="000000"/>
                </a:solidFill>
                <a:latin typeface="Cambria" panose="02040503050406030204" pitchFamily="18" charset="0"/>
                <a:ea typeface="Cambria" panose="02040503050406030204" pitchFamily="18" charset="0"/>
              </a:rPr>
              <a:t> învățământul special:</a:t>
            </a:r>
          </a:p>
          <a:p>
            <a:pPr algn="just"/>
            <a:r>
              <a:rPr lang="ro-RO" sz="1600" b="1" dirty="0">
                <a:solidFill>
                  <a:srgbClr val="8B0000"/>
                </a:solidFill>
                <a:latin typeface="Cambria" panose="02040503050406030204" pitchFamily="18" charset="0"/>
                <a:ea typeface="Cambria" panose="02040503050406030204" pitchFamily="18" charset="0"/>
              </a:rPr>
              <a:t>(i)</a:t>
            </a:r>
            <a:r>
              <a:rPr lang="ro-RO" sz="1600" dirty="0">
                <a:solidFill>
                  <a:srgbClr val="000000"/>
                </a:solidFill>
                <a:latin typeface="Cambria" panose="02040503050406030204" pitchFamily="18" charset="0"/>
                <a:ea typeface="Cambria" panose="02040503050406030204" pitchFamily="18" charset="0"/>
              </a:rPr>
              <a:t> pentru </a:t>
            </a:r>
            <a:r>
              <a:rPr lang="ro-RO" sz="1600" dirty="0" err="1">
                <a:solidFill>
                  <a:srgbClr val="000000"/>
                </a:solidFill>
                <a:latin typeface="Cambria" panose="02040503050406030204" pitchFamily="18" charset="0"/>
                <a:ea typeface="Cambria" panose="02040503050406030204" pitchFamily="18" charset="0"/>
              </a:rPr>
              <a:t>antepreșcolari</a:t>
            </a:r>
            <a:r>
              <a:rPr lang="ro-RO" sz="1600" dirty="0">
                <a:solidFill>
                  <a:srgbClr val="000000"/>
                </a:solidFill>
                <a:latin typeface="Cambria" panose="02040503050406030204" pitchFamily="18" charset="0"/>
                <a:ea typeface="Cambria" panose="02040503050406030204" pitchFamily="18" charset="0"/>
              </a:rPr>
              <a:t> cu sprijin de nivel I-II: grupa de sprijin special cuprinde, în medie, 6 copii, dar nu mai puțin de 5 și nu mai mult de 7;</a:t>
            </a:r>
          </a:p>
          <a:p>
            <a:pPr algn="just"/>
            <a:r>
              <a:rPr lang="ro-RO" sz="1600" b="1" dirty="0">
                <a:solidFill>
                  <a:srgbClr val="8B0000"/>
                </a:solidFill>
                <a:latin typeface="Cambria" panose="02040503050406030204" pitchFamily="18" charset="0"/>
                <a:ea typeface="Cambria" panose="02040503050406030204" pitchFamily="18" charset="0"/>
              </a:rPr>
              <a:t>(ii)</a:t>
            </a:r>
            <a:r>
              <a:rPr lang="ro-RO" sz="1600" dirty="0">
                <a:solidFill>
                  <a:srgbClr val="000000"/>
                </a:solidFill>
                <a:latin typeface="Cambria" panose="02040503050406030204" pitchFamily="18" charset="0"/>
                <a:ea typeface="Cambria" panose="02040503050406030204" pitchFamily="18" charset="0"/>
              </a:rPr>
              <a:t> pentru beneficiarii primari cu sprijin special de nivel I-II: grupa/clasa de sprijin special cuprinde în medie 7 elevi, dar nu mai puțin de 6 și nu mai mult de 8;</a:t>
            </a:r>
          </a:p>
          <a:p>
            <a:pPr algn="just"/>
            <a:r>
              <a:rPr lang="ro-RO" sz="1600" b="1" dirty="0">
                <a:solidFill>
                  <a:srgbClr val="8B0000"/>
                </a:solidFill>
                <a:latin typeface="Cambria" panose="02040503050406030204" pitchFamily="18" charset="0"/>
                <a:ea typeface="Cambria" panose="02040503050406030204" pitchFamily="18" charset="0"/>
              </a:rPr>
              <a:t>(iii)</a:t>
            </a:r>
            <a:r>
              <a:rPr lang="ro-RO" sz="1600" dirty="0">
                <a:solidFill>
                  <a:srgbClr val="000000"/>
                </a:solidFill>
                <a:latin typeface="Cambria" panose="02040503050406030204" pitchFamily="18" charset="0"/>
                <a:ea typeface="Cambria" panose="02040503050406030204" pitchFamily="18" charset="0"/>
              </a:rPr>
              <a:t> pentru </a:t>
            </a:r>
            <a:r>
              <a:rPr lang="ro-RO" sz="1600" dirty="0" err="1">
                <a:solidFill>
                  <a:srgbClr val="000000"/>
                </a:solidFill>
                <a:latin typeface="Cambria" panose="02040503050406030204" pitchFamily="18" charset="0"/>
                <a:ea typeface="Cambria" panose="02040503050406030204" pitchFamily="18" charset="0"/>
              </a:rPr>
              <a:t>antepreșcolari</a:t>
            </a:r>
            <a:r>
              <a:rPr lang="ro-RO" sz="1600" dirty="0">
                <a:solidFill>
                  <a:srgbClr val="000000"/>
                </a:solidFill>
                <a:latin typeface="Cambria" panose="02040503050406030204" pitchFamily="18" charset="0"/>
                <a:ea typeface="Cambria" panose="02040503050406030204" pitchFamily="18" charset="0"/>
              </a:rPr>
              <a:t> cu deficiențe grave de dezvoltare și preșcolari cu sprijin special de nivel III-IV: grupa/clasa cuprinde, în medie, 4 copii, dar nu mai puțin de 3 și nu mai mult de 5;</a:t>
            </a:r>
          </a:p>
        </p:txBody>
      </p:sp>
    </p:spTree>
    <p:extLst>
      <p:ext uri="{BB962C8B-B14F-4D97-AF65-F5344CB8AC3E}">
        <p14:creationId xmlns:p14="http://schemas.microsoft.com/office/powerpoint/2010/main" val="3568451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4715" y="690664"/>
            <a:ext cx="9679021" cy="4278094"/>
          </a:xfrm>
          <a:prstGeom prst="rect">
            <a:avLst/>
          </a:prstGeom>
        </p:spPr>
        <p:txBody>
          <a:bodyPr wrap="square">
            <a:spAutoFit/>
          </a:bodyPr>
          <a:lstStyle/>
          <a:p>
            <a:pPr algn="just"/>
            <a:r>
              <a:rPr lang="ro-RO" sz="1600" b="1" dirty="0">
                <a:solidFill>
                  <a:srgbClr val="8B0000"/>
                </a:solidFill>
                <a:latin typeface="Cambria" panose="02040503050406030204" pitchFamily="18" charset="0"/>
                <a:ea typeface="Cambria" panose="02040503050406030204" pitchFamily="18" charset="0"/>
              </a:rPr>
              <a:t>(iv)</a:t>
            </a:r>
            <a:r>
              <a:rPr lang="ro-RO" sz="1600" dirty="0">
                <a:solidFill>
                  <a:srgbClr val="000000"/>
                </a:solidFill>
                <a:latin typeface="Cambria" panose="02040503050406030204" pitchFamily="18" charset="0"/>
                <a:ea typeface="Cambria" panose="02040503050406030204" pitchFamily="18" charset="0"/>
              </a:rPr>
              <a:t> învățământul special pentru beneficiarii primari cu sprijin special de nivel III-IV: grupa/clasa cuprinde, în medie, 5 elevi, dar nu mai puțin de 4 și nu mai mult de 6;</a:t>
            </a:r>
          </a:p>
          <a:p>
            <a:pPr algn="just"/>
            <a:r>
              <a:rPr lang="ro-RO" sz="1600" b="1" dirty="0">
                <a:solidFill>
                  <a:srgbClr val="8B0000"/>
                </a:solidFill>
                <a:latin typeface="Cambria" panose="02040503050406030204" pitchFamily="18" charset="0"/>
                <a:ea typeface="Cambria" panose="02040503050406030204" pitchFamily="18" charset="0"/>
              </a:rPr>
              <a:t>k)</a:t>
            </a:r>
            <a:r>
              <a:rPr lang="ro-RO" sz="1600" dirty="0">
                <a:solidFill>
                  <a:srgbClr val="000000"/>
                </a:solidFill>
                <a:latin typeface="Cambria" panose="02040503050406030204" pitchFamily="18" charset="0"/>
                <a:ea typeface="Cambria" panose="02040503050406030204" pitchFamily="18" charset="0"/>
              </a:rPr>
              <a:t> prin excepție de la lit. j), în învățământul tehnologic special pentru elevi cu deficiențe ușoare și/sau moderate: clasa cuprinde în medie 10 elevi, dar nu mai puțin de 8 și nu mai mult de 12.</a:t>
            </a:r>
          </a:p>
          <a:p>
            <a:pPr algn="just"/>
            <a:r>
              <a:rPr lang="ro-RO" sz="1600" b="1" dirty="0">
                <a:solidFill>
                  <a:srgbClr val="8B0000"/>
                </a:solidFill>
                <a:latin typeface="Cambria" panose="02040503050406030204" pitchFamily="18" charset="0"/>
                <a:ea typeface="Cambria" panose="02040503050406030204" pitchFamily="18" charset="0"/>
              </a:rPr>
              <a:t>(iv)</a:t>
            </a:r>
            <a:r>
              <a:rPr lang="ro-RO" sz="1600" dirty="0">
                <a:solidFill>
                  <a:srgbClr val="000000"/>
                </a:solidFill>
                <a:latin typeface="Cambria" panose="02040503050406030204" pitchFamily="18" charset="0"/>
                <a:ea typeface="Cambria" panose="02040503050406030204" pitchFamily="18" charset="0"/>
              </a:rPr>
              <a:t> învățământul special pentru beneficiarii primari cu sprijin special de nivel III-IV: grupa/clasa cuprinde, în medie, 5 elevi, dar nu mai puțin de 4 și nu mai mult de 6;</a:t>
            </a:r>
          </a:p>
          <a:p>
            <a:pPr algn="just"/>
            <a:r>
              <a:rPr lang="ro-RO" sz="1600" b="1" dirty="0">
                <a:solidFill>
                  <a:srgbClr val="8B0000"/>
                </a:solidFill>
                <a:latin typeface="Cambria" panose="02040503050406030204" pitchFamily="18" charset="0"/>
                <a:ea typeface="Cambria" panose="02040503050406030204" pitchFamily="18" charset="0"/>
              </a:rPr>
              <a:t>k)</a:t>
            </a:r>
            <a:r>
              <a:rPr lang="ro-RO" sz="1600" dirty="0">
                <a:solidFill>
                  <a:srgbClr val="000000"/>
                </a:solidFill>
                <a:latin typeface="Cambria" panose="02040503050406030204" pitchFamily="18" charset="0"/>
                <a:ea typeface="Cambria" panose="02040503050406030204" pitchFamily="18" charset="0"/>
              </a:rPr>
              <a:t> prin excepție de la lit. j), în învățământul tehnologic special pentru elevi cu deficiențe ușoare și/sau moderate: clasa cuprinde în medie 10 elevi, dar nu mai puțin de 8 și nu mai mult de 12.</a:t>
            </a:r>
          </a:p>
          <a:p>
            <a:pPr algn="just"/>
            <a:r>
              <a:rPr lang="ro-RO" sz="1600" dirty="0">
                <a:solidFill>
                  <a:srgbClr val="000000"/>
                </a:solidFill>
                <a:latin typeface="Cambria" panose="02040503050406030204" pitchFamily="18" charset="0"/>
                <a:ea typeface="Cambria" panose="02040503050406030204" pitchFamily="18" charset="0"/>
              </a:rPr>
              <a:t>(6) În situații excepționale, formațiunile de </a:t>
            </a:r>
            <a:r>
              <a:rPr lang="ro-RO" sz="1600" dirty="0" err="1">
                <a:solidFill>
                  <a:srgbClr val="000000"/>
                </a:solidFill>
                <a:latin typeface="Cambria" panose="02040503050406030204" pitchFamily="18" charset="0"/>
                <a:ea typeface="Cambria" panose="02040503050406030204" pitchFamily="18" charset="0"/>
              </a:rPr>
              <a:t>antepreșcolari</a:t>
            </a:r>
            <a:r>
              <a:rPr lang="ro-RO" sz="1600" dirty="0">
                <a:solidFill>
                  <a:srgbClr val="000000"/>
                </a:solidFill>
                <a:latin typeface="Cambria" panose="02040503050406030204" pitchFamily="18" charset="0"/>
                <a:ea typeface="Cambria" panose="02040503050406030204" pitchFamily="18" charset="0"/>
              </a:rPr>
              <a:t>, preșcolari sau de elevi pot funcționa cu cel mult 2 beneficiari sub efectivul minim și, respectiv cu cel mult 4 beneficiari peste efectivul maxim prevăzut la alin. (1), după caz, cu aprobarea DJIP/DMBIP, pe baza unei justificări din partea consiliului de administrație al unității de învățământ, care solicită exceptarea de la prevederile alin. (1).</a:t>
            </a:r>
          </a:p>
          <a:p>
            <a:pPr algn="just"/>
            <a:r>
              <a:rPr lang="ro-RO" sz="1600" dirty="0">
                <a:solidFill>
                  <a:srgbClr val="000000"/>
                </a:solidFill>
                <a:latin typeface="Cambria" panose="02040503050406030204" pitchFamily="18" charset="0"/>
                <a:ea typeface="Cambria" panose="02040503050406030204" pitchFamily="18" charset="0"/>
              </a:rPr>
              <a:t>(11) În unitățile administrativ-teritoriale izolate geografic sau lingvistic ori în unitățile administrativ-teritoriale în care efectivele de elevi corespunzătoare unui anumit nivel de clasă din învățământul primar sau gimnazial sunt mai mici decât efectivele minime prevăzute de lege și nu există posibilitatea asigurării transportului școlar, se organizează clase în regim simultan, în conformitate cu prevederile metodologiei aprobate prin ordin al ministrului educației și cercetării.</a:t>
            </a:r>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52727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ro-RO" sz="1500" i="1" dirty="0">
                <a:latin typeface="Cambria" panose="02040503050406030204" pitchFamily="18" charset="0"/>
                <a:ea typeface="Cambria" panose="02040503050406030204" pitchFamily="18" charset="0"/>
              </a:rPr>
              <a:t>Competența de mediere lingvistică în contexte pluriculturale și plurilingvistice – studiul unor fragmente literare – consolidare, evaluare, </a:t>
            </a:r>
            <a:r>
              <a:rPr lang="ro-RO" sz="1500" i="1">
                <a:latin typeface="Cambria" panose="02040503050406030204" pitchFamily="18" charset="0"/>
                <a:ea typeface="Cambria" panose="02040503050406030204" pitchFamily="18" charset="0"/>
              </a:rPr>
              <a:t>abordare transdisciplinară, relaționarea cu societatea contemporană</a:t>
            </a:r>
            <a:endParaRPr lang="ro-RO" sz="1500" i="1" dirty="0">
              <a:latin typeface="Cambria" panose="02040503050406030204" pitchFamily="18" charset="0"/>
              <a:ea typeface="Cambria" panose="02040503050406030204" pitchFamily="18" charset="0"/>
            </a:endParaRPr>
          </a:p>
          <a:p>
            <a:pPr lvl="0">
              <a:lnSpc>
                <a:spcPct val="90000"/>
              </a:lnSpc>
            </a:pPr>
            <a:r>
              <a:rPr lang="en-US" sz="1500" i="1" dirty="0">
                <a:latin typeface="Cambria" panose="02040503050406030204" pitchFamily="18" charset="0"/>
                <a:ea typeface="Cambria" panose="02040503050406030204" pitchFamily="18" charset="0"/>
              </a:rPr>
              <a:t>The Hate U Give </a:t>
            </a:r>
            <a:r>
              <a:rPr lang="ro-RO" sz="1500" dirty="0">
                <a:latin typeface="Cambria" panose="02040503050406030204" pitchFamily="18" charset="0"/>
                <a:ea typeface="Cambria" panose="02040503050406030204" pitchFamily="18" charset="0"/>
              </a:rPr>
              <a:t>by</a:t>
            </a:r>
            <a:r>
              <a:rPr lang="en-US" sz="1500" dirty="0">
                <a:latin typeface="Cambria" panose="02040503050406030204" pitchFamily="18" charset="0"/>
                <a:ea typeface="Cambria" panose="02040503050406030204" pitchFamily="18" charset="0"/>
              </a:rPr>
              <a:t> Angie Thomas</a:t>
            </a:r>
          </a:p>
          <a:p>
            <a:pPr lvl="0">
              <a:lnSpc>
                <a:spcPct val="90000"/>
              </a:lnSpc>
            </a:pPr>
            <a:r>
              <a:rPr lang="en-US" sz="1500" i="1" dirty="0">
                <a:latin typeface="Cambria" panose="02040503050406030204" pitchFamily="18" charset="0"/>
                <a:ea typeface="Cambria" panose="02040503050406030204" pitchFamily="18" charset="0"/>
              </a:rPr>
              <a:t>Speak </a:t>
            </a:r>
            <a:r>
              <a:rPr lang="ro-RO" sz="1500" i="1"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Laurie </a:t>
            </a:r>
            <a:r>
              <a:rPr lang="en-US" sz="1500" dirty="0" err="1">
                <a:latin typeface="Cambria" panose="02040503050406030204" pitchFamily="18" charset="0"/>
                <a:ea typeface="Cambria" panose="02040503050406030204" pitchFamily="18" charset="0"/>
              </a:rPr>
              <a:t>Halse</a:t>
            </a:r>
            <a:r>
              <a:rPr lang="en-US" sz="1500" dirty="0">
                <a:latin typeface="Cambria" panose="02040503050406030204" pitchFamily="18" charset="0"/>
                <a:ea typeface="Cambria" panose="02040503050406030204" pitchFamily="18" charset="0"/>
              </a:rPr>
              <a:t> Anderson</a:t>
            </a:r>
          </a:p>
          <a:p>
            <a:pPr lvl="0">
              <a:lnSpc>
                <a:spcPct val="90000"/>
              </a:lnSpc>
            </a:pPr>
            <a:r>
              <a:rPr lang="en-US" sz="1500" i="1" dirty="0">
                <a:latin typeface="Cambria" panose="02040503050406030204" pitchFamily="18" charset="0"/>
                <a:ea typeface="Cambria" panose="02040503050406030204" pitchFamily="18" charset="0"/>
              </a:rPr>
              <a:t>Eleanor &amp; Park </a:t>
            </a:r>
            <a:r>
              <a:rPr lang="ro-RO" sz="1500" i="1" dirty="0">
                <a:latin typeface="Cambria" panose="02040503050406030204" pitchFamily="18" charset="0"/>
                <a:ea typeface="Cambria" panose="02040503050406030204" pitchFamily="18" charset="0"/>
              </a:rPr>
              <a:t>by</a:t>
            </a:r>
            <a:r>
              <a:rPr lang="en-US" sz="1500" i="1" dirty="0">
                <a:latin typeface="Cambria" panose="02040503050406030204" pitchFamily="18" charset="0"/>
                <a:ea typeface="Cambria" panose="02040503050406030204" pitchFamily="18" charset="0"/>
              </a:rPr>
              <a:t> </a:t>
            </a:r>
            <a:r>
              <a:rPr lang="en-US" sz="1500" dirty="0">
                <a:latin typeface="Cambria" panose="02040503050406030204" pitchFamily="18" charset="0"/>
                <a:ea typeface="Cambria" panose="02040503050406030204" pitchFamily="18" charset="0"/>
              </a:rPr>
              <a:t>Rainbow Rowell</a:t>
            </a:r>
            <a:endParaRPr lang="ro-RO" sz="1500" dirty="0">
              <a:latin typeface="Cambria" panose="02040503050406030204" pitchFamily="18" charset="0"/>
              <a:ea typeface="Cambria" panose="02040503050406030204" pitchFamily="18" charset="0"/>
            </a:endParaRPr>
          </a:p>
          <a:p>
            <a:pPr lvl="0">
              <a:lnSpc>
                <a:spcPct val="90000"/>
              </a:lnSpc>
            </a:pPr>
            <a:r>
              <a:rPr lang="en-US" sz="1500" i="1" dirty="0">
                <a:latin typeface="Cambria" panose="02040503050406030204" pitchFamily="18" charset="0"/>
                <a:ea typeface="Cambria" panose="02040503050406030204" pitchFamily="18" charset="0"/>
              </a:rPr>
              <a:t>Everything, Everything</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Nicola Yoon </a:t>
            </a:r>
          </a:p>
          <a:p>
            <a:pPr lvl="0">
              <a:lnSpc>
                <a:spcPct val="90000"/>
              </a:lnSpc>
            </a:pPr>
            <a:r>
              <a:rPr lang="en-US" sz="1500" i="1" dirty="0">
                <a:latin typeface="Cambria" panose="02040503050406030204" pitchFamily="18" charset="0"/>
                <a:ea typeface="Cambria" panose="02040503050406030204" pitchFamily="18" charset="0"/>
              </a:rPr>
              <a:t>Looking for Alaska / The Fault in Our Stars</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John Green </a:t>
            </a:r>
            <a:endParaRPr lang="ro-RO" sz="1500" dirty="0">
              <a:latin typeface="Cambria" panose="02040503050406030204" pitchFamily="18" charset="0"/>
              <a:ea typeface="Cambria" panose="02040503050406030204" pitchFamily="18" charset="0"/>
            </a:endParaRPr>
          </a:p>
          <a:p>
            <a:pPr lvl="0">
              <a:lnSpc>
                <a:spcPct val="90000"/>
              </a:lnSpc>
            </a:pPr>
            <a:r>
              <a:rPr lang="en-US" sz="1500" i="1" dirty="0">
                <a:latin typeface="Cambria" panose="02040503050406030204" pitchFamily="18" charset="0"/>
                <a:ea typeface="Cambria" panose="02040503050406030204" pitchFamily="18" charset="0"/>
              </a:rPr>
              <a:t>Eleven</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Sandra Cisneros</a:t>
            </a:r>
            <a:endParaRPr lang="ro-RO" sz="1500" dirty="0">
              <a:latin typeface="Cambria" panose="02040503050406030204" pitchFamily="18" charset="0"/>
              <a:ea typeface="Cambria" panose="02040503050406030204" pitchFamily="18" charset="0"/>
            </a:endParaRPr>
          </a:p>
          <a:p>
            <a:r>
              <a:rPr lang="en-US" sz="1500" i="1" dirty="0">
                <a:latin typeface="Cambria" panose="02040503050406030204" pitchFamily="18" charset="0"/>
                <a:ea typeface="Cambria" panose="02040503050406030204" pitchFamily="18" charset="0"/>
              </a:rPr>
              <a:t>Thank You, Ma’am</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a:t>
            </a:r>
            <a:r>
              <a:rPr lang="en-US" sz="1600" dirty="0"/>
              <a:t> </a:t>
            </a:r>
            <a:r>
              <a:rPr lang="en-US" sz="1500" dirty="0">
                <a:latin typeface="Cambria" panose="02040503050406030204" pitchFamily="18" charset="0"/>
                <a:ea typeface="Cambria" panose="02040503050406030204" pitchFamily="18" charset="0"/>
              </a:rPr>
              <a:t>Langston Hughes</a:t>
            </a:r>
            <a:endParaRPr lang="ro-RO" sz="1500" dirty="0">
              <a:latin typeface="Cambria" panose="02040503050406030204" pitchFamily="18" charset="0"/>
              <a:ea typeface="Cambria" panose="02040503050406030204" pitchFamily="18" charset="0"/>
            </a:endParaRPr>
          </a:p>
          <a:p>
            <a:r>
              <a:rPr lang="en-US" sz="1500" i="1" dirty="0">
                <a:latin typeface="Cambria" panose="02040503050406030204" pitchFamily="18" charset="0"/>
                <a:ea typeface="Cambria" panose="02040503050406030204" pitchFamily="18" charset="0"/>
              </a:rPr>
              <a:t>The Curious Incident of the Dog in the Night-Time </a:t>
            </a:r>
            <a:r>
              <a:rPr lang="ro-RO" sz="1500" dirty="0">
                <a:latin typeface="Cambria" panose="02040503050406030204" pitchFamily="18" charset="0"/>
                <a:ea typeface="Cambria" panose="02040503050406030204" pitchFamily="18" charset="0"/>
              </a:rPr>
              <a:t>by</a:t>
            </a:r>
            <a:r>
              <a:rPr lang="en-US" sz="1500" dirty="0">
                <a:latin typeface="Cambria" panose="02040503050406030204" pitchFamily="18" charset="0"/>
                <a:ea typeface="Cambria" panose="02040503050406030204" pitchFamily="18" charset="0"/>
              </a:rPr>
              <a:t> Simon Stephens</a:t>
            </a:r>
            <a:endParaRPr lang="ro-RO" sz="1500" dirty="0">
              <a:latin typeface="Cambria" panose="02040503050406030204" pitchFamily="18" charset="0"/>
              <a:ea typeface="Cambria" panose="02040503050406030204" pitchFamily="18" charset="0"/>
            </a:endParaRPr>
          </a:p>
          <a:p>
            <a:r>
              <a:rPr lang="en-US" sz="1600" dirty="0"/>
              <a:t> </a:t>
            </a:r>
            <a:r>
              <a:rPr lang="en-US" sz="1500" i="1" dirty="0">
                <a:latin typeface="Cambria" panose="02040503050406030204" pitchFamily="18" charset="0"/>
                <a:ea typeface="Cambria" panose="02040503050406030204" pitchFamily="18" charset="0"/>
              </a:rPr>
              <a:t>In the Heights</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Lin-Manuel Miranda </a:t>
            </a:r>
          </a:p>
          <a:p>
            <a:pPr>
              <a:lnSpc>
                <a:spcPct val="90000"/>
              </a:lnSpc>
            </a:pPr>
            <a:r>
              <a:rPr lang="en-US" sz="1500" i="1" dirty="0">
                <a:latin typeface="Cambria" panose="02040503050406030204" pitchFamily="18" charset="0"/>
                <a:ea typeface="Cambria" panose="02040503050406030204" pitchFamily="18" charset="0"/>
              </a:rPr>
              <a:t>Site-</a:t>
            </a:r>
            <a:r>
              <a:rPr lang="en-US" sz="1500" i="1" dirty="0" err="1">
                <a:latin typeface="Cambria" panose="02040503050406030204" pitchFamily="18" charset="0"/>
                <a:ea typeface="Cambria" panose="02040503050406030204" pitchFamily="18" charset="0"/>
              </a:rPr>
              <a:t>ul</a:t>
            </a:r>
            <a:r>
              <a:rPr lang="en-US" sz="1500" i="1" dirty="0">
                <a:latin typeface="Cambria" panose="02040503050406030204" pitchFamily="18" charset="0"/>
                <a:ea typeface="Cambria" panose="02040503050406030204" pitchFamily="18" charset="0"/>
              </a:rPr>
              <a:t> IELO</a:t>
            </a:r>
            <a:r>
              <a:rPr lang="ro-RO" sz="1500" i="1" dirty="0">
                <a:latin typeface="Cambria" panose="02040503050406030204" pitchFamily="18" charset="0"/>
                <a:ea typeface="Cambria" panose="02040503050406030204" pitchFamily="18" charset="0"/>
              </a:rPr>
              <a:t> - https://ienglo.com/</a:t>
            </a:r>
            <a:endParaRPr lang="en-US" sz="1500" i="1" dirty="0">
              <a:latin typeface="Cambria" panose="02040503050406030204" pitchFamily="18" charset="0"/>
              <a:ea typeface="Cambria" panose="02040503050406030204" pitchFamily="18" charset="0"/>
            </a:endParaRPr>
          </a:p>
          <a:p>
            <a:pPr marL="0" indent="0">
              <a:buNone/>
            </a:pPr>
            <a:endParaRPr lang="ro-RO" dirty="0"/>
          </a:p>
          <a:p>
            <a:endParaRPr lang="en-US" dirty="0"/>
          </a:p>
        </p:txBody>
      </p:sp>
    </p:spTree>
    <p:extLst>
      <p:ext uri="{BB962C8B-B14F-4D97-AF65-F5344CB8AC3E}">
        <p14:creationId xmlns:p14="http://schemas.microsoft.com/office/powerpoint/2010/main" val="133914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normAutofit/>
          </a:bodyPr>
          <a:lstStyle/>
          <a:p>
            <a:r>
              <a:rPr lang="ro-RO" sz="1500" dirty="0">
                <a:latin typeface="Cambria" panose="02040503050406030204" pitchFamily="18" charset="0"/>
                <a:ea typeface="Cambria" panose="02040503050406030204" pitchFamily="18" charset="0"/>
              </a:rPr>
              <a:t>Studiul Istoriei Marii Britanii și a Statelor Unite ale Americii</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Hollow Crown(2012–2016) – </a:t>
            </a:r>
            <a:r>
              <a:rPr lang="en-US" sz="1500" i="1" dirty="0" err="1">
                <a:latin typeface="Cambria" panose="02040503050406030204" pitchFamily="18" charset="0"/>
                <a:ea typeface="Cambria" panose="02040503050406030204" pitchFamily="18" charset="0"/>
              </a:rPr>
              <a:t>adaptare</a:t>
            </a:r>
            <a:r>
              <a:rPr lang="en-US" sz="1500" i="1" dirty="0">
                <a:latin typeface="Cambria" panose="02040503050406030204" pitchFamily="18" charset="0"/>
                <a:ea typeface="Cambria" panose="02040503050406030204" pitchFamily="18" charset="0"/>
              </a:rPr>
              <a:t> BBC a </a:t>
            </a:r>
            <a:r>
              <a:rPr lang="en-US" sz="1500" i="1" dirty="0" err="1">
                <a:latin typeface="Cambria" panose="02040503050406030204" pitchFamily="18" charset="0"/>
                <a:ea typeface="Cambria" panose="02040503050406030204" pitchFamily="18" charset="0"/>
              </a:rPr>
              <a:t>pieselor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lui</a:t>
            </a:r>
            <a:r>
              <a:rPr lang="en-US" sz="1500" i="1" dirty="0">
                <a:latin typeface="Cambria" panose="02040503050406030204" pitchFamily="18" charset="0"/>
                <a:ea typeface="Cambria" panose="02040503050406030204" pitchFamily="18" charset="0"/>
              </a:rPr>
              <a:t> Shakespeare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regii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englezi</a:t>
            </a:r>
            <a:r>
              <a:rPr lang="en-US" sz="1500" i="1" dirty="0">
                <a:latin typeface="Cambria" panose="02040503050406030204" pitchFamily="18" charset="0"/>
                <a:ea typeface="Cambria" panose="02040503050406030204" pitchFamily="18" charset="0"/>
              </a:rPr>
              <a:t> (Richard II, Henry IV, Henry V)</a:t>
            </a:r>
            <a:endParaRPr lang="ro-RO" sz="1500" i="1" dirty="0">
              <a:latin typeface="Cambria" panose="02040503050406030204" pitchFamily="18" charset="0"/>
              <a:ea typeface="Cambria" panose="02040503050406030204" pitchFamily="18" charset="0"/>
            </a:endParaRPr>
          </a:p>
          <a:p>
            <a:pPr marL="0" indent="0">
              <a:buNone/>
            </a:pPr>
            <a:r>
              <a:rPr lang="en-US" sz="1500" i="1" dirty="0">
                <a:latin typeface="Cambria" panose="02040503050406030204" pitchFamily="18" charset="0"/>
                <a:ea typeface="Cambria" panose="02040503050406030204" pitchFamily="18" charset="0"/>
              </a:rPr>
              <a:t>„Elizabeth (1998)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Elizabeth: The Golden Age”(2007)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domnia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reginei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Elisabeta</a:t>
            </a:r>
            <a:r>
              <a:rPr lang="en-US" sz="1500" i="1" dirty="0">
                <a:latin typeface="Cambria" panose="02040503050406030204" pitchFamily="18" charset="0"/>
                <a:ea typeface="Cambria" panose="02040503050406030204" pitchFamily="18" charset="0"/>
              </a:rPr>
              <a:t> I</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To Kill a King (2003)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conflictul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Oliver Cromwell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Charles I.</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English Civil War” (BBC) – </a:t>
            </a:r>
            <a:r>
              <a:rPr lang="en-US" sz="1500" i="1" dirty="0" err="1">
                <a:latin typeface="Cambria" panose="02040503050406030204" pitchFamily="18" charset="0"/>
                <a:ea typeface="Cambria" panose="02040503050406030204" pitchFamily="18" charset="0"/>
              </a:rPr>
              <a:t>explică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clar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conflictul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monarhie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Parlament</a:t>
            </a:r>
            <a:r>
              <a:rPr lang="en-US" sz="1500" i="1" dirty="0">
                <a:latin typeface="Cambria" panose="02040503050406030204" pitchFamily="18" charset="0"/>
                <a:ea typeface="Cambria" panose="02040503050406030204" pitchFamily="18" charset="0"/>
              </a:rPr>
              <a:t>.</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North and South (2004, BBC </a:t>
            </a:r>
            <a:r>
              <a:rPr lang="en-US" sz="1500" i="1" dirty="0" err="1">
                <a:latin typeface="Cambria" panose="02040503050406030204" pitchFamily="18" charset="0"/>
                <a:ea typeface="Cambria" panose="02040503050406030204" pitchFamily="18" charset="0"/>
              </a:rPr>
              <a:t>miniserie</a:t>
            </a:r>
            <a:r>
              <a:rPr lang="en-US" sz="1500" i="1" dirty="0">
                <a:latin typeface="Cambria" panose="02040503050406030204" pitchFamily="18" charset="0"/>
                <a:ea typeface="Cambria" panose="02040503050406030204" pitchFamily="18" charset="0"/>
              </a:rPr>
              <a:t>) – </a:t>
            </a:r>
            <a:r>
              <a:rPr lang="en-US" sz="1500" i="1" dirty="0" err="1">
                <a:latin typeface="Cambria" panose="02040503050406030204" pitchFamily="18" charset="0"/>
                <a:ea typeface="Cambria" panose="02040503050406030204" pitchFamily="18" charset="0"/>
              </a:rPr>
              <a:t>arată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conflictul</a:t>
            </a:r>
            <a:r>
              <a:rPr lang="en-US" sz="1500" i="1" dirty="0">
                <a:latin typeface="Cambria" panose="02040503050406030204" pitchFamily="18" charset="0"/>
                <a:ea typeface="Cambria" panose="02040503050406030204" pitchFamily="18" charset="0"/>
              </a:rPr>
              <a:t> de </a:t>
            </a:r>
            <a:r>
              <a:rPr lang="en-US" sz="1500" i="1" dirty="0" err="1">
                <a:latin typeface="Cambria" panose="02040503050406030204" pitchFamily="18" charset="0"/>
                <a:ea typeface="Cambria" panose="02040503050406030204" pitchFamily="18" charset="0"/>
              </a:rPr>
              <a:t>clasă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în</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timpul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industrializării</a:t>
            </a:r>
            <a:r>
              <a:rPr lang="en-US" sz="1500" i="1" dirty="0">
                <a:latin typeface="Cambria" panose="02040503050406030204" pitchFamily="18" charset="0"/>
                <a:ea typeface="Cambria" panose="02040503050406030204" pitchFamily="18" charset="0"/>
              </a:rPr>
              <a:t>.</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Victoria (2016–2019)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începuturile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domniei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reginei</a:t>
            </a:r>
            <a:r>
              <a:rPr lang="en-US" sz="1500" i="1" dirty="0">
                <a:latin typeface="Cambria" panose="02040503050406030204" pitchFamily="18" charset="0"/>
                <a:ea typeface="Cambria" panose="02040503050406030204" pitchFamily="18" charset="0"/>
              </a:rPr>
              <a:t> Victoria</a:t>
            </a:r>
            <a:endParaRPr lang="ro-RO" dirty="0"/>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British Empire in </a:t>
            </a:r>
            <a:r>
              <a:rPr lang="en-US" sz="1500" i="1" dirty="0" err="1">
                <a:latin typeface="Cambria" panose="02040503050406030204" pitchFamily="18" charset="0"/>
                <a:ea typeface="Cambria" panose="02040503050406030204" pitchFamily="18" charset="0"/>
              </a:rPr>
              <a:t>Colour</a:t>
            </a:r>
            <a:r>
              <a:rPr lang="en-US" sz="1500" i="1" dirty="0">
                <a:latin typeface="Cambria" panose="02040503050406030204" pitchFamily="18" charset="0"/>
                <a:ea typeface="Cambria" panose="02040503050406030204" pitchFamily="18" charset="0"/>
              </a:rPr>
              <a:t>” (2002) – </a:t>
            </a:r>
            <a:r>
              <a:rPr lang="en-US" sz="1500" i="1" dirty="0" err="1">
                <a:latin typeface="Cambria" panose="02040503050406030204" pitchFamily="18" charset="0"/>
                <a:ea typeface="Cambria" panose="02040503050406030204" pitchFamily="18" charset="0"/>
              </a:rPr>
              <a:t>imagini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raredespre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Imperiul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Andrew Marr's History of Modern Britain (BBC</a:t>
            </a:r>
            <a:r>
              <a:rPr lang="ro-RO" sz="1500" i="1" dirty="0">
                <a:latin typeface="Cambria" panose="02040503050406030204" pitchFamily="18" charset="0"/>
                <a:ea typeface="Cambria" panose="02040503050406030204" pitchFamily="18" charset="0"/>
              </a:rPr>
              <a:t>)</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Empire (2002, de Niall Ferguson)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ascensiunea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prăbușirea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imperiului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a:t>
            </a:r>
            <a:r>
              <a:rPr lang="en-US" sz="1500" i="1" dirty="0">
                <a:latin typeface="Cambria" panose="02040503050406030204" pitchFamily="18" charset="0"/>
                <a:ea typeface="Cambria" panose="02040503050406030204" pitchFamily="18" charset="0"/>
              </a:rPr>
              <a:t>.</a:t>
            </a:r>
          </a:p>
          <a:p>
            <a:pPr marL="0" indent="0">
              <a:buNone/>
            </a:pPr>
            <a:endParaRPr lang="en-US" sz="1500" i="1"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993712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lstStyle/>
          <a:p>
            <a:r>
              <a:rPr lang="ro-RO" dirty="0">
                <a:latin typeface="Cambria" panose="02040503050406030204" pitchFamily="18" charset="0"/>
                <a:ea typeface="Cambria" panose="02040503050406030204" pitchFamily="18" charset="0"/>
              </a:rPr>
              <a:t>Studiul Istoriei Marii Britanii și a Statelor Unite ale Americii</a:t>
            </a: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John Adams (2008, HBO </a:t>
            </a:r>
            <a:r>
              <a:rPr lang="en-US" sz="1500" i="1" dirty="0" err="1">
                <a:latin typeface="Cambria" panose="02040503050406030204" pitchFamily="18" charset="0"/>
                <a:ea typeface="Cambria" panose="02040503050406030204" pitchFamily="18" charset="0"/>
              </a:rPr>
              <a:t>miniserie</a:t>
            </a:r>
            <a:r>
              <a:rPr lang="en-US" sz="1500" i="1" dirty="0">
                <a:latin typeface="Cambria" panose="02040503050406030204" pitchFamily="18" charset="0"/>
                <a:ea typeface="Cambria" panose="02040503050406030204" pitchFamily="18" charset="0"/>
              </a:rPr>
              <a:t>) – un </a:t>
            </a:r>
            <a:r>
              <a:rPr lang="en-US" sz="1500" i="1" dirty="0" err="1">
                <a:latin typeface="Cambria" panose="02040503050406030204" pitchFamily="18" charset="0"/>
                <a:ea typeface="Cambria" panose="02040503050406030204" pitchFamily="18" charset="0"/>
              </a:rPr>
              <a:t>portret</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excelent</a:t>
            </a:r>
            <a:r>
              <a:rPr lang="en-US" sz="1500" i="1" dirty="0">
                <a:latin typeface="Cambria" panose="02040503050406030204" pitchFamily="18" charset="0"/>
                <a:ea typeface="Cambria" panose="02040503050406030204" pitchFamily="18" charset="0"/>
              </a:rPr>
              <a:t> al </a:t>
            </a:r>
            <a:r>
              <a:rPr lang="en-US" sz="1500" i="1" dirty="0" err="1">
                <a:latin typeface="Cambria" panose="02040503050406030204" pitchFamily="18" charset="0"/>
                <a:ea typeface="Cambria" panose="02040503050406030204" pitchFamily="18" charset="0"/>
              </a:rPr>
              <a:t>unuia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părinții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fondatori</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Patriot (2000) – </a:t>
            </a:r>
            <a:r>
              <a:rPr lang="en-US" sz="1500" i="1" dirty="0" err="1">
                <a:latin typeface="Cambria" panose="02040503050406030204" pitchFamily="18" charset="0"/>
                <a:ea typeface="Cambria" panose="02040503050406030204" pitchFamily="18" charset="0"/>
              </a:rPr>
              <a:t>ficționalizat</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dar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util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pentru</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atmosfera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Războiului</a:t>
            </a:r>
            <a:r>
              <a:rPr lang="en-US" sz="1500" i="1" dirty="0">
                <a:latin typeface="Cambria" panose="02040503050406030204" pitchFamily="18" charset="0"/>
                <a:ea typeface="Cambria" panose="02040503050406030204" pitchFamily="18" charset="0"/>
              </a:rPr>
              <a:t> de </a:t>
            </a:r>
            <a:r>
              <a:rPr lang="en-US" sz="1500" i="1" dirty="0" err="1">
                <a:latin typeface="Cambria" panose="02040503050406030204" pitchFamily="18" charset="0"/>
                <a:ea typeface="Cambria" panose="02040503050406030204" pitchFamily="18" charset="0"/>
              </a:rPr>
              <a:t>Independență</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Revolution</a:t>
            </a:r>
            <a:r>
              <a:rPr lang="ro-RO" sz="1500" i="1" dirty="0">
                <a:latin typeface="Cambria" panose="02040503050406030204" pitchFamily="18" charset="0"/>
                <a:ea typeface="Cambria" panose="02040503050406030204" pitchFamily="18" charset="0"/>
              </a:rPr>
              <a:t> -</a:t>
            </a:r>
            <a:r>
              <a:rPr lang="en-US" sz="1500" i="1" dirty="0">
                <a:latin typeface="Cambria" panose="02040503050406030204" pitchFamily="18" charset="0"/>
                <a:ea typeface="Cambria" panose="02040503050406030204" pitchFamily="18" charset="0"/>
              </a:rPr>
              <a:t> (History Channel, 2006)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toate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fazele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Revoluției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Americane</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Lincoln (2012) – </a:t>
            </a:r>
            <a:r>
              <a:rPr lang="en-US" sz="1500" i="1" dirty="0" err="1">
                <a:latin typeface="Cambria" panose="02040503050406030204" pitchFamily="18" charset="0"/>
                <a:ea typeface="Cambria" panose="02040503050406030204" pitchFamily="18" charset="0"/>
              </a:rPr>
              <a:t>regizat</a:t>
            </a:r>
            <a:r>
              <a:rPr lang="en-US" sz="1500" i="1" dirty="0">
                <a:latin typeface="Cambria" panose="02040503050406030204" pitchFamily="18" charset="0"/>
                <a:ea typeface="Cambria" panose="02040503050406030204" pitchFamily="18" charset="0"/>
              </a:rPr>
              <a:t> de Spielberg,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abolirea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sclaviei</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„Eyes on the Prize” (1987 &amp; 1990) – </a:t>
            </a:r>
            <a:r>
              <a:rPr lang="en-US" sz="1500" i="1" dirty="0" err="1">
                <a:latin typeface="Cambria" panose="02040503050406030204" pitchFamily="18" charset="0"/>
                <a:ea typeface="Cambria" panose="02040503050406030204" pitchFamily="18" charset="0"/>
              </a:rPr>
              <a:t>documentar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excelent</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mișcarea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pentru</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drepturile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civile</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America: The Story of Us (History Channel, 2010) – o </a:t>
            </a:r>
            <a:r>
              <a:rPr lang="en-US" sz="1500" i="1" dirty="0" err="1">
                <a:latin typeface="Cambria" panose="02040503050406030204" pitchFamily="18" charset="0"/>
                <a:ea typeface="Cambria" panose="02040503050406030204" pitchFamily="18" charset="0"/>
              </a:rPr>
              <a:t>abordare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vizuală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dinamică</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istoriei</a:t>
            </a:r>
            <a:r>
              <a:rPr lang="en-US" sz="1500" i="1" dirty="0">
                <a:latin typeface="Cambria" panose="02040503050406030204" pitchFamily="18" charset="0"/>
                <a:ea typeface="Cambria" panose="02040503050406030204" pitchFamily="18" charset="0"/>
              </a:rPr>
              <a:t> SUA</a:t>
            </a:r>
            <a:endParaRPr lang="en-US" dirty="0"/>
          </a:p>
          <a:p>
            <a:pPr lvl="0">
              <a:buFont typeface="Wingdings" panose="05000000000000000000" pitchFamily="2" charset="2"/>
              <a:buChar char="§"/>
            </a:pP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endParaRPr lang="en-US"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endParaRPr lang="en-US" sz="1500" i="1"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3994176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b="1" dirty="0">
                <a:latin typeface="Cambria" panose="02040503050406030204" pitchFamily="18" charset="0"/>
                <a:ea typeface="Cambria" panose="02040503050406030204" pitchFamily="18" charset="0"/>
              </a:rPr>
              <a:t>RECOMANDĂRI – STUDIUL LIMBII ENGLEZE</a:t>
            </a:r>
            <a:endParaRPr lang="en-US"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ro-RO" dirty="0">
                <a:latin typeface="Cambria" panose="02040503050406030204" pitchFamily="18" charset="0"/>
                <a:ea typeface="Cambria" panose="02040503050406030204" pitchFamily="18" charset="0"/>
              </a:rPr>
              <a:t>Studiul Geografiei Marii Britanii și a Statelor Unite ale Americii</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Britain from Above(BBC, 2008) –</a:t>
            </a:r>
            <a:r>
              <a:rPr lang="en-US" sz="1500" i="1" dirty="0" err="1">
                <a:latin typeface="Cambria" panose="02040503050406030204" pitchFamily="18" charset="0"/>
                <a:ea typeface="Cambria" panose="02040503050406030204" pitchFamily="18" charset="0"/>
              </a:rPr>
              <a:t>relieful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orașele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structura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geografică</a:t>
            </a:r>
            <a:r>
              <a:rPr lang="en-US" sz="1500" i="1" dirty="0">
                <a:latin typeface="Cambria" panose="02040503050406030204" pitchFamily="18" charset="0"/>
                <a:ea typeface="Cambria" panose="02040503050406030204" pitchFamily="18" charset="0"/>
              </a:rPr>
              <a:t> a UK.</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Wild Britain with Ray Mears (ITV) –</a:t>
            </a:r>
            <a:r>
              <a:rPr lang="en-US" sz="1500" i="1" dirty="0" err="1">
                <a:latin typeface="Cambria" panose="02040503050406030204" pitchFamily="18" charset="0"/>
                <a:ea typeface="Cambria" panose="02040503050406030204" pitchFamily="18" charset="0"/>
              </a:rPr>
              <a:t>natura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pădurile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munții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zonele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sălbatice</a:t>
            </a:r>
            <a:r>
              <a:rPr lang="en-US" sz="1500" i="1" dirty="0">
                <a:latin typeface="Cambria" panose="02040503050406030204" pitchFamily="18" charset="0"/>
                <a:ea typeface="Cambria" panose="02040503050406030204" pitchFamily="18" charset="0"/>
              </a:rPr>
              <a:t> din UK.</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Aerial Britain (Smithsonian Channel) –orașele și peisajele rurale, cu accent pe diferențele regionale</a:t>
            </a: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Climate Change: Britain Under Threat (BBC, 2007) –documentar despre posibilele schimbările climatice din Marea Britanie </a:t>
            </a: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America, the Beautiful  (Disney+, 2022) –documentar despre peisajele naturale ale SUA (munți, deșerturi, păduri, lacuri etc.)</a:t>
            </a: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National Parks Adventure (2016, narat de Robert Redford) –parcurile naționale americane (Grand Canyon, Yellowstone etc.)</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Chasing Ice (2012)</a:t>
            </a:r>
            <a:r>
              <a:rPr lang="ro-RO" sz="1500" i="1" dirty="0">
                <a:latin typeface="Cambria" panose="02040503050406030204" pitchFamily="18" charset="0"/>
                <a:ea typeface="Cambria" panose="02040503050406030204" pitchFamily="18" charset="0"/>
              </a:rPr>
              <a:t> - </a:t>
            </a:r>
            <a:r>
              <a:rPr lang="en-US" sz="1500" i="1" dirty="0" err="1">
                <a:latin typeface="Cambria" panose="02040503050406030204" pitchFamily="18" charset="0"/>
                <a:ea typeface="Cambria" panose="02040503050406030204" pitchFamily="18" charset="0"/>
              </a:rPr>
              <a:t>topirea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ghețarilor</a:t>
            </a:r>
            <a:r>
              <a:rPr lang="en-US" sz="1500" i="1" dirty="0">
                <a:latin typeface="Cambria" panose="02040503050406030204" pitchFamily="18" charset="0"/>
                <a:ea typeface="Cambria" panose="02040503050406030204" pitchFamily="18" charset="0"/>
              </a:rPr>
              <a:t> din Alaska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vestul</a:t>
            </a:r>
            <a:r>
              <a:rPr lang="en-US" sz="1500" i="1" dirty="0">
                <a:latin typeface="Cambria" panose="02040503050406030204" pitchFamily="18" charset="0"/>
                <a:ea typeface="Cambria" panose="02040503050406030204" pitchFamily="18" charset="0"/>
              </a:rPr>
              <a:t> American</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Dust Bowl (2012)</a:t>
            </a:r>
            <a:r>
              <a:rPr lang="ro-RO" sz="1500" i="1" dirty="0">
                <a:latin typeface="Cambria" panose="02040503050406030204" pitchFamily="18" charset="0"/>
                <a:ea typeface="Cambria" panose="02040503050406030204" pitchFamily="18" charset="0"/>
              </a:rPr>
              <a:t>- d</a:t>
            </a:r>
            <a:r>
              <a:rPr lang="en-US" sz="1500" i="1" dirty="0" err="1">
                <a:latin typeface="Cambria" panose="02040503050406030204" pitchFamily="18" charset="0"/>
                <a:ea typeface="Cambria" panose="02040503050406030204" pitchFamily="18" charset="0"/>
              </a:rPr>
              <a:t>ezastrul</a:t>
            </a:r>
            <a:r>
              <a:rPr lang="en-US" sz="1500" i="1" dirty="0">
                <a:latin typeface="Cambria" panose="02040503050406030204" pitchFamily="18" charset="0"/>
                <a:ea typeface="Cambria" panose="02040503050406030204" pitchFamily="18" charset="0"/>
              </a:rPr>
              <a:t> ecologic al </a:t>
            </a:r>
            <a:r>
              <a:rPr lang="en-US" sz="1500" i="1" dirty="0" err="1">
                <a:latin typeface="Cambria" panose="02040503050406030204" pitchFamily="18" charset="0"/>
                <a:ea typeface="Cambria" panose="02040503050406030204" pitchFamily="18" charset="0"/>
              </a:rPr>
              <a:t>anilor</a:t>
            </a:r>
            <a:r>
              <a:rPr lang="en-US" sz="1500" i="1" dirty="0">
                <a:latin typeface="Cambria" panose="02040503050406030204" pitchFamily="18" charset="0"/>
                <a:ea typeface="Cambria" panose="02040503050406030204" pitchFamily="18" charset="0"/>
              </a:rPr>
              <a:t> 1930 din Midwest (Oklahoma, Texas etc.</a:t>
            </a:r>
            <a:r>
              <a:rPr lang="ro-RO" sz="1500" i="1" dirty="0">
                <a:latin typeface="Cambria" panose="02040503050406030204" pitchFamily="18" charset="0"/>
                <a:ea typeface="Cambria" panose="02040503050406030204" pitchFamily="18" charset="0"/>
              </a:rPr>
              <a:t>)</a:t>
            </a:r>
          </a:p>
          <a:p>
            <a:pPr>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424233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lstStyle/>
          <a:p>
            <a:r>
              <a:rPr lang="ro-RO" dirty="0">
                <a:latin typeface="Cambria" panose="02040503050406030204" pitchFamily="18" charset="0"/>
                <a:ea typeface="Cambria" panose="02040503050406030204" pitchFamily="18" charset="0"/>
              </a:rPr>
              <a:t>Elemente de cultură și civilizație</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Forrest Gump (1994) – O </a:t>
            </a:r>
            <a:r>
              <a:rPr lang="en-US" sz="1500" i="1" dirty="0" err="1">
                <a:latin typeface="Cambria" panose="02040503050406030204" pitchFamily="18" charset="0"/>
                <a:ea typeface="Cambria" panose="02040503050406030204" pitchFamily="18" charset="0"/>
              </a:rPr>
              <a:t>călătorie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prin</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istoria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cultura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americană</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secolului</a:t>
            </a:r>
            <a:r>
              <a:rPr lang="en-US" sz="1500" i="1" dirty="0">
                <a:latin typeface="Cambria" panose="02040503050406030204" pitchFamily="18" charset="0"/>
                <a:ea typeface="Cambria" panose="02040503050406030204" pitchFamily="18" charset="0"/>
              </a:rPr>
              <a:t> XX.</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T</a:t>
            </a:r>
            <a:r>
              <a:rPr lang="en-US" sz="1500" i="1" dirty="0">
                <a:latin typeface="Cambria" panose="02040503050406030204" pitchFamily="18" charset="0"/>
                <a:ea typeface="Cambria" panose="02040503050406030204" pitchFamily="18" charset="0"/>
              </a:rPr>
              <a:t>he Social Network (2010) – </a:t>
            </a:r>
            <a:r>
              <a:rPr lang="en-US" sz="1500" i="1" dirty="0" err="1">
                <a:latin typeface="Cambria" panose="02040503050406030204" pitchFamily="18" charset="0"/>
                <a:ea typeface="Cambria" panose="02040503050406030204" pitchFamily="18" charset="0"/>
              </a:rPr>
              <a:t>Cultura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digitală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inovația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capitalismul</a:t>
            </a:r>
            <a:r>
              <a:rPr lang="en-US" sz="1500" i="1" dirty="0">
                <a:latin typeface="Cambria" panose="02040503050406030204" pitchFamily="18" charset="0"/>
                <a:ea typeface="Cambria" panose="02040503050406030204" pitchFamily="18" charset="0"/>
              </a:rPr>
              <a:t> modern </a:t>
            </a:r>
            <a:r>
              <a:rPr lang="en-US" sz="1500" i="1" dirty="0" err="1">
                <a:latin typeface="Cambria" panose="02040503050406030204" pitchFamily="18" charset="0"/>
                <a:ea typeface="Cambria" panose="02040503050406030204" pitchFamily="18" charset="0"/>
              </a:rPr>
              <a:t>american</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American Beauty (1999) – </a:t>
            </a:r>
            <a:r>
              <a:rPr lang="en-US" sz="1500" i="1" dirty="0" err="1">
                <a:latin typeface="Cambria" panose="02040503050406030204" pitchFamily="18" charset="0"/>
                <a:ea typeface="Cambria" panose="02040503050406030204" pitchFamily="18" charset="0"/>
              </a:rPr>
              <a:t>Critică</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suburbiei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americane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idealurilor</a:t>
            </a:r>
            <a:r>
              <a:rPr lang="en-US" sz="1500" i="1" dirty="0">
                <a:latin typeface="Cambria" panose="02040503050406030204" pitchFamily="18" charset="0"/>
                <a:ea typeface="Cambria" panose="02040503050406030204" pitchFamily="18" charset="0"/>
              </a:rPr>
              <a:t> de „vis </a:t>
            </a:r>
            <a:r>
              <a:rPr lang="en-US" sz="1500" i="1" dirty="0" err="1">
                <a:latin typeface="Cambria" panose="02040503050406030204" pitchFamily="18" charset="0"/>
                <a:ea typeface="Cambria" panose="02040503050406030204" pitchFamily="18" charset="0"/>
              </a:rPr>
              <a:t>american</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Hidden Figures (2016) – </a:t>
            </a:r>
            <a:r>
              <a:rPr lang="en-US" sz="1500" i="1" dirty="0" err="1">
                <a:latin typeface="Cambria" panose="02040503050406030204" pitchFamily="18" charset="0"/>
                <a:ea typeface="Cambria" panose="02040503050406030204" pitchFamily="18" charset="0"/>
              </a:rPr>
              <a:t>Rolul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femeilor</a:t>
            </a:r>
            <a:r>
              <a:rPr lang="en-US" sz="1500" i="1" dirty="0">
                <a:latin typeface="Cambria" panose="02040503050406030204" pitchFamily="18" charset="0"/>
                <a:ea typeface="Cambria" panose="02040503050406030204" pitchFamily="18" charset="0"/>
              </a:rPr>
              <a:t> afro-</a:t>
            </a:r>
            <a:r>
              <a:rPr lang="en-US" sz="1500" i="1" dirty="0" err="1">
                <a:latin typeface="Cambria" panose="02040503050406030204" pitchFamily="18" charset="0"/>
                <a:ea typeface="Cambria" panose="02040503050406030204" pitchFamily="18" charset="0"/>
              </a:rPr>
              <a:t>americane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în</a:t>
            </a:r>
            <a:r>
              <a:rPr lang="en-US" sz="1500" i="1" dirty="0">
                <a:latin typeface="Cambria" panose="02040503050406030204" pitchFamily="18" charset="0"/>
                <a:ea typeface="Cambria" panose="02040503050406030204" pitchFamily="18" charset="0"/>
              </a:rPr>
              <a:t> NASA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discriminarea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rasial</a:t>
            </a:r>
            <a:r>
              <a:rPr lang="ro-RO" sz="1500" i="1" dirty="0">
                <a:latin typeface="Cambria" panose="02040503050406030204" pitchFamily="18" charset="0"/>
                <a:ea typeface="Cambria" panose="02040503050406030204" pitchFamily="18" charset="0"/>
              </a:rPr>
              <a:t>ă</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King's Speech (2010) – </a:t>
            </a:r>
            <a:r>
              <a:rPr lang="en-US" sz="1500" i="1" dirty="0" err="1">
                <a:latin typeface="Cambria" panose="02040503050406030204" pitchFamily="18" charset="0"/>
                <a:ea typeface="Cambria" panose="02040503050406030204" pitchFamily="18" charset="0"/>
              </a:rPr>
              <a:t>Monarhia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cultura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interbelică</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.Billy Elliot (2000) – </a:t>
            </a:r>
            <a:r>
              <a:rPr lang="en-US" sz="1500" i="1" dirty="0" err="1">
                <a:latin typeface="Cambria" panose="02040503050406030204" pitchFamily="18" charset="0"/>
                <a:ea typeface="Cambria" panose="02040503050406030204" pitchFamily="18" charset="0"/>
              </a:rPr>
              <a:t>Societatea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muncitorească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stereotipurile</a:t>
            </a:r>
            <a:r>
              <a:rPr lang="en-US" sz="1500" i="1" dirty="0">
                <a:latin typeface="Cambria" panose="02040503050406030204" pitchFamily="18" charset="0"/>
                <a:ea typeface="Cambria" panose="02040503050406030204" pitchFamily="18" charset="0"/>
              </a:rPr>
              <a:t> de gen.</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Queen (2006) – </a:t>
            </a:r>
            <a:r>
              <a:rPr lang="en-US" sz="1500" i="1" dirty="0" err="1">
                <a:latin typeface="Cambria" panose="02040503050406030204" pitchFamily="18" charset="0"/>
                <a:ea typeface="Cambria" panose="02040503050406030204" pitchFamily="18" charset="0"/>
              </a:rPr>
              <a:t>Relația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monarhie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societatea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modernă</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it-IT" sz="1500" i="1" dirty="0">
                <a:latin typeface="Cambria" panose="02040503050406030204" pitchFamily="18" charset="0"/>
                <a:ea typeface="Cambria" panose="02040503050406030204" pitchFamily="18" charset="0"/>
              </a:rPr>
              <a:t>Australia (2008) – Istorie, colonialism și identitate australiană</a:t>
            </a:r>
            <a:endParaRPr lang="en-US" sz="15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2363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993" y="624110"/>
            <a:ext cx="9282620" cy="1280890"/>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ÎN VIGOARE </a:t>
            </a:r>
            <a:br>
              <a:rPr lang="ro-RO" b="1" dirty="0">
                <a:latin typeface="Cambria" panose="02040503050406030204" pitchFamily="18" charset="0"/>
                <a:ea typeface="Cambria" panose="02040503050406030204" pitchFamily="18" charset="0"/>
              </a:rPr>
            </a:br>
            <a:br>
              <a:rPr lang="en-US" b="1" dirty="0">
                <a:solidFill>
                  <a:schemeClr val="tx1"/>
                </a:solidFill>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44752" y="1905000"/>
            <a:ext cx="10059860" cy="4006222"/>
          </a:xfrm>
        </p:spPr>
        <p:txBody>
          <a:bodyPr>
            <a:normAutofit fontScale="92500" lnSpcReduction="10000"/>
          </a:bodyPr>
          <a:lstStyle/>
          <a:p>
            <a:pPr algn="just"/>
            <a:r>
              <a:rPr lang="ro-RO" b="1" dirty="0">
                <a:solidFill>
                  <a:schemeClr val="tx1"/>
                </a:solidFill>
                <a:latin typeface="Cambria" panose="02040503050406030204" pitchFamily="18" charset="0"/>
                <a:ea typeface="Cambria" panose="02040503050406030204" pitchFamily="18" charset="0"/>
              </a:rPr>
              <a:t>OMEN nr. 4797/2017</a:t>
            </a:r>
            <a:r>
              <a:rPr lang="ro-RO" dirty="0">
                <a:solidFill>
                  <a:schemeClr val="tx1"/>
                </a:solidFill>
                <a:latin typeface="Cambria" panose="02040503050406030204" pitchFamily="18" charset="0"/>
                <a:ea typeface="Cambria" panose="02040503050406030204" pitchFamily="18" charset="0"/>
              </a:rPr>
              <a:t> </a:t>
            </a:r>
            <a:r>
              <a:rPr lang="ro-RO" i="1" dirty="0">
                <a:solidFill>
                  <a:schemeClr val="tx1"/>
                </a:solidFill>
                <a:latin typeface="Cambria" panose="02040503050406030204" pitchFamily="18" charset="0"/>
                <a:ea typeface="Cambria" panose="02040503050406030204" pitchFamily="18" charset="0"/>
              </a:rPr>
              <a:t>privind Regulamentul-cadru de organizare și funcționare a claselor cu predare a unei limbi moderne în regim intensiv, respectiv bilingv în unitățile de învățământ preuniversitar, </a:t>
            </a:r>
            <a:r>
              <a:rPr lang="ro-RO" dirty="0">
                <a:solidFill>
                  <a:schemeClr val="tx1"/>
                </a:solidFill>
                <a:latin typeface="Cambria" panose="02040503050406030204" pitchFamily="18" charset="0"/>
                <a:ea typeface="Cambria" panose="02040503050406030204" pitchFamily="18" charset="0"/>
              </a:rPr>
              <a:t>cu modificările și completările ulterioare</a:t>
            </a:r>
          </a:p>
          <a:p>
            <a:pPr algn="just"/>
            <a:r>
              <a:rPr lang="ro-RO" b="1" dirty="0">
                <a:solidFill>
                  <a:schemeClr val="tx1"/>
                </a:solidFill>
                <a:latin typeface="Cambria" panose="02040503050406030204" pitchFamily="18" charset="0"/>
                <a:ea typeface="Cambria" panose="02040503050406030204" pitchFamily="18" charset="0"/>
              </a:rPr>
              <a:t>OMEC nr. 5460/2020 </a:t>
            </a:r>
            <a:r>
              <a:rPr lang="ro-RO" dirty="0">
                <a:solidFill>
                  <a:schemeClr val="tx1"/>
                </a:solidFill>
                <a:latin typeface="Cambria" panose="02040503050406030204" pitchFamily="18" charset="0"/>
                <a:ea typeface="Cambria" panose="02040503050406030204" pitchFamily="18" charset="0"/>
              </a:rPr>
              <a:t>privind aprobarea </a:t>
            </a:r>
            <a:r>
              <a:rPr lang="ro-RO" i="1" dirty="0">
                <a:solidFill>
                  <a:schemeClr val="tx1"/>
                </a:solidFill>
                <a:latin typeface="Cambria" panose="02040503050406030204" pitchFamily="18" charset="0"/>
                <a:ea typeface="Cambria" panose="02040503050406030204" pitchFamily="18" charset="0"/>
              </a:rPr>
              <a:t>Metodologiei </a:t>
            </a:r>
            <a:r>
              <a:rPr lang="en-US" i="1" dirty="0">
                <a:solidFill>
                  <a:schemeClr val="tx1"/>
                </a:solidFill>
                <a:latin typeface="Cambria" panose="02040503050406030204" pitchFamily="18" charset="0"/>
                <a:ea typeface="Cambria" panose="02040503050406030204" pitchFamily="18" charset="0"/>
              </a:rPr>
              <a:t>de </a:t>
            </a:r>
            <a:r>
              <a:rPr lang="en-US" i="1" dirty="0" err="1">
                <a:solidFill>
                  <a:schemeClr val="tx1"/>
                </a:solidFill>
                <a:latin typeface="Cambria" panose="02040503050406030204" pitchFamily="18" charset="0"/>
                <a:ea typeface="Cambria" panose="02040503050406030204" pitchFamily="18" charset="0"/>
              </a:rPr>
              <a:t>organizare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desfășurare</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examenului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obținerea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atestatului</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competență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lingvistică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absolvenții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claselor</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studiu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intensiv</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bilingv</a:t>
            </a:r>
            <a:r>
              <a:rPr lang="en-US" i="1" dirty="0">
                <a:solidFill>
                  <a:schemeClr val="tx1"/>
                </a:solidFill>
                <a:latin typeface="Cambria" panose="02040503050406030204" pitchFamily="18" charset="0"/>
                <a:ea typeface="Cambria" panose="02040503050406030204" pitchFamily="18" charset="0"/>
              </a:rPr>
              <a:t> al </a:t>
            </a:r>
            <a:r>
              <a:rPr lang="en-US" i="1" dirty="0" err="1">
                <a:solidFill>
                  <a:schemeClr val="tx1"/>
                </a:solidFill>
                <a:latin typeface="Cambria" panose="02040503050406030204" pitchFamily="18" charset="0"/>
                <a:ea typeface="Cambria" panose="02040503050406030204" pitchFamily="18" charset="0"/>
              </a:rPr>
              <a:t>unei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moderne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absolvenții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claselor</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predare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limbile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minorităților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precum</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atestatului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predarea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unei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moderne</a:t>
            </a:r>
            <a:r>
              <a:rPr lang="en-US" i="1" dirty="0">
                <a:solidFill>
                  <a:schemeClr val="tx1"/>
                </a:solidFill>
                <a:latin typeface="Cambria" panose="02040503050406030204" pitchFamily="18" charset="0"/>
                <a:ea typeface="Cambria" panose="02040503050406030204" pitchFamily="18" charset="0"/>
              </a:rPr>
              <a:t> la </a:t>
            </a:r>
            <a:r>
              <a:rPr lang="en-US" i="1" dirty="0" err="1">
                <a:solidFill>
                  <a:schemeClr val="tx1"/>
                </a:solidFill>
                <a:latin typeface="Cambria" panose="02040503050406030204" pitchFamily="18" charset="0"/>
                <a:ea typeface="Cambria" panose="02040503050406030204" pitchFamily="18" charset="0"/>
              </a:rPr>
              <a:t>grupe</a:t>
            </a:r>
            <a:r>
              <a:rPr lang="en-US" i="1" dirty="0">
                <a:solidFill>
                  <a:schemeClr val="tx1"/>
                </a:solidFill>
                <a:latin typeface="Cambria" panose="02040503050406030204" pitchFamily="18" charset="0"/>
                <a:ea typeface="Cambria" panose="02040503050406030204" pitchFamily="18" charset="0"/>
              </a:rPr>
              <a:t>/</a:t>
            </a:r>
            <a:r>
              <a:rPr lang="en-US" i="1" dirty="0" err="1">
                <a:solidFill>
                  <a:schemeClr val="tx1"/>
                </a:solidFill>
                <a:latin typeface="Cambria" panose="02040503050406030204" pitchFamily="18" charset="0"/>
                <a:ea typeface="Cambria" panose="02040503050406030204" pitchFamily="18" charset="0"/>
              </a:rPr>
              <a:t>clase</a:t>
            </a:r>
            <a:r>
              <a:rPr lang="en-US" i="1" dirty="0">
                <a:solidFill>
                  <a:schemeClr val="tx1"/>
                </a:solidFill>
                <a:latin typeface="Cambria" panose="02040503050406030204" pitchFamily="18" charset="0"/>
                <a:ea typeface="Cambria" panose="02040503050406030204" pitchFamily="18" charset="0"/>
              </a:rPr>
              <a:t> din </a:t>
            </a:r>
            <a:r>
              <a:rPr lang="en-US" i="1" dirty="0" err="1">
                <a:solidFill>
                  <a:schemeClr val="tx1"/>
                </a:solidFill>
                <a:latin typeface="Cambria" panose="02040503050406030204" pitchFamily="18" charset="0"/>
                <a:ea typeface="Cambria" panose="02040503050406030204" pitchFamily="18" charset="0"/>
              </a:rPr>
              <a:t>învățământul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preșcolar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primar</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către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absolvenții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claselor</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profil</a:t>
            </a:r>
            <a:r>
              <a:rPr lang="en-US" i="1" dirty="0">
                <a:solidFill>
                  <a:schemeClr val="tx1"/>
                </a:solidFill>
                <a:latin typeface="Cambria" panose="02040503050406030204" pitchFamily="18" charset="0"/>
                <a:ea typeface="Cambria" panose="02040503050406030204" pitchFamily="18" charset="0"/>
              </a:rPr>
              <a:t> pedagogic, </a:t>
            </a:r>
            <a:r>
              <a:rPr lang="en-US" i="1" dirty="0" err="1">
                <a:solidFill>
                  <a:schemeClr val="tx1"/>
                </a:solidFill>
                <a:latin typeface="Cambria" panose="02040503050406030204" pitchFamily="18" charset="0"/>
                <a:ea typeface="Cambria" panose="02040503050406030204" pitchFamily="18" charset="0"/>
              </a:rPr>
              <a:t>specializarea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învățător-educatoare</a:t>
            </a:r>
            <a:endParaRPr lang="ro-RO" i="1" dirty="0">
              <a:solidFill>
                <a:schemeClr val="tx1"/>
              </a:solidFill>
              <a:latin typeface="Cambria" panose="02040503050406030204" pitchFamily="18" charset="0"/>
              <a:ea typeface="Cambria" panose="02040503050406030204" pitchFamily="18" charset="0"/>
            </a:endParaRPr>
          </a:p>
          <a:p>
            <a:pPr algn="just"/>
            <a:r>
              <a:rPr lang="ro-RO" b="1" dirty="0">
                <a:solidFill>
                  <a:schemeClr val="tx1"/>
                </a:solidFill>
                <a:latin typeface="Cambria" panose="02040503050406030204" pitchFamily="18" charset="0"/>
                <a:ea typeface="Cambria" panose="02040503050406030204" pitchFamily="18" charset="0"/>
              </a:rPr>
              <a:t>OMECTS nr. 5219/2010 </a:t>
            </a:r>
            <a:r>
              <a:rPr lang="en-US" i="1" dirty="0" err="1">
                <a:solidFill>
                  <a:schemeClr val="tx1"/>
                </a:solidFill>
                <a:latin typeface="Cambria" panose="02040503050406030204" pitchFamily="18" charset="0"/>
                <a:ea typeface="Cambria" panose="02040503050406030204" pitchFamily="18" charset="0"/>
              </a:rPr>
              <a:t>privind</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recunoașterea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echivalarea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rezultatelor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obținute</a:t>
            </a:r>
            <a:r>
              <a:rPr lang="en-US" i="1" dirty="0">
                <a:solidFill>
                  <a:schemeClr val="tx1"/>
                </a:solidFill>
                <a:latin typeface="Cambria" panose="02040503050406030204" pitchFamily="18" charset="0"/>
                <a:ea typeface="Cambria" panose="02040503050406030204" pitchFamily="18" charset="0"/>
              </a:rPr>
              <a:t> la </a:t>
            </a:r>
            <a:r>
              <a:rPr lang="en-US" i="1" dirty="0" err="1">
                <a:solidFill>
                  <a:schemeClr val="tx1"/>
                </a:solidFill>
                <a:latin typeface="Cambria" panose="02040503050406030204" pitchFamily="18" charset="0"/>
                <a:ea typeface="Cambria" panose="02040503050406030204" pitchFamily="18" charset="0"/>
              </a:rPr>
              <a:t>examene</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recunoaștere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internațională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certificarea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lingvistice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străine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la </a:t>
            </a:r>
            <a:r>
              <a:rPr lang="en-US" i="1" dirty="0" err="1">
                <a:solidFill>
                  <a:schemeClr val="tx1"/>
                </a:solidFill>
                <a:latin typeface="Cambria" panose="02040503050406030204" pitchFamily="18" charset="0"/>
                <a:ea typeface="Cambria" panose="02040503050406030204" pitchFamily="18" charset="0"/>
              </a:rPr>
              <a:t>examene</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recunoaștere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europeană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certificarea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digitale</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probele</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evaluare</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lingvistice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într</a:t>
            </a:r>
            <a:r>
              <a:rPr lang="en-US" i="1" dirty="0">
                <a:solidFill>
                  <a:schemeClr val="tx1"/>
                </a:solidFill>
                <a:latin typeface="Cambria" panose="02040503050406030204" pitchFamily="18" charset="0"/>
                <a:ea typeface="Cambria" panose="02040503050406030204" pitchFamily="18" charset="0"/>
              </a:rPr>
              <a:t>-o </a:t>
            </a:r>
            <a:r>
              <a:rPr lang="en-US" i="1" dirty="0" err="1">
                <a:solidFill>
                  <a:schemeClr val="tx1"/>
                </a:solidFill>
                <a:latin typeface="Cambria" panose="02040503050406030204" pitchFamily="18" charset="0"/>
                <a:ea typeface="Cambria" panose="02040503050406030204" pitchFamily="18" charset="0"/>
              </a:rPr>
              <a:t>limbă</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circulație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internațională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studiată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parcursul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învățământului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liceal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respectiv</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evaluare</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digitale</a:t>
            </a:r>
            <a:r>
              <a:rPr lang="en-US" i="1" dirty="0">
                <a:solidFill>
                  <a:schemeClr val="tx1"/>
                </a:solidFill>
                <a:latin typeface="Cambria" panose="02040503050406030204" pitchFamily="18" charset="0"/>
                <a:ea typeface="Cambria" panose="02040503050406030204" pitchFamily="18" charset="0"/>
              </a:rPr>
              <a:t>, din </a:t>
            </a:r>
            <a:r>
              <a:rPr lang="en-US" i="1" dirty="0" err="1">
                <a:solidFill>
                  <a:schemeClr val="tx1"/>
                </a:solidFill>
                <a:latin typeface="Cambria" panose="02040503050406030204" pitchFamily="18" charset="0"/>
                <a:ea typeface="Cambria" panose="02040503050406030204" pitchFamily="18" charset="0"/>
              </a:rPr>
              <a:t>cadrul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examenului</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bacalaureat</a:t>
            </a:r>
            <a:r>
              <a:rPr lang="ro-RO" i="1" dirty="0">
                <a:solidFill>
                  <a:schemeClr val="tx1"/>
                </a:solidFill>
                <a:latin typeface="Cambria" panose="02040503050406030204" pitchFamily="18" charset="0"/>
                <a:ea typeface="Cambria" panose="02040503050406030204" pitchFamily="18" charset="0"/>
              </a:rPr>
              <a:t>, </a:t>
            </a:r>
            <a:r>
              <a:rPr lang="ro-RO" dirty="0">
                <a:solidFill>
                  <a:schemeClr val="tx1"/>
                </a:solidFill>
                <a:latin typeface="Cambria" panose="02040503050406030204" pitchFamily="18" charset="0"/>
                <a:ea typeface="Cambria" panose="02040503050406030204" pitchFamily="18" charset="0"/>
              </a:rPr>
              <a:t>cu modificările și completările ulterioare</a:t>
            </a:r>
          </a:p>
          <a:p>
            <a:pPr algn="just"/>
            <a:r>
              <a:rPr lang="ro-RO" b="1" i="1" dirty="0">
                <a:solidFill>
                  <a:schemeClr val="tx1"/>
                </a:solidFill>
                <a:latin typeface="Cambria" panose="02040503050406030204" pitchFamily="18" charset="0"/>
                <a:ea typeface="Cambria" panose="02040503050406030204" pitchFamily="18" charset="0"/>
              </a:rPr>
              <a:t>Planuri -  cadru aprobate prin OMECI nr. 3410/2009</a:t>
            </a:r>
            <a:endParaRPr lang="en-US" b="1" i="1" dirty="0">
              <a:solidFill>
                <a:schemeClr val="tx1"/>
              </a:solidFill>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363394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760" y="2413338"/>
            <a:ext cx="9469120" cy="2369880"/>
          </a:xfrm>
          <a:prstGeom prst="rect">
            <a:avLst/>
          </a:prstGeom>
        </p:spPr>
        <p:txBody>
          <a:bodyPr wrap="square">
            <a:spAutoFit/>
          </a:bodyPr>
          <a:lstStyle/>
          <a:p>
            <a:pPr algn="ctr"/>
            <a:r>
              <a:rPr lang="en-US" sz="2000" b="1" i="1" dirty="0" err="1">
                <a:solidFill>
                  <a:srgbClr val="FF0000"/>
                </a:solidFill>
                <a:latin typeface="Cambria" panose="02040503050406030204" pitchFamily="18" charset="0"/>
                <a:ea typeface="Cambria" panose="02040503050406030204" pitchFamily="18" charset="0"/>
              </a:rPr>
              <a:t>Rădăcinile</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educației</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sunt</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amare</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dar</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fructul</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este</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dulce</a:t>
            </a:r>
            <a:r>
              <a:rPr lang="en-US" sz="2000" b="1" i="1" dirty="0">
                <a:solidFill>
                  <a:srgbClr val="FF0000"/>
                </a:solidFill>
                <a:latin typeface="Cambria" panose="02040503050406030204" pitchFamily="18" charset="0"/>
                <a:ea typeface="Cambria" panose="02040503050406030204" pitchFamily="18" charset="0"/>
              </a:rPr>
              <a:t>.</a:t>
            </a:r>
            <a:br>
              <a:rPr lang="en-US" sz="2000" b="1" i="1" dirty="0">
                <a:solidFill>
                  <a:srgbClr val="FF0000"/>
                </a:solidFill>
                <a:latin typeface="Cambria" panose="02040503050406030204" pitchFamily="18" charset="0"/>
                <a:ea typeface="Cambria" panose="02040503050406030204" pitchFamily="18" charset="0"/>
              </a:rPr>
            </a:br>
            <a:endParaRPr lang="ro-RO" sz="2000" b="1" i="1" dirty="0">
              <a:solidFill>
                <a:srgbClr val="FF0000"/>
              </a:solidFill>
              <a:latin typeface="Cambria" panose="02040503050406030204" pitchFamily="18" charset="0"/>
              <a:ea typeface="Cambria" panose="02040503050406030204" pitchFamily="18" charset="0"/>
            </a:endParaRPr>
          </a:p>
          <a:p>
            <a:pPr algn="ctr"/>
            <a: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MULT SUCCES ÎN ANUL ȘCOLAR 2025-2026!</a:t>
            </a:r>
            <a:b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br>
              <a:rPr lang="ro-RO" dirty="0">
                <a:solidFill>
                  <a:srgbClr val="002060"/>
                </a:solidFill>
                <a:latin typeface="Cambria" panose="02040503050406030204" pitchFamily="18" charset="0"/>
                <a:ea typeface="Cambria" panose="02040503050406030204" pitchFamily="18" charset="0"/>
              </a:rPr>
            </a:br>
            <a:br>
              <a:rPr lang="ro-RO" dirty="0">
                <a:solidFill>
                  <a:srgbClr val="002060"/>
                </a:solidFill>
                <a:latin typeface="Cambria" panose="02040503050406030204" pitchFamily="18" charset="0"/>
                <a:ea typeface="Cambria" panose="02040503050406030204" pitchFamily="18" charset="0"/>
              </a:rPr>
            </a:br>
            <a:r>
              <a:rPr lang="ro-RO" dirty="0">
                <a:solidFill>
                  <a:srgbClr val="002060"/>
                </a:solidFill>
                <a:latin typeface="Cambria" panose="02040503050406030204" pitchFamily="18" charset="0"/>
                <a:ea typeface="Cambria" panose="02040503050406030204" pitchFamily="18" charset="0"/>
              </a:rPr>
              <a:t>Florentina STANCIU</a:t>
            </a:r>
            <a:r>
              <a:rPr lang="en-US"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     </a:t>
            </a:r>
            <a:r>
              <a:rPr lang="ro-RO">
                <a:latin typeface="Cambria" panose="02040503050406030204" pitchFamily="18" charset="0"/>
                <a:ea typeface="Cambria" panose="02040503050406030204" pitchFamily="18" charset="0"/>
              </a:rPr>
              <a:t>Roxana –Adina BAȘTEA</a:t>
            </a:r>
            <a:br>
              <a:rPr lang="ro-RO" dirty="0">
                <a:latin typeface="Cambria" panose="02040503050406030204" pitchFamily="18" charset="0"/>
                <a:ea typeface="Cambria" panose="02040503050406030204" pitchFamily="18" charset="0"/>
              </a:rPr>
            </a:br>
            <a:br>
              <a:rPr lang="ro-RO" b="1"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5641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5650" y="349790"/>
            <a:ext cx="8790125" cy="914806"/>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ÎN VIGOARE</a:t>
            </a:r>
            <a:br>
              <a:rPr lang="ro-RO" b="1" dirty="0">
                <a:latin typeface="Cambria" panose="02040503050406030204" pitchFamily="18" charset="0"/>
                <a:ea typeface="Cambria" panose="02040503050406030204" pitchFamily="18" charset="0"/>
              </a:rPr>
            </a:br>
            <a:endParaRPr lang="en-US" dirty="0"/>
          </a:p>
        </p:txBody>
      </p:sp>
      <p:sp>
        <p:nvSpPr>
          <p:cNvPr id="3" name="Content Placeholder 2"/>
          <p:cNvSpPr>
            <a:spLocks noGrp="1"/>
          </p:cNvSpPr>
          <p:nvPr>
            <p:ph idx="1"/>
          </p:nvPr>
        </p:nvSpPr>
        <p:spPr>
          <a:xfrm>
            <a:off x="2412459" y="1264596"/>
            <a:ext cx="8843805" cy="4646626"/>
          </a:xfrm>
        </p:spPr>
        <p:txBody>
          <a:bodyPr>
            <a:normAutofit/>
          </a:bodyPr>
          <a:lstStyle/>
          <a:p>
            <a:r>
              <a:rPr lang="ro-RO" sz="1400" b="1" i="1" dirty="0">
                <a:solidFill>
                  <a:schemeClr val="tx1"/>
                </a:solidFill>
                <a:latin typeface="Cambria" panose="02040503050406030204" pitchFamily="18" charset="0"/>
                <a:ea typeface="Cambria" panose="02040503050406030204" pitchFamily="18" charset="0"/>
              </a:rPr>
              <a:t>Programe școlare pentru limbile  ebraică, engleză,  franceză, spaniolă, italiană, germană, chineză, japoneză și turcă modernă – învățământ primar</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1 - clasa pregătitoare, clasa I, a II-a – OM nr. 3418/2013</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 clasele a III-a și a IV-a – OM nr. 5003/2014</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ebraică – Limba modernă 1 - OM nr. 5098/2009</a:t>
            </a:r>
          </a:p>
          <a:p>
            <a:pPr marL="0" indent="0">
              <a:buNone/>
            </a:pPr>
            <a:endParaRPr lang="ro-RO" sz="1400" b="1" i="1" dirty="0">
              <a:solidFill>
                <a:schemeClr val="tx1"/>
              </a:solidFill>
              <a:latin typeface="Cambria" panose="02040503050406030204" pitchFamily="18" charset="0"/>
              <a:ea typeface="Cambria" panose="02040503050406030204" pitchFamily="18" charset="0"/>
            </a:endParaRPr>
          </a:p>
          <a:p>
            <a:r>
              <a:rPr lang="ro-RO" sz="1400" b="1" i="1" dirty="0">
                <a:solidFill>
                  <a:schemeClr val="tx1"/>
                </a:solidFill>
                <a:latin typeface="Cambria" panose="02040503050406030204" pitchFamily="18" charset="0"/>
                <a:ea typeface="Cambria" panose="02040503050406030204" pitchFamily="18" charset="0"/>
              </a:rPr>
              <a:t>Programe școlare pentru limbile ebraică, engleză, franceză, spaniolă, italianî, germană, rusă, chineză, japoneză și turcă modernă – învățământ gimnazial</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1 (engleză, franceză, spaniolă, italiană) – OM nr. 3393/2017</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2 (chineză, engleză, franceză, spaniolă, italiană, turcă) – OM nr. 3393/2017</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1 – studiu intensiv (engleză, franceză, spaniolă, italiană) – OM nr. 3393/2017</a:t>
            </a:r>
          </a:p>
          <a:p>
            <a:pPr>
              <a:buFont typeface="Wingdings" panose="05000000000000000000" pitchFamily="2" charset="2"/>
              <a:buChar char="§"/>
            </a:pPr>
            <a:r>
              <a:rPr lang="en-US" sz="1400" i="1" dirty="0" err="1">
                <a:latin typeface="Cambria" panose="02040503050406030204" pitchFamily="18" charset="0"/>
                <a:ea typeface="Cambria" panose="02040503050406030204" pitchFamily="18" charset="0"/>
              </a:rPr>
              <a:t>Limba</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modernă</a:t>
            </a:r>
            <a:r>
              <a:rPr lang="en-US" sz="1400" i="1" dirty="0">
                <a:latin typeface="Cambria" panose="02040503050406030204" pitchFamily="18" charset="0"/>
                <a:ea typeface="Cambria" panose="02040503050406030204" pitchFamily="18" charset="0"/>
              </a:rPr>
              <a:t> 1/</a:t>
            </a:r>
            <a:r>
              <a:rPr lang="en-US" sz="1400" i="1" dirty="0" err="1">
                <a:latin typeface="Cambria" panose="02040503050406030204" pitchFamily="18" charset="0"/>
                <a:ea typeface="Cambria" panose="02040503050406030204" pitchFamily="18" charset="0"/>
              </a:rPr>
              <a:t>Limba</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modernă</a:t>
            </a:r>
            <a:r>
              <a:rPr lang="en-US" sz="1400" i="1" dirty="0">
                <a:latin typeface="Cambria" panose="02040503050406030204" pitchFamily="18" charset="0"/>
                <a:ea typeface="Cambria" panose="02040503050406030204" pitchFamily="18" charset="0"/>
              </a:rPr>
              <a:t> 2/</a:t>
            </a:r>
            <a:r>
              <a:rPr lang="en-US" sz="1400" i="1" dirty="0" err="1">
                <a:latin typeface="Cambria" panose="02040503050406030204" pitchFamily="18" charset="0"/>
                <a:ea typeface="Cambria" panose="02040503050406030204" pitchFamily="18" charset="0"/>
              </a:rPr>
              <a:t>Limba</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modernă</a:t>
            </a:r>
            <a:r>
              <a:rPr lang="en-US" sz="1400" i="1" dirty="0">
                <a:latin typeface="Cambria" panose="02040503050406030204" pitchFamily="18" charset="0"/>
                <a:ea typeface="Cambria" panose="02040503050406030204" pitchFamily="18" charset="0"/>
              </a:rPr>
              <a:t> 1 - </a:t>
            </a:r>
            <a:r>
              <a:rPr lang="en-US" sz="1400" i="1" dirty="0" err="1">
                <a:latin typeface="Cambria" panose="02040503050406030204" pitchFamily="18" charset="0"/>
                <a:ea typeface="Cambria" panose="02040503050406030204" pitchFamily="18" charset="0"/>
              </a:rPr>
              <a:t>intensiv</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germană</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rusă</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japoneză</a:t>
            </a:r>
            <a:r>
              <a:rPr lang="en-US" sz="1400" i="1" dirty="0">
                <a:latin typeface="Cambria" panose="02040503050406030204" pitchFamily="18" charset="0"/>
                <a:ea typeface="Cambria" panose="02040503050406030204" pitchFamily="18" charset="0"/>
              </a:rPr>
              <a:t>)</a:t>
            </a:r>
            <a:r>
              <a:rPr lang="ro-RO" sz="1400" i="1" dirty="0">
                <a:latin typeface="Cambria" panose="02040503050406030204" pitchFamily="18" charset="0"/>
                <a:ea typeface="Cambria" panose="02040503050406030204" pitchFamily="18" charset="0"/>
              </a:rPr>
              <a:t> </a:t>
            </a:r>
            <a:r>
              <a:rPr lang="ro-RO" sz="1400" i="1" dirty="0">
                <a:solidFill>
                  <a:schemeClr val="tx1"/>
                </a:solidFill>
                <a:latin typeface="Cambria" panose="02040503050406030204" pitchFamily="18" charset="0"/>
                <a:ea typeface="Cambria" panose="02040503050406030204" pitchFamily="18" charset="0"/>
              </a:rPr>
              <a:t>– OM nr. 3393/2017</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ebraică – Limba modernă 1 – OM nr. 5098/2009</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189021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2383" y="624110"/>
            <a:ext cx="8732229" cy="728035"/>
          </a:xfrm>
        </p:spPr>
        <p:txBody>
          <a:bodyPr>
            <a:normAutofit fontScale="90000"/>
          </a:bodyPr>
          <a:lstStyle/>
          <a:p>
            <a:pPr algn="ctr"/>
            <a:r>
              <a:rPr lang="ro-RO" sz="3200" b="1" dirty="0">
                <a:latin typeface="Cambria" panose="02040503050406030204" pitchFamily="18" charset="0"/>
                <a:ea typeface="Cambria" panose="02040503050406030204" pitchFamily="18" charset="0"/>
              </a:rPr>
              <a:t>ACTE NORMATIVE ÎN VIGOARE</a:t>
            </a:r>
            <a:r>
              <a:rPr lang="ro-RO" sz="3200" b="1" dirty="0">
                <a:solidFill>
                  <a:schemeClr val="tx1"/>
                </a:solidFill>
                <a:latin typeface="Cambria" panose="02040503050406030204" pitchFamily="18" charset="0"/>
                <a:ea typeface="Cambria" panose="02040503050406030204" pitchFamily="18" charset="0"/>
              </a:rPr>
              <a:t> </a:t>
            </a:r>
            <a:br>
              <a:rPr lang="ro-RO" sz="3200" b="1" dirty="0">
                <a:solidFill>
                  <a:schemeClr val="tx1"/>
                </a:solidFill>
                <a:latin typeface="Cambria" panose="02040503050406030204" pitchFamily="18" charset="0"/>
                <a:ea typeface="Cambria" panose="02040503050406030204" pitchFamily="18" charset="0"/>
              </a:rPr>
            </a:br>
            <a:endParaRPr lang="en-US" sz="3200" dirty="0"/>
          </a:p>
        </p:txBody>
      </p:sp>
      <p:sp>
        <p:nvSpPr>
          <p:cNvPr id="3" name="Content Placeholder 2"/>
          <p:cNvSpPr>
            <a:spLocks noGrp="1"/>
          </p:cNvSpPr>
          <p:nvPr>
            <p:ph idx="1"/>
          </p:nvPr>
        </p:nvSpPr>
        <p:spPr>
          <a:xfrm>
            <a:off x="2589211" y="1511030"/>
            <a:ext cx="8714329" cy="3777622"/>
          </a:xfrm>
        </p:spPr>
        <p:txBody>
          <a:bodyPr/>
          <a:lstStyle/>
          <a:p>
            <a:r>
              <a:rPr lang="ro-RO" sz="1600" b="1" i="1" dirty="0">
                <a:solidFill>
                  <a:schemeClr val="tx1"/>
                </a:solidFill>
                <a:latin typeface="Cambria" panose="02040503050406030204" pitchFamily="18" charset="0"/>
                <a:ea typeface="Cambria" panose="02040503050406030204" pitchFamily="18" charset="0"/>
              </a:rPr>
              <a:t>Programe școlare pentru limba ebraică, engleză, chineză, japoneză și turcă modernă – învățământ liceal</a:t>
            </a:r>
          </a:p>
          <a:p>
            <a:pPr>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ebraică – OM nr. 5098/2009</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engleză – OM nr. 4598/2004, OM nr. 3410/2006, OM nr. 3488/2006, OM nr. 3460/2006, OM nr. 5099/2009</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Istoria Marii Britanii și a Statelor Unite ale Americii – OM nr. 5240/2008</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Elemenete de cultură și civilizație engleză – OM nr. 4775/2014</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chineză – OM nr. 5677/2017</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japoneză – OM nr. 5201/2002</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Limbă turcă modernă – OM 4642/2008</a:t>
            </a:r>
          </a:p>
          <a:p>
            <a:pPr marL="0" indent="0" algn="just">
              <a:buNone/>
            </a:pPr>
            <a:endParaRPr lang="en-US" dirty="0"/>
          </a:p>
        </p:txBody>
      </p:sp>
    </p:spTree>
    <p:extLst>
      <p:ext uri="{BB962C8B-B14F-4D97-AF65-F5344CB8AC3E}">
        <p14:creationId xmlns:p14="http://schemas.microsoft.com/office/powerpoint/2010/main" val="1345971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9464" y="223521"/>
            <a:ext cx="8910535" cy="646331"/>
          </a:xfrm>
          <a:prstGeom prst="rect">
            <a:avLst/>
          </a:prstGeom>
        </p:spPr>
        <p:txBody>
          <a:bodyPr wrap="square">
            <a:spAutoFit/>
          </a:bodyPr>
          <a:lstStyle/>
          <a:p>
            <a:pPr algn="ctr"/>
            <a:r>
              <a:rPr lang="ro-RO" altLang="ro-RO" b="1" dirty="0">
                <a:latin typeface="Cambria" panose="02040503050406030204" pitchFamily="18" charset="0"/>
                <a:ea typeface="Cambria" panose="02040503050406030204" pitchFamily="18" charset="0"/>
                <a:cs typeface="Times New Roman" pitchFamily="18" charset="0"/>
              </a:rPr>
              <a:t>PROGRAME ŞCOLARE PENTRU ÎNVĂȚĂMÂNTUL BILINGV</a:t>
            </a:r>
          </a:p>
          <a:p>
            <a:endParaRPr lang="ro-RO" altLang="ro-RO" b="1" dirty="0">
              <a:latin typeface="Cambria" panose="02040503050406030204" pitchFamily="18" charset="0"/>
              <a:ea typeface="Cambria" panose="02040503050406030204" pitchFamily="18" charset="0"/>
              <a:cs typeface="Times New Roman" pitchFamily="18" charset="0"/>
            </a:endParaRPr>
          </a:p>
        </p:txBody>
      </p:sp>
      <p:sp>
        <p:nvSpPr>
          <p:cNvPr id="6" name="Rectangle 5"/>
          <p:cNvSpPr/>
          <p:nvPr/>
        </p:nvSpPr>
        <p:spPr>
          <a:xfrm>
            <a:off x="1630680" y="721360"/>
            <a:ext cx="10007600" cy="5909310"/>
          </a:xfrm>
          <a:prstGeom prst="rect">
            <a:avLst/>
          </a:prstGeom>
        </p:spPr>
        <p:txBody>
          <a:bodyPr wrap="square">
            <a:spAutoFit/>
          </a:bodyPr>
          <a:lstStyle/>
          <a:p>
            <a:pPr marL="171450" indent="-171450">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 limba franceză</a:t>
            </a:r>
            <a:r>
              <a:rPr lang="en-US" altLang="ro-RO" sz="1400" b="1" dirty="0">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 </a:t>
            </a:r>
            <a:r>
              <a:rPr lang="pt-BR" altLang="ro-RO" sz="1400" dirty="0">
                <a:latin typeface="Cambria" panose="02040503050406030204" pitchFamily="18" charset="0"/>
                <a:ea typeface="Cambria" panose="02040503050406030204" pitchFamily="18" charset="0"/>
                <a:cs typeface="Times New Roman" panose="02020603050405020304" pitchFamily="18" charset="0"/>
              </a:rPr>
              <a:t>Anexele nr. 1, 2 </a:t>
            </a:r>
            <a:r>
              <a:rPr lang="ro-RO" altLang="ro-RO" sz="1400" dirty="0">
                <a:latin typeface="Cambria" panose="02040503050406030204" pitchFamily="18" charset="0"/>
                <a:ea typeface="Cambria" panose="02040503050406030204" pitchFamily="18" charset="0"/>
                <a:cs typeface="Times New Roman" panose="02020603050405020304" pitchFamily="18" charset="0"/>
              </a:rPr>
              <a:t>și 3</a:t>
            </a:r>
            <a:r>
              <a:rPr lang="pt-BR" altLang="ro-RO" sz="1400" dirty="0">
                <a:latin typeface="Cambria" panose="02040503050406030204" pitchFamily="18" charset="0"/>
                <a:ea typeface="Cambria" panose="02040503050406030204" pitchFamily="18" charset="0"/>
                <a:cs typeface="Times New Roman" panose="02020603050405020304" pitchFamily="18" charset="0"/>
              </a:rPr>
              <a:t>  la Ordinul ministrului nr. 5241/01.09.2008  privind </a:t>
            </a:r>
            <a:r>
              <a:rPr lang="ro-RO" altLang="ro-RO" sz="1400" dirty="0">
                <a:latin typeface="Cambria" panose="02040503050406030204" pitchFamily="18" charset="0"/>
                <a:ea typeface="Cambria" panose="02040503050406030204" pitchFamily="18" charset="0"/>
                <a:cs typeface="Times New Roman" panose="02020603050405020304" pitchFamily="18" charset="0"/>
              </a:rPr>
              <a:t>aprobarea</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Programelor şcolare pentru învăţământul liceal – clase cu program de studiu în regim bilingv, limba franceză, la disciplinele: Geografia Franţei, clasa a IX-a; Istoria Franţei, clasa a X-a, Elemente de cultură şi civilizaţie franceză, clasa a XI-a şi a XII-a</a:t>
            </a:r>
            <a:r>
              <a:rPr lang="pt-BR"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p>
          <a:p>
            <a:pPr algn="just">
              <a:defRPr/>
            </a:pPr>
            <a:endParaRPr lang="pt-BR"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francofon</a:t>
            </a:r>
            <a:r>
              <a:rPr lang="en-US"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Ordinul ministrului educației, cercetării, tineretului și sportului nr. 5348/ 07.09.2011 </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privind aprobarea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Programelor de Limbă și civilizație franceză</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 – curriculum diferențiat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 </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(clasele a IX- a – a XII-a)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și a Programelor de Discipline non lingvistice</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 – curriculum diferențiat (clasele a XI-a și a XII-a)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 pentru elevii secțiilor bilingve francofone incluse în proiectul bilateral franco-român </a:t>
            </a:r>
            <a:r>
              <a:rPr lang="en-US" altLang="ro-RO" sz="1400" i="1" dirty="0">
                <a:latin typeface="Cambria" panose="02040503050406030204" pitchFamily="18" charset="0"/>
                <a:ea typeface="Cambria" panose="02040503050406030204" pitchFamily="18" charset="0"/>
                <a:cs typeface="Times New Roman" panose="02020603050405020304" pitchFamily="18" charset="0"/>
              </a:rPr>
              <a:t>“</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De la învățământul bilingv către filierele universitare francofone” </a:t>
            </a:r>
            <a:endParaRPr lang="ro-RO" altLang="ro-RO" sz="1400" i="1" dirty="0">
              <a:latin typeface="Cambria" panose="02040503050406030204" pitchFamily="18" charset="0"/>
              <a:ea typeface="Cambria" panose="02040503050406030204" pitchFamily="18" charset="0"/>
              <a:cs typeface="Times New Roman" panose="02020603050405020304" pitchFamily="18" charset="0"/>
            </a:endParaRPr>
          </a:p>
          <a:p>
            <a:pPr algn="just">
              <a:defRPr/>
            </a:pPr>
            <a:endParaRPr lang="en-US"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 Învățământul bilingv spaniol</a:t>
            </a:r>
            <a:r>
              <a:rPr lang="en-US"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vi-VN" altLang="ro-RO" sz="1400" dirty="0">
                <a:latin typeface="Cambria" panose="02040503050406030204" pitchFamily="18" charset="0"/>
                <a:ea typeface="Cambria" panose="02040503050406030204" pitchFamily="18" charset="0"/>
                <a:cs typeface="Times New Roman" panose="02020603050405020304" pitchFamily="18" charset="0"/>
              </a:rPr>
              <a:t>Ordinul ministrului educaţiei, cercetării şi inovării nr. 4354/2009</a:t>
            </a:r>
            <a:r>
              <a:rPr lang="ro-RO" altLang="ro-RO" sz="1400" dirty="0">
                <a:latin typeface="Cambria" panose="02040503050406030204" pitchFamily="18" charset="0"/>
                <a:ea typeface="Cambria" panose="02040503050406030204" pitchFamily="18" charset="0"/>
                <a:cs typeface="Times New Roman" panose="02020603050405020304" pitchFamily="18" charset="0"/>
              </a:rPr>
              <a:t> – Art. 4</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Programa</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şcolară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pentru</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secţiile</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bilingve</a:t>
            </a:r>
            <a:r>
              <a:rPr lang="en-US" altLang="ro-RO" sz="1400" dirty="0">
                <a:latin typeface="Cambria" panose="02040503050406030204" pitchFamily="18" charset="0"/>
                <a:ea typeface="Cambria" panose="02040503050406030204" pitchFamily="18" charset="0"/>
                <a:cs typeface="Times New Roman" panose="02020603050405020304" pitchFamily="18" charset="0"/>
              </a:rPr>
              <a:t> -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Limba</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spaniolă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Cultură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şi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civilizaţie</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spaniolă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pentru</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examenul</a:t>
            </a:r>
            <a:r>
              <a:rPr lang="en-US" altLang="ro-RO" sz="1400" dirty="0">
                <a:latin typeface="Cambria" panose="02040503050406030204" pitchFamily="18" charset="0"/>
                <a:ea typeface="Cambria" panose="02040503050406030204" pitchFamily="18" charset="0"/>
                <a:cs typeface="Times New Roman" panose="02020603050405020304" pitchFamily="18" charset="0"/>
              </a:rPr>
              <a:t> de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bacalaureat</a:t>
            </a:r>
            <a:endParaRPr lang="ro-RO" sz="1400"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pt-BR" sz="1400" dirty="0">
                <a:latin typeface="Cambria" panose="02040503050406030204" pitchFamily="18" charset="0"/>
                <a:ea typeface="Cambria" panose="020405030504060302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pt-BR" sz="1400" dirty="0">
                <a:latin typeface="Cambria" panose="02040503050406030204" pitchFamily="18" charset="0"/>
                <a:ea typeface="Cambria" panose="02040503050406030204" pitchFamily="18" charset="0"/>
              </a:rPr>
              <a:t>O</a:t>
            </a:r>
            <a:r>
              <a:rPr lang="ro-RO" sz="1400" dirty="0">
                <a:latin typeface="Cambria" panose="02040503050406030204" pitchFamily="18" charset="0"/>
                <a:ea typeface="Cambria" panose="02040503050406030204" pitchFamily="18" charset="0"/>
              </a:rPr>
              <a:t>rdinul ministrului educației naționale</a:t>
            </a:r>
            <a:r>
              <a:rPr lang="pt-BR" sz="1400" dirty="0">
                <a:latin typeface="Cambria" panose="02040503050406030204" pitchFamily="18" charset="0"/>
                <a:ea typeface="Cambria" panose="02040503050406030204" pitchFamily="18" charset="0"/>
              </a:rPr>
              <a:t> </a:t>
            </a:r>
            <a:r>
              <a:rPr lang="ro-RO" sz="1400" dirty="0">
                <a:latin typeface="Cambria" panose="02040503050406030204" pitchFamily="18" charset="0"/>
                <a:ea typeface="Cambria" panose="02040503050406030204" pitchFamily="18" charset="0"/>
              </a:rPr>
              <a:t> nr. 4926/29.08.2013 privind aprobarea Programelor școlare pentru învățământul liceal – clase cu program de studiu în regim bilingv, limba spaniolă, la disciplinele: Geografia Spaniei, clasa a IX-a; Istoria Spaniei, clasa a X-a</a:t>
            </a:r>
            <a:endParaRPr lang="ro-RO" altLang="ro-RO" sz="1400" dirty="0">
              <a:latin typeface="Cambria" panose="02040503050406030204" pitchFamily="18" charset="0"/>
              <a:ea typeface="Cambria" panose="02040503050406030204" pitchFamily="18" charset="0"/>
              <a:cs typeface="Times New Roman" panose="02020603050405020304" pitchFamily="18" charset="0"/>
            </a:endParaRPr>
          </a:p>
          <a:p>
            <a:pPr algn="just">
              <a:defRPr/>
            </a:pPr>
            <a:endParaRPr lang="ro-RO"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 limba italiană</a:t>
            </a:r>
            <a:r>
              <a:rPr lang="en-US"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O</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rdinul</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ministrului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educa</a:t>
            </a:r>
            <a:r>
              <a:rPr lang="ro-RO" altLang="ro-RO" sz="1400" dirty="0">
                <a:latin typeface="Cambria" panose="02040503050406030204" pitchFamily="18" charset="0"/>
                <a:ea typeface="Cambria" panose="02040503050406030204" pitchFamily="18" charset="0"/>
                <a:cs typeface="Times New Roman" panose="02020603050405020304" pitchFamily="18" charset="0"/>
              </a:rPr>
              <a:t>ț</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iei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naționale nr. 5023/12.09.2013 privind aprobarea Programelor școlare pentru învățământul liceal – clase cu program de studiu în regim bilingv, limba italiană, la disciplina: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Limba</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italiană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clasele</a:t>
            </a:r>
            <a:r>
              <a:rPr lang="en-US" altLang="ro-RO" sz="1400" dirty="0">
                <a:latin typeface="Cambria" panose="02040503050406030204" pitchFamily="18" charset="0"/>
                <a:ea typeface="Cambria" panose="02040503050406030204" pitchFamily="18" charset="0"/>
                <a:cs typeface="Times New Roman" panose="02020603050405020304" pitchFamily="18" charset="0"/>
              </a:rPr>
              <a:t> a IX-a – a XII-a</a:t>
            </a:r>
            <a:endParaRPr lang="ro-RO" altLang="ro-RO" sz="1400" dirty="0">
              <a:latin typeface="Cambria" panose="02040503050406030204" pitchFamily="18" charset="0"/>
              <a:ea typeface="Cambria" panose="02040503050406030204" pitchFamily="18" charset="0"/>
              <a:cs typeface="Times New Roman" panose="02020603050405020304" pitchFamily="18" charset="0"/>
            </a:endParaRPr>
          </a:p>
          <a:p>
            <a:pPr algn="just">
              <a:defRPr/>
            </a:pPr>
            <a:endParaRPr lang="en-US"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 limba portugheză</a:t>
            </a:r>
            <a:r>
              <a:rPr lang="en-US" altLang="ro-RO" sz="1400" b="1" dirty="0">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O</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rdinul</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ministrului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educa</a:t>
            </a:r>
            <a:r>
              <a:rPr lang="ro-RO" altLang="ro-RO" sz="1400" dirty="0">
                <a:latin typeface="Cambria" panose="02040503050406030204" pitchFamily="18" charset="0"/>
                <a:ea typeface="Cambria" panose="02040503050406030204" pitchFamily="18" charset="0"/>
                <a:cs typeface="Times New Roman" panose="02020603050405020304" pitchFamily="18" charset="0"/>
              </a:rPr>
              <a:t>ț</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iei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naționale nr. 5024/12.09.2013 privind aprobarea Programelor școlare pentru învățământul liceal – clase cu program de studiu în regim bilingv, limba portugheză, </a:t>
            </a:r>
            <a:r>
              <a:rPr lang="vi-VN" altLang="ro-RO" sz="1400" dirty="0">
                <a:latin typeface="Cambria" panose="02040503050406030204" pitchFamily="18" charset="0"/>
                <a:ea typeface="Cambria" panose="02040503050406030204" pitchFamily="18" charset="0"/>
                <a:cs typeface="Times New Roman" panose="02020603050405020304" pitchFamily="18" charset="0"/>
              </a:rPr>
              <a:t>la disciplinele: Geografia Portugaliei, clasa a IX-a; Istoria Portugaliei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vi-VN" altLang="ro-RO" sz="1400" dirty="0">
                <a:latin typeface="Cambria" panose="02040503050406030204" pitchFamily="18" charset="0"/>
                <a:ea typeface="Cambria" panose="02040503050406030204" pitchFamily="18" charset="0"/>
                <a:cs typeface="Times New Roman" panose="02020603050405020304" pitchFamily="18" charset="0"/>
              </a:rPr>
              <a:t>și civilizație portugheză, clasele a XI-a și a XII-a</a:t>
            </a:r>
            <a:endParaRPr lang="en-US" altLang="ro-RO" sz="14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38255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9129" y="103762"/>
            <a:ext cx="9912702" cy="6617196"/>
          </a:xfrm>
          <a:prstGeom prst="rect">
            <a:avLst/>
          </a:prstGeom>
        </p:spPr>
        <p:txBody>
          <a:bodyPr wrap="square">
            <a:spAutoFit/>
          </a:bodyPr>
          <a:lstStyle/>
          <a:p>
            <a:r>
              <a:rPr lang="pt-BR" sz="1600" b="1" dirty="0">
                <a:latin typeface="Cambria" panose="02040503050406030204" pitchFamily="18" charset="0"/>
                <a:ea typeface="Cambria" panose="02040503050406030204" pitchFamily="18" charset="0"/>
              </a:rPr>
              <a:t>O</a:t>
            </a:r>
            <a:r>
              <a:rPr lang="ro-RO" sz="1600" b="1" dirty="0">
                <a:latin typeface="Cambria" panose="02040503050406030204" pitchFamily="18" charset="0"/>
                <a:ea typeface="Cambria" panose="02040503050406030204" pitchFamily="18" charset="0"/>
              </a:rPr>
              <a:t>MEC nr. 4350/2025  privind aprobarea planurilor-cadru pentru învățământul liceal cu frecvență zi*), publicat în M. Of. al României, Partea I, nr. 594 și 594 bis/26.VI.2025</a:t>
            </a:r>
            <a:br>
              <a:rPr lang="ro-RO" sz="1600" dirty="0">
                <a:latin typeface="Cambria" panose="02040503050406030204" pitchFamily="18" charset="0"/>
                <a:ea typeface="Cambria" panose="02040503050406030204" pitchFamily="18" charset="0"/>
              </a:rPr>
            </a:b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Art. 39. — </a:t>
            </a:r>
            <a:r>
              <a:rPr lang="ro-RO" sz="1400" b="1" dirty="0">
                <a:latin typeface="Cambria" panose="02040503050406030204" pitchFamily="18" charset="0"/>
                <a:ea typeface="Cambria" panose="02040503050406030204" pitchFamily="18" charset="0"/>
              </a:rPr>
              <a:t>Planurile-cadru pentru învățământul liceal cu frecvență zi prevăzute la art. 2-38 se aplică progresiv, începând cu generația de elevi care intră în clasa a IX-a în anul școlar 2026-2027.</a:t>
            </a:r>
            <a:br>
              <a:rPr lang="ro-RO" sz="1400" b="1" dirty="0">
                <a:latin typeface="Cambria" panose="02040503050406030204" pitchFamily="18" charset="0"/>
                <a:ea typeface="Cambria" panose="02040503050406030204" pitchFamily="18" charset="0"/>
              </a:rPr>
            </a:b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Art. 40. — (1) </a:t>
            </a:r>
            <a:r>
              <a:rPr lang="ro-RO" sz="1400" b="1" dirty="0">
                <a:latin typeface="Cambria" panose="02040503050406030204" pitchFamily="18" charset="0"/>
                <a:ea typeface="Cambria" panose="02040503050406030204" pitchFamily="18" charset="0"/>
              </a:rPr>
              <a:t>În anul școlar 2025-2026, pentru învățământul liceal și cel profesional se mențin în aplicare planurile-cadru valabile în anul școlar 2024-2025</a:t>
            </a:r>
            <a:r>
              <a:rPr lang="ro-RO" sz="1400" dirty="0">
                <a:latin typeface="Cambria" panose="02040503050406030204" pitchFamily="18" charset="0"/>
                <a:ea typeface="Cambria" panose="02040503050406030204" pitchFamily="18" charset="0"/>
              </a:rPr>
              <a:t>.</a:t>
            </a:r>
            <a:br>
              <a:rPr lang="ro-RO" sz="1400" dirty="0">
                <a:latin typeface="Cambria" panose="02040503050406030204" pitchFamily="18" charset="0"/>
                <a:ea typeface="Cambria" panose="02040503050406030204" pitchFamily="18" charset="0"/>
              </a:rPr>
            </a:br>
            <a:r>
              <a:rPr lang="pt-BR" sz="1400" dirty="0">
                <a:latin typeface="Cambria" panose="02040503050406030204" pitchFamily="18" charset="0"/>
                <a:ea typeface="Cambria" panose="02040503050406030204" pitchFamily="18" charset="0"/>
              </a:rPr>
              <a:t>(2) În anul școlar 2026-2027, pentru clasa a IX-a, învățământ</a:t>
            </a:r>
            <a:r>
              <a:rPr lang="ro-RO" sz="1400" dirty="0">
                <a:latin typeface="Cambria" panose="02040503050406030204" pitchFamily="18" charset="0"/>
                <a:ea typeface="Cambria" panose="02040503050406030204" pitchFamily="18" charset="0"/>
              </a:rPr>
              <a:t> liceal, forma cu frecvență zi, se aplică planurile-cadru aprobate </a:t>
            </a:r>
            <a:r>
              <a:rPr lang="pt-BR" sz="1400" dirty="0">
                <a:latin typeface="Cambria" panose="02040503050406030204" pitchFamily="18" charset="0"/>
                <a:ea typeface="Cambria" panose="02040503050406030204" pitchFamily="18" charset="0"/>
              </a:rPr>
              <a:t>prin anexele nr. 2-38, iar pentru clasele a X-a, a XI-a și a XII-a,</a:t>
            </a:r>
            <a:r>
              <a:rPr lang="ro-RO" sz="1400" dirty="0">
                <a:latin typeface="Cambria" panose="02040503050406030204" pitchFamily="18" charset="0"/>
                <a:ea typeface="Cambria" panose="02040503050406030204" pitchFamily="18" charset="0"/>
              </a:rPr>
              <a:t> învățământ liceal, forma cu frecvență zi, respectiv clasele a X-a și a XI-a, învățământ profesional, rămân în aplicare planurile - cadru valabile în anul școlar 2024-2025.</a:t>
            </a:r>
            <a:br>
              <a:rPr lang="ro-RO" sz="1400" dirty="0">
                <a:latin typeface="Cambria" panose="02040503050406030204" pitchFamily="18" charset="0"/>
                <a:ea typeface="Cambria" panose="02040503050406030204" pitchFamily="18" charset="0"/>
              </a:rPr>
            </a:br>
            <a:r>
              <a:rPr lang="pt-BR" sz="1400" dirty="0">
                <a:latin typeface="Cambria" panose="02040503050406030204" pitchFamily="18" charset="0"/>
                <a:ea typeface="Cambria" panose="02040503050406030204" pitchFamily="18" charset="0"/>
              </a:rPr>
              <a:t>(3) În anul școlar 2027-2028, pentru clasele a IX-a și a X-a,</a:t>
            </a:r>
            <a:r>
              <a:rPr lang="ro-RO" sz="1400" dirty="0">
                <a:latin typeface="Cambria" panose="02040503050406030204" pitchFamily="18" charset="0"/>
                <a:ea typeface="Cambria" panose="02040503050406030204" pitchFamily="18" charset="0"/>
              </a:rPr>
              <a:t> învățământ liceal, forma cu frecvență zi, se aplică planurile cadru </a:t>
            </a:r>
            <a:r>
              <a:rPr lang="pt-BR" sz="1400" dirty="0">
                <a:latin typeface="Cambria" panose="02040503050406030204" pitchFamily="18" charset="0"/>
                <a:ea typeface="Cambria" panose="02040503050406030204" pitchFamily="18" charset="0"/>
              </a:rPr>
              <a:t>aprobate prin anexele nr. 2-38, iar</a:t>
            </a:r>
            <a:r>
              <a:rPr lang="ro-RO" sz="1400" dirty="0">
                <a:latin typeface="Cambria" panose="02040503050406030204" pitchFamily="18" charset="0"/>
                <a:ea typeface="Cambria" panose="02040503050406030204" pitchFamily="18" charset="0"/>
              </a:rPr>
              <a:t> </a:t>
            </a:r>
            <a:r>
              <a:rPr lang="pt-BR" sz="1400" dirty="0">
                <a:latin typeface="Cambria" panose="02040503050406030204" pitchFamily="18" charset="0"/>
                <a:ea typeface="Cambria" panose="02040503050406030204" pitchFamily="18" charset="0"/>
              </a:rPr>
              <a:t>pentru clasele a XI-a și</a:t>
            </a:r>
            <a:r>
              <a:rPr lang="ro-RO" sz="1400" dirty="0">
                <a:latin typeface="Cambria" panose="02040503050406030204" pitchFamily="18" charset="0"/>
                <a:ea typeface="Cambria" panose="02040503050406030204" pitchFamily="18" charset="0"/>
              </a:rPr>
              <a:t> a XII-a, învățământ liceal, forma cu frecvență zi, respectiv clasa a XI-a, învățământ profesional, rămân în aplicare planurile-cadru valabile în anul școlar 2024-2025.</a:t>
            </a: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(4) În anul școlar 2028-2029, pentru clasele a IX-a, a X-a și a XI-a, învățământ liceal, forma cu frecvență zi, se aplică </a:t>
            </a:r>
            <a:r>
              <a:rPr lang="pt-BR" sz="1400" dirty="0">
                <a:latin typeface="Cambria" panose="02040503050406030204" pitchFamily="18" charset="0"/>
                <a:ea typeface="Cambria" panose="02040503050406030204" pitchFamily="18" charset="0"/>
              </a:rPr>
              <a:t>planurile-cadru aprobate prin anexele nr. 2-38, iar pentru clasa</a:t>
            </a:r>
            <a:r>
              <a:rPr lang="ro-RO" sz="1400" dirty="0">
                <a:latin typeface="Cambria" panose="02040503050406030204" pitchFamily="18" charset="0"/>
                <a:ea typeface="Cambria" panose="02040503050406030204" pitchFamily="18" charset="0"/>
              </a:rPr>
              <a:t> a XII-a, învățământ liceal, forma cu frecvență zi, rămân în aplicare planurile-cadru valabile în anul școlar 2024-2025.</a:t>
            </a: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(5) Începând cu anul școlar 2029-2030, pentru clasele a IX-a, </a:t>
            </a:r>
            <a:r>
              <a:rPr lang="pt-BR" sz="1400" dirty="0">
                <a:latin typeface="Cambria" panose="02040503050406030204" pitchFamily="18" charset="0"/>
                <a:ea typeface="Cambria" panose="02040503050406030204" pitchFamily="18" charset="0"/>
              </a:rPr>
              <a:t>a X-a, a XI-a și a XII-a, învățământ liceal, forma cu frecvență zi,</a:t>
            </a:r>
            <a:r>
              <a:rPr lang="ro-RO" sz="1400" dirty="0">
                <a:latin typeface="Cambria" panose="02040503050406030204" pitchFamily="18" charset="0"/>
                <a:ea typeface="Cambria" panose="02040503050406030204" pitchFamily="18" charset="0"/>
              </a:rPr>
              <a:t> </a:t>
            </a:r>
            <a:r>
              <a:rPr lang="pt-BR" sz="1400" dirty="0">
                <a:latin typeface="Cambria" panose="02040503050406030204" pitchFamily="18" charset="0"/>
                <a:ea typeface="Cambria" panose="02040503050406030204" pitchFamily="18" charset="0"/>
              </a:rPr>
              <a:t>se aplică planurile-cadru aprobate prin anexele nr. 2-38.</a:t>
            </a:r>
            <a:br>
              <a:rPr lang="ro-RO" sz="1400" dirty="0">
                <a:latin typeface="Cambria" panose="02040503050406030204" pitchFamily="18" charset="0"/>
                <a:ea typeface="Cambria" panose="02040503050406030204" pitchFamily="18" charset="0"/>
              </a:rPr>
            </a:br>
            <a:br>
              <a:rPr lang="pt-BR"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Art. 41. — (1) Planurile-cadru de învățământ cuprinse în </a:t>
            </a:r>
            <a:r>
              <a:rPr lang="pt-BR" sz="1400" dirty="0">
                <a:latin typeface="Cambria" panose="02040503050406030204" pitchFamily="18" charset="0"/>
                <a:ea typeface="Cambria" panose="02040503050406030204" pitchFamily="18" charset="0"/>
              </a:rPr>
              <a:t>anexele nr. 2-38 sunt parte integrantă a curriculumului național</a:t>
            </a:r>
            <a:r>
              <a:rPr lang="ro-RO" sz="1400" dirty="0">
                <a:latin typeface="Cambria" panose="02040503050406030204" pitchFamily="18" charset="0"/>
                <a:ea typeface="Cambria" panose="02040503050406030204" pitchFamily="18" charset="0"/>
              </a:rPr>
              <a:t> și reprezintă ofertă centrală obligatorie — în cazul tuturor filierelor, profilurilor și specializărilor/calificărilor profesionale.</a:t>
            </a: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(2) Inspectoratele școlare și conducerile unităților de </a:t>
            </a:r>
            <a:r>
              <a:rPr lang="es-ES" sz="1400" dirty="0" err="1">
                <a:latin typeface="Cambria" panose="02040503050406030204" pitchFamily="18" charset="0"/>
                <a:ea typeface="Cambria" panose="02040503050406030204" pitchFamily="18" charset="0"/>
              </a:rPr>
              <a:t>învățământ</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răspund</a:t>
            </a:r>
            <a:r>
              <a:rPr lang="es-ES" sz="1400" dirty="0">
                <a:latin typeface="Cambria" panose="02040503050406030204" pitchFamily="18" charset="0"/>
                <a:ea typeface="Cambria" panose="02040503050406030204" pitchFamily="18" charset="0"/>
              </a:rPr>
              <a:t> de </a:t>
            </a:r>
            <a:r>
              <a:rPr lang="es-ES" sz="1400" dirty="0" err="1">
                <a:latin typeface="Cambria" panose="02040503050406030204" pitchFamily="18" charset="0"/>
                <a:ea typeface="Cambria" panose="02040503050406030204" pitchFamily="18" charset="0"/>
              </a:rPr>
              <a:t>aplicarea</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integrală</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și</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corectă</a:t>
            </a:r>
            <a:r>
              <a:rPr lang="es-ES" sz="1400" dirty="0">
                <a:latin typeface="Cambria" panose="02040503050406030204" pitchFamily="18" charset="0"/>
                <a:ea typeface="Cambria" panose="02040503050406030204" pitchFamily="18" charset="0"/>
              </a:rPr>
              <a:t> la </a:t>
            </a:r>
            <a:r>
              <a:rPr lang="es-ES" sz="1400" dirty="0" err="1">
                <a:latin typeface="Cambria" panose="02040503050406030204" pitchFamily="18" charset="0"/>
                <a:ea typeface="Cambria" panose="02040503050406030204" pitchFamily="18" charset="0"/>
              </a:rPr>
              <a:t>clasă</a:t>
            </a:r>
            <a:r>
              <a:rPr lang="es-ES" sz="1400" dirty="0">
                <a:latin typeface="Cambria" panose="02040503050406030204" pitchFamily="18" charset="0"/>
                <a:ea typeface="Cambria" panose="02040503050406030204" pitchFamily="18" charset="0"/>
              </a:rPr>
              <a:t> a</a:t>
            </a:r>
            <a:r>
              <a:rPr lang="ro-RO" sz="1400" dirty="0">
                <a:latin typeface="Cambria" panose="02040503050406030204" pitchFamily="18" charset="0"/>
                <a:ea typeface="Cambria" panose="02040503050406030204" pitchFamily="18" charset="0"/>
              </a:rPr>
              <a:t> planurilor-cadru de învățământ în vigoare, corespunzătoare </a:t>
            </a:r>
            <a:r>
              <a:rPr lang="it-IT" sz="1400" dirty="0">
                <a:latin typeface="Cambria" panose="02040503050406030204" pitchFamily="18" charset="0"/>
                <a:ea typeface="Cambria" panose="02040503050406030204" pitchFamily="18" charset="0"/>
              </a:rPr>
              <a:t>filierei, profilului și specializării/calificării profesionale.</a:t>
            </a:r>
            <a:br>
              <a:rPr lang="ro-RO" sz="1400" dirty="0">
                <a:latin typeface="Cambria" panose="02040503050406030204" pitchFamily="18" charset="0"/>
                <a:ea typeface="Cambria" panose="02040503050406030204" pitchFamily="18" charset="0"/>
              </a:rPr>
            </a:br>
            <a:br>
              <a:rPr lang="it-IT" sz="1400" dirty="0">
                <a:latin typeface="Cambria" panose="02040503050406030204" pitchFamily="18" charset="0"/>
                <a:ea typeface="Cambria" panose="02040503050406030204" pitchFamily="18" charset="0"/>
              </a:rPr>
            </a:br>
            <a:r>
              <a:rPr lang="ro-RO" sz="1400" b="1" dirty="0">
                <a:latin typeface="Cambria" panose="02040503050406030204" pitchFamily="18" charset="0"/>
                <a:ea typeface="Cambria" panose="02040503050406030204" pitchFamily="18" charset="0"/>
              </a:rPr>
              <a:t>Art. 42. — Planurile-cadru pentru învățământul liceal pentru învățământul în limbile minorităților naționale, pentru clase cu studiul unei limbi moderne în regim intensiv sau bilingv, inclusiv pentru cele care funcționează în baza unor acorduri guvernamentale, pentru învățământul liceal special, pentru învățământul liceal cu frecvență redusă/seral, pentru alternative </a:t>
            </a:r>
            <a:r>
              <a:rPr lang="pt-BR" sz="1400" b="1" dirty="0">
                <a:latin typeface="Cambria" panose="02040503050406030204" pitchFamily="18" charset="0"/>
                <a:ea typeface="Cambria" panose="02040503050406030204" pitchFamily="18" charset="0"/>
              </a:rPr>
              <a:t>educaționale și pentru programul „A doua șansă” se aprobă prin</a:t>
            </a:r>
            <a:r>
              <a:rPr lang="ro-RO" sz="1400" b="1" dirty="0">
                <a:latin typeface="Cambria" panose="02040503050406030204" pitchFamily="18" charset="0"/>
                <a:ea typeface="Cambria" panose="02040503050406030204" pitchFamily="18" charset="0"/>
              </a:rPr>
              <a:t> </a:t>
            </a:r>
            <a:r>
              <a:rPr lang="it-IT" sz="1400" b="1" dirty="0">
                <a:latin typeface="Cambria" panose="02040503050406030204" pitchFamily="18" charset="0"/>
                <a:ea typeface="Cambria" panose="02040503050406030204" pitchFamily="18" charset="0"/>
              </a:rPr>
              <a:t>ordin separat al ministrului educației și cercetării.</a:t>
            </a:r>
            <a:endParaRPr lang="en-US" sz="1400" dirty="0"/>
          </a:p>
        </p:txBody>
      </p:sp>
    </p:spTree>
    <p:extLst>
      <p:ext uri="{BB962C8B-B14F-4D97-AF65-F5344CB8AC3E}">
        <p14:creationId xmlns:p14="http://schemas.microsoft.com/office/powerpoint/2010/main" val="1456848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45532" y="194553"/>
            <a:ext cx="9931940" cy="1649076"/>
          </a:xfrm>
          <a:prstGeom prst="rect">
            <a:avLst/>
          </a:prstGeom>
        </p:spPr>
        <p:txBody>
          <a:bodyPr wrap="square">
            <a:spAutoFit/>
          </a:bodyPr>
          <a:lstStyle/>
          <a:p>
            <a:pPr algn="ctr"/>
            <a:r>
              <a:rPr lang="ro-RO" b="1" dirty="0">
                <a:latin typeface="Cambria" panose="02040503050406030204" pitchFamily="18" charset="0"/>
                <a:ea typeface="Cambria" panose="02040503050406030204" pitchFamily="18" charset="0"/>
              </a:rPr>
              <a:t>ACTE NORMATIVE MODIFICATE ȘI COMPLETATE</a:t>
            </a:r>
          </a:p>
          <a:p>
            <a:pPr algn="just"/>
            <a:endParaRPr lang="ro-RO" sz="1600" b="1"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r>
              <a:rPr lang="ro-RO" sz="1600" b="1" dirty="0">
                <a:latin typeface="Cambria" panose="02040503050406030204" pitchFamily="18" charset="0"/>
                <a:ea typeface="Cambria" panose="02040503050406030204" pitchFamily="18" charset="0"/>
              </a:rPr>
              <a:t>OME nr. 5726/2024 privind aprobarea </a:t>
            </a:r>
            <a:r>
              <a:rPr lang="ro-RO" sz="1600" b="1" i="1" dirty="0">
                <a:latin typeface="Cambria" panose="02040503050406030204" pitchFamily="18" charset="0"/>
                <a:ea typeface="Cambria" panose="02040503050406030204" pitchFamily="18" charset="0"/>
              </a:rPr>
              <a:t>Regulamentului – cadru de organizare și funcționare a unităților de învățământ preuniversitar, cu modificările ulterioare</a:t>
            </a:r>
            <a:r>
              <a:rPr lang="ro-RO" sz="1600" i="1" dirty="0">
                <a:latin typeface="Cambria" panose="02040503050406030204" pitchFamily="18" charset="0"/>
                <a:ea typeface="Cambria" panose="02040503050406030204" pitchFamily="18" charset="0"/>
              </a:rPr>
              <a:t> – modificat prin</a:t>
            </a:r>
            <a:r>
              <a:rPr lang="ro-RO" sz="1600" b="1" dirty="0">
                <a:latin typeface="Cambria" panose="02040503050406030204" pitchFamily="18" charset="0"/>
                <a:ea typeface="Cambria" panose="02040503050406030204" pitchFamily="18" charset="0"/>
              </a:rPr>
              <a:t> ORDIN nr. 4.498 din 8 iulie 2025, publicat în M. Of. nr. 663 din 15 iulie 2025</a:t>
            </a:r>
          </a:p>
          <a:p>
            <a:pPr algn="just"/>
            <a:endParaRPr lang="ro-RO" sz="1600" dirty="0">
              <a:latin typeface="Cambria" panose="02040503050406030204" pitchFamily="18" charset="0"/>
              <a:ea typeface="Cambria" panose="02040503050406030204" pitchFamily="18" charset="0"/>
            </a:endParaRPr>
          </a:p>
        </p:txBody>
      </p:sp>
      <p:sp>
        <p:nvSpPr>
          <p:cNvPr id="5" name="Rectangle 4"/>
          <p:cNvSpPr/>
          <p:nvPr/>
        </p:nvSpPr>
        <p:spPr>
          <a:xfrm>
            <a:off x="1799617" y="1843629"/>
            <a:ext cx="9766571" cy="4770537"/>
          </a:xfrm>
          <a:prstGeom prst="rect">
            <a:avLst/>
          </a:prstGeom>
        </p:spPr>
        <p:txBody>
          <a:bodyPr wrap="square">
            <a:spAutoFit/>
          </a:bodyPr>
          <a:lstStyle/>
          <a:p>
            <a:r>
              <a:rPr lang="ro-RO" sz="1600" b="1" dirty="0">
                <a:solidFill>
                  <a:srgbClr val="00008B"/>
                </a:solidFill>
                <a:latin typeface="Cambria" panose="02040503050406030204" pitchFamily="18" charset="0"/>
                <a:ea typeface="Cambria" panose="02040503050406030204" pitchFamily="18" charset="0"/>
              </a:rPr>
              <a:t>Articolul I </a:t>
            </a:r>
          </a:p>
          <a:p>
            <a:pPr algn="just"/>
            <a:r>
              <a:rPr lang="ro-RO" sz="1600" dirty="0">
                <a:latin typeface="Cambria" panose="02040503050406030204" pitchFamily="18" charset="0"/>
                <a:ea typeface="Cambria" panose="02040503050406030204" pitchFamily="18" charset="0"/>
              </a:rPr>
              <a:t>Regulamentul– cadru </a:t>
            </a:r>
            <a:r>
              <a:rPr lang="ro-RO" sz="1600" dirty="0">
                <a:solidFill>
                  <a:srgbClr val="000000"/>
                </a:solidFill>
                <a:latin typeface="Cambria" panose="02040503050406030204" pitchFamily="18" charset="0"/>
                <a:ea typeface="Cambria" panose="02040503050406030204" pitchFamily="18" charset="0"/>
              </a:rPr>
              <a:t>de organizare și funcționare a unităților de învățământ preuniversitar, aprobat prin OME nr. 5726/2024, publicat în Monitorul Oficial al României, Partea I, nr. 795 și 795 bis din 12 august 2024, se modifică după cum urmează:</a:t>
            </a:r>
          </a:p>
          <a:p>
            <a:pPr algn="just"/>
            <a:r>
              <a:rPr lang="ro-RO" sz="1600" b="1" dirty="0">
                <a:solidFill>
                  <a:srgbClr val="8B0000"/>
                </a:solidFill>
                <a:latin typeface="Cambria" panose="02040503050406030204" pitchFamily="18" charset="0"/>
                <a:ea typeface="Cambria" panose="02040503050406030204" pitchFamily="18" charset="0"/>
              </a:rPr>
              <a:t>1.</a:t>
            </a:r>
            <a:r>
              <a:rPr lang="ro-RO" sz="1600" dirty="0">
                <a:solidFill>
                  <a:srgbClr val="000000"/>
                </a:solidFill>
                <a:latin typeface="Cambria" panose="02040503050406030204" pitchFamily="18" charset="0"/>
                <a:ea typeface="Cambria" panose="02040503050406030204" pitchFamily="18" charset="0"/>
              </a:rPr>
              <a:t> La articolul 106, alineatul (2)  se modifică și va avea următorul cuprins:</a:t>
            </a:r>
          </a:p>
          <a:p>
            <a:pPr algn="just"/>
            <a:r>
              <a:rPr lang="ro-RO" sz="1600" dirty="0">
                <a:solidFill>
                  <a:srgbClr val="000000"/>
                </a:solidFill>
                <a:latin typeface="Cambria" panose="02040503050406030204" pitchFamily="18" charset="0"/>
                <a:ea typeface="Cambria" panose="02040503050406030204" pitchFamily="18" charset="0"/>
              </a:rPr>
              <a:t>(2) Rezultatele evaluării se consemnează în catalog, cu cerneală albastră, sub forma: «Calificativul/data», respectiv «Nota/data», și/sau în catalogul electronic, cu obligativitatea tipăririi, înregistrării și arhivării acestuia la sfârșitul anului școlar, prin compartimentul secretariat, în conformitate cu prevederile cuprinse în Standardele tehnice minime necesare pentru utilizarea catalogului electronic, aprobate prin ordin al ministrului educației și cercetării.</a:t>
            </a:r>
          </a:p>
          <a:p>
            <a:pPr algn="just"/>
            <a:r>
              <a:rPr lang="ro-RO" sz="1600" b="1" dirty="0">
                <a:solidFill>
                  <a:srgbClr val="8B0000"/>
                </a:solidFill>
                <a:latin typeface="Cambria" panose="02040503050406030204" pitchFamily="18" charset="0"/>
                <a:ea typeface="Cambria" panose="02040503050406030204" pitchFamily="18" charset="0"/>
              </a:rPr>
              <a:t>2.</a:t>
            </a:r>
            <a:r>
              <a:rPr lang="ro-RO" sz="1600" dirty="0">
                <a:solidFill>
                  <a:srgbClr val="000000"/>
                </a:solidFill>
                <a:latin typeface="Cambria" panose="02040503050406030204" pitchFamily="18" charset="0"/>
                <a:ea typeface="Cambria" panose="02040503050406030204" pitchFamily="18" charset="0"/>
              </a:rPr>
              <a:t> La articolul 112, alineatul (4) se modifică și va avea următorul cuprins:</a:t>
            </a:r>
          </a:p>
          <a:p>
            <a:pPr algn="just"/>
            <a:r>
              <a:rPr lang="ro-RO" sz="1600" dirty="0">
                <a:solidFill>
                  <a:srgbClr val="000000"/>
                </a:solidFill>
                <a:latin typeface="Cambria" panose="02040503050406030204" pitchFamily="18" charset="0"/>
                <a:ea typeface="Cambria" panose="02040503050406030204" pitchFamily="18" charset="0"/>
              </a:rPr>
              <a:t>(4) Beneficiarilor primari scutiți de efort fizic la orele de educație fizică și sport, pe o perioadă determinată în timpul anului școlar, li se încheie media la această disciplină, pentru anul școlar respectiv, numai dacă au obținut cel puțin 2 calificative/note. În caz contrar, acestor elevi nu li se încheie media la această disciplină și, respectiv, media anuală se calculează fără media de la această disciplină.</a:t>
            </a:r>
          </a:p>
          <a:p>
            <a:pPr algn="just"/>
            <a:r>
              <a:rPr lang="ro-RO" sz="1600" b="1" dirty="0">
                <a:solidFill>
                  <a:srgbClr val="8B0000"/>
                </a:solidFill>
                <a:latin typeface="Cambria" panose="02040503050406030204" pitchFamily="18" charset="0"/>
                <a:ea typeface="Cambria" panose="02040503050406030204" pitchFamily="18" charset="0"/>
              </a:rPr>
              <a:t>3.</a:t>
            </a:r>
            <a:r>
              <a:rPr lang="ro-RO" sz="1600" dirty="0">
                <a:solidFill>
                  <a:srgbClr val="000000"/>
                </a:solidFill>
                <a:latin typeface="Cambria" panose="02040503050406030204" pitchFamily="18" charset="0"/>
                <a:ea typeface="Cambria" panose="02040503050406030204" pitchFamily="18" charset="0"/>
              </a:rPr>
              <a:t> La articolul 116, alineatul (5) se modifică și va avea următorul cuprins:</a:t>
            </a:r>
          </a:p>
          <a:p>
            <a:pPr algn="just"/>
            <a:r>
              <a:rPr lang="ro-RO" sz="1600" dirty="0">
                <a:solidFill>
                  <a:srgbClr val="000000"/>
                </a:solidFill>
                <a:latin typeface="Cambria" panose="02040503050406030204" pitchFamily="18" charset="0"/>
                <a:ea typeface="Cambria" panose="02040503050406030204" pitchFamily="18" charset="0"/>
              </a:rPr>
              <a:t>(5) Elevii care nu îndeplinesc condițiile de la alin. (1)-(4) se vor transfera, pentru anul școlar următor, la alte profiluri/specializări, cu respectarea legislației în vigoare și a regulamentelor de organizare și funcționare a unităților în cauză.</a:t>
            </a:r>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75517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9599" y="624110"/>
            <a:ext cx="9625013" cy="666210"/>
          </a:xfrm>
        </p:spPr>
        <p:txBody>
          <a:bodyPr>
            <a:normAutofit/>
          </a:bodyPr>
          <a:lstStyle/>
          <a:p>
            <a:pPr algn="ctr"/>
            <a:r>
              <a:rPr lang="ro-RO" sz="2800" b="1" dirty="0">
                <a:latin typeface="Cambria" panose="02040503050406030204" pitchFamily="18" charset="0"/>
                <a:ea typeface="Cambria" panose="02040503050406030204" pitchFamily="18" charset="0"/>
              </a:rPr>
              <a:t>ACTE NORMATIVE MODIFICATE ȘI COMPLETATE</a:t>
            </a:r>
            <a:endParaRPr lang="en-US"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02080" y="1426464"/>
            <a:ext cx="10102532" cy="5187696"/>
          </a:xfrm>
        </p:spPr>
        <p:txBody>
          <a:bodyPr>
            <a:normAutofit fontScale="25000" lnSpcReduction="20000"/>
          </a:bodyPr>
          <a:lstStyle/>
          <a:p>
            <a:pPr algn="just">
              <a:buFont typeface="Wingdings" panose="05000000000000000000" pitchFamily="2" charset="2"/>
              <a:buChar char="q"/>
            </a:pPr>
            <a:r>
              <a:rPr lang="ro-RO" sz="7200" b="1" dirty="0">
                <a:solidFill>
                  <a:schemeClr val="tx1"/>
                </a:solidFill>
                <a:latin typeface="Cambria" panose="02040503050406030204" pitchFamily="18" charset="0"/>
                <a:ea typeface="Cambria" panose="02040503050406030204" pitchFamily="18" charset="0"/>
              </a:rPr>
              <a:t>OME nr. 5726/2024 </a:t>
            </a:r>
            <a:r>
              <a:rPr lang="ro-RO" sz="7200" dirty="0">
                <a:solidFill>
                  <a:schemeClr val="tx1"/>
                </a:solidFill>
                <a:latin typeface="Cambria" panose="02040503050406030204" pitchFamily="18" charset="0"/>
                <a:ea typeface="Cambria" panose="02040503050406030204" pitchFamily="18" charset="0"/>
              </a:rPr>
              <a:t>privind aprobarea </a:t>
            </a:r>
            <a:r>
              <a:rPr lang="ro-RO" sz="7200" i="1" dirty="0">
                <a:solidFill>
                  <a:schemeClr val="tx1"/>
                </a:solidFill>
                <a:latin typeface="Cambria" panose="02040503050406030204" pitchFamily="18" charset="0"/>
                <a:ea typeface="Cambria" panose="02040503050406030204" pitchFamily="18" charset="0"/>
              </a:rPr>
              <a:t>Regulamentului – cadru de organizare și funcționare a unităților de învățământ preuniversitar, cu modificările ulterioare – modificat și completat prin </a:t>
            </a:r>
            <a:r>
              <a:rPr lang="ro-RO" sz="7200" b="1" i="1" dirty="0">
                <a:solidFill>
                  <a:schemeClr val="tx1"/>
                </a:solidFill>
                <a:latin typeface="Cambria" panose="02040503050406030204" pitchFamily="18" charset="0"/>
                <a:ea typeface="Cambria" panose="02040503050406030204" pitchFamily="18" charset="0"/>
              </a:rPr>
              <a:t>OMEC nr. 6055/2025</a:t>
            </a:r>
            <a:r>
              <a:rPr lang="ro-RO" sz="7200" i="1" dirty="0">
                <a:solidFill>
                  <a:schemeClr val="tx1"/>
                </a:solidFill>
                <a:latin typeface="Cambria" panose="02040503050406030204" pitchFamily="18" charset="0"/>
                <a:ea typeface="Cambria" panose="02040503050406030204" pitchFamily="18" charset="0"/>
              </a:rPr>
              <a:t>, </a:t>
            </a:r>
            <a:r>
              <a:rPr lang="ro-RO" sz="7200" b="1" dirty="0">
                <a:solidFill>
                  <a:schemeClr val="tx1"/>
                </a:solidFill>
                <a:latin typeface="Cambria" panose="02040503050406030204" pitchFamily="18" charset="0"/>
                <a:ea typeface="Cambria" panose="02040503050406030204" pitchFamily="18" charset="0"/>
              </a:rPr>
              <a:t>publicat în Monitorul Oficial al României, Partea I, nr. 819/04.09.2025</a:t>
            </a:r>
            <a:r>
              <a:rPr lang="ro-RO" sz="7200" i="1" dirty="0">
                <a:solidFill>
                  <a:schemeClr val="tx1"/>
                </a:solidFill>
                <a:latin typeface="Cambria" panose="02040503050406030204" pitchFamily="18" charset="0"/>
                <a:ea typeface="Cambria" panose="02040503050406030204" pitchFamily="18" charset="0"/>
              </a:rPr>
              <a:t>  – art. 13, art. 125 alin. (12) lit.a) și alin. (13)</a:t>
            </a:r>
          </a:p>
          <a:p>
            <a:pPr marL="0" indent="0" algn="just">
              <a:buNone/>
            </a:pPr>
            <a:r>
              <a:rPr lang="ro-RO" sz="5600" dirty="0">
                <a:solidFill>
                  <a:schemeClr val="tx1"/>
                </a:solidFill>
                <a:latin typeface="Cambria" panose="02040503050406030204" pitchFamily="18" charset="0"/>
                <a:ea typeface="Cambria" panose="02040503050406030204" pitchFamily="18" charset="0"/>
              </a:rPr>
              <a:t>Art. I. — Regulamentul-cadru de organizare și funcționare a unităților de învățământ preuniversitar, aprobat prin Ordinul ministrului educației nr. 5.726/2024, publicat în Monitorul Oficial al României, Partea I, nr. 795 și 795 bis din 12 august 2024, cu modificările ulterioare, se modifică după cum urmează: </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en-US" sz="5600" dirty="0">
                <a:solidFill>
                  <a:schemeClr val="tx1"/>
                </a:solidFill>
                <a:latin typeface="Cambria" panose="02040503050406030204" pitchFamily="18" charset="0"/>
                <a:ea typeface="Cambria" panose="02040503050406030204" pitchFamily="18" charset="0"/>
              </a:rPr>
              <a:t>1.  </a:t>
            </a:r>
            <a:r>
              <a:rPr lang="ro-RO" sz="5600" dirty="0">
                <a:solidFill>
                  <a:schemeClr val="tx1"/>
                </a:solidFill>
                <a:latin typeface="Cambria" panose="02040503050406030204" pitchFamily="18" charset="0"/>
                <a:ea typeface="Cambria" panose="02040503050406030204" pitchFamily="18" charset="0"/>
              </a:rPr>
              <a:t>La articolul 13, alineatul (4) se modifică și va avea următorul cuprins: „(4) În situații excepționale, formațiunile de antepreșcolari, preșcolari sau de elevi pot funcționa cu cel mult 2 beneficiari sub efectivul minim și, respectiv, cu cel mult 4 beneficiari peste efectivul maxim prevăzut la art. 23 alin. (1) din Legea învățământului preuniversitar nr. 198/2023, cu modificările și completările ulterioare, după caz, cu aprobarea inspectoratului școlar, pe baza unei justificări din partea consiliului de administrație al unității de învățământ care solicită exceptarea de la prevederile alin. (1).” </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ro-RO" sz="5600" dirty="0">
                <a:solidFill>
                  <a:schemeClr val="tx1"/>
                </a:solidFill>
                <a:latin typeface="Cambria" panose="02040503050406030204" pitchFamily="18" charset="0"/>
                <a:ea typeface="Cambria" panose="02040503050406030204" pitchFamily="18" charset="0"/>
              </a:rPr>
              <a:t>2. La articolul 125 alineatul (12), litera a) se modifică și va avea următorul cuprins: „a) evaluarea se realizează la disciplinele din ariile curriculare Comunicare în limba română/Limba și literatura română, Matematică și științe ale naturii, respectiv Om și societate, cu excepția disciplinei Religie, conform planurilor cadru de învățământ în vigoare. Elevul este examinat pentru fiecare an de studiu pentru care nu prezintă documente școlare justificative, începând, în ordine inversă, cu ultimul an de studiu realizat în străinătate, stabilit de comisia constituită prin decizia inspectorului școlar general;”. </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ro-RO" sz="5600" dirty="0">
                <a:solidFill>
                  <a:schemeClr val="tx1"/>
                </a:solidFill>
                <a:latin typeface="Cambria" panose="02040503050406030204" pitchFamily="18" charset="0"/>
                <a:ea typeface="Cambria" panose="02040503050406030204" pitchFamily="18" charset="0"/>
              </a:rPr>
              <a:t>3. La articolul 125, alineatul (13) se modifică și va avea următorul cuprins: „(13) În cazul persoanelor care au urmat o altă formă de organizare a învățământului obligatoriu, finalizată cu diplomă obținută la o instituție acreditată în statul emitent, și care dețin documente școlare care atestă parcurgerea tuturor claselor din ciclul liceal, Ministerul Educației și Cercetării poate recunoaște și echivala diploma, cu respectarea prevederilor legale în vigoare. În cazul persoanelor care au urmat o altă formă de organizare a învățământului obligatoriu, finalizată cu diplomă obținută la o instituție acreditată în statul emitent, dar care nu dețin documente școlare care să ateste parcurgerea tuturor claselor din ciclul liceal, Ministerul Educației și Cercetării poate recunoaște și echivala diploma numai în urma promovării unui proces de evaluare inițiat de către inspectoratul școlar județean/al municipiului București, cu respectarea următoarelor prevederi:</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ro-RO" sz="3000" dirty="0">
                <a:solidFill>
                  <a:schemeClr val="tx1"/>
                </a:solidFill>
                <a:latin typeface="Cambria" panose="02040503050406030204" pitchFamily="18" charset="0"/>
                <a:ea typeface="Cambria" panose="02040503050406030204" pitchFamily="18" charset="0"/>
              </a:rPr>
              <a:t> </a:t>
            </a:r>
            <a:endParaRPr lang="en-US" sz="3000" i="1"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697284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7190</Words>
  <Application>Microsoft Office PowerPoint</Application>
  <PresentationFormat>Widescreen</PresentationFormat>
  <Paragraphs>274</Paragraphs>
  <Slides>30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Cambria</vt:lpstr>
      <vt:lpstr>Century Gothic</vt:lpstr>
      <vt:lpstr>Times New Roman</vt:lpstr>
      <vt:lpstr>verdana</vt:lpstr>
      <vt:lpstr>Wingdings</vt:lpstr>
      <vt:lpstr>Wingdings 3</vt:lpstr>
      <vt:lpstr>Wisp</vt:lpstr>
      <vt:lpstr>CONSFĂTUIREA JUDEȚEANĂ A PROFESORILOR DE LIMBI  MODERNE  </vt:lpstr>
      <vt:lpstr>ACTE NORMATIVE ÎN VIGOARE </vt:lpstr>
      <vt:lpstr>ACTE NORMATIVE ÎN VIGOARE   </vt:lpstr>
      <vt:lpstr>ACTE NORMATIVE ÎN VIGOARE </vt:lpstr>
      <vt:lpstr>ACTE NORMATIVE ÎN VIGOARE  </vt:lpstr>
      <vt:lpstr>PowerPoint Presentation</vt:lpstr>
      <vt:lpstr>PowerPoint Presentation</vt:lpstr>
      <vt:lpstr>PowerPoint Presentation</vt:lpstr>
      <vt:lpstr>ACTE NORMATIVE MODIFICATE ȘI COMPLETATE</vt:lpstr>
      <vt:lpstr>PowerPoint Presentation</vt:lpstr>
      <vt:lpstr>PowerPoint Presentation</vt:lpstr>
      <vt:lpstr>ACTE NORMATIVE NOU APROBATE</vt:lpstr>
      <vt:lpstr>PowerPoint Presentation</vt:lpstr>
      <vt:lpstr>ACTE NORMATIVE NOU APROBATE</vt:lpstr>
      <vt:lpstr>PowerPoint Presentation</vt:lpstr>
      <vt:lpstr>PowerPoint Presentation</vt:lpstr>
      <vt:lpstr>PowerPoint Presentation</vt:lpstr>
      <vt:lpstr>PowerPoint Presentation</vt:lpstr>
      <vt:lpstr>PowerPoint Presentation</vt:lpstr>
      <vt:lpstr>ACTE NORMATIVE ÎN CURS DE APROBARE</vt:lpstr>
      <vt:lpstr>PowerPoint Presentation</vt:lpstr>
      <vt:lpstr>PowerPoint Presentation</vt:lpstr>
      <vt:lpstr>PowerPoint Presentation</vt:lpstr>
      <vt:lpstr>PowerPoint Presentation</vt:lpstr>
      <vt:lpstr>RECOMANDĂRI – STUDIUL LIMBII ENGLEZE</vt:lpstr>
      <vt:lpstr>RECOMANDĂRI – STUDIUL LIMBII ENGLEZE</vt:lpstr>
      <vt:lpstr>RECOMANDĂRI – STUDIUL LIMBII ENGLEZE</vt:lpstr>
      <vt:lpstr>RECOMANDĂRI – STUDIUL LIMBII ENGLEZE</vt:lpstr>
      <vt:lpstr>RECOMANDĂRI – STUDIUL LIMBII ENGLEZE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INSPECTORILOR ȘCOLARI  PENTRU LIMBI MODERNE</dc:title>
  <dc:creator>Manuela Delia</dc:creator>
  <cp:lastModifiedBy>STANCIU FLORENTINA</cp:lastModifiedBy>
  <cp:revision>50</cp:revision>
  <dcterms:created xsi:type="dcterms:W3CDTF">2025-09-09T05:24:34Z</dcterms:created>
  <dcterms:modified xsi:type="dcterms:W3CDTF">2025-09-17T07:30:57Z</dcterms:modified>
</cp:coreProperties>
</file>