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p:scale>
          <a:sx n="148" d="100"/>
          <a:sy n="148" d="100"/>
        </p:scale>
        <p:origin x="-384" y="-11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na Andone" userId="454bff2cf773840f" providerId="LiveId" clId="{2EE74CFE-E1DB-7E42-BDB7-56DCEF448639}"/>
    <pc:docChg chg="modSld">
      <pc:chgData name="Mariana Andone" userId="454bff2cf773840f" providerId="LiveId" clId="{2EE74CFE-E1DB-7E42-BDB7-56DCEF448639}" dt="2022-09-18T06:37:13.418" v="3" actId="20577"/>
      <pc:docMkLst>
        <pc:docMk/>
      </pc:docMkLst>
      <pc:sldChg chg="modSp mod">
        <pc:chgData name="Mariana Andone" userId="454bff2cf773840f" providerId="LiveId" clId="{2EE74CFE-E1DB-7E42-BDB7-56DCEF448639}" dt="2022-09-18T06:37:13.418" v="3" actId="20577"/>
        <pc:sldMkLst>
          <pc:docMk/>
          <pc:sldMk cId="2915569999" sldId="258"/>
        </pc:sldMkLst>
        <pc:spChg chg="mod">
          <ac:chgData name="Mariana Andone" userId="454bff2cf773840f" providerId="LiveId" clId="{2EE74CFE-E1DB-7E42-BDB7-56DCEF448639}" dt="2022-09-18T06:37:09.580" v="1" actId="20577"/>
          <ac:spMkLst>
            <pc:docMk/>
            <pc:sldMk cId="2915569999" sldId="258"/>
            <ac:spMk id="3" creationId="{00000000-0000-0000-0000-000000000000}"/>
          </ac:spMkLst>
        </pc:spChg>
        <pc:spChg chg="mod">
          <ac:chgData name="Mariana Andone" userId="454bff2cf773840f" providerId="LiveId" clId="{2EE74CFE-E1DB-7E42-BDB7-56DCEF448639}" dt="2022-09-18T06:37:13.418" v="3" actId="20577"/>
          <ac:spMkLst>
            <pc:docMk/>
            <pc:sldMk cId="2915569999" sldId="258"/>
            <ac:spMk id="4"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18.09.2022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32427B2-1D57-4B38-9EB4-AF14C6C22264}" type="slidenum">
              <a:rPr lang="ro-RO" smtClean="0"/>
              <a:t>‹#›</a:t>
            </a:fld>
            <a:endParaRPr lang="ro-RO"/>
          </a:p>
        </p:txBody>
      </p:sp>
    </p:spTree>
    <p:extLst>
      <p:ext uri="{BB962C8B-B14F-4D97-AF65-F5344CB8AC3E}">
        <p14:creationId xmlns:p14="http://schemas.microsoft.com/office/powerpoint/2010/main" val="764119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18.09.2022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05480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18.09.2022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51868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93F97B-10B8-4BB3-AD9C-F9D9D5FC3FE4}" type="datetimeFigureOut">
              <a:rPr lang="ro-RO" smtClean="0"/>
              <a:t>18.09.2022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867812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4093F97B-10B8-4BB3-AD9C-F9D9D5FC3FE4}" type="datetimeFigureOut">
              <a:rPr lang="ro-RO" smtClean="0"/>
              <a:t>18.09.2022</a:t>
            </a:fld>
            <a:endParaRPr lang="ro-RO"/>
          </a:p>
        </p:txBody>
      </p:sp>
      <p:sp>
        <p:nvSpPr>
          <p:cNvPr id="5" name="Footer Placeholder 4"/>
          <p:cNvSpPr>
            <a:spLocks noGrp="1"/>
          </p:cNvSpPr>
          <p:nvPr>
            <p:ph type="ftr" sz="quarter" idx="11"/>
          </p:nvPr>
        </p:nvSpPr>
        <p:spPr>
          <a:xfrm>
            <a:off x="2182708" y="6272784"/>
            <a:ext cx="6327648" cy="365125"/>
          </a:xfrm>
        </p:spPr>
        <p:txBody>
          <a:bodyPr/>
          <a:lstStyle/>
          <a:p>
            <a:endParaRPr lang="ro-RO"/>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32427B2-1D57-4B38-9EB4-AF14C6C22264}" type="slidenum">
              <a:rPr lang="ro-RO" smtClean="0"/>
              <a:t>‹#›</a:t>
            </a:fld>
            <a:endParaRPr lang="ro-RO"/>
          </a:p>
        </p:txBody>
      </p:sp>
    </p:spTree>
    <p:extLst>
      <p:ext uri="{BB962C8B-B14F-4D97-AF65-F5344CB8AC3E}">
        <p14:creationId xmlns:p14="http://schemas.microsoft.com/office/powerpoint/2010/main" val="143342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93F97B-10B8-4BB3-AD9C-F9D9D5FC3FE4}" type="datetimeFigureOut">
              <a:rPr lang="ro-RO" smtClean="0"/>
              <a:t>18.09.2022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846108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093F97B-10B8-4BB3-AD9C-F9D9D5FC3FE4}" type="datetimeFigureOut">
              <a:rPr lang="ro-RO" smtClean="0"/>
              <a:t>18.09.2022</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4145444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093F97B-10B8-4BB3-AD9C-F9D9D5FC3FE4}" type="datetimeFigureOut">
              <a:rPr lang="ro-RO" smtClean="0"/>
              <a:t>18.09.2022</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457735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93F97B-10B8-4BB3-AD9C-F9D9D5FC3FE4}" type="datetimeFigureOut">
              <a:rPr lang="ro-RO" smtClean="0"/>
              <a:t>18.09.2022</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3168150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93F97B-10B8-4BB3-AD9C-F9D9D5FC3FE4}" type="datetimeFigureOut">
              <a:rPr lang="ro-RO" smtClean="0"/>
              <a:t>18.09.2022</a:t>
            </a:fld>
            <a:endParaRPr lang="ro-RO"/>
          </a:p>
        </p:txBody>
      </p:sp>
      <p:sp>
        <p:nvSpPr>
          <p:cNvPr id="6" name="Footer Placeholder 5"/>
          <p:cNvSpPr>
            <a:spLocks noGrp="1"/>
          </p:cNvSpPr>
          <p:nvPr>
            <p:ph type="ftr" sz="quarter" idx="11"/>
          </p:nvPr>
        </p:nvSpPr>
        <p:spPr/>
        <p:txBody>
          <a:bodyPr/>
          <a:lstStyle/>
          <a:p>
            <a:endParaRPr lang="ro-RO"/>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245254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093F97B-10B8-4BB3-AD9C-F9D9D5FC3FE4}" type="datetimeFigureOut">
              <a:rPr lang="ro-RO" smtClean="0"/>
              <a:t>18.09.2022</a:t>
            </a:fld>
            <a:endParaRPr lang="ro-RO"/>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32427B2-1D57-4B38-9EB4-AF14C6C22264}" type="slidenum">
              <a:rPr lang="ro-RO" smtClean="0"/>
              <a:t>‹#›</a:t>
            </a:fld>
            <a:endParaRPr lang="ro-RO"/>
          </a:p>
        </p:txBody>
      </p:sp>
    </p:spTree>
    <p:extLst>
      <p:ext uri="{BB962C8B-B14F-4D97-AF65-F5344CB8AC3E}">
        <p14:creationId xmlns:p14="http://schemas.microsoft.com/office/powerpoint/2010/main" val="1179899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4093F97B-10B8-4BB3-AD9C-F9D9D5FC3FE4}" type="datetimeFigureOut">
              <a:rPr lang="ro-RO" smtClean="0"/>
              <a:t>18.09.2022</a:t>
            </a:fld>
            <a:endParaRPr lang="ro-RO"/>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o-RO"/>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32427B2-1D57-4B38-9EB4-AF14C6C22264}" type="slidenum">
              <a:rPr lang="ro-RO" smtClean="0"/>
              <a:t>‹#›</a:t>
            </a:fld>
            <a:endParaRPr lang="ro-RO"/>
          </a:p>
        </p:txBody>
      </p:sp>
    </p:spTree>
    <p:extLst>
      <p:ext uri="{BB962C8B-B14F-4D97-AF65-F5344CB8AC3E}">
        <p14:creationId xmlns:p14="http://schemas.microsoft.com/office/powerpoint/2010/main" val="25851088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ro-RO" sz="4000" dirty="0">
                <a:latin typeface="+mn-lt"/>
              </a:rPr>
              <a:t>CONSFĂTUIREA INSPECTORILOR DE LIMBI MODERNE</a:t>
            </a:r>
            <a:br>
              <a:rPr lang="ro-RO" sz="4000" dirty="0">
                <a:latin typeface="+mn-lt"/>
              </a:rPr>
            </a:br>
            <a:br>
              <a:rPr lang="ro-RO" sz="4000" dirty="0">
                <a:latin typeface="+mn-lt"/>
              </a:rPr>
            </a:br>
            <a:r>
              <a:rPr lang="ro-RO" sz="4000" dirty="0">
                <a:latin typeface="+mn-lt"/>
              </a:rPr>
              <a:t>LIMBA ENGLEZĂ</a:t>
            </a:r>
            <a:br>
              <a:rPr lang="ro-RO" sz="4000" dirty="0">
                <a:latin typeface="+mn-lt"/>
              </a:rPr>
            </a:br>
            <a:r>
              <a:rPr lang="ro-RO" sz="4000" dirty="0">
                <a:latin typeface="+mn-lt"/>
              </a:rPr>
              <a:t>10.09.2022</a:t>
            </a:r>
            <a:br>
              <a:rPr lang="ro-RO" sz="4000" dirty="0">
                <a:latin typeface="+mn-lt"/>
              </a:rPr>
            </a:br>
            <a:endParaRPr lang="ro-RO" sz="4000" dirty="0">
              <a:latin typeface="+mn-lt"/>
            </a:endParaRPr>
          </a:p>
        </p:txBody>
      </p:sp>
      <p:sp>
        <p:nvSpPr>
          <p:cNvPr id="3" name="Subtitle 2"/>
          <p:cNvSpPr>
            <a:spLocks noGrp="1"/>
          </p:cNvSpPr>
          <p:nvPr>
            <p:ph type="subTitle" idx="1"/>
          </p:nvPr>
        </p:nvSpPr>
        <p:spPr/>
        <p:txBody>
          <a:bodyPr/>
          <a:lstStyle/>
          <a:p>
            <a:pPr algn="ctr"/>
            <a:r>
              <a:rPr lang="ro-RO" dirty="0"/>
              <a:t>PRECIZĂRI</a:t>
            </a:r>
          </a:p>
        </p:txBody>
      </p:sp>
    </p:spTree>
    <p:extLst>
      <p:ext uri="{BB962C8B-B14F-4D97-AF65-F5344CB8AC3E}">
        <p14:creationId xmlns:p14="http://schemas.microsoft.com/office/powerpoint/2010/main" val="131715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ctr"/>
            <a:r>
              <a:rPr lang="ro-RO" sz="4000" dirty="0"/>
              <a:t>LEGISLATIE</a:t>
            </a:r>
          </a:p>
        </p:txBody>
      </p:sp>
      <p:sp>
        <p:nvSpPr>
          <p:cNvPr id="5" name="Content Placeholder 4"/>
          <p:cNvSpPr>
            <a:spLocks noGrp="1"/>
          </p:cNvSpPr>
          <p:nvPr>
            <p:ph sz="half" idx="1"/>
          </p:nvPr>
        </p:nvSpPr>
        <p:spPr/>
        <p:txBody>
          <a:bodyPr>
            <a:normAutofit/>
          </a:bodyPr>
          <a:lstStyle/>
          <a:p>
            <a:r>
              <a:rPr lang="en-US" sz="1200" dirty="0"/>
              <a:t>OM </a:t>
            </a:r>
            <a:r>
              <a:rPr lang="en-US" sz="1200" dirty="0" err="1"/>
              <a:t>nr</a:t>
            </a:r>
            <a:r>
              <a:rPr lang="en-US" sz="1200" dirty="0"/>
              <a:t>. 4797/2017 </a:t>
            </a:r>
            <a:r>
              <a:rPr lang="en-US" sz="1200" dirty="0" err="1"/>
              <a:t>modificat</a:t>
            </a:r>
            <a:r>
              <a:rPr lang="en-US" sz="1200" dirty="0"/>
              <a:t> </a:t>
            </a:r>
            <a:r>
              <a:rPr lang="en-US" sz="1200" dirty="0" err="1"/>
              <a:t>prin</a:t>
            </a:r>
            <a:r>
              <a:rPr lang="en-US" sz="1200" dirty="0"/>
              <a:t> OME </a:t>
            </a:r>
            <a:r>
              <a:rPr lang="en-US" sz="1200" dirty="0" err="1"/>
              <a:t>nr</a:t>
            </a:r>
            <a:r>
              <a:rPr lang="en-US" sz="1200" dirty="0"/>
              <a:t>. 3609/2022</a:t>
            </a:r>
          </a:p>
          <a:p>
            <a:endParaRPr lang="en-US" sz="1200" dirty="0"/>
          </a:p>
          <a:p>
            <a:r>
              <a:rPr lang="ro-RO" sz="1200" dirty="0"/>
              <a:t>OME nr.4796/25.08.2022 </a:t>
            </a:r>
            <a:r>
              <a:rPr lang="ro-RO" sz="1200" i="1" dirty="0"/>
              <a:t>pentru modificarea Anexei nr. 2 la Ordinul ministrului educației și cercetării științifice nr. 5219/2010 privind recunoașterea şi echivalarea rezultatelor obținute la examene cu recunoaștere internațională pentru certificarea competențelor lingvistice în limbi străine şi la examene cu recunoaștere europeană pentru certificarea competențelor digitale cu probele de evaluare a competențelor lingvistice într-o limbă de circulație internațională studiată pe parcursul învățământului liceal, respectiv de evaluare a competențelor digitale, din cadrul examenului de bacalaureat, </a:t>
            </a:r>
            <a:r>
              <a:rPr lang="ro-RO" sz="1200" dirty="0"/>
              <a:t>PUBLICAT ÎN M</a:t>
            </a:r>
            <a:r>
              <a:rPr lang="en-US" sz="1200" dirty="0"/>
              <a:t>.</a:t>
            </a:r>
            <a:r>
              <a:rPr lang="ro-RO" sz="1200" dirty="0"/>
              <a:t>O</a:t>
            </a:r>
            <a:r>
              <a:rPr lang="en-US" sz="1200" dirty="0"/>
              <a:t>. </a:t>
            </a:r>
            <a:r>
              <a:rPr lang="en-US" sz="1200" dirty="0" err="1"/>
              <a:t>nr</a:t>
            </a:r>
            <a:r>
              <a:rPr lang="en-US" sz="1200" dirty="0"/>
              <a:t>. 869/05.09.2022</a:t>
            </a:r>
            <a:endParaRPr lang="ro-RO" sz="1200" dirty="0"/>
          </a:p>
          <a:p>
            <a:r>
              <a:rPr lang="ro-RO" sz="1200" dirty="0"/>
              <a:t>Precizări ME privind studiul limbilor moderne în regim intensiv și bilingv nr. 37471/12.09.2019</a:t>
            </a:r>
            <a:endParaRPr lang="en-US" sz="1200" dirty="0"/>
          </a:p>
          <a:p>
            <a:endParaRPr lang="en-US" sz="1200" dirty="0"/>
          </a:p>
          <a:p>
            <a:endParaRPr lang="en-US" sz="1200" dirty="0"/>
          </a:p>
          <a:p>
            <a:endParaRPr lang="en-US" sz="1200" dirty="0"/>
          </a:p>
          <a:p>
            <a:endParaRPr lang="en-US" sz="1200" dirty="0"/>
          </a:p>
        </p:txBody>
      </p:sp>
      <p:sp>
        <p:nvSpPr>
          <p:cNvPr id="6" name="Content Placeholder 5"/>
          <p:cNvSpPr>
            <a:spLocks noGrp="1"/>
          </p:cNvSpPr>
          <p:nvPr>
            <p:ph sz="half" idx="2"/>
          </p:nvPr>
        </p:nvSpPr>
        <p:spPr/>
        <p:txBody>
          <a:bodyPr>
            <a:normAutofit/>
          </a:bodyPr>
          <a:lstStyle/>
          <a:p>
            <a:r>
              <a:rPr lang="ro-RO" sz="1200" dirty="0"/>
              <a:t>Susținerea testului lingvistic pentru admiterea în clasa a V-a cu predare a unei limbi moderne în regim intensiv – cu subiecte unice la nivel județean/al municipiului București</a:t>
            </a:r>
          </a:p>
          <a:p>
            <a:pPr marL="0" indent="0">
              <a:buNone/>
            </a:pPr>
            <a:endParaRPr lang="ro-RO" sz="1200" dirty="0"/>
          </a:p>
          <a:p>
            <a:pPr marL="0" indent="0">
              <a:buNone/>
            </a:pPr>
            <a:r>
              <a:rPr lang="ro-RO" sz="1200" dirty="0"/>
              <a:t>Certificatele lingvistice CAMBRIDGE – conformitatea nivelului lingvistic specific examenului (ex. FCE – B2, CAE – C1) cu nivelul lingvistic menționat pe certificat </a:t>
            </a:r>
          </a:p>
          <a:p>
            <a:pPr marL="0" indent="0">
              <a:buNone/>
            </a:pPr>
            <a:r>
              <a:rPr lang="ro-RO" sz="1200" dirty="0"/>
              <a:t>    - mențiunea PASS/HAS PASSED</a:t>
            </a:r>
          </a:p>
          <a:p>
            <a:pPr marL="0" indent="0">
              <a:buNone/>
            </a:pPr>
            <a:endParaRPr lang="ro-RO" sz="1200" dirty="0"/>
          </a:p>
          <a:p>
            <a:pPr marL="0" indent="0">
              <a:buNone/>
            </a:pPr>
            <a:endParaRPr lang="ro-RO" sz="1200" dirty="0"/>
          </a:p>
          <a:p>
            <a:endParaRPr lang="ro-RO" sz="1200" dirty="0"/>
          </a:p>
        </p:txBody>
      </p:sp>
    </p:spTree>
    <p:extLst>
      <p:ext uri="{BB962C8B-B14F-4D97-AF65-F5344CB8AC3E}">
        <p14:creationId xmlns:p14="http://schemas.microsoft.com/office/powerpoint/2010/main" val="153233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ro-RO" dirty="0"/>
              <a:t>LEGISLATIE</a:t>
            </a:r>
          </a:p>
        </p:txBody>
      </p:sp>
      <p:sp>
        <p:nvSpPr>
          <p:cNvPr id="3" name="Content Placeholder 2"/>
          <p:cNvSpPr>
            <a:spLocks noGrp="1"/>
          </p:cNvSpPr>
          <p:nvPr>
            <p:ph sz="half" idx="1"/>
          </p:nvPr>
        </p:nvSpPr>
        <p:spPr/>
        <p:txBody>
          <a:bodyPr>
            <a:normAutofit fontScale="62500" lnSpcReduction="20000"/>
          </a:bodyPr>
          <a:lstStyle/>
          <a:p>
            <a:r>
              <a:rPr lang="ro-RO" dirty="0"/>
              <a:t>OME nr. </a:t>
            </a:r>
            <a:r>
              <a:rPr lang="ro-RO" i="1" dirty="0"/>
              <a:t>5243/31.08.2022</a:t>
            </a:r>
            <a:r>
              <a:rPr lang="ro-RO" dirty="0"/>
              <a:t> privind organizarea și desfășurarea admiterii în învățământul liceal pentru anul școlar 2023-2024</a:t>
            </a:r>
          </a:p>
        </p:txBody>
      </p:sp>
      <p:sp>
        <p:nvSpPr>
          <p:cNvPr id="4" name="Content Placeholder 3"/>
          <p:cNvSpPr>
            <a:spLocks noGrp="1"/>
          </p:cNvSpPr>
          <p:nvPr>
            <p:ph sz="half" idx="2"/>
          </p:nvPr>
        </p:nvSpPr>
        <p:spPr/>
        <p:txBody>
          <a:bodyPr>
            <a:normAutofit fontScale="62500" lnSpcReduction="20000"/>
          </a:bodyPr>
          <a:lstStyle/>
          <a:p>
            <a:pPr algn="just"/>
            <a:r>
              <a:rPr lang="ro-RO" sz="1800" dirty="0"/>
              <a:t>Coroborarea prevederilor </a:t>
            </a:r>
            <a:r>
              <a:rPr lang="ro-RO" sz="1900" dirty="0"/>
              <a:t>OME nr. </a:t>
            </a:r>
            <a:r>
              <a:rPr lang="ro-RO" sz="1900" i="1" dirty="0"/>
              <a:t>5243/31.08.2022</a:t>
            </a:r>
            <a:r>
              <a:rPr lang="ro-RO" sz="1900" dirty="0"/>
              <a:t> privind organizarea și desfășurarea admiterii în învățământul liceal pentru anul școlar 2023-2024</a:t>
            </a:r>
            <a:r>
              <a:rPr lang="en-US" sz="1900" dirty="0"/>
              <a:t> </a:t>
            </a:r>
            <a:r>
              <a:rPr lang="ro-RO" sz="1900" dirty="0"/>
              <a:t>cu </a:t>
            </a:r>
            <a:r>
              <a:rPr lang="ro-RO" sz="1800" dirty="0"/>
              <a:t>dispozițiile </a:t>
            </a:r>
            <a:r>
              <a:rPr lang="ro-RO" sz="1800" i="1" dirty="0"/>
              <a:t>Metodologiei </a:t>
            </a:r>
            <a:r>
              <a:rPr lang="en-US" sz="1800" i="1" dirty="0"/>
              <a:t>de </a:t>
            </a:r>
            <a:r>
              <a:rPr lang="en-US" sz="1800" i="1" dirty="0" err="1"/>
              <a:t>organizare</a:t>
            </a:r>
            <a:r>
              <a:rPr lang="en-US" sz="1800" i="1" dirty="0"/>
              <a:t> și </a:t>
            </a:r>
            <a:r>
              <a:rPr lang="en-US" sz="1800" i="1" dirty="0" err="1"/>
              <a:t>desfășurare</a:t>
            </a:r>
            <a:r>
              <a:rPr lang="en-US" sz="1800" i="1" dirty="0"/>
              <a:t> a </a:t>
            </a:r>
            <a:r>
              <a:rPr lang="en-US" sz="1800" i="1" dirty="0" err="1"/>
              <a:t>admiterii</a:t>
            </a:r>
            <a:r>
              <a:rPr lang="en-US" sz="1800" i="1" dirty="0"/>
              <a:t> în </a:t>
            </a:r>
            <a:r>
              <a:rPr lang="en-US" sz="1800" i="1" dirty="0" err="1"/>
              <a:t>învățământul</a:t>
            </a:r>
            <a:r>
              <a:rPr lang="en-US" sz="1800" i="1" dirty="0"/>
              <a:t> </a:t>
            </a:r>
            <a:r>
              <a:rPr lang="en-US" sz="1800" i="1" dirty="0" err="1"/>
              <a:t>liceal</a:t>
            </a:r>
            <a:r>
              <a:rPr lang="en-US" sz="1800" i="1" dirty="0"/>
              <a:t> de stat </a:t>
            </a:r>
            <a:r>
              <a:rPr lang="en-US" sz="1800" i="1" dirty="0" err="1"/>
              <a:t>pentru</a:t>
            </a:r>
            <a:r>
              <a:rPr lang="en-US" sz="1800" i="1" dirty="0"/>
              <a:t> </a:t>
            </a:r>
            <a:r>
              <a:rPr lang="en-US" sz="1800" i="1" dirty="0" err="1"/>
              <a:t>anul</a:t>
            </a:r>
            <a:r>
              <a:rPr lang="en-US" sz="1800" i="1" dirty="0"/>
              <a:t> </a:t>
            </a:r>
            <a:r>
              <a:rPr lang="en-US" sz="1800" i="1" dirty="0" err="1"/>
              <a:t>școlar</a:t>
            </a:r>
            <a:r>
              <a:rPr lang="en-US" sz="1800" i="1" dirty="0"/>
              <a:t> 2011 - 2012, </a:t>
            </a:r>
            <a:r>
              <a:rPr lang="en-US" sz="1800" i="1" dirty="0" err="1"/>
              <a:t>aprobată</a:t>
            </a:r>
            <a:r>
              <a:rPr lang="en-US" sz="1800" i="1" dirty="0"/>
              <a:t> </a:t>
            </a:r>
            <a:r>
              <a:rPr lang="en-US" sz="1800" i="1" dirty="0" err="1"/>
              <a:t>prin</a:t>
            </a:r>
            <a:r>
              <a:rPr lang="en-US" sz="1800" i="1" dirty="0"/>
              <a:t> </a:t>
            </a:r>
            <a:r>
              <a:rPr lang="en-US" sz="1800" i="1" dirty="0" err="1"/>
              <a:t>Ordinul</a:t>
            </a:r>
            <a:r>
              <a:rPr lang="en-US" sz="1800" i="1" dirty="0"/>
              <a:t> </a:t>
            </a:r>
            <a:r>
              <a:rPr lang="en-US" sz="1800" i="1" dirty="0" err="1"/>
              <a:t>ministrului</a:t>
            </a:r>
            <a:r>
              <a:rPr lang="en-US" sz="1800" i="1" dirty="0"/>
              <a:t> </a:t>
            </a:r>
            <a:r>
              <a:rPr lang="en-US" sz="1800" i="1" dirty="0" err="1"/>
              <a:t>educației</a:t>
            </a:r>
            <a:r>
              <a:rPr lang="en-US" sz="1800" i="1" dirty="0"/>
              <a:t>, </a:t>
            </a:r>
            <a:r>
              <a:rPr lang="en-US" sz="1800" i="1" dirty="0" err="1"/>
              <a:t>cercetării</a:t>
            </a:r>
            <a:r>
              <a:rPr lang="en-US" sz="1800" i="1" dirty="0"/>
              <a:t>, </a:t>
            </a:r>
            <a:r>
              <a:rPr lang="en-US" sz="1800" i="1" dirty="0" err="1"/>
              <a:t>tineretului</a:t>
            </a:r>
            <a:r>
              <a:rPr lang="en-US" sz="1800" i="1" dirty="0"/>
              <a:t> și </a:t>
            </a:r>
            <a:r>
              <a:rPr lang="en-US" sz="1800" i="1" dirty="0" err="1"/>
              <a:t>sportului</a:t>
            </a:r>
            <a:r>
              <a:rPr lang="en-US" sz="1800" i="1" dirty="0"/>
              <a:t> </a:t>
            </a:r>
            <a:r>
              <a:rPr lang="en-US" sz="1800" i="1" dirty="0" err="1"/>
              <a:t>nr</a:t>
            </a:r>
            <a:r>
              <a:rPr lang="en-US" sz="1800" i="1" dirty="0"/>
              <a:t>. 4.802/2010 </a:t>
            </a:r>
            <a:r>
              <a:rPr lang="en-US" sz="1800" i="1" dirty="0" err="1"/>
              <a:t>privind</a:t>
            </a:r>
            <a:r>
              <a:rPr lang="en-US" sz="1800" i="1" dirty="0"/>
              <a:t> </a:t>
            </a:r>
            <a:r>
              <a:rPr lang="en-US" sz="1800" i="1" dirty="0" err="1"/>
              <a:t>organizarea</a:t>
            </a:r>
            <a:r>
              <a:rPr lang="en-US" sz="1800" i="1" dirty="0"/>
              <a:t> și </a:t>
            </a:r>
            <a:r>
              <a:rPr lang="en-US" sz="1800" i="1" dirty="0" err="1"/>
              <a:t>desfășurarea</a:t>
            </a:r>
            <a:r>
              <a:rPr lang="en-US" sz="1800" i="1" dirty="0"/>
              <a:t> </a:t>
            </a:r>
            <a:r>
              <a:rPr lang="en-US" sz="1800" i="1" dirty="0" err="1"/>
              <a:t>admiterii</a:t>
            </a:r>
            <a:r>
              <a:rPr lang="en-US" sz="1800" i="1" dirty="0"/>
              <a:t> în </a:t>
            </a:r>
            <a:r>
              <a:rPr lang="en-US" sz="1800" i="1" dirty="0" err="1"/>
              <a:t>învățământul</a:t>
            </a:r>
            <a:r>
              <a:rPr lang="en-US" sz="1800" i="1" dirty="0"/>
              <a:t> </a:t>
            </a:r>
            <a:r>
              <a:rPr lang="en-US" sz="1800" i="1" dirty="0" err="1"/>
              <a:t>liceal</a:t>
            </a:r>
            <a:r>
              <a:rPr lang="en-US" sz="1800" i="1" dirty="0"/>
              <a:t> de stat </a:t>
            </a:r>
            <a:r>
              <a:rPr lang="en-US" sz="1800" i="1" dirty="0" err="1"/>
              <a:t>pentru</a:t>
            </a:r>
            <a:r>
              <a:rPr lang="en-US" sz="1800" i="1" dirty="0"/>
              <a:t> </a:t>
            </a:r>
            <a:r>
              <a:rPr lang="en-US" sz="1800" i="1" dirty="0" err="1"/>
              <a:t>anul</a:t>
            </a:r>
            <a:r>
              <a:rPr lang="en-US" sz="1800" i="1" dirty="0"/>
              <a:t> </a:t>
            </a:r>
            <a:r>
              <a:rPr lang="en-US" sz="1800" i="1" dirty="0" err="1"/>
              <a:t>școlar</a:t>
            </a:r>
            <a:r>
              <a:rPr lang="en-US" sz="1800" i="1" dirty="0"/>
              <a:t> 2011 – 2012</a:t>
            </a:r>
            <a:r>
              <a:rPr lang="ro-RO" sz="1800" i="1" dirty="0"/>
              <a:t> – admiterea la clasele cu predare a unei limbi moderne în regim bilingv și intensiv</a:t>
            </a:r>
            <a:endParaRPr lang="en-US" sz="1800" i="1" dirty="0"/>
          </a:p>
          <a:p>
            <a:pPr lvl="0"/>
            <a:r>
              <a:rPr lang="ro-RO" sz="1800" dirty="0"/>
              <a:t>potrivit dispozițiilor art. 8 din Anexa 4 la OMECTS nr. 4802/2010, </a:t>
            </a:r>
          </a:p>
          <a:p>
            <a:pPr marL="0" indent="0">
              <a:buNone/>
            </a:pPr>
            <a:r>
              <a:rPr lang="ro-RO" sz="1800" dirty="0"/>
              <a:t>e) Pentru testarea </a:t>
            </a:r>
            <a:r>
              <a:rPr lang="ro-RO" sz="1800" dirty="0" err="1"/>
              <a:t>candidaţilor</a:t>
            </a:r>
            <a:r>
              <a:rPr lang="ro-RO" sz="1800" dirty="0"/>
              <a:t> pentru clasele cu predare intensivă a unei limbi moderne, se aplică </a:t>
            </a:r>
            <a:r>
              <a:rPr lang="ro-RO" sz="1800" dirty="0" err="1"/>
              <a:t>acelaşi</a:t>
            </a:r>
            <a:r>
              <a:rPr lang="ro-RO" sz="1800" dirty="0"/>
              <a:t> tip de probă, cu </a:t>
            </a:r>
            <a:r>
              <a:rPr lang="ro-RO" sz="1800" dirty="0" err="1"/>
              <a:t>aceeaşi</a:t>
            </a:r>
            <a:r>
              <a:rPr lang="ro-RO" sz="1800" dirty="0"/>
              <a:t> structură ca la clasele bilingve. Subiectele vor fi elaborate în conformitate cu programa </a:t>
            </a:r>
            <a:r>
              <a:rPr lang="ro-RO" sz="1800" dirty="0" err="1"/>
              <a:t>şcolară</a:t>
            </a:r>
            <a:r>
              <a:rPr lang="ro-RO" sz="1800" dirty="0"/>
              <a:t> de clasa a VIII-a pentru limba modernă întâi de studiu şi vor fi avizate de inspectorul de specialitate sau de un metodist, desemnat de inspectorul de specialitate (în cazul în care inspectorul nu este specialist în limba pentru care se elaborează subiectele).</a:t>
            </a:r>
          </a:p>
          <a:p>
            <a:pPr marL="0" indent="0">
              <a:buNone/>
            </a:pPr>
            <a:r>
              <a:rPr lang="ro-RO" sz="1800" dirty="0"/>
              <a:t>f) Se consideră admis la proba de verificare a </a:t>
            </a:r>
            <a:r>
              <a:rPr lang="ro-RO" sz="1800" dirty="0" err="1"/>
              <a:t>cunoştinţelor</a:t>
            </a:r>
            <a:r>
              <a:rPr lang="ro-RO" sz="1800" dirty="0"/>
              <a:t> de limbă modernă elevul care a </a:t>
            </a:r>
            <a:r>
              <a:rPr lang="ro-RO" sz="1800" dirty="0" err="1"/>
              <a:t>obţinut</a:t>
            </a:r>
            <a:r>
              <a:rPr lang="ro-RO" sz="1800" dirty="0"/>
              <a:t> minimum nota 6</a:t>
            </a:r>
          </a:p>
          <a:p>
            <a:pPr marL="0" indent="0">
              <a:buNone/>
            </a:pPr>
            <a:r>
              <a:rPr lang="ro-RO" sz="1800" dirty="0"/>
              <a:t>g) Elevii vor primi note la proba </a:t>
            </a:r>
            <a:r>
              <a:rPr lang="ro-RO" sz="1800" dirty="0" err="1"/>
              <a:t>menţionată</a:t>
            </a:r>
            <a:r>
              <a:rPr lang="ro-RO" sz="1800" dirty="0"/>
              <a:t> la lit. b), dar înscrierea la clasa intensivă se va face în ordinea descrescătoare a mediei de admitere. În cazul în care, pe ultimul loc, sunt mai </a:t>
            </a:r>
            <a:r>
              <a:rPr lang="ro-RO" sz="1800" dirty="0" err="1"/>
              <a:t>mulţi</a:t>
            </a:r>
            <a:r>
              <a:rPr lang="ro-RO" sz="1800" dirty="0"/>
              <a:t> </a:t>
            </a:r>
            <a:r>
              <a:rPr lang="ro-RO" sz="1800" dirty="0" err="1"/>
              <a:t>candidaţi</a:t>
            </a:r>
            <a:r>
              <a:rPr lang="ro-RO" sz="1800" dirty="0"/>
              <a:t> cu medii de admitere egale, ei vor fi </a:t>
            </a:r>
            <a:r>
              <a:rPr lang="ro-RO" sz="1800" dirty="0" err="1"/>
              <a:t>admişi</a:t>
            </a:r>
            <a:r>
              <a:rPr lang="ro-RO" sz="1800" dirty="0"/>
              <a:t> la clasa cu predare intensivă a limbii moderne în ordinea descrescătoare a notelor de la proba de verificare a </a:t>
            </a:r>
            <a:r>
              <a:rPr lang="ro-RO" sz="1800" dirty="0" err="1"/>
              <a:t>cunoştinţelor</a:t>
            </a:r>
            <a:r>
              <a:rPr lang="ro-RO" sz="1800" dirty="0"/>
              <a:t> de limbă modernă</a:t>
            </a:r>
            <a:r>
              <a:rPr lang="ro-RO" dirty="0"/>
              <a:t>.</a:t>
            </a:r>
          </a:p>
          <a:p>
            <a:endParaRPr lang="ro-RO" dirty="0"/>
          </a:p>
        </p:txBody>
      </p:sp>
    </p:spTree>
    <p:extLst>
      <p:ext uri="{BB962C8B-B14F-4D97-AF65-F5344CB8AC3E}">
        <p14:creationId xmlns:p14="http://schemas.microsoft.com/office/powerpoint/2010/main" val="2915569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4000" dirty="0"/>
              <a:t>NUMĂRUL DE ORE ȘI SCRIEREA NOTELOR ÎN CATALOG LA CLASELE CU PREDARE ÎN REGIM INTENSIV ȘI BILINGV</a:t>
            </a:r>
          </a:p>
        </p:txBody>
      </p:sp>
      <p:sp>
        <p:nvSpPr>
          <p:cNvPr id="3" name="Content Placeholder 2"/>
          <p:cNvSpPr>
            <a:spLocks noGrp="1"/>
          </p:cNvSpPr>
          <p:nvPr>
            <p:ph sz="half" idx="1"/>
          </p:nvPr>
        </p:nvSpPr>
        <p:spPr>
          <a:xfrm>
            <a:off x="1069847" y="2194560"/>
            <a:ext cx="4921649" cy="3977640"/>
          </a:xfrm>
        </p:spPr>
        <p:txBody>
          <a:bodyPr>
            <a:normAutofit lnSpcReduction="10000"/>
          </a:bodyPr>
          <a:lstStyle/>
          <a:p>
            <a:r>
              <a:rPr lang="ro-RO" dirty="0"/>
              <a:t>INTENSIV GIMNAZIU </a:t>
            </a:r>
          </a:p>
          <a:p>
            <a:pPr marL="0" indent="0">
              <a:buNone/>
            </a:pPr>
            <a:r>
              <a:rPr lang="ro-RO" dirty="0"/>
              <a:t>– 2 ore TC + 2 ore CDȘ</a:t>
            </a:r>
          </a:p>
          <a:p>
            <a:pPr>
              <a:buFontTx/>
              <a:buChar char="-"/>
            </a:pPr>
            <a:r>
              <a:rPr lang="ro-RO" dirty="0"/>
              <a:t>1 rubrică în catalog</a:t>
            </a:r>
          </a:p>
          <a:p>
            <a:pPr>
              <a:buFontTx/>
              <a:buChar char="-"/>
            </a:pPr>
            <a:endParaRPr lang="ro-RO" dirty="0"/>
          </a:p>
          <a:p>
            <a:r>
              <a:rPr lang="ro-RO" dirty="0"/>
              <a:t>INTENSIV LICEU (OMECI nr.3410/2009)</a:t>
            </a:r>
          </a:p>
          <a:p>
            <a:pPr marL="0" indent="0">
              <a:buNone/>
            </a:pPr>
            <a:r>
              <a:rPr lang="ro-RO" dirty="0"/>
              <a:t>- 2 ore TC + </a:t>
            </a:r>
            <a:r>
              <a:rPr lang="en-US" dirty="0"/>
              <a:t>1</a:t>
            </a:r>
            <a:r>
              <a:rPr lang="ro-RO" dirty="0"/>
              <a:t> oră</a:t>
            </a:r>
            <a:r>
              <a:rPr lang="en-US" dirty="0"/>
              <a:t> </a:t>
            </a:r>
            <a:r>
              <a:rPr lang="ro-RO" dirty="0"/>
              <a:t>CD+ 1 oră CDȘ/</a:t>
            </a:r>
          </a:p>
          <a:p>
            <a:pPr>
              <a:buFontTx/>
              <a:buChar char="-"/>
            </a:pPr>
            <a:r>
              <a:rPr lang="ro-RO" dirty="0"/>
              <a:t>2 ore TC + 1 oră CDȘ + 1 oră suplimentată cf. art. 10 alin. (1) </a:t>
            </a:r>
          </a:p>
          <a:p>
            <a:pPr>
              <a:buFontTx/>
              <a:buChar char="-"/>
            </a:pPr>
            <a:r>
              <a:rPr lang="ro-RO" dirty="0"/>
              <a:t>2/3 rubrici în catalog (în funcție de tipul de opțional ales)</a:t>
            </a:r>
          </a:p>
        </p:txBody>
      </p:sp>
      <p:sp>
        <p:nvSpPr>
          <p:cNvPr id="4" name="Content Placeholder 3"/>
          <p:cNvSpPr>
            <a:spLocks noGrp="1"/>
          </p:cNvSpPr>
          <p:nvPr>
            <p:ph sz="half" idx="2"/>
          </p:nvPr>
        </p:nvSpPr>
        <p:spPr/>
        <p:txBody>
          <a:bodyPr>
            <a:normAutofit lnSpcReduction="10000"/>
          </a:bodyPr>
          <a:lstStyle/>
          <a:p>
            <a:r>
              <a:rPr lang="ro-RO" dirty="0"/>
              <a:t>BILINGV</a:t>
            </a:r>
          </a:p>
          <a:p>
            <a:pPr marL="0" indent="0">
              <a:buNone/>
            </a:pPr>
            <a:r>
              <a:rPr lang="ro-RO" dirty="0"/>
              <a:t>- 5 ore (TC+CD + ore suplimentate) + 1 ora CDȘ/5 ore (TC + ore suplimentate) +1 oră CDȘ</a:t>
            </a:r>
          </a:p>
          <a:p>
            <a:pPr>
              <a:buFontTx/>
              <a:buChar char="-"/>
            </a:pPr>
            <a:r>
              <a:rPr lang="ro-RO" dirty="0"/>
              <a:t>2/3 rubrici în catalog (în funcție de tipul de opțional ales)</a:t>
            </a:r>
          </a:p>
          <a:p>
            <a:pPr marL="0" indent="0">
              <a:buNone/>
            </a:pPr>
            <a:r>
              <a:rPr lang="ro-RO" dirty="0">
                <a:latin typeface="Franklin Gothic Book" panose="020B0503020102020204" pitchFamily="34" charset="0"/>
              </a:rPr>
              <a:t>*</a:t>
            </a:r>
            <a:r>
              <a:rPr lang="ro-RO" sz="1500" dirty="0"/>
              <a:t>curriculum </a:t>
            </a:r>
            <a:r>
              <a:rPr lang="ro-RO" sz="1500" dirty="0" err="1"/>
              <a:t>diferenţiat</a:t>
            </a:r>
            <a:r>
              <a:rPr lang="ro-RO" sz="1500" dirty="0"/>
              <a:t> (CD) reprezintă oferta </a:t>
            </a:r>
            <a:r>
              <a:rPr lang="ro-RO" sz="1500" dirty="0" err="1"/>
              <a:t>educaţională</a:t>
            </a:r>
            <a:r>
              <a:rPr lang="ro-RO" sz="1500" dirty="0"/>
              <a:t> stabilită la nivel central, parcursă în mod obligatoriu de </a:t>
            </a:r>
            <a:r>
              <a:rPr lang="ro-RO" sz="1500" dirty="0" err="1"/>
              <a:t>toţi</a:t>
            </a:r>
            <a:r>
              <a:rPr lang="ro-RO" sz="1500" dirty="0"/>
              <a:t> elevii în </a:t>
            </a:r>
            <a:r>
              <a:rPr lang="ro-RO" sz="1500" dirty="0" err="1"/>
              <a:t>funcţie</a:t>
            </a:r>
            <a:r>
              <a:rPr lang="ro-RO" sz="1500" dirty="0"/>
              <a:t> de profiluri şi specializări/calificări; CD constă </a:t>
            </a:r>
            <a:r>
              <a:rPr lang="ro-RO" sz="1500" dirty="0" err="1"/>
              <a:t>într</a:t>
            </a:r>
            <a:r>
              <a:rPr lang="en-US" sz="1500" dirty="0"/>
              <a:t>-</a:t>
            </a:r>
            <a:r>
              <a:rPr lang="ro-RO" sz="1500" dirty="0"/>
              <a:t>un pachet de discipline/module cu alocări orare aferente, </a:t>
            </a:r>
            <a:r>
              <a:rPr lang="ro-RO" sz="1500" dirty="0" err="1"/>
              <a:t>diferenţiate</a:t>
            </a:r>
            <a:r>
              <a:rPr lang="ro-RO" sz="1500" dirty="0"/>
              <a:t> pe profiluri şi pe specializări/calificări</a:t>
            </a:r>
            <a:r>
              <a:rPr lang="en-US" sz="1500" dirty="0"/>
              <a:t>.</a:t>
            </a:r>
            <a:endParaRPr lang="ro-RO" sz="1500" dirty="0"/>
          </a:p>
        </p:txBody>
      </p:sp>
    </p:spTree>
    <p:extLst>
      <p:ext uri="{BB962C8B-B14F-4D97-AF65-F5344CB8AC3E}">
        <p14:creationId xmlns:p14="http://schemas.microsoft.com/office/powerpoint/2010/main" val="2991654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4000" dirty="0"/>
              <a:t>OM nr. 3238/2021 pentru aprobarea Metodologiei privind dezvoltarea curriculumului la decizia școlii</a:t>
            </a:r>
          </a:p>
        </p:txBody>
      </p:sp>
      <p:sp>
        <p:nvSpPr>
          <p:cNvPr id="3" name="Content Placeholder 2"/>
          <p:cNvSpPr>
            <a:spLocks noGrp="1"/>
          </p:cNvSpPr>
          <p:nvPr>
            <p:ph sz="half" idx="1"/>
          </p:nvPr>
        </p:nvSpPr>
        <p:spPr/>
        <p:txBody>
          <a:bodyPr>
            <a:normAutofit fontScale="55000" lnSpcReduction="20000"/>
          </a:bodyPr>
          <a:lstStyle/>
          <a:p>
            <a:r>
              <a:rPr lang="ro-RO" b="1" dirty="0"/>
              <a:t>GIMNAZIU INTENSIV </a:t>
            </a:r>
          </a:p>
          <a:p>
            <a:pPr marL="0" indent="0">
              <a:buNone/>
            </a:pPr>
            <a:r>
              <a:rPr lang="ro-RO" dirty="0"/>
              <a:t>– CDȘ - se aplică prevederile art. 8 alin. (2), lit. a</a:t>
            </a:r>
          </a:p>
          <a:p>
            <a:pPr marL="0" indent="0" algn="just">
              <a:buNone/>
            </a:pPr>
            <a:r>
              <a:rPr lang="ro-RO" b="1" dirty="0" err="1"/>
              <a:t>Opţional</a:t>
            </a:r>
            <a:r>
              <a:rPr lang="ro-RO" b="1" dirty="0"/>
              <a:t> de aprofundare - </a:t>
            </a:r>
            <a:r>
              <a:rPr lang="ro-RO" dirty="0"/>
              <a:t>este acel tip de </a:t>
            </a:r>
            <a:r>
              <a:rPr lang="ro-RO" dirty="0" err="1"/>
              <a:t>opţional</a:t>
            </a:r>
            <a:r>
              <a:rPr lang="ro-RO" dirty="0"/>
              <a:t> care are ca scop realizarea unui parcurs suplimentar pentru dezvoltarea </a:t>
            </a:r>
            <a:r>
              <a:rPr lang="ro-RO" dirty="0" err="1"/>
              <a:t>competenţelor</a:t>
            </a:r>
            <a:r>
              <a:rPr lang="ro-RO" dirty="0"/>
              <a:t> specifice prevăzute de programa </a:t>
            </a:r>
            <a:r>
              <a:rPr lang="ro-RO" dirty="0" err="1"/>
              <a:t>şcolară</a:t>
            </a:r>
            <a:r>
              <a:rPr lang="ro-RO" dirty="0"/>
              <a:t> a unei discipline de trunchi comun, prin noi </a:t>
            </a:r>
            <a:r>
              <a:rPr lang="ro-RO" dirty="0" err="1"/>
              <a:t>activităţi</a:t>
            </a:r>
            <a:r>
              <a:rPr lang="ro-RO" dirty="0"/>
              <a:t> de </a:t>
            </a:r>
            <a:r>
              <a:rPr lang="ro-RO" dirty="0" err="1"/>
              <a:t>învăţare</a:t>
            </a:r>
            <a:r>
              <a:rPr lang="ro-RO" dirty="0"/>
              <a:t>. </a:t>
            </a:r>
          </a:p>
          <a:p>
            <a:pPr algn="just">
              <a:buFontTx/>
              <a:buChar char="-"/>
            </a:pPr>
            <a:r>
              <a:rPr lang="ro-RO" dirty="0"/>
              <a:t>nu necesită denumire şi programă nouă; </a:t>
            </a:r>
          </a:p>
          <a:p>
            <a:pPr algn="just">
              <a:buFontTx/>
              <a:buChar char="-"/>
            </a:pPr>
            <a:r>
              <a:rPr lang="ro-RO" dirty="0"/>
              <a:t>se păstrează </a:t>
            </a:r>
            <a:r>
              <a:rPr lang="ro-RO" dirty="0" err="1"/>
              <a:t>aceleaşi</a:t>
            </a:r>
            <a:r>
              <a:rPr lang="ro-RO" dirty="0"/>
              <a:t> </a:t>
            </a:r>
            <a:r>
              <a:rPr lang="ro-RO" dirty="0" err="1"/>
              <a:t>competenţe</a:t>
            </a:r>
            <a:r>
              <a:rPr lang="ro-RO" dirty="0"/>
              <a:t> specifice şi </a:t>
            </a:r>
            <a:r>
              <a:rPr lang="ro-RO" dirty="0" err="1"/>
              <a:t>aceleaşi</a:t>
            </a:r>
            <a:r>
              <a:rPr lang="ro-RO" dirty="0"/>
              <a:t> </a:t>
            </a:r>
            <a:r>
              <a:rPr lang="ro-RO" dirty="0" err="1"/>
              <a:t>conţinuturi</a:t>
            </a:r>
            <a:r>
              <a:rPr lang="ro-RO" dirty="0"/>
              <a:t> din programa </a:t>
            </a:r>
            <a:r>
              <a:rPr lang="ro-RO" dirty="0" err="1"/>
              <a:t>şcolară</a:t>
            </a:r>
            <a:r>
              <a:rPr lang="ro-RO" dirty="0"/>
              <a:t> de trunchi comun.</a:t>
            </a:r>
          </a:p>
          <a:p>
            <a:pPr marL="0" indent="0">
              <a:buNone/>
            </a:pPr>
            <a:endParaRPr lang="ro-RO" dirty="0"/>
          </a:p>
        </p:txBody>
      </p:sp>
      <p:sp>
        <p:nvSpPr>
          <p:cNvPr id="4" name="Content Placeholder 3"/>
          <p:cNvSpPr>
            <a:spLocks noGrp="1"/>
          </p:cNvSpPr>
          <p:nvPr>
            <p:ph sz="half" idx="2"/>
          </p:nvPr>
        </p:nvSpPr>
        <p:spPr/>
        <p:txBody>
          <a:bodyPr>
            <a:normAutofit fontScale="55000" lnSpcReduction="20000"/>
          </a:bodyPr>
          <a:lstStyle/>
          <a:p>
            <a:r>
              <a:rPr lang="ro-RO" b="1" dirty="0"/>
              <a:t>LICEU INTENSIV </a:t>
            </a:r>
            <a:r>
              <a:rPr lang="ro-RO" dirty="0"/>
              <a:t>-CDȘ - se aplică prevederile art. 8 alin. (2), lit.  a și b</a:t>
            </a:r>
          </a:p>
          <a:p>
            <a:pPr>
              <a:buFontTx/>
              <a:buChar char="-"/>
            </a:pPr>
            <a:r>
              <a:rPr lang="ro-RO" b="1" dirty="0" err="1"/>
              <a:t>Opţional</a:t>
            </a:r>
            <a:r>
              <a:rPr lang="ro-RO" b="1" dirty="0"/>
              <a:t> ca nouă disciplină/nou domeniu de studiu </a:t>
            </a:r>
            <a:r>
              <a:rPr lang="ro-RO" dirty="0"/>
              <a:t>-este acel tip de </a:t>
            </a:r>
            <a:r>
              <a:rPr lang="ro-RO" dirty="0" err="1"/>
              <a:t>opţional</a:t>
            </a:r>
            <a:r>
              <a:rPr lang="ro-RO" dirty="0"/>
              <a:t> care are ca scop realizarea unor noi </a:t>
            </a:r>
            <a:r>
              <a:rPr lang="ro-RO" dirty="0" err="1"/>
              <a:t>achiziţii</a:t>
            </a:r>
            <a:r>
              <a:rPr lang="ro-RO" dirty="0"/>
              <a:t>, specifice nevoilor şi intereselor de </a:t>
            </a:r>
            <a:r>
              <a:rPr lang="ro-RO" dirty="0" err="1"/>
              <a:t>învăţare</a:t>
            </a:r>
            <a:r>
              <a:rPr lang="ro-RO" dirty="0"/>
              <a:t> ale elevilor, diferite de cele stipulate în trunchiul comun şi, după caz, în curriculumul </a:t>
            </a:r>
            <a:r>
              <a:rPr lang="ro-RO" dirty="0" err="1"/>
              <a:t>diferenţiat</a:t>
            </a:r>
            <a:r>
              <a:rPr lang="ro-RO" dirty="0"/>
              <a:t>. </a:t>
            </a:r>
            <a:endParaRPr lang="en-US" dirty="0"/>
          </a:p>
          <a:p>
            <a:pPr>
              <a:buFontTx/>
              <a:buChar char="-"/>
            </a:pPr>
            <a:r>
              <a:rPr lang="ro-RO" dirty="0"/>
              <a:t>1. -</a:t>
            </a:r>
            <a:r>
              <a:rPr lang="ro-RO" b="1" dirty="0" err="1"/>
              <a:t>Opţional</a:t>
            </a:r>
            <a:r>
              <a:rPr lang="ro-RO" b="1" dirty="0"/>
              <a:t> ca nouă disciplină </a:t>
            </a:r>
            <a:r>
              <a:rPr lang="ro-RO" dirty="0"/>
              <a:t>- este acel tip de </a:t>
            </a:r>
            <a:r>
              <a:rPr lang="ro-RO" dirty="0" err="1"/>
              <a:t>opţional</a:t>
            </a:r>
            <a:r>
              <a:rPr lang="ro-RO" dirty="0"/>
              <a:t> care introduce o disciplină nouă </a:t>
            </a:r>
            <a:r>
              <a:rPr lang="ro-RO" dirty="0" err="1"/>
              <a:t>faţă</a:t>
            </a:r>
            <a:r>
              <a:rPr lang="ro-RO" dirty="0"/>
              <a:t> de cele incluse în trunchiul comun sau în curriculum </a:t>
            </a:r>
            <a:r>
              <a:rPr lang="ro-RO" dirty="0" err="1"/>
              <a:t>diferenţiat</a:t>
            </a:r>
            <a:r>
              <a:rPr lang="ro-RO" dirty="0"/>
              <a:t> sau introduce noi domenii/teme corespunzătoare unei discipline din trunchiul comun sau din curriculum </a:t>
            </a:r>
            <a:r>
              <a:rPr lang="ro-RO" dirty="0" err="1"/>
              <a:t>diferenţiat</a:t>
            </a:r>
            <a:r>
              <a:rPr lang="ro-RO" dirty="0"/>
              <a:t> ori le dezvoltă pe cele existente. </a:t>
            </a:r>
          </a:p>
          <a:p>
            <a:pPr>
              <a:buFontTx/>
              <a:buChar char="-"/>
            </a:pPr>
            <a:r>
              <a:rPr lang="ro-RO" dirty="0"/>
              <a:t>necesită denumire şi programă </a:t>
            </a:r>
            <a:r>
              <a:rPr lang="ro-RO" dirty="0" err="1"/>
              <a:t>şcolară</a:t>
            </a:r>
            <a:r>
              <a:rPr lang="ro-RO" dirty="0"/>
              <a:t> nouă;</a:t>
            </a:r>
          </a:p>
          <a:p>
            <a:pPr>
              <a:buFontTx/>
              <a:buChar char="-"/>
            </a:pPr>
            <a:r>
              <a:rPr lang="ro-RO" dirty="0"/>
              <a:t> programa </a:t>
            </a:r>
            <a:r>
              <a:rPr lang="ro-RO" dirty="0" err="1"/>
              <a:t>şcolară</a:t>
            </a:r>
            <a:r>
              <a:rPr lang="ro-RO" dirty="0"/>
              <a:t> se elaborează respectând structura programelor de trunchi comun</a:t>
            </a:r>
            <a:endParaRPr lang="en-US" dirty="0"/>
          </a:p>
          <a:p>
            <a:pPr>
              <a:buFontTx/>
              <a:buChar char="-"/>
            </a:pPr>
            <a:r>
              <a:rPr lang="ro-RO" dirty="0"/>
              <a:t> </a:t>
            </a:r>
            <a:r>
              <a:rPr lang="ro-RO" b="1" dirty="0"/>
              <a:t>necesită rubrică nouă în catalog.</a:t>
            </a:r>
          </a:p>
          <a:p>
            <a:pPr marL="0" indent="0" algn="just">
              <a:buNone/>
            </a:pPr>
            <a:r>
              <a:rPr lang="ro-RO" b="1" dirty="0" err="1"/>
              <a:t>Opţional</a:t>
            </a:r>
            <a:r>
              <a:rPr lang="ro-RO" b="1" dirty="0"/>
              <a:t> de aprofundare - </a:t>
            </a:r>
            <a:r>
              <a:rPr lang="ro-RO" dirty="0"/>
              <a:t>este acel tip de </a:t>
            </a:r>
            <a:r>
              <a:rPr lang="ro-RO" dirty="0" err="1"/>
              <a:t>opţional</a:t>
            </a:r>
            <a:r>
              <a:rPr lang="ro-RO" dirty="0"/>
              <a:t> care are ca scop realizarea unui parcurs suplimentar pentru dezvoltarea </a:t>
            </a:r>
            <a:r>
              <a:rPr lang="ro-RO" dirty="0" err="1"/>
              <a:t>competenţelor</a:t>
            </a:r>
            <a:r>
              <a:rPr lang="ro-RO" dirty="0"/>
              <a:t> specifice prevăzute de programa </a:t>
            </a:r>
            <a:r>
              <a:rPr lang="ro-RO" dirty="0" err="1"/>
              <a:t>şcolară</a:t>
            </a:r>
            <a:r>
              <a:rPr lang="ro-RO" dirty="0"/>
              <a:t> a unei discipline de trunchi comun, prin noi </a:t>
            </a:r>
            <a:r>
              <a:rPr lang="ro-RO" dirty="0" err="1"/>
              <a:t>activităţi</a:t>
            </a:r>
            <a:r>
              <a:rPr lang="ro-RO" dirty="0"/>
              <a:t> de </a:t>
            </a:r>
            <a:r>
              <a:rPr lang="ro-RO" dirty="0" err="1"/>
              <a:t>învăţare</a:t>
            </a:r>
            <a:r>
              <a:rPr lang="ro-RO" dirty="0"/>
              <a:t>. </a:t>
            </a:r>
          </a:p>
          <a:p>
            <a:pPr algn="just">
              <a:buFontTx/>
              <a:buChar char="-"/>
            </a:pPr>
            <a:r>
              <a:rPr lang="ro-RO" dirty="0"/>
              <a:t>nu necesită denumire şi programă nouă; </a:t>
            </a:r>
          </a:p>
          <a:p>
            <a:pPr algn="just">
              <a:buFontTx/>
              <a:buChar char="-"/>
            </a:pPr>
            <a:r>
              <a:rPr lang="ro-RO" dirty="0"/>
              <a:t>se păstrează </a:t>
            </a:r>
            <a:r>
              <a:rPr lang="ro-RO" dirty="0" err="1"/>
              <a:t>aceleaşi</a:t>
            </a:r>
            <a:r>
              <a:rPr lang="ro-RO" dirty="0"/>
              <a:t> </a:t>
            </a:r>
            <a:r>
              <a:rPr lang="ro-RO" dirty="0" err="1"/>
              <a:t>competenţe</a:t>
            </a:r>
            <a:r>
              <a:rPr lang="ro-RO" dirty="0"/>
              <a:t> specifice şi </a:t>
            </a:r>
            <a:r>
              <a:rPr lang="ro-RO" dirty="0" err="1"/>
              <a:t>aceleaşi</a:t>
            </a:r>
            <a:r>
              <a:rPr lang="ro-RO" dirty="0"/>
              <a:t> </a:t>
            </a:r>
            <a:r>
              <a:rPr lang="ro-RO" dirty="0" err="1"/>
              <a:t>conţinuturi</a:t>
            </a:r>
            <a:r>
              <a:rPr lang="ro-RO" dirty="0"/>
              <a:t> din programa </a:t>
            </a:r>
            <a:r>
              <a:rPr lang="ro-RO" dirty="0" err="1"/>
              <a:t>şcolară</a:t>
            </a:r>
            <a:r>
              <a:rPr lang="ro-RO" dirty="0"/>
              <a:t> de trunchi comun.</a:t>
            </a:r>
          </a:p>
          <a:p>
            <a:pPr marL="0" indent="0" algn="just">
              <a:buNone/>
            </a:pPr>
            <a:endParaRPr lang="ro-RO" dirty="0"/>
          </a:p>
          <a:p>
            <a:pPr marL="0" indent="0">
              <a:buNone/>
            </a:pPr>
            <a:endParaRPr lang="ro-RO" dirty="0"/>
          </a:p>
        </p:txBody>
      </p:sp>
    </p:spTree>
    <p:extLst>
      <p:ext uri="{BB962C8B-B14F-4D97-AF65-F5344CB8AC3E}">
        <p14:creationId xmlns:p14="http://schemas.microsoft.com/office/powerpoint/2010/main" val="4168615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pPr algn="ctr"/>
            <a:r>
              <a:rPr lang="ro-RO" sz="4000" dirty="0"/>
              <a:t>OM nr. 3238/2021 pentru aprobarea Metodologiei privind dezvoltarea curriculumului la decizia școlii</a:t>
            </a:r>
          </a:p>
        </p:txBody>
      </p:sp>
      <p:sp>
        <p:nvSpPr>
          <p:cNvPr id="6" name="Rectangle 5"/>
          <p:cNvSpPr/>
          <p:nvPr/>
        </p:nvSpPr>
        <p:spPr>
          <a:xfrm>
            <a:off x="888274" y="2093975"/>
            <a:ext cx="10546080" cy="5078313"/>
          </a:xfrm>
          <a:prstGeom prst="rect">
            <a:avLst/>
          </a:prstGeom>
        </p:spPr>
        <p:txBody>
          <a:bodyPr wrap="square">
            <a:spAutoFit/>
          </a:bodyPr>
          <a:lstStyle/>
          <a:p>
            <a:r>
              <a:rPr lang="ro-RO" b="1" dirty="0"/>
              <a:t>LICEU BILINGV</a:t>
            </a:r>
            <a:r>
              <a:rPr lang="en-US" b="1" dirty="0"/>
              <a:t> </a:t>
            </a:r>
            <a:r>
              <a:rPr lang="ro-RO" dirty="0"/>
              <a:t>- CDȘ - se aplică prevederile art. 8 alin. (2), lit.</a:t>
            </a:r>
            <a:r>
              <a:rPr lang="en-US" dirty="0"/>
              <a:t> a </a:t>
            </a:r>
            <a:r>
              <a:rPr lang="ro-RO" dirty="0"/>
              <a:t>și b.1</a:t>
            </a:r>
          </a:p>
          <a:p>
            <a:pPr>
              <a:buFontTx/>
              <a:buChar char="-"/>
            </a:pPr>
            <a:r>
              <a:rPr lang="ro-RO" b="1" dirty="0" err="1"/>
              <a:t>Opţional</a:t>
            </a:r>
            <a:r>
              <a:rPr lang="ro-RO" b="1" dirty="0"/>
              <a:t> ca nouă disciplină/nou domeniu de studiu </a:t>
            </a:r>
            <a:r>
              <a:rPr lang="ro-RO" dirty="0"/>
              <a:t>-este acel tip de </a:t>
            </a:r>
            <a:r>
              <a:rPr lang="ro-RO" dirty="0" err="1"/>
              <a:t>opţional</a:t>
            </a:r>
            <a:r>
              <a:rPr lang="ro-RO" dirty="0"/>
              <a:t> care are ca scop realizarea unor noi </a:t>
            </a:r>
            <a:r>
              <a:rPr lang="ro-RO" dirty="0" err="1"/>
              <a:t>achiziţii</a:t>
            </a:r>
            <a:r>
              <a:rPr lang="ro-RO" dirty="0"/>
              <a:t>, specifice nevoilor şi intereselor de </a:t>
            </a:r>
            <a:r>
              <a:rPr lang="ro-RO" dirty="0" err="1"/>
              <a:t>învăţare</a:t>
            </a:r>
            <a:r>
              <a:rPr lang="ro-RO" dirty="0"/>
              <a:t> ale elevilor, diferite de cele stipulate în trunchiul comun şi, după caz, în curriculumul </a:t>
            </a:r>
            <a:r>
              <a:rPr lang="ro-RO" dirty="0" err="1"/>
              <a:t>diferenţiat</a:t>
            </a:r>
            <a:r>
              <a:rPr lang="ro-RO" dirty="0"/>
              <a:t>. </a:t>
            </a:r>
          </a:p>
          <a:p>
            <a:pPr>
              <a:buFontTx/>
              <a:buChar char="-"/>
            </a:pPr>
            <a:r>
              <a:rPr lang="ro-RO" dirty="0"/>
              <a:t>1. -</a:t>
            </a:r>
            <a:r>
              <a:rPr lang="ro-RO" b="1" dirty="0" err="1"/>
              <a:t>Opţional</a:t>
            </a:r>
            <a:r>
              <a:rPr lang="ro-RO" b="1" dirty="0"/>
              <a:t> ca nouă disciplină </a:t>
            </a:r>
            <a:r>
              <a:rPr lang="ro-RO" dirty="0"/>
              <a:t>- este acel tip de </a:t>
            </a:r>
            <a:r>
              <a:rPr lang="ro-RO" dirty="0" err="1"/>
              <a:t>opţional</a:t>
            </a:r>
            <a:r>
              <a:rPr lang="ro-RO" dirty="0"/>
              <a:t> care introduce o disciplină nouă </a:t>
            </a:r>
            <a:r>
              <a:rPr lang="ro-RO" dirty="0" err="1"/>
              <a:t>faţă</a:t>
            </a:r>
            <a:r>
              <a:rPr lang="ro-RO" dirty="0"/>
              <a:t> de cele incluse în trunchiul comun sau în curriculum </a:t>
            </a:r>
            <a:r>
              <a:rPr lang="ro-RO" dirty="0" err="1"/>
              <a:t>diferenţiat</a:t>
            </a:r>
            <a:r>
              <a:rPr lang="ro-RO" dirty="0"/>
              <a:t> sau introduce noi domenii/teme corespunzătoare unei discipline din trunchiul comun sau din curriculum </a:t>
            </a:r>
            <a:r>
              <a:rPr lang="ro-RO" dirty="0" err="1"/>
              <a:t>diferenţiat</a:t>
            </a:r>
            <a:r>
              <a:rPr lang="ro-RO" dirty="0"/>
              <a:t> ori le dezvoltă pe cele existente. </a:t>
            </a:r>
          </a:p>
          <a:p>
            <a:pPr>
              <a:buFontTx/>
              <a:buChar char="-"/>
            </a:pPr>
            <a:r>
              <a:rPr lang="ro-RO" dirty="0"/>
              <a:t>necesită denumire şi programă </a:t>
            </a:r>
            <a:r>
              <a:rPr lang="ro-RO" dirty="0" err="1"/>
              <a:t>şcolară</a:t>
            </a:r>
            <a:r>
              <a:rPr lang="ro-RO" dirty="0"/>
              <a:t> nouă;</a:t>
            </a:r>
          </a:p>
          <a:p>
            <a:pPr>
              <a:buFontTx/>
              <a:buChar char="-"/>
            </a:pPr>
            <a:r>
              <a:rPr lang="ro-RO" dirty="0"/>
              <a:t> programa </a:t>
            </a:r>
            <a:r>
              <a:rPr lang="ro-RO" dirty="0" err="1"/>
              <a:t>şcolară</a:t>
            </a:r>
            <a:r>
              <a:rPr lang="ro-RO" dirty="0"/>
              <a:t> se elaborează respectând structura programelor de trunchi comun</a:t>
            </a:r>
            <a:endParaRPr lang="en-US" dirty="0"/>
          </a:p>
          <a:p>
            <a:pPr>
              <a:buFontTx/>
              <a:buChar char="-"/>
            </a:pPr>
            <a:r>
              <a:rPr lang="ro-RO" dirty="0"/>
              <a:t> </a:t>
            </a:r>
            <a:r>
              <a:rPr lang="ro-RO" b="1" dirty="0"/>
              <a:t>necesită rubrică nouă în catalog.</a:t>
            </a:r>
          </a:p>
          <a:p>
            <a:pPr algn="just"/>
            <a:r>
              <a:rPr lang="ro-RO" b="1" dirty="0"/>
              <a:t>-</a:t>
            </a:r>
            <a:r>
              <a:rPr lang="ro-RO" b="1" dirty="0" err="1"/>
              <a:t>Opţional</a:t>
            </a:r>
            <a:r>
              <a:rPr lang="ro-RO" b="1" dirty="0"/>
              <a:t> de aprofundare - </a:t>
            </a:r>
            <a:r>
              <a:rPr lang="ro-RO" dirty="0"/>
              <a:t>este acel tip de </a:t>
            </a:r>
            <a:r>
              <a:rPr lang="ro-RO" dirty="0" err="1"/>
              <a:t>opţional</a:t>
            </a:r>
            <a:r>
              <a:rPr lang="ro-RO" dirty="0"/>
              <a:t> care are ca scop realizarea unui parcurs suplimentar pentru dezvoltarea </a:t>
            </a:r>
            <a:r>
              <a:rPr lang="ro-RO" dirty="0" err="1"/>
              <a:t>competenţelor</a:t>
            </a:r>
            <a:r>
              <a:rPr lang="ro-RO" dirty="0"/>
              <a:t> specifice prevăzute de programa </a:t>
            </a:r>
            <a:r>
              <a:rPr lang="ro-RO" dirty="0" err="1"/>
              <a:t>şcolară</a:t>
            </a:r>
            <a:r>
              <a:rPr lang="ro-RO" dirty="0"/>
              <a:t> a unei discipline de trunchi comun, prin noi </a:t>
            </a:r>
            <a:r>
              <a:rPr lang="ro-RO" dirty="0" err="1"/>
              <a:t>activităţi</a:t>
            </a:r>
            <a:r>
              <a:rPr lang="ro-RO" dirty="0"/>
              <a:t> de </a:t>
            </a:r>
            <a:r>
              <a:rPr lang="ro-RO" dirty="0" err="1"/>
              <a:t>învăţare</a:t>
            </a:r>
            <a:r>
              <a:rPr lang="ro-RO" dirty="0"/>
              <a:t>. </a:t>
            </a:r>
          </a:p>
          <a:p>
            <a:pPr algn="just">
              <a:buFontTx/>
              <a:buChar char="-"/>
            </a:pPr>
            <a:r>
              <a:rPr lang="ro-RO" dirty="0"/>
              <a:t>nu necesită denumire şi programă nouă; </a:t>
            </a:r>
          </a:p>
          <a:p>
            <a:pPr algn="just">
              <a:buFontTx/>
              <a:buChar char="-"/>
            </a:pPr>
            <a:r>
              <a:rPr lang="ro-RO" dirty="0"/>
              <a:t>se păstrează </a:t>
            </a:r>
            <a:r>
              <a:rPr lang="ro-RO" dirty="0" err="1"/>
              <a:t>aceleaşi</a:t>
            </a:r>
            <a:r>
              <a:rPr lang="ro-RO" dirty="0"/>
              <a:t> </a:t>
            </a:r>
            <a:r>
              <a:rPr lang="ro-RO" dirty="0" err="1"/>
              <a:t>competenţe</a:t>
            </a:r>
            <a:r>
              <a:rPr lang="ro-RO" dirty="0"/>
              <a:t> specifice şi </a:t>
            </a:r>
            <a:r>
              <a:rPr lang="ro-RO" dirty="0" err="1"/>
              <a:t>aceleaşi</a:t>
            </a:r>
            <a:r>
              <a:rPr lang="ro-RO" dirty="0"/>
              <a:t> </a:t>
            </a:r>
            <a:r>
              <a:rPr lang="ro-RO" dirty="0" err="1"/>
              <a:t>conţinuturi</a:t>
            </a:r>
            <a:r>
              <a:rPr lang="ro-RO" dirty="0"/>
              <a:t> din programa </a:t>
            </a:r>
            <a:r>
              <a:rPr lang="ro-RO" dirty="0" err="1"/>
              <a:t>şcolară</a:t>
            </a:r>
            <a:r>
              <a:rPr lang="ro-RO" dirty="0"/>
              <a:t> de trunchi comun.</a:t>
            </a:r>
          </a:p>
          <a:p>
            <a:endParaRPr lang="ro-RO" b="1" dirty="0"/>
          </a:p>
        </p:txBody>
      </p:sp>
    </p:spTree>
    <p:extLst>
      <p:ext uri="{BB962C8B-B14F-4D97-AF65-F5344CB8AC3E}">
        <p14:creationId xmlns:p14="http://schemas.microsoft.com/office/powerpoint/2010/main" val="11534071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510</TotalTime>
  <Words>1189</Words>
  <Application>Microsoft Macintosh PowerPoint</Application>
  <PresentationFormat>Widescreen</PresentationFormat>
  <Paragraphs>59</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Franklin Gothic Book</vt:lpstr>
      <vt:lpstr>Rockwell</vt:lpstr>
      <vt:lpstr>Rockwell Condensed</vt:lpstr>
      <vt:lpstr>Wingdings</vt:lpstr>
      <vt:lpstr>Wood Type</vt:lpstr>
      <vt:lpstr>CONSFĂTUIREA INSPECTORILOR DE LIMBI MODERNE  LIMBA ENGLEZĂ 10.09.2022 </vt:lpstr>
      <vt:lpstr>LEGISLATIE</vt:lpstr>
      <vt:lpstr>LEGISLATIE</vt:lpstr>
      <vt:lpstr>NUMĂRUL DE ORE ȘI SCRIEREA NOTELOR ÎN CATALOG LA CLASELE CU PREDARE ÎN REGIM INTENSIV ȘI BILINGV</vt:lpstr>
      <vt:lpstr>OM nr. 3238/2021 pentru aprobarea Metodologiei privind dezvoltarea curriculumului la decizia școlii</vt:lpstr>
      <vt:lpstr>OM nr. 3238/2021 pentru aprobarea Metodologiei privind dezvoltarea curriculumului la decizia școlii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CONSFĂTUIREA INSPECTO</dc:title>
  <dc:creator>Rodica Cherciu</dc:creator>
  <cp:lastModifiedBy>Mariana Andone</cp:lastModifiedBy>
  <cp:revision>27</cp:revision>
  <dcterms:created xsi:type="dcterms:W3CDTF">2022-08-31T09:10:36Z</dcterms:created>
  <dcterms:modified xsi:type="dcterms:W3CDTF">2022-09-18T06:37:19Z</dcterms:modified>
</cp:coreProperties>
</file>