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1" r:id="rId4"/>
    <p:sldId id="257" r:id="rId5"/>
    <p:sldId id="262" r:id="rId6"/>
    <p:sldId id="263" r:id="rId7"/>
    <p:sldId id="264" r:id="rId8"/>
    <p:sldId id="265" r:id="rId9"/>
    <p:sldId id="266" r:id="rId10"/>
    <p:sldId id="267" r:id="rId11"/>
    <p:sldId id="259" r:id="rId12"/>
    <p:sldId id="268" r:id="rId13"/>
    <p:sldId id="269" r:id="rId14"/>
    <p:sldId id="260" r:id="rId15"/>
    <p:sldId id="270" r:id="rId16"/>
    <p:sldId id="271" r:id="rId17"/>
    <p:sldId id="272" r:id="rId18"/>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D9B2AB-E967-4637-B2AC-B78EF944F8ED}"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0335546-757A-49F2-A222-6948473E6C91}" type="slidenum">
              <a:rPr lang="ro-RO" smtClean="0"/>
              <a:t>‹#›</a:t>
            </a:fld>
            <a:endParaRPr lang="ro-RO"/>
          </a:p>
        </p:txBody>
      </p:sp>
    </p:spTree>
    <p:extLst>
      <p:ext uri="{BB962C8B-B14F-4D97-AF65-F5344CB8AC3E}">
        <p14:creationId xmlns:p14="http://schemas.microsoft.com/office/powerpoint/2010/main" val="117113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D9B2AB-E967-4637-B2AC-B78EF944F8ED}"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1085834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D9B2AB-E967-4637-B2AC-B78EF944F8ED}"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3032226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D9B2AB-E967-4637-B2AC-B78EF944F8ED}"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876012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1DD9B2AB-E967-4637-B2AC-B78EF944F8ED}" type="datetimeFigureOut">
              <a:rPr lang="ro-RO" smtClean="0"/>
              <a:t>12.09.2022</a:t>
            </a:fld>
            <a:endParaRPr lang="ro-RO"/>
          </a:p>
        </p:txBody>
      </p:sp>
      <p:sp>
        <p:nvSpPr>
          <p:cNvPr id="5" name="Footer Placeholder 4"/>
          <p:cNvSpPr>
            <a:spLocks noGrp="1"/>
          </p:cNvSpPr>
          <p:nvPr>
            <p:ph type="ftr" sz="quarter" idx="11"/>
          </p:nvPr>
        </p:nvSpPr>
        <p:spPr>
          <a:xfrm>
            <a:off x="2182708" y="6272784"/>
            <a:ext cx="6327648" cy="365125"/>
          </a:xfrm>
        </p:spPr>
        <p:txBody>
          <a:bodyPr/>
          <a:lstStyle/>
          <a:p>
            <a:endParaRPr lang="ro-RO"/>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0335546-757A-49F2-A222-6948473E6C91}" type="slidenum">
              <a:rPr lang="ro-RO" smtClean="0"/>
              <a:t>‹#›</a:t>
            </a:fld>
            <a:endParaRPr lang="ro-RO"/>
          </a:p>
        </p:txBody>
      </p:sp>
    </p:spTree>
    <p:extLst>
      <p:ext uri="{BB962C8B-B14F-4D97-AF65-F5344CB8AC3E}">
        <p14:creationId xmlns:p14="http://schemas.microsoft.com/office/powerpoint/2010/main" val="43294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D9B2AB-E967-4637-B2AC-B78EF944F8ED}" type="datetimeFigureOut">
              <a:rPr lang="ro-RO" smtClean="0"/>
              <a:t>12.09.2022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2518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D9B2AB-E967-4637-B2AC-B78EF944F8ED}" type="datetimeFigureOut">
              <a:rPr lang="ro-RO" smtClean="0"/>
              <a:t>12.09.2022</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2875137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D9B2AB-E967-4637-B2AC-B78EF944F8ED}" type="datetimeFigureOut">
              <a:rPr lang="ro-RO" smtClean="0"/>
              <a:t>12.09.2022</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3064133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D9B2AB-E967-4637-B2AC-B78EF944F8ED}" type="datetimeFigureOut">
              <a:rPr lang="ro-RO" smtClean="0"/>
              <a:t>12.09.2022</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2913629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9B2AB-E967-4637-B2AC-B78EF944F8ED}" type="datetimeFigureOut">
              <a:rPr lang="ro-RO" smtClean="0"/>
              <a:t>12.09.2022</a:t>
            </a:fld>
            <a:endParaRPr lang="ro-RO"/>
          </a:p>
        </p:txBody>
      </p:sp>
      <p:sp>
        <p:nvSpPr>
          <p:cNvPr id="6" name="Footer Placeholder 5"/>
          <p:cNvSpPr>
            <a:spLocks noGrp="1"/>
          </p:cNvSpPr>
          <p:nvPr>
            <p:ph type="ftr" sz="quarter" idx="11"/>
          </p:nvPr>
        </p:nvSpPr>
        <p:spPr/>
        <p:txBody>
          <a:bodyPr/>
          <a:lstStyle/>
          <a:p>
            <a:endParaRPr lang="ro-RO"/>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2276275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9B2AB-E967-4637-B2AC-B78EF944F8ED}" type="datetimeFigureOut">
              <a:rPr lang="ro-RO" smtClean="0"/>
              <a:t>12.09.2022</a:t>
            </a:fld>
            <a:endParaRPr lang="ro-RO"/>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0335546-757A-49F2-A222-6948473E6C91}" type="slidenum">
              <a:rPr lang="ro-RO" smtClean="0"/>
              <a:t>‹#›</a:t>
            </a:fld>
            <a:endParaRPr lang="ro-RO"/>
          </a:p>
        </p:txBody>
      </p:sp>
    </p:spTree>
    <p:extLst>
      <p:ext uri="{BB962C8B-B14F-4D97-AF65-F5344CB8AC3E}">
        <p14:creationId xmlns:p14="http://schemas.microsoft.com/office/powerpoint/2010/main" val="403104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DD9B2AB-E967-4637-B2AC-B78EF944F8ED}" type="datetimeFigureOut">
              <a:rPr lang="ro-RO" smtClean="0"/>
              <a:t>12.09.2022</a:t>
            </a:fld>
            <a:endParaRPr lang="ro-RO"/>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o-RO"/>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0335546-757A-49F2-A222-6948473E6C91}" type="slidenum">
              <a:rPr lang="ro-RO" smtClean="0"/>
              <a:t>‹#›</a:t>
            </a:fld>
            <a:endParaRPr lang="ro-RO"/>
          </a:p>
        </p:txBody>
      </p:sp>
    </p:spTree>
    <p:extLst>
      <p:ext uri="{BB962C8B-B14F-4D97-AF65-F5344CB8AC3E}">
        <p14:creationId xmlns:p14="http://schemas.microsoft.com/office/powerpoint/2010/main" val="36850946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rocnee.eu/index.php/curriculum/reperemetodologice20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ro-RO" dirty="0" err="1" smtClean="0"/>
              <a:t>PRIORITatI</a:t>
            </a:r>
            <a:r>
              <a:rPr lang="ro-RO" dirty="0" smtClean="0"/>
              <a:t> </a:t>
            </a:r>
            <a:endParaRPr lang="ro-RO" dirty="0"/>
          </a:p>
        </p:txBody>
      </p:sp>
      <p:sp>
        <p:nvSpPr>
          <p:cNvPr id="5" name="Subtitle 4"/>
          <p:cNvSpPr>
            <a:spLocks noGrp="1"/>
          </p:cNvSpPr>
          <p:nvPr>
            <p:ph type="subTitle" idx="1"/>
          </p:nvPr>
        </p:nvSpPr>
        <p:spPr/>
        <p:txBody>
          <a:bodyPr/>
          <a:lstStyle/>
          <a:p>
            <a:pPr algn="ctr"/>
            <a:r>
              <a:rPr lang="ro-RO" dirty="0" smtClean="0"/>
              <a:t> </a:t>
            </a:r>
            <a:r>
              <a:rPr lang="ro-RO" sz="3200" b="1" dirty="0" smtClean="0"/>
              <a:t>FORMAREA CADRELOR DIDACTICE</a:t>
            </a:r>
            <a:endParaRPr lang="ro-RO" sz="3200" b="1" dirty="0"/>
          </a:p>
        </p:txBody>
      </p:sp>
    </p:spTree>
    <p:extLst>
      <p:ext uri="{BB962C8B-B14F-4D97-AF65-F5344CB8AC3E}">
        <p14:creationId xmlns:p14="http://schemas.microsoft.com/office/powerpoint/2010/main" val="1478767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Oral interaction</a:t>
            </a:r>
            <a:endParaRPr lang="ro-RO" dirty="0"/>
          </a:p>
        </p:txBody>
      </p:sp>
      <p:graphicFrame>
        <p:nvGraphicFramePr>
          <p:cNvPr id="7" name="Content Placeholder 6"/>
          <p:cNvGraphicFramePr>
            <a:graphicFrameLocks noGrp="1"/>
          </p:cNvGraphicFramePr>
          <p:nvPr>
            <p:ph sz="half" idx="1"/>
          </p:nvPr>
        </p:nvGraphicFramePr>
        <p:xfrm>
          <a:off x="1398149" y="2193924"/>
          <a:ext cx="4098214" cy="4558130"/>
        </p:xfrm>
        <a:graphic>
          <a:graphicData uri="http://schemas.openxmlformats.org/drawingml/2006/table">
            <a:tbl>
              <a:tblPr firstRow="1" firstCol="1" bandRow="1">
                <a:tableStyleId>{5C22544A-7EE6-4342-B048-85BDC9FD1C3A}</a:tableStyleId>
              </a:tblPr>
              <a:tblGrid>
                <a:gridCol w="426638"/>
                <a:gridCol w="3671576"/>
              </a:tblGrid>
              <a:tr h="147344">
                <a:tc>
                  <a:txBody>
                    <a:bodyPr/>
                    <a:lstStyle/>
                    <a:p>
                      <a:pP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gn="ctr">
                        <a:lnSpc>
                          <a:spcPct val="115000"/>
                        </a:lnSpc>
                        <a:spcAft>
                          <a:spcPts val="0"/>
                        </a:spcAft>
                      </a:pPr>
                      <a:r>
                        <a:rPr lang="en-GB" sz="800">
                          <a:effectLst/>
                        </a:rPr>
                        <a:t>CONVERSATION C1 - A2</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589374">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engage in extended conversation on most general topics in a clearly participatory fashion, even in a noisy environment. Can sustain relationships with native speakers without unintentionally amusing or irritating them or requiring them to behave other than they would with a native speaker.</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442031">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enter unprepared into conversations on familiar topics.</a:t>
                      </a:r>
                      <a:endParaRPr lang="ro-RO" sz="800">
                        <a:effectLst/>
                      </a:endParaRPr>
                    </a:p>
                    <a:p>
                      <a:pPr>
                        <a:lnSpc>
                          <a:spcPct val="115000"/>
                        </a:lnSpc>
                        <a:spcAft>
                          <a:spcPts val="0"/>
                        </a:spcAft>
                      </a:pPr>
                      <a:r>
                        <a:rPr lang="en-GB" sz="800">
                          <a:effectLst/>
                        </a:rPr>
                        <a:t>Can follow clearly articulated speech directed at him/her in everyday conversation, though will sometimes have to ask for repetition of particular words and phrases.</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442031">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establish social contact: greetings and farewells; introductions; giving thanks.</a:t>
                      </a:r>
                      <a:endParaRPr lang="ro-RO" sz="800">
                        <a:effectLst/>
                      </a:endParaRPr>
                    </a:p>
                    <a:p>
                      <a:pPr>
                        <a:lnSpc>
                          <a:spcPct val="115000"/>
                        </a:lnSpc>
                        <a:spcAft>
                          <a:spcPts val="0"/>
                        </a:spcAft>
                      </a:pPr>
                      <a:r>
                        <a:rPr lang="en-GB" sz="800">
                          <a:effectLst/>
                        </a:rPr>
                        <a:t>Can generally understand clear, standard speech on familiar matters directed at him/her, provided he/she can ask for repetition or reformulation from time to time.</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442031">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handle very short social exchanges but is rarely able to understand enough to keep conversation going of his/her own accord, though he/she can be made to understand if the speaker will take the trouble.</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294687">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use language flexibly and effectively for social purposes, including emotional, allusive and joking usage.</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589374">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maintain a conversation or discussion but may sometimes be difficult to follow when trying to say exactly what he/she would like to.</a:t>
                      </a:r>
                      <a:endParaRPr lang="ro-RO" sz="800">
                        <a:effectLst/>
                      </a:endParaRPr>
                    </a:p>
                    <a:p>
                      <a:pPr>
                        <a:lnSpc>
                          <a:spcPct val="115000"/>
                        </a:lnSpc>
                        <a:spcAft>
                          <a:spcPts val="0"/>
                        </a:spcAft>
                      </a:pPr>
                      <a:r>
                        <a:rPr lang="en-GB" sz="800">
                          <a:effectLst/>
                        </a:rPr>
                        <a:t>Can express and respond to feelings such as surprise, happiness, sadness, interest and indifference.</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442031">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use simple everyday polite forms of greeting and address.</a:t>
                      </a:r>
                      <a:endParaRPr lang="ro-RO" sz="800">
                        <a:effectLst/>
                      </a:endParaRPr>
                    </a:p>
                    <a:p>
                      <a:pPr>
                        <a:lnSpc>
                          <a:spcPct val="115000"/>
                        </a:lnSpc>
                        <a:spcAft>
                          <a:spcPts val="0"/>
                        </a:spcAft>
                      </a:pPr>
                      <a:r>
                        <a:rPr lang="en-GB" sz="800">
                          <a:effectLst/>
                        </a:rPr>
                        <a:t>Can make and respond to invitations, suggestions and apologies.</a:t>
                      </a:r>
                      <a:endParaRPr lang="ro-RO" sz="800">
                        <a:effectLst/>
                      </a:endParaRPr>
                    </a:p>
                    <a:p>
                      <a:pPr>
                        <a:lnSpc>
                          <a:spcPct val="115000"/>
                        </a:lnSpc>
                        <a:spcAft>
                          <a:spcPts val="0"/>
                        </a:spcAft>
                      </a:pPr>
                      <a:r>
                        <a:rPr lang="en-GB" sz="800">
                          <a:effectLst/>
                        </a:rPr>
                        <a:t>Can say what he/she likes and dislikes</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294687">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participate in short conversations in routine contexts on topics of interest.</a:t>
                      </a:r>
                      <a:endParaRPr lang="ro-RO" sz="800">
                        <a:effectLst/>
                      </a:endParaRPr>
                    </a:p>
                    <a:p>
                      <a:pPr>
                        <a:lnSpc>
                          <a:spcPct val="115000"/>
                        </a:lnSpc>
                        <a:spcAft>
                          <a:spcPts val="0"/>
                        </a:spcAft>
                      </a:pPr>
                      <a:r>
                        <a:rPr lang="en-GB" sz="800">
                          <a:effectLst/>
                        </a:rPr>
                        <a:t>Can express how he/she feels in simple terms, and express thanks.</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294687">
                <a:tc>
                  <a:txBody>
                    <a:bodyPr/>
                    <a:lstStyle/>
                    <a:p>
                      <a:pPr algn="ct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dirty="0">
                          <a:effectLst/>
                        </a:rPr>
                        <a:t>Can convey degrees of emotion and highlight the personal significance of events and experiences.</a:t>
                      </a:r>
                      <a:endParaRPr lang="ro-RO"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bl>
          </a:graphicData>
        </a:graphic>
      </p:graphicFrame>
      <p:graphicFrame>
        <p:nvGraphicFramePr>
          <p:cNvPr id="6" name="Content Placeholder 5"/>
          <p:cNvGraphicFramePr>
            <a:graphicFrameLocks noGrp="1"/>
          </p:cNvGraphicFramePr>
          <p:nvPr>
            <p:ph sz="half" idx="2"/>
          </p:nvPr>
        </p:nvGraphicFramePr>
        <p:xfrm>
          <a:off x="6692462" y="2193925"/>
          <a:ext cx="4098214" cy="4524206"/>
        </p:xfrm>
        <a:graphic>
          <a:graphicData uri="http://schemas.openxmlformats.org/drawingml/2006/table">
            <a:tbl>
              <a:tblPr firstRow="1" firstCol="1" bandRow="1">
                <a:tableStyleId>{5C22544A-7EE6-4342-B048-85BDC9FD1C3A}</a:tableStyleId>
              </a:tblPr>
              <a:tblGrid>
                <a:gridCol w="426638"/>
                <a:gridCol w="3671576"/>
              </a:tblGrid>
              <a:tr h="147344">
                <a:tc>
                  <a:txBody>
                    <a:bodyPr/>
                    <a:lstStyle/>
                    <a:p>
                      <a:pPr>
                        <a:lnSpc>
                          <a:spcPct val="115000"/>
                        </a:lnSpc>
                        <a:spcAft>
                          <a:spcPts val="0"/>
                        </a:spcAft>
                      </a:pPr>
                      <a:r>
                        <a:rPr lang="en-GB" sz="800">
                          <a:effectLst/>
                        </a:rPr>
                        <a:t> </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gn="ctr">
                        <a:lnSpc>
                          <a:spcPct val="115000"/>
                        </a:lnSpc>
                        <a:spcAft>
                          <a:spcPts val="0"/>
                        </a:spcAft>
                      </a:pPr>
                      <a:r>
                        <a:rPr lang="en-GB" sz="800">
                          <a:effectLst/>
                        </a:rPr>
                        <a:t>CONVERSATION</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294687">
                <a:tc>
                  <a:txBody>
                    <a:bodyPr/>
                    <a:lstStyle/>
                    <a:p>
                      <a:pPr algn="ctr">
                        <a:lnSpc>
                          <a:spcPct val="115000"/>
                        </a:lnSpc>
                        <a:spcAft>
                          <a:spcPts val="0"/>
                        </a:spcAft>
                      </a:pPr>
                      <a:r>
                        <a:rPr lang="en-GB" sz="800">
                          <a:effectLst/>
                        </a:rPr>
                        <a:t>C1</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use language flexibly and effectively for social purposes, including emotional, allusive and joking usage.</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884061">
                <a:tc>
                  <a:txBody>
                    <a:bodyPr/>
                    <a:lstStyle/>
                    <a:p>
                      <a:pPr algn="ctr">
                        <a:lnSpc>
                          <a:spcPct val="115000"/>
                        </a:lnSpc>
                        <a:spcAft>
                          <a:spcPts val="0"/>
                        </a:spcAft>
                      </a:pPr>
                      <a:r>
                        <a:rPr lang="en-GB" sz="800">
                          <a:effectLst/>
                        </a:rPr>
                        <a:t>B2</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engage in extended conversation on most general topics in a clearly participatory fashion, even in a noisy environment. Can sustain relationships with native speakers without unintentionally amusing or irritating them or requiring them to behave other than they would with a native speaker.</a:t>
                      </a:r>
                      <a:endParaRPr lang="ro-RO" sz="800">
                        <a:effectLst/>
                      </a:endParaRPr>
                    </a:p>
                    <a:p>
                      <a:pPr>
                        <a:lnSpc>
                          <a:spcPct val="115000"/>
                        </a:lnSpc>
                        <a:spcAft>
                          <a:spcPts val="0"/>
                        </a:spcAft>
                      </a:pPr>
                      <a:r>
                        <a:rPr lang="en-GB" sz="800">
                          <a:effectLst/>
                        </a:rPr>
                        <a:t>Can convey degrees of emotion and highlight the personal significance of events and experiences.</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1031405">
                <a:tc>
                  <a:txBody>
                    <a:bodyPr/>
                    <a:lstStyle/>
                    <a:p>
                      <a:pPr algn="ctr">
                        <a:lnSpc>
                          <a:spcPct val="115000"/>
                        </a:lnSpc>
                        <a:spcAft>
                          <a:spcPts val="0"/>
                        </a:spcAft>
                      </a:pPr>
                      <a:r>
                        <a:rPr lang="en-GB" sz="800">
                          <a:effectLst/>
                        </a:rPr>
                        <a:t>B1</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enter unprepared into conversations on familiar topics.</a:t>
                      </a:r>
                      <a:endParaRPr lang="ro-RO" sz="800">
                        <a:effectLst/>
                      </a:endParaRPr>
                    </a:p>
                    <a:p>
                      <a:pPr>
                        <a:lnSpc>
                          <a:spcPct val="115000"/>
                        </a:lnSpc>
                        <a:spcAft>
                          <a:spcPts val="0"/>
                        </a:spcAft>
                      </a:pPr>
                      <a:r>
                        <a:rPr lang="en-GB" sz="800">
                          <a:effectLst/>
                        </a:rPr>
                        <a:t>Can follow clearly articulated speech directed at him/her in everyday conversation, though will sometimes have to ask for repetition of particular words and phrases.</a:t>
                      </a:r>
                      <a:endParaRPr lang="ro-RO" sz="800">
                        <a:effectLst/>
                      </a:endParaRPr>
                    </a:p>
                    <a:p>
                      <a:pPr>
                        <a:lnSpc>
                          <a:spcPct val="115000"/>
                        </a:lnSpc>
                        <a:spcAft>
                          <a:spcPts val="0"/>
                        </a:spcAft>
                      </a:pPr>
                      <a:r>
                        <a:rPr lang="en-GB" sz="800">
                          <a:effectLst/>
                        </a:rPr>
                        <a:t>Can maintain a conversation or discussion but may sometimes be difficult to follow when trying to say exactly what he/she would like to.</a:t>
                      </a:r>
                      <a:endParaRPr lang="ro-RO" sz="800">
                        <a:effectLst/>
                      </a:endParaRPr>
                    </a:p>
                    <a:p>
                      <a:pPr>
                        <a:lnSpc>
                          <a:spcPct val="115000"/>
                        </a:lnSpc>
                        <a:spcAft>
                          <a:spcPts val="0"/>
                        </a:spcAft>
                      </a:pPr>
                      <a:r>
                        <a:rPr lang="en-GB" sz="800">
                          <a:effectLst/>
                        </a:rPr>
                        <a:t>Can express and respond to feelings such as surprise, happiness, sadness, interest and indifference.</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736718">
                <a:tc>
                  <a:txBody>
                    <a:bodyPr/>
                    <a:lstStyle/>
                    <a:p>
                      <a:pPr algn="ctr">
                        <a:lnSpc>
                          <a:spcPct val="115000"/>
                        </a:lnSpc>
                        <a:spcAft>
                          <a:spcPts val="0"/>
                        </a:spcAft>
                      </a:pPr>
                      <a:r>
                        <a:rPr lang="en-GB" sz="800">
                          <a:effectLst/>
                        </a:rPr>
                        <a:t>A2</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a:effectLst/>
                        </a:rPr>
                        <a:t>Can establish social contact: greetings and farewells; introductions; giving thanks.</a:t>
                      </a:r>
                      <a:endParaRPr lang="ro-RO" sz="800">
                        <a:effectLst/>
                      </a:endParaRPr>
                    </a:p>
                    <a:p>
                      <a:pPr>
                        <a:lnSpc>
                          <a:spcPct val="115000"/>
                        </a:lnSpc>
                        <a:spcAft>
                          <a:spcPts val="0"/>
                        </a:spcAft>
                      </a:pPr>
                      <a:r>
                        <a:rPr lang="en-GB" sz="800">
                          <a:effectLst/>
                        </a:rPr>
                        <a:t>Can generally understand clear, standard speech on familiar matters directed at him/her, provided he/she can ask for repetition or reformulation from time to time.</a:t>
                      </a:r>
                      <a:endParaRPr lang="ro-RO" sz="800">
                        <a:effectLst/>
                      </a:endParaRPr>
                    </a:p>
                    <a:p>
                      <a:pPr>
                        <a:lnSpc>
                          <a:spcPct val="115000"/>
                        </a:lnSpc>
                        <a:spcAft>
                          <a:spcPts val="0"/>
                        </a:spcAft>
                      </a:pPr>
                      <a:r>
                        <a:rPr lang="en-GB" sz="800">
                          <a:effectLst/>
                        </a:rPr>
                        <a:t>Can participate in short conversations in routine contexts on topics of interest.</a:t>
                      </a:r>
                      <a:endParaRPr lang="ro-RO" sz="800">
                        <a:effectLst/>
                      </a:endParaRPr>
                    </a:p>
                    <a:p>
                      <a:pPr>
                        <a:lnSpc>
                          <a:spcPct val="115000"/>
                        </a:lnSpc>
                        <a:spcAft>
                          <a:spcPts val="0"/>
                        </a:spcAft>
                      </a:pPr>
                      <a:r>
                        <a:rPr lang="en-GB" sz="800">
                          <a:effectLst/>
                        </a:rPr>
                        <a:t>Can express how he/she feels in simple terms, and express thanks.</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884061">
                <a:tc>
                  <a:txBody>
                    <a:bodyPr/>
                    <a:lstStyle/>
                    <a:p>
                      <a:pPr algn="ctr">
                        <a:lnSpc>
                          <a:spcPct val="115000"/>
                        </a:lnSpc>
                        <a:spcAft>
                          <a:spcPts val="0"/>
                        </a:spcAft>
                      </a:pPr>
                      <a:r>
                        <a:rPr lang="en-GB" sz="800">
                          <a:effectLst/>
                        </a:rPr>
                        <a:t>A2</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800" dirty="0">
                          <a:effectLst/>
                        </a:rPr>
                        <a:t>Can handle very short social exchanges but is rarely able to understand enough to keep conversation going of his/her own accord, though he/she can be made to understand if the speaker will take the trouble.</a:t>
                      </a:r>
                      <a:endParaRPr lang="ro-RO" sz="800" dirty="0">
                        <a:effectLst/>
                      </a:endParaRPr>
                    </a:p>
                    <a:p>
                      <a:pPr>
                        <a:lnSpc>
                          <a:spcPct val="115000"/>
                        </a:lnSpc>
                        <a:spcAft>
                          <a:spcPts val="0"/>
                        </a:spcAft>
                      </a:pPr>
                      <a:r>
                        <a:rPr lang="en-GB" sz="800" dirty="0">
                          <a:effectLst/>
                        </a:rPr>
                        <a:t>Can use simple everyday polite forms of greeting and address.</a:t>
                      </a:r>
                      <a:endParaRPr lang="ro-RO" sz="800" dirty="0">
                        <a:effectLst/>
                      </a:endParaRPr>
                    </a:p>
                    <a:p>
                      <a:pPr>
                        <a:lnSpc>
                          <a:spcPct val="115000"/>
                        </a:lnSpc>
                        <a:spcAft>
                          <a:spcPts val="0"/>
                        </a:spcAft>
                      </a:pPr>
                      <a:r>
                        <a:rPr lang="en-GB" sz="800" dirty="0">
                          <a:effectLst/>
                        </a:rPr>
                        <a:t>Can make and respond to invitations, suggestions and apologies.</a:t>
                      </a:r>
                      <a:endParaRPr lang="ro-RO" sz="800" dirty="0">
                        <a:effectLst/>
                      </a:endParaRPr>
                    </a:p>
                    <a:p>
                      <a:pPr>
                        <a:lnSpc>
                          <a:spcPct val="115000"/>
                        </a:lnSpc>
                        <a:spcAft>
                          <a:spcPts val="0"/>
                        </a:spcAft>
                      </a:pPr>
                      <a:r>
                        <a:rPr lang="en-GB" sz="800" dirty="0">
                          <a:effectLst/>
                        </a:rPr>
                        <a:t>Can say what he/she likes and dislikes.</a:t>
                      </a:r>
                      <a:endParaRPr lang="ro-RO"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bl>
          </a:graphicData>
        </a:graphic>
      </p:graphicFrame>
      <p:sp>
        <p:nvSpPr>
          <p:cNvPr id="8"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Tree>
    <p:extLst>
      <p:ext uri="{BB962C8B-B14F-4D97-AF65-F5344CB8AC3E}">
        <p14:creationId xmlns:p14="http://schemas.microsoft.com/office/powerpoint/2010/main" val="215477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EVALUAREA – FORME ALTERNATIVE DE EVALUARE </a:t>
            </a:r>
            <a:endParaRPr lang="ro-RO" dirty="0"/>
          </a:p>
        </p:txBody>
      </p:sp>
      <p:sp>
        <p:nvSpPr>
          <p:cNvPr id="7" name="Content Placeholder 6"/>
          <p:cNvSpPr>
            <a:spLocks noGrp="1"/>
          </p:cNvSpPr>
          <p:nvPr>
            <p:ph idx="1"/>
          </p:nvPr>
        </p:nvSpPr>
        <p:spPr/>
        <p:txBody>
          <a:bodyPr>
            <a:normAutofit/>
          </a:bodyPr>
          <a:lstStyle/>
          <a:p>
            <a:r>
              <a:rPr lang="en-US" dirty="0" err="1" smtClean="0"/>
              <a:t>Rela</a:t>
            </a:r>
            <a:r>
              <a:rPr lang="ro-RO" dirty="0" smtClean="0"/>
              <a:t>ț</a:t>
            </a:r>
            <a:r>
              <a:rPr lang="en-US" dirty="0" err="1" smtClean="0"/>
              <a:t>ionarea</a:t>
            </a:r>
            <a:r>
              <a:rPr lang="en-US" dirty="0" smtClean="0"/>
              <a:t> </a:t>
            </a:r>
            <a:r>
              <a:rPr lang="ro-RO" dirty="0" smtClean="0"/>
              <a:t>programei școlare cu evaluarea - în termeni de descriere a rezultatelor învățării (programa școlară) și măsurare a acestora (evaluarea)</a:t>
            </a:r>
          </a:p>
          <a:p>
            <a:r>
              <a:rPr lang="ro-RO" dirty="0" smtClean="0"/>
              <a:t> Testele predictive, formative și sumative</a:t>
            </a:r>
          </a:p>
          <a:p>
            <a:pPr marL="0" indent="0">
              <a:buNone/>
            </a:pPr>
            <a:endParaRPr lang="ro-RO" dirty="0" smtClean="0"/>
          </a:p>
          <a:p>
            <a:endParaRPr lang="ro-RO" dirty="0"/>
          </a:p>
        </p:txBody>
      </p:sp>
    </p:spTree>
    <p:extLst>
      <p:ext uri="{BB962C8B-B14F-4D97-AF65-F5344CB8AC3E}">
        <p14:creationId xmlns:p14="http://schemas.microsoft.com/office/powerpoint/2010/main" val="1671006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EVALUAREA – FORME ALTERNATIVE DE EVALUARE </a:t>
            </a:r>
            <a:endParaRPr lang="ro-RO" dirty="0"/>
          </a:p>
        </p:txBody>
      </p:sp>
      <p:sp>
        <p:nvSpPr>
          <p:cNvPr id="5" name="Content Placeholder 4"/>
          <p:cNvSpPr>
            <a:spLocks noGrp="1"/>
          </p:cNvSpPr>
          <p:nvPr>
            <p:ph sz="half" idx="1"/>
          </p:nvPr>
        </p:nvSpPr>
        <p:spPr/>
        <p:txBody>
          <a:bodyPr>
            <a:normAutofit fontScale="92500"/>
          </a:bodyPr>
          <a:lstStyle/>
          <a:p>
            <a:r>
              <a:rPr lang="ro-RO" dirty="0" smtClean="0"/>
              <a:t>Modalități </a:t>
            </a:r>
            <a:r>
              <a:rPr lang="ro-RO" dirty="0"/>
              <a:t>alternative de evaluare continuă: </a:t>
            </a:r>
          </a:p>
          <a:p>
            <a:pPr>
              <a:buFont typeface="Wingdings" panose="05000000000000000000" pitchFamily="2" charset="2"/>
              <a:buChar char="Ø"/>
            </a:pPr>
            <a:r>
              <a:rPr lang="en-US" dirty="0"/>
              <a:t>portfolios</a:t>
            </a:r>
          </a:p>
          <a:p>
            <a:pPr>
              <a:buFont typeface="Wingdings" panose="05000000000000000000" pitchFamily="2" charset="2"/>
              <a:buChar char="Ø"/>
            </a:pPr>
            <a:r>
              <a:rPr lang="en-US" dirty="0"/>
              <a:t>journals and diaries</a:t>
            </a:r>
          </a:p>
          <a:p>
            <a:pPr>
              <a:buFont typeface="Wingdings" panose="05000000000000000000" pitchFamily="2" charset="2"/>
              <a:buChar char="Ø"/>
            </a:pPr>
            <a:r>
              <a:rPr lang="en-US" dirty="0"/>
              <a:t>writing folders</a:t>
            </a:r>
          </a:p>
          <a:p>
            <a:pPr>
              <a:buFont typeface="Wingdings" panose="05000000000000000000" pitchFamily="2" charset="2"/>
              <a:buChar char="Ø"/>
            </a:pPr>
            <a:r>
              <a:rPr lang="en-US" dirty="0"/>
              <a:t>teacher observations</a:t>
            </a:r>
          </a:p>
          <a:p>
            <a:pPr>
              <a:buFont typeface="Wingdings" panose="05000000000000000000" pitchFamily="2" charset="2"/>
              <a:buChar char="Ø"/>
            </a:pPr>
            <a:r>
              <a:rPr lang="en-US" dirty="0"/>
              <a:t>peer and teacher-student conferences</a:t>
            </a:r>
          </a:p>
          <a:p>
            <a:pPr>
              <a:buFont typeface="Wingdings" panose="05000000000000000000" pitchFamily="2" charset="2"/>
              <a:buChar char="Ø"/>
            </a:pPr>
            <a:r>
              <a:rPr lang="en-US" dirty="0"/>
              <a:t>audio-visual recordings</a:t>
            </a:r>
          </a:p>
          <a:p>
            <a:pPr>
              <a:buFont typeface="Wingdings" panose="05000000000000000000" pitchFamily="2" charset="2"/>
              <a:buChar char="Ø"/>
            </a:pPr>
            <a:r>
              <a:rPr lang="en-US" dirty="0"/>
              <a:t>checklists</a:t>
            </a:r>
          </a:p>
          <a:p>
            <a:pPr>
              <a:buFont typeface="Wingdings" panose="05000000000000000000" pitchFamily="2" charset="2"/>
              <a:buChar char="Ø"/>
            </a:pPr>
            <a:r>
              <a:rPr lang="en-US" dirty="0"/>
              <a:t>self-assessments</a:t>
            </a:r>
          </a:p>
          <a:p>
            <a:endParaRPr lang="ro-RO" dirty="0"/>
          </a:p>
        </p:txBody>
      </p:sp>
      <p:sp>
        <p:nvSpPr>
          <p:cNvPr id="6" name="Content Placeholder 5"/>
          <p:cNvSpPr>
            <a:spLocks noGrp="1"/>
          </p:cNvSpPr>
          <p:nvPr>
            <p:ph sz="half" idx="2"/>
          </p:nvPr>
        </p:nvSpPr>
        <p:spPr/>
        <p:txBody>
          <a:bodyPr>
            <a:normAutofit fontScale="92500"/>
          </a:bodyPr>
          <a:lstStyle/>
          <a:p>
            <a:r>
              <a:rPr lang="ro-RO" dirty="0" smtClean="0"/>
              <a:t>Exemplu</a:t>
            </a:r>
          </a:p>
          <a:p>
            <a:pPr lvl="0"/>
            <a:r>
              <a:rPr lang="en-US" dirty="0"/>
              <a:t>Portfolios</a:t>
            </a:r>
          </a:p>
          <a:p>
            <a:pPr lvl="1"/>
            <a:r>
              <a:rPr lang="en-US" dirty="0"/>
              <a:t>a collection of samples of students’ work</a:t>
            </a:r>
          </a:p>
          <a:p>
            <a:pPr lvl="1"/>
            <a:r>
              <a:rPr lang="en-US" dirty="0"/>
              <a:t>used to give evidence of </a:t>
            </a:r>
            <a:r>
              <a:rPr lang="en-US" u="sng" dirty="0"/>
              <a:t>progress in learning</a:t>
            </a:r>
          </a:p>
          <a:p>
            <a:pPr lvl="1"/>
            <a:r>
              <a:rPr lang="en-US" dirty="0"/>
              <a:t>contain a documentation of students’ learning activities, ideas and reflections</a:t>
            </a:r>
          </a:p>
          <a:p>
            <a:pPr lvl="1"/>
            <a:r>
              <a:rPr lang="en-US" dirty="0" smtClean="0"/>
              <a:t>various </a:t>
            </a:r>
            <a:r>
              <a:rPr lang="en-US" dirty="0"/>
              <a:t>types</a:t>
            </a:r>
          </a:p>
          <a:p>
            <a:pPr lvl="2"/>
            <a:r>
              <a:rPr lang="en-US" dirty="0"/>
              <a:t>personal portfolio</a:t>
            </a:r>
          </a:p>
          <a:p>
            <a:pPr lvl="2"/>
            <a:r>
              <a:rPr lang="en-US" dirty="0"/>
              <a:t>record-keeping portfolio</a:t>
            </a:r>
          </a:p>
          <a:p>
            <a:pPr lvl="2"/>
            <a:r>
              <a:rPr lang="en-US" dirty="0"/>
              <a:t>group portfolio</a:t>
            </a:r>
          </a:p>
          <a:p>
            <a:pPr lvl="2"/>
            <a:r>
              <a:rPr lang="en-US" dirty="0"/>
              <a:t>thematic portfolio</a:t>
            </a:r>
          </a:p>
          <a:p>
            <a:pPr lvl="2"/>
            <a:r>
              <a:rPr lang="en-US" dirty="0"/>
              <a:t>multiyear portfolio</a:t>
            </a:r>
          </a:p>
          <a:p>
            <a:pPr marL="0" indent="0">
              <a:buNone/>
            </a:pPr>
            <a:endParaRPr lang="ro-RO" dirty="0"/>
          </a:p>
        </p:txBody>
      </p:sp>
    </p:spTree>
    <p:extLst>
      <p:ext uri="{BB962C8B-B14F-4D97-AF65-F5344CB8AC3E}">
        <p14:creationId xmlns:p14="http://schemas.microsoft.com/office/powerpoint/2010/main" val="1128937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EVALUAREA – FORME ALTERNATIVE DE EVALUARE </a:t>
            </a:r>
            <a:endParaRPr lang="ro-RO" dirty="0"/>
          </a:p>
        </p:txBody>
      </p:sp>
      <p:sp>
        <p:nvSpPr>
          <p:cNvPr id="3" name="Content Placeholder 2"/>
          <p:cNvSpPr>
            <a:spLocks noGrp="1"/>
          </p:cNvSpPr>
          <p:nvPr>
            <p:ph sz="half" idx="1"/>
          </p:nvPr>
        </p:nvSpPr>
        <p:spPr/>
        <p:txBody>
          <a:bodyPr>
            <a:normAutofit fontScale="85000" lnSpcReduction="10000"/>
          </a:bodyPr>
          <a:lstStyle/>
          <a:p>
            <a:r>
              <a:rPr lang="ro-RO" dirty="0" smtClean="0"/>
              <a:t>Exemplu</a:t>
            </a:r>
          </a:p>
          <a:p>
            <a:pPr marL="0" indent="0">
              <a:buNone/>
            </a:pPr>
            <a:r>
              <a:rPr lang="en-US" dirty="0"/>
              <a:t>Diaries, journals, writing folders</a:t>
            </a:r>
          </a:p>
          <a:p>
            <a:pPr lvl="1"/>
            <a:r>
              <a:rPr lang="en-US" dirty="0"/>
              <a:t>implemented as alternative assessment in different forms</a:t>
            </a:r>
          </a:p>
          <a:p>
            <a:pPr lvl="2"/>
            <a:r>
              <a:rPr lang="en-US" dirty="0"/>
              <a:t>daily records of student progress</a:t>
            </a:r>
          </a:p>
          <a:p>
            <a:pPr lvl="2"/>
            <a:r>
              <a:rPr lang="en-US" dirty="0"/>
              <a:t>general journals of learners’ lives</a:t>
            </a:r>
          </a:p>
          <a:p>
            <a:pPr lvl="2"/>
            <a:r>
              <a:rPr lang="en-US" dirty="0"/>
              <a:t>records of current issues and news events</a:t>
            </a:r>
          </a:p>
          <a:p>
            <a:pPr lvl="2"/>
            <a:r>
              <a:rPr lang="en-US" dirty="0"/>
              <a:t>collections of writing samples from across the curriculum</a:t>
            </a:r>
          </a:p>
          <a:p>
            <a:pPr lvl="2"/>
            <a:r>
              <a:rPr lang="en-US" dirty="0"/>
              <a:t>etc.</a:t>
            </a:r>
          </a:p>
          <a:p>
            <a:pPr lvl="1"/>
            <a:r>
              <a:rPr lang="en-US" dirty="0"/>
              <a:t>encourage learners to</a:t>
            </a:r>
          </a:p>
          <a:p>
            <a:pPr lvl="2"/>
            <a:r>
              <a:rPr lang="en-US" dirty="0"/>
              <a:t>reflect on what they have learned and how they have learned it</a:t>
            </a:r>
          </a:p>
          <a:p>
            <a:pPr lvl="2"/>
            <a:r>
              <a:rPr lang="en-US" dirty="0"/>
              <a:t>make links across the curriculum</a:t>
            </a:r>
          </a:p>
          <a:p>
            <a:pPr marL="0" indent="0">
              <a:buNone/>
            </a:pPr>
            <a:endParaRPr lang="ro-RO" dirty="0"/>
          </a:p>
        </p:txBody>
      </p:sp>
      <p:sp>
        <p:nvSpPr>
          <p:cNvPr id="4" name="Content Placeholder 3"/>
          <p:cNvSpPr>
            <a:spLocks noGrp="1"/>
          </p:cNvSpPr>
          <p:nvPr>
            <p:ph sz="half" idx="2"/>
          </p:nvPr>
        </p:nvSpPr>
        <p:spPr/>
        <p:txBody>
          <a:bodyPr>
            <a:normAutofit fontScale="85000" lnSpcReduction="10000"/>
          </a:bodyPr>
          <a:lstStyle/>
          <a:p>
            <a:r>
              <a:rPr lang="ro-RO" dirty="0" smtClean="0"/>
              <a:t>Exemplu</a:t>
            </a:r>
          </a:p>
          <a:p>
            <a:r>
              <a:rPr lang="en-US" dirty="0"/>
              <a:t>Audio and video recordings</a:t>
            </a:r>
          </a:p>
          <a:p>
            <a:pPr lvl="1"/>
            <a:r>
              <a:rPr lang="en-US" dirty="0"/>
              <a:t>teacher or learners record performance of a variety of tasks requiring use of FL within authentic/real-life settings</a:t>
            </a:r>
          </a:p>
          <a:p>
            <a:pPr lvl="1"/>
            <a:r>
              <a:rPr lang="en-US" dirty="0"/>
              <a:t>ideal for keeping record of learners’ speaking and listening skills</a:t>
            </a:r>
          </a:p>
          <a:p>
            <a:pPr lvl="1"/>
            <a:r>
              <a:rPr lang="en-US" dirty="0"/>
              <a:t>allow students to demonstrate higher-order thinking skills, knowledge of sociocultural conventions in target language</a:t>
            </a:r>
          </a:p>
          <a:p>
            <a:pPr lvl="1"/>
            <a:r>
              <a:rPr lang="en-US" dirty="0"/>
              <a:t>motivating for learners</a:t>
            </a:r>
          </a:p>
          <a:p>
            <a:pPr lvl="1"/>
            <a:r>
              <a:rPr lang="en-US" dirty="0"/>
              <a:t>make it possible for teachers to compare performance at different points in time</a:t>
            </a:r>
          </a:p>
          <a:p>
            <a:pPr lvl="1"/>
            <a:r>
              <a:rPr lang="en-US" dirty="0"/>
              <a:t>give students chance to demonstrate speaking and presentation skills without pressure of performing in front of large class</a:t>
            </a:r>
          </a:p>
          <a:p>
            <a:pPr marL="0" indent="0">
              <a:buNone/>
            </a:pPr>
            <a:endParaRPr lang="ro-RO" dirty="0"/>
          </a:p>
        </p:txBody>
      </p:sp>
    </p:spTree>
    <p:extLst>
      <p:ext uri="{BB962C8B-B14F-4D97-AF65-F5344CB8AC3E}">
        <p14:creationId xmlns:p14="http://schemas.microsoft.com/office/powerpoint/2010/main" val="3774773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VALORIFICAREA TEXTULUI LITERAR – R</a:t>
            </a:r>
            <a:r>
              <a:rPr lang="ro-RO" dirty="0" smtClean="0"/>
              <a:t>Ă</a:t>
            </a:r>
            <a:r>
              <a:rPr lang="en-US" dirty="0" smtClean="0"/>
              <a:t>SPUNSUL CREATIV</a:t>
            </a:r>
            <a:r>
              <a:rPr lang="ro-RO" dirty="0" smtClean="0"/>
              <a:t> – INTENSIV ȘI BILINGV</a:t>
            </a:r>
            <a:endParaRPr lang="ro-RO" dirty="0"/>
          </a:p>
        </p:txBody>
      </p:sp>
      <p:sp>
        <p:nvSpPr>
          <p:cNvPr id="3" name="Content Placeholder 2"/>
          <p:cNvSpPr>
            <a:spLocks noGrp="1"/>
          </p:cNvSpPr>
          <p:nvPr>
            <p:ph idx="1"/>
          </p:nvPr>
        </p:nvSpPr>
        <p:spPr/>
        <p:txBody>
          <a:bodyPr/>
          <a:lstStyle/>
          <a:p>
            <a:r>
              <a:rPr lang="ro-RO" dirty="0" smtClean="0"/>
              <a:t>COMPETENȚA DE MEDIERE</a:t>
            </a:r>
          </a:p>
          <a:p>
            <a:pPr marL="0" indent="0">
              <a:buNone/>
            </a:pPr>
            <a:r>
              <a:rPr lang="en-GB" dirty="0"/>
              <a:t>Mediation language </a:t>
            </a:r>
            <a:r>
              <a:rPr lang="en-GB" dirty="0" smtClean="0"/>
              <a:t>activities and (re)processing </a:t>
            </a:r>
            <a:r>
              <a:rPr lang="en-GB" dirty="0"/>
              <a:t>an existing </a:t>
            </a:r>
            <a:r>
              <a:rPr lang="en-GB" dirty="0" smtClean="0"/>
              <a:t>text </a:t>
            </a:r>
            <a:r>
              <a:rPr lang="en-GB" dirty="0"/>
              <a:t>occupy an important place in the normal linguistic functioning of our societies.” </a:t>
            </a:r>
            <a:r>
              <a:rPr lang="en-GB" sz="1800" i="1" dirty="0" smtClean="0"/>
              <a:t>(</a:t>
            </a:r>
            <a:r>
              <a:rPr lang="en-GB" sz="1800" i="1" dirty="0"/>
              <a:t>CEFR, p.14)</a:t>
            </a:r>
          </a:p>
          <a:p>
            <a:pPr marL="342900" lvl="1" indent="-342900">
              <a:buFont typeface="Arial" charset="0"/>
              <a:buChar char="•"/>
              <a:defRPr/>
            </a:pPr>
            <a:r>
              <a:rPr lang="en-GB" altLang="de-DE" dirty="0"/>
              <a:t>Mediating communication</a:t>
            </a:r>
          </a:p>
          <a:p>
            <a:pPr marL="342900" lvl="1" indent="-342900">
              <a:buFont typeface="Arial" charset="0"/>
              <a:buChar char="•"/>
              <a:defRPr/>
            </a:pPr>
            <a:r>
              <a:rPr lang="en-GB" altLang="de-DE" dirty="0"/>
              <a:t>Mediating concepts</a:t>
            </a:r>
          </a:p>
          <a:p>
            <a:pPr marL="342900" lvl="1" indent="-342900">
              <a:buFont typeface="Arial" charset="0"/>
              <a:buChar char="•"/>
              <a:defRPr/>
            </a:pPr>
            <a:r>
              <a:rPr lang="nl-NL" altLang="de-DE" dirty="0"/>
              <a:t>Mediating a text, </a:t>
            </a:r>
            <a:r>
              <a:rPr lang="nl-NL" altLang="de-DE" sz="2400" i="1" dirty="0"/>
              <a:t>among others</a:t>
            </a:r>
            <a:r>
              <a:rPr lang="nl-NL" altLang="de-DE" i="1" dirty="0"/>
              <a:t>: </a:t>
            </a:r>
          </a:p>
          <a:p>
            <a:pPr marL="857250" lvl="2" indent="-457200">
              <a:buFont typeface="+mj-lt"/>
              <a:buAutoNum type="arabicPeriod"/>
              <a:defRPr/>
            </a:pPr>
            <a:r>
              <a:rPr lang="nl-NL" altLang="de-DE" dirty="0"/>
              <a:t>Expressing a </a:t>
            </a:r>
            <a:r>
              <a:rPr lang="en-US" altLang="de-DE" dirty="0"/>
              <a:t>personal</a:t>
            </a:r>
            <a:r>
              <a:rPr lang="nl-NL" altLang="de-DE" dirty="0"/>
              <a:t> response to creative texts (including literature)</a:t>
            </a:r>
          </a:p>
          <a:p>
            <a:pPr marL="857250" lvl="2" indent="-457200">
              <a:buFont typeface="+mj-lt"/>
              <a:buAutoNum type="arabicPeriod"/>
              <a:defRPr/>
            </a:pPr>
            <a:r>
              <a:rPr lang="nl-NL" altLang="de-DE" dirty="0"/>
              <a:t>Analysis and criticism of creative texts (including literature)</a:t>
            </a:r>
          </a:p>
          <a:p>
            <a:pPr marL="0" indent="0">
              <a:buNone/>
            </a:pPr>
            <a:endParaRPr lang="ro-RO" dirty="0"/>
          </a:p>
        </p:txBody>
      </p:sp>
    </p:spTree>
    <p:extLst>
      <p:ext uri="{BB962C8B-B14F-4D97-AF65-F5344CB8AC3E}">
        <p14:creationId xmlns:p14="http://schemas.microsoft.com/office/powerpoint/2010/main" val="3768824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VALORIFICAREA TEXTULUI LITERAR – R</a:t>
            </a:r>
            <a:r>
              <a:rPr lang="ro-RO" dirty="0"/>
              <a:t>Ă</a:t>
            </a:r>
            <a:r>
              <a:rPr lang="en-US" dirty="0"/>
              <a:t>SPUNSUL CREATIV</a:t>
            </a:r>
            <a:r>
              <a:rPr lang="ro-RO" dirty="0"/>
              <a:t> – INTENSIV ȘI BILINGV</a:t>
            </a:r>
          </a:p>
        </p:txBody>
      </p:sp>
      <p:sp>
        <p:nvSpPr>
          <p:cNvPr id="3" name="Content Placeholder 2"/>
          <p:cNvSpPr>
            <a:spLocks noGrp="1"/>
          </p:cNvSpPr>
          <p:nvPr>
            <p:ph idx="1"/>
          </p:nvPr>
        </p:nvSpPr>
        <p:spPr/>
        <p:txBody>
          <a:bodyPr>
            <a:normAutofit/>
          </a:bodyPr>
          <a:lstStyle/>
          <a:p>
            <a:pPr marL="685800" lvl="2" indent="-285750">
              <a:defRPr/>
            </a:pPr>
            <a:r>
              <a:rPr lang="en-GB" altLang="de-DE" b="1" dirty="0"/>
              <a:t>Four types of response to creative texts</a:t>
            </a:r>
          </a:p>
          <a:p>
            <a:pPr marL="1200150" lvl="2" indent="-342900"/>
            <a:r>
              <a:rPr lang="en-US" dirty="0"/>
              <a:t>engagement: giving a personal reaction; </a:t>
            </a:r>
          </a:p>
          <a:p>
            <a:pPr marL="1200150" lvl="2" indent="-342900"/>
            <a:r>
              <a:rPr lang="en-US" dirty="0"/>
              <a:t>interpretation: ascribing meaning or significance to aspects of the work;</a:t>
            </a:r>
            <a:endParaRPr lang="en-GB" dirty="0"/>
          </a:p>
          <a:p>
            <a:pPr marL="1200150" lvl="2" indent="-342900"/>
            <a:r>
              <a:rPr lang="en-US" dirty="0"/>
              <a:t>analysis of certain aspects of the work;</a:t>
            </a:r>
          </a:p>
          <a:p>
            <a:pPr marL="1200150" lvl="2" indent="-342900"/>
            <a:r>
              <a:rPr lang="en-US" dirty="0"/>
              <a:t>evaluation: giving a critical appraisal. </a:t>
            </a:r>
            <a:endParaRPr lang="en-GB" altLang="de-DE" dirty="0"/>
          </a:p>
          <a:p>
            <a:pPr lvl="1"/>
            <a:r>
              <a:rPr lang="nl-NL" sz="1400" b="1" dirty="0"/>
              <a:t>Descriptor </a:t>
            </a:r>
            <a:r>
              <a:rPr lang="nl-NL" sz="1400" b="1" dirty="0" smtClean="0"/>
              <a:t>Scales</a:t>
            </a:r>
            <a:r>
              <a:rPr lang="ro-RO" sz="1400" b="1" dirty="0" smtClean="0"/>
              <a:t> - </a:t>
            </a:r>
            <a:r>
              <a:rPr lang="nl-NL" sz="1400" b="1" dirty="0">
                <a:solidFill>
                  <a:srgbClr val="0070C0"/>
                </a:solidFill>
              </a:rPr>
              <a:t>Creative Texts and Literature </a:t>
            </a:r>
            <a:endParaRPr lang="ro-RO" sz="1400" b="1" dirty="0" smtClean="0">
              <a:solidFill>
                <a:srgbClr val="0070C0"/>
              </a:solidFill>
            </a:endParaRPr>
          </a:p>
          <a:p>
            <a:pPr>
              <a:buFont typeface="Wingdings" panose="05000000000000000000" pitchFamily="2" charset="2"/>
              <a:buChar char="Ø"/>
            </a:pPr>
            <a:r>
              <a:rPr lang="en-GB" sz="1600" dirty="0"/>
              <a:t>Reading comprehension scales</a:t>
            </a:r>
          </a:p>
          <a:p>
            <a:pPr lvl="1">
              <a:buFont typeface="Arial" panose="020B0604020202020204" pitchFamily="34" charset="0"/>
              <a:buChar char="•"/>
            </a:pPr>
            <a:r>
              <a:rPr lang="en-US" sz="1600" dirty="0"/>
              <a:t>Reading as a leisure activity (the purely receptive process; descriptors taken from other sets of CEFR-based descriptors)</a:t>
            </a:r>
          </a:p>
          <a:p>
            <a:pPr lvl="0">
              <a:buFont typeface="Wingdings" panose="05000000000000000000" pitchFamily="2" charset="2"/>
              <a:buChar char="Ø"/>
            </a:pPr>
            <a:r>
              <a:rPr lang="en-US" sz="1600" dirty="0"/>
              <a:t>Mediation/Literature scales</a:t>
            </a:r>
            <a:endParaRPr lang="en-GB" sz="1600" dirty="0"/>
          </a:p>
          <a:p>
            <a:pPr lvl="1">
              <a:buFont typeface="Arial" panose="020B0604020202020204" pitchFamily="34" charset="0"/>
              <a:buChar char="•"/>
            </a:pPr>
            <a:r>
              <a:rPr lang="en-US" sz="1600" dirty="0"/>
              <a:t>Expressing a personal response to creative texts (less intellectual, lower levels)</a:t>
            </a:r>
            <a:endParaRPr lang="en-GB" sz="1600" dirty="0"/>
          </a:p>
          <a:p>
            <a:pPr lvl="1">
              <a:buFont typeface="Arial" panose="020B0604020202020204" pitchFamily="34" charset="0"/>
              <a:buChar char="•"/>
            </a:pPr>
            <a:r>
              <a:rPr lang="en-US" sz="1600" dirty="0"/>
              <a:t>Analysis and criticism of creative texts (more intellectual, higher levels)</a:t>
            </a:r>
            <a:endParaRPr lang="en-GB" sz="1600" dirty="0"/>
          </a:p>
          <a:p>
            <a:pPr marL="274320" lvl="1" indent="0">
              <a:buNone/>
            </a:pPr>
            <a:endParaRPr lang="ro-RO" sz="1400" b="1" dirty="0"/>
          </a:p>
        </p:txBody>
      </p:sp>
    </p:spTree>
    <p:extLst>
      <p:ext uri="{BB962C8B-B14F-4D97-AF65-F5344CB8AC3E}">
        <p14:creationId xmlns:p14="http://schemas.microsoft.com/office/powerpoint/2010/main" val="1342666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VALORIFICAREA TEXTULUI LITERAR – R</a:t>
            </a:r>
            <a:r>
              <a:rPr lang="ro-RO" dirty="0"/>
              <a:t>Ă</a:t>
            </a:r>
            <a:r>
              <a:rPr lang="en-US" dirty="0"/>
              <a:t>SPUNSUL CREATIV</a:t>
            </a:r>
            <a:r>
              <a:rPr lang="ro-RO" dirty="0"/>
              <a:t> – INTENSIV ȘI BILINGV</a:t>
            </a:r>
          </a:p>
        </p:txBody>
      </p:sp>
      <p:sp>
        <p:nvSpPr>
          <p:cNvPr id="3" name="Content Placeholder 2"/>
          <p:cNvSpPr>
            <a:spLocks noGrp="1"/>
          </p:cNvSpPr>
          <p:nvPr>
            <p:ph idx="1"/>
          </p:nvPr>
        </p:nvSpPr>
        <p:spPr/>
        <p:txBody>
          <a:bodyPr/>
          <a:lstStyle/>
          <a:p>
            <a:r>
              <a:rPr lang="en-GB" b="1" dirty="0">
                <a:latin typeface="Calibri" panose="020F0502020204030204" pitchFamily="34" charset="0"/>
                <a:ea typeface="Calibri" panose="020F0502020204030204" pitchFamily="34" charset="0"/>
              </a:rPr>
              <a:t>Progression up the scale </a:t>
            </a:r>
          </a:p>
          <a:p>
            <a:pPr marL="342900" indent="-342900">
              <a:buFont typeface="Arial" panose="020B0604020202020204" pitchFamily="34" charset="0"/>
              <a:buChar char="•"/>
            </a:pPr>
            <a:r>
              <a:rPr lang="en-GB" dirty="0">
                <a:latin typeface="Calibri" panose="020F0502020204030204" pitchFamily="34" charset="0"/>
                <a:ea typeface="Calibri" panose="020F0502020204030204" pitchFamily="34" charset="0"/>
              </a:rPr>
              <a:t>At the lower levels the user/learner can say whether they liked the work, say how it made them feel, talk about characters and relate aspects of the work to his/her own experience, with increased detail at B1. </a:t>
            </a:r>
          </a:p>
          <a:p>
            <a:pPr marL="342900" indent="-342900">
              <a:buFont typeface="Arial" panose="020B0604020202020204" pitchFamily="34" charset="0"/>
              <a:buChar char="•"/>
            </a:pPr>
            <a:r>
              <a:rPr lang="en-GB" dirty="0">
                <a:latin typeface="Calibri" panose="020F0502020204030204" pitchFamily="34" charset="0"/>
                <a:ea typeface="Calibri" panose="020F0502020204030204" pitchFamily="34" charset="0"/>
              </a:rPr>
              <a:t>At B2 they can give more elaborate explanations, comment on the form of expression and style and give their interpretation of the development of a plot, the characters and the themes in a story, novel, film or play. </a:t>
            </a:r>
          </a:p>
          <a:p>
            <a:pPr marL="342900" indent="-342900">
              <a:buFont typeface="Arial" panose="020B0604020202020204" pitchFamily="34" charset="0"/>
              <a:buChar char="•"/>
            </a:pPr>
            <a:r>
              <a:rPr lang="en-GB" dirty="0">
                <a:latin typeface="Calibri" panose="020F0502020204030204" pitchFamily="34" charset="0"/>
                <a:ea typeface="Calibri" panose="020F0502020204030204" pitchFamily="34" charset="0"/>
              </a:rPr>
              <a:t>At the C levels, they can give broader and deeper interpretations, supporting them with details and examples. </a:t>
            </a:r>
            <a:r>
              <a:rPr lang="en-GB" i="1" dirty="0">
                <a:latin typeface="Calibri" panose="020F0502020204030204" pitchFamily="34" charset="0"/>
                <a:ea typeface="Calibri" panose="020F0502020204030204" pitchFamily="34" charset="0"/>
              </a:rPr>
              <a:t>(CV p106)</a:t>
            </a:r>
            <a:endParaRPr lang="en-GB" i="1" dirty="0"/>
          </a:p>
          <a:p>
            <a:endParaRPr lang="ro-RO" dirty="0"/>
          </a:p>
        </p:txBody>
      </p:sp>
    </p:spTree>
    <p:extLst>
      <p:ext uri="{BB962C8B-B14F-4D97-AF65-F5344CB8AC3E}">
        <p14:creationId xmlns:p14="http://schemas.microsoft.com/office/powerpoint/2010/main" val="948666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a:t>
            </a:r>
            <a:r>
              <a:rPr lang="ro-RO" dirty="0" smtClean="0"/>
              <a:t>A</a:t>
            </a:r>
            <a:r>
              <a:rPr lang="en-US" dirty="0" smtClean="0"/>
              <a:t>ND</a:t>
            </a:r>
            <a:r>
              <a:rPr lang="ro-RO" dirty="0" smtClean="0"/>
              <a:t>Ă</a:t>
            </a:r>
            <a:r>
              <a:rPr lang="en-US" dirty="0" smtClean="0"/>
              <a:t>RI</a:t>
            </a:r>
            <a:endParaRPr lang="ro-RO" dirty="0"/>
          </a:p>
        </p:txBody>
      </p:sp>
      <p:sp>
        <p:nvSpPr>
          <p:cNvPr id="3" name="Content Placeholder 2"/>
          <p:cNvSpPr>
            <a:spLocks noGrp="1"/>
          </p:cNvSpPr>
          <p:nvPr>
            <p:ph idx="1"/>
          </p:nvPr>
        </p:nvSpPr>
        <p:spPr/>
        <p:txBody>
          <a:bodyPr/>
          <a:lstStyle/>
          <a:p>
            <a:r>
              <a:rPr lang="ro-RO" dirty="0" smtClean="0"/>
              <a:t>Organizarea sesiunilor de formare cu toți profesorii de limba engleză, chineză și japoneză (în județele/ municipiul București unde se predau ultimele două limbi moderne menționate) de către inspectorul de limbi moderne și profesorii metodiști/mentori, astfel:</a:t>
            </a:r>
          </a:p>
          <a:p>
            <a:pPr>
              <a:buFont typeface="Wingdings" panose="05000000000000000000" pitchFamily="2" charset="2"/>
              <a:buChar char="Ø"/>
            </a:pPr>
            <a:r>
              <a:rPr lang="ro-RO" dirty="0" smtClean="0"/>
              <a:t>elaborarea unui suport de curs pentru a aborda tematica anterior prezentată (inclusiv elaborarea proiectului de CDȘ sau CDȘ - CLIL); </a:t>
            </a:r>
            <a:endParaRPr lang="ro-RO" dirty="0"/>
          </a:p>
          <a:p>
            <a:pPr>
              <a:buFont typeface="Wingdings" panose="05000000000000000000" pitchFamily="2" charset="2"/>
              <a:buChar char="Ø"/>
            </a:pPr>
            <a:r>
              <a:rPr lang="ro-RO" dirty="0" smtClean="0"/>
              <a:t>susținerea a cel puțin 4 ore /lună ( la nivelul catedrei/cercurilor pedagogice – suplimentar tematicii propuse); </a:t>
            </a:r>
          </a:p>
          <a:p>
            <a:pPr>
              <a:buFont typeface="Wingdings" panose="05000000000000000000" pitchFamily="2" charset="2"/>
              <a:buChar char="Ø"/>
            </a:pPr>
            <a:r>
              <a:rPr lang="ro-RO" dirty="0" smtClean="0"/>
              <a:t>evaluarea cadrelor didactice, realizarea planurilor </a:t>
            </a:r>
            <a:r>
              <a:rPr lang="ro-RO" dirty="0" err="1" smtClean="0"/>
              <a:t>remediale</a:t>
            </a:r>
            <a:r>
              <a:rPr lang="ro-RO" dirty="0" smtClean="0"/>
              <a:t> și monitorizarea cadrelor didactice cu </a:t>
            </a:r>
            <a:r>
              <a:rPr lang="ro-RO" smtClean="0"/>
              <a:t>performanțe scăzute. </a:t>
            </a:r>
            <a:endParaRPr lang="ro-RO" dirty="0" smtClean="0"/>
          </a:p>
          <a:p>
            <a:pPr>
              <a:buFont typeface="Wingdings" panose="05000000000000000000" pitchFamily="2" charset="2"/>
              <a:buChar char="Ø"/>
            </a:pPr>
            <a:endParaRPr lang="ro-RO" dirty="0" smtClean="0"/>
          </a:p>
        </p:txBody>
      </p:sp>
    </p:spTree>
    <p:extLst>
      <p:ext uri="{BB962C8B-B14F-4D97-AF65-F5344CB8AC3E}">
        <p14:creationId xmlns:p14="http://schemas.microsoft.com/office/powerpoint/2010/main" val="82904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4000" dirty="0" smtClean="0"/>
              <a:t>LECTURA PROGRAMEI ȘCOLARE ȘI ELABORAREA DOCUMENTELOR DE PROIECTARE CURRICULARĂ</a:t>
            </a:r>
            <a:endParaRPr lang="ro-RO" sz="4000" dirty="0"/>
          </a:p>
        </p:txBody>
      </p:sp>
      <p:sp>
        <p:nvSpPr>
          <p:cNvPr id="3" name="Content Placeholder 2"/>
          <p:cNvSpPr>
            <a:spLocks noGrp="1"/>
          </p:cNvSpPr>
          <p:nvPr>
            <p:ph idx="1"/>
          </p:nvPr>
        </p:nvSpPr>
        <p:spPr/>
        <p:txBody>
          <a:bodyPr/>
          <a:lstStyle/>
          <a:p>
            <a:r>
              <a:rPr lang="ro-RO" dirty="0" smtClean="0"/>
              <a:t>Lectura programei școlare și relaționarea competențelor cu s</a:t>
            </a:r>
            <a:r>
              <a:rPr lang="pt-BR" dirty="0" smtClean="0"/>
              <a:t>ugestii</a:t>
            </a:r>
            <a:r>
              <a:rPr lang="ro-RO" dirty="0" smtClean="0"/>
              <a:t>le </a:t>
            </a:r>
            <a:r>
              <a:rPr lang="pt-BR" dirty="0" smtClean="0"/>
              <a:t> </a:t>
            </a:r>
            <a:r>
              <a:rPr lang="pt-BR" dirty="0"/>
              <a:t>de contexte de comunicare/ </a:t>
            </a:r>
            <a:r>
              <a:rPr lang="pt-BR" dirty="0" smtClean="0"/>
              <a:t>vocabular</a:t>
            </a:r>
            <a:r>
              <a:rPr lang="ro-RO" dirty="0" smtClean="0"/>
              <a:t> și cu elementele de gramatică funcțională; </a:t>
            </a:r>
          </a:p>
          <a:p>
            <a:r>
              <a:rPr lang="ro-RO" dirty="0"/>
              <a:t>Valorificarea </a:t>
            </a:r>
            <a:r>
              <a:rPr lang="ro-RO" dirty="0" smtClean="0"/>
              <a:t>suporturilor </a:t>
            </a:r>
            <a:r>
              <a:rPr lang="ro-RO" dirty="0"/>
              <a:t>de </a:t>
            </a:r>
            <a:r>
              <a:rPr lang="ro-RO" dirty="0" err="1" smtClean="0"/>
              <a:t>învăţare</a:t>
            </a:r>
            <a:r>
              <a:rPr lang="ro-RO" dirty="0" smtClean="0"/>
              <a:t> în crearea de contexte de comunicare care să faciliteze predarea integrată a celor cinci competențe (1 -2 dominante); </a:t>
            </a:r>
          </a:p>
          <a:p>
            <a:r>
              <a:rPr lang="ro-RO" dirty="0" smtClean="0"/>
              <a:t>Elaborarea documentelor de </a:t>
            </a:r>
            <a:r>
              <a:rPr lang="en-US" dirty="0" err="1" smtClean="0"/>
              <a:t>proiectare</a:t>
            </a:r>
            <a:r>
              <a:rPr lang="en-US" dirty="0" smtClean="0"/>
              <a:t>:</a:t>
            </a:r>
          </a:p>
          <a:p>
            <a:pPr>
              <a:buFontTx/>
              <a:buChar char="-"/>
            </a:pPr>
            <a:r>
              <a:rPr lang="ro-RO" dirty="0" smtClean="0"/>
              <a:t>Planificarea anuală – conform programei</a:t>
            </a:r>
          </a:p>
          <a:p>
            <a:pPr>
              <a:buFontTx/>
              <a:buChar char="-"/>
            </a:pPr>
            <a:r>
              <a:rPr lang="ro-RO" dirty="0" smtClean="0"/>
              <a:t>Proiectul unității de învățare</a:t>
            </a:r>
          </a:p>
          <a:p>
            <a:pPr marL="0" indent="0">
              <a:buNone/>
            </a:pPr>
            <a:r>
              <a:rPr lang="ro-RO" dirty="0" smtClean="0"/>
              <a:t>(MODELE – REPERE METODOLOGICE PENTRU APLICAREA CURRICULUMULUI ÎN DOMENIUL LIMBILOR MODERNE - </a:t>
            </a:r>
            <a:r>
              <a:rPr lang="ro-RO" dirty="0">
                <a:hlinkClick r:id="rId2"/>
              </a:rPr>
              <a:t>https://</a:t>
            </a:r>
            <a:r>
              <a:rPr lang="ro-RO" dirty="0" smtClean="0">
                <a:hlinkClick r:id="rId2"/>
              </a:rPr>
              <a:t>rocnee.eu/index.php/curriculum/reperemetodologice2022</a:t>
            </a:r>
            <a:r>
              <a:rPr lang="ro-RO" dirty="0" smtClean="0"/>
              <a:t>)</a:t>
            </a:r>
            <a:endParaRPr lang="ro-RO" dirty="0"/>
          </a:p>
        </p:txBody>
      </p:sp>
    </p:spTree>
    <p:extLst>
      <p:ext uri="{BB962C8B-B14F-4D97-AF65-F5344CB8AC3E}">
        <p14:creationId xmlns:p14="http://schemas.microsoft.com/office/powerpoint/2010/main" val="353259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Cadrul comun de referință pentru limbi – niveluri lingvistice</a:t>
            </a:r>
          </a:p>
        </p:txBody>
      </p:sp>
      <p:sp>
        <p:nvSpPr>
          <p:cNvPr id="3" name="Content Placeholder 2"/>
          <p:cNvSpPr>
            <a:spLocks noGrp="1"/>
          </p:cNvSpPr>
          <p:nvPr>
            <p:ph idx="1"/>
          </p:nvPr>
        </p:nvSpPr>
        <p:spPr/>
        <p:txBody>
          <a:bodyPr/>
          <a:lstStyle/>
          <a:p>
            <a:r>
              <a:rPr lang="ro-RO" dirty="0" smtClean="0"/>
              <a:t>Organizarea atelierelor de formare pe tema nivelurilor lingvistice conform </a:t>
            </a:r>
            <a:r>
              <a:rPr lang="en-US" i="1" dirty="0" smtClean="0"/>
              <a:t>European Framework </a:t>
            </a:r>
            <a:r>
              <a:rPr lang="ro-RO" i="1" dirty="0" smtClean="0"/>
              <a:t>of</a:t>
            </a:r>
            <a:r>
              <a:rPr lang="en-US" i="1" dirty="0" smtClean="0"/>
              <a:t> Reference </a:t>
            </a:r>
            <a:r>
              <a:rPr lang="ro-RO" i="1" dirty="0" smtClean="0"/>
              <a:t>f</a:t>
            </a:r>
            <a:r>
              <a:rPr lang="en-US" i="1" dirty="0" smtClean="0"/>
              <a:t>or Languages </a:t>
            </a:r>
            <a:r>
              <a:rPr lang="ro-RO" dirty="0" smtClean="0"/>
              <a:t>și a </a:t>
            </a:r>
            <a:r>
              <a:rPr lang="en-US" i="1" dirty="0" smtClean="0"/>
              <a:t>Common European Framework </a:t>
            </a:r>
            <a:r>
              <a:rPr lang="ro-RO" i="1" dirty="0" smtClean="0"/>
              <a:t>o</a:t>
            </a:r>
            <a:r>
              <a:rPr lang="en-US" i="1" dirty="0" smtClean="0"/>
              <a:t>f Reference </a:t>
            </a:r>
            <a:r>
              <a:rPr lang="ro-RO" i="1" dirty="0" smtClean="0"/>
              <a:t>f</a:t>
            </a:r>
            <a:r>
              <a:rPr lang="en-US" i="1" dirty="0" smtClean="0"/>
              <a:t>or Languages: Learning, Teaching, Assessment</a:t>
            </a:r>
            <a:r>
              <a:rPr lang="ro-RO" i="1" dirty="0" smtClean="0"/>
              <a:t> </a:t>
            </a:r>
            <a:r>
              <a:rPr lang="ro-RO" dirty="0" smtClean="0"/>
              <a:t>- </a:t>
            </a:r>
            <a:r>
              <a:rPr lang="en-US" dirty="0" smtClean="0"/>
              <a:t> Companion Volume </a:t>
            </a:r>
            <a:r>
              <a:rPr lang="ro-RO" dirty="0" smtClean="0"/>
              <a:t>w</a:t>
            </a:r>
            <a:r>
              <a:rPr lang="en-US" dirty="0" err="1" smtClean="0"/>
              <a:t>ith</a:t>
            </a:r>
            <a:r>
              <a:rPr lang="en-US" dirty="0" smtClean="0"/>
              <a:t> New Descriptors </a:t>
            </a:r>
          </a:p>
          <a:p>
            <a:r>
              <a:rPr lang="en-US" dirty="0" smtClean="0"/>
              <a:t>Reading</a:t>
            </a:r>
          </a:p>
          <a:p>
            <a:r>
              <a:rPr lang="en-US" dirty="0" smtClean="0"/>
              <a:t>Listening</a:t>
            </a:r>
          </a:p>
          <a:p>
            <a:r>
              <a:rPr lang="en-US" dirty="0" smtClean="0"/>
              <a:t>Writing</a:t>
            </a:r>
          </a:p>
          <a:p>
            <a:r>
              <a:rPr lang="en-US" dirty="0" smtClean="0"/>
              <a:t>Speaking</a:t>
            </a:r>
          </a:p>
          <a:p>
            <a:r>
              <a:rPr lang="en-US" dirty="0" smtClean="0"/>
              <a:t>Interaction</a:t>
            </a:r>
          </a:p>
          <a:p>
            <a:pPr marL="0" indent="0">
              <a:buNone/>
            </a:pPr>
            <a:endParaRPr lang="en-US" dirty="0" smtClean="0"/>
          </a:p>
          <a:p>
            <a:endParaRPr lang="ro-RO" dirty="0" smtClean="0"/>
          </a:p>
          <a:p>
            <a:endParaRPr lang="ro-RO" dirty="0"/>
          </a:p>
        </p:txBody>
      </p:sp>
    </p:spTree>
    <p:extLst>
      <p:ext uri="{BB962C8B-B14F-4D97-AF65-F5344CB8AC3E}">
        <p14:creationId xmlns:p14="http://schemas.microsoft.com/office/powerpoint/2010/main" val="2056349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ro-RO" dirty="0" smtClean="0"/>
              <a:t>Cadrul comun de referință pentru limbi – niveluri lingvistice</a:t>
            </a:r>
            <a:endParaRPr lang="ro-RO" dirty="0"/>
          </a:p>
        </p:txBody>
      </p:sp>
      <p:sp>
        <p:nvSpPr>
          <p:cNvPr id="8" name="Text Placeholder 7"/>
          <p:cNvSpPr>
            <a:spLocks noGrp="1"/>
          </p:cNvSpPr>
          <p:nvPr>
            <p:ph type="body" idx="1"/>
          </p:nvPr>
        </p:nvSpPr>
        <p:spPr/>
        <p:txBody>
          <a:bodyPr/>
          <a:lstStyle/>
          <a:p>
            <a:endParaRPr lang="ro-RO"/>
          </a:p>
        </p:txBody>
      </p:sp>
      <p:sp>
        <p:nvSpPr>
          <p:cNvPr id="5" name="Content Placeholder 4"/>
          <p:cNvSpPr>
            <a:spLocks noGrp="1"/>
          </p:cNvSpPr>
          <p:nvPr>
            <p:ph sz="half" idx="2"/>
          </p:nvPr>
        </p:nvSpPr>
        <p:spPr/>
        <p:txBody>
          <a:bodyPr/>
          <a:lstStyle/>
          <a:p>
            <a:r>
              <a:rPr lang="en-US" dirty="0" smtClean="0"/>
              <a:t>MODEL</a:t>
            </a:r>
          </a:p>
          <a:p>
            <a:endParaRPr lang="ro-RO" dirty="0"/>
          </a:p>
        </p:txBody>
      </p:sp>
      <p:sp>
        <p:nvSpPr>
          <p:cNvPr id="9" name="Text Placeholder 8"/>
          <p:cNvSpPr>
            <a:spLocks noGrp="1"/>
          </p:cNvSpPr>
          <p:nvPr>
            <p:ph type="body" sz="quarter" idx="3"/>
          </p:nvPr>
        </p:nvSpPr>
        <p:spPr/>
        <p:txBody>
          <a:bodyPr/>
          <a:lstStyle/>
          <a:p>
            <a:endParaRPr lang="ro-RO" dirty="0"/>
          </a:p>
        </p:txBody>
      </p:sp>
      <p:graphicFrame>
        <p:nvGraphicFramePr>
          <p:cNvPr id="11" name="Content Placeholder 10"/>
          <p:cNvGraphicFramePr>
            <a:graphicFrameLocks noGrp="1"/>
          </p:cNvGraphicFramePr>
          <p:nvPr>
            <p:ph sz="quarter" idx="4"/>
            <p:extLst>
              <p:ext uri="{D42A27DB-BD31-4B8C-83A1-F6EECF244321}">
                <p14:modId xmlns:p14="http://schemas.microsoft.com/office/powerpoint/2010/main" val="3113910572"/>
              </p:ext>
            </p:extLst>
          </p:nvPr>
        </p:nvGraphicFramePr>
        <p:xfrm>
          <a:off x="6355080" y="2048256"/>
          <a:ext cx="4764023" cy="4672904"/>
        </p:xfrm>
        <a:graphic>
          <a:graphicData uri="http://schemas.openxmlformats.org/drawingml/2006/table">
            <a:tbl>
              <a:tblPr>
                <a:tableStyleId>{5C22544A-7EE6-4342-B048-85BDC9FD1C3A}</a:tableStyleId>
              </a:tblPr>
              <a:tblGrid>
                <a:gridCol w="476627"/>
                <a:gridCol w="4287396"/>
              </a:tblGrid>
              <a:tr h="101585">
                <a:tc>
                  <a:txBody>
                    <a:bodyPr/>
                    <a:lstStyle/>
                    <a:p>
                      <a:pPr>
                        <a:spcAft>
                          <a:spcPts val="0"/>
                        </a:spcAft>
                      </a:pPr>
                      <a:r>
                        <a:rPr lang="en-GB" sz="600" dirty="0">
                          <a:effectLst/>
                        </a:rPr>
                        <a:t> </a:t>
                      </a:r>
                      <a:endParaRPr lang="ro-RO" sz="600" dirty="0">
                        <a:effectLst/>
                        <a:latin typeface="Times New Roman" panose="02020603050405020304" pitchFamily="18" charset="0"/>
                        <a:ea typeface="Times New Roman" panose="02020603050405020304" pitchFamily="18" charset="0"/>
                      </a:endParaRPr>
                    </a:p>
                  </a:txBody>
                  <a:tcPr marL="32191" marR="32191" marT="0" marB="0"/>
                </a:tc>
                <a:tc>
                  <a:txBody>
                    <a:bodyPr/>
                    <a:lstStyle/>
                    <a:p>
                      <a:pPr algn="ctr">
                        <a:spcBef>
                          <a:spcPts val="200"/>
                        </a:spcBef>
                        <a:spcAft>
                          <a:spcPts val="200"/>
                        </a:spcAft>
                      </a:pPr>
                      <a:r>
                        <a:rPr lang="en-GB" sz="600">
                          <a:effectLst/>
                        </a:rPr>
                        <a:t>Common Reference Levels C2-A1</a:t>
                      </a:r>
                      <a:endParaRPr lang="ro-RO" sz="600">
                        <a:effectLst/>
                        <a:latin typeface="Times New Roman" panose="02020603050405020304" pitchFamily="18" charset="0"/>
                        <a:ea typeface="Times New Roman" panose="02020603050405020304" pitchFamily="18" charset="0"/>
                      </a:endParaRPr>
                    </a:p>
                  </a:txBody>
                  <a:tcPr marL="32191" marR="32191" marT="0" marB="0"/>
                </a:tc>
              </a:tr>
              <a:tr h="609509">
                <a:tc>
                  <a:txBody>
                    <a:bodyPr/>
                    <a:lstStyle/>
                    <a:p>
                      <a:pPr algn="ctr">
                        <a:spcAft>
                          <a:spcPts val="0"/>
                        </a:spcAft>
                      </a:pPr>
                      <a:r>
                        <a:rPr lang="en-GB" sz="600">
                          <a:effectLst/>
                        </a:rPr>
                        <a:t>C2</a:t>
                      </a:r>
                      <a:endParaRPr lang="ro-RO" sz="600">
                        <a:effectLst/>
                        <a:latin typeface="Times New Roman" panose="02020603050405020304" pitchFamily="18" charset="0"/>
                        <a:ea typeface="Times New Roman" panose="02020603050405020304" pitchFamily="18" charset="0"/>
                      </a:endParaRPr>
                    </a:p>
                  </a:txBody>
                  <a:tcPr marL="32191" marR="32191" marT="0" marB="0" anchor="ctr"/>
                </a:tc>
                <a:tc>
                  <a:txBody>
                    <a:bodyPr/>
                    <a:lstStyle/>
                    <a:p>
                      <a:pPr>
                        <a:spcBef>
                          <a:spcPts val="200"/>
                        </a:spcBef>
                        <a:spcAft>
                          <a:spcPts val="200"/>
                        </a:spcAft>
                      </a:pPr>
                      <a:r>
                        <a:rPr lang="en-GB" sz="600">
                          <a:effectLst/>
                        </a:rPr>
                        <a:t>Can understand with ease virtually everything heard or read. Can summarise information from different spoken and written sources, reconstructing arguments and accounts in a coherent presentation. Can express him/herself spontaneously, very fluently and precisely, differentiating finer shades of meaning even in more complex situations. </a:t>
                      </a:r>
                      <a:endParaRPr lang="ro-RO" sz="600">
                        <a:effectLst/>
                        <a:latin typeface="Times New Roman" panose="02020603050405020304" pitchFamily="18" charset="0"/>
                        <a:ea typeface="Times New Roman" panose="02020603050405020304" pitchFamily="18" charset="0"/>
                      </a:endParaRPr>
                    </a:p>
                  </a:txBody>
                  <a:tcPr marL="32191" marR="32191" marT="0" marB="0"/>
                </a:tc>
              </a:tr>
              <a:tr h="812679">
                <a:tc>
                  <a:txBody>
                    <a:bodyPr/>
                    <a:lstStyle/>
                    <a:p>
                      <a:pPr algn="ctr">
                        <a:spcAft>
                          <a:spcPts val="0"/>
                        </a:spcAft>
                      </a:pPr>
                      <a:r>
                        <a:rPr lang="en-GB" sz="600">
                          <a:effectLst/>
                        </a:rPr>
                        <a:t>C1</a:t>
                      </a:r>
                      <a:endParaRPr lang="ro-RO" sz="600">
                        <a:effectLst/>
                        <a:latin typeface="Times New Roman" panose="02020603050405020304" pitchFamily="18" charset="0"/>
                        <a:ea typeface="Times New Roman" panose="02020603050405020304" pitchFamily="18" charset="0"/>
                      </a:endParaRPr>
                    </a:p>
                  </a:txBody>
                  <a:tcPr marL="32191" marR="32191" marT="0" marB="0" anchor="ctr"/>
                </a:tc>
                <a:tc>
                  <a:txBody>
                    <a:bodyPr/>
                    <a:lstStyle/>
                    <a:p>
                      <a:pPr>
                        <a:spcBef>
                          <a:spcPts val="200"/>
                        </a:spcBef>
                        <a:spcAft>
                          <a:spcPts val="200"/>
                        </a:spcAft>
                      </a:pPr>
                      <a:r>
                        <a:rPr lang="en-GB" sz="600">
                          <a:effectLst/>
                        </a:rPr>
                        <a:t>Can understand a wide range of demanding, longer texts, and recognise implicit meaning. Can express him/herself fluently and spontaneously without much obvious searching for expressions. Can use language flexibly and effectively for social, academic and professional purposes. Can produce clear, well-structured, detailed text on complex subjects, showing controlled use of organisational patterns, connectors and cohesive devices.</a:t>
                      </a:r>
                      <a:endParaRPr lang="ro-RO" sz="600">
                        <a:effectLst/>
                        <a:latin typeface="Times New Roman" panose="02020603050405020304" pitchFamily="18" charset="0"/>
                        <a:ea typeface="Times New Roman" panose="02020603050405020304" pitchFamily="18" charset="0"/>
                      </a:endParaRPr>
                    </a:p>
                  </a:txBody>
                  <a:tcPr marL="32191" marR="32191" marT="0" marB="0"/>
                </a:tc>
              </a:tr>
              <a:tr h="812679">
                <a:tc>
                  <a:txBody>
                    <a:bodyPr/>
                    <a:lstStyle/>
                    <a:p>
                      <a:pPr algn="ctr">
                        <a:spcAft>
                          <a:spcPts val="0"/>
                        </a:spcAft>
                      </a:pPr>
                      <a:r>
                        <a:rPr lang="en-GB" sz="600">
                          <a:effectLst/>
                        </a:rPr>
                        <a:t>B2</a:t>
                      </a:r>
                      <a:endParaRPr lang="ro-RO" sz="600">
                        <a:effectLst/>
                        <a:latin typeface="Times New Roman" panose="02020603050405020304" pitchFamily="18" charset="0"/>
                        <a:ea typeface="Times New Roman" panose="02020603050405020304" pitchFamily="18" charset="0"/>
                      </a:endParaRPr>
                    </a:p>
                  </a:txBody>
                  <a:tcPr marL="32191" marR="32191" marT="0" marB="0" anchor="ctr"/>
                </a:tc>
                <a:tc>
                  <a:txBody>
                    <a:bodyPr/>
                    <a:lstStyle/>
                    <a:p>
                      <a:pPr>
                        <a:spcBef>
                          <a:spcPts val="200"/>
                        </a:spcBef>
                        <a:spcAft>
                          <a:spcPts val="200"/>
                        </a:spcAft>
                      </a:pPr>
                      <a:r>
                        <a:rPr lang="en-GB" sz="600">
                          <a:effectLst/>
                        </a:rPr>
                        <a:t>Can understand the main ideas of complex text on both concrete and abstract topics, including technical discussions in his/her field of specialisation. Can interact with a degree of fluency and spontaneity that makes regular interaction with native speakers quite possible without strain for either party. Can produce clear, detailed text on a wide range of subjects and explain a viewpoint on a topical issue giving the advantages and disadvantages of various options.</a:t>
                      </a:r>
                      <a:endParaRPr lang="ro-RO" sz="600">
                        <a:effectLst/>
                        <a:latin typeface="Times New Roman" panose="02020603050405020304" pitchFamily="18" charset="0"/>
                        <a:ea typeface="Times New Roman" panose="02020603050405020304" pitchFamily="18" charset="0"/>
                      </a:endParaRPr>
                    </a:p>
                  </a:txBody>
                  <a:tcPr marL="32191" marR="32191" marT="0" marB="0"/>
                </a:tc>
              </a:tr>
              <a:tr h="812679">
                <a:tc>
                  <a:txBody>
                    <a:bodyPr/>
                    <a:lstStyle/>
                    <a:p>
                      <a:pPr algn="ctr">
                        <a:spcAft>
                          <a:spcPts val="0"/>
                        </a:spcAft>
                      </a:pPr>
                      <a:r>
                        <a:rPr lang="en-GB" sz="600">
                          <a:effectLst/>
                        </a:rPr>
                        <a:t>B1</a:t>
                      </a:r>
                      <a:endParaRPr lang="ro-RO" sz="600">
                        <a:effectLst/>
                        <a:latin typeface="Times New Roman" panose="02020603050405020304" pitchFamily="18" charset="0"/>
                        <a:ea typeface="Times New Roman" panose="02020603050405020304" pitchFamily="18" charset="0"/>
                      </a:endParaRPr>
                    </a:p>
                  </a:txBody>
                  <a:tcPr marL="32191" marR="32191" marT="0" marB="0" anchor="ctr"/>
                </a:tc>
                <a:tc>
                  <a:txBody>
                    <a:bodyPr/>
                    <a:lstStyle/>
                    <a:p>
                      <a:pPr>
                        <a:spcBef>
                          <a:spcPts val="200"/>
                        </a:spcBef>
                        <a:spcAft>
                          <a:spcPts val="200"/>
                        </a:spcAft>
                      </a:pPr>
                      <a:r>
                        <a:rPr lang="en-GB" sz="600">
                          <a:effectLst/>
                        </a:rPr>
                        <a:t>Can understand the main points of clear standard input on familiar matters regularly encountered in work, school, leisure, etc. Can deal with most situations likely to arise whilst travelling in an area where the language is spoken.  Can produce simple connected text on topics which are familiar or of personal interest. Can describe experiences and events, dreams, hopes &amp; ambitions and briefly give reasons and explanations for opinions and plans.</a:t>
                      </a:r>
                      <a:endParaRPr lang="ro-RO" sz="600">
                        <a:effectLst/>
                        <a:latin typeface="Times New Roman" panose="02020603050405020304" pitchFamily="18" charset="0"/>
                        <a:ea typeface="Times New Roman" panose="02020603050405020304" pitchFamily="18" charset="0"/>
                      </a:endParaRPr>
                    </a:p>
                  </a:txBody>
                  <a:tcPr marL="32191" marR="32191" marT="0" marB="0"/>
                </a:tc>
              </a:tr>
              <a:tr h="812679">
                <a:tc>
                  <a:txBody>
                    <a:bodyPr/>
                    <a:lstStyle/>
                    <a:p>
                      <a:pPr algn="ctr">
                        <a:spcAft>
                          <a:spcPts val="0"/>
                        </a:spcAft>
                      </a:pPr>
                      <a:r>
                        <a:rPr lang="en-GB" sz="600">
                          <a:effectLst/>
                        </a:rPr>
                        <a:t>A2</a:t>
                      </a:r>
                      <a:endParaRPr lang="ro-RO" sz="600">
                        <a:effectLst/>
                        <a:latin typeface="Times New Roman" panose="02020603050405020304" pitchFamily="18" charset="0"/>
                        <a:ea typeface="Times New Roman" panose="02020603050405020304" pitchFamily="18" charset="0"/>
                      </a:endParaRPr>
                    </a:p>
                  </a:txBody>
                  <a:tcPr marL="32191" marR="32191" marT="0" marB="0" anchor="ctr"/>
                </a:tc>
                <a:tc>
                  <a:txBody>
                    <a:bodyPr/>
                    <a:lstStyle/>
                    <a:p>
                      <a:pPr>
                        <a:spcBef>
                          <a:spcPts val="200"/>
                        </a:spcBef>
                        <a:spcAft>
                          <a:spcPts val="200"/>
                        </a:spcAft>
                      </a:pPr>
                      <a:r>
                        <a:rPr lang="en-GB" sz="600">
                          <a:effectLst/>
                        </a:rPr>
                        <a:t>Can understand sentences and frequently used expressions related to areas of most immediate relevance (e.g. very basic personal and family information, shopping, local geography, employment). Can communicate in simple and routine tasks requiring a simple and direct exchange of information on familiar and routine matters.  Can describe in simple terms aspects of his/her background, immediate environment and matters in areas of immediate need.</a:t>
                      </a:r>
                      <a:endParaRPr lang="ro-RO" sz="600">
                        <a:effectLst/>
                        <a:latin typeface="Times New Roman" panose="02020603050405020304" pitchFamily="18" charset="0"/>
                        <a:ea typeface="Times New Roman" panose="02020603050405020304" pitchFamily="18" charset="0"/>
                      </a:endParaRPr>
                    </a:p>
                  </a:txBody>
                  <a:tcPr marL="32191" marR="32191" marT="0" marB="0"/>
                </a:tc>
              </a:tr>
              <a:tr h="711094">
                <a:tc>
                  <a:txBody>
                    <a:bodyPr/>
                    <a:lstStyle/>
                    <a:p>
                      <a:pPr algn="ctr">
                        <a:spcAft>
                          <a:spcPts val="0"/>
                        </a:spcAft>
                      </a:pPr>
                      <a:r>
                        <a:rPr lang="en-GB" sz="600">
                          <a:effectLst/>
                        </a:rPr>
                        <a:t>A1</a:t>
                      </a:r>
                      <a:endParaRPr lang="ro-RO" sz="600">
                        <a:effectLst/>
                        <a:latin typeface="Times New Roman" panose="02020603050405020304" pitchFamily="18" charset="0"/>
                        <a:ea typeface="Times New Roman" panose="02020603050405020304" pitchFamily="18" charset="0"/>
                      </a:endParaRPr>
                    </a:p>
                  </a:txBody>
                  <a:tcPr marL="32191" marR="32191" marT="0" marB="0" anchor="ctr"/>
                </a:tc>
                <a:tc>
                  <a:txBody>
                    <a:bodyPr/>
                    <a:lstStyle/>
                    <a:p>
                      <a:pPr>
                        <a:spcBef>
                          <a:spcPts val="200"/>
                        </a:spcBef>
                        <a:spcAft>
                          <a:spcPts val="200"/>
                        </a:spcAft>
                        <a:tabLst>
                          <a:tab pos="-457200" algn="l"/>
                          <a:tab pos="449580" algn="l"/>
                        </a:tabLst>
                      </a:pPr>
                      <a:r>
                        <a:rPr lang="en-GB" sz="600" dirty="0">
                          <a:effectLst/>
                        </a:rPr>
                        <a:t>Can understand and use familiar everyday expressions and very basic phrases aimed at the satisfaction of needs of a concrete type. Can introduce him/herself and others and can ask and answer questions about personal details such as where he/she lives, people he/she knows and things he/she has. Can interact in a simple way provided the other person talks slowly and clearly and is prepared to help.</a:t>
                      </a:r>
                      <a:endParaRPr lang="ro-RO" sz="5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2191" marR="32191"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44938434"/>
              </p:ext>
            </p:extLst>
          </p:nvPr>
        </p:nvGraphicFramePr>
        <p:xfrm>
          <a:off x="1066800" y="2048257"/>
          <a:ext cx="4754880" cy="4771595"/>
        </p:xfrm>
        <a:graphic>
          <a:graphicData uri="http://schemas.openxmlformats.org/drawingml/2006/table">
            <a:tbl>
              <a:tblPr>
                <a:tableStyleId>{5C22544A-7EE6-4342-B048-85BDC9FD1C3A}</a:tableStyleId>
              </a:tblPr>
              <a:tblGrid>
                <a:gridCol w="475712"/>
                <a:gridCol w="4279168"/>
              </a:tblGrid>
              <a:tr h="115091">
                <a:tc>
                  <a:txBody>
                    <a:bodyPr/>
                    <a:lstStyle/>
                    <a:p>
                      <a:pPr>
                        <a:spcAft>
                          <a:spcPts val="0"/>
                        </a:spcAft>
                      </a:pPr>
                      <a:r>
                        <a:rPr lang="en-GB" sz="700" dirty="0">
                          <a:effectLst/>
                        </a:rPr>
                        <a:t> </a:t>
                      </a:r>
                      <a:endParaRPr lang="ro-RO" sz="700" dirty="0">
                        <a:effectLst/>
                        <a:latin typeface="Times New Roman" panose="02020603050405020304" pitchFamily="18" charset="0"/>
                        <a:ea typeface="Times New Roman" panose="02020603050405020304" pitchFamily="18" charset="0"/>
                      </a:endParaRPr>
                    </a:p>
                  </a:txBody>
                  <a:tcPr marL="39610" marR="39610" marT="0" marB="0"/>
                </a:tc>
                <a:tc>
                  <a:txBody>
                    <a:bodyPr/>
                    <a:lstStyle/>
                    <a:p>
                      <a:pPr algn="ctr">
                        <a:spcBef>
                          <a:spcPts val="200"/>
                        </a:spcBef>
                        <a:spcAft>
                          <a:spcPts val="200"/>
                        </a:spcAft>
                      </a:pPr>
                      <a:r>
                        <a:rPr lang="en-GB" sz="700" dirty="0">
                          <a:effectLst/>
                        </a:rPr>
                        <a:t>Common Reference Levels C2-A1</a:t>
                      </a:r>
                      <a:endParaRPr lang="ro-RO" sz="700" dirty="0">
                        <a:effectLst/>
                        <a:latin typeface="Times New Roman" panose="02020603050405020304" pitchFamily="18" charset="0"/>
                        <a:ea typeface="Times New Roman" panose="02020603050405020304" pitchFamily="18" charset="0"/>
                      </a:endParaRPr>
                    </a:p>
                  </a:txBody>
                  <a:tcPr marL="39610" marR="39610" marT="0" marB="0"/>
                </a:tc>
              </a:tr>
              <a:tr h="758035">
                <a:tc>
                  <a:txBody>
                    <a:bodyPr/>
                    <a:lstStyle/>
                    <a:p>
                      <a:pPr>
                        <a:spcAft>
                          <a:spcPts val="0"/>
                        </a:spcAft>
                      </a:pPr>
                      <a:r>
                        <a:rPr lang="en-GB" sz="700">
                          <a:effectLst/>
                        </a:rPr>
                        <a:t> </a:t>
                      </a:r>
                      <a:endParaRPr lang="ro-RO" sz="700">
                        <a:effectLst/>
                        <a:latin typeface="Times New Roman" panose="02020603050405020304" pitchFamily="18" charset="0"/>
                        <a:ea typeface="Times New Roman" panose="02020603050405020304" pitchFamily="18" charset="0"/>
                      </a:endParaRPr>
                    </a:p>
                  </a:txBody>
                  <a:tcPr marL="39610" marR="39610" marT="0" marB="0"/>
                </a:tc>
                <a:tc>
                  <a:txBody>
                    <a:bodyPr/>
                    <a:lstStyle/>
                    <a:p>
                      <a:pPr>
                        <a:spcBef>
                          <a:spcPts val="200"/>
                        </a:spcBef>
                        <a:spcAft>
                          <a:spcPts val="200"/>
                        </a:spcAft>
                      </a:pPr>
                      <a:r>
                        <a:rPr lang="en-GB" sz="700">
                          <a:effectLst/>
                        </a:rPr>
                        <a:t>Can understand the main points of clear standard input on familiar matters regularly encountered in work, school, leisure, etc. Can deal with most situations likely to arise whilst travelling in an area where the language is spoken.  Can produce simple connected text on topics which are familiar or of personal interest. Can describe experiences and events, dreams, hopes &amp; ambitions and briefly give reasons and explanations for opinions and plans.</a:t>
                      </a:r>
                      <a:endParaRPr lang="ro-RO" sz="700">
                        <a:effectLst/>
                        <a:latin typeface="Times New Roman" panose="02020603050405020304" pitchFamily="18" charset="0"/>
                        <a:ea typeface="Times New Roman" panose="02020603050405020304" pitchFamily="18" charset="0"/>
                      </a:endParaRPr>
                    </a:p>
                  </a:txBody>
                  <a:tcPr marL="39610" marR="39610" marT="0" marB="0"/>
                </a:tc>
              </a:tr>
              <a:tr h="758035">
                <a:tc>
                  <a:txBody>
                    <a:bodyPr/>
                    <a:lstStyle/>
                    <a:p>
                      <a:pPr>
                        <a:spcAft>
                          <a:spcPts val="0"/>
                        </a:spcAft>
                      </a:pPr>
                      <a:r>
                        <a:rPr lang="en-GB" sz="700">
                          <a:effectLst/>
                        </a:rPr>
                        <a:t> </a:t>
                      </a:r>
                      <a:endParaRPr lang="ro-RO" sz="700">
                        <a:effectLst/>
                        <a:latin typeface="Times New Roman" panose="02020603050405020304" pitchFamily="18" charset="0"/>
                        <a:ea typeface="Times New Roman" panose="02020603050405020304" pitchFamily="18" charset="0"/>
                      </a:endParaRPr>
                    </a:p>
                  </a:txBody>
                  <a:tcPr marL="39610" marR="39610" marT="0" marB="0"/>
                </a:tc>
                <a:tc>
                  <a:txBody>
                    <a:bodyPr/>
                    <a:lstStyle/>
                    <a:p>
                      <a:pPr>
                        <a:spcBef>
                          <a:spcPts val="200"/>
                        </a:spcBef>
                        <a:spcAft>
                          <a:spcPts val="200"/>
                        </a:spcAft>
                      </a:pPr>
                      <a:r>
                        <a:rPr lang="en-GB" sz="700" dirty="0">
                          <a:effectLst/>
                        </a:rPr>
                        <a:t>Can understand a wide range of demanding, longer texts, and recognise implicit meaning. Can express him/herself fluently and spontaneously without much obvious searching for expressions. Can use language flexibly and effectively for social, academic and professional purposes. Can produce clear, well-structured, detailed text on complex subjects, showing controlled use of organisational patterns, connectors and cohesive devices.</a:t>
                      </a:r>
                      <a:endParaRPr lang="ro-RO" sz="700" dirty="0">
                        <a:effectLst/>
                        <a:latin typeface="Times New Roman" panose="02020603050405020304" pitchFamily="18" charset="0"/>
                        <a:ea typeface="Times New Roman" panose="02020603050405020304" pitchFamily="18" charset="0"/>
                      </a:endParaRPr>
                    </a:p>
                  </a:txBody>
                  <a:tcPr marL="39610" marR="39610" marT="0" marB="0"/>
                </a:tc>
              </a:tr>
              <a:tr h="649745">
                <a:tc>
                  <a:txBody>
                    <a:bodyPr/>
                    <a:lstStyle/>
                    <a:p>
                      <a:pPr>
                        <a:spcAft>
                          <a:spcPts val="0"/>
                        </a:spcAft>
                      </a:pPr>
                      <a:r>
                        <a:rPr lang="en-GB" sz="700">
                          <a:effectLst/>
                        </a:rPr>
                        <a:t> </a:t>
                      </a:r>
                      <a:endParaRPr lang="ro-RO" sz="700">
                        <a:effectLst/>
                        <a:latin typeface="Times New Roman" panose="02020603050405020304" pitchFamily="18" charset="0"/>
                        <a:ea typeface="Times New Roman" panose="02020603050405020304" pitchFamily="18" charset="0"/>
                      </a:endParaRPr>
                    </a:p>
                  </a:txBody>
                  <a:tcPr marL="39610" marR="39610" marT="0" marB="0"/>
                </a:tc>
                <a:tc>
                  <a:txBody>
                    <a:bodyPr/>
                    <a:lstStyle/>
                    <a:p>
                      <a:pPr>
                        <a:spcBef>
                          <a:spcPts val="200"/>
                        </a:spcBef>
                        <a:spcAft>
                          <a:spcPts val="200"/>
                        </a:spcAft>
                      </a:pPr>
                      <a:r>
                        <a:rPr lang="en-GB" sz="700">
                          <a:effectLst/>
                        </a:rPr>
                        <a:t>Can understand with ease virtually everything heard or read. Can summarise information from different spoken and written sources, reconstructing arguments and accounts in a coherent presentation. Can express him/herself spontaneously, very fluently and precisely, differentiating finer shades of meaning even in more complex situations.</a:t>
                      </a:r>
                      <a:endParaRPr lang="ro-RO" sz="700">
                        <a:effectLst/>
                        <a:latin typeface="Times New Roman" panose="02020603050405020304" pitchFamily="18" charset="0"/>
                        <a:ea typeface="Times New Roman" panose="02020603050405020304" pitchFamily="18" charset="0"/>
                      </a:endParaRPr>
                    </a:p>
                  </a:txBody>
                  <a:tcPr marL="39610" marR="39610" marT="0" marB="0"/>
                </a:tc>
              </a:tr>
              <a:tr h="866327">
                <a:tc>
                  <a:txBody>
                    <a:bodyPr/>
                    <a:lstStyle/>
                    <a:p>
                      <a:pPr>
                        <a:spcAft>
                          <a:spcPts val="0"/>
                        </a:spcAft>
                      </a:pPr>
                      <a:r>
                        <a:rPr lang="en-GB" sz="700">
                          <a:effectLst/>
                        </a:rPr>
                        <a:t> </a:t>
                      </a:r>
                      <a:endParaRPr lang="ro-RO" sz="700">
                        <a:effectLst/>
                        <a:latin typeface="Times New Roman" panose="02020603050405020304" pitchFamily="18" charset="0"/>
                        <a:ea typeface="Times New Roman" panose="02020603050405020304" pitchFamily="18" charset="0"/>
                      </a:endParaRPr>
                    </a:p>
                  </a:txBody>
                  <a:tcPr marL="39610" marR="39610" marT="0" marB="0"/>
                </a:tc>
                <a:tc>
                  <a:txBody>
                    <a:bodyPr/>
                    <a:lstStyle/>
                    <a:p>
                      <a:pPr>
                        <a:spcBef>
                          <a:spcPts val="200"/>
                        </a:spcBef>
                        <a:spcAft>
                          <a:spcPts val="200"/>
                        </a:spcAft>
                      </a:pPr>
                      <a:r>
                        <a:rPr lang="en-GB" sz="700">
                          <a:effectLst/>
                        </a:rPr>
                        <a:t>Can understand the main ideas of complex text on both concrete and abstract topics, including technical discussions in his/her field of specialisation. Can interact with a degree of fluency and spontaneity that makes regular interaction with native speakers quite possible without strain for either party. Can produce clear, detailed text on a wide range of subjects and explain a viewpoint on a topical issue giving the advantages and disadvantages of various options.</a:t>
                      </a:r>
                      <a:endParaRPr lang="ro-RO" sz="700">
                        <a:effectLst/>
                        <a:latin typeface="Times New Roman" panose="02020603050405020304" pitchFamily="18" charset="0"/>
                        <a:ea typeface="Times New Roman" panose="02020603050405020304" pitchFamily="18" charset="0"/>
                      </a:endParaRPr>
                    </a:p>
                  </a:txBody>
                  <a:tcPr marL="39610" marR="39610" marT="0" marB="0"/>
                </a:tc>
              </a:tr>
              <a:tr h="866327">
                <a:tc>
                  <a:txBody>
                    <a:bodyPr/>
                    <a:lstStyle/>
                    <a:p>
                      <a:pPr>
                        <a:spcAft>
                          <a:spcPts val="0"/>
                        </a:spcAft>
                      </a:pPr>
                      <a:r>
                        <a:rPr lang="en-GB" sz="700">
                          <a:effectLst/>
                        </a:rPr>
                        <a:t> </a:t>
                      </a:r>
                      <a:endParaRPr lang="ro-RO" sz="700">
                        <a:effectLst/>
                        <a:latin typeface="Times New Roman" panose="02020603050405020304" pitchFamily="18" charset="0"/>
                        <a:ea typeface="Times New Roman" panose="02020603050405020304" pitchFamily="18" charset="0"/>
                      </a:endParaRPr>
                    </a:p>
                  </a:txBody>
                  <a:tcPr marL="39610" marR="39610" marT="0" marB="0"/>
                </a:tc>
                <a:tc>
                  <a:txBody>
                    <a:bodyPr/>
                    <a:lstStyle/>
                    <a:p>
                      <a:pPr>
                        <a:spcBef>
                          <a:spcPts val="200"/>
                        </a:spcBef>
                        <a:spcAft>
                          <a:spcPts val="200"/>
                        </a:spcAft>
                      </a:pPr>
                      <a:r>
                        <a:rPr lang="en-GB" sz="700">
                          <a:effectLst/>
                        </a:rPr>
                        <a:t>Can understand sentences and frequently used expressions related to areas of most immediate relevance (e.g. very basic personal and family information, shopping, local geography, employment). Can communicate in simple and routine tasks requiring a simple and direct exchange of information on familiar and routine matters.  Can describe in simple terms aspects of his/her background, immediate environment and matters in areas of immediate need.</a:t>
                      </a:r>
                      <a:endParaRPr lang="ro-RO" sz="700">
                        <a:effectLst/>
                        <a:latin typeface="Times New Roman" panose="02020603050405020304" pitchFamily="18" charset="0"/>
                        <a:ea typeface="Times New Roman" panose="02020603050405020304" pitchFamily="18" charset="0"/>
                      </a:endParaRPr>
                    </a:p>
                  </a:txBody>
                  <a:tcPr marL="39610" marR="39610" marT="0" marB="0"/>
                </a:tc>
              </a:tr>
              <a:tr h="758035">
                <a:tc>
                  <a:txBody>
                    <a:bodyPr/>
                    <a:lstStyle/>
                    <a:p>
                      <a:pPr>
                        <a:spcAft>
                          <a:spcPts val="0"/>
                        </a:spcAft>
                      </a:pPr>
                      <a:r>
                        <a:rPr lang="en-GB" sz="700">
                          <a:effectLst/>
                        </a:rPr>
                        <a:t> </a:t>
                      </a:r>
                      <a:endParaRPr lang="ro-RO" sz="700">
                        <a:effectLst/>
                        <a:latin typeface="Times New Roman" panose="02020603050405020304" pitchFamily="18" charset="0"/>
                        <a:ea typeface="Times New Roman" panose="02020603050405020304" pitchFamily="18" charset="0"/>
                      </a:endParaRPr>
                    </a:p>
                  </a:txBody>
                  <a:tcPr marL="39610" marR="39610" marT="0" marB="0"/>
                </a:tc>
                <a:tc>
                  <a:txBody>
                    <a:bodyPr/>
                    <a:lstStyle/>
                    <a:p>
                      <a:pPr>
                        <a:spcBef>
                          <a:spcPts val="200"/>
                        </a:spcBef>
                        <a:spcAft>
                          <a:spcPts val="200"/>
                        </a:spcAft>
                        <a:tabLst>
                          <a:tab pos="-457200" algn="l"/>
                          <a:tab pos="449580" algn="l"/>
                        </a:tabLst>
                      </a:pPr>
                      <a:r>
                        <a:rPr lang="en-GB" sz="700" dirty="0">
                          <a:effectLst/>
                        </a:rPr>
                        <a:t>Can understand and use familiar everyday expressions and very basic phrases aimed at the satisfaction of needs of a concrete type. Can introduce him/herself and others and can ask and answer questions about personal details such as where he/she lives, people he/she knows and things he/she has. Can interact in a simple way provided the other person talks slowly and clearly and is prepared to help.</a:t>
                      </a:r>
                      <a:endParaRPr lang="ro-RO" sz="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9610" marR="39610" marT="0" marB="0"/>
                </a:tc>
              </a:tr>
            </a:tbl>
          </a:graphicData>
        </a:graphic>
      </p:graphicFrame>
      <p:sp>
        <p:nvSpPr>
          <p:cNvPr id="7" name="Rectangle 1"/>
          <p:cNvSpPr>
            <a:spLocks noChangeArrowheads="1"/>
          </p:cNvSpPr>
          <p:nvPr/>
        </p:nvSpPr>
        <p:spPr bwMode="auto">
          <a:xfrm>
            <a:off x="4524375" y="21193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Tree>
    <p:extLst>
      <p:ext uri="{BB962C8B-B14F-4D97-AF65-F5344CB8AC3E}">
        <p14:creationId xmlns:p14="http://schemas.microsoft.com/office/powerpoint/2010/main" val="1992098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READING</a:t>
            </a:r>
            <a:endParaRPr lang="ro-RO" dirty="0"/>
          </a:p>
        </p:txBody>
      </p:sp>
      <p:graphicFrame>
        <p:nvGraphicFramePr>
          <p:cNvPr id="7" name="Content Placeholder 6"/>
          <p:cNvGraphicFramePr>
            <a:graphicFrameLocks noGrp="1"/>
          </p:cNvGraphicFramePr>
          <p:nvPr>
            <p:ph sz="half" idx="1"/>
          </p:nvPr>
        </p:nvGraphicFramePr>
        <p:xfrm>
          <a:off x="1069975" y="2206099"/>
          <a:ext cx="4754563" cy="4313750"/>
        </p:xfrm>
        <a:graphic>
          <a:graphicData uri="http://schemas.openxmlformats.org/drawingml/2006/table">
            <a:tbl>
              <a:tblPr>
                <a:tableStyleId>{5C22544A-7EE6-4342-B048-85BDC9FD1C3A}</a:tableStyleId>
              </a:tblPr>
              <a:tblGrid>
                <a:gridCol w="286798"/>
                <a:gridCol w="4467765"/>
              </a:tblGrid>
              <a:tr h="222807">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tc>
                <a:tc>
                  <a:txBody>
                    <a:bodyPr/>
                    <a:lstStyle/>
                    <a:p>
                      <a:pPr>
                        <a:lnSpc>
                          <a:spcPct val="115000"/>
                        </a:lnSpc>
                        <a:spcAft>
                          <a:spcPts val="1000"/>
                        </a:spcAft>
                      </a:pPr>
                      <a:r>
                        <a:rPr lang="en-US" sz="1100">
                          <a:effectLst/>
                        </a:rPr>
                        <a:t>READING FOR INFORMATION AND ARGUMENT A1-C1</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385345">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recognise signiﬁcant points in straightforward newspaper articles on familiar subjects.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578017">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understand in detail a wide range of lengthy, complex texts likely to be encountered in social, professional or academic life, identifying ﬁner points of detail including attitudes and implied as well as stated opinions.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453757">
                <a:tc>
                  <a:txBody>
                    <a:bodyPr/>
                    <a:lstStyle/>
                    <a:p>
                      <a:pPr algn="ct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get an idea of the content of simpler informational material and short simple descriptions, especially if there is visual support.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385345">
                <a:tc>
                  <a:txBody>
                    <a:bodyPr/>
                    <a:lstStyle/>
                    <a:p>
                      <a:pPr algn="ct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understand articles and reports concerned with contemporary problems in which the writers adopt particular stances or viewpoints.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578017">
                <a:tc>
                  <a:txBody>
                    <a:bodyPr/>
                    <a:lstStyle/>
                    <a:p>
                      <a:pPr algn="ct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identify the main conclusions in clearly signalled argumentative texts. Can recognise the line of argument in the treatment of the issue presented, though not necessarily in detail.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770689">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tc>
                <a:tc>
                  <a:txBody>
                    <a:bodyPr/>
                    <a:lstStyle/>
                    <a:p>
                      <a:pPr>
                        <a:lnSpc>
                          <a:spcPct val="115000"/>
                        </a:lnSpc>
                        <a:spcAft>
                          <a:spcPts val="1000"/>
                        </a:spcAft>
                      </a:pPr>
                      <a:r>
                        <a:rPr lang="en-US" sz="1100">
                          <a:effectLst/>
                        </a:rPr>
                        <a:t>Can obtain information, ideas and opinions from highly specialised sources within his/her ﬁeld. Can understand specialised articles outside his/her ﬁeld, provided he/she can use a dictionary occasionally to conﬁrm his/her interpretation of terminology.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578017">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dirty="0">
                          <a:effectLst/>
                        </a:rPr>
                        <a:t>Can identify speciﬁc information in simpler written material he/she encounters such as letters, brochures and short newspaper articles describing events.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bl>
          </a:graphicData>
        </a:graphic>
      </p:graphicFrame>
      <p:graphicFrame>
        <p:nvGraphicFramePr>
          <p:cNvPr id="9" name="Content Placeholder 8"/>
          <p:cNvGraphicFramePr>
            <a:graphicFrameLocks noGrp="1"/>
          </p:cNvGraphicFramePr>
          <p:nvPr>
            <p:ph sz="half" idx="2"/>
          </p:nvPr>
        </p:nvGraphicFramePr>
        <p:xfrm>
          <a:off x="6364288" y="2215638"/>
          <a:ext cx="4754562" cy="4114193"/>
        </p:xfrm>
        <a:graphic>
          <a:graphicData uri="http://schemas.openxmlformats.org/drawingml/2006/table">
            <a:tbl>
              <a:tblPr>
                <a:tableStyleId>{5C22544A-7EE6-4342-B048-85BDC9FD1C3A}</a:tableStyleId>
              </a:tblPr>
              <a:tblGrid>
                <a:gridCol w="286798"/>
                <a:gridCol w="4467764"/>
              </a:tblGrid>
              <a:tr h="222806">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tc>
                <a:tc>
                  <a:txBody>
                    <a:bodyPr/>
                    <a:lstStyle/>
                    <a:p>
                      <a:pPr>
                        <a:lnSpc>
                          <a:spcPct val="115000"/>
                        </a:lnSpc>
                        <a:spcAft>
                          <a:spcPts val="1000"/>
                        </a:spcAft>
                      </a:pPr>
                      <a:r>
                        <a:rPr lang="en-US" sz="1100">
                          <a:effectLst/>
                        </a:rPr>
                        <a:t>READING FOR ORIENTATION A1-B2</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385345">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ﬁnd and understand relevant information in everyday material, such as letters, brochures and short ofﬁcial documents.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385345">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recognise familiar names, words and very basic phrases on simple notices in the most common everyday situations.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770689">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scan quickly through long and complex texts, locating relevant details. Can quickly identify the content and relevance of news items, articles and reports on a wide range of professional topics, deciding whether closer study is worthwhile.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770689">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ﬁnd speciﬁc, predictable information in simple everyday material such as advertisements, prospectuses, menus, reference lists and timetables. Can locate speciﬁc information in lists and isolate the information required (e.g. use the ‘Yellow Pages’ to ﬁnd a service or tradesman).</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578017">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scan longer texts in order to locate desired information, and gather information from different parts of a text, or from different texts in order to fulﬁl a speciﬁc task.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820253">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dirty="0">
                          <a:effectLst/>
                        </a:rPr>
                        <a:t>Can understand everyday signs and notices: in public places, such as streets, restaurants, railway stations; in workplaces, such as directions, instructions, hazard warnings.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tc>
              </a:tr>
            </a:tbl>
          </a:graphicData>
        </a:graphic>
      </p:graphicFrame>
      <p:sp>
        <p:nvSpPr>
          <p:cNvPr id="8"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Tree>
    <p:extLst>
      <p:ext uri="{BB962C8B-B14F-4D97-AF65-F5344CB8AC3E}">
        <p14:creationId xmlns:p14="http://schemas.microsoft.com/office/powerpoint/2010/main" val="3231661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READING</a:t>
            </a:r>
            <a:endParaRPr lang="ro-RO" dirty="0"/>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2417230194"/>
              </p:ext>
            </p:extLst>
          </p:nvPr>
        </p:nvGraphicFramePr>
        <p:xfrm>
          <a:off x="1069975" y="2430462"/>
          <a:ext cx="4754563" cy="3979001"/>
        </p:xfrm>
        <a:graphic>
          <a:graphicData uri="http://schemas.openxmlformats.org/drawingml/2006/table">
            <a:tbl>
              <a:tblPr>
                <a:tableStyleId>{5C22544A-7EE6-4342-B048-85BDC9FD1C3A}</a:tableStyleId>
              </a:tblPr>
              <a:tblGrid>
                <a:gridCol w="381712"/>
                <a:gridCol w="4372851"/>
              </a:tblGrid>
              <a:tr h="171537">
                <a:tc>
                  <a:txBody>
                    <a:bodyPr/>
                    <a:lstStyle/>
                    <a:p>
                      <a:pPr algn="ctr">
                        <a:lnSpc>
                          <a:spcPct val="115000"/>
                        </a:lnSpc>
                        <a:spcAft>
                          <a:spcPts val="0"/>
                        </a:spcAft>
                      </a:pPr>
                      <a:r>
                        <a:rPr lang="en-GB" sz="1000" spc="-15" baseline="30000" dirty="0">
                          <a:effectLst/>
                        </a:rPr>
                        <a:t> </a:t>
                      </a:r>
                      <a:endParaRPr lang="ro-RO"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gn="ctr">
                        <a:lnSpc>
                          <a:spcPct val="115000"/>
                        </a:lnSpc>
                        <a:spcAft>
                          <a:spcPts val="0"/>
                        </a:spcAft>
                      </a:pPr>
                      <a:r>
                        <a:rPr lang="en-GB" sz="1000" dirty="0" smtClean="0">
                          <a:effectLst/>
                        </a:rPr>
                        <a:t>READING </a:t>
                      </a:r>
                      <a:r>
                        <a:rPr lang="en-GB" sz="1000" dirty="0">
                          <a:effectLst/>
                        </a:rPr>
                        <a:t>COMPREHENSION</a:t>
                      </a:r>
                      <a:endParaRPr lang="ro-RO"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0"/>
                        </a:spcAft>
                      </a:pPr>
                      <a:r>
                        <a:rPr lang="en-GB" sz="1000" spc="-15" baseline="30000">
                          <a:effectLst/>
                        </a:rPr>
                        <a:t> </a:t>
                      </a:r>
                      <a:endParaRPr lang="ro-RO"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dirty="0">
                          <a:effectLst/>
                        </a:rPr>
                        <a:t>Can understand in detail lengthy, complex texts, whether or not they relate to his/her own area of speciality, provided he/she can reread difficult sections.</a:t>
                      </a:r>
                      <a:endParaRPr lang="ro-RO" sz="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0"/>
                        </a:spcAft>
                      </a:pPr>
                      <a:r>
                        <a:rPr lang="en-GB" sz="1000" spc="-15">
                          <a:effectLst/>
                        </a:rPr>
                        <a:t> </a:t>
                      </a:r>
                      <a:endParaRPr lang="ro-RO"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read straightforward factual texts on subjects related to his/her field and interest with a satisfactory level of comprehension</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514611">
                <a:tc>
                  <a:txBody>
                    <a:bodyPr/>
                    <a:lstStyle/>
                    <a:p>
                      <a:pPr algn="ctr">
                        <a:lnSpc>
                          <a:spcPct val="115000"/>
                        </a:lnSpc>
                        <a:spcAft>
                          <a:spcPts val="0"/>
                        </a:spcAft>
                      </a:pPr>
                      <a:r>
                        <a:rPr lang="en-GB" sz="1000" spc="-15" baseline="30000">
                          <a:effectLst/>
                        </a:rPr>
                        <a:t> </a:t>
                      </a:r>
                      <a:endParaRPr lang="ro-RO"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and interpret critically virtually all forms of the written language including abstract, structurally complex, or highly colloquial literary and non-literary writings.</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686149">
                <a:tc>
                  <a:txBody>
                    <a:bodyPr/>
                    <a:lstStyle/>
                    <a:p>
                      <a:pPr algn="ctr">
                        <a:lnSpc>
                          <a:spcPct val="115000"/>
                        </a:lnSpc>
                        <a:spcBef>
                          <a:spcPts val="1500"/>
                        </a:spcBef>
                        <a:spcAft>
                          <a:spcPts val="0"/>
                        </a:spcAft>
                      </a:pPr>
                      <a:r>
                        <a:rPr lang="en-GB" sz="1000" spc="-15" baseline="30000">
                          <a:effectLst/>
                        </a:rPr>
                        <a:t> </a:t>
                      </a:r>
                      <a:endParaRPr lang="ro-RO"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read with a large degree of independence, adapting style and speed of reading to different texts and purposes, and using appropriate reference sources selectively. Has a broad active reading vocabulary, but may experience some difficulty with low-frequency idioms.</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300"/>
                        </a:spcAft>
                      </a:pPr>
                      <a:r>
                        <a:rPr lang="en-GB" sz="1000" baseline="30000">
                          <a:effectLst/>
                        </a:rPr>
                        <a:t> </a:t>
                      </a:r>
                      <a:endParaRPr lang="ro-RO" sz="1000" i="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a wide range of long and complex texts, appreciating subtle distinctions of style and implicit as well as explicit meaning.</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300"/>
                        </a:spcAft>
                      </a:pPr>
                      <a:r>
                        <a:rPr lang="en-GB" sz="1000" baseline="30000">
                          <a:effectLst/>
                        </a:rPr>
                        <a:t> </a:t>
                      </a:r>
                      <a:endParaRPr lang="ro-RO" sz="1000" i="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very short, simple texts a single phrase at a time, picking up familiar names, words and basic phrases and rereading as required.</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Aft>
                          <a:spcPts val="600"/>
                        </a:spcAft>
                        <a:tabLst>
                          <a:tab pos="143510" algn="l"/>
                          <a:tab pos="457200" algn="l"/>
                        </a:tabLst>
                      </a:pPr>
                      <a:r>
                        <a:rPr lang="en-GB" sz="1000" spc="-10" baseline="30000">
                          <a:effectLst/>
                        </a:rPr>
                        <a:t> </a:t>
                      </a:r>
                      <a:endParaRPr lang="ro-RO" sz="800" spc="-10">
                        <a:effectLst/>
                        <a:latin typeface="Arial" panose="020B0604020202020204" pitchFamily="34"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short, simple texts containing the highest frequency vocabulary, including a proportion of shared international vocabulary items. </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600"/>
                        </a:spcAft>
                        <a:tabLst>
                          <a:tab pos="143510" algn="l"/>
                          <a:tab pos="457200" algn="l"/>
                        </a:tabLst>
                      </a:pPr>
                      <a:r>
                        <a:rPr lang="en-GB" sz="1000" spc="-10" baseline="30000">
                          <a:effectLst/>
                        </a:rPr>
                        <a:t> </a:t>
                      </a:r>
                      <a:endParaRPr lang="ro-RO" sz="800" spc="-10">
                        <a:effectLst/>
                        <a:latin typeface="Arial" panose="020B0604020202020204" pitchFamily="34"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dirty="0">
                          <a:effectLst/>
                        </a:rPr>
                        <a:t>Can understand short, simple texts on familiar matters of a concrete type which consist of high frequency everyday or job-related language.</a:t>
                      </a:r>
                      <a:endParaRPr lang="ro-RO" sz="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573450919"/>
              </p:ext>
            </p:extLst>
          </p:nvPr>
        </p:nvGraphicFramePr>
        <p:xfrm>
          <a:off x="6364288" y="2430462"/>
          <a:ext cx="4754562" cy="3971000"/>
        </p:xfrm>
        <a:graphic>
          <a:graphicData uri="http://schemas.openxmlformats.org/drawingml/2006/table">
            <a:tbl>
              <a:tblPr>
                <a:tableStyleId>{5C22544A-7EE6-4342-B048-85BDC9FD1C3A}</a:tableStyleId>
              </a:tblPr>
              <a:tblGrid>
                <a:gridCol w="381712"/>
                <a:gridCol w="4372850"/>
              </a:tblGrid>
              <a:tr h="171537">
                <a:tc>
                  <a:txBody>
                    <a:bodyPr/>
                    <a:lstStyle/>
                    <a:p>
                      <a:pPr algn="ctr">
                        <a:lnSpc>
                          <a:spcPct val="115000"/>
                        </a:lnSpc>
                        <a:spcAft>
                          <a:spcPts val="0"/>
                        </a:spcAft>
                      </a:pPr>
                      <a:r>
                        <a:rPr lang="en-GB" sz="1000" spc="-15" baseline="30000" dirty="0">
                          <a:effectLst/>
                        </a:rPr>
                        <a:t> </a:t>
                      </a:r>
                      <a:endParaRPr lang="ro-RO"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gn="ctr">
                        <a:lnSpc>
                          <a:spcPct val="115000"/>
                        </a:lnSpc>
                        <a:spcAft>
                          <a:spcPts val="0"/>
                        </a:spcAft>
                      </a:pPr>
                      <a:r>
                        <a:rPr lang="en-GB" sz="1000" dirty="0" smtClean="0">
                          <a:effectLst/>
                        </a:rPr>
                        <a:t>READING </a:t>
                      </a:r>
                      <a:r>
                        <a:rPr lang="en-GB" sz="1000" dirty="0">
                          <a:effectLst/>
                        </a:rPr>
                        <a:t>COMPREHENSION</a:t>
                      </a:r>
                      <a:endParaRPr lang="ro-RO"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r>
              <a:tr h="514611">
                <a:tc>
                  <a:txBody>
                    <a:bodyPr/>
                    <a:lstStyle/>
                    <a:p>
                      <a:pPr algn="ctr">
                        <a:lnSpc>
                          <a:spcPct val="115000"/>
                        </a:lnSpc>
                        <a:spcBef>
                          <a:spcPts val="600"/>
                        </a:spcBef>
                        <a:spcAft>
                          <a:spcPts val="0"/>
                        </a:spcAft>
                      </a:pPr>
                      <a:r>
                        <a:rPr lang="en-GB" sz="1000" spc="-15">
                          <a:effectLst/>
                        </a:rPr>
                        <a:t>C2</a:t>
                      </a:r>
                      <a:endParaRPr lang="ro-RO"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and interpret critically virtually all forms of the written language including abstract, structurally complex, or highly colloquial literary and non-literary writings.</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0"/>
                        </a:spcAft>
                      </a:pPr>
                      <a:r>
                        <a:rPr lang="en-GB" sz="1000" spc="-15">
                          <a:effectLst/>
                        </a:rPr>
                        <a:t>C2</a:t>
                      </a:r>
                      <a:endParaRPr lang="ro-RO"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a wide range of long and complex texts, appreciating subtle distinctions of style and implicit as well as explicit meaning.</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Aft>
                          <a:spcPts val="0"/>
                        </a:spcAft>
                      </a:pPr>
                      <a:r>
                        <a:rPr lang="en-GB" sz="1000" spc="-15">
                          <a:effectLst/>
                        </a:rPr>
                        <a:t>C1</a:t>
                      </a:r>
                      <a:endParaRPr lang="ro-RO"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in detail lengthy, complex texts, whether or not they relate to his/her own area of speciality, provided he/she can reread difficult sections.</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686149">
                <a:tc>
                  <a:txBody>
                    <a:bodyPr/>
                    <a:lstStyle/>
                    <a:p>
                      <a:pPr algn="ctr">
                        <a:lnSpc>
                          <a:spcPct val="115000"/>
                        </a:lnSpc>
                        <a:spcBef>
                          <a:spcPts val="1500"/>
                        </a:spcBef>
                        <a:spcAft>
                          <a:spcPts val="0"/>
                        </a:spcAft>
                      </a:pPr>
                      <a:r>
                        <a:rPr lang="en-GB" sz="1000" spc="-15">
                          <a:effectLst/>
                        </a:rPr>
                        <a:t>B2</a:t>
                      </a:r>
                      <a:endParaRPr lang="ro-RO"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read with a large degree of independence, adapting style and speed of reading to different texts and purposes, and using appropriate reference sources selectively. Has a broad active reading vocabulary, but may experience some difficulty with low-frequency idioms.</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300"/>
                        </a:spcAft>
                      </a:pPr>
                      <a:r>
                        <a:rPr lang="en-GB" sz="1000">
                          <a:effectLst/>
                        </a:rPr>
                        <a:t>B1</a:t>
                      </a:r>
                      <a:endParaRPr lang="ro-RO" sz="1000" i="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read straightforward factual texts on subjects related to his/her field and interest with a satisfactory level of comprehension.</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300"/>
                        </a:spcAft>
                      </a:pPr>
                      <a:r>
                        <a:rPr lang="en-GB" sz="1000">
                          <a:effectLst/>
                        </a:rPr>
                        <a:t>A2</a:t>
                      </a:r>
                      <a:endParaRPr lang="ro-RO" sz="1000" i="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short, simple texts on familiar matters of a concrete type which consist of high frequency everyday or job-related language</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Aft>
                          <a:spcPts val="600"/>
                        </a:spcAft>
                        <a:tabLst>
                          <a:tab pos="143510" algn="l"/>
                          <a:tab pos="457200" algn="l"/>
                        </a:tabLst>
                      </a:pPr>
                      <a:r>
                        <a:rPr lang="en-GB" sz="1000" spc="-10">
                          <a:effectLst/>
                        </a:rPr>
                        <a:t>A2</a:t>
                      </a:r>
                      <a:endParaRPr lang="ro-RO" sz="800" spc="-10">
                        <a:effectLst/>
                        <a:latin typeface="Arial" panose="020B0604020202020204" pitchFamily="34"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a:effectLst/>
                        </a:rPr>
                        <a:t>Can understand short, simple texts containing the highest frequency vocabulary, including a proportion of shared international vocabulary items. </a:t>
                      </a:r>
                      <a:endParaRPr lang="ro-RO" sz="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55936" marR="55936" marT="0" marB="0"/>
                </a:tc>
              </a:tr>
              <a:tr h="343074">
                <a:tc>
                  <a:txBody>
                    <a:bodyPr/>
                    <a:lstStyle/>
                    <a:p>
                      <a:pPr algn="ctr">
                        <a:lnSpc>
                          <a:spcPct val="115000"/>
                        </a:lnSpc>
                        <a:spcBef>
                          <a:spcPts val="600"/>
                        </a:spcBef>
                        <a:spcAft>
                          <a:spcPts val="600"/>
                        </a:spcAft>
                        <a:tabLst>
                          <a:tab pos="143510" algn="l"/>
                          <a:tab pos="457200" algn="l"/>
                        </a:tabLst>
                      </a:pPr>
                      <a:r>
                        <a:rPr lang="en-GB" sz="1000" spc="-10">
                          <a:effectLst/>
                        </a:rPr>
                        <a:t>A1</a:t>
                      </a:r>
                      <a:endParaRPr lang="ro-RO" sz="800" spc="-10">
                        <a:effectLst/>
                        <a:latin typeface="Arial" panose="020B0604020202020204" pitchFamily="34" charset="0"/>
                        <a:ea typeface="Times New Roman" panose="02020603050405020304" pitchFamily="18" charset="0"/>
                        <a:cs typeface="Times New Roman" panose="02020603050405020304" pitchFamily="18" charset="0"/>
                      </a:endParaRPr>
                    </a:p>
                  </a:txBody>
                  <a:tcPr marL="55936" marR="55936" marT="0" marB="0"/>
                </a:tc>
                <a:tc>
                  <a:txBody>
                    <a:bodyPr/>
                    <a:lstStyle/>
                    <a:p>
                      <a:pPr>
                        <a:lnSpc>
                          <a:spcPct val="115000"/>
                        </a:lnSpc>
                        <a:spcAft>
                          <a:spcPts val="0"/>
                        </a:spcAft>
                      </a:pPr>
                      <a:r>
                        <a:rPr lang="en-GB" sz="1000" dirty="0">
                          <a:effectLst/>
                        </a:rPr>
                        <a:t>Can understand very short, simple texts a single phrase at a time, picking up familiar names, words and basic phrases and rereading as required.</a:t>
                      </a:r>
                      <a:endParaRPr lang="ro-RO"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36" marR="55936" marT="0" marB="0"/>
                </a:tc>
              </a:tr>
            </a:tbl>
          </a:graphicData>
        </a:graphic>
      </p:graphicFrame>
      <p:sp>
        <p:nvSpPr>
          <p:cNvPr id="8"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Tree>
    <p:extLst>
      <p:ext uri="{BB962C8B-B14F-4D97-AF65-F5344CB8AC3E}">
        <p14:creationId xmlns:p14="http://schemas.microsoft.com/office/powerpoint/2010/main" val="254833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LISTENING</a:t>
            </a:r>
            <a:endParaRPr lang="ro-RO"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93890304"/>
              </p:ext>
            </p:extLst>
          </p:nvPr>
        </p:nvGraphicFramePr>
        <p:xfrm>
          <a:off x="1168713" y="2194560"/>
          <a:ext cx="4396063" cy="4038435"/>
        </p:xfrm>
        <a:graphic>
          <a:graphicData uri="http://schemas.openxmlformats.org/drawingml/2006/table">
            <a:tbl>
              <a:tblPr>
                <a:tableStyleId>{5C22544A-7EE6-4342-B048-85BDC9FD1C3A}</a:tableStyleId>
              </a:tblPr>
              <a:tblGrid>
                <a:gridCol w="626629"/>
                <a:gridCol w="3769434"/>
              </a:tblGrid>
              <a:tr h="226767">
                <a:tc>
                  <a:txBody>
                    <a:bodyPr/>
                    <a:lstStyle/>
                    <a:p>
                      <a:pPr>
                        <a:lnSpc>
                          <a:spcPct val="115000"/>
                        </a:lnSpc>
                        <a:spcAft>
                          <a:spcPts val="1000"/>
                        </a:spcAft>
                      </a:pPr>
                      <a:r>
                        <a:rPr lang="en-US" sz="1000" dirty="0">
                          <a:effectLst/>
                        </a:rPr>
                        <a:t>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tc>
                <a:tc>
                  <a:txBody>
                    <a:bodyPr/>
                    <a:lstStyle/>
                    <a:p>
                      <a:pPr>
                        <a:lnSpc>
                          <a:spcPct val="115000"/>
                        </a:lnSpc>
                        <a:spcAft>
                          <a:spcPts val="1000"/>
                        </a:spcAft>
                      </a:pPr>
                      <a:r>
                        <a:rPr lang="en-US" sz="1000" dirty="0">
                          <a:effectLst/>
                        </a:rPr>
                        <a:t>LISTENING TO AUDIO MEDIA AND RECORDINGS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r>
              <a:tr h="680300">
                <a:tc>
                  <a:txBody>
                    <a:bodyPr/>
                    <a:lstStyle/>
                    <a:p>
                      <a:pPr>
                        <a:lnSpc>
                          <a:spcPct val="115000"/>
                        </a:lnSpc>
                        <a:spcAft>
                          <a:spcPts val="1000"/>
                        </a:spcAft>
                      </a:pPr>
                      <a:r>
                        <a:rPr lang="en-US" sz="1000" dirty="0">
                          <a:effectLst/>
                        </a:rPr>
                        <a:t>C1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c>
                  <a:txBody>
                    <a:bodyPr/>
                    <a:lstStyle/>
                    <a:p>
                      <a:pPr>
                        <a:lnSpc>
                          <a:spcPct val="115000"/>
                        </a:lnSpc>
                        <a:spcAft>
                          <a:spcPts val="1000"/>
                        </a:spcAft>
                      </a:pPr>
                      <a:r>
                        <a:rPr lang="en-US" sz="1000" dirty="0">
                          <a:effectLst/>
                        </a:rPr>
                        <a:t>Can understand a wide range of recorded and broadcast audio material, including some non-standard usage, and identify ﬁner points of detail including implicit attitudes and relationships between speakers.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r>
              <a:tr h="680300">
                <a:tc rowSpan="2">
                  <a:txBody>
                    <a:bodyPr/>
                    <a:lstStyle/>
                    <a:p>
                      <a:pPr>
                        <a:lnSpc>
                          <a:spcPct val="115000"/>
                        </a:lnSpc>
                        <a:spcAft>
                          <a:spcPts val="1000"/>
                        </a:spcAft>
                      </a:pPr>
                      <a:r>
                        <a:rPr lang="en-US" sz="1000" dirty="0">
                          <a:effectLst/>
                        </a:rPr>
                        <a:t>B2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c>
                  <a:txBody>
                    <a:bodyPr/>
                    <a:lstStyle/>
                    <a:p>
                      <a:pPr>
                        <a:lnSpc>
                          <a:spcPct val="115000"/>
                        </a:lnSpc>
                        <a:spcAft>
                          <a:spcPts val="1000"/>
                        </a:spcAft>
                      </a:pPr>
                      <a:r>
                        <a:rPr lang="en-US" sz="1000" dirty="0">
                          <a:effectLst/>
                        </a:rPr>
                        <a:t>Can understand recordings in standard dialect likely to be encountered in social, professional or academic life and identify speaker viewpoints and attitudes as well as the information content.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r>
              <a:tr h="566916">
                <a:tc vMerge="1">
                  <a:txBody>
                    <a:bodyPr/>
                    <a:lstStyle/>
                    <a:p>
                      <a:endParaRPr lang="ro-RO"/>
                    </a:p>
                  </a:txBody>
                  <a:tcPr/>
                </a:tc>
                <a:tc>
                  <a:txBody>
                    <a:bodyPr/>
                    <a:lstStyle/>
                    <a:p>
                      <a:pPr>
                        <a:lnSpc>
                          <a:spcPct val="115000"/>
                        </a:lnSpc>
                        <a:spcAft>
                          <a:spcPts val="1000"/>
                        </a:spcAft>
                      </a:pPr>
                      <a:r>
                        <a:rPr lang="en-US" sz="1000" dirty="0">
                          <a:effectLst/>
                        </a:rPr>
                        <a:t>Can understand most radio documentaries and most other recorded or broadcast audio material delivered in standard dialect and can identify the speaker’s mood, tone etc.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r>
              <a:tr h="566916">
                <a:tc rowSpan="2">
                  <a:txBody>
                    <a:bodyPr/>
                    <a:lstStyle/>
                    <a:p>
                      <a:pPr>
                        <a:lnSpc>
                          <a:spcPct val="115000"/>
                        </a:lnSpc>
                        <a:spcAft>
                          <a:spcPts val="1000"/>
                        </a:spcAft>
                      </a:pPr>
                      <a:r>
                        <a:rPr lang="en-US" sz="1000" dirty="0">
                          <a:effectLst/>
                        </a:rPr>
                        <a:t>B1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c>
                  <a:txBody>
                    <a:bodyPr/>
                    <a:lstStyle/>
                    <a:p>
                      <a:pPr>
                        <a:lnSpc>
                          <a:spcPct val="115000"/>
                        </a:lnSpc>
                        <a:spcAft>
                          <a:spcPts val="1000"/>
                        </a:spcAft>
                      </a:pPr>
                      <a:r>
                        <a:rPr lang="en-US" sz="1000" dirty="0">
                          <a:effectLst/>
                        </a:rPr>
                        <a:t>Can understand the information content of the majority of recorded or broadcast audio material on topics of personal interest delivered in clear standard speech.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r>
              <a:tr h="566916">
                <a:tc vMerge="1">
                  <a:txBody>
                    <a:bodyPr/>
                    <a:lstStyle/>
                    <a:p>
                      <a:endParaRPr lang="ro-RO"/>
                    </a:p>
                  </a:txBody>
                  <a:tcPr/>
                </a:tc>
                <a:tc>
                  <a:txBody>
                    <a:bodyPr/>
                    <a:lstStyle/>
                    <a:p>
                      <a:pPr>
                        <a:lnSpc>
                          <a:spcPct val="115000"/>
                        </a:lnSpc>
                        <a:spcAft>
                          <a:spcPts val="1000"/>
                        </a:spcAft>
                      </a:pPr>
                      <a:r>
                        <a:rPr lang="en-US" sz="1000" dirty="0">
                          <a:effectLst/>
                        </a:rPr>
                        <a:t>Can understand the main points of radio news bulletins and simpler recorded material about familiar subjects delivered relatively slowly and clearly.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r>
              <a:tr h="566916">
                <a:tc>
                  <a:txBody>
                    <a:bodyPr/>
                    <a:lstStyle/>
                    <a:p>
                      <a:pPr>
                        <a:lnSpc>
                          <a:spcPct val="115000"/>
                        </a:lnSpc>
                        <a:spcAft>
                          <a:spcPts val="1000"/>
                        </a:spcAft>
                      </a:pPr>
                      <a:r>
                        <a:rPr lang="en-US" sz="1000" dirty="0">
                          <a:effectLst/>
                        </a:rPr>
                        <a:t>A2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c>
                  <a:txBody>
                    <a:bodyPr/>
                    <a:lstStyle/>
                    <a:p>
                      <a:pPr>
                        <a:lnSpc>
                          <a:spcPct val="115000"/>
                        </a:lnSpc>
                        <a:spcAft>
                          <a:spcPts val="1000"/>
                        </a:spcAft>
                      </a:pPr>
                      <a:r>
                        <a:rPr lang="en-US" sz="1000" dirty="0">
                          <a:effectLst/>
                        </a:rPr>
                        <a:t>Can understand and extract the essential information from short, recorded passages dealing with predictable everyday matters which are delivered slowly and clearly.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r>
              <a:tr h="123243">
                <a:tc>
                  <a:txBody>
                    <a:bodyPr/>
                    <a:lstStyle/>
                    <a:p>
                      <a:pPr>
                        <a:lnSpc>
                          <a:spcPct val="115000"/>
                        </a:lnSpc>
                        <a:spcAft>
                          <a:spcPts val="1000"/>
                        </a:spcAft>
                      </a:pPr>
                      <a:r>
                        <a:rPr lang="en-US" sz="1000" dirty="0">
                          <a:effectLst/>
                        </a:rPr>
                        <a:t>A1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c>
                  <a:txBody>
                    <a:bodyPr/>
                    <a:lstStyle/>
                    <a:p>
                      <a:pPr>
                        <a:lnSpc>
                          <a:spcPct val="115000"/>
                        </a:lnSpc>
                        <a:spcAft>
                          <a:spcPts val="1000"/>
                        </a:spcAft>
                      </a:pPr>
                      <a:r>
                        <a:rPr lang="en-US" sz="1000" dirty="0">
                          <a:effectLst/>
                        </a:rPr>
                        <a:t>No descriptor available </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973" marR="36973" marT="0" marB="0" anchor="ctr"/>
                </a:tc>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1646964791"/>
              </p:ext>
            </p:extLst>
          </p:nvPr>
        </p:nvGraphicFramePr>
        <p:xfrm>
          <a:off x="6364288" y="2194558"/>
          <a:ext cx="4754562" cy="4038436"/>
        </p:xfrm>
        <a:graphic>
          <a:graphicData uri="http://schemas.openxmlformats.org/drawingml/2006/table">
            <a:tbl>
              <a:tblPr>
                <a:tableStyleId>{5C22544A-7EE6-4342-B048-85BDC9FD1C3A}</a:tableStyleId>
              </a:tblPr>
              <a:tblGrid>
                <a:gridCol w="286798"/>
                <a:gridCol w="4467764"/>
              </a:tblGrid>
              <a:tr h="311933">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tc>
                <a:tc>
                  <a:txBody>
                    <a:bodyPr/>
                    <a:lstStyle/>
                    <a:p>
                      <a:pPr>
                        <a:lnSpc>
                          <a:spcPct val="115000"/>
                        </a:lnSpc>
                        <a:spcAft>
                          <a:spcPts val="1000"/>
                        </a:spcAft>
                      </a:pPr>
                      <a:r>
                        <a:rPr lang="en-US" sz="1100">
                          <a:effectLst/>
                        </a:rPr>
                        <a:t>LISTENING AS A MEMBER OF A LIVE AUDIENCE B1-C2</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809236">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follow a lecture or talk within his/her own ﬁeld, provided the subject matter is familiar and the presentation straightforward and clearly structured.</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522741">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follow most lectures, discussions and debates with relative ease.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792645">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follow in outline straightforward short talks on familiar topics provided these are delivered in clearly articulated standard speech.</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792645">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a:effectLst/>
                        </a:rPr>
                        <a:t>Can follow specialised lectures and presentations employing a high degree of colloquialism, regional usage or unfamiliar terminology.</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r h="809236">
                <a:tc>
                  <a:txBody>
                    <a:bodyPr/>
                    <a:lstStyle/>
                    <a:p>
                      <a:pPr>
                        <a:lnSpc>
                          <a:spcPct val="115000"/>
                        </a:lnSpc>
                        <a:spcAft>
                          <a:spcPts val="1000"/>
                        </a:spcAft>
                      </a:pPr>
                      <a:r>
                        <a:rPr lang="en-US" sz="1100">
                          <a:effectLst/>
                        </a:rPr>
                        <a:t> </a:t>
                      </a:r>
                      <a:endParaRPr lang="ro-RO" sz="100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c>
                  <a:txBody>
                    <a:bodyPr/>
                    <a:lstStyle/>
                    <a:p>
                      <a:pPr>
                        <a:lnSpc>
                          <a:spcPct val="115000"/>
                        </a:lnSpc>
                        <a:spcAft>
                          <a:spcPts val="1000"/>
                        </a:spcAft>
                      </a:pPr>
                      <a:r>
                        <a:rPr lang="en-US" sz="1100" dirty="0">
                          <a:effectLst/>
                        </a:rPr>
                        <a:t>Can follow the essentials of lectures, talks and reports and other forms of academic/professional presentation which are propositionally and linguistically complex.</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28" marR="62828" marT="0" marB="0" anchor="ctr"/>
                </a:tc>
              </a:tr>
            </a:tbl>
          </a:graphicData>
        </a:graphic>
      </p:graphicFrame>
    </p:spTree>
    <p:extLst>
      <p:ext uri="{BB962C8B-B14F-4D97-AF65-F5344CB8AC3E}">
        <p14:creationId xmlns:p14="http://schemas.microsoft.com/office/powerpoint/2010/main" val="42343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writing</a:t>
            </a:r>
            <a:endParaRPr lang="ro-RO"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90691914"/>
              </p:ext>
            </p:extLst>
          </p:nvPr>
        </p:nvGraphicFramePr>
        <p:xfrm>
          <a:off x="792480" y="1820092"/>
          <a:ext cx="5007429" cy="5062945"/>
        </p:xfrm>
        <a:graphic>
          <a:graphicData uri="http://schemas.openxmlformats.org/drawingml/2006/table">
            <a:tbl>
              <a:tblPr firstRow="1" firstCol="1" bandRow="1">
                <a:tableStyleId>{5C22544A-7EE6-4342-B048-85BDC9FD1C3A}</a:tableStyleId>
              </a:tblPr>
              <a:tblGrid>
                <a:gridCol w="489690"/>
                <a:gridCol w="4517739"/>
              </a:tblGrid>
              <a:tr h="330925">
                <a:tc>
                  <a:txBody>
                    <a:bodyPr/>
                    <a:lstStyle/>
                    <a:p>
                      <a:pPr algn="ctr">
                        <a:lnSpc>
                          <a:spcPct val="115000"/>
                        </a:lnSpc>
                        <a:spcAft>
                          <a:spcPts val="0"/>
                        </a:spcAft>
                      </a:pPr>
                      <a:r>
                        <a:rPr lang="en-GB" sz="800" dirty="0">
                          <a:effectLst/>
                        </a:rPr>
                        <a:t> </a:t>
                      </a:r>
                      <a:endParaRPr lang="ro-RO"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gn="ctr">
                        <a:lnSpc>
                          <a:spcPct val="115000"/>
                        </a:lnSpc>
                        <a:spcAft>
                          <a:spcPts val="0"/>
                        </a:spcAft>
                      </a:pPr>
                      <a:r>
                        <a:rPr lang="en-GB" sz="1000" dirty="0">
                          <a:effectLst/>
                        </a:rPr>
                        <a:t>CREATIVE WRITING</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294687">
                <a:tc>
                  <a:txBody>
                    <a:bodyPr/>
                    <a:lstStyle/>
                    <a:p>
                      <a:pPr algn="ctr">
                        <a:lnSpc>
                          <a:spcPct val="115000"/>
                        </a:lnSpc>
                        <a:spcAft>
                          <a:spcPts val="0"/>
                        </a:spcAft>
                      </a:pPr>
                      <a:r>
                        <a:rPr lang="en-GB" sz="800">
                          <a:effectLst/>
                        </a:rPr>
                        <a:t>C2</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1000" dirty="0">
                          <a:effectLst/>
                        </a:rPr>
                        <a:t>Can write clear, smoothly flowing, and fully engrossing stories and descriptions of experience in a style appropriate to the genre adopted.</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442031">
                <a:tc>
                  <a:txBody>
                    <a:bodyPr/>
                    <a:lstStyle/>
                    <a:p>
                      <a:pPr algn="ctr">
                        <a:lnSpc>
                          <a:spcPct val="115000"/>
                        </a:lnSpc>
                        <a:spcAft>
                          <a:spcPts val="0"/>
                        </a:spcAft>
                      </a:pPr>
                      <a:r>
                        <a:rPr lang="en-GB" sz="800">
                          <a:effectLst/>
                        </a:rPr>
                        <a:t>C1</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1000" dirty="0">
                          <a:effectLst/>
                        </a:rPr>
                        <a:t>Can write clear, detailed, well-structured and developed descriptions and imaginative texts in an assured, personal, natural style appropriate to the reader in mind.</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1178748">
                <a:tc>
                  <a:txBody>
                    <a:bodyPr/>
                    <a:lstStyle/>
                    <a:p>
                      <a:pPr algn="ctr">
                        <a:lnSpc>
                          <a:spcPct val="115000"/>
                        </a:lnSpc>
                        <a:spcAft>
                          <a:spcPts val="0"/>
                        </a:spcAft>
                      </a:pPr>
                      <a:r>
                        <a:rPr lang="en-GB" sz="800">
                          <a:effectLst/>
                        </a:rPr>
                        <a:t>B2</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1000" dirty="0">
                          <a:effectLst/>
                        </a:rPr>
                        <a:t>Can write clear, detailed descriptions of real or imaginary events and experiences, marking the relationship between ideas in clear connected text, and following established conventions of the genre concerned.</a:t>
                      </a:r>
                      <a:endParaRPr lang="ro-RO" sz="1000" dirty="0">
                        <a:effectLst/>
                      </a:endParaRPr>
                    </a:p>
                    <a:p>
                      <a:pPr>
                        <a:lnSpc>
                          <a:spcPct val="115000"/>
                        </a:lnSpc>
                        <a:spcAft>
                          <a:spcPts val="0"/>
                        </a:spcAft>
                      </a:pPr>
                      <a:r>
                        <a:rPr lang="en-GB" sz="1000" dirty="0">
                          <a:effectLst/>
                        </a:rPr>
                        <a:t>Can write clear, detailed descriptions on a variety of subjects related to his/her field of interest.</a:t>
                      </a:r>
                      <a:endParaRPr lang="ro-RO" sz="1000" dirty="0">
                        <a:effectLst/>
                      </a:endParaRPr>
                    </a:p>
                    <a:p>
                      <a:pPr>
                        <a:lnSpc>
                          <a:spcPct val="115000"/>
                        </a:lnSpc>
                        <a:spcAft>
                          <a:spcPts val="0"/>
                        </a:spcAft>
                      </a:pPr>
                      <a:r>
                        <a:rPr lang="en-GB" sz="1000" dirty="0">
                          <a:effectLst/>
                        </a:rPr>
                        <a:t>Can write a review of a film, book or play.</a:t>
                      </a:r>
                      <a:endParaRPr lang="ro-RO" sz="1000" dirty="0">
                        <a:effectLst/>
                      </a:endParaRPr>
                    </a:p>
                    <a:p>
                      <a:pPr>
                        <a:lnSpc>
                          <a:spcPct val="115000"/>
                        </a:lnSpc>
                        <a:spcAft>
                          <a:spcPts val="0"/>
                        </a:spcAft>
                      </a:pPr>
                      <a:r>
                        <a:rPr lang="en-GB" sz="1000" dirty="0">
                          <a:effectLst/>
                        </a:rPr>
                        <a:t>Can write straightforward, detailed descriptions on a range of familiar subjects within his/her field of interest.</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1178748">
                <a:tc>
                  <a:txBody>
                    <a:bodyPr/>
                    <a:lstStyle/>
                    <a:p>
                      <a:pPr algn="ctr">
                        <a:lnSpc>
                          <a:spcPct val="115000"/>
                        </a:lnSpc>
                        <a:spcAft>
                          <a:spcPts val="0"/>
                        </a:spcAft>
                      </a:pPr>
                      <a:r>
                        <a:rPr lang="en-GB" sz="800">
                          <a:effectLst/>
                        </a:rPr>
                        <a:t>B1</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1000" dirty="0">
                          <a:effectLst/>
                        </a:rPr>
                        <a:t>Can write accounts of experiences, describing feelings and reactions in simple connected text.</a:t>
                      </a:r>
                      <a:endParaRPr lang="ro-RO" sz="1000" dirty="0">
                        <a:effectLst/>
                      </a:endParaRPr>
                    </a:p>
                    <a:p>
                      <a:pPr>
                        <a:lnSpc>
                          <a:spcPct val="115000"/>
                        </a:lnSpc>
                        <a:spcAft>
                          <a:spcPts val="0"/>
                        </a:spcAft>
                      </a:pPr>
                      <a:r>
                        <a:rPr lang="en-GB" sz="1000" dirty="0">
                          <a:effectLst/>
                        </a:rPr>
                        <a:t>Can write a description of an event, a recent trip – real or imagined.</a:t>
                      </a:r>
                      <a:endParaRPr lang="ro-RO" sz="1000" dirty="0">
                        <a:effectLst/>
                      </a:endParaRPr>
                    </a:p>
                    <a:p>
                      <a:pPr>
                        <a:lnSpc>
                          <a:spcPct val="115000"/>
                        </a:lnSpc>
                        <a:spcAft>
                          <a:spcPts val="0"/>
                        </a:spcAft>
                      </a:pPr>
                      <a:r>
                        <a:rPr lang="en-GB" sz="1000" dirty="0">
                          <a:effectLst/>
                        </a:rPr>
                        <a:t>Can narrate a story.</a:t>
                      </a:r>
                      <a:endParaRPr lang="ro-RO" sz="1000" dirty="0">
                        <a:effectLst/>
                      </a:endParaRPr>
                    </a:p>
                    <a:p>
                      <a:pPr>
                        <a:lnSpc>
                          <a:spcPct val="115000"/>
                        </a:lnSpc>
                        <a:spcAft>
                          <a:spcPts val="0"/>
                        </a:spcAft>
                      </a:pPr>
                      <a:r>
                        <a:rPr lang="en-GB" sz="1000" dirty="0">
                          <a:effectLst/>
                        </a:rPr>
                        <a:t>Can write about everyday aspects of his/her environment, e.g. people, places, a job or study experience in linked sentences.</a:t>
                      </a:r>
                      <a:endParaRPr lang="ro-RO" sz="1000" dirty="0">
                        <a:effectLst/>
                      </a:endParaRPr>
                    </a:p>
                    <a:p>
                      <a:pPr>
                        <a:lnSpc>
                          <a:spcPct val="115000"/>
                        </a:lnSpc>
                        <a:spcAft>
                          <a:spcPts val="0"/>
                        </a:spcAft>
                      </a:pPr>
                      <a:r>
                        <a:rPr lang="en-GB" sz="1000" dirty="0">
                          <a:effectLst/>
                        </a:rPr>
                        <a:t>Can write very short, basic descriptions of events, past activities and personal experiences.</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442031">
                <a:tc>
                  <a:txBody>
                    <a:bodyPr/>
                    <a:lstStyle/>
                    <a:p>
                      <a:pPr algn="ctr">
                        <a:lnSpc>
                          <a:spcPct val="115000"/>
                        </a:lnSpc>
                        <a:spcAft>
                          <a:spcPts val="0"/>
                        </a:spcAft>
                      </a:pPr>
                      <a:r>
                        <a:rPr lang="en-GB" sz="800">
                          <a:effectLst/>
                        </a:rPr>
                        <a:t>A2</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1000" dirty="0">
                          <a:effectLst/>
                        </a:rPr>
                        <a:t>Can write a series of simple phrases and sentences about their family, living conditions, educational background, present or most recent job.</a:t>
                      </a:r>
                      <a:endParaRPr lang="ro-RO" sz="1000" dirty="0">
                        <a:effectLst/>
                      </a:endParaRPr>
                    </a:p>
                    <a:p>
                      <a:pPr>
                        <a:lnSpc>
                          <a:spcPct val="115000"/>
                        </a:lnSpc>
                        <a:spcAft>
                          <a:spcPts val="0"/>
                        </a:spcAft>
                      </a:pPr>
                      <a:r>
                        <a:rPr lang="en-GB" sz="1000" dirty="0">
                          <a:effectLst/>
                        </a:rPr>
                        <a:t>Can write short, simple imaginary biographies and simple poems about people.</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r h="294687">
                <a:tc>
                  <a:txBody>
                    <a:bodyPr/>
                    <a:lstStyle/>
                    <a:p>
                      <a:pPr algn="ctr">
                        <a:lnSpc>
                          <a:spcPct val="115000"/>
                        </a:lnSpc>
                        <a:spcAft>
                          <a:spcPts val="0"/>
                        </a:spcAft>
                      </a:pPr>
                      <a:r>
                        <a:rPr lang="en-GB" sz="800">
                          <a:effectLst/>
                        </a:rPr>
                        <a:t>A1</a:t>
                      </a:r>
                      <a:endParaRPr lang="ro-RO" sz="80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c>
                  <a:txBody>
                    <a:bodyPr/>
                    <a:lstStyle/>
                    <a:p>
                      <a:pPr>
                        <a:lnSpc>
                          <a:spcPct val="115000"/>
                        </a:lnSpc>
                        <a:spcAft>
                          <a:spcPts val="0"/>
                        </a:spcAft>
                      </a:pPr>
                      <a:r>
                        <a:rPr lang="en-GB" sz="1000" dirty="0">
                          <a:effectLst/>
                        </a:rPr>
                        <a:t>Can write simple phrases and sentences about themselves and imaginary people, where they live and what they do.</a:t>
                      </a:r>
                      <a:endParaRPr lang="ro-R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047" marR="48047" marT="0" marB="0"/>
                </a:tc>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1958864318"/>
              </p:ext>
            </p:extLst>
          </p:nvPr>
        </p:nvGraphicFramePr>
        <p:xfrm>
          <a:off x="6364288" y="1820094"/>
          <a:ext cx="4754562" cy="4885505"/>
        </p:xfrm>
        <a:graphic>
          <a:graphicData uri="http://schemas.openxmlformats.org/drawingml/2006/table">
            <a:tbl>
              <a:tblPr firstRow="1" firstCol="1" bandRow="1">
                <a:tableStyleId>{5C22544A-7EE6-4342-B048-85BDC9FD1C3A}</a:tableStyleId>
              </a:tblPr>
              <a:tblGrid>
                <a:gridCol w="494966"/>
                <a:gridCol w="4259596"/>
              </a:tblGrid>
              <a:tr h="255194">
                <a:tc>
                  <a:txBody>
                    <a:bodyPr/>
                    <a:lstStyle/>
                    <a:p>
                      <a:pPr>
                        <a:lnSpc>
                          <a:spcPct val="115000"/>
                        </a:lnSpc>
                        <a:spcAft>
                          <a:spcPts val="0"/>
                        </a:spcAft>
                      </a:pPr>
                      <a:r>
                        <a:rPr lang="en-GB" sz="1000" dirty="0">
                          <a:effectLst/>
                        </a:rPr>
                        <a:t> </a:t>
                      </a:r>
                      <a:endParaRPr lang="ro-R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gn="ctr">
                        <a:lnSpc>
                          <a:spcPct val="115000"/>
                        </a:lnSpc>
                        <a:spcAft>
                          <a:spcPts val="0"/>
                        </a:spcAft>
                      </a:pPr>
                      <a:r>
                        <a:rPr lang="en-GB" sz="1000" dirty="0">
                          <a:effectLst/>
                        </a:rPr>
                        <a:t>REPORTS AND ESSAYS (C1 – B1)</a:t>
                      </a:r>
                      <a:endParaRPr lang="ro-R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1029980">
                <a:tc>
                  <a:txBody>
                    <a:bodyPr/>
                    <a:lstStyle/>
                    <a:p>
                      <a:pPr algn="ctr">
                        <a:lnSpc>
                          <a:spcPct val="115000"/>
                        </a:lnSpc>
                        <a:spcAft>
                          <a:spcPts val="0"/>
                        </a:spcAft>
                      </a:pPr>
                      <a:r>
                        <a:rPr lang="en-GB" sz="10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write an essay or report which develops an argument systematically with appropriate highlighting of significant points and relevant supporting detail.</a:t>
                      </a:r>
                      <a:endParaRPr lang="ro-RO" sz="900">
                        <a:effectLst/>
                      </a:endParaRPr>
                    </a:p>
                    <a:p>
                      <a:pPr>
                        <a:lnSpc>
                          <a:spcPct val="115000"/>
                        </a:lnSpc>
                        <a:spcAft>
                          <a:spcPts val="0"/>
                        </a:spcAft>
                      </a:pPr>
                      <a:r>
                        <a:rPr lang="en-GB" sz="1000">
                          <a:effectLst/>
                        </a:rPr>
                        <a:t>Can evaluate different ideas or solutions to a problem.</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1029980">
                <a:tc>
                  <a:txBody>
                    <a:bodyPr/>
                    <a:lstStyle/>
                    <a:p>
                      <a:pPr algn="ctr">
                        <a:lnSpc>
                          <a:spcPct val="115000"/>
                        </a:lnSpc>
                        <a:spcAft>
                          <a:spcPts val="0"/>
                        </a:spcAft>
                      </a:pPr>
                      <a:r>
                        <a:rPr lang="en-GB" sz="10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write clear, well-structured expositions of complex subjects, underlining the relevant salient issues.</a:t>
                      </a:r>
                      <a:endParaRPr lang="ro-RO" sz="900">
                        <a:effectLst/>
                      </a:endParaRPr>
                    </a:p>
                    <a:p>
                      <a:pPr>
                        <a:lnSpc>
                          <a:spcPct val="115000"/>
                        </a:lnSpc>
                        <a:spcAft>
                          <a:spcPts val="0"/>
                        </a:spcAft>
                      </a:pPr>
                      <a:r>
                        <a:rPr lang="en-GB" sz="1000">
                          <a:effectLst/>
                        </a:rPr>
                        <a:t>Can expand and support points of view at some length with subsidiary points, reasons and relevant examples.</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1029980">
                <a:tc>
                  <a:txBody>
                    <a:bodyPr/>
                    <a:lstStyle/>
                    <a:p>
                      <a:pPr algn="ctr">
                        <a:lnSpc>
                          <a:spcPct val="115000"/>
                        </a:lnSpc>
                        <a:spcAft>
                          <a:spcPts val="0"/>
                        </a:spcAft>
                      </a:pPr>
                      <a:r>
                        <a:rPr lang="en-GB" sz="10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write short, simple essays on topics of interest.</a:t>
                      </a:r>
                      <a:endParaRPr lang="ro-RO" sz="900">
                        <a:effectLst/>
                      </a:endParaRPr>
                    </a:p>
                    <a:p>
                      <a:pPr>
                        <a:lnSpc>
                          <a:spcPct val="115000"/>
                        </a:lnSpc>
                        <a:spcAft>
                          <a:spcPts val="0"/>
                        </a:spcAft>
                      </a:pPr>
                      <a:r>
                        <a:rPr lang="en-GB" sz="1000">
                          <a:effectLst/>
                        </a:rPr>
                        <a:t>Can summarise, report and give his/her opinion about accumulated factual information on familiar routine and non-routine matters within his/her field with some confidence.</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1029980">
                <a:tc>
                  <a:txBody>
                    <a:bodyPr/>
                    <a:lstStyle/>
                    <a:p>
                      <a:pPr algn="ctr">
                        <a:lnSpc>
                          <a:spcPct val="115000"/>
                        </a:lnSpc>
                        <a:spcAft>
                          <a:spcPts val="0"/>
                        </a:spcAft>
                      </a:pPr>
                      <a:r>
                        <a:rPr lang="en-GB" sz="10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write an essay or report which develops an argument, giving reasons in support of or against a particular point of view and explaining the advantages and disadvantages of various options.</a:t>
                      </a:r>
                      <a:endParaRPr lang="ro-RO" sz="900">
                        <a:effectLst/>
                      </a:endParaRPr>
                    </a:p>
                    <a:p>
                      <a:pPr>
                        <a:lnSpc>
                          <a:spcPct val="115000"/>
                        </a:lnSpc>
                        <a:spcAft>
                          <a:spcPts val="0"/>
                        </a:spcAft>
                      </a:pPr>
                      <a:r>
                        <a:rPr lang="en-GB" sz="1000">
                          <a:effectLst/>
                        </a:rPr>
                        <a:t>Can synthesise information and arguments from a number of sources.</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510391">
                <a:tc>
                  <a:txBody>
                    <a:bodyPr/>
                    <a:lstStyle/>
                    <a:p>
                      <a:pPr algn="ctr">
                        <a:lnSpc>
                          <a:spcPct val="115000"/>
                        </a:lnSpc>
                        <a:spcAft>
                          <a:spcPts val="0"/>
                        </a:spcAft>
                      </a:pPr>
                      <a:r>
                        <a:rPr lang="en-GB" sz="10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dirty="0">
                          <a:effectLst/>
                        </a:rPr>
                        <a:t>Can write very brief reports to a standard conventionalised format, which pass on routine factual information and state reasons for actions.</a:t>
                      </a:r>
                      <a:endParaRPr lang="ro-R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bl>
          </a:graphicData>
        </a:graphic>
      </p:graphicFrame>
      <p:sp>
        <p:nvSpPr>
          <p:cNvPr id="6"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Tree>
    <p:extLst>
      <p:ext uri="{BB962C8B-B14F-4D97-AF65-F5344CB8AC3E}">
        <p14:creationId xmlns:p14="http://schemas.microsoft.com/office/powerpoint/2010/main" val="96577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SPEAKING</a:t>
            </a:r>
            <a:endParaRPr lang="ro-RO"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953738345"/>
              </p:ext>
            </p:extLst>
          </p:nvPr>
        </p:nvGraphicFramePr>
        <p:xfrm>
          <a:off x="1069975" y="2194559"/>
          <a:ext cx="4754563" cy="3740823"/>
        </p:xfrm>
        <a:graphic>
          <a:graphicData uri="http://schemas.openxmlformats.org/drawingml/2006/table">
            <a:tbl>
              <a:tblPr firstRow="1" firstCol="1" bandRow="1">
                <a:tableStyleId>{5C22544A-7EE6-4342-B048-85BDC9FD1C3A}</a:tableStyleId>
              </a:tblPr>
              <a:tblGrid>
                <a:gridCol w="494966"/>
                <a:gridCol w="4259597"/>
              </a:tblGrid>
              <a:tr h="193351">
                <a:tc>
                  <a:txBody>
                    <a:bodyPr/>
                    <a:lstStyle/>
                    <a:p>
                      <a:pPr algn="ctr">
                        <a:lnSpc>
                          <a:spcPct val="115000"/>
                        </a:lnSpc>
                        <a:spcAft>
                          <a:spcPts val="0"/>
                        </a:spcAft>
                      </a:pPr>
                      <a:r>
                        <a:rPr lang="nl-NL" sz="9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gn="ctr">
                        <a:lnSpc>
                          <a:spcPct val="115000"/>
                        </a:lnSpc>
                        <a:spcAft>
                          <a:spcPts val="0"/>
                        </a:spcAft>
                      </a:pPr>
                      <a:r>
                        <a:rPr lang="nl-NL" sz="700">
                          <a:effectLst/>
                        </a:rPr>
                        <a:t>OVERALL ORAL PRODUCTION: C2-A1</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665300">
                <a:tc>
                  <a:txBody>
                    <a:bodyPr/>
                    <a:lstStyle/>
                    <a:p>
                      <a:pPr algn="ctr">
                        <a:lnSpc>
                          <a:spcPct val="115000"/>
                        </a:lnSpc>
                        <a:spcAft>
                          <a:spcPts val="0"/>
                        </a:spcAft>
                      </a:pPr>
                      <a:r>
                        <a:rPr lang="nl-NL" sz="9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give a simple description or presentation of people, living or working conditions, daily routines, likes/dislikes, etc. as a short series of simple phrases and sentences linked into a list.</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665300">
                <a:tc>
                  <a:txBody>
                    <a:bodyPr/>
                    <a:lstStyle/>
                    <a:p>
                      <a:pPr algn="ctr">
                        <a:lnSpc>
                          <a:spcPct val="115000"/>
                        </a:lnSpc>
                        <a:spcAft>
                          <a:spcPts val="0"/>
                        </a:spcAft>
                      </a:pPr>
                      <a:r>
                        <a:rPr lang="en-GB" sz="9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give clear, detailed descriptions and presentations on complex subjects, integrating sub-themes, developing particular points and rounding off with an appropriate conclusion</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665300">
                <a:tc>
                  <a:txBody>
                    <a:bodyPr/>
                    <a:lstStyle/>
                    <a:p>
                      <a:pPr algn="ctr">
                        <a:lnSpc>
                          <a:spcPct val="115000"/>
                        </a:lnSpc>
                        <a:spcAft>
                          <a:spcPts val="0"/>
                        </a:spcAft>
                      </a:pPr>
                      <a:r>
                        <a:rPr lang="en-GB" sz="9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give clear, detailed descriptions and presentations on a wide range of subjects related to his/her field of interest, expanding and supporting ideas with subsidiary points and relevant examples.</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665300">
                <a:tc>
                  <a:txBody>
                    <a:bodyPr/>
                    <a:lstStyle/>
                    <a:p>
                      <a:pPr algn="ctr">
                        <a:lnSpc>
                          <a:spcPct val="115000"/>
                        </a:lnSpc>
                        <a:spcAft>
                          <a:spcPts val="0"/>
                        </a:spcAft>
                      </a:pPr>
                      <a:r>
                        <a:rPr lang="en-GB" sz="9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give clear, systematically developed descriptions and presentations, with appropriate highlighting of significant points, and relevant supporting detail.</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665300">
                <a:tc>
                  <a:txBody>
                    <a:bodyPr/>
                    <a:lstStyle/>
                    <a:p>
                      <a:pPr algn="ctr">
                        <a:lnSpc>
                          <a:spcPct val="115000"/>
                        </a:lnSpc>
                        <a:spcAft>
                          <a:spcPts val="0"/>
                        </a:spcAft>
                      </a:pPr>
                      <a:r>
                        <a:rPr lang="en-GB" sz="9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produce clear, smoothly flowing well-structured speech with an effective logical structure which helps the recipient to notice and remember significant points.</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220972">
                <a:tc>
                  <a:txBody>
                    <a:bodyPr/>
                    <a:lstStyle/>
                    <a:p>
                      <a:pPr algn="ctr">
                        <a:lnSpc>
                          <a:spcPct val="115000"/>
                        </a:lnSpc>
                        <a:spcAft>
                          <a:spcPts val="0"/>
                        </a:spcAft>
                      </a:pPr>
                      <a:r>
                        <a:rPr lang="en-GB" sz="9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dirty="0">
                          <a:effectLst/>
                        </a:rPr>
                        <a:t>Can produce simple mainly isolated phrases about people and places.</a:t>
                      </a:r>
                      <a:endParaRPr lang="ro-R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bl>
          </a:graphicData>
        </a:graphic>
      </p:graphicFrame>
      <p:graphicFrame>
        <p:nvGraphicFramePr>
          <p:cNvPr id="5" name="Content Placeholder 4"/>
          <p:cNvGraphicFramePr>
            <a:graphicFrameLocks noGrp="1"/>
          </p:cNvGraphicFramePr>
          <p:nvPr>
            <p:ph sz="half" idx="2"/>
            <p:extLst>
              <p:ext uri="{D42A27DB-BD31-4B8C-83A1-F6EECF244321}">
                <p14:modId xmlns:p14="http://schemas.microsoft.com/office/powerpoint/2010/main" val="3794067503"/>
              </p:ext>
            </p:extLst>
          </p:nvPr>
        </p:nvGraphicFramePr>
        <p:xfrm>
          <a:off x="6364288" y="2194559"/>
          <a:ext cx="4754562" cy="3740820"/>
        </p:xfrm>
        <a:graphic>
          <a:graphicData uri="http://schemas.openxmlformats.org/drawingml/2006/table">
            <a:tbl>
              <a:tblPr firstRow="1" firstCol="1" bandRow="1">
                <a:tableStyleId>{5C22544A-7EE6-4342-B048-85BDC9FD1C3A}</a:tableStyleId>
              </a:tblPr>
              <a:tblGrid>
                <a:gridCol w="494966"/>
                <a:gridCol w="4259596"/>
              </a:tblGrid>
              <a:tr h="164156">
                <a:tc>
                  <a:txBody>
                    <a:bodyPr/>
                    <a:lstStyle/>
                    <a:p>
                      <a:pPr>
                        <a:lnSpc>
                          <a:spcPct val="115000"/>
                        </a:lnSpc>
                        <a:spcAft>
                          <a:spcPts val="0"/>
                        </a:spcAft>
                      </a:pPr>
                      <a:r>
                        <a:rPr lang="nl-NL" sz="900">
                          <a:effectLst/>
                        </a:rPr>
                        <a:t>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gn="ctr">
                        <a:lnSpc>
                          <a:spcPct val="115000"/>
                        </a:lnSpc>
                        <a:spcAft>
                          <a:spcPts val="0"/>
                        </a:spcAft>
                      </a:pPr>
                      <a:r>
                        <a:rPr lang="nl-NL" sz="700">
                          <a:effectLst/>
                        </a:rPr>
                        <a:t>OVERALL ORAL PRODUCTION </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564843">
                <a:tc>
                  <a:txBody>
                    <a:bodyPr/>
                    <a:lstStyle/>
                    <a:p>
                      <a:pPr algn="ctr">
                        <a:lnSpc>
                          <a:spcPct val="115000"/>
                        </a:lnSpc>
                        <a:spcAft>
                          <a:spcPts val="0"/>
                        </a:spcAft>
                      </a:pPr>
                      <a:r>
                        <a:rPr lang="nl-NL" sz="900">
                          <a:effectLst/>
                        </a:rPr>
                        <a:t> </a:t>
                      </a:r>
                      <a:endParaRPr lang="ro-RO" sz="900">
                        <a:effectLst/>
                      </a:endParaRPr>
                    </a:p>
                    <a:p>
                      <a:pPr algn="ctr">
                        <a:lnSpc>
                          <a:spcPct val="115000"/>
                        </a:lnSpc>
                        <a:spcAft>
                          <a:spcPts val="0"/>
                        </a:spcAft>
                      </a:pPr>
                      <a:r>
                        <a:rPr lang="nl-NL" sz="900">
                          <a:effectLst/>
                        </a:rPr>
                        <a:t>C2</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produce clear, smoothly flowing well-structured speech with an effective logical structure which helps the recipient to notice and remember significant points.</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564843">
                <a:tc>
                  <a:txBody>
                    <a:bodyPr/>
                    <a:lstStyle/>
                    <a:p>
                      <a:pPr algn="ctr">
                        <a:lnSpc>
                          <a:spcPct val="115000"/>
                        </a:lnSpc>
                        <a:spcAft>
                          <a:spcPts val="0"/>
                        </a:spcAft>
                      </a:pPr>
                      <a:r>
                        <a:rPr lang="en-GB" sz="900">
                          <a:effectLst/>
                        </a:rPr>
                        <a:t> </a:t>
                      </a:r>
                      <a:endParaRPr lang="ro-RO" sz="900">
                        <a:effectLst/>
                      </a:endParaRPr>
                    </a:p>
                    <a:p>
                      <a:pPr algn="ctr">
                        <a:lnSpc>
                          <a:spcPct val="115000"/>
                        </a:lnSpc>
                        <a:spcAft>
                          <a:spcPts val="0"/>
                        </a:spcAft>
                      </a:pPr>
                      <a:r>
                        <a:rPr lang="nl-NL" sz="900">
                          <a:effectLst/>
                        </a:rPr>
                        <a:t>C1</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give clear, detailed descriptions and presentations on complex subjects, integrating sub-themes, developing particular points and rounding off with an appropriate conclusion.</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564843">
                <a:tc>
                  <a:txBody>
                    <a:bodyPr/>
                    <a:lstStyle/>
                    <a:p>
                      <a:pPr algn="ctr">
                        <a:lnSpc>
                          <a:spcPct val="115000"/>
                        </a:lnSpc>
                        <a:spcAft>
                          <a:spcPts val="0"/>
                        </a:spcAft>
                      </a:pPr>
                      <a:r>
                        <a:rPr lang="en-GB" sz="900">
                          <a:effectLst/>
                        </a:rPr>
                        <a:t> </a:t>
                      </a:r>
                      <a:endParaRPr lang="ro-RO" sz="900">
                        <a:effectLst/>
                      </a:endParaRPr>
                    </a:p>
                    <a:p>
                      <a:pPr algn="ctr">
                        <a:lnSpc>
                          <a:spcPct val="115000"/>
                        </a:lnSpc>
                        <a:spcAft>
                          <a:spcPts val="0"/>
                        </a:spcAft>
                      </a:pPr>
                      <a:r>
                        <a:rPr lang="nl-NL" sz="900">
                          <a:effectLst/>
                        </a:rPr>
                        <a:t>B2</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give clear, systematically developed descriptions and presentations, with appropriate highlighting of significant points, and relevant supporting detail.</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564843">
                <a:tc>
                  <a:txBody>
                    <a:bodyPr/>
                    <a:lstStyle/>
                    <a:p>
                      <a:pPr algn="ctr">
                        <a:lnSpc>
                          <a:spcPct val="115000"/>
                        </a:lnSpc>
                        <a:spcAft>
                          <a:spcPts val="0"/>
                        </a:spcAft>
                      </a:pPr>
                      <a:r>
                        <a:rPr lang="en-GB" sz="900">
                          <a:effectLst/>
                        </a:rPr>
                        <a:t> </a:t>
                      </a:r>
                      <a:endParaRPr lang="ro-RO" sz="900">
                        <a:effectLst/>
                      </a:endParaRPr>
                    </a:p>
                    <a:p>
                      <a:pPr algn="ctr">
                        <a:lnSpc>
                          <a:spcPct val="115000"/>
                        </a:lnSpc>
                        <a:spcAft>
                          <a:spcPts val="0"/>
                        </a:spcAft>
                      </a:pPr>
                      <a:r>
                        <a:rPr lang="nl-NL" sz="900">
                          <a:effectLst/>
                        </a:rPr>
                        <a:t>B2</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give clear, detailed descriptions and presentations on a wide range of subjects related to his/her field of interest, expanding and supporting ideas with subsidiary points and relevant examples.</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564843">
                <a:tc>
                  <a:txBody>
                    <a:bodyPr/>
                    <a:lstStyle/>
                    <a:p>
                      <a:pPr algn="ctr">
                        <a:lnSpc>
                          <a:spcPct val="115000"/>
                        </a:lnSpc>
                        <a:spcAft>
                          <a:spcPts val="0"/>
                        </a:spcAft>
                      </a:pPr>
                      <a:r>
                        <a:rPr lang="en-GB" sz="900">
                          <a:effectLst/>
                        </a:rPr>
                        <a:t> </a:t>
                      </a:r>
                      <a:endParaRPr lang="ro-RO" sz="900">
                        <a:effectLst/>
                      </a:endParaRPr>
                    </a:p>
                    <a:p>
                      <a:pPr algn="ctr">
                        <a:lnSpc>
                          <a:spcPct val="115000"/>
                        </a:lnSpc>
                        <a:spcAft>
                          <a:spcPts val="0"/>
                        </a:spcAft>
                      </a:pPr>
                      <a:r>
                        <a:rPr lang="nl-NL" sz="900">
                          <a:effectLst/>
                        </a:rPr>
                        <a:t>B1</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reasonably fluently sustain a straightforward description of one of a variety of subjects within his/her field of interest, presenting it as a linear sequence of points.</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564843">
                <a:tc>
                  <a:txBody>
                    <a:bodyPr/>
                    <a:lstStyle/>
                    <a:p>
                      <a:pPr algn="ctr">
                        <a:lnSpc>
                          <a:spcPct val="115000"/>
                        </a:lnSpc>
                        <a:spcAft>
                          <a:spcPts val="0"/>
                        </a:spcAft>
                      </a:pPr>
                      <a:r>
                        <a:rPr lang="en-GB" sz="900">
                          <a:effectLst/>
                        </a:rPr>
                        <a:t> </a:t>
                      </a:r>
                      <a:endParaRPr lang="ro-RO" sz="900">
                        <a:effectLst/>
                      </a:endParaRPr>
                    </a:p>
                    <a:p>
                      <a:pPr algn="ctr">
                        <a:lnSpc>
                          <a:spcPct val="115000"/>
                        </a:lnSpc>
                        <a:spcAft>
                          <a:spcPts val="0"/>
                        </a:spcAft>
                      </a:pPr>
                      <a:r>
                        <a:rPr lang="nl-NL" sz="900">
                          <a:effectLst/>
                        </a:rPr>
                        <a:t>A2</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a:effectLst/>
                        </a:rPr>
                        <a:t>Can give a simple description or presentation of people, living or working conditions, daily routines, likes/dislikes, etc. as a short series of simple phrases and sentences linked into a list.</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r h="187606">
                <a:tc>
                  <a:txBody>
                    <a:bodyPr/>
                    <a:lstStyle/>
                    <a:p>
                      <a:pPr algn="ctr">
                        <a:lnSpc>
                          <a:spcPct val="115000"/>
                        </a:lnSpc>
                        <a:spcAft>
                          <a:spcPts val="0"/>
                        </a:spcAft>
                      </a:pPr>
                      <a:r>
                        <a:rPr lang="nl-NL" sz="900">
                          <a:effectLst/>
                        </a:rPr>
                        <a:t>A1</a:t>
                      </a:r>
                      <a:endParaRPr lang="ro-RO" sz="90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c>
                  <a:txBody>
                    <a:bodyPr/>
                    <a:lstStyle/>
                    <a:p>
                      <a:pPr>
                        <a:lnSpc>
                          <a:spcPct val="115000"/>
                        </a:lnSpc>
                        <a:spcAft>
                          <a:spcPts val="0"/>
                        </a:spcAft>
                      </a:pPr>
                      <a:r>
                        <a:rPr lang="en-GB" sz="1000" dirty="0">
                          <a:effectLst/>
                        </a:rPr>
                        <a:t>Can produce simple mainly isolated phrases about people and places.</a:t>
                      </a:r>
                      <a:endParaRPr lang="ro-RO"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742" marR="55742" marT="0" marB="0"/>
                </a:tc>
              </a:tr>
            </a:tbl>
          </a:graphicData>
        </a:graphic>
      </p:graphicFrame>
      <p:sp>
        <p:nvSpPr>
          <p:cNvPr id="6"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
        <p:nvSpPr>
          <p:cNvPr id="8"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Tree>
    <p:extLst>
      <p:ext uri="{BB962C8B-B14F-4D97-AF65-F5344CB8AC3E}">
        <p14:creationId xmlns:p14="http://schemas.microsoft.com/office/powerpoint/2010/main" val="283362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424</TotalTime>
  <Words>4171</Words>
  <Application>Microsoft Office PowerPoint</Application>
  <PresentationFormat>Widescreen</PresentationFormat>
  <Paragraphs>341</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Courier New</vt:lpstr>
      <vt:lpstr>Rockwell</vt:lpstr>
      <vt:lpstr>Rockwell Condensed</vt:lpstr>
      <vt:lpstr>Times New Roman</vt:lpstr>
      <vt:lpstr>Wingdings</vt:lpstr>
      <vt:lpstr>Wood Type</vt:lpstr>
      <vt:lpstr>PRIORITatI </vt:lpstr>
      <vt:lpstr>LECTURA PROGRAMEI ȘCOLARE ȘI ELABORAREA DOCUMENTELOR DE PROIECTARE CURRICULARĂ</vt:lpstr>
      <vt:lpstr>Cadrul comun de referință pentru limbi – niveluri lingvistice</vt:lpstr>
      <vt:lpstr>Cadrul comun de referință pentru limbi – niveluri lingvistice</vt:lpstr>
      <vt:lpstr>READING</vt:lpstr>
      <vt:lpstr>READING</vt:lpstr>
      <vt:lpstr>LISTENING</vt:lpstr>
      <vt:lpstr>writing</vt:lpstr>
      <vt:lpstr>SPEAKING</vt:lpstr>
      <vt:lpstr>              Oral interaction</vt:lpstr>
      <vt:lpstr>EVALUAREA – FORME ALTERNATIVE DE EVALUARE </vt:lpstr>
      <vt:lpstr>EVALUAREA – FORME ALTERNATIVE DE EVALUARE </vt:lpstr>
      <vt:lpstr>EVALUAREA – FORME ALTERNATIVE DE EVALUARE </vt:lpstr>
      <vt:lpstr>VALORIFICAREA TEXTULUI LITERAR – RĂSPUNSUL CREATIV – INTENSIV ȘI BILINGV</vt:lpstr>
      <vt:lpstr>VALORIFICAREA TEXTULUI LITERAR – RĂSPUNSUL CREATIV – INTENSIV ȘI BILINGV</vt:lpstr>
      <vt:lpstr>VALORIFICAREA TEXTULUI LITERAR – RĂSPUNSUL CREATIV – INTENSIV ȘI BILINGV</vt:lpstr>
      <vt:lpstr>RECOMANDĂRI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PRIORITatI </dc:title>
  <dc:creator>Rodica Cherciu</dc:creator>
  <cp:lastModifiedBy>Rodica Cherciu</cp:lastModifiedBy>
  <cp:revision>25</cp:revision>
  <dcterms:created xsi:type="dcterms:W3CDTF">2022-09-01T06:41:11Z</dcterms:created>
  <dcterms:modified xsi:type="dcterms:W3CDTF">2022-09-12T09:04:33Z</dcterms:modified>
</cp:coreProperties>
</file>