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8" r:id="rId13"/>
    <p:sldId id="267" r:id="rId14"/>
    <p:sldId id="269" r:id="rId15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na Andone" userId="454bff2cf773840f" providerId="LiveId" clId="{438C393A-6DAB-A14F-BC14-77783C0CBAB0}"/>
    <pc:docChg chg="modSld">
      <pc:chgData name="Mariana Andone" userId="454bff2cf773840f" providerId="LiveId" clId="{438C393A-6DAB-A14F-BC14-77783C0CBAB0}" dt="2022-09-18T13:35:58.348" v="0" actId="1076"/>
      <pc:docMkLst>
        <pc:docMk/>
      </pc:docMkLst>
      <pc:sldChg chg="modSp mod">
        <pc:chgData name="Mariana Andone" userId="454bff2cf773840f" providerId="LiveId" clId="{438C393A-6DAB-A14F-BC14-77783C0CBAB0}" dt="2022-09-18T13:35:58.348" v="0" actId="1076"/>
        <pc:sldMkLst>
          <pc:docMk/>
          <pc:sldMk cId="1142345942" sldId="259"/>
        </pc:sldMkLst>
        <pc:graphicFrameChg chg="mod">
          <ac:chgData name="Mariana Andone" userId="454bff2cf773840f" providerId="LiveId" clId="{438C393A-6DAB-A14F-BC14-77783C0CBAB0}" dt="2022-09-18T13:35:58.348" v="0" actId="1076"/>
          <ac:graphicFrameMkLst>
            <pc:docMk/>
            <pc:sldMk cId="1142345942" sldId="259"/>
            <ac:graphicFrameMk id="8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700F4-A86E-46DD-871C-CC42485018B1}" type="datetimeFigureOut">
              <a:rPr lang="ro-RO" smtClean="0"/>
              <a:t>18.09.2022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6016-0FB4-4A75-9400-B0C3A8C10C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33337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700F4-A86E-46DD-871C-CC42485018B1}" type="datetimeFigureOut">
              <a:rPr lang="ro-RO" smtClean="0"/>
              <a:t>18.09.2022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6016-0FB4-4A75-9400-B0C3A8C10C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3512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700F4-A86E-46DD-871C-CC42485018B1}" type="datetimeFigureOut">
              <a:rPr lang="ro-RO" smtClean="0"/>
              <a:t>18.09.2022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6016-0FB4-4A75-9400-B0C3A8C10C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542119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700F4-A86E-46DD-871C-CC42485018B1}" type="datetimeFigureOut">
              <a:rPr lang="ro-RO" smtClean="0"/>
              <a:t>18.09.2022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6016-0FB4-4A75-9400-B0C3A8C10C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43536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700F4-A86E-46DD-871C-CC42485018B1}" type="datetimeFigureOut">
              <a:rPr lang="ro-RO" smtClean="0"/>
              <a:t>18.09.2022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6016-0FB4-4A75-9400-B0C3A8C10C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81724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700F4-A86E-46DD-871C-CC42485018B1}" type="datetimeFigureOut">
              <a:rPr lang="ro-RO" smtClean="0"/>
              <a:t>18.09.2022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6016-0FB4-4A75-9400-B0C3A8C10C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693932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700F4-A86E-46DD-871C-CC42485018B1}" type="datetimeFigureOut">
              <a:rPr lang="ro-RO" smtClean="0"/>
              <a:t>18.09.2022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6016-0FB4-4A75-9400-B0C3A8C10C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717247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700F4-A86E-46DD-871C-CC42485018B1}" type="datetimeFigureOut">
              <a:rPr lang="ro-RO" smtClean="0"/>
              <a:t>18.09.2022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6016-0FB4-4A75-9400-B0C3A8C10C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165004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700F4-A86E-46DD-871C-CC42485018B1}" type="datetimeFigureOut">
              <a:rPr lang="ro-RO" smtClean="0"/>
              <a:t>18.09.2022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6016-0FB4-4A75-9400-B0C3A8C10C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63646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700F4-A86E-46DD-871C-CC42485018B1}" type="datetimeFigureOut">
              <a:rPr lang="ro-RO" smtClean="0"/>
              <a:t>18.09.2022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E4E6016-0FB4-4A75-9400-B0C3A8C10C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16224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700F4-A86E-46DD-871C-CC42485018B1}" type="datetimeFigureOut">
              <a:rPr lang="ro-RO" smtClean="0"/>
              <a:t>18.09.2022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6016-0FB4-4A75-9400-B0C3A8C10C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72630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700F4-A86E-46DD-871C-CC42485018B1}" type="datetimeFigureOut">
              <a:rPr lang="ro-RO" smtClean="0"/>
              <a:t>18.09.2022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6016-0FB4-4A75-9400-B0C3A8C10C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84776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700F4-A86E-46DD-871C-CC42485018B1}" type="datetimeFigureOut">
              <a:rPr lang="ro-RO" smtClean="0"/>
              <a:t>18.09.2022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6016-0FB4-4A75-9400-B0C3A8C10C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47965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700F4-A86E-46DD-871C-CC42485018B1}" type="datetimeFigureOut">
              <a:rPr lang="ro-RO" smtClean="0"/>
              <a:t>18.09.2022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6016-0FB4-4A75-9400-B0C3A8C10C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53910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700F4-A86E-46DD-871C-CC42485018B1}" type="datetimeFigureOut">
              <a:rPr lang="ro-RO" smtClean="0"/>
              <a:t>18.09.2022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6016-0FB4-4A75-9400-B0C3A8C10C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9586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700F4-A86E-46DD-871C-CC42485018B1}" type="datetimeFigureOut">
              <a:rPr lang="ro-RO" smtClean="0"/>
              <a:t>18.09.2022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6016-0FB4-4A75-9400-B0C3A8C10C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2833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700F4-A86E-46DD-871C-CC42485018B1}" type="datetimeFigureOut">
              <a:rPr lang="ro-RO" smtClean="0"/>
              <a:t>18.09.2022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E6016-0FB4-4A75-9400-B0C3A8C10C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94782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B7700F4-A86E-46DD-871C-CC42485018B1}" type="datetimeFigureOut">
              <a:rPr lang="ro-RO" smtClean="0"/>
              <a:t>18.09.2022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E4E6016-0FB4-4A75-9400-B0C3A8C10C2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50139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paplan.com/travel-map/london-top-tourist-attractions-map/high-resolution/london-top-tourist-attractions-map-02-london-tube-attractions-underground-stations-plan-main-points-interest-metro-zones-landmarks-museums-high-resolution.htm" TargetMode="Externa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4000" dirty="0">
                <a:latin typeface="Rockwell" panose="02060603020205020403" pitchFamily="18" charset="0"/>
              </a:rPr>
              <a:t>REPERE METODOLOGICE PENTRU APLICAREA CURRICULUMULUI LA CLASA A IX-A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ro-RO" dirty="0">
              <a:latin typeface="Rockwell" panose="02060603020205020403" pitchFamily="18" charset="0"/>
            </a:endParaRPr>
          </a:p>
          <a:p>
            <a:pPr algn="ctr"/>
            <a:r>
              <a:rPr lang="ro-RO" dirty="0">
                <a:latin typeface="Rockwell" panose="02060603020205020403" pitchFamily="18" charset="0"/>
              </a:rPr>
              <a:t>LIMBA ENGLEZĂ, LIMBA JAPONEZĂ</a:t>
            </a:r>
          </a:p>
        </p:txBody>
      </p:sp>
    </p:spTree>
    <p:extLst>
      <p:ext uri="{BB962C8B-B14F-4D97-AF65-F5344CB8AC3E}">
        <p14:creationId xmlns:p14="http://schemas.microsoft.com/office/powerpoint/2010/main" val="2242091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>
                <a:latin typeface="Rockwell" panose="02060603020205020403" pitchFamily="18" charset="0"/>
              </a:rPr>
              <a:t>DISCIPLINA NON-LINGVISTICĂ</a:t>
            </a:r>
            <a:br>
              <a:rPr lang="ro-RO" dirty="0">
                <a:latin typeface="Rockwell" panose="02060603020205020403" pitchFamily="18" charset="0"/>
              </a:rPr>
            </a:br>
            <a:r>
              <a:rPr lang="ro-RO" sz="2700" b="1" i="1" dirty="0">
                <a:latin typeface="Rockwell" panose="02060603020205020403" pitchFamily="18" charset="0"/>
              </a:rPr>
              <a:t>GEOGRAFIA REGATULUI UNIT AL MARII BRITANII ȘI IRLANDEI DE NORD ȘI A STATELOR UNITE ALE AMERICII</a:t>
            </a:r>
            <a:br>
              <a:rPr lang="ro-RO" dirty="0"/>
            </a:br>
            <a:endParaRPr lang="ro-RO" dirty="0">
              <a:latin typeface="Rockwell" panose="02060603020205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ro-RO" dirty="0">
                <a:latin typeface="Rockwell" panose="02060603020205020403" pitchFamily="18" charset="0"/>
              </a:rPr>
              <a:t>Elaborarea unui întreg proiect de programă școlară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o-RO" dirty="0">
                <a:latin typeface="Rockwell" panose="02060603020205020403" pitchFamily="18" charset="0"/>
              </a:rPr>
              <a:t>Structurarea pe unități de învățare detaliate</a:t>
            </a:r>
          </a:p>
        </p:txBody>
      </p:sp>
    </p:spTree>
    <p:extLst>
      <p:ext uri="{BB962C8B-B14F-4D97-AF65-F5344CB8AC3E}">
        <p14:creationId xmlns:p14="http://schemas.microsoft.com/office/powerpoint/2010/main" val="380495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8901" y="685800"/>
            <a:ext cx="9754123" cy="521563"/>
          </a:xfrm>
        </p:spPr>
        <p:txBody>
          <a:bodyPr>
            <a:normAutofit fontScale="90000"/>
          </a:bodyPr>
          <a:lstStyle/>
          <a:p>
            <a:r>
              <a:rPr lang="ro-RO" dirty="0">
                <a:latin typeface="Rockwell" panose="02060603020205020403" pitchFamily="18" charset="0"/>
              </a:rPr>
              <a:t>COMPETENȚE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5125940"/>
              </p:ext>
            </p:extLst>
          </p:nvPr>
        </p:nvGraphicFramePr>
        <p:xfrm>
          <a:off x="2682577" y="1369027"/>
          <a:ext cx="7935116" cy="53649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675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75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o-RO" sz="900" dirty="0">
                          <a:effectLst/>
                          <a:latin typeface="Rockwell" panose="02060603020205020403" pitchFamily="18" charset="0"/>
                        </a:rPr>
                        <a:t>COMPETENȚE GENERALE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40" marR="363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o-RO" sz="900">
                          <a:effectLst/>
                          <a:latin typeface="Rockwell" panose="02060603020205020403" pitchFamily="18" charset="0"/>
                        </a:rPr>
                        <a:t>COMPETENȚE SPECIFICE</a:t>
                      </a:r>
                      <a:endParaRPr lang="ro-RO" sz="9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40" marR="3634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48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>
                          <a:effectLst/>
                          <a:latin typeface="Rockwell" panose="02060603020205020403" pitchFamily="18" charset="0"/>
                        </a:rPr>
                        <a:t>1.  </a:t>
                      </a:r>
                      <a:r>
                        <a:rPr lang="ro-RO" sz="900" dirty="0" err="1">
                          <a:effectLst/>
                          <a:latin typeface="Rockwell" panose="02060603020205020403" pitchFamily="18" charset="0"/>
                        </a:rPr>
                        <a:t>Înţelegerea</a:t>
                      </a:r>
                      <a:r>
                        <a:rPr lang="ro-RO" sz="900" dirty="0">
                          <a:effectLst/>
                          <a:latin typeface="Rockwell" panose="02060603020205020403" pitchFamily="18" charset="0"/>
                        </a:rPr>
                        <a:t> şi utilizarea terminologiei geografice în limba engleză</a:t>
                      </a: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o-RO" sz="9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40" marR="363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>
                          <a:effectLst/>
                          <a:latin typeface="Rockwell" panose="02060603020205020403" pitchFamily="18" charset="0"/>
                        </a:rPr>
                        <a:t>1.1. Citirea şi interpretarea suporturilor grafice şi cartografice (în limba engleză);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>
                          <a:effectLst/>
                          <a:latin typeface="Rockwell" panose="02060603020205020403" pitchFamily="18" charset="0"/>
                        </a:rPr>
                        <a:t>1.2. Înţelegerea şi utilizarea adecvată a limbajului de specialitate;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>
                          <a:effectLst/>
                          <a:latin typeface="Rockwell" panose="02060603020205020403" pitchFamily="18" charset="0"/>
                        </a:rPr>
                        <a:t>1.3. Recunoaşterea termenilor geografici în texte diferite;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>
                          <a:effectLst/>
                          <a:latin typeface="Rockwell" panose="02060603020205020403" pitchFamily="18" charset="0"/>
                        </a:rPr>
                        <a:t>1.4. Utilizarea termenilor geografici simpli în contexte cunoscute sau în contexte noi;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>
                          <a:effectLst/>
                          <a:latin typeface="Rockwell" panose="02060603020205020403" pitchFamily="18" charset="0"/>
                        </a:rPr>
                        <a:t>1.5. Elaborarea unui text coerent utilizând termeni geografici</a:t>
                      </a:r>
                      <a:endParaRPr lang="ro-RO" sz="9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40" marR="3634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7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>
                          <a:effectLst/>
                          <a:latin typeface="Rockwell" panose="02060603020205020403" pitchFamily="18" charset="0"/>
                        </a:rPr>
                        <a:t>2. Descrierea mediului geografic (caracteristici, procese, structuri, sisteme şi fenomene caracteristice) utilizând limbaje diferite (terminologie științifică specifică, elemente de bază din limba engleză şi reprezentări grafice)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40" marR="3634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>
                          <a:effectLst/>
                          <a:latin typeface="Rockwell" panose="02060603020205020403" pitchFamily="18" charset="0"/>
                        </a:rPr>
                        <a:t>2.1. Identificarea caracteristicilor specifice ale mediului geografic al UK și al SUA;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>
                          <a:effectLst/>
                          <a:latin typeface="Rockwell" panose="02060603020205020403" pitchFamily="18" charset="0"/>
                        </a:rPr>
                        <a:t>2.2.Prezentarea mediului geografic al UK și al SUA utilizând limbaje diferite (terminologie științifică specifică, elemente de bază din limba engleză şi reprezentări grafice)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40" marR="3634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827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>
                          <a:effectLst/>
                          <a:latin typeface="Rockwell" panose="02060603020205020403" pitchFamily="18" charset="0"/>
                        </a:rPr>
                        <a:t>3. Relaţionarea elementelor şi fenomenelor din realitate cu reprezentarea lor (cartografică, grafică, pe imagini satelitare etc.)</a:t>
                      </a: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o-RO" sz="90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9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40" marR="363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>
                          <a:effectLst/>
                          <a:latin typeface="Rockwell" panose="02060603020205020403" pitchFamily="18" charset="0"/>
                        </a:rPr>
                        <a:t>3.1. </a:t>
                      </a:r>
                      <a:r>
                        <a:rPr lang="ro-RO" sz="900" dirty="0" err="1">
                          <a:effectLst/>
                          <a:latin typeface="Rockwell" panose="02060603020205020403" pitchFamily="18" charset="0"/>
                        </a:rPr>
                        <a:t>Recunoaşterea</a:t>
                      </a:r>
                      <a:r>
                        <a:rPr lang="ro-RO" sz="900" dirty="0">
                          <a:effectLst/>
                          <a:latin typeface="Rockwell" panose="02060603020205020403" pitchFamily="18" charset="0"/>
                        </a:rPr>
                        <a:t> denumirilor şi termenilor din geografia UK și SUA în limba engleză;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>
                          <a:effectLst/>
                          <a:latin typeface="Rockwell" panose="02060603020205020403" pitchFamily="18" charset="0"/>
                        </a:rPr>
                        <a:t>3.2. Prezentarea structurată a componentelor geografice ale regiunilor din UK și SUA;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>
                          <a:effectLst/>
                          <a:latin typeface="Rockwell" panose="02060603020205020403" pitchFamily="18" charset="0"/>
                        </a:rPr>
                        <a:t>3.3. Analizarea și interpretarea unor date statistice, hărți, alte surse, în vederea explicării diversității teritoriale a spațiilor geografice studiate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40" marR="3634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35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>
                          <a:effectLst/>
                          <a:latin typeface="Rockwell" panose="02060603020205020403" pitchFamily="18" charset="0"/>
                        </a:rPr>
                        <a:t>4. Localizarea corectă în spaţiu şi timp a fenomenelor şi proceselor din natură şi societate</a:t>
                      </a: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o-RO" sz="90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9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40" marR="363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>
                          <a:effectLst/>
                          <a:latin typeface="Rockwell" panose="02060603020205020403" pitchFamily="18" charset="0"/>
                        </a:rPr>
                        <a:t>4.1. Localizarea spațială și cartografică a unităților teritoriale și a elementelor de geografie fizică britanică și americană, precum și stabilirea unor relații de interdependență între acestea;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>
                          <a:effectLst/>
                          <a:latin typeface="Rockwell" panose="02060603020205020403" pitchFamily="18" charset="0"/>
                        </a:rPr>
                        <a:t>4.2. Explicarea fenomenelor şi proceselor specifice geografiei UK și SUA;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>
                          <a:effectLst/>
                          <a:latin typeface="Rockwell" panose="02060603020205020403" pitchFamily="18" charset="0"/>
                        </a:rPr>
                        <a:t>4.3. Identificarea principalelor elemente naturale şi </a:t>
                      </a:r>
                      <a:r>
                        <a:rPr lang="ro-RO" sz="900" dirty="0" err="1">
                          <a:effectLst/>
                          <a:latin typeface="Rockwell" panose="02060603020205020403" pitchFamily="18" charset="0"/>
                        </a:rPr>
                        <a:t>socio</a:t>
                      </a:r>
                      <a:r>
                        <a:rPr lang="ro-RO" sz="900" dirty="0">
                          <a:effectLst/>
                          <a:latin typeface="Rockwell" panose="02060603020205020403" pitchFamily="18" charset="0"/>
                        </a:rPr>
                        <a:t>-economice reprezentate pe </a:t>
                      </a:r>
                      <a:r>
                        <a:rPr lang="ro-RO" sz="900" dirty="0" err="1">
                          <a:effectLst/>
                          <a:latin typeface="Rockwell" panose="02060603020205020403" pitchFamily="18" charset="0"/>
                        </a:rPr>
                        <a:t>hărţi</a:t>
                      </a:r>
                      <a:r>
                        <a:rPr lang="ro-RO" sz="900" dirty="0">
                          <a:effectLst/>
                          <a:latin typeface="Rockwell" panose="02060603020205020403" pitchFamily="18" charset="0"/>
                        </a:rPr>
                        <a:t> ale UK și SUA;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>
                          <a:effectLst/>
                          <a:latin typeface="Rockwell" panose="02060603020205020403" pitchFamily="18" charset="0"/>
                        </a:rPr>
                        <a:t>4.4 Analizarea comparativă a geografiei UK și a SUA, stabilind asemănări și deosebiri;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>
                          <a:effectLst/>
                          <a:latin typeface="Rockwell" panose="02060603020205020403" pitchFamily="18" charset="0"/>
                        </a:rPr>
                        <a:t>4.5. Realizarea reprezentărilor grafice simple, pe baza unor date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40" marR="3634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7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>
                          <a:effectLst/>
                          <a:latin typeface="Rockwell" panose="02060603020205020403" pitchFamily="18" charset="0"/>
                        </a:rPr>
                        <a:t>5. Sensibilizarea şi deschiderea culturală prin geografie și interdisciplinaritate</a:t>
                      </a:r>
                      <a:endParaRPr lang="ro-RO" sz="9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40" marR="363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>
                          <a:effectLst/>
                          <a:latin typeface="Rockwell" panose="02060603020205020403" pitchFamily="18" charset="0"/>
                        </a:rPr>
                        <a:t>5.1. Explicarea </a:t>
                      </a:r>
                      <a:r>
                        <a:rPr lang="ro-RO" sz="900" dirty="0" err="1">
                          <a:effectLst/>
                          <a:latin typeface="Rockwell" panose="02060603020205020403" pitchFamily="18" charset="0"/>
                        </a:rPr>
                        <a:t>importanţei</a:t>
                      </a:r>
                      <a:r>
                        <a:rPr lang="ro-RO" sz="900" dirty="0">
                          <a:effectLst/>
                          <a:latin typeface="Rockwell" panose="02060603020205020403" pitchFamily="18" charset="0"/>
                        </a:rPr>
                        <a:t> mediului geografic din UK și SUA pentru om şi societate;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>
                          <a:effectLst/>
                          <a:latin typeface="Rockwell" panose="02060603020205020403" pitchFamily="18" charset="0"/>
                        </a:rPr>
                        <a:t>5.2. Explicarea </a:t>
                      </a:r>
                      <a:r>
                        <a:rPr lang="ro-RO" sz="900" dirty="0" err="1">
                          <a:effectLst/>
                          <a:latin typeface="Rockwell" panose="02060603020205020403" pitchFamily="18" charset="0"/>
                        </a:rPr>
                        <a:t>diversităţii</a:t>
                      </a:r>
                      <a:r>
                        <a:rPr lang="ro-RO" sz="900" dirty="0">
                          <a:effectLst/>
                          <a:latin typeface="Rockwell" panose="02060603020205020403" pitchFamily="18" charset="0"/>
                        </a:rPr>
                        <a:t> naturale, etnice şi culturale a UK și SUA;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>
                          <a:effectLst/>
                          <a:latin typeface="Rockwell" panose="02060603020205020403" pitchFamily="18" charset="0"/>
                        </a:rPr>
                        <a:t>5.3. Prezentarea și analizarea unor informații relevante în tematica propusă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40" marR="3634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48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>
                          <a:effectLst/>
                          <a:latin typeface="Rockwell" panose="02060603020205020403" pitchFamily="18" charset="0"/>
                        </a:rPr>
                        <a:t>6. Identificarea şi explicarea dimensiunii sociale și civice a caracteristicilor spaţiului geografic</a:t>
                      </a: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o-RO" sz="90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9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40" marR="3634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>
                          <a:effectLst/>
                          <a:latin typeface="Rockwell" panose="02060603020205020403" pitchFamily="18" charset="0"/>
                        </a:rPr>
                        <a:t>6.1. Identificarea unor </a:t>
                      </a:r>
                      <a:r>
                        <a:rPr lang="ro-RO" sz="900" dirty="0" err="1">
                          <a:effectLst/>
                          <a:latin typeface="Rockwell" panose="02060603020205020403" pitchFamily="18" charset="0"/>
                        </a:rPr>
                        <a:t>soluţii</a:t>
                      </a:r>
                      <a:r>
                        <a:rPr lang="ro-RO" sz="900" dirty="0">
                          <a:effectLst/>
                          <a:latin typeface="Rockwell" panose="02060603020205020403" pitchFamily="18" charset="0"/>
                        </a:rPr>
                        <a:t> de conservare și protejare a mediului geografic din UK și SUA;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>
                          <a:effectLst/>
                          <a:latin typeface="Rockwell" panose="02060603020205020403" pitchFamily="18" charset="0"/>
                        </a:rPr>
                        <a:t>6.2. Analizarea interacțiunilor dintre mediul natural și </a:t>
                      </a:r>
                      <a:r>
                        <a:rPr lang="ro-RO" sz="900" dirty="0" err="1">
                          <a:effectLst/>
                          <a:latin typeface="Rockwell" panose="02060603020205020403" pitchFamily="18" charset="0"/>
                        </a:rPr>
                        <a:t>populatie</a:t>
                      </a:r>
                      <a:r>
                        <a:rPr lang="ro-RO" sz="900" dirty="0">
                          <a:effectLst/>
                          <a:latin typeface="Rockwell" panose="02060603020205020403" pitchFamily="18" charset="0"/>
                        </a:rPr>
                        <a:t>, așezări și activitățile economice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340" marR="3634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4616945" y="0"/>
            <a:ext cx="2220210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94493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132114"/>
            <a:ext cx="3549121" cy="1341120"/>
          </a:xfrm>
        </p:spPr>
        <p:txBody>
          <a:bodyPr>
            <a:normAutofit fontScale="90000"/>
          </a:bodyPr>
          <a:lstStyle/>
          <a:p>
            <a:r>
              <a:rPr lang="ro-RO" dirty="0">
                <a:latin typeface="Rockwell" panose="02060603020205020403" pitchFamily="18" charset="0"/>
              </a:rPr>
              <a:t>RELAȚIA COMPETENȚE - TEMATICĂ – PROIECTAREA SARCINILOR DE LUCRU - REZULTATE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o-RO" sz="1400" dirty="0">
                <a:latin typeface="Rockwell" panose="02060603020205020403" pitchFamily="18" charset="0"/>
              </a:rPr>
              <a:t>organizarea unui proces instructiv care: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o-RO" sz="1400" dirty="0">
                <a:latin typeface="Rockwell" panose="02060603020205020403" pitchFamily="18" charset="0"/>
              </a:rPr>
              <a:t> să se bazeze pe un sistem de competențe generale, specifice și conținuturi adecvate acestei discipline;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o-RO" sz="1400" dirty="0">
                <a:latin typeface="Rockwell" panose="02060603020205020403" pitchFamily="18" charset="0"/>
              </a:rPr>
              <a:t>să faciliteze perceperea corectă de către elevi a domeniului geografiei regionale în spațiul britanic și american, cu probleme de geografie fizică și umană, dar și social-culturale, politică și de mediu înconjurător, cu un vocabular de specialitate corect și adecvat;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o-RO" sz="1400" dirty="0">
                <a:latin typeface="Rockwell" panose="02060603020205020403" pitchFamily="18" charset="0"/>
              </a:rPr>
              <a:t> să determine exersarea competențelor și abilităților lingvistice (înțelegerea textelor, redactarea unui eseu, elaborarea și  susținerea unei argumentații, etc).</a:t>
            </a:r>
          </a:p>
          <a:p>
            <a:pPr lvl="0"/>
            <a:r>
              <a:rPr lang="ro-RO" sz="1400" dirty="0">
                <a:latin typeface="Rockwell" panose="02060603020205020403" pitchFamily="18" charset="0"/>
              </a:rPr>
              <a:t>accentuarea în procesul învățării, cu precădere, a activităților de lucru practice, individuale și de grup care sa ducă la crearea unor abilități  de lucru cu harta pentru evidențierea aspectelor teoretice învățate anterior,</a:t>
            </a:r>
          </a:p>
          <a:p>
            <a:pPr lvl="0"/>
            <a:r>
              <a:rPr lang="ro-RO" sz="1400" dirty="0">
                <a:latin typeface="Rockwell" panose="02060603020205020403" pitchFamily="18" charset="0"/>
              </a:rPr>
              <a:t>elaborarea unor sarcini de lucru variate, astfel încât toți elevii să aibă posibilitatea de a-și forma și exersa competențele necesare, urmând ca procesul de evaluare pe parcursul anului și evaluarea finală să reflecte gradul de formare și dezvoltare a acestora</a:t>
            </a:r>
            <a:r>
              <a:rPr lang="ro-RO" sz="1400" dirty="0"/>
              <a:t>. </a:t>
            </a:r>
          </a:p>
          <a:p>
            <a:endParaRPr lang="ro-RO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1531710" y="2971801"/>
            <a:ext cx="3549121" cy="2341516"/>
          </a:xfrm>
        </p:spPr>
        <p:txBody>
          <a:bodyPr>
            <a:normAutofit fontScale="77500" lnSpcReduction="20000"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o-RO" dirty="0">
                <a:latin typeface="Rockwell" panose="02060603020205020403" pitchFamily="18" charset="0"/>
              </a:rPr>
              <a:t>Încurajarea participării elevilor, a creativității și inițiativei acestora;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o-RO" dirty="0">
                <a:latin typeface="Rockwell" panose="02060603020205020403" pitchFamily="18" charset="0"/>
              </a:rPr>
              <a:t>Eficientizarea învățării și facilitarea aplicabilității achizițiilor cognitive și lingvistice;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o-RO" dirty="0">
                <a:latin typeface="Rockwell" panose="02060603020205020403" pitchFamily="18" charset="0"/>
              </a:rPr>
              <a:t>Valorizarea modului propriu al fiecărui elev de înțelegere a conținutului, prin descoperire, conversație și realizarea de materiale (proiecte, scheme, portofolii), ca metode alternative de evaluare și evidențiere a progresului.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0396107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960120"/>
          </a:xfrm>
        </p:spPr>
        <p:txBody>
          <a:bodyPr>
            <a:normAutofit fontScale="90000"/>
          </a:bodyPr>
          <a:lstStyle/>
          <a:p>
            <a:r>
              <a:rPr lang="ro-RO" dirty="0">
                <a:latin typeface="Rockwell" panose="02060603020205020403" pitchFamily="18" charset="0"/>
              </a:rPr>
              <a:t>PROIECTAREA UNITĂȚILOR DE ÎNVĂȚARE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7003684"/>
              </p:ext>
            </p:extLst>
          </p:nvPr>
        </p:nvGraphicFramePr>
        <p:xfrm>
          <a:off x="1959430" y="1645922"/>
          <a:ext cx="9152707" cy="48176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56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83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48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75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62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1464">
                <a:tc>
                  <a:txBody>
                    <a:bodyPr/>
                    <a:lstStyle/>
                    <a:p>
                      <a:pPr marL="4799965" indent="-479996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Unitatea de învățare</a:t>
                      </a:r>
                      <a:endParaRPr lang="ro-RO" sz="10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415" marR="38415" marT="38415" marB="384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Competențe specifice</a:t>
                      </a:r>
                      <a:endParaRPr lang="ro-RO" sz="10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415" marR="38415" marT="38415" marB="384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Conținuturi</a:t>
                      </a:r>
                      <a:endParaRPr lang="ro-RO" sz="10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415" marR="38415" marT="38415" marB="384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Forme de prezentare a conținuturilor</a:t>
                      </a:r>
                      <a:endParaRPr lang="ro-RO" sz="10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415" marR="38415" marT="38415" marB="384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Activități de învățare/evaluare</a:t>
                      </a:r>
                      <a:endParaRPr lang="ro-RO" sz="10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415" marR="38415" marT="38415" marB="3841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68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1.O scurtă descriere a geografiei Regatului Unit al Marii Britanii și Irlandei de Nord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(An Outline of the Geography of the United Kingdom of Great Britain and Northern Ireland)</a:t>
                      </a:r>
                      <a:endParaRPr lang="ro-RO" sz="10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415" marR="38415" marT="38415" marB="384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4.1. Localizarea spațială și cartografică a unităților teritoriale și a elementelor de geografie fizică britanice și americane, precum și stabilirea unor relații de interdependență între acestea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1.4. Utilizarea termenilor geografici simpli în contexte cunoscute sau în contexte noi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2.1. Identificarea caracteristicilor specifice ale mediului geografic al UK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2.2.Prezentarea mediului geografic al UK și al SUA utilizând limbaje diferite (terminologie științifică specifică, elemente de bază din limba engleză şi reprezentări grafice)</a:t>
                      </a:r>
                      <a:endParaRPr lang="ro-RO" sz="10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415" marR="38415" marT="38415" marB="384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1.Poziția geografică și geopolitică a Regatului Unit al Marii Britanii și Irlandei de Nord (nume, localizare geografică  și tipuri de țărm)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2. Relieful - mediul natural și spațiu al activității umane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3. Condițiile climatice – vremea și clima, factorii climatici, principalele elemente climatice, fenomene de risc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4. Rețeaua hidrografică – particularități – râuri, lacuri, ape subterane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5. Resursele naturale de bază și perspectivele lor</a:t>
                      </a:r>
                      <a:endParaRPr lang="ro-RO" sz="10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415" marR="38415" marT="38415" marB="3841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a.încadrarea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și definirea unor termeni noi (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glossary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of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terms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b.identificarea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și clasificarea formelor de relief, a rețelei hidrografice și a altor  fenomene </a:t>
                      </a:r>
                      <a:endParaRPr lang="ro-RO" sz="10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415" marR="38415" marT="38415" marB="3841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a. transferul informației grafice și cartografice în informație orală, precum și realizarea unor hărți tematice simple;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b. exerciții de identificare și clasificare a formelor de relief, rețelei hidrografice, a altor fenomene geografice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c. exerciții de comparare a unor unități/subunități de relief, prin identificarea cuvintelor cheie și prezentarea unor concluzii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10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415" marR="38415" marT="38415" marB="3841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87643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350966"/>
            <a:ext cx="10018713" cy="2316033"/>
          </a:xfrm>
        </p:spPr>
        <p:txBody>
          <a:bodyPr>
            <a:normAutofit fontScale="90000"/>
          </a:bodyPr>
          <a:lstStyle/>
          <a:p>
            <a:r>
              <a:rPr lang="ro-RO" dirty="0">
                <a:latin typeface="Rockwell" panose="02060603020205020403" pitchFamily="18" charset="0"/>
              </a:rPr>
              <a:t>REPERE METODOLOGICE PENTRU APLICAREA CURRICULUMULUI LA CLASA A IX-A</a:t>
            </a:r>
            <a:br>
              <a:rPr lang="ro-RO" dirty="0">
                <a:latin typeface="Rockwell" panose="02060603020205020403" pitchFamily="18" charset="0"/>
              </a:rPr>
            </a:br>
            <a:endParaRPr lang="ro-RO" dirty="0">
              <a:latin typeface="Rockwell" panose="02060603020205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o-RO" dirty="0">
                <a:latin typeface="Rockwell" panose="02060603020205020403" pitchFamily="18" charset="0"/>
              </a:rPr>
              <a:t>https://www.edu.ro/repere_metodologice_aplicare_curriculum_clasa_IX_an_scolar_2021_2022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819006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>
                <a:latin typeface="Rockwell" panose="02060603020205020403" pitchFamily="18" charset="0"/>
              </a:rPr>
              <a:t>CONCEPT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84310" y="2666999"/>
            <a:ext cx="10018713" cy="3646715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ro-RO" dirty="0">
                <a:latin typeface="Rockwell" panose="02060603020205020403" pitchFamily="18" charset="0"/>
              </a:rPr>
              <a:t>Compatibilizarea competențelor din programele școlare din gimnaziu cu cele menționate în programele școlare aferente clasei a IX-a în vederea asigurării progresiei competențelor lingvistice;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o-RO" dirty="0">
                <a:latin typeface="Rockwell" panose="02060603020205020403" pitchFamily="18" charset="0"/>
              </a:rPr>
              <a:t>Asigurarea progresiei la clasele cu predare intensiv a limbii moderne (având în vedere programa școlară de gimnaziu pentru L1 intensiv și inexistența acesteia la nivel liceal);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o-RO" dirty="0">
                <a:latin typeface="Rockwell" panose="02060603020205020403" pitchFamily="18" charset="0"/>
              </a:rPr>
              <a:t>Formarea integrată a celor cinci competențe lingvistice prin crearea de contexte și sarcini de învățare care să faciliteze formarea și evaluarea acestora în acest format;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err="1">
                <a:latin typeface="Rockwell" panose="02060603020205020403" pitchFamily="18" charset="0"/>
              </a:rPr>
              <a:t>Promovarea</a:t>
            </a:r>
            <a:r>
              <a:rPr lang="en-US" dirty="0">
                <a:latin typeface="Rockwell" panose="02060603020205020403" pitchFamily="18" charset="0"/>
              </a:rPr>
              <a:t> </a:t>
            </a:r>
            <a:r>
              <a:rPr lang="en-US" dirty="0" err="1">
                <a:latin typeface="Rockwell" panose="02060603020205020403" pitchFamily="18" charset="0"/>
              </a:rPr>
              <a:t>abord</a:t>
            </a:r>
            <a:r>
              <a:rPr lang="ro-RO" dirty="0" err="1">
                <a:latin typeface="Rockwell" panose="02060603020205020403" pitchFamily="18" charset="0"/>
              </a:rPr>
              <a:t>ării</a:t>
            </a:r>
            <a:r>
              <a:rPr lang="ro-RO" dirty="0">
                <a:latin typeface="Rockwell" panose="02060603020205020403" pitchFamily="18" charset="0"/>
              </a:rPr>
              <a:t> comunicativ-</a:t>
            </a:r>
            <a:r>
              <a:rPr lang="ro-RO" dirty="0" err="1">
                <a:latin typeface="Rockwell" panose="02060603020205020403" pitchFamily="18" charset="0"/>
              </a:rPr>
              <a:t>acționale</a:t>
            </a:r>
            <a:r>
              <a:rPr lang="ro-RO" dirty="0">
                <a:latin typeface="Rockwell" panose="02060603020205020403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ro-RO" dirty="0"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767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>
                <a:latin typeface="Rockwell" panose="02060603020205020403" pitchFamily="18" charset="0"/>
              </a:rPr>
              <a:t>STRUCTURĂ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o-RO" dirty="0">
                <a:latin typeface="Rockwell" panose="02060603020205020403" pitchFamily="18" charset="0"/>
              </a:rPr>
              <a:t>Tranziția de la clasa a VIII-a la clasa a IX-a -compatibilizarea programelor școlare (L1/L1 intensiv, L2 – nivel gimnazial vs. L1/L1 intensiv/L1 bilingv, L2, L3 - nivel liceal); </a:t>
            </a:r>
          </a:p>
          <a:p>
            <a:r>
              <a:rPr lang="ro-RO" dirty="0">
                <a:latin typeface="Rockwell" panose="02060603020205020403" pitchFamily="18" charset="0"/>
              </a:rPr>
              <a:t>Asigurarea continuității achizițiilor lingvistice- propuneri de teme actualizate; </a:t>
            </a:r>
          </a:p>
          <a:p>
            <a:r>
              <a:rPr lang="ro-RO" dirty="0">
                <a:latin typeface="Rockwell" panose="02060603020205020403" pitchFamily="18" charset="0"/>
              </a:rPr>
              <a:t>Resurse educaționale – exemple de teste însoțite de baremele de evaluare și notare aferente, activități de învățare și evaluare structurate pe fiecare competență;</a:t>
            </a:r>
          </a:p>
          <a:p>
            <a:r>
              <a:rPr lang="ro-RO" dirty="0">
                <a:latin typeface="Rockwell" panose="02060603020205020403" pitchFamily="18" charset="0"/>
              </a:rPr>
              <a:t>Resurse bibliografice.</a:t>
            </a:r>
          </a:p>
        </p:txBody>
      </p:sp>
    </p:spTree>
    <p:extLst>
      <p:ext uri="{BB962C8B-B14F-4D97-AF65-F5344CB8AC3E}">
        <p14:creationId xmlns:p14="http://schemas.microsoft.com/office/powerpoint/2010/main" val="232140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>
                <a:latin typeface="Rockwell" panose="02060603020205020403" pitchFamily="18" charset="0"/>
              </a:rPr>
              <a:t>COMPATIBILIZARE - PROGRESIE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o-RO" dirty="0">
                <a:latin typeface="Rockwell" panose="02060603020205020403" pitchFamily="18" charset="0"/>
              </a:rPr>
              <a:t>GIMNAZIU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o-RO" dirty="0"/>
              <a:t>1</a:t>
            </a:r>
            <a:r>
              <a:rPr lang="ro-RO" dirty="0">
                <a:latin typeface="Rockwell" panose="02060603020205020403" pitchFamily="18" charset="0"/>
              </a:rPr>
              <a:t>. Receptarea de mesaje orale în </a:t>
            </a:r>
            <a:r>
              <a:rPr lang="ro-RO" dirty="0" err="1">
                <a:latin typeface="Rockwell" panose="02060603020205020403" pitchFamily="18" charset="0"/>
              </a:rPr>
              <a:t>situaţii</a:t>
            </a:r>
            <a:r>
              <a:rPr lang="ro-RO" dirty="0">
                <a:latin typeface="Rockwell" panose="02060603020205020403" pitchFamily="18" charset="0"/>
              </a:rPr>
              <a:t> de comunicare uzuală </a:t>
            </a:r>
          </a:p>
          <a:p>
            <a:r>
              <a:rPr lang="ro-RO" dirty="0">
                <a:latin typeface="Rockwell" panose="02060603020205020403" pitchFamily="18" charset="0"/>
              </a:rPr>
              <a:t>2. Exprimarea orală în </a:t>
            </a:r>
            <a:r>
              <a:rPr lang="ro-RO" dirty="0" err="1">
                <a:latin typeface="Rockwell" panose="02060603020205020403" pitchFamily="18" charset="0"/>
              </a:rPr>
              <a:t>situaţii</a:t>
            </a:r>
            <a:r>
              <a:rPr lang="ro-RO" dirty="0">
                <a:latin typeface="Rockwell" panose="02060603020205020403" pitchFamily="18" charset="0"/>
              </a:rPr>
              <a:t> de comunicare uzuală </a:t>
            </a:r>
          </a:p>
          <a:p>
            <a:r>
              <a:rPr lang="ro-RO" dirty="0">
                <a:latin typeface="Rockwell" panose="02060603020205020403" pitchFamily="18" charset="0"/>
              </a:rPr>
              <a:t>3. Receptarea de mesaje scrise în </a:t>
            </a:r>
            <a:r>
              <a:rPr lang="ro-RO" dirty="0" err="1">
                <a:latin typeface="Rockwell" panose="02060603020205020403" pitchFamily="18" charset="0"/>
              </a:rPr>
              <a:t>situaţii</a:t>
            </a:r>
            <a:r>
              <a:rPr lang="ro-RO" dirty="0">
                <a:latin typeface="Rockwell" panose="02060603020205020403" pitchFamily="18" charset="0"/>
              </a:rPr>
              <a:t> de comunicare uzuală </a:t>
            </a:r>
          </a:p>
          <a:p>
            <a:r>
              <a:rPr lang="ro-RO" dirty="0">
                <a:latin typeface="Rockwell" panose="02060603020205020403" pitchFamily="18" charset="0"/>
              </a:rPr>
              <a:t>4. Redactarea de mesaje în </a:t>
            </a:r>
            <a:r>
              <a:rPr lang="ro-RO" dirty="0" err="1">
                <a:latin typeface="Rockwell" panose="02060603020205020403" pitchFamily="18" charset="0"/>
              </a:rPr>
              <a:t>situaţii</a:t>
            </a:r>
            <a:r>
              <a:rPr lang="ro-RO" dirty="0">
                <a:latin typeface="Rockwell" panose="02060603020205020403" pitchFamily="18" charset="0"/>
              </a:rPr>
              <a:t> de comunicare </a:t>
            </a:r>
            <a:r>
              <a:rPr lang="ro-RO" dirty="0"/>
              <a:t>uzuală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o-RO" dirty="0">
                <a:latin typeface="Rockwell" panose="02060603020205020403" pitchFamily="18" charset="0"/>
              </a:rPr>
              <a:t>LICEU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o-RO" dirty="0"/>
              <a:t>1</a:t>
            </a:r>
            <a:r>
              <a:rPr lang="ro-RO" dirty="0">
                <a:latin typeface="Rockwell" panose="02060603020205020403" pitchFamily="18" charset="0"/>
              </a:rPr>
              <a:t>. Receptarea mesajelor transmise oral sau în scris în diferite </a:t>
            </a:r>
            <a:r>
              <a:rPr lang="ro-RO" dirty="0" err="1">
                <a:latin typeface="Rockwell" panose="02060603020205020403" pitchFamily="18" charset="0"/>
              </a:rPr>
              <a:t>situaţii</a:t>
            </a:r>
            <a:r>
              <a:rPr lang="ro-RO" dirty="0">
                <a:latin typeface="Rockwell" panose="02060603020205020403" pitchFamily="18" charset="0"/>
              </a:rPr>
              <a:t> de comunicare </a:t>
            </a:r>
          </a:p>
          <a:p>
            <a:r>
              <a:rPr lang="ro-RO" dirty="0">
                <a:latin typeface="Rockwell" panose="02060603020205020403" pitchFamily="18" charset="0"/>
              </a:rPr>
              <a:t>2. Producerea de mesaje orale sau scrise adecvate unor anumite contexte de comunicare </a:t>
            </a:r>
          </a:p>
          <a:p>
            <a:r>
              <a:rPr lang="ro-RO" dirty="0">
                <a:latin typeface="Rockwell" panose="02060603020205020403" pitchFamily="18" charset="0"/>
              </a:rPr>
              <a:t>3. Realizarea de </a:t>
            </a:r>
            <a:r>
              <a:rPr lang="ro-RO" dirty="0" err="1">
                <a:latin typeface="Rockwell" panose="02060603020205020403" pitchFamily="18" charset="0"/>
              </a:rPr>
              <a:t>interacţiuni</a:t>
            </a:r>
            <a:r>
              <a:rPr lang="ro-RO" dirty="0">
                <a:latin typeface="Rockwell" panose="02060603020205020403" pitchFamily="18" charset="0"/>
              </a:rPr>
              <a:t> în comunicarea orală sau scrisă </a:t>
            </a:r>
          </a:p>
          <a:p>
            <a:r>
              <a:rPr lang="ro-RO" dirty="0">
                <a:latin typeface="Rockwell" panose="02060603020205020403" pitchFamily="18" charset="0"/>
              </a:rPr>
              <a:t>4. Transferul şi medierea mesajelor orale sau scrise în </a:t>
            </a:r>
            <a:r>
              <a:rPr lang="ro-RO" dirty="0" err="1">
                <a:latin typeface="Rockwell" panose="02060603020205020403" pitchFamily="18" charset="0"/>
              </a:rPr>
              <a:t>situaţii</a:t>
            </a:r>
            <a:r>
              <a:rPr lang="ro-RO" dirty="0">
                <a:latin typeface="Rockwell" panose="02060603020205020403" pitchFamily="18" charset="0"/>
              </a:rPr>
              <a:t> variate de comunicare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830581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449477" y="703217"/>
            <a:ext cx="10018713" cy="1752599"/>
          </a:xfrm>
        </p:spPr>
        <p:txBody>
          <a:bodyPr/>
          <a:lstStyle/>
          <a:p>
            <a:r>
              <a:rPr lang="ro-RO" dirty="0">
                <a:latin typeface="Rockwell" panose="02060603020205020403" pitchFamily="18" charset="0"/>
              </a:rPr>
              <a:t>COMPATIBILIZARE – PROGRESIE – RESPECTAREA REGIMULUI DE PREDARE</a:t>
            </a:r>
            <a:endParaRPr lang="ro-RO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526709"/>
              </p:ext>
            </p:extLst>
          </p:nvPr>
        </p:nvGraphicFramePr>
        <p:xfrm>
          <a:off x="2222863" y="2455816"/>
          <a:ext cx="8281850" cy="42492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329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33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2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148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700" dirty="0">
                          <a:effectLst/>
                        </a:rPr>
                        <a:t>COMPETENȚE GENERALE ȘI SPECIFICE</a:t>
                      </a:r>
                      <a:endParaRPr lang="ro-RO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07" marR="42107" marT="0" marB="0"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700">
                          <a:effectLst/>
                        </a:rPr>
                        <a:t> </a:t>
                      </a:r>
                      <a:endParaRPr lang="ro-RO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1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700" dirty="0">
                          <a:effectLst/>
                        </a:rPr>
                        <a:t>Clasa a VIII-a</a:t>
                      </a:r>
                      <a:endParaRPr lang="ro-RO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07" marR="421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700">
                          <a:effectLst/>
                        </a:rPr>
                        <a:t>Clasa a IX-a</a:t>
                      </a:r>
                      <a:endParaRPr lang="ro-RO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07" marR="421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700">
                          <a:effectLst/>
                        </a:rPr>
                        <a:t> </a:t>
                      </a:r>
                      <a:endParaRPr lang="ro-RO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148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1. RECEPTAREA MESAJELOR TRANSMISE ORAL SAU ÎN SCRIS ÎN DIFERITE SITUAŢII DE COMUNICARE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07" marR="42107" marT="0" marB="0"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1.2. Identificarea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semnificaţiei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dintr-o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conversaţie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obișnuită de zi cu zi atunci când interlocutorii reformulează sau repetă la cerere anumite cuvinte/expresii</a:t>
                      </a:r>
                      <a:endParaRPr lang="ro-RO" sz="10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07" marR="421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1.1 Identificarea sensului global al unui mesaj </a:t>
                      </a:r>
                      <a:endParaRPr lang="ro-RO" sz="10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07" marR="42107" marT="0" marB="0"/>
                </a:tc>
                <a:tc>
                  <a:txBody>
                    <a:bodyPr/>
                    <a:lstStyle/>
                    <a:p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r>
                        <a:rPr lang="ro-RO" sz="1000" b="1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• </a:t>
                      </a:r>
                      <a:r>
                        <a:rPr lang="ro-RO" sz="1000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Prezentări orale (de dificultate şi lungime  medie) pe teme de interes </a:t>
                      </a:r>
                    </a:p>
                    <a:p>
                      <a:r>
                        <a:rPr lang="ro-RO" sz="1000" b="1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• </a:t>
                      </a:r>
                      <a:r>
                        <a:rPr lang="ro-RO" sz="1000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Texte autentice de complexitate medie *</a:t>
                      </a:r>
                      <a:r>
                        <a:rPr lang="ro-RO" sz="1000" b="1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peste medie/ **ridicat</a:t>
                      </a:r>
                      <a:r>
                        <a:rPr lang="ro-RO" sz="1000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ro-RO" sz="1000" b="1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•  </a:t>
                      </a:r>
                      <a:r>
                        <a:rPr lang="ro-RO" sz="1000" kern="1200" dirty="0" err="1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Conversaţii</a:t>
                      </a:r>
                      <a:r>
                        <a:rPr lang="ro-RO" sz="1000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/ înregistrări audio/ audio-video autentice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27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1.2.* Identificarea informațiilor esențiale din relatări simple, întrerupte în vederea finalizării/completării acestora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1.4 Manifestarea interesului pentru cunoașterea unor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personalităţi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și evenimente culturale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3.5.* Manifestarea interesului pentru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înţelegerea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diferitelor  tipuri de texte</a:t>
                      </a:r>
                      <a:endParaRPr lang="ro-RO" sz="10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07" marR="421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1.2 Anticiparea elementelor de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conţinut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ale unui text pe baza titlului / unui stimul vizual</a:t>
                      </a:r>
                      <a:endParaRPr lang="ro-RO" sz="10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07" marR="42107" marT="0" marB="0"/>
                </a:tc>
                <a:tc>
                  <a:txBody>
                    <a:bodyPr/>
                    <a:lstStyle/>
                    <a:p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r>
                        <a:rPr lang="ro-RO" sz="1000" b="1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•  </a:t>
                      </a:r>
                      <a:r>
                        <a:rPr lang="ro-RO" sz="1000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Interviuri/ rapoarte orale </a:t>
                      </a:r>
                    </a:p>
                    <a:p>
                      <a:r>
                        <a:rPr lang="ro-RO" sz="1000" b="1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• </a:t>
                      </a:r>
                      <a:r>
                        <a:rPr lang="ro-RO" sz="1000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Texte de informare generală </a:t>
                      </a:r>
                    </a:p>
                    <a:p>
                      <a:r>
                        <a:rPr lang="ro-RO" sz="1000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• Paragrafe / texte descriptive şi narative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o-RO" sz="10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5147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1.2. Identificarea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semnificaţiei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dintr-o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conversaţie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obișnuită de zi cu zi atunci când interlocutorii reformulează sau repetă la cerere anumite cuvinte/expresii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3.2. Identificarea aspectelor din articole sau interviuri apărute în ziare și reviste care exprimă o poziție în legătură cu un subiect/ eveniment actual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3.3. Identificarea informațiilor din texte formale pe teme  de interes </a:t>
                      </a:r>
                      <a:endParaRPr lang="ro-RO" sz="10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07" marR="421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1.3 Identificarea de detalii din mesaje orale / scrie (autentice)</a:t>
                      </a:r>
                      <a:endParaRPr lang="ro-RO" sz="10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07" marR="42107" marT="0" marB="0"/>
                </a:tc>
                <a:tc>
                  <a:txBody>
                    <a:bodyPr/>
                    <a:lstStyle/>
                    <a:p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r>
                        <a:rPr lang="ro-RO" sz="1000" b="1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• </a:t>
                      </a:r>
                      <a:r>
                        <a:rPr lang="ro-RO" sz="1000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**</a:t>
                      </a:r>
                      <a:r>
                        <a:rPr lang="ro-RO" sz="1000" b="1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Texte de tipuri diverse (de lungime medie) de informare generală din diverse surse </a:t>
                      </a:r>
                      <a:endParaRPr lang="ro-RO" sz="1000" kern="1200" dirty="0">
                        <a:solidFill>
                          <a:schemeClr val="dk1"/>
                        </a:solidFill>
                        <a:effectLst/>
                        <a:latin typeface="Rockwell" panose="02060603020205020403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ro-RO" sz="1000" b="1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• **Înregistrări audio/audio-video din programe de </a:t>
                      </a:r>
                      <a:r>
                        <a:rPr lang="ro-RO" sz="1000" b="1" kern="1200" dirty="0" err="1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ştiri</a:t>
                      </a:r>
                      <a:r>
                        <a:rPr lang="ro-RO" sz="1000" b="1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 </a:t>
                      </a:r>
                      <a:endParaRPr lang="ro-RO" sz="1000" kern="1200" dirty="0">
                        <a:solidFill>
                          <a:schemeClr val="dk1"/>
                        </a:solidFill>
                        <a:effectLst/>
                        <a:latin typeface="Rockwell" panose="02060603020205020403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ro-RO" sz="1000" b="1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•   **Texte literare </a:t>
                      </a:r>
                      <a:endParaRPr lang="ro-RO" sz="1000" kern="1200" dirty="0">
                        <a:solidFill>
                          <a:schemeClr val="dk1"/>
                        </a:solidFill>
                        <a:effectLst/>
                        <a:latin typeface="Rockwell" panose="02060603020205020403" pitchFamily="18" charset="0"/>
                        <a:ea typeface="+mn-ea"/>
                        <a:cs typeface="+mn-cs"/>
                      </a:endParaRPr>
                    </a:p>
                    <a:p>
                      <a:r>
                        <a:rPr lang="ro-RO" sz="1000" b="1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•   **Texte adecvate profilului</a:t>
                      </a:r>
                      <a:endParaRPr lang="ro-RO" sz="10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o-RO" sz="10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2345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>
                <a:latin typeface="Rockwell" panose="02060603020205020403" pitchFamily="18" charset="0"/>
              </a:rPr>
              <a:t>TEMATICĂ</a:t>
            </a:r>
            <a:r>
              <a:rPr lang="ro-RO" dirty="0"/>
              <a:t> </a:t>
            </a:r>
            <a:r>
              <a:rPr lang="ro-RO" dirty="0">
                <a:latin typeface="Rockwell" panose="02060603020205020403" pitchFamily="18" charset="0"/>
              </a:rPr>
              <a:t> ADAPTATĂ 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435770"/>
              </p:ext>
            </p:extLst>
          </p:nvPr>
        </p:nvGraphicFramePr>
        <p:xfrm>
          <a:off x="2039779" y="2239190"/>
          <a:ext cx="9029700" cy="4069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14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4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8298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DOMENIUL PERSONAL</a:t>
                      </a:r>
                      <a:endParaRPr lang="ro-RO" sz="10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Relaţii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interumane / interpersonale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Viaţa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personală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Universul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adolescenţei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**Stiluri de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viaţă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în lumea anglofonă din perspectivă sincronică şi diacronică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10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o-RO" sz="10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000" dirty="0">
                          <a:latin typeface="Rockwell" panose="02060603020205020403" pitchFamily="18" charset="0"/>
                        </a:rPr>
                        <a:t>TEME RECOMANDATE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000" dirty="0" err="1">
                          <a:latin typeface="Rockwell" panose="02060603020205020403" pitchFamily="18" charset="0"/>
                        </a:rPr>
                        <a:t>Generations</a:t>
                      </a:r>
                      <a:endParaRPr lang="ro-RO" sz="1000" dirty="0">
                        <a:latin typeface="Rockwell" panose="02060603020205020403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000" dirty="0">
                          <a:latin typeface="Rockwell" panose="02060603020205020403" pitchFamily="18" charset="0"/>
                        </a:rPr>
                        <a:t> Social </a:t>
                      </a:r>
                      <a:r>
                        <a:rPr lang="ro-RO" sz="1000" dirty="0" err="1">
                          <a:latin typeface="Rockwell" panose="02060603020205020403" pitchFamily="18" charset="0"/>
                        </a:rPr>
                        <a:t>network</a:t>
                      </a:r>
                      <a:r>
                        <a:rPr lang="ro-RO" sz="1000" dirty="0"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latin typeface="Rockwell" panose="02060603020205020403" pitchFamily="18" charset="0"/>
                        </a:rPr>
                        <a:t>and</a:t>
                      </a:r>
                      <a:r>
                        <a:rPr lang="ro-RO" sz="1000" dirty="0"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latin typeface="Rockwell" panose="02060603020205020403" pitchFamily="18" charset="0"/>
                        </a:rPr>
                        <a:t>networking</a:t>
                      </a:r>
                      <a:endParaRPr lang="ro-RO" sz="1000" dirty="0">
                        <a:latin typeface="Rockwell" panose="02060603020205020403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000" dirty="0"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latin typeface="Rockwell" panose="02060603020205020403" pitchFamily="18" charset="0"/>
                        </a:rPr>
                        <a:t>Communities</a:t>
                      </a:r>
                      <a:endParaRPr lang="ro-RO" sz="1000" dirty="0">
                        <a:latin typeface="Rockwell" panose="02060603020205020403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000" dirty="0">
                          <a:latin typeface="Rockwell" panose="02060603020205020403" pitchFamily="18" charset="0"/>
                        </a:rPr>
                        <a:t> *Young </a:t>
                      </a:r>
                      <a:r>
                        <a:rPr lang="ro-RO" sz="1000" dirty="0" err="1">
                          <a:latin typeface="Rockwell" panose="02060603020205020403" pitchFamily="18" charset="0"/>
                        </a:rPr>
                        <a:t>readers</a:t>
                      </a:r>
                      <a:r>
                        <a:rPr lang="ro-RO" sz="1000" dirty="0"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latin typeface="Rockwell" panose="02060603020205020403" pitchFamily="18" charset="0"/>
                        </a:rPr>
                        <a:t>literature</a:t>
                      </a:r>
                      <a:endParaRPr lang="ro-RO" sz="1000" dirty="0">
                        <a:latin typeface="Rockwell" panose="02060603020205020403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o-RO" sz="1000" dirty="0">
                        <a:latin typeface="Rockwell" panose="02060603020205020403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9350"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o-RO" sz="1100" b="1" kern="1200" dirty="0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DOMENIUL PUBLIC</a:t>
                      </a:r>
                    </a:p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o-RO" sz="1100" b="1" kern="1200" dirty="0" err="1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Ţări</a:t>
                      </a:r>
                      <a:r>
                        <a:rPr lang="ro-RO" sz="1100" b="1" kern="1200" dirty="0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 şi </a:t>
                      </a:r>
                      <a:r>
                        <a:rPr lang="ro-RO" sz="1100" b="1" kern="1200" dirty="0" err="1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oraşe</a:t>
                      </a:r>
                      <a:r>
                        <a:rPr lang="ro-RO" sz="1100" b="1" kern="1200" dirty="0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 – Călătorii</a:t>
                      </a:r>
                    </a:p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o-RO" sz="1100" b="1" kern="1200" dirty="0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Aspecte din </a:t>
                      </a:r>
                      <a:r>
                        <a:rPr lang="ro-RO" sz="1100" b="1" kern="1200" dirty="0" err="1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viaţa</a:t>
                      </a:r>
                      <a:r>
                        <a:rPr lang="ro-RO" sz="1100" b="1" kern="1200" dirty="0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 contemporană (sociale, **literare, tehnice, ecologice)</a:t>
                      </a:r>
                    </a:p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o-RO" sz="1100" b="1" kern="1200" dirty="0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Mass-media </a:t>
                      </a:r>
                    </a:p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</a:pPr>
                      <a:endParaRPr lang="ro-RO" sz="1100" b="1" kern="1200" dirty="0">
                        <a:solidFill>
                          <a:schemeClr val="lt1"/>
                        </a:solidFill>
                        <a:effectLst/>
                        <a:latin typeface="Rockwell" panose="020606030202050204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000" b="1" dirty="0">
                          <a:solidFill>
                            <a:schemeClr val="bg1"/>
                          </a:solidFill>
                          <a:latin typeface="Rockwell" panose="02060603020205020403" pitchFamily="18" charset="0"/>
                        </a:rPr>
                        <a:t>TEME RECOMANDATE</a:t>
                      </a:r>
                    </a:p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o-RO" sz="1000" b="1" dirty="0" err="1">
                          <a:solidFill>
                            <a:schemeClr val="bg1"/>
                          </a:solidFill>
                          <a:latin typeface="Rockwell" panose="02060603020205020403" pitchFamily="18" charset="0"/>
                        </a:rPr>
                        <a:t>Destinations</a:t>
                      </a:r>
                      <a:endParaRPr lang="ro-RO" sz="1000" b="1" dirty="0">
                        <a:solidFill>
                          <a:schemeClr val="bg1"/>
                        </a:solidFill>
                        <a:latin typeface="Rockwell" panose="02060603020205020403" pitchFamily="18" charset="0"/>
                      </a:endParaRPr>
                    </a:p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o-RO" sz="1000" b="1" dirty="0">
                          <a:solidFill>
                            <a:schemeClr val="bg1"/>
                          </a:solidFill>
                          <a:latin typeface="Rockwell" panose="02060603020205020403" pitchFamily="18" charset="0"/>
                        </a:rPr>
                        <a:t> Media </a:t>
                      </a:r>
                      <a:r>
                        <a:rPr lang="ro-RO" sz="1000" b="1" dirty="0" err="1">
                          <a:solidFill>
                            <a:schemeClr val="bg1"/>
                          </a:solidFill>
                          <a:latin typeface="Rockwell" panose="02060603020205020403" pitchFamily="18" charset="0"/>
                        </a:rPr>
                        <a:t>literacy</a:t>
                      </a:r>
                      <a:endParaRPr lang="ro-RO" sz="1000" b="1" dirty="0">
                        <a:solidFill>
                          <a:schemeClr val="bg1"/>
                        </a:solidFill>
                        <a:latin typeface="Rockwell" panose="02060603020205020403" pitchFamily="18" charset="0"/>
                      </a:endParaRPr>
                    </a:p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o-RO" sz="1000" b="1" dirty="0">
                          <a:solidFill>
                            <a:schemeClr val="bg1"/>
                          </a:solidFill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b="1" dirty="0" err="1">
                          <a:solidFill>
                            <a:schemeClr val="bg1"/>
                          </a:solidFill>
                          <a:latin typeface="Rockwell" panose="02060603020205020403" pitchFamily="18" charset="0"/>
                        </a:rPr>
                        <a:t>Celebrations</a:t>
                      </a:r>
                      <a:endParaRPr lang="ro-RO" sz="1000" b="1" dirty="0">
                        <a:solidFill>
                          <a:schemeClr val="bg1"/>
                        </a:solidFill>
                        <a:latin typeface="Rockwell" panose="02060603020205020403" pitchFamily="18" charset="0"/>
                      </a:endParaRPr>
                    </a:p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o-RO" sz="1000" b="1" dirty="0">
                          <a:solidFill>
                            <a:schemeClr val="bg1"/>
                          </a:solidFill>
                          <a:latin typeface="Rockwell" panose="02060603020205020403" pitchFamily="18" charset="0"/>
                        </a:rPr>
                        <a:t> Digital </a:t>
                      </a:r>
                      <a:r>
                        <a:rPr lang="ro-RO" sz="1000" b="1" dirty="0" err="1">
                          <a:solidFill>
                            <a:schemeClr val="bg1"/>
                          </a:solidFill>
                          <a:latin typeface="Rockwell" panose="02060603020205020403" pitchFamily="18" charset="0"/>
                        </a:rPr>
                        <a:t>Worlds</a:t>
                      </a:r>
                      <a:endParaRPr lang="ro-RO" sz="1000" b="1" dirty="0">
                        <a:solidFill>
                          <a:schemeClr val="bg1"/>
                        </a:solidFill>
                        <a:latin typeface="Rockwell" panose="02060603020205020403" pitchFamily="18" charset="0"/>
                      </a:endParaRPr>
                    </a:p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o-RO" sz="1000" b="1" dirty="0">
                          <a:solidFill>
                            <a:schemeClr val="bg1"/>
                          </a:solidFill>
                          <a:latin typeface="Rockwell" panose="02060603020205020403" pitchFamily="18" charset="0"/>
                        </a:rPr>
                        <a:t> *</a:t>
                      </a:r>
                      <a:r>
                        <a:rPr lang="ro-RO" sz="1000" b="1" dirty="0" err="1">
                          <a:solidFill>
                            <a:schemeClr val="bg1"/>
                          </a:solidFill>
                          <a:latin typeface="Rockwell" panose="02060603020205020403" pitchFamily="18" charset="0"/>
                        </a:rPr>
                        <a:t>Learning</a:t>
                      </a:r>
                      <a:r>
                        <a:rPr lang="ro-RO" sz="1000" b="1" dirty="0">
                          <a:solidFill>
                            <a:schemeClr val="bg1"/>
                          </a:solidFill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b="1" dirty="0" err="1">
                          <a:solidFill>
                            <a:schemeClr val="bg1"/>
                          </a:solidFill>
                          <a:latin typeface="Rockwell" panose="02060603020205020403" pitchFamily="18" charset="0"/>
                        </a:rPr>
                        <a:t>through</a:t>
                      </a:r>
                      <a:r>
                        <a:rPr lang="ro-RO" sz="1000" b="1" dirty="0">
                          <a:solidFill>
                            <a:schemeClr val="bg1"/>
                          </a:solidFill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b="1" dirty="0" err="1">
                          <a:solidFill>
                            <a:schemeClr val="bg1"/>
                          </a:solidFill>
                          <a:latin typeface="Rockwell" panose="02060603020205020403" pitchFamily="18" charset="0"/>
                        </a:rPr>
                        <a:t>movies</a:t>
                      </a:r>
                      <a:r>
                        <a:rPr lang="ro-RO" sz="1000" b="1" dirty="0">
                          <a:solidFill>
                            <a:schemeClr val="bg1"/>
                          </a:solidFill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b="1" dirty="0" err="1">
                          <a:solidFill>
                            <a:schemeClr val="bg1"/>
                          </a:solidFill>
                          <a:latin typeface="Rockwell" panose="02060603020205020403" pitchFamily="18" charset="0"/>
                        </a:rPr>
                        <a:t>and</a:t>
                      </a:r>
                      <a:r>
                        <a:rPr lang="ro-RO" sz="1000" b="1" dirty="0">
                          <a:solidFill>
                            <a:schemeClr val="bg1"/>
                          </a:solidFill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b="1" dirty="0" err="1">
                          <a:solidFill>
                            <a:schemeClr val="bg1"/>
                          </a:solidFill>
                          <a:latin typeface="Rockwell" panose="02060603020205020403" pitchFamily="18" charset="0"/>
                        </a:rPr>
                        <a:t>books</a:t>
                      </a:r>
                      <a:endParaRPr lang="ro-RO" sz="1000" b="1" dirty="0">
                        <a:solidFill>
                          <a:schemeClr val="bg1"/>
                        </a:solidFill>
                        <a:latin typeface="Rockwell" panose="02060603020205020403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9350"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o-RO" sz="1000" b="1" kern="1200" dirty="0">
                          <a:solidFill>
                            <a:schemeClr val="bg1"/>
                          </a:solidFill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DOMENIUL OCUPAȚIONAL</a:t>
                      </a:r>
                    </a:p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o-RO" sz="1000" b="1" kern="1200" dirty="0">
                          <a:solidFill>
                            <a:schemeClr val="bg1"/>
                          </a:solidFill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Dezvoltare personală</a:t>
                      </a:r>
                    </a:p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o-RO" sz="1000" b="1" kern="1200" dirty="0" err="1">
                          <a:solidFill>
                            <a:schemeClr val="bg1"/>
                          </a:solidFill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Activităţi</a:t>
                      </a:r>
                      <a:r>
                        <a:rPr lang="ro-RO" sz="1000" b="1" kern="1200" dirty="0">
                          <a:solidFill>
                            <a:schemeClr val="bg1"/>
                          </a:solidFill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 din </a:t>
                      </a:r>
                      <a:r>
                        <a:rPr lang="ro-RO" sz="1000" b="1" kern="1200" dirty="0" err="1">
                          <a:solidFill>
                            <a:schemeClr val="bg1"/>
                          </a:solidFill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viaţa</a:t>
                      </a:r>
                      <a:r>
                        <a:rPr lang="ro-RO" sz="1000" b="1" kern="1200" dirty="0">
                          <a:solidFill>
                            <a:schemeClr val="bg1"/>
                          </a:solidFill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 cotidiană</a:t>
                      </a:r>
                    </a:p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</a:pPr>
                      <a:endParaRPr lang="ro-RO" sz="1000" b="1" kern="1200" dirty="0">
                        <a:solidFill>
                          <a:schemeClr val="bg1"/>
                        </a:solidFill>
                        <a:latin typeface="Rockwell" panose="020606030202050204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o-RO" sz="1000" b="1" kern="1200" dirty="0">
                          <a:solidFill>
                            <a:schemeClr val="bg1"/>
                          </a:solidFill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TEME RECOMANDATE</a:t>
                      </a:r>
                    </a:p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o-RO" sz="1000" b="1" kern="1200" dirty="0" err="1">
                          <a:solidFill>
                            <a:schemeClr val="bg1"/>
                          </a:solidFill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Teenagers</a:t>
                      </a:r>
                      <a:r>
                        <a:rPr lang="ro-RO" sz="1000" b="1" kern="1200" dirty="0">
                          <a:solidFill>
                            <a:schemeClr val="bg1"/>
                          </a:solidFill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’ </a:t>
                      </a:r>
                      <a:r>
                        <a:rPr lang="ro-RO" sz="1000" b="1" kern="1200" dirty="0" err="1">
                          <a:solidFill>
                            <a:schemeClr val="bg1"/>
                          </a:solidFill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routines</a:t>
                      </a:r>
                      <a:endParaRPr lang="ro-RO" sz="1000" b="1" kern="1200" dirty="0">
                        <a:solidFill>
                          <a:schemeClr val="bg1"/>
                        </a:solidFill>
                        <a:latin typeface="Rockwell" panose="02060603020205020403" pitchFamily="18" charset="0"/>
                        <a:ea typeface="+mn-ea"/>
                        <a:cs typeface="+mn-cs"/>
                      </a:endParaRPr>
                    </a:p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o-RO" sz="1000" b="1" kern="1200" dirty="0">
                          <a:solidFill>
                            <a:schemeClr val="bg1"/>
                          </a:solidFill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000" b="1" kern="1200" dirty="0" err="1">
                          <a:solidFill>
                            <a:schemeClr val="bg1"/>
                          </a:solidFill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Fitting</a:t>
                      </a:r>
                      <a:r>
                        <a:rPr lang="ro-RO" sz="1000" b="1" kern="1200" dirty="0">
                          <a:solidFill>
                            <a:schemeClr val="bg1"/>
                          </a:solidFill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 in</a:t>
                      </a:r>
                    </a:p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o-RO" sz="1000" b="1" kern="1200" dirty="0">
                          <a:solidFill>
                            <a:schemeClr val="bg1"/>
                          </a:solidFill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 Role </a:t>
                      </a:r>
                      <a:r>
                        <a:rPr lang="ro-RO" sz="1000" b="1" kern="1200" dirty="0" err="1">
                          <a:solidFill>
                            <a:schemeClr val="bg1"/>
                          </a:solidFill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models</a:t>
                      </a:r>
                      <a:endParaRPr lang="ro-RO" sz="1000" b="1" kern="1200" dirty="0">
                        <a:solidFill>
                          <a:schemeClr val="bg1"/>
                        </a:solidFill>
                        <a:latin typeface="Rockwell" panose="02060603020205020403" pitchFamily="18" charset="0"/>
                        <a:ea typeface="+mn-ea"/>
                        <a:cs typeface="+mn-cs"/>
                      </a:endParaRPr>
                    </a:p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o-RO" sz="1000" b="1" kern="1200" dirty="0">
                          <a:solidFill>
                            <a:schemeClr val="bg1"/>
                          </a:solidFill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 *</a:t>
                      </a:r>
                      <a:r>
                        <a:rPr lang="ro-RO" sz="1000" b="1" kern="1200" dirty="0" err="1">
                          <a:solidFill>
                            <a:schemeClr val="bg1"/>
                          </a:solidFill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Learning</a:t>
                      </a:r>
                      <a:r>
                        <a:rPr lang="ro-RO" sz="1000" b="1" kern="1200" dirty="0">
                          <a:solidFill>
                            <a:schemeClr val="bg1"/>
                          </a:solidFill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000" b="1" kern="1200" dirty="0" err="1">
                          <a:solidFill>
                            <a:schemeClr val="bg1"/>
                          </a:solidFill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styles</a:t>
                      </a:r>
                      <a:endParaRPr lang="ro-RO" sz="1000" b="1" kern="1200" dirty="0">
                        <a:solidFill>
                          <a:schemeClr val="bg1"/>
                        </a:solidFill>
                        <a:latin typeface="Rockwell" panose="020606030202050204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9350"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o-RO" sz="1000" b="1" kern="1200" dirty="0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DOMENIUL EDUCAȚIONAL</a:t>
                      </a:r>
                    </a:p>
                    <a:p>
                      <a:r>
                        <a:rPr lang="ro-RO" sz="1000" b="1" kern="1200" dirty="0" err="1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Viaţa</a:t>
                      </a:r>
                      <a:r>
                        <a:rPr lang="ro-RO" sz="1000" b="1" kern="1200" dirty="0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 culturală şi lumea artelor (film, muzică, </a:t>
                      </a:r>
                      <a:r>
                        <a:rPr lang="ro-RO" sz="1000" b="1" kern="1200" dirty="0" err="1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expoziţii</a:t>
                      </a:r>
                      <a:r>
                        <a:rPr lang="ro-RO" sz="1000" b="1" kern="1200" dirty="0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r>
                        <a:rPr lang="ro-RO" sz="1000" b="1" kern="1200" dirty="0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Repere de cultură şi </a:t>
                      </a:r>
                      <a:r>
                        <a:rPr lang="ro-RO" sz="1000" b="1" kern="1200" dirty="0" err="1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civilizaţie</a:t>
                      </a:r>
                      <a:r>
                        <a:rPr lang="ro-RO" sz="1000" b="1" kern="1200" dirty="0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 ale </a:t>
                      </a:r>
                      <a:r>
                        <a:rPr lang="ro-RO" sz="1000" b="1" kern="1200" dirty="0" err="1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spaţiului</a:t>
                      </a:r>
                      <a:r>
                        <a:rPr lang="ro-RO" sz="1000" b="1" kern="1200" dirty="0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 cultural de limbă engleză **şi ale culturii universale </a:t>
                      </a:r>
                    </a:p>
                    <a:p>
                      <a:r>
                        <a:rPr lang="ro-RO" sz="1000" b="1" kern="1200" dirty="0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**Texte din literaturile britanică şi americană sau </a:t>
                      </a:r>
                      <a:r>
                        <a:rPr lang="ro-RO" sz="1000" b="1" kern="1200" dirty="0" err="1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aparţinând</a:t>
                      </a:r>
                      <a:r>
                        <a:rPr lang="ro-RO" sz="1000" b="1" kern="1200" dirty="0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 ,,literaturii în limba engleză”</a:t>
                      </a:r>
                    </a:p>
                    <a:p>
                      <a:pPr marL="0" algn="l" defTabSz="457200" rtl="0" eaLnBrk="1" latinLnBrk="0" hangingPunct="1">
                        <a:spcAft>
                          <a:spcPts val="0"/>
                        </a:spcAft>
                      </a:pPr>
                      <a:endParaRPr lang="ro-RO" sz="1100" b="1" kern="1200" dirty="0">
                        <a:solidFill>
                          <a:schemeClr val="lt1"/>
                        </a:solidFill>
                        <a:effectLst/>
                        <a:latin typeface="Rockwell" panose="020606030202050204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000" b="1" kern="1200" dirty="0">
                          <a:solidFill>
                            <a:schemeClr val="bg1"/>
                          </a:solidFill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TEME RECOMANDATE</a:t>
                      </a:r>
                      <a:endParaRPr lang="ro-RO" sz="1000" b="1" kern="1200" dirty="0">
                        <a:solidFill>
                          <a:schemeClr val="lt1"/>
                        </a:solidFill>
                        <a:effectLst/>
                        <a:latin typeface="Rockwell" panose="02060603020205020403" pitchFamily="18" charset="0"/>
                        <a:ea typeface="+mn-ea"/>
                        <a:cs typeface="+mn-cs"/>
                      </a:endParaRPr>
                    </a:p>
                    <a:p>
                      <a:pPr marL="0" algn="l" defTabSz="457200" rtl="0" eaLnBrk="1" latinLnBrk="0" hangingPunct="1"/>
                      <a:r>
                        <a:rPr lang="ro-RO" sz="1000" b="1" kern="1200" dirty="0" err="1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Contemporary</a:t>
                      </a:r>
                      <a:r>
                        <a:rPr lang="ro-RO" sz="1000" b="1" kern="1200" dirty="0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000" b="1" kern="1200" dirty="0" err="1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art</a:t>
                      </a:r>
                      <a:endParaRPr lang="ro-RO" sz="1000" b="1" kern="1200" dirty="0">
                        <a:solidFill>
                          <a:schemeClr val="lt1"/>
                        </a:solidFill>
                        <a:effectLst/>
                        <a:latin typeface="Rockwell" panose="02060603020205020403" pitchFamily="18" charset="0"/>
                        <a:ea typeface="+mn-ea"/>
                        <a:cs typeface="+mn-cs"/>
                      </a:endParaRPr>
                    </a:p>
                    <a:p>
                      <a:pPr marL="0" algn="l" defTabSz="457200" rtl="0" eaLnBrk="1" latinLnBrk="0" hangingPunct="1"/>
                      <a:r>
                        <a:rPr lang="ro-RO" sz="1000" b="1" kern="1200" dirty="0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 Music </a:t>
                      </a:r>
                      <a:r>
                        <a:rPr lang="ro-RO" sz="1000" b="1" kern="1200" dirty="0" err="1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around</a:t>
                      </a:r>
                      <a:r>
                        <a:rPr lang="ro-RO" sz="1000" b="1" kern="1200" dirty="0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000" b="1" kern="1200" dirty="0" err="1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the</a:t>
                      </a:r>
                      <a:r>
                        <a:rPr lang="ro-RO" sz="1000" b="1" kern="1200" dirty="0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000" b="1" kern="1200" dirty="0" err="1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world</a:t>
                      </a:r>
                      <a:endParaRPr lang="ro-RO" sz="1000" b="1" kern="1200" dirty="0">
                        <a:solidFill>
                          <a:schemeClr val="lt1"/>
                        </a:solidFill>
                        <a:effectLst/>
                        <a:latin typeface="Rockwell" panose="02060603020205020403" pitchFamily="18" charset="0"/>
                        <a:ea typeface="+mn-ea"/>
                        <a:cs typeface="+mn-cs"/>
                      </a:endParaRPr>
                    </a:p>
                    <a:p>
                      <a:pPr marL="0" algn="l" defTabSz="457200" rtl="0" eaLnBrk="1" latinLnBrk="0" hangingPunct="1"/>
                      <a:r>
                        <a:rPr lang="ro-RO" sz="1000" b="1" kern="1200" dirty="0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000" b="1" kern="1200" dirty="0" err="1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Unsolved</a:t>
                      </a:r>
                      <a:r>
                        <a:rPr lang="ro-RO" sz="1000" b="1" kern="1200" dirty="0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000" b="1" kern="1200" dirty="0" err="1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mysteries</a:t>
                      </a:r>
                      <a:endParaRPr lang="ro-RO" sz="1000" b="1" kern="1200" dirty="0">
                        <a:solidFill>
                          <a:schemeClr val="lt1"/>
                        </a:solidFill>
                        <a:effectLst/>
                        <a:latin typeface="Rockwell" panose="02060603020205020403" pitchFamily="18" charset="0"/>
                        <a:ea typeface="+mn-ea"/>
                        <a:cs typeface="+mn-cs"/>
                      </a:endParaRPr>
                    </a:p>
                    <a:p>
                      <a:pPr marL="0" algn="l" defTabSz="457200" rtl="0" eaLnBrk="1" latinLnBrk="0" hangingPunct="1"/>
                      <a:r>
                        <a:rPr lang="ro-RO" sz="1000" b="1" kern="1200" dirty="0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 *Young </a:t>
                      </a:r>
                      <a:r>
                        <a:rPr lang="ro-RO" sz="1000" b="1" kern="1200" dirty="0" err="1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readers</a:t>
                      </a:r>
                      <a:r>
                        <a:rPr lang="ro-RO" sz="1000" b="1" kern="1200" dirty="0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000" b="1" kern="1200" dirty="0" err="1">
                          <a:solidFill>
                            <a:schemeClr val="lt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literature</a:t>
                      </a:r>
                      <a:endParaRPr lang="ro-RO" sz="1000" b="1" kern="1200" dirty="0">
                        <a:solidFill>
                          <a:schemeClr val="lt1"/>
                        </a:solidFill>
                        <a:effectLst/>
                        <a:latin typeface="Rockwell" panose="020606030202050204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5881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>
                <a:latin typeface="Rockwell" panose="02060603020205020403" pitchFamily="18" charset="0"/>
              </a:rPr>
              <a:t>ELABORAREA SARCINILOR DE LUCRU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o-RO" dirty="0">
                <a:latin typeface="Rockwell" panose="02060603020205020403" pitchFamily="18" charset="0"/>
              </a:rPr>
              <a:t>COMPETENȚA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GB" b="1" dirty="0">
                <a:latin typeface="Rockwell" panose="02060603020205020403" pitchFamily="18" charset="0"/>
              </a:rPr>
              <a:t>COMPETENȚA 1. </a:t>
            </a:r>
            <a:r>
              <a:rPr lang="ro-RO" b="1" dirty="0">
                <a:latin typeface="Rockwell" panose="02060603020205020403" pitchFamily="18" charset="0"/>
              </a:rPr>
              <a:t>RECEPTAREA MESAJELOR TRANSMISE ORAL SAU IN SCRIS IN DIFERITE SITUAŢII DE COMUNICARE</a:t>
            </a:r>
            <a:endParaRPr lang="ro-RO" dirty="0">
              <a:latin typeface="Rockwell" panose="02060603020205020403" pitchFamily="18" charset="0"/>
            </a:endParaRPr>
          </a:p>
          <a:p>
            <a:r>
              <a:rPr lang="ro-RO" i="1" dirty="0">
                <a:latin typeface="Rockwell" panose="02060603020205020403" pitchFamily="18" charset="0"/>
              </a:rPr>
              <a:t>        </a:t>
            </a:r>
            <a:r>
              <a:rPr lang="ro-RO" b="1" i="1" dirty="0">
                <a:latin typeface="Rockwell" panose="02060603020205020403" pitchFamily="18" charset="0"/>
              </a:rPr>
              <a:t> </a:t>
            </a:r>
            <a:r>
              <a:rPr lang="ro-RO" i="1" dirty="0">
                <a:latin typeface="Rockwell" panose="02060603020205020403" pitchFamily="18" charset="0"/>
              </a:rPr>
              <a:t>1.1 Identificarea sensului global al unui mesaj</a:t>
            </a:r>
            <a:r>
              <a:rPr lang="ro-RO" b="1" i="1" dirty="0">
                <a:latin typeface="Rockwell" panose="02060603020205020403" pitchFamily="18" charset="0"/>
              </a:rPr>
              <a:t> </a:t>
            </a:r>
            <a:endParaRPr lang="ro-RO" dirty="0">
              <a:latin typeface="Rockwell" panose="02060603020205020403" pitchFamily="18" charset="0"/>
            </a:endParaRPr>
          </a:p>
          <a:p>
            <a:r>
              <a:rPr lang="ro-RO" i="1" dirty="0">
                <a:latin typeface="Rockwell" panose="02060603020205020403" pitchFamily="18" charset="0"/>
              </a:rPr>
              <a:t>         1.2 Anticiparea elementelor de </a:t>
            </a:r>
            <a:r>
              <a:rPr lang="ro-RO" i="1" dirty="0" err="1">
                <a:latin typeface="Rockwell" panose="02060603020205020403" pitchFamily="18" charset="0"/>
              </a:rPr>
              <a:t>conţinut</a:t>
            </a:r>
            <a:r>
              <a:rPr lang="ro-RO" i="1" dirty="0">
                <a:latin typeface="Rockwell" panose="02060603020205020403" pitchFamily="18" charset="0"/>
              </a:rPr>
              <a:t> ale unui text pe baza titlului / unui stimul vizual</a:t>
            </a:r>
            <a:r>
              <a:rPr lang="ro-RO" b="1" i="1" dirty="0">
                <a:latin typeface="Rockwell" panose="02060603020205020403" pitchFamily="18" charset="0"/>
              </a:rPr>
              <a:t> </a:t>
            </a:r>
            <a:endParaRPr lang="ro-RO" dirty="0">
              <a:latin typeface="Rockwell" panose="02060603020205020403" pitchFamily="18" charset="0"/>
            </a:endParaRPr>
          </a:p>
          <a:p>
            <a:r>
              <a:rPr lang="ro-RO" b="1" i="1" dirty="0">
                <a:latin typeface="Rockwell" panose="02060603020205020403" pitchFamily="18" charset="0"/>
              </a:rPr>
              <a:t>         </a:t>
            </a:r>
            <a:r>
              <a:rPr lang="ro-RO" i="1" dirty="0">
                <a:latin typeface="Rockwell" panose="02060603020205020403" pitchFamily="18" charset="0"/>
              </a:rPr>
              <a:t>1.3 Identificarea de detalii din mesaje orale/ scrie (autentice)</a:t>
            </a:r>
            <a:endParaRPr lang="ro-RO" dirty="0">
              <a:latin typeface="Rockwell" panose="02060603020205020403" pitchFamily="18" charset="0"/>
            </a:endParaRPr>
          </a:p>
          <a:p>
            <a:endParaRPr lang="ro-RO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o-RO" dirty="0">
                <a:latin typeface="Rockwell" panose="02060603020205020403" pitchFamily="18" charset="0"/>
              </a:rPr>
              <a:t>TASK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3448640"/>
          </a:xfrm>
        </p:spPr>
        <p:txBody>
          <a:bodyPr/>
          <a:lstStyle/>
          <a:p>
            <a:r>
              <a:rPr lang="en-GB" sz="1000" i="1" dirty="0"/>
              <a:t>You are going to read a fragment from the novel ‘Nowhere Boy’ by Katherine Marsh. Starting from the title and the photo below, what do you expect the fragment to be about?</a:t>
            </a:r>
            <a:endParaRPr lang="ro-RO" sz="1000" dirty="0"/>
          </a:p>
          <a:p>
            <a:endParaRPr lang="ro-RO" dirty="0"/>
          </a:p>
        </p:txBody>
      </p:sp>
      <p:pic>
        <p:nvPicPr>
          <p:cNvPr id="8" name="Picture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945" y="3901416"/>
            <a:ext cx="348234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384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>
                <a:latin typeface="Rockwell" panose="02060603020205020403" pitchFamily="18" charset="0"/>
              </a:rPr>
              <a:t>ELABORAREA SARCINILOR DE EVALUARE</a:t>
            </a:r>
            <a:endParaRPr lang="ro-RO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o-RO" dirty="0">
                <a:latin typeface="Rockwell" panose="02060603020205020403" pitchFamily="18" charset="0"/>
              </a:rPr>
              <a:t>COMPETENȚA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0"/>
            <a:r>
              <a:rPr lang="ro-RO" sz="1200" b="1" dirty="0">
                <a:latin typeface="Rockwell" panose="02060603020205020403" pitchFamily="18" charset="0"/>
              </a:rPr>
              <a:t>COMPETENȚA 1. R</a:t>
            </a:r>
            <a:r>
              <a:rPr lang="ro-RO" sz="1200" b="1" cap="all" dirty="0">
                <a:latin typeface="Rockwell" panose="02060603020205020403" pitchFamily="18" charset="0"/>
              </a:rPr>
              <a:t>eceptarea mesajelor transmise oral sau în scris în diferite </a:t>
            </a:r>
            <a:r>
              <a:rPr lang="ro-RO" sz="1200" b="1" cap="all" dirty="0" err="1">
                <a:latin typeface="Rockwell" panose="02060603020205020403" pitchFamily="18" charset="0"/>
              </a:rPr>
              <a:t>situaţii</a:t>
            </a:r>
            <a:r>
              <a:rPr lang="ro-RO" sz="1200" b="1" cap="all" dirty="0">
                <a:latin typeface="Rockwell" panose="02060603020205020403" pitchFamily="18" charset="0"/>
              </a:rPr>
              <a:t> de comunicare</a:t>
            </a:r>
            <a:endParaRPr lang="ro-RO" sz="1200" dirty="0">
              <a:latin typeface="Rockwell" panose="02060603020205020403" pitchFamily="18" charset="0"/>
            </a:endParaRPr>
          </a:p>
          <a:p>
            <a:r>
              <a:rPr lang="ro-RO" sz="1200" i="1" dirty="0">
                <a:latin typeface="Rockwell" panose="02060603020205020403" pitchFamily="18" charset="0"/>
              </a:rPr>
              <a:t>1.2 Deducerea </a:t>
            </a:r>
            <a:r>
              <a:rPr lang="ro-RO" sz="1200" i="1" dirty="0" err="1">
                <a:latin typeface="Rockwell" panose="02060603020205020403" pitchFamily="18" charset="0"/>
              </a:rPr>
              <a:t>înţelesului</a:t>
            </a:r>
            <a:r>
              <a:rPr lang="ro-RO" sz="1200" i="1" dirty="0">
                <a:latin typeface="Rockwell" panose="02060603020205020403" pitchFamily="18" charset="0"/>
              </a:rPr>
              <a:t> unor elemente lexicale din context, dintr-un text citit</a:t>
            </a:r>
            <a:endParaRPr lang="ro-RO" sz="1200" dirty="0">
              <a:latin typeface="Rockwell" panose="02060603020205020403" pitchFamily="18" charset="0"/>
            </a:endParaRPr>
          </a:p>
          <a:p>
            <a:r>
              <a:rPr lang="ro-RO" sz="1200" i="1" dirty="0">
                <a:latin typeface="Rockwell" panose="02060603020205020403" pitchFamily="18" charset="0"/>
              </a:rPr>
              <a:t>1.1 Extragerea ideilor </a:t>
            </a:r>
            <a:r>
              <a:rPr lang="ro-RO" sz="1200" i="1" dirty="0" err="1">
                <a:latin typeface="Rockwell" panose="02060603020205020403" pitchFamily="18" charset="0"/>
              </a:rPr>
              <a:t>esenţiale</a:t>
            </a:r>
            <a:r>
              <a:rPr lang="ro-RO" sz="1200" i="1" dirty="0">
                <a:latin typeface="Rockwell" panose="02060603020205020403" pitchFamily="18" charset="0"/>
              </a:rPr>
              <a:t> dintr-un text oral/scris, pe baza unor întrebări de sprijin</a:t>
            </a:r>
            <a:endParaRPr lang="ro-RO" sz="1200" dirty="0">
              <a:latin typeface="Rockwell" panose="02060603020205020403" pitchFamily="18" charset="0"/>
            </a:endParaRPr>
          </a:p>
          <a:p>
            <a:r>
              <a:rPr lang="ro-RO" sz="1200" i="1" dirty="0">
                <a:latin typeface="Rockwell" panose="02060603020205020403" pitchFamily="18" charset="0"/>
              </a:rPr>
              <a:t>1.3  Selectarea unor </a:t>
            </a:r>
            <a:r>
              <a:rPr lang="ro-RO" sz="1200" i="1" dirty="0" err="1">
                <a:latin typeface="Rockwell" panose="02060603020205020403" pitchFamily="18" charset="0"/>
              </a:rPr>
              <a:t>informaţii</a:t>
            </a:r>
            <a:r>
              <a:rPr lang="ro-RO" sz="1200" i="1" dirty="0">
                <a:latin typeface="Rockwell" panose="02060603020205020403" pitchFamily="18" charset="0"/>
              </a:rPr>
              <a:t> relevante din fragmente de texte informative, </a:t>
            </a:r>
            <a:r>
              <a:rPr lang="ro-RO" sz="1200" i="1" dirty="0" err="1">
                <a:latin typeface="Rockwell" panose="02060603020205020403" pitchFamily="18" charset="0"/>
              </a:rPr>
              <a:t>instrucţiuni</a:t>
            </a:r>
            <a:r>
              <a:rPr lang="ro-RO" sz="1200" i="1" dirty="0">
                <a:latin typeface="Rockwell" panose="02060603020205020403" pitchFamily="18" charset="0"/>
              </a:rPr>
              <a:t>, tabele, </a:t>
            </a:r>
            <a:r>
              <a:rPr lang="ro-RO" sz="1200" i="1" dirty="0" err="1">
                <a:latin typeface="Rockwell" panose="02060603020205020403" pitchFamily="18" charset="0"/>
              </a:rPr>
              <a:t>hărţi</a:t>
            </a:r>
            <a:endParaRPr lang="ro-RO" sz="1200" dirty="0">
              <a:latin typeface="Rockwell" panose="02060603020205020403" pitchFamily="18" charset="0"/>
            </a:endParaRPr>
          </a:p>
          <a:p>
            <a:endParaRPr lang="ro-RO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o-RO" dirty="0">
                <a:latin typeface="Rockwell" panose="02060603020205020403" pitchFamily="18" charset="0"/>
              </a:rPr>
              <a:t>TASK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o-RO" sz="1600" dirty="0">
                <a:latin typeface="Rockwell" panose="02060603020205020403" pitchFamily="18" charset="0"/>
              </a:rPr>
              <a:t>Group </a:t>
            </a:r>
            <a:r>
              <a:rPr lang="ro-RO" sz="1600" dirty="0" err="1">
                <a:latin typeface="Rockwell" panose="02060603020205020403" pitchFamily="18" charset="0"/>
              </a:rPr>
              <a:t>work</a:t>
            </a:r>
            <a:r>
              <a:rPr lang="ro-RO" sz="1600" i="1" dirty="0">
                <a:latin typeface="Rockwell" panose="02060603020205020403" pitchFamily="18" charset="0"/>
              </a:rPr>
              <a:t>. Imagine </a:t>
            </a:r>
            <a:r>
              <a:rPr lang="ro-RO" sz="1600" i="1" dirty="0" err="1">
                <a:latin typeface="Rockwell" panose="02060603020205020403" pitchFamily="18" charset="0"/>
              </a:rPr>
              <a:t>you</a:t>
            </a:r>
            <a:r>
              <a:rPr lang="ro-RO" sz="1600" i="1" dirty="0">
                <a:latin typeface="Rockwell" panose="02060603020205020403" pitchFamily="18" charset="0"/>
              </a:rPr>
              <a:t> are </a:t>
            </a:r>
            <a:r>
              <a:rPr lang="ro-RO" sz="1600" i="1" dirty="0" err="1">
                <a:latin typeface="Rockwell" panose="02060603020205020403" pitchFamily="18" charset="0"/>
              </a:rPr>
              <a:t>tourists</a:t>
            </a:r>
            <a:r>
              <a:rPr lang="ro-RO" sz="1600" i="1" dirty="0">
                <a:latin typeface="Rockwell" panose="02060603020205020403" pitchFamily="18" charset="0"/>
              </a:rPr>
              <a:t> in London. </a:t>
            </a:r>
            <a:r>
              <a:rPr lang="ro-RO" sz="1600" i="1" dirty="0" err="1">
                <a:latin typeface="Rockwell" panose="02060603020205020403" pitchFamily="18" charset="0"/>
              </a:rPr>
              <a:t>Study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i="1" dirty="0" err="1">
                <a:latin typeface="Rockwell" panose="02060603020205020403" pitchFamily="18" charset="0"/>
              </a:rPr>
              <a:t>the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i="1" dirty="0" err="1">
                <a:latin typeface="Rockwell" panose="02060603020205020403" pitchFamily="18" charset="0"/>
              </a:rPr>
              <a:t>map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u="sng" dirty="0">
                <a:latin typeface="Rockwell" panose="02060603020205020403" pitchFamily="18" charset="0"/>
                <a:hlinkClick r:id="rId2"/>
              </a:rPr>
              <a:t>http://www.mapaplan.com/travel-map/london-top-tourist-attractions-map/high-resolution/london-top-tourist-attractions-map-02-london-tube-attractions-underground-stations-plan-main-points-interest-metro-zones-landmarks-museums-high-resolution.htm</a:t>
            </a:r>
            <a:r>
              <a:rPr lang="ro-RO" sz="1600" i="1" dirty="0">
                <a:latin typeface="Rockwell" panose="02060603020205020403" pitchFamily="18" charset="0"/>
              </a:rPr>
              <a:t>  </a:t>
            </a:r>
            <a:r>
              <a:rPr lang="ro-RO" sz="1600" i="1" dirty="0" err="1">
                <a:latin typeface="Rockwell" panose="02060603020205020403" pitchFamily="18" charset="0"/>
              </a:rPr>
              <a:t>and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i="1" dirty="0" err="1">
                <a:latin typeface="Rockwell" panose="02060603020205020403" pitchFamily="18" charset="0"/>
              </a:rPr>
              <a:t>write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i="1" dirty="0" err="1">
                <a:latin typeface="Rockwell" panose="02060603020205020403" pitchFamily="18" charset="0"/>
              </a:rPr>
              <a:t>down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i="1" dirty="0" err="1">
                <a:latin typeface="Rockwell" panose="02060603020205020403" pitchFamily="18" charset="0"/>
              </a:rPr>
              <a:t>the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i="1" dirty="0" err="1">
                <a:latin typeface="Rockwell" panose="02060603020205020403" pitchFamily="18" charset="0"/>
              </a:rPr>
              <a:t>name</a:t>
            </a:r>
            <a:r>
              <a:rPr lang="ro-RO" sz="1600" i="1" dirty="0">
                <a:latin typeface="Rockwell" panose="02060603020205020403" pitchFamily="18" charset="0"/>
              </a:rPr>
              <a:t> of </a:t>
            </a:r>
            <a:r>
              <a:rPr lang="ro-RO" sz="1600" i="1" dirty="0" err="1">
                <a:latin typeface="Rockwell" panose="02060603020205020403" pitchFamily="18" charset="0"/>
              </a:rPr>
              <a:t>the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i="1" dirty="0" err="1">
                <a:latin typeface="Rockwell" panose="02060603020205020403" pitchFamily="18" charset="0"/>
              </a:rPr>
              <a:t>nearest</a:t>
            </a:r>
            <a:r>
              <a:rPr lang="ro-RO" sz="1600" i="1" dirty="0">
                <a:latin typeface="Rockwell" panose="02060603020205020403" pitchFamily="18" charset="0"/>
              </a:rPr>
              <a:t> tube stop </a:t>
            </a:r>
            <a:r>
              <a:rPr lang="ro-RO" sz="1600" i="1" dirty="0" err="1">
                <a:latin typeface="Rockwell" panose="02060603020205020403" pitchFamily="18" charset="0"/>
              </a:rPr>
              <a:t>to</a:t>
            </a:r>
            <a:r>
              <a:rPr lang="ro-RO" sz="1600" i="1" dirty="0">
                <a:latin typeface="Rockwell" panose="02060603020205020403" pitchFamily="18" charset="0"/>
              </a:rPr>
              <a:t>: </a:t>
            </a:r>
            <a:endParaRPr lang="ro-RO" sz="1600" dirty="0">
              <a:latin typeface="Rockwell" panose="02060603020205020403" pitchFamily="18" charset="0"/>
            </a:endParaRPr>
          </a:p>
          <a:p>
            <a:pPr lvl="0"/>
            <a:r>
              <a:rPr lang="ro-RO" sz="1600" i="1" dirty="0">
                <a:latin typeface="Rockwell" panose="02060603020205020403" pitchFamily="18" charset="0"/>
              </a:rPr>
              <a:t>Group 1. The </a:t>
            </a:r>
            <a:r>
              <a:rPr lang="ro-RO" sz="1600" i="1" dirty="0" err="1">
                <a:latin typeface="Rockwell" panose="02060603020205020403" pitchFamily="18" charset="0"/>
              </a:rPr>
              <a:t>Shard</a:t>
            </a:r>
            <a:endParaRPr lang="ro-RO" sz="1600" dirty="0">
              <a:latin typeface="Rockwell" panose="02060603020205020403" pitchFamily="18" charset="0"/>
            </a:endParaRPr>
          </a:p>
          <a:p>
            <a:pPr lvl="0"/>
            <a:r>
              <a:rPr lang="ro-RO" sz="1600" i="1" dirty="0">
                <a:latin typeface="Rockwell" panose="02060603020205020403" pitchFamily="18" charset="0"/>
              </a:rPr>
              <a:t>Group 2. The </a:t>
            </a:r>
            <a:r>
              <a:rPr lang="ro-RO" sz="1600" i="1" dirty="0" err="1">
                <a:latin typeface="Rockwell" panose="02060603020205020403" pitchFamily="18" charset="0"/>
              </a:rPr>
              <a:t>Gherkin</a:t>
            </a:r>
            <a:endParaRPr lang="ro-RO" sz="1600" dirty="0">
              <a:latin typeface="Rockwell" panose="02060603020205020403" pitchFamily="18" charset="0"/>
            </a:endParaRPr>
          </a:p>
          <a:p>
            <a:pPr lvl="0"/>
            <a:r>
              <a:rPr lang="ro-RO" sz="1600" i="1" dirty="0">
                <a:latin typeface="Rockwell" panose="02060603020205020403" pitchFamily="18" charset="0"/>
              </a:rPr>
              <a:t>Group 3. The British </a:t>
            </a:r>
            <a:r>
              <a:rPr lang="ro-RO" sz="1600" i="1" dirty="0" err="1">
                <a:latin typeface="Rockwell" panose="02060603020205020403" pitchFamily="18" charset="0"/>
              </a:rPr>
              <a:t>Museum</a:t>
            </a:r>
            <a:endParaRPr lang="ro-RO" sz="1600" dirty="0">
              <a:latin typeface="Rockwell" panose="02060603020205020403" pitchFamily="18" charset="0"/>
            </a:endParaRPr>
          </a:p>
          <a:p>
            <a:r>
              <a:rPr lang="ro-RO" sz="1600" i="1" dirty="0" err="1">
                <a:latin typeface="Rockwell" panose="02060603020205020403" pitchFamily="18" charset="0"/>
              </a:rPr>
              <a:t>Then</a:t>
            </a:r>
            <a:r>
              <a:rPr lang="ro-RO" sz="1600" i="1" dirty="0">
                <a:latin typeface="Rockwell" panose="02060603020205020403" pitchFamily="18" charset="0"/>
              </a:rPr>
              <a:t>, in </a:t>
            </a:r>
            <a:r>
              <a:rPr lang="ro-RO" sz="1600" i="1" dirty="0" err="1">
                <a:latin typeface="Rockwell" panose="02060603020205020403" pitchFamily="18" charset="0"/>
              </a:rPr>
              <a:t>your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i="1" dirty="0" err="1">
                <a:latin typeface="Rockwell" panose="02060603020205020403" pitchFamily="18" charset="0"/>
              </a:rPr>
              <a:t>group</a:t>
            </a:r>
            <a:r>
              <a:rPr lang="ro-RO" sz="1600" i="1" dirty="0">
                <a:latin typeface="Rockwell" panose="02060603020205020403" pitchFamily="18" charset="0"/>
              </a:rPr>
              <a:t>, </a:t>
            </a:r>
            <a:r>
              <a:rPr lang="ro-RO" sz="1600" i="1" dirty="0" err="1">
                <a:latin typeface="Rockwell" panose="02060603020205020403" pitchFamily="18" charset="0"/>
              </a:rPr>
              <a:t>count</a:t>
            </a:r>
            <a:r>
              <a:rPr lang="ro-RO" sz="1600" i="1" dirty="0">
                <a:latin typeface="Rockwell" panose="02060603020205020403" pitchFamily="18" charset="0"/>
              </a:rPr>
              <a:t> (</a:t>
            </a:r>
            <a:r>
              <a:rPr lang="ro-RO" sz="1600" i="1" dirty="0" err="1">
                <a:latin typeface="Rockwell" panose="02060603020205020403" pitchFamily="18" charset="0"/>
              </a:rPr>
              <a:t>and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i="1" dirty="0" err="1">
                <a:latin typeface="Rockwell" panose="02060603020205020403" pitchFamily="18" charset="0"/>
              </a:rPr>
              <a:t>write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i="1" dirty="0" err="1">
                <a:latin typeface="Rockwell" panose="02060603020205020403" pitchFamily="18" charset="0"/>
              </a:rPr>
              <a:t>down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i="1" dirty="0" err="1">
                <a:latin typeface="Rockwell" panose="02060603020205020403" pitchFamily="18" charset="0"/>
              </a:rPr>
              <a:t>the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i="1" dirty="0" err="1">
                <a:latin typeface="Rockwell" panose="02060603020205020403" pitchFamily="18" charset="0"/>
              </a:rPr>
              <a:t>number</a:t>
            </a:r>
            <a:r>
              <a:rPr lang="ro-RO" sz="1600" i="1" dirty="0">
                <a:latin typeface="Rockwell" panose="02060603020205020403" pitchFamily="18" charset="0"/>
              </a:rPr>
              <a:t> of) </a:t>
            </a:r>
            <a:r>
              <a:rPr lang="ro-RO" sz="1600" i="1" dirty="0" err="1">
                <a:latin typeface="Rockwell" panose="02060603020205020403" pitchFamily="18" charset="0"/>
              </a:rPr>
              <a:t>the</a:t>
            </a:r>
            <a:r>
              <a:rPr lang="ro-RO" sz="1600" i="1" dirty="0">
                <a:latin typeface="Rockwell" panose="02060603020205020403" pitchFamily="18" charset="0"/>
              </a:rPr>
              <a:t> tube </a:t>
            </a:r>
            <a:r>
              <a:rPr lang="ro-RO" sz="1600" i="1" dirty="0" err="1">
                <a:latin typeface="Rockwell" panose="02060603020205020403" pitchFamily="18" charset="0"/>
              </a:rPr>
              <a:t>stops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i="1" dirty="0" err="1">
                <a:latin typeface="Rockwell" panose="02060603020205020403" pitchFamily="18" charset="0"/>
              </a:rPr>
              <a:t>between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i="1" dirty="0" err="1">
                <a:latin typeface="Rockwell" panose="02060603020205020403" pitchFamily="18" charset="0"/>
              </a:rPr>
              <a:t>the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i="1" dirty="0" err="1">
                <a:latin typeface="Rockwell" panose="02060603020205020403" pitchFamily="18" charset="0"/>
              </a:rPr>
              <a:t>starting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i="1" dirty="0" err="1">
                <a:latin typeface="Rockwell" panose="02060603020205020403" pitchFamily="18" charset="0"/>
              </a:rPr>
              <a:t>point</a:t>
            </a:r>
            <a:r>
              <a:rPr lang="ro-RO" sz="1600" i="1" dirty="0">
                <a:latin typeface="Rockwell" panose="02060603020205020403" pitchFamily="18" charset="0"/>
              </a:rPr>
              <a:t>, South </a:t>
            </a:r>
            <a:r>
              <a:rPr lang="ro-RO" sz="1600" i="1" dirty="0" err="1">
                <a:latin typeface="Rockwell" panose="02060603020205020403" pitchFamily="18" charset="0"/>
              </a:rPr>
              <a:t>Kensington</a:t>
            </a:r>
            <a:r>
              <a:rPr lang="ro-RO" sz="1600" i="1" dirty="0">
                <a:latin typeface="Rockwell" panose="02060603020205020403" pitchFamily="18" charset="0"/>
              </a:rPr>
              <a:t>, </a:t>
            </a:r>
            <a:r>
              <a:rPr lang="ro-RO" sz="1600" i="1" dirty="0" err="1">
                <a:latin typeface="Rockwell" panose="02060603020205020403" pitchFamily="18" charset="0"/>
              </a:rPr>
              <a:t>and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i="1" dirty="0" err="1">
                <a:latin typeface="Rockwell" panose="02060603020205020403" pitchFamily="18" charset="0"/>
              </a:rPr>
              <a:t>your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i="1" dirty="0" err="1">
                <a:latin typeface="Rockwell" panose="02060603020205020403" pitchFamily="18" charset="0"/>
              </a:rPr>
              <a:t>destination</a:t>
            </a:r>
            <a:r>
              <a:rPr lang="ro-RO" sz="1600" i="1" dirty="0">
                <a:latin typeface="Rockwell" panose="02060603020205020403" pitchFamily="18" charset="0"/>
              </a:rPr>
              <a:t> (</a:t>
            </a:r>
            <a:r>
              <a:rPr lang="ro-RO" sz="1600" i="1" dirty="0" err="1">
                <a:latin typeface="Rockwell" panose="02060603020205020403" pitchFamily="18" charset="0"/>
              </a:rPr>
              <a:t>written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i="1" dirty="0" err="1">
                <a:latin typeface="Rockwell" panose="02060603020205020403" pitchFamily="18" charset="0"/>
              </a:rPr>
              <a:t>above</a:t>
            </a:r>
            <a:r>
              <a:rPr lang="ro-RO" sz="1600" i="1" dirty="0">
                <a:latin typeface="Rockwell" panose="02060603020205020403" pitchFamily="18" charset="0"/>
              </a:rPr>
              <a:t>), </a:t>
            </a:r>
            <a:r>
              <a:rPr lang="ro-RO" sz="1600" i="1" dirty="0" err="1">
                <a:latin typeface="Rockwell" panose="02060603020205020403" pitchFamily="18" charset="0"/>
              </a:rPr>
              <a:t>mentioning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i="1" dirty="0" err="1">
                <a:latin typeface="Rockwell" panose="02060603020205020403" pitchFamily="18" charset="0"/>
              </a:rPr>
              <a:t>the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i="1" dirty="0" err="1">
                <a:latin typeface="Rockwell" panose="02060603020205020403" pitchFamily="18" charset="0"/>
              </a:rPr>
              <a:t>colour</a:t>
            </a:r>
            <a:r>
              <a:rPr lang="ro-RO" sz="1600" i="1" dirty="0">
                <a:latin typeface="Rockwell" panose="02060603020205020403" pitchFamily="18" charset="0"/>
              </a:rPr>
              <a:t> of </a:t>
            </a:r>
            <a:r>
              <a:rPr lang="ro-RO" sz="1600" i="1" dirty="0" err="1">
                <a:latin typeface="Rockwell" panose="02060603020205020403" pitchFamily="18" charset="0"/>
              </a:rPr>
              <a:t>the</a:t>
            </a:r>
            <a:r>
              <a:rPr lang="ro-RO" sz="1600" i="1" dirty="0">
                <a:latin typeface="Rockwell" panose="02060603020205020403" pitchFamily="18" charset="0"/>
              </a:rPr>
              <a:t> tube line on </a:t>
            </a:r>
            <a:r>
              <a:rPr lang="ro-RO" sz="1600" i="1" dirty="0" err="1">
                <a:latin typeface="Rockwell" panose="02060603020205020403" pitchFamily="18" charset="0"/>
              </a:rPr>
              <a:t>the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i="1" dirty="0" err="1">
                <a:latin typeface="Rockwell" panose="02060603020205020403" pitchFamily="18" charset="0"/>
              </a:rPr>
              <a:t>map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i="1" dirty="0" err="1">
                <a:latin typeface="Rockwell" panose="02060603020205020403" pitchFamily="18" charset="0"/>
              </a:rPr>
              <a:t>you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i="1" dirty="0" err="1">
                <a:latin typeface="Rockwell" panose="02060603020205020403" pitchFamily="18" charset="0"/>
              </a:rPr>
              <a:t>have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i="1" dirty="0" err="1">
                <a:latin typeface="Rockwell" panose="02060603020205020403" pitchFamily="18" charset="0"/>
              </a:rPr>
              <a:t>counted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i="1" dirty="0" err="1">
                <a:latin typeface="Rockwell" panose="02060603020205020403" pitchFamily="18" charset="0"/>
              </a:rPr>
              <a:t>the</a:t>
            </a:r>
            <a:r>
              <a:rPr lang="ro-RO" sz="1600" i="1" dirty="0">
                <a:latin typeface="Rockwell" panose="02060603020205020403" pitchFamily="18" charset="0"/>
              </a:rPr>
              <a:t> </a:t>
            </a:r>
            <a:r>
              <a:rPr lang="ro-RO" sz="1600" i="1" dirty="0" err="1">
                <a:latin typeface="Rockwell" panose="02060603020205020403" pitchFamily="18" charset="0"/>
              </a:rPr>
              <a:t>stops</a:t>
            </a:r>
            <a:r>
              <a:rPr lang="ro-RO" sz="1600" i="1" dirty="0">
                <a:latin typeface="Rockwell" panose="02060603020205020403" pitchFamily="18" charset="0"/>
              </a:rPr>
              <a:t>.</a:t>
            </a:r>
            <a:endParaRPr lang="ro-RO" sz="1600" dirty="0">
              <a:latin typeface="Rockwell" panose="02060603020205020403" pitchFamily="18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478739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>
                <a:latin typeface="Rockwell" panose="02060603020205020403" pitchFamily="18" charset="0"/>
              </a:rPr>
              <a:t>EVALUAREA INIȚIALĂ – TEST PREDICTIV</a:t>
            </a:r>
          </a:p>
        </p:txBody>
      </p:sp>
      <p:sp>
        <p:nvSpPr>
          <p:cNvPr id="9" name="Rectangle 8"/>
          <p:cNvSpPr/>
          <p:nvPr/>
        </p:nvSpPr>
        <p:spPr>
          <a:xfrm>
            <a:off x="2142309" y="2246811"/>
            <a:ext cx="7315199" cy="3981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o-RO" b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</a:t>
            </a:r>
            <a:r>
              <a:rPr lang="ro-RO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going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listen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conversation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between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friends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who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planning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 a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trip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together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While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listen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fill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missing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information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their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itinerary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o-RO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o-RO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dates</a:t>
            </a:r>
            <a:r>
              <a:rPr lang="ro-RO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places</a:t>
            </a:r>
            <a:r>
              <a:rPr lang="ro-RO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means</a:t>
            </a:r>
            <a:r>
              <a:rPr lang="ro-RO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transport) </a:t>
            </a:r>
            <a:endParaRPr lang="ro-R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o-RO" b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</a:t>
            </a:r>
            <a:r>
              <a:rPr lang="ro-RO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just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returned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trip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planned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above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writing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your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grandparents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tell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them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about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your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experience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should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mention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where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went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did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enjoyed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most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should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write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100 – 120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words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o-R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o-RO" b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going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read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interview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a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group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teenagers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about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challenges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home-schooling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While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read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match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people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opinions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express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o-RO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o-R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o-RO" b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Read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following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text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fill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missing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i="1" dirty="0" err="1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prepositions</a:t>
            </a:r>
            <a:r>
              <a:rPr lang="ro-RO" i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o-R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8125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173</TotalTime>
  <Words>2160</Words>
  <Application>Microsoft Macintosh PowerPoint</Application>
  <PresentationFormat>Widescreen</PresentationFormat>
  <Paragraphs>195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Cambria</vt:lpstr>
      <vt:lpstr>Corbel</vt:lpstr>
      <vt:lpstr>Rockwell</vt:lpstr>
      <vt:lpstr>Wingdings</vt:lpstr>
      <vt:lpstr>Parallax</vt:lpstr>
      <vt:lpstr>REPERE METODOLOGICE PENTRU APLICAREA CURRICULUMULUI LA CLASA A IX-A</vt:lpstr>
      <vt:lpstr>CONCEPT</vt:lpstr>
      <vt:lpstr>STRUCTURĂ </vt:lpstr>
      <vt:lpstr>COMPATIBILIZARE - PROGRESIE</vt:lpstr>
      <vt:lpstr>COMPATIBILIZARE – PROGRESIE – RESPECTAREA REGIMULUI DE PREDARE</vt:lpstr>
      <vt:lpstr>TEMATICĂ  ADAPTATĂ </vt:lpstr>
      <vt:lpstr>ELABORAREA SARCINILOR DE LUCRU</vt:lpstr>
      <vt:lpstr>ELABORAREA SARCINILOR DE EVALUARE</vt:lpstr>
      <vt:lpstr>EVALUAREA INIȚIALĂ – TEST PREDICTIV</vt:lpstr>
      <vt:lpstr>DISCIPLINA NON-LINGVISTICĂ GEOGRAFIA REGATULUI UNIT AL MARII BRITANII ȘI IRLANDEI DE NORD ȘI A STATELOR UNITE ALE AMERICII </vt:lpstr>
      <vt:lpstr>COMPETENȚE</vt:lpstr>
      <vt:lpstr>RELAȚIA COMPETENȚE - TEMATICĂ – PROIECTAREA SARCINILOR DE LUCRU - REZULTATE</vt:lpstr>
      <vt:lpstr>PROIECTAREA UNITĂȚILOR DE ÎNVĂȚARE</vt:lpstr>
      <vt:lpstr>REPERE METODOLOGICE PENTRU APLICAREA CURRICULUMULUI LA CLASA A IX-A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REPERE METODOLOGICE PENTRU APLICAREA CURRICULUMULUI LA CLASA A IX-A</dc:title>
  <dc:creator>Rodica Cherciu</dc:creator>
  <cp:lastModifiedBy>Mariana Andone</cp:lastModifiedBy>
  <cp:revision>18</cp:revision>
  <dcterms:created xsi:type="dcterms:W3CDTF">2022-09-02T06:12:08Z</dcterms:created>
  <dcterms:modified xsi:type="dcterms:W3CDTF">2022-09-18T13:36:08Z</dcterms:modified>
</cp:coreProperties>
</file>