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3" r:id="rId17"/>
    <p:sldId id="272" r:id="rId18"/>
    <p:sldId id="274" r:id="rId19"/>
    <p:sldId id="276" r:id="rId20"/>
    <p:sldId id="275" r:id="rId21"/>
  </p:sldIdLst>
  <p:sldSz cx="12192000" cy="6858000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15476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68131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29530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8727601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345805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96910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75084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24756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477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389413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07473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061380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61218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64954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47244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1599237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1B181-7157-41BD-9C33-2420F5419395}" type="datetimeFigureOut">
              <a:rPr lang="ro-RO" smtClean="0"/>
              <a:t>05.09.2022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116E0A83-F74F-457F-9671-1CB5EC1C4EB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69702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storyextra.com/period/anglo-saxon/anglo-saxon-adoption-christianity/" TargetMode="External"/><Relationship Id="rId2" Type="http://schemas.openxmlformats.org/officeDocument/2006/relationships/hyperlink" Target="https://www.thecollector.com/christianization-anglo-saxon-england-germanic-paganism/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worldhistory.org/English_Reformation/" TargetMode="Externa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drive.google.com/file/d/1vlKSBGXifKBgivzHYjL7gT-f-NYys_yZ/view?usp=sharing" TargetMode="External"/><Relationship Id="rId2" Type="http://schemas.openxmlformats.org/officeDocument/2006/relationships/hyperlink" Target="https://www.thenewforest.co.uk/things-to-do/adventure-wonderland-p786761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4000" dirty="0">
                <a:latin typeface="Rockwell" panose="02060603020205020403" pitchFamily="18" charset="0"/>
              </a:rPr>
              <a:t>REPERE METODOLOGICE PENTRU APLICAREA CURRICULUMULUI </a:t>
            </a:r>
            <a:r>
              <a:rPr lang="ro-RO" sz="4000" dirty="0" smtClean="0">
                <a:latin typeface="Rockwell" panose="02060603020205020403" pitchFamily="18" charset="0"/>
              </a:rPr>
              <a:t>LA</a:t>
            </a:r>
            <a:endParaRPr lang="ro-RO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ro-RO" sz="3200" dirty="0">
                <a:latin typeface="Rockwell" panose="02060603020205020403" pitchFamily="18" charset="0"/>
              </a:rPr>
              <a:t>CLASA A </a:t>
            </a:r>
            <a:r>
              <a:rPr lang="ro-RO" sz="3200" dirty="0" smtClean="0">
                <a:latin typeface="Rockwell" panose="02060603020205020403" pitchFamily="18" charset="0"/>
              </a:rPr>
              <a:t>X-A</a:t>
            </a:r>
          </a:p>
          <a:p>
            <a:pPr algn="ctr"/>
            <a:r>
              <a:rPr lang="ro-RO" sz="3200" dirty="0" smtClean="0">
                <a:latin typeface="Rockwell" panose="02060603020205020403" pitchFamily="18" charset="0"/>
              </a:rPr>
              <a:t>LIMBA ENGLEZĂ, LIMBA JAPONEZĂ</a:t>
            </a:r>
            <a:endParaRPr lang="ro-RO" sz="3200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42783583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latin typeface="Rockwell" panose="02060603020205020403" pitchFamily="18" charset="0"/>
              </a:rPr>
              <a:t>TEST</a:t>
            </a: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29691" y="1295660"/>
            <a:ext cx="8029303" cy="39896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en-GB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BAREM DE EVALUARE ȘI NOTARE</a:t>
            </a:r>
            <a:endParaRPr lang="ro-R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Error correction – extra word (determiners): 10 words × 2 points = 20 points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other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another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√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endParaRPr lang="ro-RO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</a:pPr>
            <a:r>
              <a:rPr lang="en-US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more</a:t>
            </a:r>
            <a:endParaRPr lang="ro-RO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2709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latin typeface="Rockwell" panose="02060603020205020403" pitchFamily="18" charset="0"/>
              </a:rPr>
              <a:t>TEST</a:t>
            </a: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589211" y="1972703"/>
            <a:ext cx="9001898" cy="576262"/>
          </a:xfrm>
        </p:spPr>
        <p:txBody>
          <a:bodyPr/>
          <a:lstStyle/>
          <a:p>
            <a:r>
              <a:rPr lang="ro-RO" dirty="0" smtClean="0">
                <a:latin typeface="Rockwell" panose="02060603020205020403" pitchFamily="18" charset="0"/>
              </a:rPr>
              <a:t>TASK                                                  - </a:t>
            </a:r>
            <a:r>
              <a:rPr lang="ro-RO" sz="2000" dirty="0" smtClean="0">
                <a:latin typeface="Rockwell" panose="02060603020205020403" pitchFamily="18" charset="0"/>
              </a:rPr>
              <a:t>ASSESSMENT CRITERIA AND GRID</a:t>
            </a:r>
            <a:endParaRPr lang="ro-RO" sz="2000" dirty="0">
              <a:latin typeface="Rockwell" panose="02060603020205020403" pitchFamily="18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b="1" dirty="0" smtClean="0">
                <a:latin typeface="Rockwell" panose="02060603020205020403" pitchFamily="18" charset="0"/>
              </a:rPr>
              <a:t>Starting </a:t>
            </a:r>
            <a:r>
              <a:rPr lang="en-US" b="1" dirty="0">
                <a:latin typeface="Rockwell" panose="02060603020205020403" pitchFamily="18" charset="0"/>
              </a:rPr>
              <a:t>from the video, write a paragraph of about 100 words to express your opinion on whether it is important for teenagers to develop an effective routine. Give two arguments to support your opinion. (25 points)</a:t>
            </a:r>
            <a:endParaRPr lang="ro-RO" dirty="0">
              <a:latin typeface="Rockwell" panose="02060603020205020403" pitchFamily="18" charset="0"/>
            </a:endParaRPr>
          </a:p>
          <a:p>
            <a:endParaRPr lang="ro-RO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7166956" y="2545738"/>
            <a:ext cx="4659283" cy="3354060"/>
          </a:xfrm>
        </p:spPr>
        <p:txBody>
          <a:bodyPr>
            <a:normAutofit/>
          </a:bodyPr>
          <a:lstStyle/>
          <a:p>
            <a:r>
              <a:rPr lang="en-US" sz="1400" b="1" dirty="0">
                <a:latin typeface="Rockwell" panose="02060603020205020403" pitchFamily="18" charset="0"/>
              </a:rPr>
              <a:t>Writing a paragraph giving personal opinion: 25 points divided as </a:t>
            </a:r>
            <a:r>
              <a:rPr lang="en-US" sz="1400" b="1" dirty="0" smtClean="0">
                <a:latin typeface="Rockwell" panose="02060603020205020403" pitchFamily="18" charset="0"/>
              </a:rPr>
              <a:t>follows</a:t>
            </a:r>
            <a:r>
              <a:rPr lang="ro-RO" sz="1400" b="1" dirty="0" smtClean="0">
                <a:latin typeface="Rockwell" panose="02060603020205020403" pitchFamily="18" charset="0"/>
              </a:rPr>
              <a:t>:</a:t>
            </a:r>
            <a:endParaRPr lang="ro-RO" sz="1400" dirty="0">
              <a:latin typeface="Rockwell" panose="02060603020205020403" pitchFamily="18" charset="0"/>
            </a:endParaRPr>
          </a:p>
          <a:p>
            <a:pPr lvl="0"/>
            <a:r>
              <a:rPr lang="en-US" sz="1400" dirty="0">
                <a:latin typeface="Rockwell" panose="02060603020205020403" pitchFamily="18" charset="0"/>
              </a:rPr>
              <a:t>task achievement: 5 points</a:t>
            </a:r>
            <a:endParaRPr lang="ro-RO" sz="1400" dirty="0">
              <a:latin typeface="Rockwell" panose="02060603020205020403" pitchFamily="18" charset="0"/>
            </a:endParaRPr>
          </a:p>
          <a:p>
            <a:pPr lvl="0"/>
            <a:r>
              <a:rPr lang="en-US" sz="1400" dirty="0">
                <a:latin typeface="Rockwell" panose="02060603020205020403" pitchFamily="18" charset="0"/>
              </a:rPr>
              <a:t>range of vocabulary: 5 points</a:t>
            </a:r>
            <a:endParaRPr lang="ro-RO" sz="1400" dirty="0">
              <a:latin typeface="Rockwell" panose="02060603020205020403" pitchFamily="18" charset="0"/>
            </a:endParaRPr>
          </a:p>
          <a:p>
            <a:pPr lvl="0"/>
            <a:r>
              <a:rPr lang="en-US" sz="1400" dirty="0">
                <a:latin typeface="Rockwell" panose="02060603020205020403" pitchFamily="18" charset="0"/>
              </a:rPr>
              <a:t>grammar structures: 5 points</a:t>
            </a:r>
            <a:endParaRPr lang="ro-RO" sz="1400" dirty="0">
              <a:latin typeface="Rockwell" panose="02060603020205020403" pitchFamily="18" charset="0"/>
            </a:endParaRPr>
          </a:p>
          <a:p>
            <a:pPr lvl="0"/>
            <a:r>
              <a:rPr lang="en-US" sz="1400" dirty="0">
                <a:latin typeface="Rockwell" panose="02060603020205020403" pitchFamily="18" charset="0"/>
              </a:rPr>
              <a:t>organization, coherence, cohesion: 5 points</a:t>
            </a:r>
            <a:endParaRPr lang="ro-RO" sz="1400" dirty="0">
              <a:latin typeface="Rockwell" panose="02060603020205020403" pitchFamily="18" charset="0"/>
            </a:endParaRPr>
          </a:p>
          <a:p>
            <a:pPr lvl="0"/>
            <a:r>
              <a:rPr lang="en-US" sz="1400" dirty="0">
                <a:latin typeface="Rockwell" panose="02060603020205020403" pitchFamily="18" charset="0"/>
              </a:rPr>
              <a:t>effect on reader: 5 </a:t>
            </a:r>
            <a:r>
              <a:rPr lang="en-US" sz="1400" dirty="0" smtClean="0">
                <a:latin typeface="Rockwell" panose="02060603020205020403" pitchFamily="18" charset="0"/>
              </a:rPr>
              <a:t>points</a:t>
            </a:r>
            <a:endParaRPr lang="ro-RO" sz="1400" dirty="0" smtClean="0">
              <a:latin typeface="Rockwell" panose="02060603020205020403" pitchFamily="18" charset="0"/>
            </a:endParaRPr>
          </a:p>
          <a:p>
            <a:pPr marL="0" lvl="0" indent="0">
              <a:buNone/>
            </a:pPr>
            <a:endParaRPr lang="ro-RO" sz="1400" dirty="0">
              <a:latin typeface="Rockwell" panose="02060603020205020403" pitchFamily="18" charset="0"/>
            </a:endParaRPr>
          </a:p>
          <a:p>
            <a:endParaRPr lang="ro-RO" dirty="0"/>
          </a:p>
        </p:txBody>
      </p:sp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382835"/>
              </p:ext>
            </p:extLst>
          </p:nvPr>
        </p:nvGraphicFramePr>
        <p:xfrm>
          <a:off x="7266351" y="4912723"/>
          <a:ext cx="4474130" cy="5486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94640"/>
                <a:gridCol w="894640"/>
                <a:gridCol w="894640"/>
                <a:gridCol w="895105"/>
                <a:gridCol w="895105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Rockwell" panose="02060603020205020403" pitchFamily="18" charset="0"/>
                        </a:rPr>
                        <a:t>Exceptional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Rockwell" panose="02060603020205020403" pitchFamily="18" charset="0"/>
                        </a:rPr>
                        <a:t>Very good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Rockwell" panose="02060603020205020403" pitchFamily="18" charset="0"/>
                        </a:rPr>
                        <a:t>Good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Rockwell" panose="02060603020205020403" pitchFamily="18" charset="0"/>
                        </a:rPr>
                        <a:t>Adequate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Rockwell" panose="02060603020205020403" pitchFamily="18" charset="0"/>
                        </a:rPr>
                        <a:t>Poor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</a:rPr>
                        <a:t>5 points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Rockwell" panose="02060603020205020403" pitchFamily="18" charset="0"/>
                        </a:rPr>
                        <a:t>4 points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Rockwell" panose="02060603020205020403" pitchFamily="18" charset="0"/>
                        </a:rPr>
                        <a:t>3 points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Rockwell" panose="02060603020205020403" pitchFamily="18" charset="0"/>
                        </a:rPr>
                        <a:t>2 points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Rockwell" panose="02060603020205020403" pitchFamily="18" charset="0"/>
                        </a:rPr>
                        <a:t>1 point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92844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sz="2000" dirty="0" smtClean="0">
                <a:latin typeface="Rockwell" panose="02060603020205020403" pitchFamily="18" charset="0"/>
              </a:rPr>
              <a:t>RECOMANDĂRI</a:t>
            </a:r>
            <a:br>
              <a:rPr lang="ro-RO" sz="2000" dirty="0" smtClean="0">
                <a:latin typeface="Rockwell" panose="02060603020205020403" pitchFamily="18" charset="0"/>
              </a:rPr>
            </a:br>
            <a:r>
              <a:rPr lang="ro-RO" sz="2000" dirty="0" smtClean="0">
                <a:latin typeface="Rockwell" panose="02060603020205020403" pitchFamily="18" charset="0"/>
              </a:rPr>
              <a:t>Selectarea competențelor relevante pentru test; </a:t>
            </a:r>
            <a:br>
              <a:rPr lang="ro-RO" sz="2000" dirty="0" smtClean="0">
                <a:latin typeface="Rockwell" panose="02060603020205020403" pitchFamily="18" charset="0"/>
              </a:rPr>
            </a:br>
            <a:r>
              <a:rPr lang="ro-RO" sz="2000" dirty="0" smtClean="0">
                <a:latin typeface="Rockwell" panose="02060603020205020403" pitchFamily="18" charset="0"/>
              </a:rPr>
              <a:t>Crearea sarcinilor de lucru adecvate nivelului lingvistic al competențelor; </a:t>
            </a:r>
            <a:br>
              <a:rPr lang="ro-RO" sz="2000" dirty="0" smtClean="0">
                <a:latin typeface="Rockwell" panose="02060603020205020403" pitchFamily="18" charset="0"/>
              </a:rPr>
            </a:br>
            <a:r>
              <a:rPr lang="ro-RO" sz="2000" dirty="0" smtClean="0">
                <a:latin typeface="Rockwell" panose="02060603020205020403" pitchFamily="18" charset="0"/>
              </a:rPr>
              <a:t>Stabilirea baremului de evaluare și notare, în vederea formării competenței de auto-evaluare.</a:t>
            </a:r>
            <a:endParaRPr lang="ro-RO" sz="2000" dirty="0">
              <a:latin typeface="Rockwell" panose="02060603020205020403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2800" b="1" dirty="0" smtClean="0">
                <a:latin typeface="Rockwell" panose="02060603020205020403" pitchFamily="18" charset="0"/>
              </a:rPr>
              <a:t>TEST</a:t>
            </a:r>
            <a:endParaRPr lang="ro-RO" sz="2800" b="1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308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dirty="0" smtClean="0">
                <a:latin typeface="Rockwell" panose="02060603020205020403" pitchFamily="18" charset="0"/>
              </a:rPr>
              <a:t>ISTORIA MARII BRITANII ȘI A STATELOR UNITE ALE AMERICII</a:t>
            </a:r>
            <a:br>
              <a:rPr lang="ro-RO" dirty="0" smtClean="0">
                <a:latin typeface="Rockwell" panose="02060603020205020403" pitchFamily="18" charset="0"/>
              </a:rPr>
            </a:br>
            <a:r>
              <a:rPr lang="ro-RO" sz="2200" b="1" dirty="0" smtClean="0">
                <a:latin typeface="Rockwell" panose="02060603020205020403" pitchFamily="18" charset="0"/>
              </a:rPr>
              <a:t>PLANIFICAREA CALENDARISTICĂ</a:t>
            </a:r>
            <a:endParaRPr lang="ro-RO" sz="2200" b="1" dirty="0">
              <a:latin typeface="Rockwell" panose="02060603020205020403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543195"/>
              </p:ext>
            </p:extLst>
          </p:nvPr>
        </p:nvGraphicFramePr>
        <p:xfrm>
          <a:off x="1297576" y="2462212"/>
          <a:ext cx="10207036" cy="383184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21033"/>
                <a:gridCol w="1226682"/>
                <a:gridCol w="4342669"/>
                <a:gridCol w="660624"/>
                <a:gridCol w="1228680"/>
                <a:gridCol w="1227348"/>
              </a:tblGrid>
              <a:tr h="53782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UNITĂȚI DE ÎNVĂŢARE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COMPETENŢE SPECIFICE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CONŢINUTURI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NR. ORE 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 smtClean="0">
                          <a:effectLst/>
                          <a:latin typeface="Rockwell" panose="02060603020205020403" pitchFamily="18" charset="0"/>
                        </a:rPr>
                        <a:t>SĂPTĂMÂNA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OBS. / MODUL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 anchor="ctr"/>
                </a:tc>
              </a:tr>
              <a:tr h="1075642"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UNIT 1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6350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PEOPLES</a:t>
                      </a:r>
                      <a:r>
                        <a:rPr lang="ro-RO" sz="1200" spc="-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200" spc="-5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HISTORICAL </a:t>
                      </a:r>
                      <a:r>
                        <a:rPr lang="ro-RO" sz="1200" spc="-23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AREAS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1.2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2.4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3.1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5.1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4.3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4030" algn="l"/>
                          <a:tab pos="494665" algn="l"/>
                        </a:tabLs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spc="21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First</a:t>
                      </a:r>
                      <a:r>
                        <a:rPr lang="ro-RO" sz="1200" spc="21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Inhabitants</a:t>
                      </a:r>
                      <a:r>
                        <a:rPr lang="ro-RO" sz="1200" spc="20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in</a:t>
                      </a:r>
                      <a:r>
                        <a:rPr lang="ro-RO" sz="1200" spc="20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2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British</a:t>
                      </a:r>
                      <a:r>
                        <a:rPr lang="ro-RO" sz="1200" spc="-2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Isles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5300" algn="l"/>
                          <a:tab pos="495935" algn="l"/>
                        </a:tabLs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spc="-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Celts</a:t>
                      </a:r>
                      <a:r>
                        <a:rPr lang="ro-RO" sz="1200" spc="-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in</a:t>
                      </a:r>
                      <a:r>
                        <a:rPr lang="ro-RO" sz="1200" spc="-4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Britain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4030" algn="l"/>
                          <a:tab pos="494665" algn="l"/>
                        </a:tabLs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Roman</a:t>
                      </a:r>
                      <a:r>
                        <a:rPr lang="ro-RO" sz="1200" spc="-6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Britain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342900" lvl="0" indent="-342900">
                        <a:lnSpc>
                          <a:spcPct val="102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4030" algn="l"/>
                          <a:tab pos="494665" algn="l"/>
                        </a:tabLs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spc="3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Earliest</a:t>
                      </a:r>
                      <a:r>
                        <a:rPr lang="ro-RO" sz="1200" spc="3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Times</a:t>
                      </a:r>
                      <a:r>
                        <a:rPr lang="ro-RO" sz="1200" spc="3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in</a:t>
                      </a:r>
                      <a:r>
                        <a:rPr lang="ro-RO" sz="1200" spc="3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North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2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America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4030" algn="l"/>
                          <a:tab pos="494665" algn="l"/>
                        </a:tabLs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spc="19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First</a:t>
                      </a:r>
                      <a:r>
                        <a:rPr lang="ro-RO" sz="1200" spc="19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Pilgrims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.</a:t>
                      </a:r>
                      <a:r>
                        <a:rPr lang="ro-RO" sz="1200" spc="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Colonial</a:t>
                      </a:r>
                      <a:r>
                        <a:rPr lang="ro-RO" sz="1200" spc="-250" dirty="0">
                          <a:effectLst/>
                          <a:latin typeface="Rockwell" panose="02060603020205020403" pitchFamily="18" charset="0"/>
                        </a:rPr>
                        <a:t>          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America 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2821" marR="62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4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00FFFF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00FFFF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3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S1-S4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S5-S7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Modul 1 (7 săptămâni)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/>
                </a:tc>
              </a:tr>
              <a:tr h="1613462">
                <a:tc>
                  <a:txBody>
                    <a:bodyPr/>
                    <a:lstStyle/>
                    <a:p>
                      <a:pPr marL="6350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UNIT 2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6350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o-RO" sz="1200" spc="-10" dirty="0">
                          <a:effectLst/>
                          <a:latin typeface="Rockwell" panose="02060603020205020403" pitchFamily="18" charset="0"/>
                        </a:rPr>
                        <a:t>PEOPLES,</a:t>
                      </a:r>
                      <a:r>
                        <a:rPr lang="ro-RO" sz="1200" spc="-4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SOCIETY</a:t>
                      </a:r>
                      <a:r>
                        <a:rPr lang="ro-RO" sz="1200" spc="-5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200" spc="-4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spc="-2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250" dirty="0" smtClean="0">
                          <a:effectLst/>
                          <a:latin typeface="Rockwell" panose="02060603020205020403" pitchFamily="18" charset="0"/>
                        </a:rPr>
                        <a:t>         </a:t>
                      </a:r>
                      <a:r>
                        <a:rPr lang="ro-RO" sz="1200" dirty="0" smtClean="0">
                          <a:effectLst/>
                          <a:latin typeface="Rockwell" panose="02060603020205020403" pitchFamily="18" charset="0"/>
                        </a:rPr>
                        <a:t>WORLD</a:t>
                      </a:r>
                      <a:r>
                        <a:rPr lang="ro-RO" sz="1200" spc="-15" dirty="0" smtClean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OF</a:t>
                      </a:r>
                      <a:r>
                        <a:rPr lang="ro-RO" sz="1200" spc="-1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IDEAS</a:t>
                      </a:r>
                    </a:p>
                    <a:p>
                      <a:pPr marL="6350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</a:pP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1.1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2.1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2.3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2.4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3.1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2.6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4.3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5.1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5300" algn="l"/>
                          <a:tab pos="495935" algn="l"/>
                        </a:tabLs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Medieval</a:t>
                      </a:r>
                      <a:r>
                        <a:rPr lang="ro-RO" sz="1200" spc="-6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Society</a:t>
                      </a:r>
                      <a:r>
                        <a:rPr lang="ro-RO" sz="1200" spc="-4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in</a:t>
                      </a:r>
                      <a:r>
                        <a:rPr lang="ro-RO" sz="1200" spc="-6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England</a:t>
                      </a:r>
                    </a:p>
                    <a:p>
                      <a:pPr marL="342900" lvl="0" indent="-342900">
                        <a:lnSpc>
                          <a:spcPct val="102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5300" algn="l"/>
                          <a:tab pos="495935" algn="l"/>
                        </a:tabLst>
                      </a:pP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Reason</a:t>
                      </a:r>
                      <a:r>
                        <a:rPr lang="ro-RO" sz="1200" spc="18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200" spc="18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Enlightenment</a:t>
                      </a:r>
                      <a:r>
                        <a:rPr lang="ro-RO" sz="1200" spc="19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in </a:t>
                      </a:r>
                      <a:r>
                        <a:rPr lang="ro-RO" sz="1200" spc="-2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England:</a:t>
                      </a:r>
                      <a:r>
                        <a:rPr lang="ro-RO" sz="1200" spc="-3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Peoples</a:t>
                      </a:r>
                      <a:r>
                        <a:rPr lang="ro-RO" sz="1200" spc="-3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200" spc="-3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Ideas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342900" lvl="0" indent="-342900">
                        <a:lnSpc>
                          <a:spcPct val="102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5300" algn="l"/>
                          <a:tab pos="495935" algn="l"/>
                        </a:tabLs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Victorian England. The British </a:t>
                      </a:r>
                      <a:r>
                        <a:rPr lang="ro-RO" sz="1200" spc="-2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Imperialism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5300" algn="l"/>
                          <a:tab pos="495935" algn="l"/>
                        </a:tabLst>
                      </a:pP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Rise</a:t>
                      </a:r>
                      <a:r>
                        <a:rPr lang="ro-RO" sz="1200" spc="-4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of</a:t>
                      </a:r>
                      <a:r>
                        <a:rPr lang="ro-RO" sz="1200" spc="-4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Industrialism</a:t>
                      </a:r>
                      <a:r>
                        <a:rPr lang="ro-RO" sz="1200" spc="-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in</a:t>
                      </a:r>
                      <a:r>
                        <a:rPr lang="ro-RO" sz="1200" spc="-4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4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spc="-4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U.S.A.</a:t>
                      </a:r>
                    </a:p>
                    <a:p>
                      <a:pPr marL="342900" lvl="0" indent="-342900">
                        <a:lnSpc>
                          <a:spcPct val="102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5300" algn="l"/>
                          <a:tab pos="495935" algn="l"/>
                        </a:tabLst>
                      </a:pP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Carefree</a:t>
                      </a:r>
                      <a:r>
                        <a:rPr lang="ro-RO" sz="1200" spc="15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Twenties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.</a:t>
                      </a:r>
                      <a:r>
                        <a:rPr lang="ro-RO" sz="1200" spc="16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spc="16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Great</a:t>
                      </a:r>
                      <a:r>
                        <a:rPr lang="ro-RO" sz="1200" spc="-245" dirty="0">
                          <a:effectLst/>
                          <a:latin typeface="Rockwell" panose="02060603020205020403" pitchFamily="18" charset="0"/>
                        </a:rPr>
                        <a:t>            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Depression</a:t>
                      </a:r>
                      <a:r>
                        <a:rPr lang="ro-RO" sz="1200" spc="9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200" spc="9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Decline</a:t>
                      </a:r>
                      <a:r>
                        <a:rPr lang="ro-RO" sz="1200" spc="9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in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U.K.</a:t>
                      </a:r>
                      <a:r>
                        <a:rPr lang="ro-RO" sz="1200" spc="19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200" spc="20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U.S.A.</a:t>
                      </a:r>
                      <a:r>
                        <a:rPr lang="ro-RO" sz="1200" spc="19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spc="19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New </a:t>
                      </a:r>
                      <a:r>
                        <a:rPr lang="ro-RO" sz="1200" spc="-2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Deal</a:t>
                      </a:r>
                      <a:r>
                        <a:rPr lang="ro-RO" sz="1200" spc="-1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in</a:t>
                      </a: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5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U.S.A.</a:t>
                      </a:r>
                    </a:p>
                    <a:p>
                      <a:pPr marL="342900" lvl="0" indent="-342900">
                        <a:lnSpc>
                          <a:spcPct val="102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5300" algn="l"/>
                          <a:tab pos="495935" algn="l"/>
                        </a:tabLst>
                      </a:pP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Reconstruction</a:t>
                      </a:r>
                      <a:r>
                        <a:rPr lang="ro-RO" sz="1200" spc="6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200" spc="7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Reshaping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2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Postwar</a:t>
                      </a:r>
                      <a:r>
                        <a:rPr lang="ro-RO" sz="1200" spc="-2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U.K.</a:t>
                      </a:r>
                      <a:r>
                        <a:rPr lang="ro-RO" sz="1200" spc="-2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200" spc="-2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U.S.A.</a:t>
                      </a:r>
                    </a:p>
                    <a:p>
                      <a:pPr marL="342900" lvl="0" indent="-342900">
                        <a:lnSpc>
                          <a:spcPct val="102000"/>
                        </a:lnSpc>
                        <a:spcBef>
                          <a:spcPts val="10"/>
                        </a:spcBef>
                        <a:spcAft>
                          <a:spcPts val="0"/>
                        </a:spcAft>
                        <a:buSzPts val="1000"/>
                        <a:buFont typeface="Symbol" panose="05050102010706020507" pitchFamily="18" charset="2"/>
                        <a:buChar char=""/>
                        <a:tabLst>
                          <a:tab pos="495300" algn="l"/>
                          <a:tab pos="495935" algn="l"/>
                          <a:tab pos="848360" algn="l"/>
                          <a:tab pos="1151255" algn="l"/>
                          <a:tab pos="1605915" algn="l"/>
                          <a:tab pos="1791970" algn="l"/>
                        </a:tabLst>
                      </a:pP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Into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Future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-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15" dirty="0">
                          <a:effectLst/>
                          <a:latin typeface="Rockwell" panose="02060603020205020403" pitchFamily="18" charset="0"/>
                        </a:rPr>
                        <a:t>United </a:t>
                      </a:r>
                      <a:r>
                        <a:rPr lang="ro-RO" sz="1200" spc="-2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5" dirty="0" err="1">
                          <a:effectLst/>
                          <a:latin typeface="Rockwell" panose="02060603020205020403" pitchFamily="18" charset="0"/>
                        </a:rPr>
                        <a:t>Kingdom</a:t>
                      </a:r>
                      <a:r>
                        <a:rPr lang="ro-RO" sz="1200" spc="-5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5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200" spc="-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5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spc="-5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spc="-5" dirty="0">
                          <a:effectLst/>
                          <a:latin typeface="Rockwell" panose="02060603020205020403" pitchFamily="18" charset="0"/>
                        </a:rPr>
                        <a:t>European</a:t>
                      </a:r>
                      <a:r>
                        <a:rPr lang="ro-RO" sz="1200" spc="-4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Union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Symbol" panose="05050102010706020507" pitchFamily="18" charset="2"/>
                        <a:cs typeface="Symbol" panose="05050102010706020507" pitchFamily="18" charset="2"/>
                      </a:endParaRPr>
                    </a:p>
                  </a:txBody>
                  <a:tcPr marL="62821" marR="62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3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S8-S10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S11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S12-S14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S15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Modul 2 (8 săptămâni)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2821" marR="6282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67219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62295" y="641527"/>
            <a:ext cx="8911687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>
                <a:latin typeface="Rockwell" panose="02060603020205020403" pitchFamily="18" charset="0"/>
              </a:rPr>
              <a:t>ISTORIA MARII BRITANII ȘI A STATELOR UNITE ALE </a:t>
            </a:r>
            <a:r>
              <a:rPr lang="ro-RO" dirty="0" smtClean="0">
                <a:latin typeface="Rockwell" panose="02060603020205020403" pitchFamily="18" charset="0"/>
              </a:rPr>
              <a:t>AMERICII</a:t>
            </a:r>
            <a:br>
              <a:rPr lang="ro-RO" dirty="0" smtClean="0">
                <a:latin typeface="Rockwell" panose="02060603020205020403" pitchFamily="18" charset="0"/>
              </a:rPr>
            </a:br>
            <a:r>
              <a:rPr lang="ro-RO" sz="2200" b="1" dirty="0" smtClean="0">
                <a:latin typeface="Rockwell" panose="02060603020205020403" pitchFamily="18" charset="0"/>
              </a:rPr>
              <a:t>PROIECTUL UNITĂȚII DE ÎNVĂȚARE</a:t>
            </a:r>
            <a:endParaRPr lang="ro-RO" sz="22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411577"/>
              </p:ext>
            </p:extLst>
          </p:nvPr>
        </p:nvGraphicFramePr>
        <p:xfrm>
          <a:off x="618309" y="2133600"/>
          <a:ext cx="11295017" cy="618255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325313"/>
                <a:gridCol w="1090971"/>
                <a:gridCol w="3249016"/>
                <a:gridCol w="2370117"/>
                <a:gridCol w="2259600"/>
              </a:tblGrid>
              <a:tr h="37410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Conținuturi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516" marR="245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Competențe specifice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516" marR="245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Activități de învățare propuse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516" marR="245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Resurse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516" marR="245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200">
                          <a:effectLst/>
                          <a:latin typeface="Rockwell" panose="02060603020205020403" pitchFamily="18" charset="0"/>
                        </a:rPr>
                        <a:t>Evaluare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516" marR="24516" marT="0" marB="0"/>
                </a:tc>
              </a:tr>
              <a:tr h="5547728">
                <a:tc>
                  <a:txBody>
                    <a:bodyPr/>
                    <a:lstStyle/>
                    <a:p>
                      <a:pPr marL="63500" marR="53340" algn="just">
                        <a:lnSpc>
                          <a:spcPct val="102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  <a:tabLst>
                          <a:tab pos="495935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en-GB" sz="1200" spc="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Anglo-Saxon</a:t>
                      </a:r>
                      <a:r>
                        <a:rPr lang="en-GB" sz="1200" spc="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Supremacy</a:t>
                      </a:r>
                      <a:r>
                        <a:rPr lang="en-GB" sz="1200" spc="-250" dirty="0">
                          <a:effectLst/>
                          <a:latin typeface="Rockwell" panose="02060603020205020403" pitchFamily="18" charset="0"/>
                        </a:rPr>
                        <a:t>                             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en-GB" sz="1200" spc="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en-GB" sz="1200" spc="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Conversion</a:t>
                      </a:r>
                      <a:r>
                        <a:rPr lang="en-GB" sz="1200" spc="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to</a:t>
                      </a:r>
                      <a:r>
                        <a:rPr lang="en-GB" sz="1200" spc="5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Christianity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63500" marR="53340" algn="just">
                        <a:lnSpc>
                          <a:spcPct val="102000"/>
                        </a:lnSpc>
                        <a:spcBef>
                          <a:spcPts val="290"/>
                        </a:spcBef>
                        <a:spcAft>
                          <a:spcPts val="0"/>
                        </a:spcAft>
                        <a:tabLst>
                          <a:tab pos="495935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1. Origins of Christianity in Britain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2. Invasion and the Coming of Germanic Paganism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3. The arrival of Christian Missionaries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4. Christianity Spreads from Kent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5. Relapse into Germanic Paganism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6. Christian Revival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7. Belief and slow process of Conversion in Anglo-Saxon Kingdoms 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516" marR="245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1.1 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3.1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5.1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4.3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4516" marR="245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Reading selected texts which illustrate the impact of Christianity on Anglo- Saxons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o-RO" sz="1200" dirty="0" smtClean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o-RO" sz="1200" dirty="0" smtClean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Rockwell" panose="02060603020205020403" pitchFamily="18" charset="0"/>
                        </a:rPr>
                        <a:t>Presenting 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some historic events as consequences of Christianity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o-RO" sz="1200" dirty="0" smtClean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smtClean="0">
                          <a:effectLst/>
                          <a:latin typeface="Rockwell" panose="02060603020205020403" pitchFamily="18" charset="0"/>
                        </a:rPr>
                        <a:t>Watching 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and discussing some scenes from historic films/ documentaries, following the chronological order of the events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Presenting people’s lifestyles between 450 AD – 1066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Arguing the fast expansion of Christianity within Anglo- Saxon civilisation, using historical sources 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The analysis of some images which depict the same place in different times/ historic moments/ religious contexts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algn="ct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</a:txBody>
                  <a:tcPr marL="24516" marR="245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Skimming/scanning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Open questions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T-Ss, </a:t>
                      </a:r>
                      <a:r>
                        <a:rPr lang="en-GB" sz="1200" dirty="0" err="1">
                          <a:effectLst/>
                          <a:latin typeface="Rockwell" panose="02060603020205020403" pitchFamily="18" charset="0"/>
                        </a:rPr>
                        <a:t>Ss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-T, 10 min.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Textbook/Collection of texts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 err="1">
                          <a:effectLst/>
                          <a:latin typeface="Rockwell" panose="02060603020205020403" pitchFamily="18" charset="0"/>
                        </a:rPr>
                        <a:t>Powerpoint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 presentation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T-Ss, 10 min.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Video </a:t>
                      </a:r>
                      <a:r>
                        <a:rPr lang="en-GB" sz="1200" dirty="0" smtClean="0">
                          <a:effectLst/>
                          <a:latin typeface="Rockwell" panose="02060603020205020403" pitchFamily="18" charset="0"/>
                        </a:rPr>
                        <a:t>projector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Brainstorming 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T-Ss, </a:t>
                      </a:r>
                      <a:r>
                        <a:rPr lang="en-GB" sz="1200" dirty="0" err="1">
                          <a:effectLst/>
                          <a:latin typeface="Rockwell" panose="02060603020205020403" pitchFamily="18" charset="0"/>
                        </a:rPr>
                        <a:t>Ss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-T, 15 min.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u="sng" dirty="0">
                          <a:effectLst/>
                          <a:latin typeface="Rockwell" panose="02060603020205020403" pitchFamily="18" charset="0"/>
                          <a:hlinkClick r:id="rId2"/>
                        </a:rPr>
                        <a:t>https://www.thecollector.com/christianization-anglo-saxon-england-germanic-paganism</a:t>
                      </a:r>
                      <a:r>
                        <a:rPr lang="en-GB" sz="1200" u="sng" dirty="0" smtClean="0">
                          <a:effectLst/>
                          <a:latin typeface="Rockwell" panose="02060603020205020403" pitchFamily="18" charset="0"/>
                          <a:hlinkClick r:id="rId2"/>
                        </a:rPr>
                        <a:t>/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Matching/Fill-in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Pair work, 5 min.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Historical </a:t>
                      </a:r>
                      <a:r>
                        <a:rPr lang="en-GB" sz="1200" dirty="0" smtClean="0">
                          <a:effectLst/>
                          <a:latin typeface="Rockwell" panose="02060603020205020403" pitchFamily="18" charset="0"/>
                        </a:rPr>
                        <a:t>atlas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Problem solving 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Group work, 10 min.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u="sng" dirty="0">
                          <a:effectLst/>
                          <a:latin typeface="Rockwell" panose="02060603020205020403" pitchFamily="18" charset="0"/>
                          <a:hlinkClick r:id="rId3"/>
                        </a:rPr>
                        <a:t>https://www.historyextra.com/period/anglo-saxon/anglo-saxon-adoption-christianity</a:t>
                      </a:r>
                      <a:r>
                        <a:rPr lang="en-GB" sz="1200" u="sng" dirty="0" smtClean="0">
                          <a:effectLst/>
                          <a:latin typeface="Rockwell" panose="02060603020205020403" pitchFamily="18" charset="0"/>
                          <a:hlinkClick r:id="rId3"/>
                        </a:rPr>
                        <a:t>/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Brainstorming/Matching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T-Ss, </a:t>
                      </a:r>
                      <a:r>
                        <a:rPr lang="en-GB" sz="1200" dirty="0" err="1">
                          <a:effectLst/>
                          <a:latin typeface="Rockwell" panose="02060603020205020403" pitchFamily="18" charset="0"/>
                        </a:rPr>
                        <a:t>Ss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-T, 5 min.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Historical </a:t>
                      </a:r>
                      <a:r>
                        <a:rPr lang="en-GB" sz="1200" dirty="0" smtClean="0">
                          <a:effectLst/>
                          <a:latin typeface="Rockwell" panose="02060603020205020403" pitchFamily="18" charset="0"/>
                        </a:rPr>
                        <a:t>atlas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Research (online)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Pair work, 10 min.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u="sng" dirty="0">
                          <a:effectLst/>
                          <a:latin typeface="Rockwell" panose="02060603020205020403" pitchFamily="18" charset="0"/>
                          <a:hlinkClick r:id="rId4"/>
                        </a:rPr>
                        <a:t>https://www.worldhistory.org/English_Reformation/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</a:txBody>
                  <a:tcPr marL="24516" marR="24516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Formative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evaluation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through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questions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 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Debate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Devising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presenting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a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timeline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to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illustrate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sequence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of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religious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events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200" dirty="0" err="1">
                          <a:effectLst/>
                          <a:latin typeface="Rockwell" panose="02060603020205020403" pitchFamily="18" charset="0"/>
                        </a:rPr>
                        <a:t>between</a:t>
                      </a: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 450 AD - 1066</a:t>
                      </a: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r>
                        <a:rPr lang="ro-RO" sz="1200" dirty="0" err="1" smtClean="0">
                          <a:effectLst/>
                          <a:latin typeface="Rockwell" panose="02060603020205020403" pitchFamily="18" charset="0"/>
                        </a:rPr>
                        <a:t>Handouts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o-RO" sz="1200" dirty="0">
                          <a:effectLst/>
                          <a:highlight>
                            <a:srgbClr val="FFFF00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</a:txBody>
                  <a:tcPr marL="24516" marR="2451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92039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b="1" dirty="0" smtClean="0">
                <a:latin typeface="Rockwell" panose="02060603020205020403" pitchFamily="18" charset="0"/>
              </a:rPr>
              <a:t>TEST</a:t>
            </a:r>
            <a:endParaRPr lang="ro-RO" b="1" dirty="0">
              <a:latin typeface="Rockwell" panose="02060603020205020403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133599" y="1619793"/>
            <a:ext cx="9579429" cy="40741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3500">
              <a:spcBef>
                <a:spcPts val="10"/>
              </a:spcBef>
              <a:spcAft>
                <a:spcPts val="0"/>
              </a:spcAft>
            </a:pPr>
            <a:r>
              <a:rPr lang="ro-RO" b="1" dirty="0">
                <a:latin typeface="Rockwell" panose="02060603020205020403" pitchFamily="18" charset="0"/>
                <a:ea typeface="Times New Roman" panose="02020603050405020304" pitchFamily="18" charset="0"/>
              </a:rPr>
              <a:t>UNIT </a:t>
            </a:r>
            <a:r>
              <a:rPr lang="ro-RO" b="1" i="1" dirty="0">
                <a:latin typeface="Rockwell" panose="02060603020205020403" pitchFamily="18" charset="0"/>
                <a:ea typeface="Times New Roman" panose="02020603050405020304" pitchFamily="18" charset="0"/>
              </a:rPr>
              <a:t>RELIGION</a:t>
            </a:r>
            <a:r>
              <a:rPr lang="ro-RO" b="1" i="1" spc="200" dirty="0">
                <a:latin typeface="Rockwell" panose="02060603020205020403" pitchFamily="18" charset="0"/>
                <a:ea typeface="Times New Roman" panose="02020603050405020304" pitchFamily="18" charset="0"/>
              </a:rPr>
              <a:t> </a:t>
            </a:r>
            <a:r>
              <a:rPr lang="ro-RO" b="1" i="1" dirty="0">
                <a:latin typeface="Rockwell" panose="02060603020205020403" pitchFamily="18" charset="0"/>
                <a:ea typeface="Times New Roman" panose="02020603050405020304" pitchFamily="18" charset="0"/>
              </a:rPr>
              <a:t>AND</a:t>
            </a:r>
            <a:r>
              <a:rPr lang="ro-RO" b="1" i="1" spc="190" dirty="0">
                <a:latin typeface="Rockwell" panose="02060603020205020403" pitchFamily="18" charset="0"/>
                <a:ea typeface="Times New Roman" panose="02020603050405020304" pitchFamily="18" charset="0"/>
              </a:rPr>
              <a:t> </a:t>
            </a:r>
            <a:r>
              <a:rPr lang="ro-RO" b="1" i="1" dirty="0">
                <a:latin typeface="Rockwell" panose="02060603020205020403" pitchFamily="18" charset="0"/>
                <a:ea typeface="Times New Roman" panose="02020603050405020304" pitchFamily="18" charset="0"/>
              </a:rPr>
              <a:t>RELIGIOUS</a:t>
            </a:r>
            <a:r>
              <a:rPr lang="ro-RO" b="1" i="1" spc="-235" dirty="0">
                <a:latin typeface="Rockwell" panose="02060603020205020403" pitchFamily="18" charset="0"/>
                <a:ea typeface="Times New Roman" panose="02020603050405020304" pitchFamily="18" charset="0"/>
              </a:rPr>
              <a:t>    </a:t>
            </a:r>
            <a:r>
              <a:rPr lang="ro-RO" b="1" i="1" dirty="0" smtClean="0">
                <a:latin typeface="Rockwell" panose="02060603020205020403" pitchFamily="18" charset="0"/>
                <a:ea typeface="Times New Roman" panose="02020603050405020304" pitchFamily="18" charset="0"/>
              </a:rPr>
              <a:t>LIFE</a:t>
            </a:r>
            <a:endParaRPr lang="ro-RO" sz="1600" dirty="0">
              <a:latin typeface="Rockwell" panose="02060603020205020403" pitchFamily="18" charset="0"/>
              <a:ea typeface="Times New Roman" panose="02020603050405020304" pitchFamily="18" charset="0"/>
            </a:endParaRPr>
          </a:p>
          <a:p>
            <a:pPr marL="457200">
              <a:lnSpc>
                <a:spcPct val="103000"/>
              </a:lnSpc>
              <a:spcAft>
                <a:spcPts val="50"/>
              </a:spcAft>
            </a:pPr>
            <a:r>
              <a:rPr lang="ro-RO" b="1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o-RO" sz="16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ts val="14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486400" algn="l"/>
              </a:tabLst>
            </a:pPr>
            <a:r>
              <a:rPr lang="en-GB" b="1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competences: 1, 5</a:t>
            </a:r>
            <a:endParaRPr lang="ro-RO" sz="16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486400" algn="l"/>
              </a:tabLst>
            </a:pPr>
            <a:r>
              <a:rPr lang="en-GB" b="1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Specific competences:</a:t>
            </a:r>
            <a:endParaRPr lang="ro-RO" sz="16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  <a:tabLst>
                <a:tab pos="5486400" algn="l"/>
              </a:tabLst>
            </a:pPr>
            <a:r>
              <a:rPr lang="en-GB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o-RO" dirty="0" smtClean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dirty="0" smtClean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1.1 </a:t>
            </a:r>
            <a:r>
              <a:rPr lang="en-GB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Expressing opinion using adequate historical terms in English </a:t>
            </a:r>
            <a:endParaRPr lang="ro-RO" sz="16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5.1 Placing historical events correctly in the appropriate chronological context </a:t>
            </a:r>
            <a:endParaRPr lang="ro-RO" sz="16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en-GB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4.3 Comparing different historical periods  </a:t>
            </a:r>
            <a:endParaRPr lang="ro-RO" sz="16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  <a:tabLst>
                <a:tab pos="5486400" algn="l"/>
              </a:tabLst>
            </a:pPr>
            <a:r>
              <a:rPr lang="en-GB" b="1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Assessment objectives</a:t>
            </a:r>
            <a:endParaRPr lang="ro-RO" sz="16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  <a:tabLst>
                <a:tab pos="5486400" algn="l"/>
              </a:tabLst>
            </a:pPr>
            <a:r>
              <a:rPr lang="en-GB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O1 Choosing the correct answer out of 4 multiple choice questions</a:t>
            </a:r>
            <a:endParaRPr lang="ro-RO" sz="16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  <a:tabLst>
                <a:tab pos="5486400" algn="l"/>
              </a:tabLst>
            </a:pPr>
            <a:r>
              <a:rPr lang="en-GB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O2 Placing events in the correct chronological order</a:t>
            </a:r>
            <a:endParaRPr lang="ro-RO" sz="16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  <a:tabLst>
                <a:tab pos="5486400" algn="l"/>
              </a:tabLst>
            </a:pPr>
            <a:r>
              <a:rPr lang="en-GB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O3 </a:t>
            </a:r>
            <a:r>
              <a:rPr lang="en-GB" dirty="0">
                <a:latin typeface="Rockwell" panose="020606030202050204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Devising an accurate timeline</a:t>
            </a:r>
            <a:endParaRPr lang="ro-RO" sz="16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  <a:tabLst>
                <a:tab pos="5486400" algn="l"/>
              </a:tabLst>
            </a:pPr>
            <a:r>
              <a:rPr lang="en-GB" dirty="0">
                <a:latin typeface="Rockwell" panose="020606030202050204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O4 Analysing the role of a monarch in the transition from Catholicism to Protestantism</a:t>
            </a:r>
            <a:endParaRPr lang="ro-RO" sz="16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o-RO" sz="1600" dirty="0">
              <a:effectLst/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6898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1068" y="1137916"/>
            <a:ext cx="8911687" cy="1457238"/>
          </a:xfrm>
        </p:spPr>
        <p:txBody>
          <a:bodyPr>
            <a:normAutofit fontScale="90000"/>
          </a:bodyPr>
          <a:lstStyle/>
          <a:p>
            <a:pPr algn="ctr"/>
            <a:r>
              <a:rPr lang="ro-RO" b="1" dirty="0" smtClean="0">
                <a:latin typeface="Rockwell" panose="02060603020205020403" pitchFamily="18" charset="0"/>
              </a:rPr>
              <a:t>TEST</a:t>
            </a:r>
            <a:br>
              <a:rPr lang="ro-RO" b="1" dirty="0" smtClean="0">
                <a:latin typeface="Rockwell" panose="02060603020205020403" pitchFamily="18" charset="0"/>
              </a:rPr>
            </a:br>
            <a:r>
              <a:rPr lang="ro-RO" b="1" dirty="0">
                <a:latin typeface="Rockwell" panose="02060603020205020403" pitchFamily="18" charset="0"/>
              </a:rPr>
              <a:t/>
            </a:r>
            <a:br>
              <a:rPr lang="ro-RO" b="1" dirty="0">
                <a:latin typeface="Rockwell" panose="02060603020205020403" pitchFamily="18" charset="0"/>
              </a:rPr>
            </a:br>
            <a:r>
              <a:rPr lang="en-GB" sz="2000" b="1" dirty="0">
                <a:latin typeface="Rockwell" panose="02060603020205020403" pitchFamily="18" charset="0"/>
              </a:rPr>
              <a:t>DETAILED ASSESSMENT GRID</a:t>
            </a:r>
            <a:endParaRPr lang="ro-RO" sz="2000" dirty="0">
              <a:latin typeface="Rockwell" panose="02060603020205020403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2750274"/>
              </p:ext>
            </p:extLst>
          </p:nvPr>
        </p:nvGraphicFramePr>
        <p:xfrm>
          <a:off x="3065780" y="3032950"/>
          <a:ext cx="7962265" cy="24641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97150"/>
                <a:gridCol w="814705"/>
                <a:gridCol w="1104265"/>
                <a:gridCol w="828675"/>
                <a:gridCol w="659765"/>
                <a:gridCol w="737235"/>
                <a:gridCol w="779780"/>
                <a:gridCol w="440690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Content/ Assessment Objectives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Knowledge 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Comprehension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Application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Analysis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Synthesis 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Evaluation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Total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O1 Choosing the correct answer out of  4 multiple choice questions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5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5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10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99085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O2 Placing events in the correct chronological order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5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5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10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20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 smtClean="0">
                          <a:effectLst/>
                          <a:latin typeface="Rockwell" panose="02060603020205020403" pitchFamily="18" charset="0"/>
                        </a:rPr>
                        <a:t>            O3 </a:t>
                      </a: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Devising a timeline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5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2.5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2.5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10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20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  <a:tabLst>
                          <a:tab pos="548640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O4 Analysing the role of a monarch in the transition from Catholicism to Protestantism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5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5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5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15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>
                        <a:effectLst/>
                        <a:latin typeface="Rockwell" panose="02060603020205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>
                          <a:effectLst/>
                          <a:latin typeface="Rockwell" panose="02060603020205020403" pitchFamily="18" charset="0"/>
                        </a:rPr>
                        <a:t>5</a:t>
                      </a:r>
                      <a:endParaRPr lang="ro-RO" sz="12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5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dirty="0">
                          <a:effectLst/>
                          <a:latin typeface="Rockwell" panose="02060603020205020403" pitchFamily="18" charset="0"/>
                        </a:rPr>
                        <a:t>40</a:t>
                      </a:r>
                      <a:endParaRPr lang="ro-RO" sz="12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Total</a:t>
                      </a:r>
                      <a:endParaRPr lang="ro-RO" sz="1200" kern="1200" dirty="0">
                        <a:solidFill>
                          <a:schemeClr val="dk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20</a:t>
                      </a:r>
                      <a:endParaRPr lang="ro-RO" sz="1200" kern="1200" dirty="0">
                        <a:solidFill>
                          <a:schemeClr val="dk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17.5</a:t>
                      </a:r>
                      <a:endParaRPr lang="ro-RO" sz="1200" kern="1200" dirty="0">
                        <a:solidFill>
                          <a:schemeClr val="dk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17.5</a:t>
                      </a:r>
                      <a:endParaRPr lang="ro-RO" sz="1200" kern="1200" dirty="0">
                        <a:solidFill>
                          <a:schemeClr val="dk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15</a:t>
                      </a:r>
                      <a:endParaRPr lang="ro-RO" sz="1200" kern="1200" dirty="0">
                        <a:solidFill>
                          <a:schemeClr val="dk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15</a:t>
                      </a:r>
                      <a:endParaRPr lang="ro-RO" sz="1200" kern="1200" dirty="0">
                        <a:solidFill>
                          <a:schemeClr val="dk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5</a:t>
                      </a:r>
                      <a:endParaRPr lang="ro-RO" sz="1200" kern="1200" dirty="0">
                        <a:solidFill>
                          <a:schemeClr val="dk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90170" algn="l"/>
                        </a:tabLst>
                      </a:pPr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Rockwell" panose="02060603020205020403" pitchFamily="18" charset="0"/>
                          <a:ea typeface="+mn-ea"/>
                          <a:cs typeface="+mn-cs"/>
                        </a:rPr>
                        <a:t>90</a:t>
                      </a:r>
                      <a:endParaRPr lang="ro-RO" sz="1200" kern="1200" dirty="0">
                        <a:solidFill>
                          <a:schemeClr val="dk1"/>
                        </a:solidFill>
                        <a:effectLst/>
                        <a:latin typeface="Rockwell" panose="02060603020205020403" pitchFamily="18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18109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latin typeface="Rockwell" panose="02060603020205020403" pitchFamily="18" charset="0"/>
              </a:rPr>
              <a:t>TEST</a:t>
            </a: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2589211" y="1972703"/>
            <a:ext cx="8915400" cy="576262"/>
          </a:xfrm>
        </p:spPr>
        <p:txBody>
          <a:bodyPr/>
          <a:lstStyle/>
          <a:p>
            <a:pPr algn="ctr"/>
            <a:r>
              <a:rPr lang="ro-RO" dirty="0" smtClean="0">
                <a:latin typeface="Rockwell" panose="02060603020205020403" pitchFamily="18" charset="0"/>
              </a:rPr>
              <a:t>TASK</a:t>
            </a:r>
            <a:r>
              <a:rPr lang="en-US" dirty="0" smtClean="0">
                <a:latin typeface="Rockwell" panose="02060603020205020403" pitchFamily="18" charset="0"/>
              </a:rPr>
              <a:t> - ASSESSMENT</a:t>
            </a: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b="1" dirty="0">
                <a:latin typeface="Rockwell" panose="02060603020205020403" pitchFamily="18" charset="0"/>
              </a:rPr>
              <a:t>B. Place the events in the correct order. (4x5 marks= 20 marks</a:t>
            </a:r>
            <a:r>
              <a:rPr lang="en-GB" b="1" dirty="0" smtClean="0">
                <a:latin typeface="Rockwell" panose="02060603020205020403" pitchFamily="18" charset="0"/>
              </a:rPr>
              <a:t>)</a:t>
            </a:r>
          </a:p>
          <a:p>
            <a:r>
              <a:rPr lang="en-GB" dirty="0">
                <a:latin typeface="Rockwell" panose="02060603020205020403" pitchFamily="18" charset="0"/>
              </a:rPr>
              <a:t>1. Henry VIII married Anne Boleyn.</a:t>
            </a:r>
            <a:endParaRPr lang="ro-RO" dirty="0">
              <a:latin typeface="Rockwell" panose="02060603020205020403" pitchFamily="18" charset="0"/>
            </a:endParaRPr>
          </a:p>
          <a:p>
            <a:r>
              <a:rPr lang="en-GB" dirty="0">
                <a:latin typeface="Rockwell" panose="02060603020205020403" pitchFamily="18" charset="0"/>
              </a:rPr>
              <a:t>   2. Henry VIII refused allegiance with the pope, split with the Roman Catholic Church, and declared himself the Supreme Head of the Church of   England.</a:t>
            </a:r>
            <a:endParaRPr lang="ro-RO" dirty="0">
              <a:latin typeface="Rockwell" panose="02060603020205020403" pitchFamily="18" charset="0"/>
            </a:endParaRPr>
          </a:p>
          <a:p>
            <a:r>
              <a:rPr lang="en-GB" dirty="0">
                <a:latin typeface="Rockwell" panose="02060603020205020403" pitchFamily="18" charset="0"/>
              </a:rPr>
              <a:t>   3. The pope refused to annul Henry VIII’s first marriage to Catherine of Aragon.</a:t>
            </a:r>
            <a:endParaRPr lang="ro-RO" dirty="0">
              <a:latin typeface="Rockwell" panose="02060603020205020403" pitchFamily="18" charset="0"/>
            </a:endParaRPr>
          </a:p>
          <a:p>
            <a:r>
              <a:rPr lang="en-GB" dirty="0">
                <a:latin typeface="Rockwell" panose="02060603020205020403" pitchFamily="18" charset="0"/>
              </a:rPr>
              <a:t>   4. Henry VIII asked the pope to annul his marriage to Catherine of Aragon so he could marry the younger Anne Boleyn</a:t>
            </a:r>
            <a:endParaRPr lang="ro-RO" dirty="0">
              <a:latin typeface="Rockwell" panose="02060603020205020403" pitchFamily="18" charset="0"/>
            </a:endParaRPr>
          </a:p>
          <a:p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>
          <a:xfrm>
            <a:off x="6836229" y="2545738"/>
            <a:ext cx="4669402" cy="3354060"/>
          </a:xfrm>
        </p:spPr>
        <p:txBody>
          <a:bodyPr>
            <a:noAutofit/>
          </a:bodyPr>
          <a:lstStyle/>
          <a:p>
            <a:r>
              <a:rPr lang="en-GB" sz="1600" b="1" dirty="0" smtClean="0">
                <a:latin typeface="Rockwell" panose="02060603020205020403" pitchFamily="18" charset="0"/>
              </a:rPr>
              <a:t>B</a:t>
            </a:r>
            <a:r>
              <a:rPr lang="en-GB" sz="1600" b="1" dirty="0">
                <a:latin typeface="Rockwell" panose="02060603020205020403" pitchFamily="18" charset="0"/>
              </a:rPr>
              <a:t>. Place the events in the correct order. (4x2.5 marks= 10 marks)</a:t>
            </a:r>
            <a:endParaRPr lang="ro-RO" sz="1600" dirty="0">
              <a:latin typeface="Rockwell" panose="02060603020205020403" pitchFamily="18" charset="0"/>
            </a:endParaRPr>
          </a:p>
          <a:p>
            <a:r>
              <a:rPr lang="en-GB" sz="1600" dirty="0">
                <a:latin typeface="Rockwell" panose="02060603020205020403" pitchFamily="18" charset="0"/>
              </a:rPr>
              <a:t>4, 3, 2, 1</a:t>
            </a:r>
            <a:r>
              <a:rPr lang="en-GB" sz="1600" dirty="0" smtClean="0">
                <a:latin typeface="Rockwell" panose="02060603020205020403" pitchFamily="18" charset="0"/>
              </a:rPr>
              <a:t>.</a:t>
            </a:r>
            <a:endParaRPr lang="ro-RO" sz="1600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37686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Rockwell" panose="02060603020205020403" pitchFamily="18" charset="0"/>
              </a:rPr>
              <a:t>TEST</a:t>
            </a: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2619921" y="1937238"/>
            <a:ext cx="4312183" cy="576262"/>
          </a:xfrm>
        </p:spPr>
        <p:txBody>
          <a:bodyPr/>
          <a:lstStyle/>
          <a:p>
            <a:pPr algn="ctr"/>
            <a:r>
              <a:rPr lang="en-US" sz="2800" dirty="0" smtClean="0">
                <a:latin typeface="Rockwell" panose="02060603020205020403" pitchFamily="18" charset="0"/>
              </a:rPr>
              <a:t>TASK</a:t>
            </a:r>
            <a:endParaRPr lang="ro-RO" sz="2800" dirty="0">
              <a:latin typeface="Rockwell" panose="02060603020205020403" pitchFamily="18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GB" b="1" dirty="0">
                <a:latin typeface="Rockwell" panose="02060603020205020403" pitchFamily="18" charset="0"/>
              </a:rPr>
              <a:t>D. Choose one monarch that highly influenced the transition from Catholicism to Protestantism and expand on his/her role in about 150   words. (up to 40 marks)</a:t>
            </a:r>
            <a:endParaRPr lang="ro-RO" b="1" dirty="0">
              <a:latin typeface="Rockwell" panose="02060603020205020403" pitchFamily="18" charset="0"/>
            </a:endParaRPr>
          </a:p>
          <a:p>
            <a:endParaRPr lang="ro-RO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3"/>
          </p:nvPr>
        </p:nvSpPr>
        <p:spPr>
          <a:xfrm>
            <a:off x="7166957" y="1969475"/>
            <a:ext cx="4338674" cy="576262"/>
          </a:xfrm>
        </p:spPr>
        <p:txBody>
          <a:bodyPr/>
          <a:lstStyle/>
          <a:p>
            <a:pPr algn="ctr"/>
            <a:r>
              <a:rPr lang="en-US" dirty="0" smtClean="0">
                <a:latin typeface="Rockwell" panose="02060603020205020403" pitchFamily="18" charset="0"/>
              </a:rPr>
              <a:t>ASSESSMENT</a:t>
            </a:r>
            <a:endParaRPr lang="ro-RO" dirty="0">
              <a:latin typeface="Rockwell" panose="02060603020205020403" pitchFamily="18" charset="0"/>
            </a:endParaRPr>
          </a:p>
        </p:txBody>
      </p:sp>
      <p:graphicFrame>
        <p:nvGraphicFramePr>
          <p:cNvPr id="12" name="Content Placeholder 11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50501935"/>
              </p:ext>
            </p:extLst>
          </p:nvPr>
        </p:nvGraphicFramePr>
        <p:xfrm>
          <a:off x="6783977" y="2610213"/>
          <a:ext cx="5329646" cy="330104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525017"/>
                <a:gridCol w="1154116"/>
                <a:gridCol w="544483"/>
                <a:gridCol w="280386"/>
                <a:gridCol w="217172"/>
                <a:gridCol w="387422"/>
                <a:gridCol w="221050"/>
              </a:tblGrid>
              <a:tr h="716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Explanation of criterion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 indent="4572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Criterion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Exceptional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Very good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03" marR="34103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Good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Adequate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Poor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5367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Demonstrate knowledge and understanding of the key features and characteristics of the periods studied.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Knowledge of content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10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8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03" marR="34103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 6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 4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 2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3664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Explain and analyse historical events and periods studied, using second order historical concepts.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Giving reasons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10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8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03" marR="34103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 6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 4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 2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71692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Analyse, evaluate and make substantiated judgements about interpretations (including how and why interpretations may differ) in the context of historical events studied.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Conclusions on different ways of seeing the past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10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8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03" marR="34103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 6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 4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 2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  <a:tr h="2217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Use the language accurately and appropriately.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Use of English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10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892" marR="31892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8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4103" marR="34103" marT="4737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 6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Rockwell" panose="02060603020205020403" pitchFamily="18" charset="0"/>
                        </a:rPr>
                        <a:t> 4</a:t>
                      </a:r>
                      <a:endParaRPr lang="ro-RO" sz="11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Rockwell" panose="02060603020205020403" pitchFamily="18" charset="0"/>
                        </a:rPr>
                        <a:t> 2</a:t>
                      </a:r>
                      <a:endParaRPr lang="ro-RO" sz="11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sp>
        <p:nvSpPr>
          <p:cNvPr id="13" name="Rectangle 1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5761959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971044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>
                <a:latin typeface="Rockwell" panose="02060603020205020403" pitchFamily="18" charset="0"/>
              </a:rPr>
              <a:t>REPERE METODOLOGICE PENTRU APLICAREA CURRICULUMULUI </a:t>
            </a:r>
            <a:r>
              <a:rPr lang="ro-RO" dirty="0" smtClean="0">
                <a:latin typeface="Rockwell" panose="02060603020205020403" pitchFamily="18" charset="0"/>
              </a:rPr>
              <a:t>LA</a:t>
            </a:r>
            <a:br>
              <a:rPr lang="ro-RO" dirty="0" smtClean="0">
                <a:latin typeface="Rockwell" panose="02060603020205020403" pitchFamily="18" charset="0"/>
              </a:rPr>
            </a:br>
            <a:r>
              <a:rPr lang="ro-RO" dirty="0">
                <a:latin typeface="Rockwell" panose="02060603020205020403" pitchFamily="18" charset="0"/>
              </a:rPr>
              <a:t>CLASA A X-A</a:t>
            </a:r>
            <a:br>
              <a:rPr lang="ro-RO" dirty="0">
                <a:latin typeface="Rockwell" panose="02060603020205020403" pitchFamily="18" charset="0"/>
              </a:rPr>
            </a:br>
            <a:r>
              <a:rPr lang="ro-RO" dirty="0">
                <a:latin typeface="Rockwell" panose="02060603020205020403" pitchFamily="18" charset="0"/>
              </a:rPr>
              <a:t>LIMBA ENGLEZĂ, LIMBA JAPONEZĂ</a:t>
            </a:r>
            <a:r>
              <a:rPr lang="ro-RO" dirty="0"/>
              <a:t/>
            </a:r>
            <a:br>
              <a:rPr lang="ro-RO" dirty="0"/>
            </a:br>
            <a:endParaRPr lang="ro-RO" dirty="0"/>
          </a:p>
        </p:txBody>
      </p:sp>
      <p:sp>
        <p:nvSpPr>
          <p:cNvPr id="8" name="Rectangle 7"/>
          <p:cNvSpPr/>
          <p:nvPr/>
        </p:nvSpPr>
        <p:spPr>
          <a:xfrm>
            <a:off x="1001486" y="2828836"/>
            <a:ext cx="105031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>
                <a:latin typeface="Rockwell" panose="02060603020205020403" pitchFamily="18" charset="0"/>
              </a:rPr>
              <a:t>https://rocnee.eu/images/rocnee/fisiere/curriculum/repere%20metodologice%2022-23/REPERE_METODOLOGICE_LB_MODERNE_EN_JAP_FRANC_IT_SP_PORTUG_2022_2023_1.pdf</a:t>
            </a:r>
          </a:p>
        </p:txBody>
      </p:sp>
    </p:spTree>
    <p:extLst>
      <p:ext uri="{BB962C8B-B14F-4D97-AF65-F5344CB8AC3E}">
        <p14:creationId xmlns:p14="http://schemas.microsoft.com/office/powerpoint/2010/main" val="27260890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latin typeface="Rockwell" panose="02060603020205020403" pitchFamily="18" charset="0"/>
              </a:rPr>
              <a:t>CONCEPT</a:t>
            </a: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02377" y="1489165"/>
            <a:ext cx="9902235" cy="4929051"/>
          </a:xfrm>
        </p:spPr>
        <p:txBody>
          <a:bodyPr>
            <a:normAutofit lnSpcReduction="10000"/>
          </a:bodyPr>
          <a:lstStyle/>
          <a:p>
            <a:r>
              <a:rPr lang="ro-RO" dirty="0" smtClean="0">
                <a:latin typeface="Rockwell" panose="02060603020205020403" pitchFamily="18" charset="0"/>
              </a:rPr>
              <a:t>Lectura programei școlare și particularizarea demersului didactic prin: 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dirty="0" smtClean="0">
                <a:latin typeface="Rockwell" panose="02060603020205020403" pitchFamily="18" charset="0"/>
              </a:rPr>
              <a:t>contextualizarea învățării – capabile să faciliteze abordarea </a:t>
            </a:r>
            <a:r>
              <a:rPr lang="ro-RO" dirty="0">
                <a:latin typeface="Rockwell" panose="02060603020205020403" pitchFamily="18" charset="0"/>
              </a:rPr>
              <a:t>integrată a celor cinci competențe lingvistice, alături de competențele de alfabetizare, sensibilizare culturală, digitale, personale, sociale </a:t>
            </a:r>
            <a:r>
              <a:rPr lang="ro-RO" dirty="0" smtClean="0">
                <a:latin typeface="Rockwell" panose="02060603020205020403" pitchFamily="18" charset="0"/>
              </a:rPr>
              <a:t>etc., abordarea </a:t>
            </a:r>
            <a:r>
              <a:rPr lang="ro-RO" dirty="0" err="1" smtClean="0">
                <a:latin typeface="Rockwell" panose="02060603020205020403" pitchFamily="18" charset="0"/>
              </a:rPr>
              <a:t>cross</a:t>
            </a:r>
            <a:r>
              <a:rPr lang="ro-RO" dirty="0" smtClean="0">
                <a:latin typeface="Rockwell" panose="02060603020205020403" pitchFamily="18" charset="0"/>
              </a:rPr>
              <a:t>-curriculară, utilizarea unei varietăți de abordări în contextul </a:t>
            </a:r>
            <a:r>
              <a:rPr lang="ro-RO" dirty="0" err="1" smtClean="0">
                <a:latin typeface="Rockwell" panose="02060603020205020403" pitchFamily="18" charset="0"/>
              </a:rPr>
              <a:t>experiențial</a:t>
            </a:r>
            <a:r>
              <a:rPr lang="ro-RO" dirty="0" smtClean="0">
                <a:latin typeface="Rockwell" panose="02060603020205020403" pitchFamily="18" charset="0"/>
              </a:rPr>
              <a:t> (de exemplu: învățarea aplicată, </a:t>
            </a:r>
            <a:r>
              <a:rPr lang="ro-RO" dirty="0" err="1" smtClean="0">
                <a:latin typeface="Rockwell" panose="02060603020205020403" pitchFamily="18" charset="0"/>
              </a:rPr>
              <a:t>colaborativă</a:t>
            </a:r>
            <a:r>
              <a:rPr lang="ro-RO" dirty="0" smtClean="0">
                <a:latin typeface="Rockwell" panose="02060603020205020403" pitchFamily="18" charset="0"/>
              </a:rPr>
              <a:t>, gândirea critică, inovativă etc</a:t>
            </a:r>
            <a:r>
              <a:rPr lang="ro-RO" dirty="0" smtClean="0"/>
              <a:t>.)</a:t>
            </a:r>
            <a:r>
              <a:rPr lang="ro-RO" dirty="0" smtClean="0">
                <a:latin typeface="Rockwell" panose="02060603020205020403" pitchFamily="18" charset="0"/>
              </a:rPr>
              <a:t>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o-RO" dirty="0" smtClean="0">
                <a:latin typeface="Rockwell" panose="02060603020205020403" pitchFamily="18" charset="0"/>
              </a:rPr>
              <a:t>includerea elementelor de învățare diferențiată - </a:t>
            </a:r>
            <a:r>
              <a:rPr lang="ro-RO" dirty="0">
                <a:latin typeface="Rockwell" panose="02060603020205020403" pitchFamily="18" charset="0"/>
              </a:rPr>
              <a:t>în sensul proiectării activităților de învățare corespunzătoare scalei inferior- superior, și anume începând cu activități centrate pe aplicare de algoritmi,  analiză,  sinteză și terminând cu activități de analiză contrastivă, evaluare și </a:t>
            </a:r>
            <a:r>
              <a:rPr lang="ro-RO" dirty="0" smtClean="0">
                <a:latin typeface="Rockwell" panose="02060603020205020403" pitchFamily="18" charset="0"/>
              </a:rPr>
              <a:t>creativitate (sarcini </a:t>
            </a:r>
            <a:r>
              <a:rPr lang="ro-RO" dirty="0">
                <a:latin typeface="Rockwell" panose="02060603020205020403" pitchFamily="18" charset="0"/>
              </a:rPr>
              <a:t>de </a:t>
            </a:r>
            <a:r>
              <a:rPr lang="ro-RO" dirty="0" smtClean="0">
                <a:latin typeface="Rockwell" panose="02060603020205020403" pitchFamily="18" charset="0"/>
              </a:rPr>
              <a:t>lucru centrate pe </a:t>
            </a:r>
            <a:r>
              <a:rPr lang="ro-RO" dirty="0" err="1" smtClean="0">
                <a:latin typeface="Rockwell" panose="02060603020205020403" pitchFamily="18" charset="0"/>
              </a:rPr>
              <a:t>matching</a:t>
            </a:r>
            <a:r>
              <a:rPr lang="ro-RO" dirty="0">
                <a:latin typeface="Rockwell" panose="02060603020205020403" pitchFamily="18" charset="0"/>
              </a:rPr>
              <a:t>, </a:t>
            </a:r>
            <a:r>
              <a:rPr lang="ro-RO" dirty="0" err="1">
                <a:latin typeface="Rockwell" panose="02060603020205020403" pitchFamily="18" charset="0"/>
              </a:rPr>
              <a:t>reading</a:t>
            </a:r>
            <a:r>
              <a:rPr lang="ro-RO" dirty="0">
                <a:latin typeface="Rockwell" panose="02060603020205020403" pitchFamily="18" charset="0"/>
              </a:rPr>
              <a:t> </a:t>
            </a:r>
            <a:r>
              <a:rPr lang="ro-RO" dirty="0" err="1">
                <a:latin typeface="Rockwell" panose="02060603020205020403" pitchFamily="18" charset="0"/>
              </a:rPr>
              <a:t>comprehension</a:t>
            </a:r>
            <a:r>
              <a:rPr lang="ro-RO" dirty="0">
                <a:latin typeface="Rockwell" panose="02060603020205020403" pitchFamily="18" charset="0"/>
              </a:rPr>
              <a:t>, </a:t>
            </a:r>
            <a:r>
              <a:rPr lang="ro-RO" dirty="0" err="1">
                <a:latin typeface="Rockwell" panose="02060603020205020403" pitchFamily="18" charset="0"/>
              </a:rPr>
              <a:t>selecting</a:t>
            </a:r>
            <a:r>
              <a:rPr lang="ro-RO" dirty="0">
                <a:latin typeface="Rockwell" panose="02060603020205020403" pitchFamily="18" charset="0"/>
              </a:rPr>
              <a:t> </a:t>
            </a:r>
            <a:r>
              <a:rPr lang="ro-RO" dirty="0" err="1">
                <a:latin typeface="Rockwell" panose="02060603020205020403" pitchFamily="18" charset="0"/>
              </a:rPr>
              <a:t>and</a:t>
            </a:r>
            <a:r>
              <a:rPr lang="ro-RO" dirty="0">
                <a:latin typeface="Rockwell" panose="02060603020205020403" pitchFamily="18" charset="0"/>
              </a:rPr>
              <a:t> </a:t>
            </a:r>
            <a:r>
              <a:rPr lang="ro-RO" dirty="0" err="1">
                <a:latin typeface="Rockwell" panose="02060603020205020403" pitchFamily="18" charset="0"/>
              </a:rPr>
              <a:t>reorganising</a:t>
            </a:r>
            <a:r>
              <a:rPr lang="ro-RO" dirty="0">
                <a:latin typeface="Rockwell" panose="02060603020205020403" pitchFamily="18" charset="0"/>
              </a:rPr>
              <a:t> </a:t>
            </a:r>
            <a:r>
              <a:rPr lang="ro-RO" dirty="0" err="1">
                <a:latin typeface="Rockwell" panose="02060603020205020403" pitchFamily="18" charset="0"/>
              </a:rPr>
              <a:t>information</a:t>
            </a:r>
            <a:r>
              <a:rPr lang="ro-RO" dirty="0">
                <a:latin typeface="Rockwell" panose="02060603020205020403" pitchFamily="18" charset="0"/>
              </a:rPr>
              <a:t>, </a:t>
            </a:r>
            <a:r>
              <a:rPr lang="ro-RO" dirty="0" err="1">
                <a:latin typeface="Rockwell" panose="02060603020205020403" pitchFamily="18" charset="0"/>
              </a:rPr>
              <a:t>summarizing</a:t>
            </a:r>
            <a:r>
              <a:rPr lang="ro-RO" dirty="0">
                <a:latin typeface="Rockwell" panose="02060603020205020403" pitchFamily="18" charset="0"/>
              </a:rPr>
              <a:t>, </a:t>
            </a:r>
            <a:r>
              <a:rPr lang="ro-RO" dirty="0" err="1">
                <a:latin typeface="Rockwell" panose="02060603020205020403" pitchFamily="18" charset="0"/>
              </a:rPr>
              <a:t>creating</a:t>
            </a:r>
            <a:r>
              <a:rPr lang="ro-RO" dirty="0">
                <a:latin typeface="Rockwell" panose="02060603020205020403" pitchFamily="18" charset="0"/>
              </a:rPr>
              <a:t> </a:t>
            </a:r>
            <a:r>
              <a:rPr lang="ro-RO" dirty="0" err="1" smtClean="0">
                <a:latin typeface="Rockwell" panose="02060603020205020403" pitchFamily="18" charset="0"/>
              </a:rPr>
              <a:t>fact-files</a:t>
            </a:r>
            <a:r>
              <a:rPr lang="ro-RO" dirty="0" smtClean="0">
                <a:latin typeface="Rockwell" panose="02060603020205020403" pitchFamily="18" charset="0"/>
              </a:rPr>
              <a:t>). </a:t>
            </a:r>
          </a:p>
          <a:p>
            <a:r>
              <a:rPr lang="ro-RO" dirty="0">
                <a:latin typeface="Rockwell" panose="02060603020205020403" pitchFamily="18" charset="0"/>
              </a:rPr>
              <a:t>P</a:t>
            </a:r>
            <a:r>
              <a:rPr lang="ro-RO" dirty="0" smtClean="0">
                <a:latin typeface="Rockwell" panose="02060603020205020403" pitchFamily="18" charset="0"/>
              </a:rPr>
              <a:t>ersonalizarea documentelor de proiectare didactică, respectiv planificarea calendaristică anuală și proiectului unității de învățare</a:t>
            </a:r>
          </a:p>
          <a:p>
            <a:pPr algn="just"/>
            <a:r>
              <a:rPr lang="ro-RO" dirty="0" smtClean="0">
                <a:latin typeface="Rockwell" panose="02060603020205020403" pitchFamily="18" charset="0"/>
              </a:rPr>
              <a:t>Centrarea procesului predării- învățării – evaluării pe </a:t>
            </a:r>
            <a:r>
              <a:rPr lang="ro-RO" altLang="ro-RO" dirty="0" smtClean="0">
                <a:latin typeface="Rockwell" panose="02060603020205020403" pitchFamily="18" charset="0"/>
              </a:rPr>
              <a:t>operaționalitatea achizițiilor </a:t>
            </a:r>
            <a:r>
              <a:rPr lang="ro-RO" altLang="ro-RO" dirty="0">
                <a:latin typeface="Rockwell" panose="02060603020205020403" pitchFamily="18" charset="0"/>
              </a:rPr>
              <a:t>dobândite și a competențelor formate, vizualizate ca instrumente,  în rezolvarea unor sarcini de lucru în contexte similare/diferite de cele ale predării</a:t>
            </a:r>
            <a:endParaRPr lang="ro-RO" dirty="0">
              <a:latin typeface="Rockwell" panose="02060603020205020403" pitchFamily="18" charset="0"/>
            </a:endParaRPr>
          </a:p>
          <a:p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5965195" y="113184"/>
            <a:ext cx="261610" cy="23083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altLang="ro-RO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kumimoji="0" lang="ro-RO" alt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49800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dirty="0" smtClean="0">
                <a:latin typeface="Rockwell" panose="02060603020205020403" pitchFamily="18" charset="0"/>
              </a:rPr>
              <a:t>RĂBDARE, OPTIMISM, CREATIVITATE ȘI MULT SUCCES!</a:t>
            </a: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ro-RO" dirty="0" smtClean="0"/>
              <a:t>   </a:t>
            </a:r>
            <a:r>
              <a:rPr lang="ro-RO" b="1" dirty="0" smtClean="0">
                <a:latin typeface="Rockwell" panose="02060603020205020403" pitchFamily="18" charset="0"/>
              </a:rPr>
              <a:t>Rodica Diana CHERCIU &amp; Manuela – Delia ANGHEL </a:t>
            </a:r>
            <a:endParaRPr lang="ro-RO" b="1" dirty="0">
              <a:latin typeface="Rockwell" panose="020606030202050204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348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latin typeface="Rockwell" panose="02060603020205020403" pitchFamily="18" charset="0"/>
              </a:rPr>
              <a:t>STRUCTURA</a:t>
            </a:r>
            <a:br>
              <a:rPr lang="ro-RO" dirty="0" smtClean="0">
                <a:latin typeface="Rockwell" panose="02060603020205020403" pitchFamily="18" charset="0"/>
              </a:rPr>
            </a:b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ro-RO" sz="7200" dirty="0" smtClean="0">
                <a:latin typeface="Rockwell" panose="02060603020205020403" pitchFamily="18" charset="0"/>
              </a:rPr>
              <a:t>RESURSE DIDACTICE ASOCIATE LIMBII ENGLEZE L1</a:t>
            </a:r>
            <a:r>
              <a:rPr lang="ro-RO" sz="7200" dirty="0">
                <a:latin typeface="Rockwell" panose="02060603020205020403" pitchFamily="18" charset="0"/>
              </a:rPr>
              <a:t>,</a:t>
            </a:r>
            <a:r>
              <a:rPr lang="ro-RO" sz="7200" dirty="0" smtClean="0">
                <a:latin typeface="Rockwell" panose="02060603020205020403" pitchFamily="18" charset="0"/>
              </a:rPr>
              <a:t> L1 INTENSIV, L1 BILINGV, L2</a:t>
            </a:r>
          </a:p>
          <a:p>
            <a:pPr marL="0" indent="0">
              <a:buNone/>
            </a:pPr>
            <a:endParaRPr lang="ro-RO" sz="7200" dirty="0" smtClean="0">
              <a:latin typeface="Rockwell" panose="02060603020205020403" pitchFamily="18" charset="0"/>
            </a:endParaRPr>
          </a:p>
          <a:p>
            <a:r>
              <a:rPr lang="ro-RO" sz="7200" dirty="0">
                <a:latin typeface="Rockwell" panose="02060603020205020403" pitchFamily="18" charset="0"/>
              </a:rPr>
              <a:t>RESURSE DIDACTICE ASOCIATE DISCIPLINEI NON-LINGVISTICE : ISTORIA MARII BRITANII ȘI A STATELOR UNITE ALE AMERICII</a:t>
            </a:r>
          </a:p>
          <a:p>
            <a:pPr marL="0" indent="0">
              <a:buNone/>
            </a:pPr>
            <a:endParaRPr lang="ro-RO" sz="7200" dirty="0" smtClean="0">
              <a:latin typeface="Rockwell" panose="02060603020205020403" pitchFamily="18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ro-RO" sz="7200" dirty="0" smtClean="0">
                <a:latin typeface="Rockwell" panose="02060603020205020403" pitchFamily="18" charset="0"/>
              </a:rPr>
              <a:t>Planificare calendaristică anuală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7200" dirty="0" smtClean="0">
                <a:latin typeface="Rockwell" panose="02060603020205020403" pitchFamily="18" charset="0"/>
              </a:rPr>
              <a:t>Proiectul unității de învățare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ro-RO" sz="7200" dirty="0" smtClean="0">
                <a:latin typeface="Rockwell" panose="02060603020205020403" pitchFamily="18" charset="0"/>
              </a:rPr>
              <a:t>Test de evaluare</a:t>
            </a:r>
          </a:p>
          <a:p>
            <a:pPr>
              <a:buFont typeface="Wingdings" panose="05000000000000000000" pitchFamily="2" charset="2"/>
              <a:buChar char="ü"/>
            </a:pPr>
            <a:endParaRPr lang="ro-RO" dirty="0">
              <a:latin typeface="Rockwell" panose="02060603020205020403" pitchFamily="18" charset="0"/>
            </a:endParaRPr>
          </a:p>
          <a:p>
            <a:pPr marL="0" indent="0">
              <a:buNone/>
            </a:pPr>
            <a:endParaRPr lang="ro-RO" dirty="0" smtClean="0"/>
          </a:p>
          <a:p>
            <a:pPr>
              <a:buFont typeface="Wingdings" panose="05000000000000000000" pitchFamily="2" charset="2"/>
              <a:buChar char="§"/>
            </a:pPr>
            <a:endParaRPr lang="ro-RO" dirty="0" smtClean="0"/>
          </a:p>
          <a:p>
            <a:pPr marL="0" indent="0">
              <a:buNone/>
            </a:pPr>
            <a:r>
              <a:rPr lang="ro-RO" dirty="0"/>
              <a:t> </a:t>
            </a:r>
            <a:r>
              <a:rPr lang="ro-RO" dirty="0" smtClean="0"/>
              <a:t>         </a:t>
            </a:r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16587105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647341"/>
          </a:xfrm>
        </p:spPr>
        <p:txBody>
          <a:bodyPr>
            <a:normAutofit fontScale="90000"/>
          </a:bodyPr>
          <a:lstStyle/>
          <a:p>
            <a:pPr algn="ctr"/>
            <a:r>
              <a:rPr lang="ro-RO" dirty="0" smtClean="0">
                <a:latin typeface="Rockwell" panose="02060603020205020403" pitchFamily="18" charset="0"/>
              </a:rPr>
              <a:t>PLANIFICAREA CALENDARISTICĂ</a:t>
            </a:r>
            <a:br>
              <a:rPr lang="ro-RO" dirty="0" smtClean="0">
                <a:latin typeface="Rockwell" panose="02060603020205020403" pitchFamily="18" charset="0"/>
              </a:rPr>
            </a:br>
            <a:endParaRPr lang="ro-RO" dirty="0">
              <a:latin typeface="Rockwell" panose="02060603020205020403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3621549"/>
              </p:ext>
            </p:extLst>
          </p:nvPr>
        </p:nvGraphicFramePr>
        <p:xfrm>
          <a:off x="2159725" y="1672578"/>
          <a:ext cx="8908869" cy="392703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80709"/>
                <a:gridCol w="1056351"/>
                <a:gridCol w="3757990"/>
                <a:gridCol w="841341"/>
                <a:gridCol w="944172"/>
                <a:gridCol w="1028306"/>
              </a:tblGrid>
              <a:tr h="491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Unități de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învăţare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Competenţe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specifice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Conţinuturi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Număr de ore alocate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Săptămâna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Observaţii / Modul</a:t>
                      </a:r>
                      <a:endParaRPr lang="ro-RO" sz="90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 anchor="ctr"/>
                </a:tc>
              </a:tr>
              <a:tr h="4831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REVISION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Evaluare inițială/ test predictiv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highlight>
                            <a:srgbClr val="00FFFF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900">
                        <a:effectLst/>
                        <a:latin typeface="Rockwell" panose="02060603020205020403" pitchFamily="18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2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S1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Modul 1</a:t>
                      </a:r>
                      <a:endParaRPr lang="ro-RO" sz="90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Test predictiv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</a:tr>
              <a:tr h="29519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UNIT 1</a:t>
                      </a:r>
                      <a:endParaRPr lang="ro-RO" sz="90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MY SELF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1.1, 1.2</a:t>
                      </a:r>
                      <a:endParaRPr lang="ro-RO" sz="90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2.1, 2.3</a:t>
                      </a:r>
                      <a:endParaRPr lang="ro-RO" sz="90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3.1, 3.2</a:t>
                      </a:r>
                      <a:endParaRPr lang="ro-RO" sz="90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4.2</a:t>
                      </a:r>
                      <a:endParaRPr lang="ro-RO" sz="9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Teme (la alegere)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Relatii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interpersonale: Virtual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Friendships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/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Family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Ties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;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Viata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personală: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Outside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The Box/ Mental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Health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Well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-Being/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Sleep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Relaxation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/ An Active Lifestyle/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Mindfulness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/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Learning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To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Learn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;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Universul adolescenței: SMART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Goals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For Life/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Hopes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Dreams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For The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Future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/ The Digital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Natives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/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Generation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Z/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Generation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A;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Funcții comunicative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a da și a solicita informații/ a raporta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a comenta păreri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a exprima refuzul, a argumenta refuzul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Elemente de construcție a comunicării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Substantivul - Idiomuri corelate cu tema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Verbul - Infinitivul, participiul, gerunziul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Determinanți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Test sumativ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12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highlight>
                            <a:srgbClr val="00FFFF"/>
                          </a:highlight>
                          <a:latin typeface="Rockwell" panose="02060603020205020403" pitchFamily="18" charset="0"/>
                        </a:rPr>
                        <a:t> 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S2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S3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S4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S5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S6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S7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Modul 1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9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6870" marR="5687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4712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4119154"/>
          </a:xfrm>
        </p:spPr>
        <p:txBody>
          <a:bodyPr>
            <a:normAutofit fontScale="90000"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en-US" sz="2000" b="1" dirty="0" smtClean="0">
                <a:latin typeface="Rockwell" panose="02060603020205020403" pitchFamily="18" charset="0"/>
              </a:rPr>
              <a:t>RECOMAND</a:t>
            </a:r>
            <a:r>
              <a:rPr lang="ro-RO" sz="2000" b="1" dirty="0" smtClean="0">
                <a:latin typeface="Rockwell" panose="02060603020205020403" pitchFamily="18" charset="0"/>
              </a:rPr>
              <a:t>ĂRI</a:t>
            </a:r>
            <a:br>
              <a:rPr lang="ro-RO" sz="2000" b="1" dirty="0" smtClean="0">
                <a:latin typeface="Rockwell" panose="02060603020205020403" pitchFamily="18" charset="0"/>
              </a:rPr>
            </a:br>
            <a:r>
              <a:rPr lang="ro-RO" sz="2000" dirty="0" smtClean="0">
                <a:latin typeface="Rockwell" panose="02060603020205020403" pitchFamily="18" charset="0"/>
              </a:rPr>
              <a:t/>
            </a:r>
            <a:br>
              <a:rPr lang="ro-RO" sz="2000" dirty="0" smtClean="0">
                <a:latin typeface="Rockwell" panose="02060603020205020403" pitchFamily="18" charset="0"/>
              </a:rPr>
            </a:br>
            <a:r>
              <a:rPr lang="ro-RO" sz="2000" dirty="0" smtClean="0">
                <a:latin typeface="Rockwell" panose="02060603020205020403" pitchFamily="18" charset="0"/>
              </a:rPr>
              <a:t>Elaborarea planificării calendaristice conform programei școlare; </a:t>
            </a:r>
            <a:br>
              <a:rPr lang="ro-RO" sz="2000" dirty="0" smtClean="0">
                <a:latin typeface="Rockwell" panose="02060603020205020403" pitchFamily="18" charset="0"/>
              </a:rPr>
            </a:br>
            <a:r>
              <a:rPr lang="ro-RO" sz="2000" dirty="0" smtClean="0">
                <a:latin typeface="Rockwell" panose="02060603020205020403" pitchFamily="18" charset="0"/>
              </a:rPr>
              <a:t>Parcurgerea integrală a </a:t>
            </a:r>
            <a:r>
              <a:rPr lang="ro-RO" sz="2000" dirty="0">
                <a:latin typeface="Rockwell" panose="02060603020205020403" pitchFamily="18" charset="0"/>
              </a:rPr>
              <a:t>programei </a:t>
            </a:r>
            <a:r>
              <a:rPr lang="ro-RO" sz="2000" dirty="0" smtClean="0">
                <a:latin typeface="Rockwell" panose="02060603020205020403" pitchFamily="18" charset="0"/>
              </a:rPr>
              <a:t>școlare;  </a:t>
            </a:r>
            <a:br>
              <a:rPr lang="ro-RO" sz="2000" dirty="0" smtClean="0">
                <a:latin typeface="Rockwell" panose="02060603020205020403" pitchFamily="18" charset="0"/>
              </a:rPr>
            </a:br>
            <a:r>
              <a:rPr lang="ro-RO" sz="2000" dirty="0" smtClean="0">
                <a:latin typeface="Rockwell" panose="02060603020205020403" pitchFamily="18" charset="0"/>
              </a:rPr>
              <a:t>Planificarea unității/unităților de învățare astfel încât să se încadreze integral în orizontul temporal al unui modul; </a:t>
            </a:r>
            <a:br>
              <a:rPr lang="ro-RO" sz="2000" dirty="0" smtClean="0">
                <a:latin typeface="Rockwell" panose="02060603020205020403" pitchFamily="18" charset="0"/>
              </a:rPr>
            </a:br>
            <a:r>
              <a:rPr lang="ro-RO" sz="2000" dirty="0" smtClean="0">
                <a:latin typeface="Rockwell" panose="02060603020205020403" pitchFamily="18" charset="0"/>
              </a:rPr>
              <a:t>Integrarea unor conținuturi suplimentare, adecvate nivelului lingvistic, pentru clasele cu predare învățare a limbii engleze în regim intensiv și bilingv (inclusiv marcarea acestora cu un simbol); </a:t>
            </a:r>
            <a:br>
              <a:rPr lang="ro-RO" sz="2000" dirty="0" smtClean="0">
                <a:latin typeface="Rockwell" panose="02060603020205020403" pitchFamily="18" charset="0"/>
              </a:rPr>
            </a:br>
            <a:r>
              <a:rPr lang="ro-RO" sz="2000" dirty="0" smtClean="0">
                <a:latin typeface="Rockwell" panose="02060603020205020403" pitchFamily="18" charset="0"/>
              </a:rPr>
              <a:t>Respectarea formatului/șablonului de redactare a </a:t>
            </a:r>
            <a:r>
              <a:rPr lang="ro-RO" sz="2000" dirty="0">
                <a:latin typeface="Rockwell" panose="02060603020205020403" pitchFamily="18" charset="0"/>
              </a:rPr>
              <a:t>planificării calendaristice</a:t>
            </a:r>
            <a:r>
              <a:rPr lang="ro-RO" sz="2000" dirty="0" smtClean="0">
                <a:latin typeface="Rockwell" panose="02060603020205020403" pitchFamily="18" charset="0"/>
              </a:rPr>
              <a:t> propus.</a:t>
            </a:r>
            <a:br>
              <a:rPr lang="ro-RO" sz="2000" dirty="0" smtClean="0">
                <a:latin typeface="Rockwell" panose="02060603020205020403" pitchFamily="18" charset="0"/>
              </a:rPr>
            </a:br>
            <a:r>
              <a:rPr lang="ro-RO" sz="2000" dirty="0" smtClean="0">
                <a:latin typeface="Rockwell" panose="02060603020205020403" pitchFamily="18" charset="0"/>
              </a:rPr>
              <a:t/>
            </a:r>
            <a:br>
              <a:rPr lang="ro-RO" sz="2000" dirty="0" smtClean="0">
                <a:latin typeface="Rockwell" panose="02060603020205020403" pitchFamily="18" charset="0"/>
              </a:rPr>
            </a:br>
            <a:r>
              <a:rPr lang="ro-RO" sz="2000" dirty="0" smtClean="0"/>
              <a:t/>
            </a:r>
            <a:br>
              <a:rPr lang="ro-RO" sz="2000" dirty="0" smtClean="0"/>
            </a:br>
            <a:r>
              <a:rPr lang="ro-RO" sz="2000" dirty="0" smtClean="0"/>
              <a:t/>
            </a:r>
            <a:br>
              <a:rPr lang="ro-RO" sz="2000" dirty="0" smtClean="0"/>
            </a:br>
            <a:endParaRPr lang="ro-RO" sz="20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>
                <a:latin typeface="Rockwell" panose="02060603020205020403" pitchFamily="18" charset="0"/>
              </a:rPr>
              <a:t>PLANIFICAREA CALENDARISTICĂ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1931280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786679"/>
          </a:xfrm>
        </p:spPr>
        <p:txBody>
          <a:bodyPr/>
          <a:lstStyle/>
          <a:p>
            <a:pPr algn="ctr"/>
            <a:r>
              <a:rPr lang="ro-RO" dirty="0" smtClean="0">
                <a:latin typeface="Rockwell" panose="02060603020205020403" pitchFamily="18" charset="0"/>
              </a:rPr>
              <a:t>PROIECTUL UNITĂȚII DE ÎNVĂȚARE</a:t>
            </a:r>
            <a:endParaRPr lang="ro-RO" dirty="0">
              <a:latin typeface="Rockwell" panose="02060603020205020403" pitchFamily="18" charset="0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164365"/>
              </p:ext>
            </p:extLst>
          </p:nvPr>
        </p:nvGraphicFramePr>
        <p:xfrm>
          <a:off x="1384663" y="1924594"/>
          <a:ext cx="10119949" cy="42448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92401"/>
                <a:gridCol w="781221"/>
                <a:gridCol w="3472691"/>
                <a:gridCol w="1911234"/>
                <a:gridCol w="3062402"/>
              </a:tblGrid>
              <a:tr h="454721"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Conținuturi (detalieri)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07" marR="468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Competențe specifice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07" marR="468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Activități de învățare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07" marR="4680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Resurse 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07" marR="468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80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Evaluare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07" marR="46807" marT="0" marB="0"/>
                </a:tc>
              </a:tr>
              <a:tr h="37602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Unit 1. Different Wonderlands -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Turning Books into Places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07" marR="468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1.1.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1.3.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1.5.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3.1.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07" marR="468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1.1.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Speaking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practice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What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famous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book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does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photo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bring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to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your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mind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?</a:t>
                      </a:r>
                    </a:p>
                    <a:p>
                      <a:pPr fontAlgn="base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Students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read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text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try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to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guess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where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one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could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originally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find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this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particular text.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They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also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start a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discussion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from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following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questions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 Imagine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how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story of Alice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has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been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changed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in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order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to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fit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into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new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“medium” of a theme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park</a:t>
                      </a:r>
                      <a:r>
                        <a:rPr lang="ro-RO" sz="1000" strike="sngStrike" dirty="0">
                          <a:effectLst/>
                          <a:latin typeface="Rockwell" panose="02060603020205020403" pitchFamily="18" charset="0"/>
                        </a:rPr>
                        <a:t>?.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Are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there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elements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of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original story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that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have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been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omitted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?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Elements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that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should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be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preserved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2.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To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what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extent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is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a theme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park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a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storytelling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medium or entertainment/a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device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?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Does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a theme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park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have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anything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in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common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with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a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novel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1.2.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Reading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practice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Students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read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several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short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texts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and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do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accompanying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task.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As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homework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,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students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will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read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entire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chapter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 A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Mad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Tea Party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from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Lewis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Carroll’s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Alice’s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Adventures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in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Wonderland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.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07" marR="468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Open </a:t>
                      </a: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discussion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 err="1">
                          <a:effectLst/>
                          <a:latin typeface="Rockwell" panose="02060603020205020403" pitchFamily="18" charset="0"/>
                        </a:rPr>
                        <a:t>Reading</a:t>
                      </a: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 Text – </a:t>
                      </a:r>
                      <a:r>
                        <a:rPr lang="ro-RO" sz="1000" i="1" dirty="0" err="1">
                          <a:effectLst/>
                          <a:latin typeface="Rockwell" panose="02060603020205020403" pitchFamily="18" charset="0"/>
                        </a:rPr>
                        <a:t>Unlocking</a:t>
                      </a:r>
                      <a:r>
                        <a:rPr lang="ro-RO" sz="1000" i="1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i="1" dirty="0" err="1">
                          <a:effectLst/>
                          <a:latin typeface="Rockwell" panose="02060603020205020403" pitchFamily="18" charset="0"/>
                        </a:rPr>
                        <a:t>the</a:t>
                      </a:r>
                      <a:r>
                        <a:rPr lang="ro-RO" sz="1000" i="1" dirty="0">
                          <a:effectLst/>
                          <a:latin typeface="Rockwell" panose="02060603020205020403" pitchFamily="18" charset="0"/>
                        </a:rPr>
                        <a:t> </a:t>
                      </a:r>
                      <a:r>
                        <a:rPr lang="ro-RO" sz="1000" i="1" dirty="0" err="1">
                          <a:effectLst/>
                          <a:latin typeface="Rockwell" panose="02060603020205020403" pitchFamily="18" charset="0"/>
                        </a:rPr>
                        <a:t>fun</a:t>
                      </a:r>
                      <a:r>
                        <a:rPr lang="ro-RO" sz="1000" i="1" dirty="0">
                          <a:effectLst/>
                          <a:latin typeface="Rockwell" panose="02060603020205020403" pitchFamily="18" charset="0"/>
                        </a:rPr>
                        <a:t> at Adventure </a:t>
                      </a:r>
                      <a:r>
                        <a:rPr lang="ro-RO" sz="1000" i="1" dirty="0" err="1">
                          <a:effectLst/>
                          <a:latin typeface="Rockwell" panose="02060603020205020403" pitchFamily="18" charset="0"/>
                        </a:rPr>
                        <a:t>Wonderland</a:t>
                      </a:r>
                      <a:endParaRPr lang="ro-RO" sz="1000" i="1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u="sng" dirty="0">
                          <a:effectLst/>
                          <a:latin typeface="Rockwell" panose="02060603020205020403" pitchFamily="18" charset="0"/>
                          <a:hlinkClick r:id="rId2"/>
                        </a:rPr>
                        <a:t>https://www.thenewforest.co.uk/things-to-do/adventure-wonderland-p786761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dirty="0">
                          <a:effectLst/>
                          <a:latin typeface="Rockwell" panose="02060603020205020403" pitchFamily="18" charset="0"/>
                        </a:rPr>
                        <a:t> 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07" marR="4680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Rockwell" panose="02060603020205020403" pitchFamily="18" charset="0"/>
                        </a:rPr>
                        <a:t>Students are asked to watch a short extract from the movie </a:t>
                      </a:r>
                      <a:r>
                        <a:rPr lang="en-US" sz="1000" i="1" dirty="0">
                          <a:effectLst/>
                          <a:latin typeface="Rockwell" panose="02060603020205020403" pitchFamily="18" charset="0"/>
                        </a:rPr>
                        <a:t>Alice’s Adventures in Wonderland </a:t>
                      </a:r>
                      <a:r>
                        <a:rPr lang="en-US" sz="1000" dirty="0">
                          <a:effectLst/>
                          <a:latin typeface="Rockwell" panose="02060603020205020403" pitchFamily="18" charset="0"/>
                        </a:rPr>
                        <a:t>*, the screening of the chapter they are going to read and work with (A Mad Tea-Party), and answer several questions.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o-RO" sz="1000" u="sng" dirty="0">
                          <a:effectLst/>
                          <a:latin typeface="Rockwell" panose="02060603020205020403" pitchFamily="18" charset="0"/>
                          <a:hlinkClick r:id="rId3"/>
                        </a:rPr>
                        <a:t>https://drive.google.com/file/d/1vlKSBGXifKBgivzHYjL7gT-f-NYys_yZ/view?usp=sharing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807" marR="46807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22274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o-RO" sz="1800" b="1" dirty="0" smtClean="0">
                <a:latin typeface="Rockwell" panose="02060603020205020403" pitchFamily="18" charset="0"/>
              </a:rPr>
              <a:t>RECOMANDĂRI</a:t>
            </a:r>
            <a:br>
              <a:rPr lang="ro-RO" sz="1800" b="1" dirty="0" smtClean="0">
                <a:latin typeface="Rockwell" panose="02060603020205020403" pitchFamily="18" charset="0"/>
              </a:rPr>
            </a:br>
            <a:r>
              <a:rPr lang="ro-RO" sz="1800" dirty="0" smtClean="0">
                <a:latin typeface="Rockwell" panose="02060603020205020403" pitchFamily="18" charset="0"/>
              </a:rPr>
              <a:t>Selectarea unui număr real</a:t>
            </a:r>
            <a:r>
              <a:rPr lang="en-US" sz="1800" dirty="0" err="1" smtClean="0">
                <a:latin typeface="Rockwell" panose="02060603020205020403" pitchFamily="18" charset="0"/>
              </a:rPr>
              <a:t>ist</a:t>
            </a:r>
            <a:r>
              <a:rPr lang="ro-RO" sz="1800" dirty="0" smtClean="0">
                <a:latin typeface="Rockwell" panose="02060603020205020403" pitchFamily="18" charset="0"/>
              </a:rPr>
              <a:t> de</a:t>
            </a:r>
            <a:r>
              <a:rPr lang="en-US" sz="1800" dirty="0" smtClean="0">
                <a:latin typeface="Rockwell" panose="02060603020205020403" pitchFamily="18" charset="0"/>
              </a:rPr>
              <a:t> </a:t>
            </a:r>
            <a:r>
              <a:rPr lang="ro-RO" sz="1800" dirty="0" smtClean="0">
                <a:latin typeface="Rockwell" panose="02060603020205020403" pitchFamily="18" charset="0"/>
              </a:rPr>
              <a:t>competențe; </a:t>
            </a:r>
            <a:br>
              <a:rPr lang="ro-RO" sz="1800" dirty="0" smtClean="0">
                <a:latin typeface="Rockwell" panose="02060603020205020403" pitchFamily="18" charset="0"/>
              </a:rPr>
            </a:br>
            <a:r>
              <a:rPr lang="ro-RO" sz="1800" dirty="0">
                <a:latin typeface="Rockwell" panose="02060603020205020403" pitchFamily="18" charset="0"/>
              </a:rPr>
              <a:t>Inter-relaționarea competențelor </a:t>
            </a:r>
            <a:r>
              <a:rPr lang="ro-RO" sz="1800" dirty="0" smtClean="0">
                <a:latin typeface="Rockwell" panose="02060603020205020403" pitchFamily="18" charset="0"/>
              </a:rPr>
              <a:t>specifice; </a:t>
            </a:r>
            <a:br>
              <a:rPr lang="ro-RO" sz="1800" dirty="0" smtClean="0">
                <a:latin typeface="Rockwell" panose="02060603020205020403" pitchFamily="18" charset="0"/>
              </a:rPr>
            </a:br>
            <a:r>
              <a:rPr lang="ro-RO" sz="1800" dirty="0" smtClean="0">
                <a:latin typeface="Rockwell" panose="02060603020205020403" pitchFamily="18" charset="0"/>
              </a:rPr>
              <a:t>Contextualizarea conținutului învățării - evaluării și crearea sarcinilor de lucru adecvate competențelor; </a:t>
            </a:r>
            <a:br>
              <a:rPr lang="ro-RO" sz="1800" dirty="0" smtClean="0">
                <a:latin typeface="Rockwell" panose="02060603020205020403" pitchFamily="18" charset="0"/>
              </a:rPr>
            </a:br>
            <a:r>
              <a:rPr lang="ro-RO" sz="1800" dirty="0" smtClean="0">
                <a:latin typeface="Rockwell" panose="02060603020205020403" pitchFamily="18" charset="0"/>
              </a:rPr>
              <a:t>Utilizarea metodelor activ- participative și a formelor de organizare care să faciliteze interacțiunea lingvistică. </a:t>
            </a:r>
            <a:br>
              <a:rPr lang="ro-RO" sz="1800" dirty="0" smtClean="0">
                <a:latin typeface="Rockwell" panose="02060603020205020403" pitchFamily="18" charset="0"/>
              </a:rPr>
            </a:br>
            <a:r>
              <a:rPr lang="ro-RO" sz="1800" dirty="0" smtClean="0">
                <a:latin typeface="Rockwell" panose="02060603020205020403" pitchFamily="18" charset="0"/>
              </a:rPr>
              <a:t/>
            </a:r>
            <a:br>
              <a:rPr lang="ro-RO" sz="1800" dirty="0" smtClean="0">
                <a:latin typeface="Rockwell" panose="02060603020205020403" pitchFamily="18" charset="0"/>
              </a:rPr>
            </a:br>
            <a:r>
              <a:rPr lang="ro-RO" sz="1800" dirty="0" smtClean="0">
                <a:latin typeface="Rockwell" panose="02060603020205020403" pitchFamily="18" charset="0"/>
              </a:rPr>
              <a:t/>
            </a:r>
            <a:br>
              <a:rPr lang="ro-RO" sz="1800" dirty="0" smtClean="0">
                <a:latin typeface="Rockwell" panose="02060603020205020403" pitchFamily="18" charset="0"/>
              </a:rPr>
            </a:br>
            <a:endParaRPr lang="ro-RO" sz="1800" dirty="0">
              <a:latin typeface="Rockwell" panose="02060603020205020403" pitchFamily="18" charset="0"/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algn="ctr"/>
            <a:r>
              <a:rPr lang="ro-RO" sz="3200" dirty="0">
                <a:latin typeface="Rockwell" panose="02060603020205020403" pitchFamily="18" charset="0"/>
              </a:rPr>
              <a:t>PROIECTUL UNITĂȚII DE ÎNVĂȚARE</a:t>
            </a:r>
            <a:endParaRPr lang="ro-RO" sz="3200" dirty="0"/>
          </a:p>
        </p:txBody>
      </p:sp>
    </p:spTree>
    <p:extLst>
      <p:ext uri="{BB962C8B-B14F-4D97-AF65-F5344CB8AC3E}">
        <p14:creationId xmlns:p14="http://schemas.microsoft.com/office/powerpoint/2010/main" val="33029492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latin typeface="Rockwell" panose="02060603020205020403" pitchFamily="18" charset="0"/>
              </a:rPr>
              <a:t>TEST</a:t>
            </a: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048000" y="1803491"/>
            <a:ext cx="6096000" cy="343517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en-US" sz="1200" b="1" dirty="0">
                <a:latin typeface="Rockwell" panose="020606030202050204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UNIT 1 </a:t>
            </a:r>
            <a:r>
              <a:rPr lang="en-US" sz="1200" b="1" i="1" dirty="0">
                <a:latin typeface="Rockwell" panose="020606030202050204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MY SELF</a:t>
            </a:r>
            <a:endParaRPr lang="ro-RO" sz="1200" dirty="0">
              <a:latin typeface="Rockwell" panose="020606030202050204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200" b="1" dirty="0">
                <a:latin typeface="Rockwell" panose="020606030202050204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o-RO" sz="1200" dirty="0">
              <a:latin typeface="Rockwell" panose="02060603020205020403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200" b="1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General competences:1, 2</a:t>
            </a:r>
            <a:endParaRPr lang="ro-RO" sz="12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200" b="1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Specific </a:t>
            </a:r>
            <a:r>
              <a:rPr lang="ro-RO" sz="1200" b="1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competences</a:t>
            </a:r>
            <a:r>
              <a:rPr lang="ro-RO" sz="1200" b="1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1.2, 1.4, 2.3</a:t>
            </a:r>
            <a:endParaRPr lang="ro-RO" sz="12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200" b="1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Assessment</a:t>
            </a:r>
            <a:r>
              <a:rPr lang="ro-RO" sz="1200" b="1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b="1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objectives</a:t>
            </a:r>
            <a:r>
              <a:rPr lang="ro-RO" sz="1200" b="1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ro-RO" sz="1200" dirty="0"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O.1.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able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identify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extra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in a 10-line text in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lines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are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correct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Error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correction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O.2.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able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complete a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short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text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with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correct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form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missing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5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verbs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(Text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completion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O.3.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able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choose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answer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A, B or C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that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fits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best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according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what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hear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(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Listening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for specific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details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O.4.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Students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should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able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write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an argumentative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paragraph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about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100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words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opinion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 a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given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topic,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bringing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arguments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support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opinion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Paragraph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1200" dirty="0" err="1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writing</a:t>
            </a:r>
            <a:r>
              <a:rPr lang="ro-RO" sz="1200" dirty="0">
                <a:latin typeface="Rockwell" panose="020606030202050204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ro-RO" sz="1200" dirty="0">
              <a:effectLst/>
              <a:latin typeface="Rockwell" panose="020606030202050204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1989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Rockwell" panose="02060603020205020403" pitchFamily="18" charset="0"/>
              </a:rPr>
              <a:t>TEST</a:t>
            </a: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957943" y="1972703"/>
            <a:ext cx="5974162" cy="576262"/>
          </a:xfrm>
        </p:spPr>
        <p:txBody>
          <a:bodyPr/>
          <a:lstStyle/>
          <a:p>
            <a:pPr algn="ctr"/>
            <a:r>
              <a:rPr lang="en-US" dirty="0" smtClean="0">
                <a:latin typeface="Rockwell" panose="02060603020205020403" pitchFamily="18" charset="0"/>
              </a:rPr>
              <a:t>TASK</a:t>
            </a:r>
            <a:endParaRPr lang="ro-RO" dirty="0">
              <a:latin typeface="Rockwell" panose="02060603020205020403" pitchFamily="18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956924" y="2545738"/>
            <a:ext cx="5512526" cy="3354060"/>
          </a:xfrm>
        </p:spPr>
        <p:txBody>
          <a:bodyPr/>
          <a:lstStyle/>
          <a:p>
            <a:r>
              <a:rPr lang="en-US" sz="1200" b="1" dirty="0" smtClean="0">
                <a:latin typeface="Rockwell" panose="02060603020205020403" pitchFamily="18" charset="0"/>
              </a:rPr>
              <a:t>1. There is one unnecessary word in most of the lines in the text below. Write the word in the numbered space or put a tick if the line is correct. (20 points)</a:t>
            </a:r>
            <a:endParaRPr lang="ro-RO" sz="1200" b="1" dirty="0" smtClean="0">
              <a:latin typeface="Rockwell" panose="02060603020205020403" pitchFamily="18" charset="0"/>
            </a:endParaRPr>
          </a:p>
          <a:p>
            <a:pPr marL="0" indent="0">
              <a:buNone/>
            </a:pPr>
            <a:endParaRPr lang="ro-RO" sz="1200" b="1" dirty="0" smtClean="0">
              <a:latin typeface="Rockwell" panose="02060603020205020403" pitchFamily="18" charset="0"/>
            </a:endParaRPr>
          </a:p>
          <a:p>
            <a:pPr marL="0" indent="0">
              <a:buNone/>
            </a:pPr>
            <a:endParaRPr lang="ro-RO" sz="1200" dirty="0">
              <a:latin typeface="Rockwell" panose="02060603020205020403" pitchFamily="18" charset="0"/>
            </a:endParaRPr>
          </a:p>
          <a:p>
            <a:endParaRPr lang="ro-RO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6469451" y="1972703"/>
            <a:ext cx="5035162" cy="576262"/>
          </a:xfrm>
        </p:spPr>
        <p:txBody>
          <a:bodyPr/>
          <a:lstStyle/>
          <a:p>
            <a:endParaRPr lang="ro-RO" dirty="0">
              <a:latin typeface="Rockwell" panose="02060603020205020403" pitchFamily="18" charset="0"/>
            </a:endParaRPr>
          </a:p>
        </p:txBody>
      </p:sp>
      <p:graphicFrame>
        <p:nvGraphicFramePr>
          <p:cNvPr id="15" name="Content Placeholder 14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395523129"/>
              </p:ext>
            </p:extLst>
          </p:nvPr>
        </p:nvGraphicFramePr>
        <p:xfrm>
          <a:off x="6471335" y="1972703"/>
          <a:ext cx="5163315" cy="454365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4658219"/>
                <a:gridCol w="505096"/>
              </a:tblGrid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Rockwell" panose="02060603020205020403" pitchFamily="18" charset="0"/>
                        </a:rPr>
                        <a:t>The intimacy between each twins can sometimes be destructive. Psychologists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each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Rockwell" panose="02060603020205020403" pitchFamily="18" charset="0"/>
                        </a:rPr>
                        <a:t>are trying to find out where closeness ends and pathology begins. From the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√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Rockwell" panose="02060603020205020403" pitchFamily="18" charset="0"/>
                        </a:rPr>
                        <a:t>time June and Jennifer could speak, they seldom did – except for one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1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Rockwell" panose="02060603020205020403" pitchFamily="18" charset="0"/>
                        </a:rPr>
                        <a:t>rare simple sentences to adults and some words to other children. Eventually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2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Rockwell" panose="02060603020205020403" pitchFamily="18" charset="0"/>
                        </a:rPr>
                        <a:t>they spoke only with both one another and around their home town in Wales and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3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Rockwell" panose="02060603020205020403" pitchFamily="18" charset="0"/>
                        </a:rPr>
                        <a:t>became known as the other Silent Twins, developing a private language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4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Rockwell" panose="02060603020205020403" pitchFamily="18" charset="0"/>
                        </a:rPr>
                        <a:t>that no another one else could understand. Jennifer was so jealous of June,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5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Rockwell" panose="02060603020205020403" pitchFamily="18" charset="0"/>
                        </a:rPr>
                        <a:t>whom she thought prettier one and more loved by their parents that she forced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6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Rockwell" panose="02060603020205020403" pitchFamily="18" charset="0"/>
                        </a:rPr>
                        <a:t>her into a childhood vow of silence. The one acquaintance said that  Jennifer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7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Rockwell" panose="02060603020205020403" pitchFamily="18" charset="0"/>
                        </a:rPr>
                        <a:t>seemed to have possessed her sister: with eye signals, she told June when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8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  <a:latin typeface="Rockwell" panose="02060603020205020403" pitchFamily="18" charset="0"/>
                        </a:rPr>
                        <a:t>to talk, how to move, what to do. Each this one monitored the other so that</a:t>
                      </a:r>
                      <a:endParaRPr lang="ro-RO" sz="100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9</a:t>
                      </a:r>
                      <a:endParaRPr lang="ro-RO" sz="1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  <a:tr h="37863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Rockwell" panose="02060603020205020403" pitchFamily="18" charset="0"/>
                        </a:rPr>
                        <a:t>they could act in perfect unison. They even fell off horses at the same more time.</a:t>
                      </a:r>
                      <a:endParaRPr lang="ro-RO" sz="1000" dirty="0">
                        <a:effectLst/>
                        <a:latin typeface="Rockwell" panose="02060603020205020403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10</a:t>
                      </a:r>
                      <a:endParaRPr lang="ro-RO" sz="1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1660" marR="61660" marT="0" marB="0"/>
                </a:tc>
              </a:tr>
            </a:tbl>
          </a:graphicData>
        </a:graphic>
      </p:graphicFrame>
      <p:sp>
        <p:nvSpPr>
          <p:cNvPr id="16" name="Rectangle 2"/>
          <p:cNvSpPr>
            <a:spLocks noChangeArrowheads="1"/>
          </p:cNvSpPr>
          <p:nvPr/>
        </p:nvSpPr>
        <p:spPr bwMode="auto">
          <a:xfrm>
            <a:off x="-1019" y="-682169"/>
            <a:ext cx="12194905" cy="4954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18316130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393</TotalTime>
  <Words>1582</Words>
  <Application>Microsoft Office PowerPoint</Application>
  <PresentationFormat>Widescreen</PresentationFormat>
  <Paragraphs>456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9" baseType="lpstr">
      <vt:lpstr>Arial</vt:lpstr>
      <vt:lpstr>Calibri</vt:lpstr>
      <vt:lpstr>Century Gothic</vt:lpstr>
      <vt:lpstr>Rockwell</vt:lpstr>
      <vt:lpstr>Symbol</vt:lpstr>
      <vt:lpstr>Times New Roman</vt:lpstr>
      <vt:lpstr>Wingdings</vt:lpstr>
      <vt:lpstr>Wingdings 3</vt:lpstr>
      <vt:lpstr>Wisp</vt:lpstr>
      <vt:lpstr>REPERE METODOLOGICE PENTRU APLICAREA CURRICULUMULUI LA</vt:lpstr>
      <vt:lpstr>CONCEPT</vt:lpstr>
      <vt:lpstr>STRUCTURA </vt:lpstr>
      <vt:lpstr>PLANIFICAREA CALENDARISTICĂ </vt:lpstr>
      <vt:lpstr>RECOMANDĂRI  Elaborarea planificării calendaristice conform programei școlare;  Parcurgerea integrală a programei școlare;   Planificarea unității/unităților de învățare astfel încât să se încadreze integral în orizontul temporal al unui modul;  Integrarea unor conținuturi suplimentare, adecvate nivelului lingvistic, pentru clasele cu predare învățare a limbii engleze în regim intensiv și bilingv (inclusiv marcarea acestora cu un simbol);  Respectarea formatului/șablonului de redactare a planificării calendaristice propus.    </vt:lpstr>
      <vt:lpstr>PROIECTUL UNITĂȚII DE ÎNVĂȚARE</vt:lpstr>
      <vt:lpstr>RECOMANDĂRI Selectarea unui număr realist de competențe;  Inter-relaționarea competențelor specifice;  Contextualizarea conținutului învățării - evaluării și crearea sarcinilor de lucru adecvate competențelor;  Utilizarea metodelor activ- participative și a formelor de organizare care să faciliteze interacțiunea lingvistică.    </vt:lpstr>
      <vt:lpstr>TEST</vt:lpstr>
      <vt:lpstr>TEST</vt:lpstr>
      <vt:lpstr>TEST</vt:lpstr>
      <vt:lpstr>TEST</vt:lpstr>
      <vt:lpstr>RECOMANDĂRI Selectarea competențelor relevante pentru test;  Crearea sarcinilor de lucru adecvate nivelului lingvistic al competențelor;  Stabilirea baremului de evaluare și notare, în vederea formării competenței de auto-evaluare.</vt:lpstr>
      <vt:lpstr>ISTORIA MARII BRITANII ȘI A STATELOR UNITE ALE AMERICII PLANIFICAREA CALENDARISTICĂ</vt:lpstr>
      <vt:lpstr>ISTORIA MARII BRITANII ȘI A STATELOR UNITE ALE AMERICII PROIECTUL UNITĂȚII DE ÎNVĂȚARE</vt:lpstr>
      <vt:lpstr>TEST</vt:lpstr>
      <vt:lpstr>TEST  DETAILED ASSESSMENT GRID</vt:lpstr>
      <vt:lpstr>TEST</vt:lpstr>
      <vt:lpstr>TEST</vt:lpstr>
      <vt:lpstr>REPERE METODOLOGICE PENTRU APLICAREA CURRICULUMULUI LA CLASA A X-A LIMBA ENGLEZĂ, LIMBA JAPONEZĂ </vt:lpstr>
      <vt:lpstr>RĂBDARE, OPTIMISM, CREATIVITATE ȘI MULT SUCCES!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REPERE METODOLOGICE PENTRU APLICAREA CURRICULUMULUI LA</dc:title>
  <dc:creator>Rodica Cherciu</dc:creator>
  <cp:lastModifiedBy>Rodica Cherciu</cp:lastModifiedBy>
  <cp:revision>38</cp:revision>
  <dcterms:created xsi:type="dcterms:W3CDTF">2022-09-02T09:06:01Z</dcterms:created>
  <dcterms:modified xsi:type="dcterms:W3CDTF">2022-09-05T09:59:29Z</dcterms:modified>
</cp:coreProperties>
</file>