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7"/>
  </p:notesMasterIdLst>
  <p:sldIdLst>
    <p:sldId id="256" r:id="rId2"/>
    <p:sldId id="269" r:id="rId3"/>
    <p:sldId id="270" r:id="rId4"/>
    <p:sldId id="271" r:id="rId5"/>
    <p:sldId id="274" r:id="rId6"/>
    <p:sldId id="288" r:id="rId7"/>
    <p:sldId id="276" r:id="rId8"/>
    <p:sldId id="279" r:id="rId9"/>
    <p:sldId id="293" r:id="rId10"/>
    <p:sldId id="294" r:id="rId11"/>
    <p:sldId id="259" r:id="rId12"/>
    <p:sldId id="260" r:id="rId13"/>
    <p:sldId id="261" r:id="rId14"/>
    <p:sldId id="262" r:id="rId15"/>
    <p:sldId id="263" r:id="rId16"/>
  </p:sldIdLst>
  <p:sldSz cx="12192000" cy="6858000"/>
  <p:notesSz cx="6735763" cy="986631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1" autoAdjust="0"/>
  </p:normalViewPr>
  <p:slideViewPr>
    <p:cSldViewPr snapToGrid="0">
      <p:cViewPr>
        <p:scale>
          <a:sx n="61" d="100"/>
          <a:sy n="61" d="100"/>
        </p:scale>
        <p:origin x="-1038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DA379-4C7A-42C1-8F3B-249A7AE66455}" type="datetimeFigureOut">
              <a:rPr lang="ro-RO" smtClean="0"/>
              <a:pPr/>
              <a:t>03.10.2018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88A31-E9B5-41D7-B192-DBA2D1FD5A22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1985733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144436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57958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8672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874451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773603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94439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726536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117854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40108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6197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633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68599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38039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59982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51655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55122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40584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rograme.ise.ro/actuale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ro/" TargetMode="External"/><Relationship Id="rId2" Type="http://schemas.openxmlformats.org/officeDocument/2006/relationships/hyperlink" Target="https://www.manuale.edu.ro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biecte2019.edu.ro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699" y="1574075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ro-RO" dirty="0" smtClean="0">
                <a:latin typeface="Calisto MT" panose="02040603050505030304" pitchFamily="18" charset="0"/>
              </a:rPr>
              <a:t>CONSFĂTUIR</a:t>
            </a:r>
            <a:r>
              <a:rPr lang="en-US" dirty="0" smtClean="0">
                <a:latin typeface="Calisto MT" panose="02040603050505030304" pitchFamily="18" charset="0"/>
              </a:rPr>
              <a:t>I </a:t>
            </a:r>
            <a:r>
              <a:rPr lang="ro-RO" dirty="0" smtClean="0">
                <a:latin typeface="Calisto MT" panose="02040603050505030304" pitchFamily="18" charset="0"/>
              </a:rPr>
              <a:t>LIMBI </a:t>
            </a:r>
            <a:r>
              <a:rPr lang="ro-RO" dirty="0">
                <a:latin typeface="Calisto MT" panose="02040603050505030304" pitchFamily="18" charset="0"/>
              </a:rPr>
              <a:t>MODERNE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156621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FABAC095-99EA-47F3-985E-CEAD0CCA67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938" y="1606378"/>
            <a:ext cx="8178913" cy="338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456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PRIORITĂȚI EDUCAȚIONALE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>
                <a:latin typeface="Calisto MT" panose="02040603050505030304" pitchFamily="18" charset="0"/>
              </a:rPr>
              <a:t>PREDAREA – ÎNVĂȚAREA – FORMAREA COMPETENȚELOR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>
                <a:latin typeface="Calisto MT" panose="02040603050505030304" pitchFamily="18" charset="0"/>
              </a:rPr>
              <a:t>Centrarea</a:t>
            </a:r>
            <a:r>
              <a:rPr lang="en-US" b="1" dirty="0">
                <a:latin typeface="Calisto MT" panose="02040603050505030304" pitchFamily="18" charset="0"/>
              </a:rPr>
              <a:t> pre</a:t>
            </a:r>
            <a:r>
              <a:rPr lang="ro-RO" b="1" dirty="0">
                <a:latin typeface="Calisto MT" panose="02040603050505030304" pitchFamily="18" charset="0"/>
              </a:rPr>
              <a:t>dării pe formarea competențelor;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b="1" dirty="0">
                <a:latin typeface="Calisto MT" panose="02040603050505030304" pitchFamily="18" charset="0"/>
              </a:rPr>
              <a:t>Relaționarea formării competențelor cu evaluarea acestora;</a:t>
            </a:r>
            <a:endParaRPr lang="en-US" b="1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>
                <a:latin typeface="Calisto MT" panose="02040603050505030304" pitchFamily="18" charset="0"/>
              </a:rPr>
              <a:t>Accentuarea</a:t>
            </a:r>
            <a:r>
              <a:rPr lang="en-US" b="1" dirty="0">
                <a:latin typeface="Calisto MT" panose="02040603050505030304" pitchFamily="18" charset="0"/>
              </a:rPr>
              <a:t> </a:t>
            </a:r>
            <a:r>
              <a:rPr lang="en-US" b="1" dirty="0" err="1">
                <a:latin typeface="Calisto MT" panose="02040603050505030304" pitchFamily="18" charset="0"/>
              </a:rPr>
              <a:t>dimensiunii</a:t>
            </a:r>
            <a:r>
              <a:rPr lang="en-US" b="1" dirty="0">
                <a:latin typeface="Calisto MT" panose="02040603050505030304" pitchFamily="18" charset="0"/>
              </a:rPr>
              <a:t> con</a:t>
            </a:r>
            <a:r>
              <a:rPr lang="ro-RO" b="1" dirty="0">
                <a:latin typeface="Calisto MT" panose="02040603050505030304" pitchFamily="18" charset="0"/>
              </a:rPr>
              <a:t>ș</a:t>
            </a:r>
            <a:r>
              <a:rPr lang="en-US" b="1" dirty="0" err="1">
                <a:latin typeface="Calisto MT" panose="02040603050505030304" pitchFamily="18" charset="0"/>
              </a:rPr>
              <a:t>tiente</a:t>
            </a:r>
            <a:r>
              <a:rPr lang="en-US" b="1" dirty="0">
                <a:latin typeface="Calisto MT" panose="02040603050505030304" pitchFamily="18" charset="0"/>
              </a:rPr>
              <a:t> a </a:t>
            </a:r>
            <a:r>
              <a:rPr lang="ro-RO" b="1" dirty="0">
                <a:latin typeface="Calisto MT" panose="02040603050505030304" pitchFamily="18" charset="0"/>
              </a:rPr>
              <a:t>î</a:t>
            </a:r>
            <a:r>
              <a:rPr lang="en-US" b="1" dirty="0" err="1">
                <a:latin typeface="Calisto MT" panose="02040603050505030304" pitchFamily="18" charset="0"/>
              </a:rPr>
              <a:t>nv</a:t>
            </a:r>
            <a:r>
              <a:rPr lang="ro-RO" b="1" dirty="0" err="1">
                <a:latin typeface="Calisto MT" panose="02040603050505030304" pitchFamily="18" charset="0"/>
              </a:rPr>
              <a:t>ăță</a:t>
            </a:r>
            <a:r>
              <a:rPr lang="en-US" b="1" dirty="0" err="1">
                <a:latin typeface="Calisto MT" panose="02040603050505030304" pitchFamily="18" charset="0"/>
              </a:rPr>
              <a:t>rii</a:t>
            </a:r>
            <a:r>
              <a:rPr lang="ro-RO" b="1" dirty="0">
                <a:latin typeface="Calisto MT" panose="02040603050505030304" pitchFamily="18" charset="0"/>
              </a:rPr>
              <a:t>, </a:t>
            </a:r>
            <a:r>
              <a:rPr lang="ro-RO" dirty="0">
                <a:latin typeface="Calisto MT" panose="02040603050505030304" pitchFamily="18" charset="0"/>
              </a:rPr>
              <a:t>prin proiectarea activităților de învățare care să stimuleze gândirea critică și creativă a elevilor;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Crearea unor contexte de învățare care să determine exprimarea perspectivei personale și creativitatea;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Elaborarea unor sarcini de lucru care să evite simpla reproducere a unor informații, a regulilor gramaticale, a canoanelor;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Utilizarea elementelor de noutate (input audio – video, sarcini de lucru diversificate, atractive, atipice </a:t>
            </a:r>
            <a:r>
              <a:rPr lang="ro-RO">
                <a:latin typeface="Calisto MT" panose="02040603050505030304" pitchFamily="18" charset="0"/>
              </a:rPr>
              <a:t>etc.)</a:t>
            </a:r>
            <a:endParaRPr lang="ro-RO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6144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PRIORITĂȚI EDUCAȚIONALE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sto MT" panose="02040603050505030304" pitchFamily="18" charset="0"/>
              </a:rPr>
              <a:t>EVALUAREA</a:t>
            </a:r>
            <a:r>
              <a:rPr lang="ro-RO" dirty="0">
                <a:latin typeface="Calisto MT" panose="02040603050505030304" pitchFamily="18" charset="0"/>
              </a:rPr>
              <a:t> – EVALUAREA COMPETENȚELOR</a:t>
            </a:r>
            <a:endParaRPr lang="en-US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Proiectarea și diversificarea activităților de evaluare astfel încât să stimuleze gândirea analitică, sintetică, creativă;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Elaborarea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itemilor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sarcinilor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evaluare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pe competență;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Utilizarea unor sarcini de lucru diverse, inedite, atractive, care să stimuleze participarea elevilor;</a:t>
            </a:r>
            <a:endParaRPr lang="en-US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>
                <a:latin typeface="Calisto MT" panose="02040603050505030304" pitchFamily="18" charset="0"/>
              </a:rPr>
              <a:t>Calibrarea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testelor</a:t>
            </a:r>
            <a:r>
              <a:rPr lang="en-US" dirty="0">
                <a:latin typeface="Calisto MT" panose="02040603050505030304" pitchFamily="18" charset="0"/>
              </a:rPr>
              <a:t> de </a:t>
            </a:r>
            <a:r>
              <a:rPr lang="en-US" dirty="0" err="1">
                <a:latin typeface="Calisto MT" panose="02040603050505030304" pitchFamily="18" charset="0"/>
              </a:rPr>
              <a:t>evaluare</a:t>
            </a:r>
            <a:r>
              <a:rPr lang="en-US" dirty="0">
                <a:latin typeface="Calisto MT" panose="02040603050505030304" pitchFamily="18" charset="0"/>
              </a:rPr>
              <a:t> conform </a:t>
            </a:r>
            <a:r>
              <a:rPr lang="en-US" dirty="0" err="1">
                <a:latin typeface="Calisto MT" panose="02040603050505030304" pitchFamily="18" charset="0"/>
              </a:rPr>
              <a:t>nivelului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lingvistic</a:t>
            </a:r>
            <a:r>
              <a:rPr lang="ro-RO" dirty="0">
                <a:latin typeface="Calisto MT" panose="02040603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2142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FORMAREA PROFESORILOR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Valorificarea inspecțiilor efectuate în proiectarea activităților de formare; </a:t>
            </a:r>
          </a:p>
          <a:p>
            <a:r>
              <a:rPr lang="ro-RO" dirty="0">
                <a:latin typeface="Calisto MT" panose="02040603050505030304" pitchFamily="18" charset="0"/>
              </a:rPr>
              <a:t>Includerea, cu prioritate, în cursurile/sesiunile de formare a componentelor de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latin typeface="Calisto MT" panose="02040603050505030304" pitchFamily="18" charset="0"/>
              </a:rPr>
              <a:t>conținut științific și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latin typeface="Calisto MT" panose="02040603050505030304" pitchFamily="18" charset="0"/>
              </a:rPr>
              <a:t>metodică;</a:t>
            </a:r>
          </a:p>
          <a:p>
            <a:r>
              <a:rPr lang="ro-RO" dirty="0">
                <a:latin typeface="Calisto MT" panose="02040603050505030304" pitchFamily="18" charset="0"/>
              </a:rPr>
              <a:t>Accentuarea dimensiunii creative a proiectării didactice; </a:t>
            </a:r>
          </a:p>
          <a:p>
            <a:r>
              <a:rPr lang="ro-RO" dirty="0">
                <a:latin typeface="Calisto MT" panose="02040603050505030304" pitchFamily="18" charset="0"/>
              </a:rPr>
              <a:t>Alocarea unui număr mai mare de ore activităților practice;</a:t>
            </a:r>
          </a:p>
          <a:p>
            <a:r>
              <a:rPr lang="ro-RO" dirty="0">
                <a:latin typeface="Calisto MT" panose="02040603050505030304" pitchFamily="18" charset="0"/>
              </a:rPr>
              <a:t>Mentorat;</a:t>
            </a:r>
          </a:p>
          <a:p>
            <a:r>
              <a:rPr lang="ro-RO" dirty="0">
                <a:latin typeface="Calisto MT" panose="02040603050505030304" pitchFamily="18" charset="0"/>
              </a:rPr>
              <a:t>Proiectul CRED (</a:t>
            </a:r>
            <a:r>
              <a:rPr lang="ro-RO" i="1" dirty="0">
                <a:latin typeface="Calisto MT" panose="02040603050505030304" pitchFamily="18" charset="0"/>
              </a:rPr>
              <a:t>Curriculum Relevant, Educație Deschisă pentru toți</a:t>
            </a:r>
            <a:r>
              <a:rPr lang="ro-RO" dirty="0">
                <a:latin typeface="Calisto MT" panose="020406030505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405304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INSPECȚIA ȘCOLARĂ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>
                <a:latin typeface="Calisto MT" panose="02040603050505030304" pitchFamily="18" charset="0"/>
              </a:rPr>
              <a:t>Elaborarea documentelor de proiectare didactică conform programelor în vigoare;</a:t>
            </a:r>
          </a:p>
          <a:p>
            <a:r>
              <a:rPr lang="ro-RO" dirty="0">
                <a:latin typeface="Calisto MT" panose="02040603050505030304" pitchFamily="18" charset="0"/>
              </a:rPr>
              <a:t>Aplicarea programelor școlare de limbi moderne la gimnaziu;  </a:t>
            </a:r>
          </a:p>
          <a:p>
            <a:r>
              <a:rPr lang="ro-RO" dirty="0">
                <a:latin typeface="Calisto MT" panose="02040603050505030304" pitchFamily="18" charset="0"/>
              </a:rPr>
              <a:t>Aplicarea eficientă a programei școlare pentru clasele cu program intensiv/bilingv de studiu al unei limbi moderne;</a:t>
            </a:r>
          </a:p>
          <a:p>
            <a:r>
              <a:rPr lang="ro-RO" dirty="0">
                <a:latin typeface="Calisto MT" panose="02040603050505030304" pitchFamily="18" charset="0"/>
              </a:rPr>
              <a:t>Adecvarea procesului de predare – evaluare la fiecare regim de studiu;</a:t>
            </a:r>
          </a:p>
          <a:p>
            <a:pPr algn="just"/>
            <a:r>
              <a:rPr lang="ro-RO" dirty="0">
                <a:latin typeface="Calisto MT" panose="02040603050505030304" pitchFamily="18" charset="0"/>
              </a:rPr>
              <a:t>Respectarea programelor școlare în raport cu criteriile de evaluare specifice examenelor finale de absolvire/de admitere în învățământul liceal.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668150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172"/>
          </a:xfrm>
        </p:spPr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Programa școlară – clasa a VI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52282"/>
            <a:ext cx="8915400" cy="4558940"/>
          </a:xfrm>
        </p:spPr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Elemente de noutate – Programa: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este structurată pe formarea – evaluarea competențelor;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 include procesele de construcție a competenței;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indică tipuri de activități specifice formării acestora;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relaționează  </a:t>
            </a:r>
            <a:r>
              <a:rPr lang="ro-RO" dirty="0" err="1">
                <a:latin typeface="Calisto MT" panose="02040603050505030304" pitchFamily="18" charset="0"/>
              </a:rPr>
              <a:t>subcompetențele</a:t>
            </a:r>
            <a:r>
              <a:rPr lang="ro-RO" dirty="0">
                <a:latin typeface="Calisto MT" panose="02040603050505030304" pitchFamily="18" charset="0"/>
              </a:rPr>
              <a:t> cu norma lingvistică și conținutul adecvat;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face referire la modalitatea de evaluare a competențelor;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sugerează tipuri de activități de evaluare specifice fiecărei competențe/</a:t>
            </a:r>
            <a:r>
              <a:rPr lang="ro-RO" dirty="0" err="1">
                <a:latin typeface="Calisto MT" panose="02040603050505030304" pitchFamily="18" charset="0"/>
              </a:rPr>
              <a:t>subcompetențe</a:t>
            </a:r>
            <a:r>
              <a:rPr lang="ro-RO" dirty="0">
                <a:latin typeface="Calisto MT" panose="0204060305050503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stimulează exprimarea punctului de vedere și creativitatea.</a:t>
            </a:r>
          </a:p>
        </p:txBody>
      </p:sp>
    </p:spTree>
    <p:extLst>
      <p:ext uri="{BB962C8B-B14F-4D97-AF65-F5344CB8AC3E}">
        <p14:creationId xmlns="" xmlns:p14="http://schemas.microsoft.com/office/powerpoint/2010/main" val="114168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587" y="624110"/>
            <a:ext cx="9972026" cy="150949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ADRUL NORMATIV PRIVIND ORGANIZAREA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PROCESULUI DE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ÎNVĂȚĂMÂNT, ÎN ANUL ȘCOLAR 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9:</a:t>
            </a:r>
            <a:r>
              <a:rPr lang="en-US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o-RO" alt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alt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034" y="2264229"/>
            <a:ext cx="9331428" cy="3777622"/>
          </a:xfrm>
        </p:spPr>
        <p:txBody>
          <a:bodyPr/>
          <a:lstStyle/>
          <a:p>
            <a:pPr marL="0" indent="0">
              <a:buClr>
                <a:srgbClr val="FFFF99"/>
              </a:buClr>
              <a:buNone/>
              <a:defRPr/>
            </a:pPr>
            <a:endParaRPr 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tructura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anului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it-IT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Planuri-cadru, p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rograme şcolare de trunchi comun</a:t>
            </a:r>
            <a:endParaRPr lang="it-IT" strike="sngStrike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ferta naţională pentru manuale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școlare (cls.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-XII)</a:t>
            </a:r>
            <a:endParaRPr lang="en-US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Metodologii/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acorduri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parteneriat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convenții de colaborare specifice</a:t>
            </a:r>
            <a:endParaRPr lang="en-US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151111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TRUCTURA ANULUI ŞCOLAR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446" y="2133600"/>
            <a:ext cx="10442166" cy="4145280"/>
          </a:xfrm>
        </p:spPr>
        <p:txBody>
          <a:bodyPr>
            <a:normAutofit fontScale="47500" lnSpcReduction="20000"/>
          </a:bodyPr>
          <a:lstStyle/>
          <a:p>
            <a:pPr marL="0" indent="0">
              <a:spcBef>
                <a:spcPct val="0"/>
              </a:spcBef>
              <a:buClr>
                <a:srgbClr val="FFFF99"/>
              </a:buClr>
              <a:buNone/>
            </a:pPr>
            <a:r>
              <a:rPr lang="en-US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Structura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anului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</a:t>
            </a:r>
            <a:r>
              <a:rPr lang="en-US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colar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</a:t>
            </a:r>
            <a:r>
              <a:rPr lang="ro-RO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8-2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01</a:t>
            </a:r>
            <a:r>
              <a:rPr lang="ro-RO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ro-RO" altLang="en-US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 fost aprobată prin O</a:t>
            </a:r>
            <a:r>
              <a:rPr lang="en-US" altLang="en-US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MEN </a:t>
            </a:r>
            <a:r>
              <a:rPr lang="ro-RO" altLang="en-US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nr.</a:t>
            </a:r>
            <a:r>
              <a:rPr lang="ro-RO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3.220/19.02.2018</a:t>
            </a:r>
            <a:r>
              <a:rPr lang="ro-RO" sz="39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spcBef>
                <a:spcPct val="0"/>
              </a:spcBef>
              <a:buClr>
                <a:srgbClr val="FFFF99"/>
              </a:buClr>
              <a:buFont typeface="Wingdings" panose="05000000000000000000" pitchFamily="2" charset="2"/>
              <a:buChar char="§"/>
            </a:pPr>
            <a:endParaRPr lang="ro-RO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Cursurile anului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2018-2019 încep luni, 10 septembrie și însumează 168 de zile lucrătoare (34 de săptămâni). </a:t>
            </a: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Structura anului școlar cuprinde semestrul I (10 septembrie 2018 - 1 februarie 2019) şi semestrul al II-lea (11 februarie 2019 - 14 iunie 2019).</a:t>
            </a: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endParaRPr lang="ro-RO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Vacanţele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elevilor din toate ciclurile de învățământ sunt programate astfel: 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vacanţa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iarnă (22 decembrie 2018 - 13 ianuarie 2019),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vacanţă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intersemestrială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 (2 - 10 februarie 2019), 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vacanţa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primăvară (20 aprilie - 5 mai 2019) şi 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vacanţa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vară (15 iunie - 15 septembrie 2019). </a:t>
            </a:r>
            <a:endParaRPr lang="en-US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Suplimentar, clasele din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primar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şi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grupele din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preşcolar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beneficiază de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vacanţă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în săptămâna 27 octombrie - 4 noiembrie 2018. </a:t>
            </a:r>
            <a:endParaRPr lang="en-US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endParaRPr lang="en-US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Pentru clasele terminale din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liceal, anul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se încheie în data de 31 mai 2019, iar pentru clasa a VIII-a, în data de 7 iunie 2019.</a:t>
            </a:r>
          </a:p>
          <a:p>
            <a:pPr marL="0" indent="0" algn="just">
              <a:buNone/>
            </a:pPr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4119506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662" y="545733"/>
            <a:ext cx="930298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PLANURI-CADRU, P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ROGRAME ŞCOLARE DE TRUNCHI COMUN</a:t>
            </a:r>
            <a:r>
              <a:rPr lang="it-IT" strike="sngStrike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it-IT" strike="sngStrike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6291" y="2113808"/>
            <a:ext cx="10008321" cy="3797414"/>
          </a:xfrm>
        </p:spPr>
        <p:txBody>
          <a:bodyPr>
            <a:normAutofit/>
          </a:bodyPr>
          <a:lstStyle/>
          <a:p>
            <a:pPr marL="273050" indent="-273050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OMENCS nr. 3590/5.04.2016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- 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Plan-</a:t>
            </a:r>
            <a:r>
              <a:rPr lang="en-US" altLang="ro-RO" dirty="0" err="1">
                <a:latin typeface="Calisto MT" panose="02040603050505030304" pitchFamily="18" charset="0"/>
                <a:cs typeface="Tahoma" panose="020B0604030504040204" pitchFamily="34" charset="0"/>
              </a:rPr>
              <a:t>cadru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învățământ pentru gimnaziu</a:t>
            </a:r>
          </a:p>
          <a:p>
            <a:pPr marL="273050" indent="-273050">
              <a:buClr>
                <a:srgbClr val="F2FBFD"/>
              </a:buClr>
              <a:buNone/>
            </a:pPr>
            <a:endParaRPr lang="ro-RO" altLang="ro-RO" dirty="0"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0" indent="0" algn="just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OM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4221/01.08.2018 privind modificarea și completarea Ordinului ministrului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educaţiei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naţionale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3590/2016, privind aprobarea planurilor-cadru de învăţământ pentru învăţământul gimnazial </a:t>
            </a:r>
          </a:p>
          <a:p>
            <a:pPr marL="0" indent="0" algn="just">
              <a:buClr>
                <a:srgbClr val="F2FBFD"/>
              </a:buClr>
              <a:buNone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 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Planurile - cadru  și programele școlare valabile în  anul şcolar 2018-2019  pot fi accesate la adresa:   </a:t>
            </a:r>
            <a:r>
              <a:rPr lang="ro-RO" altLang="ro-RO" u="sng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  <a:hlinkClick r:id="rId2"/>
              </a:rPr>
              <a:t>http://programe.ise.ro/actuale.aspx</a:t>
            </a:r>
            <a:endParaRPr lang="ro-RO" altLang="ro-RO" u="sng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273050" indent="-273050">
              <a:buClr>
                <a:srgbClr val="F2FBFD"/>
              </a:buClr>
              <a:buNone/>
            </a:pPr>
            <a:endParaRPr lang="en-US" altLang="ro-RO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072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313" y="624110"/>
            <a:ext cx="10049299" cy="1509490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PROGRAMELE ŞCOLARE PENTRU ÎNVĂȚĂMÂNTUL BILINGV VALABILE ÎN ANUL ŞCOLAR 2018 – 2019</a:t>
            </a:r>
            <a:r>
              <a:rPr lang="en-US" altLang="ro-RO" dirty="0">
                <a:latin typeface="Calisto MT" panose="02040603050505030304" pitchFamily="18" charset="0"/>
                <a:cs typeface="Times New Roman" pitchFamily="18" charset="0"/>
              </a:rPr>
              <a:t> 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011" y="2133600"/>
            <a:ext cx="9804601" cy="3777622"/>
          </a:xfrm>
        </p:spPr>
        <p:txBody>
          <a:bodyPr>
            <a:normAutofit/>
          </a:bodyPr>
          <a:lstStyle/>
          <a:p>
            <a:pPr>
              <a:defRPr/>
            </a:pPr>
            <a:endParaRPr lang="ro-RO" altLang="en-US" sz="2000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ro-RO" altLang="en-US" sz="20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– limba engleză</a:t>
            </a:r>
            <a:r>
              <a:rPr lang="en-US" alt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altLang="en-US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Ordinul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4775/2014 – </a:t>
            </a:r>
            <a:r>
              <a:rPr lang="ro-RO" altLang="en-US" i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Elemente de cultură și civilizație engleză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Clasele a XI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 și a XII-a cu program de studiu bilingv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Ordinul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cercetării și tineretului nr. 5240/2008 –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Istoria Marii Britanii și a Statelor Unite ale Americii – Clasa a X-a  cu program de studiu bilingv</a:t>
            </a:r>
          </a:p>
          <a:p>
            <a:pPr marL="0" indent="0" algn="just">
              <a:buNone/>
              <a:defRPr/>
            </a:pPr>
            <a:endParaRPr lang="ro-RO" altLang="en-US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ro-RO" altLang="en-US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605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058" y="831273"/>
            <a:ext cx="9378928" cy="47857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  <a:defRPr/>
            </a:pPr>
            <a:r>
              <a:rPr lang="en-US" b="1" dirty="0">
                <a:latin typeface="Calisto MT" pitchFamily="18" charset="0"/>
              </a:rPr>
              <a:t>OMEN nr. 3027/08.01.2018 </a:t>
            </a:r>
            <a:r>
              <a:rPr lang="en-US" dirty="0" err="1">
                <a:latin typeface="Calisto MT" pitchFamily="18" charset="0"/>
              </a:rPr>
              <a:t>pentru</a:t>
            </a:r>
            <a:r>
              <a:rPr lang="en-US" dirty="0">
                <a:latin typeface="Calisto MT" pitchFamily="18" charset="0"/>
              </a:rPr>
              <a:t> </a:t>
            </a:r>
            <a:r>
              <a:rPr lang="en-US" dirty="0" err="1">
                <a:latin typeface="Calisto MT" pitchFamily="18" charset="0"/>
              </a:rPr>
              <a:t>modificarea</a:t>
            </a:r>
            <a:r>
              <a:rPr lang="en-US" dirty="0">
                <a:latin typeface="Calisto MT" pitchFamily="18" charset="0"/>
              </a:rPr>
              <a:t> </a:t>
            </a:r>
            <a:r>
              <a:rPr lang="ro-RO" dirty="0">
                <a:latin typeface="Calisto MT" pitchFamily="18" charset="0"/>
              </a:rPr>
              <a:t>și</a:t>
            </a:r>
            <a:r>
              <a:rPr lang="en-US" dirty="0">
                <a:latin typeface="Calisto MT" pitchFamily="18" charset="0"/>
              </a:rPr>
              <a:t> </a:t>
            </a:r>
            <a:r>
              <a:rPr lang="en-US" dirty="0" err="1">
                <a:latin typeface="Calisto MT" pitchFamily="18" charset="0"/>
              </a:rPr>
              <a:t>completarea</a:t>
            </a:r>
            <a:r>
              <a:rPr lang="en-US" dirty="0">
                <a:latin typeface="Calisto MT" pitchFamily="18" charset="0"/>
              </a:rPr>
              <a:t> A</a:t>
            </a:r>
            <a:r>
              <a:rPr lang="ro-RO" dirty="0" err="1">
                <a:latin typeface="Calisto MT" pitchFamily="18" charset="0"/>
              </a:rPr>
              <a:t>nexei</a:t>
            </a:r>
            <a:r>
              <a:rPr lang="ro-RO" dirty="0">
                <a:latin typeface="Calisto MT" pitchFamily="18" charset="0"/>
              </a:rPr>
              <a:t> - Regulament-cadru de organizare și funcționare a unităților de învățământ preuniversitar la Ordinul ministrului educației naționale și cercetării științifice nr. 5079/2016 privind aprobarea </a:t>
            </a:r>
            <a:r>
              <a:rPr lang="ro-RO" dirty="0" smtClean="0">
                <a:latin typeface="Calisto MT" pitchFamily="18" charset="0"/>
              </a:rPr>
              <a:t>Regulamentu</a:t>
            </a:r>
            <a:r>
              <a:rPr lang="en-US" dirty="0" err="1" smtClean="0">
                <a:latin typeface="Calisto MT" pitchFamily="18" charset="0"/>
              </a:rPr>
              <a:t>lu</a:t>
            </a:r>
            <a:r>
              <a:rPr lang="ro-RO" dirty="0" smtClean="0">
                <a:latin typeface="Calisto MT" pitchFamily="18" charset="0"/>
              </a:rPr>
              <a:t>i-cadru </a:t>
            </a:r>
            <a:r>
              <a:rPr lang="ro-RO" dirty="0">
                <a:latin typeface="Calisto MT" pitchFamily="18" charset="0"/>
              </a:rPr>
              <a:t>de organizare și funcționare a unităților de învățământ </a:t>
            </a:r>
            <a:r>
              <a:rPr lang="ro-RO" dirty="0" smtClean="0">
                <a:latin typeface="Calisto MT" pitchFamily="18" charset="0"/>
              </a:rPr>
              <a:t>preuniversitar</a:t>
            </a:r>
            <a:r>
              <a:rPr lang="en-US" dirty="0" smtClean="0">
                <a:latin typeface="Calisto MT" pitchFamily="18" charset="0"/>
              </a:rPr>
              <a:t> (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modificarea și completarea</a:t>
            </a:r>
            <a:r>
              <a:rPr lang="en-US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b="1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art. 66 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privind atribuțiile catedrelor/comisiilor metodice în elaborarea ofertei CDȘ și selectarea auxiliarelor didactice și a mijloacelor de învățământ</a:t>
            </a:r>
            <a:r>
              <a:rPr lang="en-US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endParaRPr lang="ro-RO" i="1" dirty="0" smtClean="0">
              <a:latin typeface="Calisto MT" panose="02040603050505030304" pitchFamily="18" charset="0"/>
            </a:endParaRPr>
          </a:p>
          <a:p>
            <a:pPr algn="just">
              <a:buNone/>
            </a:pPr>
            <a:endParaRPr lang="ro-RO" dirty="0">
              <a:latin typeface="Calisto MT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ro-RO" dirty="0">
              <a:latin typeface="Calisto MT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o-RO" dirty="0">
                <a:latin typeface="Calisto MT" pitchFamily="18" charset="0"/>
              </a:rPr>
              <a:t>Regulamentul – cadru de organizare şi funcționare a claselor cu  predare a unei limbi moderne în regim intensiv sau bilingv în unitățile de învățământ preuniversitar</a:t>
            </a:r>
            <a:r>
              <a:rPr lang="en-US" dirty="0">
                <a:latin typeface="Calisto MT" panose="02040603050505030304" pitchFamily="18" charset="0"/>
              </a:rPr>
              <a:t> – a</a:t>
            </a:r>
            <a:r>
              <a:rPr lang="ro-RO" dirty="0">
                <a:latin typeface="Calisto MT" pitchFamily="18" charset="0"/>
              </a:rPr>
              <a:t>p</a:t>
            </a:r>
            <a:r>
              <a:rPr lang="en-US" dirty="0" err="1">
                <a:latin typeface="Calisto MT" panose="02040603050505030304" pitchFamily="18" charset="0"/>
              </a:rPr>
              <a:t>robat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pri</a:t>
            </a:r>
            <a:r>
              <a:rPr lang="ro-RO" dirty="0">
                <a:latin typeface="Calisto MT" pitchFamily="18" charset="0"/>
              </a:rPr>
              <a:t>n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ro-RO" dirty="0">
                <a:latin typeface="Calisto MT" pitchFamily="18" charset="0"/>
              </a:rPr>
              <a:t>OM</a:t>
            </a:r>
            <a:r>
              <a:rPr lang="en-US" dirty="0">
                <a:latin typeface="Calisto MT" pitchFamily="18" charset="0"/>
              </a:rPr>
              <a:t>EN nr. 4797/2017;</a:t>
            </a:r>
            <a:endParaRPr lang="ro-RO" dirty="0">
              <a:latin typeface="Calisto MT" panose="02040603050505030304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ro-RO" dirty="0">
              <a:latin typeface="Calisto MT" panose="02040603050505030304" pitchFamily="18" charset="0"/>
            </a:endParaRPr>
          </a:p>
          <a:p>
            <a:pPr algn="just"/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558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137" y="449938"/>
            <a:ext cx="8865915" cy="899891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O</a:t>
            </a:r>
            <a:r>
              <a:rPr lang="it-IT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FERTA NAŢIONALĂ PENTRU MANUALE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ȘCOLARE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SzPct val="70000"/>
              <a:defRPr/>
            </a:pPr>
            <a:endParaRPr lang="ro-RO" b="1" dirty="0">
              <a:solidFill>
                <a:schemeClr val="tx1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algn="just">
              <a:buSzPct val="70000"/>
              <a:defRPr/>
            </a:pPr>
            <a:endParaRPr lang="ro-RO" b="1">
              <a:solidFill>
                <a:schemeClr val="tx1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algn="just">
              <a:buSzPct val="70000"/>
              <a:defRPr/>
            </a:pPr>
            <a:r>
              <a:rPr lang="ro-RO" b="1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Manuale </a:t>
            </a:r>
            <a:r>
              <a:rPr lang="ro-RO" b="1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școlare digitale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- </a:t>
            </a:r>
            <a:r>
              <a:rPr lang="ro-RO" i="1" dirty="0">
                <a:solidFill>
                  <a:schemeClr val="tx1"/>
                </a:solidFill>
                <a:latin typeface="Calisto MT" panose="02040603050505030304" pitchFamily="18" charset="0"/>
              </a:rPr>
              <a:t>Manuale școlare - </a:t>
            </a:r>
            <a:r>
              <a:rPr lang="ro-RO" i="1" dirty="0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https://www.manuale.edu.</a:t>
            </a:r>
            <a:r>
              <a:rPr lang="ro-RO" i="1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ro</a:t>
            </a:r>
            <a:r>
              <a:rPr lang="ro-RO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/</a:t>
            </a: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r>
              <a:rPr lang="ro-RO" b="1" dirty="0">
                <a:solidFill>
                  <a:schemeClr val="tx1"/>
                </a:solidFill>
                <a:latin typeface="Calisto MT" panose="02040603050505030304" pitchFamily="18" charset="0"/>
              </a:rPr>
              <a:t>Auxiliare didactice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– OMEN nr. 3022/2018 privind aprobarea auxiliarelor didactice din învățământul preuniversitar (anexă)</a:t>
            </a:r>
          </a:p>
          <a:p>
            <a:pPr>
              <a:buSzPct val="70000"/>
              <a:defRPr/>
            </a:pPr>
            <a:r>
              <a:rPr lang="ro-RO" b="1" dirty="0">
                <a:solidFill>
                  <a:schemeClr val="tx1"/>
                </a:solidFill>
                <a:latin typeface="Calisto MT" panose="02040603050505030304" pitchFamily="18" charset="0"/>
              </a:rPr>
              <a:t>Mijloace de învățământ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omologate în perioada mai-iulie 2018, în vederea utilizării lor în învățământul preuniversitar (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hlinkClick r:id="rId3"/>
              </a:rPr>
              <a:t>www.edu.ro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 )</a:t>
            </a:r>
          </a:p>
          <a:p>
            <a:pPr marL="0" indent="0">
              <a:buSzPct val="70000"/>
              <a:buNone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rgbClr val="FF0000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marL="273050" indent="-273050">
              <a:buSzPct val="70000"/>
              <a:buNone/>
              <a:defRPr/>
            </a:pPr>
            <a:endParaRPr lang="ro-RO" dirty="0">
              <a:solidFill>
                <a:srgbClr val="FF0000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marL="273050" indent="-273050">
              <a:buSzPct val="70000"/>
              <a:buNone/>
              <a:defRPr/>
            </a:pPr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014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952" y="399245"/>
            <a:ext cx="8886423" cy="1133342"/>
          </a:xfrm>
        </p:spPr>
        <p:txBody>
          <a:bodyPr>
            <a:normAutofit/>
          </a:bodyPr>
          <a:lstStyle/>
          <a:p>
            <a:pPr algn="ctr"/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o-RO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5678" y="1710047"/>
            <a:ext cx="9124797" cy="4655127"/>
          </a:xfrm>
        </p:spPr>
        <p:txBody>
          <a:bodyPr>
            <a:noAutofit/>
          </a:bodyPr>
          <a:lstStyle/>
          <a:p>
            <a:r>
              <a:rPr lang="en-US" sz="1600" i="1" dirty="0" err="1">
                <a:solidFill>
                  <a:schemeClr val="tx1"/>
                </a:solidFill>
                <a:latin typeface="Calisto MT" panose="02040603050505030304" pitchFamily="18" charset="0"/>
              </a:rPr>
              <a:t>Recunoa</a:t>
            </a:r>
            <a:r>
              <a:rPr lang="ro-RO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ș</a:t>
            </a:r>
            <a:r>
              <a:rPr lang="en-US" sz="1600" i="1" dirty="0" err="1">
                <a:solidFill>
                  <a:schemeClr val="tx1"/>
                </a:solidFill>
                <a:latin typeface="Calisto MT" panose="02040603050505030304" pitchFamily="18" charset="0"/>
              </a:rPr>
              <a:t>terea</a:t>
            </a:r>
            <a:r>
              <a:rPr lang="en-US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ro-RO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și echivalarea rezultatelor obținute la examene cu recunoaștere internațională – </a:t>
            </a:r>
            <a:r>
              <a:rPr lang="ro-RO" sz="1600" dirty="0">
                <a:solidFill>
                  <a:schemeClr val="tx1"/>
                </a:solidFill>
                <a:latin typeface="Calisto MT" panose="02040603050505030304" pitchFamily="18" charset="0"/>
              </a:rPr>
              <a:t>aprobată prin OM nr. 5905/2016;</a:t>
            </a:r>
          </a:p>
          <a:p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Examenul național de evaluare națională - </a:t>
            </a:r>
            <a:r>
              <a:rPr lang="ro-RO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</a:t>
            </a:r>
            <a:r>
              <a:rPr lang="en-US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4813/29.08.2018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; </a:t>
            </a:r>
          </a:p>
          <a:p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Admiterea în învățământul liceal și profesional de stat - </a:t>
            </a:r>
            <a:r>
              <a:rPr lang="ro-RO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 </a:t>
            </a:r>
            <a:r>
              <a:rPr lang="ro-RO" altLang="ro-RO" sz="1600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–</a:t>
            </a:r>
            <a:r>
              <a:rPr lang="en-US" altLang="ro-RO" sz="1600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4829/30.08.2018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;</a:t>
            </a:r>
            <a:endParaRPr lang="ro-RO" altLang="ro-RO" sz="1600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Candidaților, care, în clasa a VII-a/a VIII- a, au obținut premiul I, al II-lea sau al III-lea la etapa națională a olimpiadei de limba engleză/ franceză/ germană/ italiană/ spaniolă/ rusă, li se recunosc rezultatele obținute la olimpiadă, în baza diplomei emise de Ministerul Educației Naționale, și li se echivalează cu nota 10 la proba de verificare a cunoștințelor de limbă modernă pentru admiterea în clasele a IX-a cu program bilingv de predare a unei limbi moderne de circulaţie internaţională.</a:t>
            </a:r>
            <a:endParaRPr lang="ro-RO" altLang="ro-RO" sz="1600" i="1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Examenul național de bacalaureat  - </a:t>
            </a:r>
            <a:r>
              <a:rPr lang="ro-RO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 </a:t>
            </a:r>
            <a:r>
              <a:rPr lang="en-US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4830/30.08.2018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;</a:t>
            </a:r>
          </a:p>
          <a:p>
            <a:pPr marL="0" indent="0">
              <a:buFont typeface="Wingdings" pitchFamily="2" charset="2"/>
              <a:buChar char="ü"/>
            </a:pPr>
            <a:r>
              <a:rPr lang="it-IT" sz="1600" i="1" dirty="0" smtClean="0">
                <a:latin typeface="Calisto MT" pitchFamily="18" charset="0"/>
              </a:rPr>
              <a:t>    Model</a:t>
            </a:r>
            <a:r>
              <a:rPr lang="ro-RO" sz="1600" i="1" dirty="0" smtClean="0">
                <a:latin typeface="Calisto MT" pitchFamily="18" charset="0"/>
              </a:rPr>
              <a:t> </a:t>
            </a:r>
            <a:r>
              <a:rPr lang="ro-RO" sz="1600" i="1" dirty="0">
                <a:latin typeface="Calisto MT" pitchFamily="18" charset="0"/>
              </a:rPr>
              <a:t>subiect -</a:t>
            </a:r>
            <a:r>
              <a:rPr lang="it-IT" sz="1600" i="1" dirty="0">
                <a:latin typeface="Calisto MT" pitchFamily="18" charset="0"/>
              </a:rPr>
              <a:t> </a:t>
            </a:r>
            <a:r>
              <a:rPr lang="it-IT" sz="1600" i="1" dirty="0">
                <a:latin typeface="Calisto MT" pitchFamily="18" charset="0"/>
                <a:hlinkClick r:id="rId2"/>
              </a:rPr>
              <a:t>www.subiecte2019.edu.ro</a:t>
            </a:r>
            <a:r>
              <a:rPr lang="ro-RO" sz="1600" i="1" dirty="0">
                <a:latin typeface="Calisto MT" pitchFamily="18" charset="0"/>
              </a:rPr>
              <a:t> (</a:t>
            </a:r>
            <a:r>
              <a:rPr lang="it-IT" sz="1600" i="1" dirty="0">
                <a:latin typeface="Calisto MT" pitchFamily="18" charset="0"/>
              </a:rPr>
              <a:t>1 noiembrie 2018 </a:t>
            </a:r>
            <a:r>
              <a:rPr lang="ro-RO" sz="1600" i="1" dirty="0">
                <a:latin typeface="Calisto MT" pitchFamily="18" charset="0"/>
              </a:rPr>
              <a:t>) - </a:t>
            </a:r>
            <a:r>
              <a:rPr lang="vi-VN" sz="1600" dirty="0"/>
              <a:t>model pentru proiectarea teste</a:t>
            </a:r>
            <a:r>
              <a:rPr lang="ro-RO" sz="1600" dirty="0">
                <a:latin typeface="Calisto MT" pitchFamily="18" charset="0"/>
              </a:rPr>
              <a:t>lor</a:t>
            </a:r>
            <a:r>
              <a:rPr lang="vi-VN" sz="1600" dirty="0"/>
              <a:t> de </a:t>
            </a:r>
            <a:r>
              <a:rPr lang="en-US" sz="1600" dirty="0" smtClean="0">
                <a:latin typeface="Calisto MT" pitchFamily="18" charset="0"/>
              </a:rPr>
              <a:t>   </a:t>
            </a:r>
          </a:p>
          <a:p>
            <a:pPr marL="0" indent="0">
              <a:buNone/>
            </a:pPr>
            <a:r>
              <a:rPr lang="en-US" sz="1600" dirty="0" smtClean="0">
                <a:latin typeface="Calisto MT" pitchFamily="18" charset="0"/>
              </a:rPr>
              <a:t>   </a:t>
            </a:r>
            <a:r>
              <a:rPr lang="vi-VN" sz="1600" dirty="0" smtClean="0"/>
              <a:t>evaluare </a:t>
            </a:r>
            <a:r>
              <a:rPr lang="vi-VN" sz="1600" dirty="0"/>
              <a:t>curentă și a celor </a:t>
            </a:r>
            <a:r>
              <a:rPr lang="ro-RO" sz="1600" dirty="0">
                <a:latin typeface="Calisto MT" pitchFamily="18" charset="0"/>
              </a:rPr>
              <a:t>p</a:t>
            </a:r>
            <a:r>
              <a:rPr lang="vi-VN" sz="1600" dirty="0"/>
              <a:t>entru teze</a:t>
            </a:r>
            <a:r>
              <a:rPr lang="ro-RO" sz="1600" dirty="0">
                <a:latin typeface="Calisto MT" pitchFamily="18" charset="0"/>
              </a:rPr>
              <a:t> (</a:t>
            </a:r>
            <a:r>
              <a:rPr lang="pt-BR" sz="1600" dirty="0">
                <a:latin typeface="Calisto MT" pitchFamily="18" charset="0"/>
              </a:rPr>
              <a:t>cl</a:t>
            </a:r>
            <a:r>
              <a:rPr lang="ro-RO" sz="1600" dirty="0">
                <a:latin typeface="Calisto MT" pitchFamily="18" charset="0"/>
              </a:rPr>
              <a:t>a</a:t>
            </a:r>
            <a:r>
              <a:rPr lang="pt-BR" sz="1600" dirty="0">
                <a:latin typeface="Calisto MT" pitchFamily="18" charset="0"/>
              </a:rPr>
              <a:t>s</a:t>
            </a:r>
            <a:r>
              <a:rPr lang="ro-RO" sz="1600" dirty="0">
                <a:latin typeface="Calisto MT" pitchFamily="18" charset="0"/>
              </a:rPr>
              <a:t>a</a:t>
            </a:r>
            <a:r>
              <a:rPr lang="pt-BR" sz="1600" dirty="0">
                <a:latin typeface="Calisto MT" pitchFamily="18" charset="0"/>
              </a:rPr>
              <a:t> a VIII-a și a XII-a </a:t>
            </a:r>
            <a:r>
              <a:rPr lang="ro-RO" sz="1600" dirty="0">
                <a:latin typeface="Calisto MT" pitchFamily="18" charset="0"/>
              </a:rPr>
              <a:t>)</a:t>
            </a:r>
            <a:endParaRPr lang="ro-RO" altLang="ro-RO" sz="1600" i="1" dirty="0">
              <a:solidFill>
                <a:schemeClr val="tx1"/>
              </a:solidFill>
              <a:latin typeface="Calisto MT" pitchFamily="18" charset="0"/>
              <a:cs typeface="Tahoma" panose="020B0604030504040204" pitchFamily="34" charset="0"/>
            </a:endParaRPr>
          </a:p>
          <a:p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OMEN nr. 4461/27.08.2018 </a:t>
            </a:r>
            <a:r>
              <a:rPr lang="en-US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privind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 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aprobarea Calendarului de administrare a </a:t>
            </a:r>
            <a:r>
              <a:rPr lang="en-US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Evalu</a:t>
            </a:r>
            <a:r>
              <a:rPr lang="ro-RO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ărilor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Na</a:t>
            </a:r>
            <a:r>
              <a:rPr lang="ro-RO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ționale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la 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finalul claselor a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II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-a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, 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a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IV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-a și a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VI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-a în anul școlar 2018-2019</a:t>
            </a:r>
            <a:r>
              <a:rPr lang="en-US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.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              </a:t>
            </a:r>
            <a:endParaRPr lang="en-US" altLang="ro-RO" sz="1600" i="1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568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6F704EA8-9EE0-4BA9-AAF1-4AC4FB4A101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347" y="522287"/>
            <a:ext cx="8078327" cy="5583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1746785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813</TotalTime>
  <Words>908</Words>
  <Application>Microsoft Office PowerPoint</Application>
  <PresentationFormat>Custom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CONSFĂTUIRI LIMBI MODERNE</vt:lpstr>
      <vt:lpstr>CADRUL NORMATIV PRIVIND ORGANIZAREA  PROCESULUI DE ÎNVĂȚĂMÂNT, ÎN ANUL ȘCOLAR 2018-2019:   </vt:lpstr>
      <vt:lpstr> STRUCTURA ANULUI ŞCOLAR 2018-2019 </vt:lpstr>
      <vt:lpstr>PLANURI-CADRU, PROGRAME ŞCOLARE DE TRUNCHI COMUN </vt:lpstr>
      <vt:lpstr>PROGRAMELE ŞCOLARE PENTRU ÎNVĂȚĂMÂNTUL BILINGV VALABILE ÎN ANUL ŞCOLAR 2018 – 2019 </vt:lpstr>
      <vt:lpstr>Slide 6</vt:lpstr>
      <vt:lpstr>           OFERTA NAŢIONALĂ PENTRU MANUALE ȘCOLARE </vt:lpstr>
      <vt:lpstr>METODOLOGII ALE EXAMENELOR NAŢIONALE 2019</vt:lpstr>
      <vt:lpstr>Slide 9</vt:lpstr>
      <vt:lpstr>Slide 10</vt:lpstr>
      <vt:lpstr>PRIORITĂȚI EDUCAȚIONALE</vt:lpstr>
      <vt:lpstr>PRIORITĂȚI EDUCAȚIONALE</vt:lpstr>
      <vt:lpstr>FORMAREA PROFESORILOR</vt:lpstr>
      <vt:lpstr>INSPECȚIA ȘCOLARĂ</vt:lpstr>
      <vt:lpstr>Programa școlară – clasa a VI 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CONSFĂTUIREA INSPECTORILOR ȘCOLARI PENTRU LIMBI MODERNE</dc:title>
  <dc:creator>Rodica Cherciu;Manuela Delia</dc:creator>
  <cp:lastModifiedBy>isj</cp:lastModifiedBy>
  <cp:revision>75</cp:revision>
  <cp:lastPrinted>2018-08-23T12:17:35Z</cp:lastPrinted>
  <dcterms:created xsi:type="dcterms:W3CDTF">2018-08-22T08:59:18Z</dcterms:created>
  <dcterms:modified xsi:type="dcterms:W3CDTF">2018-10-03T09:59:45Z</dcterms:modified>
</cp:coreProperties>
</file>