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2" r:id="rId3"/>
    <p:sldId id="263" r:id="rId4"/>
    <p:sldId id="265" r:id="rId5"/>
    <p:sldId id="266" r:id="rId6"/>
    <p:sldId id="277" r:id="rId7"/>
    <p:sldId id="278" r:id="rId8"/>
    <p:sldId id="257" r:id="rId9"/>
    <p:sldId id="267" r:id="rId10"/>
    <p:sldId id="268" r:id="rId11"/>
    <p:sldId id="270" r:id="rId12"/>
    <p:sldId id="271" r:id="rId13"/>
    <p:sldId id="272" r:id="rId14"/>
    <p:sldId id="273" r:id="rId15"/>
    <p:sldId id="274" r:id="rId16"/>
    <p:sldId id="275" r:id="rId17"/>
    <p:sldId id="261" r:id="rId18"/>
    <p:sldId id="2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37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23853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008404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027985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97368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95110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811157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795819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426728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409073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86891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273038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4FE21-CF79-49CD-A1D2-4B09E96280A0}" type="datetimeFigureOut">
              <a:rPr lang="en-US" smtClean="0"/>
              <a:pPr/>
              <a:t>10/3/2018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76080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4FE21-CF79-49CD-A1D2-4B09E96280A0}" type="datetimeFigureOut">
              <a:rPr lang="en-US" smtClean="0"/>
              <a:pPr/>
              <a:t>10/3/2018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44073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4FE21-CF79-49CD-A1D2-4B09E96280A0}" type="datetimeFigureOut">
              <a:rPr lang="en-US" smtClean="0"/>
              <a:pPr/>
              <a:t>10/3/2018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54495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215717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375165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44FE21-CF79-49CD-A1D2-4B09E96280A0}" type="datetimeFigureOut">
              <a:rPr lang="en-US" smtClean="0"/>
              <a:pPr/>
              <a:t>10/3/2018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2210463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389" y="2514600"/>
            <a:ext cx="7768045" cy="2262781"/>
          </a:xfrm>
        </p:spPr>
        <p:txBody>
          <a:bodyPr>
            <a:normAutofit fontScale="90000"/>
          </a:bodyPr>
          <a:lstStyle/>
          <a:p>
            <a:pPr algn="ctr"/>
            <a:r>
              <a:rPr lang="ro-RO" dirty="0" smtClean="0"/>
              <a:t>Programa școlară pentru </a:t>
            </a:r>
            <a:r>
              <a:rPr lang="en-GB" dirty="0" smtClean="0"/>
              <a:t>                        </a:t>
            </a:r>
            <a:r>
              <a:rPr lang="ro-RO" dirty="0" smtClean="0"/>
              <a:t>Limba modernă</a:t>
            </a:r>
            <a:br>
              <a:rPr lang="ro-RO" dirty="0" smtClean="0"/>
            </a:br>
            <a:r>
              <a:rPr lang="en-GB" dirty="0" smtClean="0"/>
              <a:t> </a:t>
            </a:r>
            <a:r>
              <a:rPr lang="ro-RO" dirty="0" smtClean="0"/>
              <a:t>clasa a VI-a</a:t>
            </a:r>
            <a:br>
              <a:rPr lang="ro-RO" dirty="0" smtClean="0"/>
            </a:br>
            <a:r>
              <a:rPr lang="ro-RO" dirty="0" smtClean="0"/>
              <a:t>Implementare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1900574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173" y="1041171"/>
            <a:ext cx="9768244" cy="3880773"/>
          </a:xfrm>
        </p:spPr>
        <p:txBody>
          <a:bodyPr>
            <a:normAutofit/>
          </a:bodyPr>
          <a:lstStyle/>
          <a:p>
            <a:pPr algn="just"/>
            <a:r>
              <a:rPr lang="ro-RO" b="1" dirty="0" smtClean="0"/>
              <a:t>Planificările</a:t>
            </a:r>
            <a:r>
              <a:rPr lang="ro-RO" dirty="0" smtClean="0"/>
              <a:t> trebuie adaptate de fiecare cadru didactic situației concrete în care acesta își desfășoară activitatea, respectiv nivelului inițial al elevilor (stabilit prin teste predictive la începutul anului școlar), contextului obiectiv (socio-economic) și contextului motivațional specific unității școlare și comunității locale în ansamblu. Din acest motiv, prezentarea acestor planificări nu are ca scop preluarea lor de către cadrele didactice în forma prezentată, ci stimularea acestora pentru realizarea unor planificări proprii, </a:t>
            </a:r>
            <a:r>
              <a:rPr lang="ro-RO" b="1" i="1" dirty="0" smtClean="0"/>
              <a:t>prin prelucrarea și adaptarea de către profesor, prin contextualizare la specificul fiecărei clase sau grupe de elevi.</a:t>
            </a:r>
          </a:p>
          <a:p>
            <a:pPr marL="0" indent="0" algn="just">
              <a:buNone/>
            </a:pPr>
            <a:endParaRPr lang="ro-RO" b="1" i="1" dirty="0" smtClean="0"/>
          </a:p>
          <a:p>
            <a:pPr algn="just"/>
            <a:r>
              <a:rPr lang="ro-RO" b="1" u="sng" dirty="0"/>
              <a:t>În realizarea planificărilor, cadrele didactice vor ține cont de obligativitatea respectării programelor, nu a unui manual anume</a:t>
            </a:r>
            <a:r>
              <a:rPr lang="ro-RO" dirty="0"/>
              <a:t>. </a:t>
            </a:r>
            <a:endParaRPr lang="en-US" dirty="0"/>
          </a:p>
          <a:p>
            <a:pPr algn="just"/>
            <a:endParaRPr lang="en-US" dirty="0" smtClean="0"/>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2395" y="1262131"/>
            <a:ext cx="9294311" cy="4779232"/>
          </a:xfrm>
        </p:spPr>
        <p:txBody>
          <a:bodyPr/>
          <a:lstStyle/>
          <a:p>
            <a:r>
              <a:rPr lang="ro-RO" dirty="0" smtClean="0"/>
              <a:t> Din punct de vedere formal, </a:t>
            </a:r>
            <a:r>
              <a:rPr lang="ro-RO" b="1" dirty="0" smtClean="0"/>
              <a:t>Planificarea anuală </a:t>
            </a:r>
            <a:r>
              <a:rPr lang="ro-RO" dirty="0" smtClean="0"/>
              <a:t>are anumite elemente de specificitate și  poate fi realizată potrivit rubricaţiei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4130369970"/>
              </p:ext>
            </p:extLst>
          </p:nvPr>
        </p:nvGraphicFramePr>
        <p:xfrm>
          <a:off x="1619795" y="3108960"/>
          <a:ext cx="8647611" cy="1280160"/>
        </p:xfrm>
        <a:graphic>
          <a:graphicData uri="http://schemas.openxmlformats.org/drawingml/2006/table">
            <a:tbl>
              <a:tblPr firstRow="1" bandRow="1">
                <a:tableStyleId>{5C22544A-7EE6-4342-B048-85BDC9FD1C3A}</a:tableStyleId>
              </a:tblPr>
              <a:tblGrid>
                <a:gridCol w="1322697">
                  <a:extLst>
                    <a:ext uri="{9D8B030D-6E8A-4147-A177-3AD203B41FA5}">
                      <a16:colId xmlns:a16="http://schemas.microsoft.com/office/drawing/2014/main" xmlns="" val="20000"/>
                    </a:ext>
                  </a:extLst>
                </a:gridCol>
                <a:gridCol w="1744533">
                  <a:extLst>
                    <a:ext uri="{9D8B030D-6E8A-4147-A177-3AD203B41FA5}">
                      <a16:colId xmlns:a16="http://schemas.microsoft.com/office/drawing/2014/main" xmlns="" val="20001"/>
                    </a:ext>
                  </a:extLst>
                </a:gridCol>
                <a:gridCol w="1514159">
                  <a:extLst>
                    <a:ext uri="{9D8B030D-6E8A-4147-A177-3AD203B41FA5}">
                      <a16:colId xmlns:a16="http://schemas.microsoft.com/office/drawing/2014/main" xmlns="" val="20002"/>
                    </a:ext>
                  </a:extLst>
                </a:gridCol>
                <a:gridCol w="1053950">
                  <a:extLst>
                    <a:ext uri="{9D8B030D-6E8A-4147-A177-3AD203B41FA5}">
                      <a16:colId xmlns:a16="http://schemas.microsoft.com/office/drawing/2014/main" xmlns="" val="20003"/>
                    </a:ext>
                  </a:extLst>
                </a:gridCol>
                <a:gridCol w="1601483">
                  <a:extLst>
                    <a:ext uri="{9D8B030D-6E8A-4147-A177-3AD203B41FA5}">
                      <a16:colId xmlns:a16="http://schemas.microsoft.com/office/drawing/2014/main" xmlns="" val="20004"/>
                    </a:ext>
                  </a:extLst>
                </a:gridCol>
                <a:gridCol w="1410789">
                  <a:extLst>
                    <a:ext uri="{9D8B030D-6E8A-4147-A177-3AD203B41FA5}">
                      <a16:colId xmlns:a16="http://schemas.microsoft.com/office/drawing/2014/main" xmlns="" val="20005"/>
                    </a:ext>
                  </a:extLst>
                </a:gridCol>
              </a:tblGrid>
              <a:tr h="894716">
                <a:tc>
                  <a:txBody>
                    <a:bodyPr/>
                    <a:lstStyle/>
                    <a:p>
                      <a:r>
                        <a:rPr lang="ro-RO" sz="1800" b="1" kern="1200" dirty="0" smtClean="0">
                          <a:solidFill>
                            <a:schemeClr val="lt1"/>
                          </a:solidFill>
                          <a:latin typeface="+mn-lt"/>
                          <a:ea typeface="+mn-ea"/>
                          <a:cs typeface="+mn-cs"/>
                        </a:rPr>
                        <a:t>Unitatea de învăţare</a:t>
                      </a:r>
                      <a:endParaRPr lang="en-US" dirty="0"/>
                    </a:p>
                  </a:txBody>
                  <a:tcPr/>
                </a:tc>
                <a:tc>
                  <a:txBody>
                    <a:bodyPr/>
                    <a:lstStyle/>
                    <a:p>
                      <a:r>
                        <a:rPr lang="ro-RO" sz="1800" b="1" kern="1200" dirty="0" smtClean="0">
                          <a:solidFill>
                            <a:schemeClr val="lt1"/>
                          </a:solidFill>
                          <a:latin typeface="+mn-lt"/>
                          <a:ea typeface="+mn-ea"/>
                          <a:cs typeface="+mn-cs"/>
                        </a:rPr>
                        <a:t>Competenţe specifice vizate </a:t>
                      </a:r>
                      <a:endParaRPr lang="en-US" dirty="0"/>
                    </a:p>
                  </a:txBody>
                  <a:tcPr/>
                </a:tc>
                <a:tc>
                  <a:txBody>
                    <a:bodyPr/>
                    <a:lstStyle/>
                    <a:p>
                      <a:r>
                        <a:rPr lang="ro-RO" sz="1800" b="1" kern="1200" dirty="0" smtClean="0">
                          <a:solidFill>
                            <a:schemeClr val="lt1"/>
                          </a:solidFill>
                          <a:latin typeface="+mn-lt"/>
                          <a:ea typeface="+mn-ea"/>
                          <a:cs typeface="+mn-cs"/>
                        </a:rPr>
                        <a:t>Conţinuturi</a:t>
                      </a:r>
                      <a:endParaRPr lang="en-US" dirty="0"/>
                    </a:p>
                  </a:txBody>
                  <a:tcPr/>
                </a:tc>
                <a:tc>
                  <a:txBody>
                    <a:bodyPr/>
                    <a:lstStyle/>
                    <a:p>
                      <a:r>
                        <a:rPr lang="ro-RO" sz="1800" b="1" kern="1200" dirty="0" smtClean="0">
                          <a:solidFill>
                            <a:schemeClr val="lt1"/>
                          </a:solidFill>
                          <a:latin typeface="+mn-lt"/>
                          <a:ea typeface="+mn-ea"/>
                          <a:cs typeface="+mn-cs"/>
                        </a:rPr>
                        <a:t>Număr de ore</a:t>
                      </a:r>
                      <a:endParaRPr lang="en-US" dirty="0"/>
                    </a:p>
                  </a:txBody>
                  <a:tcPr/>
                </a:tc>
                <a:tc>
                  <a:txBody>
                    <a:bodyPr/>
                    <a:lstStyle/>
                    <a:p>
                      <a:r>
                        <a:rPr lang="ro-RO" sz="1800" b="1" kern="1200" dirty="0" smtClean="0">
                          <a:solidFill>
                            <a:schemeClr val="lt1"/>
                          </a:solidFill>
                          <a:latin typeface="+mn-lt"/>
                          <a:ea typeface="+mn-ea"/>
                          <a:cs typeface="+mn-cs"/>
                        </a:rPr>
                        <a:t>Săptămâna</a:t>
                      </a:r>
                      <a:endParaRPr lang="en-US" dirty="0"/>
                    </a:p>
                  </a:txBody>
                  <a:tcPr/>
                </a:tc>
                <a:tc>
                  <a:txBody>
                    <a:bodyPr/>
                    <a:lstStyle/>
                    <a:p>
                      <a:r>
                        <a:rPr lang="ro-RO" sz="1800" b="1" kern="1200" dirty="0" smtClean="0">
                          <a:solidFill>
                            <a:schemeClr val="lt1"/>
                          </a:solidFill>
                          <a:latin typeface="+mn-lt"/>
                          <a:ea typeface="+mn-ea"/>
                          <a:cs typeface="+mn-cs"/>
                        </a:rPr>
                        <a:t>Observaţii</a:t>
                      </a:r>
                      <a:endParaRPr lang="en-US" dirty="0"/>
                    </a:p>
                  </a:txBody>
                  <a:tcPr/>
                </a:tc>
                <a:extLst>
                  <a:ext uri="{0D108BD9-81ED-4DB2-BD59-A6C34878D82A}">
                    <a16:rowId xmlns:a16="http://schemas.microsoft.com/office/drawing/2014/main" xmlns="" val="10000"/>
                  </a:ext>
                </a:extLst>
              </a:tr>
              <a:tr h="357886">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092" y="1158126"/>
            <a:ext cx="9504546" cy="3880773"/>
          </a:xfrm>
        </p:spPr>
        <p:txBody>
          <a:bodyPr>
            <a:normAutofit/>
          </a:bodyPr>
          <a:lstStyle/>
          <a:p>
            <a:r>
              <a:rPr lang="en-US" b="1" dirty="0" smtClean="0"/>
              <a:t>O </a:t>
            </a:r>
            <a:r>
              <a:rPr lang="en-US" b="1" dirty="0" err="1" smtClean="0"/>
              <a:t>unitate</a:t>
            </a:r>
            <a:r>
              <a:rPr lang="en-US" b="1" dirty="0" smtClean="0"/>
              <a:t> de </a:t>
            </a:r>
            <a:r>
              <a:rPr lang="en-US" b="1" dirty="0" err="1" smtClean="0"/>
              <a:t>învăţare</a:t>
            </a:r>
            <a:r>
              <a:rPr lang="en-US" dirty="0" smtClean="0"/>
              <a:t> </a:t>
            </a:r>
            <a:r>
              <a:rPr lang="en-US" dirty="0" err="1" smtClean="0"/>
              <a:t>reprezintă</a:t>
            </a:r>
            <a:r>
              <a:rPr lang="en-US" dirty="0" smtClean="0"/>
              <a:t> o </a:t>
            </a:r>
            <a:r>
              <a:rPr lang="en-US" dirty="0" err="1" smtClean="0"/>
              <a:t>structură</a:t>
            </a:r>
            <a:r>
              <a:rPr lang="en-US" dirty="0" smtClean="0"/>
              <a:t> </a:t>
            </a:r>
            <a:r>
              <a:rPr lang="en-US" dirty="0" err="1" smtClean="0"/>
              <a:t>didactică</a:t>
            </a:r>
            <a:r>
              <a:rPr lang="en-US" dirty="0" smtClean="0"/>
              <a:t> </a:t>
            </a:r>
            <a:r>
              <a:rPr lang="en-US" dirty="0" err="1" smtClean="0"/>
              <a:t>deschisă</a:t>
            </a:r>
            <a:r>
              <a:rPr lang="en-US" dirty="0" smtClean="0"/>
              <a:t> </a:t>
            </a:r>
            <a:r>
              <a:rPr lang="en-US" dirty="0" err="1" smtClean="0"/>
              <a:t>şi</a:t>
            </a:r>
            <a:r>
              <a:rPr lang="en-US" dirty="0" smtClean="0"/>
              <a:t> </a:t>
            </a:r>
            <a:r>
              <a:rPr lang="en-US" dirty="0" err="1" smtClean="0"/>
              <a:t>flexibilă,care</a:t>
            </a:r>
            <a:r>
              <a:rPr lang="en-US" dirty="0" smtClean="0"/>
              <a:t> are </a:t>
            </a:r>
            <a:r>
              <a:rPr lang="en-US" dirty="0" err="1" smtClean="0"/>
              <a:t>următoarele</a:t>
            </a:r>
            <a:r>
              <a:rPr lang="en-US" dirty="0" smtClean="0"/>
              <a:t> </a:t>
            </a:r>
            <a:r>
              <a:rPr lang="en-US" dirty="0" err="1" smtClean="0"/>
              <a:t>caracteristici</a:t>
            </a:r>
            <a:r>
              <a:rPr lang="en-US" dirty="0" smtClean="0"/>
              <a:t>: </a:t>
            </a:r>
          </a:p>
          <a:p>
            <a:pPr algn="just">
              <a:buNone/>
            </a:pPr>
            <a:r>
              <a:rPr lang="en-US" dirty="0" smtClean="0"/>
              <a:t>- </a:t>
            </a:r>
            <a:r>
              <a:rPr lang="en-US" dirty="0" err="1" smtClean="0"/>
              <a:t>determină</a:t>
            </a:r>
            <a:r>
              <a:rPr lang="en-US" dirty="0" smtClean="0"/>
              <a:t> </a:t>
            </a:r>
            <a:r>
              <a:rPr lang="en-US" dirty="0" err="1" smtClean="0"/>
              <a:t>formarea</a:t>
            </a:r>
            <a:r>
              <a:rPr lang="en-US" dirty="0" smtClean="0"/>
              <a:t> la </a:t>
            </a:r>
            <a:r>
              <a:rPr lang="en-US" dirty="0" err="1" smtClean="0"/>
              <a:t>elevi</a:t>
            </a:r>
            <a:r>
              <a:rPr lang="en-US" dirty="0" smtClean="0"/>
              <a:t> a </a:t>
            </a:r>
            <a:r>
              <a:rPr lang="en-US" dirty="0" err="1" smtClean="0"/>
              <a:t>unui</a:t>
            </a:r>
            <a:r>
              <a:rPr lang="en-US" dirty="0" smtClean="0"/>
              <a:t> </a:t>
            </a:r>
            <a:r>
              <a:rPr lang="en-US" dirty="0" err="1" smtClean="0"/>
              <a:t>comportament</a:t>
            </a:r>
            <a:r>
              <a:rPr lang="en-US" dirty="0" smtClean="0"/>
              <a:t> specific, </a:t>
            </a:r>
            <a:r>
              <a:rPr lang="en-US" dirty="0" err="1" smtClean="0"/>
              <a:t>generat</a:t>
            </a:r>
            <a:r>
              <a:rPr lang="en-US" dirty="0" smtClean="0"/>
              <a:t> </a:t>
            </a:r>
            <a:r>
              <a:rPr lang="en-US" dirty="0" err="1" smtClean="0"/>
              <a:t>prin</a:t>
            </a:r>
            <a:r>
              <a:rPr lang="ro-RO" dirty="0"/>
              <a:t> </a:t>
            </a:r>
            <a:r>
              <a:rPr lang="en-US" dirty="0" err="1" smtClean="0"/>
              <a:t>integrarea</a:t>
            </a:r>
            <a:r>
              <a:rPr lang="en-US" dirty="0" smtClean="0"/>
              <a:t> </a:t>
            </a:r>
            <a:r>
              <a:rPr lang="en-US" dirty="0" err="1" smtClean="0"/>
              <a:t>unor</a:t>
            </a:r>
            <a:r>
              <a:rPr lang="en-US" dirty="0" smtClean="0"/>
              <a:t> </a:t>
            </a:r>
            <a:r>
              <a:rPr lang="en-US" dirty="0" err="1" smtClean="0"/>
              <a:t>competenţe</a:t>
            </a:r>
            <a:r>
              <a:rPr lang="en-US" dirty="0" smtClean="0"/>
              <a:t> </a:t>
            </a:r>
            <a:r>
              <a:rPr lang="en-US" dirty="0" err="1" smtClean="0"/>
              <a:t>specifice</a:t>
            </a:r>
            <a:r>
              <a:rPr lang="en-US" dirty="0" smtClean="0"/>
              <a:t>; </a:t>
            </a:r>
          </a:p>
          <a:p>
            <a:pPr>
              <a:buNone/>
            </a:pPr>
            <a:r>
              <a:rPr lang="en-US" dirty="0" smtClean="0"/>
              <a:t> -  </a:t>
            </a:r>
            <a:r>
              <a:rPr lang="en-US" dirty="0" err="1" smtClean="0"/>
              <a:t>este</a:t>
            </a:r>
            <a:r>
              <a:rPr lang="en-US" dirty="0" smtClean="0"/>
              <a:t> </a:t>
            </a:r>
            <a:r>
              <a:rPr lang="en-US" dirty="0" err="1" smtClean="0"/>
              <a:t>unitară</a:t>
            </a:r>
            <a:r>
              <a:rPr lang="en-US" dirty="0" smtClean="0"/>
              <a:t> </a:t>
            </a:r>
            <a:r>
              <a:rPr lang="es-ES_tradnl" dirty="0" err="1" smtClean="0"/>
              <a:t>din</a:t>
            </a:r>
            <a:r>
              <a:rPr lang="es-ES_tradnl" dirty="0" smtClean="0"/>
              <a:t> </a:t>
            </a:r>
            <a:r>
              <a:rPr lang="es-ES_tradnl" dirty="0" err="1" smtClean="0"/>
              <a:t>punct</a:t>
            </a:r>
            <a:r>
              <a:rPr lang="es-ES_tradnl" dirty="0" smtClean="0"/>
              <a:t> de </a:t>
            </a:r>
            <a:r>
              <a:rPr lang="es-ES_tradnl" dirty="0" err="1" smtClean="0"/>
              <a:t>vedere</a:t>
            </a:r>
            <a:r>
              <a:rPr lang="es-ES_tradnl" dirty="0" smtClean="0"/>
              <a:t> </a:t>
            </a:r>
            <a:r>
              <a:rPr lang="es-ES_tradnl" dirty="0" err="1" smtClean="0"/>
              <a:t>tematic</a:t>
            </a:r>
            <a:r>
              <a:rPr lang="es-ES_tradnl" dirty="0" smtClean="0"/>
              <a:t>; </a:t>
            </a:r>
            <a:endParaRPr lang="en-US" dirty="0" smtClean="0"/>
          </a:p>
          <a:p>
            <a:pPr>
              <a:buNone/>
            </a:pPr>
            <a:r>
              <a:rPr lang="es-ES_tradnl" dirty="0" smtClean="0"/>
              <a:t> -  se desfăşoară în mod sistematic şi continuu pe o perioadă de timp; </a:t>
            </a:r>
            <a:endParaRPr lang="en-US" dirty="0" smtClean="0"/>
          </a:p>
          <a:p>
            <a:pPr>
              <a:buNone/>
            </a:pPr>
            <a:r>
              <a:rPr lang="en-US" dirty="0" smtClean="0"/>
              <a:t> </a:t>
            </a:r>
            <a:r>
              <a:rPr lang="ro-RO" dirty="0" smtClean="0"/>
              <a:t>- </a:t>
            </a:r>
            <a:r>
              <a:rPr lang="en-US" dirty="0" smtClean="0"/>
              <a:t> </a:t>
            </a:r>
            <a:r>
              <a:rPr lang="ro-RO" dirty="0" smtClean="0"/>
              <a:t>se finalizează prin evaluare. </a:t>
            </a:r>
            <a:endParaRPr lang="en-US" dirty="0" smtClean="0"/>
          </a:p>
          <a:p>
            <a:pPr algn="just"/>
            <a:r>
              <a:rPr lang="ro-RO" b="1" dirty="0" smtClean="0"/>
              <a:t>Proiectarea demersului didactic</a:t>
            </a:r>
            <a:r>
              <a:rPr lang="ro-RO" dirty="0" smtClean="0"/>
              <a:t> pentru o unitate de învățare începe cu lectura personalizată a programei școlare. Lectura se realizează în succesiunea următoare: de la competențe generale, la competențe specifice, la conținuturi, de la acestea din urmă la activități de învățare.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8592" y="1135458"/>
            <a:ext cx="8455068" cy="1106701"/>
          </a:xfrm>
        </p:spPr>
        <p:txBody>
          <a:bodyPr>
            <a:normAutofit/>
          </a:bodyPr>
          <a:lstStyle/>
          <a:p>
            <a:r>
              <a:rPr lang="ro-RO" b="1" dirty="0" smtClean="0"/>
              <a:t> </a:t>
            </a:r>
            <a:r>
              <a:rPr lang="ro-RO" dirty="0" smtClean="0"/>
              <a:t>Din punct de vedere formal, proiectul unei unități de învățare poate fi</a:t>
            </a:r>
            <a:r>
              <a:rPr lang="en-US" dirty="0" smtClean="0"/>
              <a:t> </a:t>
            </a:r>
            <a:r>
              <a:rPr lang="en-US" dirty="0" err="1" smtClean="0"/>
              <a:t>realizat</a:t>
            </a:r>
            <a:r>
              <a:rPr lang="en-US" dirty="0" smtClean="0"/>
              <a:t> </a:t>
            </a:r>
            <a:r>
              <a:rPr lang="ro-RO" dirty="0" smtClean="0"/>
              <a:t>potrivit modelului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3617027404"/>
              </p:ext>
            </p:extLst>
          </p:nvPr>
        </p:nvGraphicFramePr>
        <p:xfrm>
          <a:off x="1386890" y="2355241"/>
          <a:ext cx="8533724" cy="3749040"/>
        </p:xfrm>
        <a:graphic>
          <a:graphicData uri="http://schemas.openxmlformats.org/drawingml/2006/table">
            <a:tbl>
              <a:tblPr firstRow="1" bandRow="1">
                <a:tableStyleId>{5C22544A-7EE6-4342-B048-85BDC9FD1C3A}</a:tableStyleId>
              </a:tblPr>
              <a:tblGrid>
                <a:gridCol w="1681987">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728591">
                  <a:extLst>
                    <a:ext uri="{9D8B030D-6E8A-4147-A177-3AD203B41FA5}">
                      <a16:colId xmlns:a16="http://schemas.microsoft.com/office/drawing/2014/main" xmlns="" val="20002"/>
                    </a:ext>
                  </a:extLst>
                </a:gridCol>
                <a:gridCol w="1578280">
                  <a:extLst>
                    <a:ext uri="{9D8B030D-6E8A-4147-A177-3AD203B41FA5}">
                      <a16:colId xmlns:a16="http://schemas.microsoft.com/office/drawing/2014/main" xmlns="" val="20003"/>
                    </a:ext>
                  </a:extLst>
                </a:gridCol>
                <a:gridCol w="1716066">
                  <a:extLst>
                    <a:ext uri="{9D8B030D-6E8A-4147-A177-3AD203B41FA5}">
                      <a16:colId xmlns:a16="http://schemas.microsoft.com/office/drawing/2014/main" xmlns="" val="20004"/>
                    </a:ext>
                  </a:extLst>
                </a:gridCol>
              </a:tblGrid>
              <a:tr h="0">
                <a:tc>
                  <a:txBody>
                    <a:bodyPr/>
                    <a:lstStyle/>
                    <a:p>
                      <a:r>
                        <a:rPr lang="ro-RO" b="1" dirty="0" smtClean="0"/>
                        <a:t>Conținuturi</a:t>
                      </a:r>
                      <a:endParaRPr lang="en-US" dirty="0" smtClean="0"/>
                    </a:p>
                    <a:p>
                      <a:r>
                        <a:rPr lang="ro-RO" b="1" dirty="0" smtClean="0"/>
                        <a:t>(detalieri)</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Competențe specifice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Activități de învățare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Resurse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Evaluare</a:t>
                      </a:r>
                      <a:endParaRPr lang="en-US" dirty="0" smtClean="0"/>
                    </a:p>
                    <a:p>
                      <a:endParaRPr lang="en-US" dirty="0"/>
                    </a:p>
                  </a:txBody>
                  <a:tcPr/>
                </a:tc>
                <a:extLst>
                  <a:ext uri="{0D108BD9-81ED-4DB2-BD59-A6C34878D82A}">
                    <a16:rowId xmlns:a16="http://schemas.microsoft.com/office/drawing/2014/main" xmlns="" val="10000"/>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menționează detalieri de conținut care explicitează anumite parcursuri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precizează  competențel</a:t>
                      </a:r>
                      <a:r>
                        <a:rPr lang="en-US" sz="1800" i="1" kern="1200" dirty="0" smtClean="0">
                          <a:solidFill>
                            <a:schemeClr val="dk1"/>
                          </a:solidFill>
                          <a:latin typeface="+mn-lt"/>
                          <a:ea typeface="+mn-ea"/>
                          <a:cs typeface="+mn-cs"/>
                        </a:rPr>
                        <a:t>e</a:t>
                      </a:r>
                      <a:r>
                        <a:rPr lang="ro-RO" sz="1800" i="1" kern="1200" dirty="0" smtClean="0">
                          <a:solidFill>
                            <a:schemeClr val="dk1"/>
                          </a:solidFill>
                          <a:latin typeface="+mn-lt"/>
                          <a:ea typeface="+mn-ea"/>
                          <a:cs typeface="+mn-cs"/>
                        </a:rPr>
                        <a:t> specifice din programa școlară</a:t>
                      </a:r>
                      <a:r>
                        <a:rPr lang="ro-RO" sz="1800" kern="1200" dirty="0" smtClean="0">
                          <a:solidFill>
                            <a:schemeClr val="dk1"/>
                          </a:solidFill>
                          <a:latin typeface="+mn-lt"/>
                          <a:ea typeface="+mn-ea"/>
                          <a:cs typeface="+mn-cs"/>
                        </a:rPr>
                        <a:t>]</a:t>
                      </a:r>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vizate/recomandate de programa școlară sau altele adecvate pentru realizarea competențelor specifice</a:t>
                      </a:r>
                      <a:r>
                        <a:rPr lang="ro-RO" sz="1800" kern="1200" dirty="0" smtClean="0">
                          <a:solidFill>
                            <a:schemeClr val="dk1"/>
                          </a:solidFill>
                          <a:latin typeface="+mn-lt"/>
                          <a:ea typeface="+mn-ea"/>
                          <a:cs typeface="+mn-cs"/>
                        </a:rPr>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precizează resurse de timp, de loc, material didactic, forme de organizare a clasei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menționează metodele</a:t>
                      </a:r>
                      <a:r>
                        <a:rPr lang="ro-RO" sz="1800" b="1" i="1" kern="1200" dirty="0" smtClean="0">
                          <a:solidFill>
                            <a:schemeClr val="dk1"/>
                          </a:solidFill>
                          <a:latin typeface="+mn-lt"/>
                          <a:ea typeface="+mn-ea"/>
                          <a:cs typeface="+mn-cs"/>
                        </a:rPr>
                        <a:t>, </a:t>
                      </a:r>
                      <a:r>
                        <a:rPr lang="ro-RO" sz="1800" i="1" kern="1200" dirty="0" smtClean="0">
                          <a:solidFill>
                            <a:schemeClr val="dk1"/>
                          </a:solidFill>
                          <a:latin typeface="+mn-lt"/>
                          <a:ea typeface="+mn-ea"/>
                          <a:cs typeface="+mn-cs"/>
                        </a:rPr>
                        <a:t>instrumentele sau modalitățile de evaluare utilizate</a:t>
                      </a:r>
                      <a:r>
                        <a:rPr lang="ro-RO" sz="1800" kern="1200" dirty="0" smtClean="0">
                          <a:solidFill>
                            <a:schemeClr val="dk1"/>
                          </a:solidFill>
                          <a:latin typeface="+mn-lt"/>
                          <a:ea typeface="+mn-ea"/>
                          <a:cs typeface="+mn-cs"/>
                        </a:rPr>
                        <a:t>]</a:t>
                      </a:r>
                      <a:endParaRPr lang="en-US"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878228" y="2133600"/>
            <a:ext cx="9473514" cy="3777622"/>
          </a:xfrm>
        </p:spPr>
        <p:txBody>
          <a:bodyPr/>
          <a:lstStyle/>
          <a:p>
            <a:r>
              <a:rPr lang="ro-RO" b="1" dirty="0" smtClean="0"/>
              <a:t>Explicit sau implicit, în programa şcolară pentru disciplina Limbă modernă (L1, L2 şi intensiv) sunt formulate recomandări referitoare la </a:t>
            </a:r>
            <a:r>
              <a:rPr lang="ro-RO" b="1" i="1" dirty="0" smtClean="0"/>
              <a:t>evaluare</a:t>
            </a:r>
            <a:r>
              <a:rPr lang="ro-RO" b="1" dirty="0" smtClean="0"/>
              <a:t>.</a:t>
            </a:r>
            <a:r>
              <a:rPr lang="ro-RO" dirty="0" smtClean="0"/>
              <a:t> </a:t>
            </a:r>
            <a:endParaRPr lang="en-US" dirty="0" smtClean="0"/>
          </a:p>
          <a:p>
            <a:pPr algn="just" fontAlgn="auto"/>
            <a:r>
              <a:rPr lang="ro-RO" dirty="0" smtClean="0"/>
              <a:t> </a:t>
            </a:r>
            <a:r>
              <a:rPr lang="ro-RO" b="1" dirty="0" smtClean="0"/>
              <a:t>Proiectarea activităţii de evaluare </a:t>
            </a:r>
            <a:r>
              <a:rPr lang="ro-RO" dirty="0" smtClean="0"/>
              <a:t>se realizează concomitent cu proiectarea demersului de predare- învăţare şi în deplină concordanţă cu acesta. </a:t>
            </a:r>
            <a:endParaRPr lang="en-US" dirty="0" smtClean="0"/>
          </a:p>
          <a:p>
            <a:r>
              <a:rPr lang="ro-RO" b="1" dirty="0" smtClean="0"/>
              <a:t>Evaluarea elevilor pe parcursul anului școlar</a:t>
            </a:r>
            <a:r>
              <a:rPr lang="ro-RO" dirty="0" smtClean="0"/>
              <a:t> va fi centrată pe competențele din CECRL, la care se adaugă gramatică funcţională (acte de vorbire / funcții ale limbii, inclusiv convenții socio-culturale). </a:t>
            </a:r>
            <a:r>
              <a:rPr lang="ro-RO" u="sng" dirty="0" smtClean="0"/>
              <a:t>O parte a evaluării se va referi și la progresele elevului, având rol de stimulare a implicării active a elevului în desfășurarea orelor și a stimulării autonomiei acestuia.</a:t>
            </a:r>
            <a:endParaRPr lang="en-US" u="sng"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76865" y="2033589"/>
            <a:ext cx="10227747" cy="3880773"/>
          </a:xfrm>
        </p:spPr>
        <p:txBody>
          <a:bodyPr>
            <a:normAutofit fontScale="92500" lnSpcReduction="20000"/>
          </a:bodyPr>
          <a:lstStyle/>
          <a:p>
            <a:pPr algn="just"/>
            <a:r>
              <a:rPr lang="ro-RO" b="1" dirty="0" smtClean="0"/>
              <a:t>Evaluarea iniţialặ</a:t>
            </a:r>
            <a:r>
              <a:rPr lang="ro-RO" dirty="0" smtClean="0"/>
              <a:t> se referặ la </a:t>
            </a:r>
            <a:r>
              <a:rPr lang="ro-RO" b="1" dirty="0" smtClean="0"/>
              <a:t>testele predictive</a:t>
            </a:r>
            <a:r>
              <a:rPr lang="ro-RO" dirty="0" smtClean="0"/>
              <a:t>, prin care cadrele didactice </a:t>
            </a:r>
            <a:r>
              <a:rPr lang="en-US" dirty="0" err="1" smtClean="0"/>
              <a:t>identific</a:t>
            </a:r>
            <a:r>
              <a:rPr lang="ro-RO" dirty="0" smtClean="0"/>
              <a:t>ă starea iniţialặ, la începutul unui an </a:t>
            </a:r>
            <a:r>
              <a:rPr lang="ro-RO" dirty="0" err="1" smtClean="0"/>
              <a:t>şcolar</a:t>
            </a:r>
            <a:r>
              <a:rPr lang="ro-RO" dirty="0" smtClean="0"/>
              <a:t> sau al unui ciclu de lucru cu elevii. Planificarea procesului de predare-</a:t>
            </a:r>
            <a:r>
              <a:rPr lang="ro-RO" dirty="0" err="1" smtClean="0"/>
              <a:t>învặţare</a:t>
            </a:r>
            <a:r>
              <a:rPr lang="ro-RO" dirty="0" smtClean="0"/>
              <a:t> se face în cadrul curricular existent pe baza rezultatelor testelor predictive. </a:t>
            </a:r>
            <a:endParaRPr lang="en-US" dirty="0" smtClean="0"/>
          </a:p>
          <a:p>
            <a:pPr algn="just" fontAlgn="auto"/>
            <a:r>
              <a:rPr lang="ro-RO" b="1" dirty="0" smtClean="0"/>
              <a:t>Testele de tip sumativ</a:t>
            </a:r>
            <a:r>
              <a:rPr lang="ro-RO" dirty="0" smtClean="0"/>
              <a:t>, anunţate pentru sfârşitul unei unitặţi de învặţare sau pentru anumite momente din anul şcolar (mijlocul sau sfârşitul semestrului sau anului şcolar, lucrặri semestriale/teze etc.) se vor situa la nivelul de competenţe prevặzut în planificarea cadrului didactic şi vor aborda acele conţinuturi pe care profesorul şi le-a prevặzut în planificare şi le-a abordat  în fapt.</a:t>
            </a:r>
            <a:endParaRPr lang="en-US" dirty="0" smtClean="0"/>
          </a:p>
          <a:p>
            <a:pPr algn="just" fontAlgn="auto"/>
            <a:r>
              <a:rPr lang="ro-RO" b="1" dirty="0" smtClean="0"/>
              <a:t>Evaluarea formativặ (curentă)</a:t>
            </a:r>
            <a:r>
              <a:rPr lang="ro-RO" dirty="0" smtClean="0"/>
              <a:t> are ca principal rol asigurarea de feed-back atât pentru profesor, cât şi pentru elev, în scopul adaptării parcursului stabilit prin planificare la rezultatele acestei evaluări. Atât profesorul, cât şi elevul, trebuie să dea dovadă de flexibilitate şi adaptabilitate în ajustarea planificării. Ca principiu general, este recomandabil ca elevii să conştientizeze existenţa şi conţinuturile unei planificări a profesorului şi să fie învăţaţi să-şi asume partea lor de responsabilitate pentru succesul învăţării. Unele forme de evaluare formativă, mai ales portofoliul şi proiectul, favorizează în mod deosebit învăţarea autonomă şi co-responsabilizarea elevilor.</a:t>
            </a:r>
            <a:endParaRPr lang="en-US" dirty="0" smtClean="0"/>
          </a:p>
          <a:p>
            <a:pPr algn="just"/>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714" y="1596981"/>
            <a:ext cx="9102810" cy="4444382"/>
          </a:xfrm>
        </p:spPr>
        <p:txBody>
          <a:bodyPr>
            <a:normAutofit/>
          </a:bodyPr>
          <a:lstStyle/>
          <a:p>
            <a:pPr algn="just" fontAlgn="auto"/>
            <a:r>
              <a:rPr lang="ro-RO" dirty="0" smtClean="0"/>
              <a:t>Pentru evaluarea achiziţiilor (în termeni cognitivi, afectivi şi performativi) elevilor, a competenţelor lor de comunicare şi inter-relaţionare, la limbi moderne se recomandă utilizarea următoarelor metode şi instrumente:</a:t>
            </a:r>
            <a:endParaRPr lang="en-US" dirty="0" smtClean="0"/>
          </a:p>
          <a:p>
            <a:pPr fontAlgn="auto">
              <a:buNone/>
            </a:pPr>
            <a:r>
              <a:rPr lang="ro-RO" b="1" dirty="0" smtClean="0"/>
              <a:t>Observarea sistematică (pe baza unei fişe de observare)</a:t>
            </a:r>
            <a:endParaRPr lang="en-US" dirty="0" smtClean="0"/>
          </a:p>
          <a:p>
            <a:pPr lvl="0" fontAlgn="auto">
              <a:buNone/>
            </a:pPr>
            <a:r>
              <a:rPr lang="ro-RO" b="1" dirty="0" smtClean="0"/>
              <a:t>Tema de lucru (în clasă, acasă) concepută în vederea evaluării</a:t>
            </a:r>
            <a:endParaRPr lang="en-US" dirty="0" smtClean="0"/>
          </a:p>
          <a:p>
            <a:r>
              <a:rPr lang="ro-RO" b="1" dirty="0" smtClean="0"/>
              <a:t>Proiectul (ex. </a:t>
            </a:r>
            <a:r>
              <a:rPr lang="en-US" b="1" dirty="0" smtClean="0"/>
              <a:t>L1:</a:t>
            </a:r>
            <a:r>
              <a:rPr lang="ro-RO" b="1" dirty="0" smtClean="0"/>
              <a:t> </a:t>
            </a:r>
            <a:r>
              <a:rPr lang="ro-RO" dirty="0" smtClean="0"/>
              <a:t>Crearea </a:t>
            </a:r>
            <a:r>
              <a:rPr lang="ro-RO" dirty="0"/>
              <a:t>unui afiș publicitar pentru o </a:t>
            </a:r>
            <a:r>
              <a:rPr lang="ro-RO" dirty="0" err="1"/>
              <a:t>agenţie</a:t>
            </a:r>
            <a:r>
              <a:rPr lang="ro-RO" dirty="0"/>
              <a:t> de </a:t>
            </a:r>
            <a:r>
              <a:rPr lang="ro-RO" dirty="0" smtClean="0"/>
              <a:t>voiaj</a:t>
            </a:r>
            <a:r>
              <a:rPr lang="en-US" dirty="0" smtClean="0"/>
              <a:t>; </a:t>
            </a:r>
            <a:endParaRPr lang="ro-RO" dirty="0" smtClean="0"/>
          </a:p>
          <a:p>
            <a:pPr marL="0" indent="0">
              <a:buNone/>
            </a:pPr>
            <a:r>
              <a:rPr lang="en-US" b="1" dirty="0" smtClean="0"/>
              <a:t>L2</a:t>
            </a:r>
            <a:r>
              <a:rPr lang="en-US" dirty="0" smtClean="0"/>
              <a:t>: </a:t>
            </a:r>
            <a:r>
              <a:rPr lang="ro-RO" dirty="0" smtClean="0"/>
              <a:t>Realizarea </a:t>
            </a:r>
            <a:r>
              <a:rPr lang="ro-RO" dirty="0"/>
              <a:t>unei prezentări de </a:t>
            </a:r>
            <a:r>
              <a:rPr lang="ro-RO" dirty="0" smtClean="0"/>
              <a:t>modă</a:t>
            </a:r>
            <a:r>
              <a:rPr lang="en-US" dirty="0" smtClean="0"/>
              <a:t>; </a:t>
            </a:r>
            <a:r>
              <a:rPr lang="ro-RO" b="1" dirty="0" smtClean="0"/>
              <a:t>L1 intensiv</a:t>
            </a:r>
            <a:r>
              <a:rPr lang="en-US" b="1" dirty="0" smtClean="0"/>
              <a:t>:</a:t>
            </a:r>
            <a:r>
              <a:rPr lang="ro-RO" b="1" dirty="0" smtClean="0"/>
              <a:t> </a:t>
            </a:r>
            <a:r>
              <a:rPr lang="ro-RO" dirty="0" smtClean="0"/>
              <a:t> Realizarea </a:t>
            </a:r>
            <a:r>
              <a:rPr lang="ro-RO" dirty="0"/>
              <a:t>unei broșuri cu recomandări pentru protejarea mediului înconjurător și sfaturi pentru </a:t>
            </a:r>
            <a:r>
              <a:rPr lang="ro-RO" dirty="0" smtClean="0"/>
              <a:t>reciclare</a:t>
            </a:r>
            <a:r>
              <a:rPr lang="en-US" dirty="0"/>
              <a:t>)</a:t>
            </a:r>
            <a:endParaRPr lang="en-US" dirty="0" smtClean="0"/>
          </a:p>
          <a:p>
            <a:pPr lvl="0" fontAlgn="auto">
              <a:buNone/>
            </a:pPr>
            <a:r>
              <a:rPr lang="ro-RO" b="1" dirty="0" smtClean="0"/>
              <a:t>Portofoliul  (</a:t>
            </a:r>
            <a:r>
              <a:rPr lang="ro-RO" dirty="0" smtClean="0"/>
              <a:t>Ca exemplu ar putea fi luat ”Portofoliul European al Limbilor”, EQUALS – ALTE )</a:t>
            </a:r>
            <a:endParaRPr lang="en-US" dirty="0" smtClean="0"/>
          </a:p>
          <a:p>
            <a:pPr lvl="0" fontAlgn="auto">
              <a:buNone/>
            </a:pPr>
            <a:r>
              <a:rPr lang="ro-RO" b="1" dirty="0" smtClean="0"/>
              <a:t>Autoevaluarea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12" y="558207"/>
            <a:ext cx="9222730" cy="1280890"/>
          </a:xfrm>
        </p:spPr>
        <p:txBody>
          <a:bodyPr>
            <a:normAutofit fontScale="90000"/>
          </a:bodyPr>
          <a:lstStyle/>
          <a:p>
            <a:r>
              <a:rPr lang="ro-RO" sz="2000" dirty="0" smtClean="0"/>
              <a:t>CONCLUZII</a:t>
            </a:r>
            <a:r>
              <a:rPr lang="en-US" sz="2000" dirty="0" smtClean="0"/>
              <a:t/>
            </a:r>
            <a:br>
              <a:rPr lang="en-US" sz="2000" dirty="0" smtClean="0"/>
            </a:br>
            <a:r>
              <a:rPr lang="ro-RO" sz="2000" dirty="0" smtClean="0"/>
              <a:t>Din </a:t>
            </a:r>
            <a:r>
              <a:rPr lang="ro-RO" sz="2000" dirty="0"/>
              <a:t>perspectiva demersului educaţional centrat pe competenţe și pe nevoile elevului, </a:t>
            </a:r>
            <a:r>
              <a:rPr lang="ro-RO" sz="2000" b="1"/>
              <a:t>programa </a:t>
            </a:r>
            <a:r>
              <a:rPr lang="ro-RO" sz="2000" b="1" smtClean="0"/>
              <a:t>şcolară </a:t>
            </a:r>
            <a:r>
              <a:rPr lang="ro-RO" sz="2000" b="1" dirty="0"/>
              <a:t>pentru Limba </a:t>
            </a:r>
            <a:r>
              <a:rPr lang="ro-RO" sz="2000" b="1" dirty="0" smtClean="0"/>
              <a:t>modernă  </a:t>
            </a:r>
            <a:r>
              <a:rPr lang="ro-RO" sz="2000" b="1" dirty="0"/>
              <a:t>recomandă</a:t>
            </a:r>
            <a:r>
              <a:rPr lang="ro-RO" sz="2000" dirty="0"/>
              <a:t>:</a:t>
            </a:r>
            <a:r>
              <a:rPr lang="en-US" sz="2000" dirty="0"/>
              <a:t/>
            </a:r>
            <a:br>
              <a:rPr lang="en-US" sz="2000" dirty="0"/>
            </a:br>
            <a:endParaRPr lang="en-US" sz="2000" dirty="0"/>
          </a:p>
        </p:txBody>
      </p:sp>
      <p:sp>
        <p:nvSpPr>
          <p:cNvPr id="3" name="Content Placeholder 2"/>
          <p:cNvSpPr>
            <a:spLocks noGrp="1"/>
          </p:cNvSpPr>
          <p:nvPr>
            <p:ph idx="1"/>
          </p:nvPr>
        </p:nvSpPr>
        <p:spPr>
          <a:xfrm>
            <a:off x="1265128" y="1714501"/>
            <a:ext cx="10409130" cy="4517362"/>
          </a:xfrm>
        </p:spPr>
        <p:txBody>
          <a:bodyPr>
            <a:normAutofit fontScale="25000" lnSpcReduction="20000"/>
          </a:bodyPr>
          <a:lstStyle/>
          <a:p>
            <a:endParaRPr lang="ro-RO" dirty="0" smtClean="0"/>
          </a:p>
          <a:p>
            <a:r>
              <a:rPr lang="ro-RO" sz="6400" dirty="0" smtClean="0"/>
              <a:t>proiectarea curriculară centrată pe competenţe şi dezvoltarea unei strategii </a:t>
            </a:r>
            <a:r>
              <a:rPr lang="en-US" sz="6400" dirty="0" smtClean="0"/>
              <a:t> </a:t>
            </a:r>
            <a:r>
              <a:rPr lang="ro-RO" sz="6400" dirty="0" smtClean="0"/>
              <a:t>didactice care să urmărească formarea acestor competenţe;</a:t>
            </a:r>
          </a:p>
          <a:p>
            <a:r>
              <a:rPr lang="ro-RO" sz="6400" dirty="0" smtClean="0"/>
              <a:t>proiectarea </a:t>
            </a:r>
            <a:r>
              <a:rPr lang="ro-RO" sz="6400" dirty="0"/>
              <a:t>unui set unitar de competenţe generale şi specifice pentru toate limbile moderne studiate în şcoală, din perspectiva modelului comunicativ-funcţional de predare / învăţare a acestora;</a:t>
            </a:r>
          </a:p>
          <a:p>
            <a:r>
              <a:rPr lang="ro-RO" sz="6400" dirty="0" smtClean="0"/>
              <a:t>utilizarea </a:t>
            </a:r>
            <a:r>
              <a:rPr lang="ro-RO" sz="6400" dirty="0"/>
              <a:t>cu preponderenţă a evaluării continue, formative</a:t>
            </a:r>
            <a:r>
              <a:rPr lang="ro-RO" sz="6400" dirty="0" smtClean="0"/>
              <a:t>;</a:t>
            </a:r>
          </a:p>
          <a:p>
            <a:r>
              <a:rPr lang="ro-RO" sz="6400" dirty="0"/>
              <a:t>posibilitatea ca unei competenţe specifice să îi corespundă mai multe conţinuturi</a:t>
            </a:r>
            <a:r>
              <a:rPr lang="ro-RO" sz="6400" dirty="0" smtClean="0"/>
              <a:t>;</a:t>
            </a:r>
          </a:p>
          <a:p>
            <a:r>
              <a:rPr lang="ro-RO" sz="6400" dirty="0" smtClean="0"/>
              <a:t>dozarea </a:t>
            </a:r>
            <a:r>
              <a:rPr lang="ro-RO" sz="6400" dirty="0"/>
              <a:t>conţinuturilor predării în funcţie de nevoile de comunicare ale celui care învaţă</a:t>
            </a:r>
            <a:r>
              <a:rPr lang="ro-RO" sz="6400" dirty="0" smtClean="0"/>
              <a:t>;</a:t>
            </a:r>
          </a:p>
          <a:p>
            <a:r>
              <a:rPr lang="ro-RO" sz="6400" dirty="0"/>
              <a:t>corelarea competenţelor specifice cu o serie de forme de prezentare a conţinuturilor</a:t>
            </a:r>
            <a:r>
              <a:rPr lang="ro-RO" sz="6400" dirty="0" smtClean="0"/>
              <a:t>;</a:t>
            </a:r>
          </a:p>
          <a:p>
            <a:r>
              <a:rPr lang="ro-RO" sz="6400" dirty="0"/>
              <a:t>utilizarea, alături de formele şi instrumentele clasice de evaluare şi unor forme şi instrumente complementare, aşa cum sunt: proiectul, portofoliul, autoevaluarea, evaluarea în perechi, observarea sistematică a activităţii şi a comportamentului elevilor</a:t>
            </a:r>
            <a:r>
              <a:rPr lang="ro-RO" sz="6400" dirty="0" smtClean="0"/>
              <a:t>;</a:t>
            </a:r>
          </a:p>
          <a:p>
            <a:r>
              <a:rPr lang="ro-RO" sz="6400" dirty="0"/>
              <a:t>corelarea directă a rezultatelor evaluării cu competenţele specifice vizate de programa</a:t>
            </a:r>
            <a:r>
              <a:rPr lang="en-US" sz="6400" dirty="0"/>
              <a:t/>
            </a:r>
            <a:br>
              <a:rPr lang="en-US" sz="6400" dirty="0"/>
            </a:br>
            <a:r>
              <a:rPr lang="ro-RO" sz="6400" dirty="0"/>
              <a:t>şcolară;</a:t>
            </a:r>
          </a:p>
          <a:p>
            <a:endParaRPr lang="ro-RO" sz="1600" dirty="0"/>
          </a:p>
          <a:p>
            <a:endParaRPr lang="ro-RO" sz="1500" dirty="0" smtClean="0"/>
          </a:p>
          <a:p>
            <a:pPr marL="0" indent="0">
              <a:buNone/>
            </a:pPr>
            <a:r>
              <a:rPr lang="en-US" sz="1900" dirty="0" smtClean="0"/>
              <a:t/>
            </a:r>
            <a:br>
              <a:rPr lang="en-US" sz="1900" dirty="0" smtClean="0"/>
            </a:br>
            <a:r>
              <a:rPr lang="en-US" sz="1900" dirty="0" smtClean="0"/>
              <a:t/>
            </a:r>
            <a:br>
              <a:rPr lang="en-US" sz="1900" dirty="0" smtClean="0"/>
            </a:br>
            <a:endParaRPr lang="en-US" sz="1900" dirty="0"/>
          </a:p>
        </p:txBody>
      </p:sp>
    </p:spTree>
    <p:extLst>
      <p:ext uri="{BB962C8B-B14F-4D97-AF65-F5344CB8AC3E}">
        <p14:creationId xmlns:p14="http://schemas.microsoft.com/office/powerpoint/2010/main" xmlns="" val="1513789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292100"/>
            <a:ext cx="8410402" cy="635000"/>
          </a:xfrm>
        </p:spPr>
        <p:txBody>
          <a:bodyPr>
            <a:noAutofit/>
          </a:bodyPr>
          <a:lstStyle/>
          <a:p>
            <a:r>
              <a:rPr lang="ro-RO" sz="2000" dirty="0" smtClean="0"/>
              <a:t>CONCLUZII</a:t>
            </a:r>
            <a:br>
              <a:rPr lang="ro-RO" sz="2000" dirty="0" smtClean="0"/>
            </a:br>
            <a:r>
              <a:rPr lang="ro-RO" sz="2000" dirty="0" smtClean="0"/>
              <a:t>Din </a:t>
            </a:r>
            <a:r>
              <a:rPr lang="ro-RO" sz="2000" dirty="0"/>
              <a:t>perspectiva demersului educaţional centrat pe competenţe și pe nevoile elevului, programa şcolarặ pentru Limba modernặ  recomandă:</a:t>
            </a:r>
            <a:r>
              <a:rPr lang="en-US" sz="2000" dirty="0"/>
              <a:t/>
            </a:r>
            <a:br>
              <a:rPr lang="en-US" sz="2000" dirty="0"/>
            </a:br>
            <a:endParaRPr lang="en-US" sz="2000" dirty="0"/>
          </a:p>
        </p:txBody>
      </p:sp>
      <p:sp>
        <p:nvSpPr>
          <p:cNvPr id="3" name="Content Placeholder 2"/>
          <p:cNvSpPr>
            <a:spLocks noGrp="1"/>
          </p:cNvSpPr>
          <p:nvPr>
            <p:ph idx="1"/>
          </p:nvPr>
        </p:nvSpPr>
        <p:spPr>
          <a:xfrm>
            <a:off x="1095631" y="1727200"/>
            <a:ext cx="10303053" cy="4597400"/>
          </a:xfrm>
        </p:spPr>
        <p:txBody>
          <a:bodyPr>
            <a:noAutofit/>
          </a:bodyPr>
          <a:lstStyle/>
          <a:p>
            <a:r>
              <a:rPr lang="ro-RO" sz="1600" dirty="0" smtClean="0"/>
              <a:t>valorizarea </a:t>
            </a:r>
            <a:r>
              <a:rPr lang="ro-RO" sz="1600" dirty="0"/>
              <a:t>rezultatelor învăţării prin raportarea la progresul şcolar al fiecărui elev</a:t>
            </a:r>
            <a:r>
              <a:rPr lang="ro-RO" sz="1600" dirty="0" smtClean="0"/>
              <a:t>;</a:t>
            </a:r>
          </a:p>
          <a:p>
            <a:r>
              <a:rPr lang="ro-RO" sz="1600" dirty="0"/>
              <a:t>recunoaşterea, la nivelul evaluării, a experienţelor de învăţare şi a competenţelor</a:t>
            </a:r>
            <a:r>
              <a:rPr lang="en-US" sz="1600" dirty="0"/>
              <a:t/>
            </a:r>
            <a:br>
              <a:rPr lang="en-US" sz="1600" dirty="0"/>
            </a:br>
            <a:r>
              <a:rPr lang="ro-RO" sz="1600" dirty="0"/>
              <a:t>dobândite în contexte non-formale sau informale</a:t>
            </a:r>
            <a:r>
              <a:rPr lang="ro-RO" sz="1600" dirty="0" smtClean="0"/>
              <a:t>;</a:t>
            </a:r>
          </a:p>
          <a:p>
            <a:r>
              <a:rPr lang="ro-RO" sz="1600" dirty="0"/>
              <a:t>corelarea treptată, chiar de la începutul studierii limbii străine, la nivelurile de performanţă prevăzute de </a:t>
            </a:r>
            <a:r>
              <a:rPr lang="ro-RO" sz="1600" i="1" dirty="0"/>
              <a:t>Cadrul European Comun de Referinţă</a:t>
            </a:r>
            <a:r>
              <a:rPr lang="ro-RO" sz="1600" i="1" dirty="0" smtClean="0"/>
              <a:t>;</a:t>
            </a:r>
          </a:p>
          <a:p>
            <a:r>
              <a:rPr lang="ro-RO" sz="1600" dirty="0"/>
              <a:t>asigurarea continuităţii şi a progresiei de la o clasă la alta, ţinând cont de competenţele care se formează la elevi</a:t>
            </a:r>
            <a:r>
              <a:rPr lang="ro-RO" sz="1600" dirty="0" smtClean="0"/>
              <a:t>;</a:t>
            </a:r>
          </a:p>
          <a:p>
            <a:r>
              <a:rPr lang="ro-RO" sz="1600" dirty="0"/>
              <a:t>asigurarea unui demers didactic personalizat, instrumentul acestuia fiind unitatea de învăţare</a:t>
            </a:r>
            <a:r>
              <a:rPr lang="ro-RO" sz="1600" dirty="0" smtClean="0"/>
              <a:t>;</a:t>
            </a:r>
          </a:p>
          <a:p>
            <a:r>
              <a:rPr lang="ro-RO" sz="1600" dirty="0"/>
              <a:t>dezvoltarea abilităţilor de comunicare ale elevilor în contextul realităţii lor imediate - folosirea smartphone-ului, completarea unui C.V., întocmirea unui e-mail (propunerea unor texte şi sarcini de lucru autentice pentru studiu, care să reflecte situaţiile tipice de comunicare şi documentare din realitatea contemporană</a:t>
            </a:r>
            <a:r>
              <a:rPr lang="ro-RO" sz="1600" dirty="0" smtClean="0"/>
              <a:t>)</a:t>
            </a: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Tree>
    <p:extLst>
      <p:ext uri="{BB962C8B-B14F-4D97-AF65-F5344CB8AC3E}">
        <p14:creationId xmlns:p14="http://schemas.microsoft.com/office/powerpoint/2010/main" xmlns="" val="3897451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dirty="0"/>
              <a:t/>
            </a:r>
            <a:br>
              <a:rPr lang="en-US" sz="2400" dirty="0"/>
            </a:br>
            <a:endParaRPr lang="en-US" sz="2400" dirty="0"/>
          </a:p>
        </p:txBody>
      </p:sp>
      <p:sp>
        <p:nvSpPr>
          <p:cNvPr id="3" name="Content Placeholder 2"/>
          <p:cNvSpPr>
            <a:spLocks noGrp="1"/>
          </p:cNvSpPr>
          <p:nvPr>
            <p:ph idx="1"/>
          </p:nvPr>
        </p:nvSpPr>
        <p:spPr>
          <a:xfrm>
            <a:off x="2090058" y="2133600"/>
            <a:ext cx="9013372" cy="3777622"/>
          </a:xfrm>
        </p:spPr>
        <p:txBody>
          <a:bodyPr>
            <a:normAutofit fontScale="92500"/>
          </a:bodyPr>
          <a:lstStyle/>
          <a:p>
            <a:pPr algn="just"/>
            <a:r>
              <a:rPr lang="ro-RO" dirty="0" smtClean="0"/>
              <a:t>Crearea unor premise pentru o concepţie curriculară unitară şi coerentă la nivelul întregului învățământ preuniversitar. </a:t>
            </a:r>
            <a:endParaRPr lang="en-US" dirty="0" smtClean="0"/>
          </a:p>
          <a:p>
            <a:pPr algn="just"/>
            <a:r>
              <a:rPr lang="ro-RO" dirty="0" smtClean="0"/>
              <a:t>Existența unei programe comune pentru Limba modernă 1</a:t>
            </a:r>
            <a:r>
              <a:rPr lang="en-US" dirty="0" smtClean="0"/>
              <a:t>: </a:t>
            </a:r>
            <a:r>
              <a:rPr lang="en-US" dirty="0" err="1" smtClean="0"/>
              <a:t>englez</a:t>
            </a:r>
            <a:r>
              <a:rPr lang="ro-RO" dirty="0" smtClean="0"/>
              <a:t>ă, franceză, spaniolă, italiană (L1 - nivel A2+), respectiv Limba modernă 2</a:t>
            </a:r>
            <a:r>
              <a:rPr lang="en-US" dirty="0" smtClean="0"/>
              <a:t>: </a:t>
            </a:r>
            <a:r>
              <a:rPr lang="en-US" dirty="0" err="1" smtClean="0"/>
              <a:t>chinez</a:t>
            </a:r>
            <a:r>
              <a:rPr lang="ro-RO" dirty="0"/>
              <a:t>ă</a:t>
            </a:r>
            <a:r>
              <a:rPr lang="en-US" dirty="0" smtClean="0"/>
              <a:t>, </a:t>
            </a:r>
            <a:r>
              <a:rPr lang="en-US" dirty="0" err="1" smtClean="0"/>
              <a:t>englez</a:t>
            </a:r>
            <a:r>
              <a:rPr lang="ro-RO" dirty="0"/>
              <a:t>ă, </a:t>
            </a:r>
            <a:r>
              <a:rPr lang="ro-RO" dirty="0" smtClean="0"/>
              <a:t>franceză, italiană, spaniolă, turcă (L2- nivel A1+). </a:t>
            </a:r>
            <a:endParaRPr lang="ro-RO" dirty="0"/>
          </a:p>
          <a:p>
            <a:r>
              <a:rPr lang="ro-RO" dirty="0" smtClean="0">
                <a:solidFill>
                  <a:schemeClr val="tx1"/>
                </a:solidFill>
              </a:rPr>
              <a:t>Existența unei programe unice pentru </a:t>
            </a:r>
            <a:r>
              <a:rPr lang="ro-RO" dirty="0">
                <a:solidFill>
                  <a:schemeClr val="tx1"/>
                </a:solidFill>
              </a:rPr>
              <a:t>Limba modernă</a:t>
            </a:r>
            <a:r>
              <a:rPr lang="ro-RO" dirty="0" smtClean="0">
                <a:solidFill>
                  <a:schemeClr val="tx1"/>
                </a:solidFill>
              </a:rPr>
              <a:t>  </a:t>
            </a:r>
            <a:r>
              <a:rPr lang="ro-RO" dirty="0">
                <a:solidFill>
                  <a:schemeClr val="tx1"/>
                </a:solidFill>
              </a:rPr>
              <a:t>1/ Limba modernă </a:t>
            </a:r>
            <a:r>
              <a:rPr lang="ro-RO" dirty="0" smtClean="0">
                <a:solidFill>
                  <a:schemeClr val="tx1"/>
                </a:solidFill>
              </a:rPr>
              <a:t>2</a:t>
            </a:r>
            <a:r>
              <a:rPr lang="ro-RO" dirty="0">
                <a:solidFill>
                  <a:schemeClr val="tx1"/>
                </a:solidFill>
              </a:rPr>
              <a:t>/ Limba modernă </a:t>
            </a:r>
            <a:r>
              <a:rPr lang="ro-RO" dirty="0" smtClean="0">
                <a:solidFill>
                  <a:schemeClr val="tx1"/>
                </a:solidFill>
              </a:rPr>
              <a:t>1 </a:t>
            </a:r>
            <a:r>
              <a:rPr lang="ro-RO" dirty="0">
                <a:solidFill>
                  <a:schemeClr val="tx1"/>
                </a:solidFill>
              </a:rPr>
              <a:t>– i</a:t>
            </a:r>
            <a:r>
              <a:rPr lang="ro-RO" dirty="0" smtClean="0">
                <a:solidFill>
                  <a:schemeClr val="tx1"/>
                </a:solidFill>
              </a:rPr>
              <a:t>ntensiv (</a:t>
            </a:r>
            <a:r>
              <a:rPr lang="ro-RO" dirty="0">
                <a:solidFill>
                  <a:schemeClr val="tx1"/>
                </a:solidFill>
              </a:rPr>
              <a:t>germană, rusă, </a:t>
            </a:r>
            <a:r>
              <a:rPr lang="ro-RO" dirty="0" smtClean="0">
                <a:solidFill>
                  <a:schemeClr val="tx1"/>
                </a:solidFill>
              </a:rPr>
              <a:t>japoneză</a:t>
            </a:r>
            <a:r>
              <a:rPr lang="en-US" dirty="0" smtClean="0">
                <a:solidFill>
                  <a:schemeClr val="tx1"/>
                </a:solidFill>
              </a:rPr>
              <a:t>)</a:t>
            </a:r>
            <a:endParaRPr lang="ro-RO" dirty="0" smtClean="0">
              <a:solidFill>
                <a:schemeClr val="tx1"/>
              </a:solidFill>
            </a:endParaRPr>
          </a:p>
          <a:p>
            <a:r>
              <a:rPr lang="ro-RO" dirty="0" smtClean="0"/>
              <a:t>Progresia achizițiilor de comunicare de la o clasă la alta reflectă structurarea nivelurilor de referință menționate mai sus. Enunțurile competențelor specifice sunt reformulări la infinitivul lung al descriptorilor europeni. </a:t>
            </a:r>
          </a:p>
          <a:p>
            <a:pPr algn="just"/>
            <a:r>
              <a:rPr lang="en-US" dirty="0" err="1"/>
              <a:t>Contribuţia</a:t>
            </a:r>
            <a:r>
              <a:rPr lang="en-US" dirty="0"/>
              <a:t>, </a:t>
            </a:r>
            <a:r>
              <a:rPr lang="ro-RO" dirty="0"/>
              <a:t>printr-o serie de enunțuri stipulate la nivelul competențelor specifice</a:t>
            </a:r>
            <a:r>
              <a:rPr lang="en-US" dirty="0"/>
              <a:t>,</a:t>
            </a:r>
            <a:r>
              <a:rPr lang="ro-RO" dirty="0"/>
              <a:t> la dezvoltarea sensibilizării</a:t>
            </a:r>
            <a:r>
              <a:rPr lang="en-US" dirty="0"/>
              <a:t> </a:t>
            </a:r>
            <a:r>
              <a:rPr lang="ro-RO" dirty="0"/>
              <a:t>și exprimării culturale.</a:t>
            </a:r>
            <a:endParaRPr lang="en-US" dirty="0"/>
          </a:p>
          <a:p>
            <a:pPr algn="just"/>
            <a:endParaRPr lang="ro-RO" dirty="0" smtClean="0"/>
          </a:p>
          <a:p>
            <a:pPr algn="just"/>
            <a:endParaRPr lang="ro-RO" dirty="0" smtClean="0"/>
          </a:p>
          <a:p>
            <a:pPr algn="just"/>
            <a:endParaRPr lang="en-US" dirty="0"/>
          </a:p>
          <a:p>
            <a:endParaRPr lang="en-US" dirty="0"/>
          </a:p>
        </p:txBody>
      </p:sp>
    </p:spTree>
    <p:extLst>
      <p:ext uri="{BB962C8B-B14F-4D97-AF65-F5344CB8AC3E}">
        <p14:creationId xmlns:p14="http://schemas.microsoft.com/office/powerpoint/2010/main" xmlns="" val="38956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b="1" dirty="0" smtClean="0"/>
              <a:t/>
            </a:r>
            <a:br>
              <a:rPr lang="en-US" sz="2400" b="1" dirty="0" smtClean="0"/>
            </a:br>
            <a:r>
              <a:rPr lang="en-US" sz="2400" b="1" dirty="0" smtClean="0"/>
              <a:t/>
            </a:r>
            <a:br>
              <a:rPr lang="en-US" sz="2400" b="1" dirty="0" smtClean="0"/>
            </a:br>
            <a:r>
              <a:rPr lang="en-US" sz="2400" dirty="0"/>
              <a:t/>
            </a:r>
            <a:br>
              <a:rPr lang="en-US" sz="2400" dirty="0"/>
            </a:br>
            <a:endParaRPr lang="en-US" sz="2400" dirty="0"/>
          </a:p>
        </p:txBody>
      </p:sp>
      <p:sp>
        <p:nvSpPr>
          <p:cNvPr id="3" name="Content Placeholder 2"/>
          <p:cNvSpPr>
            <a:spLocks noGrp="1"/>
          </p:cNvSpPr>
          <p:nvPr>
            <p:ph idx="1"/>
          </p:nvPr>
        </p:nvSpPr>
        <p:spPr>
          <a:xfrm>
            <a:off x="2324902" y="1905000"/>
            <a:ext cx="8596668" cy="3880773"/>
          </a:xfrm>
        </p:spPr>
        <p:txBody>
          <a:bodyPr>
            <a:normAutofit fontScale="92500" lnSpcReduction="20000"/>
          </a:bodyPr>
          <a:lstStyle/>
          <a:p>
            <a:pPr marL="0" indent="0" algn="just">
              <a:buNone/>
            </a:pPr>
            <a:endParaRPr lang="en-US" dirty="0" smtClean="0"/>
          </a:p>
          <a:p>
            <a:pPr algn="just"/>
            <a:r>
              <a:rPr lang="en-US" dirty="0" smtClean="0"/>
              <a:t>I</a:t>
            </a:r>
            <a:r>
              <a:rPr lang="ro-RO" dirty="0" smtClean="0"/>
              <a:t>nterconectarea dintre competențele cheie și  achizițiile specifice. Pe lângă competențele digitale și de sensibilizare și exprimare culturală, programele vizează competențele sociale și civice prin diversele enunțuri de interacțiune, spiritul de inițiativă și antreprenoriatul printr-o varietate de proiecte (care includ și elemente de matematică, științe și tehnologii, ca bază sau obiectiv de documentare/ realizare practică/ context de comunicare).</a:t>
            </a:r>
          </a:p>
          <a:p>
            <a:pPr algn="just"/>
            <a:endParaRPr lang="ro-RO" dirty="0" smtClean="0"/>
          </a:p>
          <a:p>
            <a:pPr algn="just"/>
            <a:r>
              <a:rPr lang="en-US" dirty="0" err="1" smtClean="0"/>
              <a:t>Definirea</a:t>
            </a:r>
            <a:r>
              <a:rPr lang="en-US" dirty="0"/>
              <a:t> </a:t>
            </a:r>
            <a:r>
              <a:rPr lang="ro-RO" dirty="0" err="1" smtClean="0"/>
              <a:t>competenţel</a:t>
            </a:r>
            <a:r>
              <a:rPr lang="en-US" dirty="0"/>
              <a:t>or</a:t>
            </a:r>
            <a:r>
              <a:rPr lang="ro-RO" dirty="0"/>
              <a:t> în perspectivă europeană ca ansambluri structurate de cunoştinţe, abilități şi atitudini dobândite prin învăţare, care concură la rezolvarea problemelor specifice unui domeniu, dar şi a unor probleme generale. În această perspectivă, formulările atitudinale sunt incluse alături de accentele cognitive. Altfel spus, atitudinile de comunicare se asociază deprinderilor de comunicare în seturi coerente de achiziții. </a:t>
            </a:r>
            <a:endParaRPr lang="en-US" dirty="0"/>
          </a:p>
          <a:p>
            <a:pPr algn="just"/>
            <a:endParaRPr lang="en-US" dirty="0" smtClean="0"/>
          </a:p>
          <a:p>
            <a:pPr lvl="1" algn="just"/>
            <a:endParaRPr lang="en-US" dirty="0" smtClean="0"/>
          </a:p>
          <a:p>
            <a:pPr lvl="1"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xmlns="" val="2514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281" y="624110"/>
            <a:ext cx="9832331" cy="1280890"/>
          </a:xfrm>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p:txBody>
          <a:bodyPr>
            <a:normAutofit/>
          </a:bodyPr>
          <a:lstStyle/>
          <a:p>
            <a:pPr algn="just"/>
            <a:endParaRPr lang="en-US" dirty="0" smtClean="0"/>
          </a:p>
          <a:p>
            <a:endParaRPr lang="en-US" dirty="0"/>
          </a:p>
        </p:txBody>
      </p:sp>
      <p:sp>
        <p:nvSpPr>
          <p:cNvPr id="4" name="Rectangle 3"/>
          <p:cNvSpPr/>
          <p:nvPr/>
        </p:nvSpPr>
        <p:spPr>
          <a:xfrm>
            <a:off x="1896533" y="2037252"/>
            <a:ext cx="9006597" cy="3970318"/>
          </a:xfrm>
          <a:prstGeom prst="rect">
            <a:avLst/>
          </a:prstGeom>
        </p:spPr>
        <p:txBody>
          <a:bodyPr wrap="square">
            <a:spAutoFit/>
          </a:bodyPr>
          <a:lstStyle/>
          <a:p>
            <a:pPr algn="just"/>
            <a:r>
              <a:rPr lang="ro-RO" dirty="0" smtClean="0"/>
              <a:t>Adecva</a:t>
            </a:r>
            <a:r>
              <a:rPr lang="en-US" dirty="0"/>
              <a:t>rea la</a:t>
            </a:r>
            <a:r>
              <a:rPr lang="ro-RO" dirty="0"/>
              <a:t> instrumente digitale, </a:t>
            </a:r>
            <a:r>
              <a:rPr lang="en-US" dirty="0"/>
              <a:t>la </a:t>
            </a:r>
            <a:r>
              <a:rPr lang="ro-RO" dirty="0"/>
              <a:t>noil</a:t>
            </a:r>
            <a:r>
              <a:rPr lang="en-US" dirty="0"/>
              <a:t>e</a:t>
            </a:r>
            <a:r>
              <a:rPr lang="ro-RO" dirty="0"/>
              <a:t> media prin formulările unor competențe, prin activitățile de învățare sugerate,  prin exemplele de sarcini de lucru prezentate detaliat în secțiunile specifice pentru fiecare limbă modernă și prin listele de link-uri utile recomandate. </a:t>
            </a:r>
            <a:endParaRPr lang="ro-RO" dirty="0" smtClean="0"/>
          </a:p>
          <a:p>
            <a:pPr algn="just"/>
            <a:endParaRPr lang="en-US" dirty="0"/>
          </a:p>
          <a:p>
            <a:pPr algn="just"/>
            <a:r>
              <a:rPr lang="en-US" dirty="0"/>
              <a:t>I</a:t>
            </a:r>
            <a:r>
              <a:rPr lang="ro-RO" dirty="0"/>
              <a:t>nclud</a:t>
            </a:r>
            <a:r>
              <a:rPr lang="en-US" dirty="0" err="1"/>
              <a:t>erea</a:t>
            </a:r>
            <a:r>
              <a:rPr lang="en-US" dirty="0"/>
              <a:t> de</a:t>
            </a:r>
            <a:r>
              <a:rPr lang="ro-RO" dirty="0"/>
              <a:t> </a:t>
            </a:r>
            <a:r>
              <a:rPr lang="es-ES_tradnl" dirty="0" err="1"/>
              <a:t>recomandări</a:t>
            </a:r>
            <a:r>
              <a:rPr lang="es-ES_tradnl" dirty="0"/>
              <a:t> </a:t>
            </a:r>
            <a:r>
              <a:rPr lang="es-ES_tradnl" dirty="0" err="1"/>
              <a:t>referitoare</a:t>
            </a:r>
            <a:r>
              <a:rPr lang="es-ES_tradnl" dirty="0"/>
              <a:t> la </a:t>
            </a:r>
            <a:r>
              <a:rPr lang="es-ES_tradnl" dirty="0" err="1"/>
              <a:t>proiectarea</a:t>
            </a:r>
            <a:r>
              <a:rPr lang="es-ES_tradnl" dirty="0"/>
              <a:t> </a:t>
            </a:r>
            <a:r>
              <a:rPr lang="es-ES_tradnl" dirty="0" err="1"/>
              <a:t>didactică</a:t>
            </a:r>
            <a:r>
              <a:rPr lang="es-ES_tradnl" dirty="0"/>
              <a:t>, la </a:t>
            </a:r>
            <a:r>
              <a:rPr lang="es-ES_tradnl" dirty="0" err="1"/>
              <a:t>strategiile</a:t>
            </a:r>
            <a:r>
              <a:rPr lang="es-ES_tradnl" dirty="0"/>
              <a:t> </a:t>
            </a:r>
            <a:r>
              <a:rPr lang="es-ES_tradnl" dirty="0" err="1"/>
              <a:t>didactice</a:t>
            </a:r>
            <a:r>
              <a:rPr lang="es-ES_tradnl" dirty="0"/>
              <a:t> </a:t>
            </a:r>
            <a:r>
              <a:rPr lang="es-ES_tradnl" dirty="0" err="1"/>
              <a:t>şi</a:t>
            </a:r>
            <a:r>
              <a:rPr lang="es-ES_tradnl" dirty="0"/>
              <a:t> la </a:t>
            </a:r>
            <a:r>
              <a:rPr lang="es-ES_tradnl" dirty="0" err="1"/>
              <a:t>metodele</a:t>
            </a:r>
            <a:r>
              <a:rPr lang="es-ES_tradnl" dirty="0"/>
              <a:t> </a:t>
            </a:r>
            <a:r>
              <a:rPr lang="es-ES_tradnl" dirty="0" err="1"/>
              <a:t>care</a:t>
            </a:r>
            <a:r>
              <a:rPr lang="es-ES_tradnl" dirty="0"/>
              <a:t> </a:t>
            </a:r>
            <a:r>
              <a:rPr lang="es-ES_tradnl" dirty="0" err="1"/>
              <a:t>contribuie</a:t>
            </a:r>
            <a:r>
              <a:rPr lang="es-ES_tradnl" dirty="0"/>
              <a:t> </a:t>
            </a:r>
            <a:r>
              <a:rPr lang="es-ES_tradnl" dirty="0" err="1"/>
              <a:t>predominant</a:t>
            </a:r>
            <a:r>
              <a:rPr lang="es-ES_tradnl" dirty="0"/>
              <a:t> la </a:t>
            </a:r>
            <a:r>
              <a:rPr lang="es-ES_tradnl" dirty="0" err="1"/>
              <a:t>realizarea</a:t>
            </a:r>
            <a:r>
              <a:rPr lang="es-ES_tradnl" dirty="0"/>
              <a:t> </a:t>
            </a:r>
            <a:r>
              <a:rPr lang="es-ES_tradnl" dirty="0" err="1"/>
              <a:t>competențelor</a:t>
            </a:r>
            <a:r>
              <a:rPr lang="es-ES_tradnl" dirty="0"/>
              <a:t>. </a:t>
            </a:r>
            <a:endParaRPr lang="ro-RO" dirty="0" smtClean="0"/>
          </a:p>
          <a:p>
            <a:pPr algn="just"/>
            <a:endParaRPr lang="ro-RO" dirty="0" smtClean="0"/>
          </a:p>
          <a:p>
            <a:pPr algn="just"/>
            <a:r>
              <a:rPr lang="ro-RO" dirty="0"/>
              <a:t>Programele  pentru L1 și L2 oferă precizie din perspectiva rezultatelor așteptate, prin raportare la un referent internațional acceptat, iar aceasta are loc </a:t>
            </a:r>
            <a:r>
              <a:rPr lang="ro-RO" i="1" dirty="0"/>
              <a:t>în fapt</a:t>
            </a:r>
            <a:r>
              <a:rPr lang="ro-RO" dirty="0"/>
              <a:t>, prin achizițiile stipulate și nu doar </a:t>
            </a:r>
            <a:r>
              <a:rPr lang="ro-RO" i="1" dirty="0"/>
              <a:t>declarativ</a:t>
            </a:r>
            <a:r>
              <a:rPr lang="ro-RO" dirty="0"/>
              <a:t> prin menționarea în </a:t>
            </a:r>
            <a:r>
              <a:rPr lang="ro-RO" i="1" dirty="0"/>
              <a:t>Nota de prezentare</a:t>
            </a:r>
            <a:r>
              <a:rPr lang="ro-RO" dirty="0"/>
              <a:t>. </a:t>
            </a:r>
            <a:endParaRPr lang="en-US" dirty="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a:xfrm>
            <a:off x="1845276" y="2117124"/>
            <a:ext cx="9395726" cy="3777622"/>
          </a:xfrm>
        </p:spPr>
        <p:txBody>
          <a:bodyPr>
            <a:normAutofit/>
          </a:bodyPr>
          <a:lstStyle/>
          <a:p>
            <a:pPr algn="just"/>
            <a:r>
              <a:rPr lang="ro-RO" dirty="0"/>
              <a:t>Existența unei programe pentru Limba modernă 1 – studiu </a:t>
            </a:r>
            <a:r>
              <a:rPr lang="ro-RO" dirty="0" smtClean="0"/>
              <a:t>intensiv (engleză, franceză, italiană, spaniolă), </a:t>
            </a:r>
            <a:r>
              <a:rPr lang="ro-RO" dirty="0"/>
              <a:t>construită pentru a asigura progresia achiziției de comunicare în 4 ore pe săptămână (</a:t>
            </a:r>
            <a:r>
              <a:rPr lang="ro-RO" dirty="0">
                <a:solidFill>
                  <a:srgbClr val="FF0000"/>
                </a:solidFill>
              </a:rPr>
              <a:t>conform </a:t>
            </a:r>
            <a:r>
              <a:rPr lang="ro-RO" i="1" dirty="0">
                <a:solidFill>
                  <a:srgbClr val="FF0000"/>
                </a:solidFill>
              </a:rPr>
              <a:t>Precizărilor 44961</a:t>
            </a:r>
            <a:r>
              <a:rPr lang="ro-RO" dirty="0">
                <a:solidFill>
                  <a:srgbClr val="FF0000"/>
                </a:solidFill>
              </a:rPr>
              <a:t>/25.10.2016</a:t>
            </a:r>
            <a:r>
              <a:rPr lang="ro-RO" dirty="0"/>
              <a:t>) de la nivelul A1 (structurat la finalul învățământului primar) până la B1 (la finalul gimnaziului). </a:t>
            </a:r>
            <a:endParaRPr lang="ro-RO" dirty="0" smtClean="0"/>
          </a:p>
          <a:p>
            <a:pPr algn="just"/>
            <a:r>
              <a:rPr lang="ro-RO" dirty="0" smtClean="0">
                <a:solidFill>
                  <a:srgbClr val="FF0000"/>
                </a:solidFill>
              </a:rPr>
              <a:t>O</a:t>
            </a:r>
            <a:r>
              <a:rPr lang="en-US" dirty="0" smtClean="0">
                <a:solidFill>
                  <a:srgbClr val="FF0000"/>
                </a:solidFill>
              </a:rPr>
              <a:t>MEN nr. 4221/ 01.08.2018 </a:t>
            </a:r>
            <a:r>
              <a:rPr lang="en-US" dirty="0" err="1" smtClean="0">
                <a:solidFill>
                  <a:srgbClr val="FF0000"/>
                </a:solidFill>
              </a:rPr>
              <a:t>privind</a:t>
            </a:r>
            <a:r>
              <a:rPr lang="en-US" dirty="0" smtClean="0">
                <a:solidFill>
                  <a:srgbClr val="FF0000"/>
                </a:solidFill>
              </a:rPr>
              <a:t> </a:t>
            </a:r>
            <a:r>
              <a:rPr lang="ro-RO" dirty="0" smtClean="0">
                <a:solidFill>
                  <a:srgbClr val="FF0000"/>
                </a:solidFill>
              </a:rPr>
              <a:t>modificarea și completarea Ordinului </a:t>
            </a:r>
            <a:r>
              <a:rPr lang="ro-RO" dirty="0">
                <a:solidFill>
                  <a:srgbClr val="FF0000"/>
                </a:solidFill>
              </a:rPr>
              <a:t>ministrului educaţiei naţionale nr. 3590/2016, privind aprobarea planurilor-cadru de învăţământ pentru învăţământul </a:t>
            </a:r>
            <a:r>
              <a:rPr lang="ro-RO" dirty="0" smtClean="0">
                <a:solidFill>
                  <a:srgbClr val="FF0000"/>
                </a:solidFill>
              </a:rPr>
              <a:t>gimnazial</a:t>
            </a:r>
            <a:r>
              <a:rPr lang="en-US" dirty="0" smtClean="0">
                <a:solidFill>
                  <a:srgbClr val="FF0000"/>
                </a:solidFill>
              </a:rPr>
              <a:t>:  </a:t>
            </a:r>
            <a:r>
              <a:rPr lang="ro-RO" sz="1600" i="1" dirty="0" smtClean="0"/>
              <a:t>La </a:t>
            </a:r>
            <a:r>
              <a:rPr lang="ro-RO" sz="1600" i="1" dirty="0"/>
              <a:t>clasele cu program de studiu intensiv al unei limbi moderne, disciplina se studiază 4 ore/săptămână astfel: 2 ore/săptămână prevăzute în trunchiul comun (TC) și 2 ore/săptămână din curriculumul la decizia școlii (CDS), aplicându-se programa școlară în vigoare la această disciplină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a:t>LIMBA MODERNĂ 1/ LIMBA MODERNĂ 2/ </a:t>
            </a:r>
            <a:br>
              <a:rPr lang="ro-RO" sz="2700" b="1" dirty="0"/>
            </a:br>
            <a:r>
              <a:rPr lang="ro-RO" sz="2700" b="1" dirty="0"/>
              <a:t>LIMBA MODERNĂ 1 – INTENSIV</a:t>
            </a:r>
            <a:br>
              <a:rPr lang="ro-RO" sz="2700" b="1" dirty="0"/>
            </a:br>
            <a:r>
              <a:rPr lang="ro-RO" sz="2700" b="1" dirty="0"/>
              <a:t>(germană, rusă, </a:t>
            </a:r>
            <a:r>
              <a:rPr lang="ro-RO" sz="2700" b="1"/>
              <a:t>japoneză</a:t>
            </a:r>
            <a:r>
              <a:rPr lang="ro-RO" b="1" smtClean="0"/>
              <a:t>)                                                                                                                       </a:t>
            </a:r>
            <a:r>
              <a:rPr lang="ro-RO" dirty="0"/>
              <a:t/>
            </a:r>
            <a:br>
              <a:rPr lang="ro-RO" dirty="0"/>
            </a:br>
            <a:endParaRPr lang="ro-RO" dirty="0"/>
          </a:p>
        </p:txBody>
      </p:sp>
      <p:sp>
        <p:nvSpPr>
          <p:cNvPr id="3" name="Content Placeholder 2"/>
          <p:cNvSpPr>
            <a:spLocks noGrp="1"/>
          </p:cNvSpPr>
          <p:nvPr>
            <p:ph idx="1"/>
          </p:nvPr>
        </p:nvSpPr>
        <p:spPr>
          <a:xfrm>
            <a:off x="1817783" y="2115239"/>
            <a:ext cx="9598694" cy="4241493"/>
          </a:xfrm>
        </p:spPr>
        <p:txBody>
          <a:bodyPr>
            <a:normAutofit/>
          </a:bodyPr>
          <a:lstStyle/>
          <a:p>
            <a:endParaRPr lang="ro-RO" dirty="0" smtClean="0"/>
          </a:p>
          <a:p>
            <a:endParaRPr lang="ro-RO" dirty="0"/>
          </a:p>
          <a:p>
            <a:r>
              <a:rPr lang="ro-RO" dirty="0" smtClean="0"/>
              <a:t>Având în vedere abordarea centrată pe dezvoltarea de competenţe, fiecare oră de curs contribuie, prin acumulare, la atingerea unor niveluri conform CECRL, şi nu poate fi văzută doar ca o achiziţie de cunoştinţe. </a:t>
            </a:r>
          </a:p>
          <a:p>
            <a:pPr marL="0" indent="0">
              <a:buNone/>
            </a:pPr>
            <a:endParaRPr lang="ro-RO" dirty="0" smtClean="0"/>
          </a:p>
          <a:p>
            <a:r>
              <a:rPr lang="ro-RO" dirty="0" smtClean="0"/>
              <a:t>Este o programă care ţine cont de numărul de ore de predare acumulat pentru atingerea unor niveluri de competenţe conform CECRL.</a:t>
            </a:r>
            <a:endParaRPr lang="ro-RO" dirty="0"/>
          </a:p>
        </p:txBody>
      </p:sp>
    </p:spTree>
    <p:extLst>
      <p:ext uri="{BB962C8B-B14F-4D97-AF65-F5344CB8AC3E}">
        <p14:creationId xmlns:p14="http://schemas.microsoft.com/office/powerpoint/2010/main" xmlns="" val="403689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386" y="447840"/>
            <a:ext cx="8911687" cy="1280890"/>
          </a:xfrm>
        </p:spPr>
        <p:txBody>
          <a:bodyPr>
            <a:noAutofit/>
          </a:bodyPr>
          <a:lstStyle/>
          <a:p>
            <a:r>
              <a:rPr lang="ro-RO" sz="2400" b="1" dirty="0"/>
              <a:t>LIMBA MODERNĂ 1/ LIMBA MODERNĂ 2/ </a:t>
            </a:r>
            <a:br>
              <a:rPr lang="ro-RO" sz="2400" b="1" dirty="0"/>
            </a:br>
            <a:r>
              <a:rPr lang="ro-RO" sz="2400" b="1" dirty="0"/>
              <a:t>LIMBA MODERNĂ 1 – INTENSIV</a:t>
            </a:r>
            <a:br>
              <a:rPr lang="ro-RO" sz="2400" b="1" dirty="0"/>
            </a:br>
            <a:r>
              <a:rPr lang="ro-RO" sz="2400" b="1" dirty="0"/>
              <a:t>(germană, rusă, japoneză)</a:t>
            </a:r>
            <a:r>
              <a:rPr lang="ro-RO" sz="2400" dirty="0"/>
              <a:t/>
            </a:r>
            <a:br>
              <a:rPr lang="ro-RO" sz="2400" dirty="0"/>
            </a:br>
            <a:endParaRPr lang="ro-RO" sz="2400" dirty="0"/>
          </a:p>
        </p:txBody>
      </p:sp>
      <p:sp>
        <p:nvSpPr>
          <p:cNvPr id="3" name="Content Placeholder 2"/>
          <p:cNvSpPr>
            <a:spLocks noGrp="1"/>
          </p:cNvSpPr>
          <p:nvPr>
            <p:ph idx="1"/>
          </p:nvPr>
        </p:nvSpPr>
        <p:spPr/>
        <p:txBody>
          <a:bodyPr/>
          <a:lstStyle/>
          <a:p>
            <a:r>
              <a:rPr lang="ro-RO" b="1" dirty="0"/>
              <a:t>Numărul de ore de predare acumulat, aferent atingerii fiecărui nivel CECRL poate varia în funcţie de limba predată şi de vârsta elevilor. </a:t>
            </a:r>
            <a:endParaRPr lang="ro-RO" b="1" dirty="0" smtClean="0"/>
          </a:p>
          <a:p>
            <a:r>
              <a:rPr lang="ro-RO" b="1" dirty="0" smtClean="0"/>
              <a:t>De exemplu</a:t>
            </a:r>
            <a:r>
              <a:rPr lang="ro-RO" b="1" dirty="0"/>
              <a:t>, pentru limbile care presupun învăţarea unui nou alfabet atingerea nivelurilor A1.1. şi A1.2 ar putea necesita o perioadă mai îndelungată de timp. </a:t>
            </a:r>
            <a:endParaRPr lang="ro-RO" b="1" dirty="0" smtClean="0"/>
          </a:p>
          <a:p>
            <a:r>
              <a:rPr lang="ro-RO" b="1" dirty="0" smtClean="0"/>
              <a:t>Orientativ </a:t>
            </a:r>
            <a:r>
              <a:rPr lang="ro-RO" b="1" dirty="0"/>
              <a:t>a fost alcătuit următorul tabel de corespondenţă, valabil pentru limbile germană şi rusă</a:t>
            </a:r>
            <a:r>
              <a:rPr lang="ro-RO" b="1" dirty="0" smtClean="0"/>
              <a:t>:</a:t>
            </a:r>
          </a:p>
          <a:p>
            <a:pPr marL="0" indent="0">
              <a:buNone/>
            </a:pPr>
            <a:endParaRPr lang="ro-RO" dirty="0"/>
          </a:p>
          <a:p>
            <a:endParaRPr lang="ro-RO" dirty="0"/>
          </a:p>
        </p:txBody>
      </p:sp>
      <p:graphicFrame>
        <p:nvGraphicFramePr>
          <p:cNvPr id="4" name="Table 3"/>
          <p:cNvGraphicFramePr>
            <a:graphicFrameLocks noGrp="1"/>
          </p:cNvGraphicFramePr>
          <p:nvPr>
            <p:extLst>
              <p:ext uri="{D42A27DB-BD31-4B8C-83A1-F6EECF244321}">
                <p14:modId xmlns:p14="http://schemas.microsoft.com/office/powerpoint/2010/main" xmlns="" val="2799404203"/>
              </p:ext>
            </p:extLst>
          </p:nvPr>
        </p:nvGraphicFramePr>
        <p:xfrm>
          <a:off x="3106393" y="4595656"/>
          <a:ext cx="8053693" cy="990998"/>
        </p:xfrm>
        <a:graphic>
          <a:graphicData uri="http://schemas.openxmlformats.org/drawingml/2006/table">
            <a:tbl>
              <a:tblPr/>
              <a:tblGrid>
                <a:gridCol w="3020135">
                  <a:extLst>
                    <a:ext uri="{9D8B030D-6E8A-4147-A177-3AD203B41FA5}">
                      <a16:colId xmlns:a16="http://schemas.microsoft.com/office/drawing/2014/main" xmlns="" val="20000"/>
                    </a:ext>
                  </a:extLst>
                </a:gridCol>
                <a:gridCol w="5033558">
                  <a:extLst>
                    <a:ext uri="{9D8B030D-6E8A-4147-A177-3AD203B41FA5}">
                      <a16:colId xmlns:a16="http://schemas.microsoft.com/office/drawing/2014/main" xmlns="" val="20001"/>
                    </a:ext>
                  </a:extLst>
                </a:gridCol>
              </a:tblGrid>
              <a:tr h="0">
                <a:tc>
                  <a:txBody>
                    <a:bodyPr/>
                    <a:lstStyle/>
                    <a:p>
                      <a:pPr algn="ctr">
                        <a:lnSpc>
                          <a:spcPct val="115000"/>
                        </a:lnSpc>
                        <a:spcAft>
                          <a:spcPts val="0"/>
                        </a:spcAft>
                      </a:pPr>
                      <a:r>
                        <a:rPr lang="ro-RO" sz="1000" b="1" kern="50">
                          <a:solidFill>
                            <a:srgbClr val="000000"/>
                          </a:solidFill>
                          <a:effectLst/>
                          <a:latin typeface="Arial"/>
                          <a:ea typeface="Calibri"/>
                          <a:cs typeface="font300"/>
                        </a:rPr>
                        <a:t>Nivel CECRL</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solidFill>
                            <a:srgbClr val="000000"/>
                          </a:solidFill>
                          <a:effectLst/>
                          <a:latin typeface="Arial"/>
                          <a:ea typeface="Calibri"/>
                          <a:cs typeface="font300"/>
                        </a:rPr>
                        <a:t>Număr de ore necesar pentru atingerea nivelului</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255668">
                <a:tc>
                  <a:txBody>
                    <a:bodyPr/>
                    <a:lstStyle/>
                    <a:p>
                      <a:pPr algn="ctr">
                        <a:lnSpc>
                          <a:spcPct val="115000"/>
                        </a:lnSpc>
                        <a:spcAft>
                          <a:spcPts val="0"/>
                        </a:spcAft>
                      </a:pPr>
                      <a:r>
                        <a:rPr lang="ro-RO" sz="1000" b="1" kern="50">
                          <a:effectLst/>
                          <a:latin typeface="Arial"/>
                          <a:ea typeface="Calibri"/>
                          <a:cs typeface="font300"/>
                        </a:rPr>
                        <a:t>A1</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effectLst/>
                          <a:latin typeface="Arial"/>
                          <a:ea typeface="Calibri"/>
                          <a:cs typeface="font300"/>
                        </a:rPr>
                        <a:t>140 </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0">
                <a:tc>
                  <a:txBody>
                    <a:bodyPr/>
                    <a:lstStyle/>
                    <a:p>
                      <a:pPr algn="ctr">
                        <a:lnSpc>
                          <a:spcPct val="115000"/>
                        </a:lnSpc>
                        <a:spcAft>
                          <a:spcPts val="0"/>
                        </a:spcAft>
                      </a:pPr>
                      <a:r>
                        <a:rPr lang="ro-RO" sz="1000" b="1" kern="50">
                          <a:effectLst/>
                          <a:latin typeface="Arial"/>
                          <a:ea typeface="Calibri"/>
                          <a:cs typeface="font300"/>
                        </a:rPr>
                        <a:t>A2</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effectLst/>
                          <a:latin typeface="Arial"/>
                          <a:ea typeface="Calibri"/>
                          <a:cs typeface="font300"/>
                        </a:rPr>
                        <a:t>280 ( 140 A1 + 140)</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0">
                <a:tc>
                  <a:txBody>
                    <a:bodyPr/>
                    <a:lstStyle/>
                    <a:p>
                      <a:pPr algn="ctr">
                        <a:lnSpc>
                          <a:spcPct val="115000"/>
                        </a:lnSpc>
                        <a:spcAft>
                          <a:spcPts val="0"/>
                        </a:spcAft>
                      </a:pPr>
                      <a:r>
                        <a:rPr lang="ro-RO" sz="1000" b="1" kern="50">
                          <a:effectLst/>
                          <a:latin typeface="Arial"/>
                          <a:ea typeface="Calibri"/>
                          <a:cs typeface="font300"/>
                        </a:rPr>
                        <a:t>B1</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dirty="0">
                          <a:effectLst/>
                          <a:latin typeface="Arial"/>
                          <a:ea typeface="Calibri"/>
                          <a:cs typeface="font300"/>
                        </a:rPr>
                        <a:t>490 (280 A2 + 210)</a:t>
                      </a:r>
                      <a:endParaRPr lang="ro-RO" sz="1100" kern="50" dirty="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52307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5275" y="406400"/>
            <a:ext cx="9162359" cy="1076411"/>
          </a:xfrm>
        </p:spPr>
        <p:txBody>
          <a:bodyPr>
            <a:normAutofit fontScale="90000"/>
          </a:bodyPr>
          <a:lstStyle/>
          <a:p>
            <a:pPr algn="just"/>
            <a:r>
              <a:rPr lang="ro-RO" sz="2000" b="1" dirty="0"/>
              <a:t>Structura programei şcolare</a:t>
            </a:r>
            <a:r>
              <a:rPr lang="ro-RO" sz="2000" dirty="0"/>
              <a:t> cuprinde: o notă de prezentare, competenţe generale, competenţe specifice şi conţinuturi, activități </a:t>
            </a:r>
            <a:r>
              <a:rPr lang="ro-RO" sz="2000" dirty="0" smtClean="0"/>
              <a:t>şi</a:t>
            </a:r>
            <a:r>
              <a:rPr lang="en-GB" sz="2000" dirty="0" smtClean="0"/>
              <a:t> </a:t>
            </a:r>
            <a:r>
              <a:rPr lang="ro-RO" sz="2000" dirty="0" smtClean="0"/>
              <a:t>sugestii </a:t>
            </a:r>
            <a:r>
              <a:rPr lang="ro-RO" sz="2000" dirty="0"/>
              <a:t>metodologice.</a:t>
            </a:r>
            <a:r>
              <a:rPr lang="en-US" sz="2000" dirty="0"/>
              <a:t/>
            </a:r>
            <a:br>
              <a:rPr lang="en-US" sz="2000" dirty="0"/>
            </a:br>
            <a:endParaRPr lang="en-US" sz="2000" dirty="0"/>
          </a:p>
        </p:txBody>
      </p:sp>
      <p:sp>
        <p:nvSpPr>
          <p:cNvPr id="3" name="Content Placeholder 2"/>
          <p:cNvSpPr>
            <a:spLocks noGrp="1"/>
          </p:cNvSpPr>
          <p:nvPr>
            <p:ph idx="1"/>
          </p:nvPr>
        </p:nvSpPr>
        <p:spPr>
          <a:xfrm>
            <a:off x="1766169" y="1384301"/>
            <a:ext cx="9594937" cy="5041900"/>
          </a:xfrm>
        </p:spPr>
        <p:txBody>
          <a:bodyPr>
            <a:normAutofit fontScale="70000" lnSpcReduction="20000"/>
          </a:bodyPr>
          <a:lstStyle/>
          <a:p>
            <a:pPr fontAlgn="auto"/>
            <a:endParaRPr lang="ro-RO" sz="2600" dirty="0" smtClean="0"/>
          </a:p>
          <a:p>
            <a:pPr marL="0" indent="0" algn="just" fontAlgn="auto">
              <a:buNone/>
            </a:pPr>
            <a:r>
              <a:rPr lang="ro-RO" sz="2900" b="1" dirty="0" smtClean="0"/>
              <a:t>Competenţele </a:t>
            </a:r>
            <a:r>
              <a:rPr lang="ro-RO" sz="2900" b="1" dirty="0"/>
              <a:t>generale </a:t>
            </a:r>
            <a:r>
              <a:rPr lang="ro-RO" sz="2900" dirty="0"/>
              <a:t>au un grad ridicat de generalitate şi complexitate şi au rolul de a orienta demersul didactic către achiziţiile finale ale elevului. Ele sunt urmărite pe întreg parcursul ciclului gimnazial.</a:t>
            </a:r>
            <a:endParaRPr lang="en-US" sz="2900" dirty="0"/>
          </a:p>
          <a:p>
            <a:pPr marL="0" indent="0" algn="just" fontAlgn="auto">
              <a:buNone/>
            </a:pPr>
            <a:r>
              <a:rPr lang="ro-RO" sz="2900" b="1" dirty="0" smtClean="0"/>
              <a:t> </a:t>
            </a:r>
            <a:r>
              <a:rPr lang="ro-RO" sz="2900" b="1" dirty="0"/>
              <a:t>Competenţele specifice </a:t>
            </a:r>
            <a:r>
              <a:rPr lang="ro-RO" sz="2900" dirty="0"/>
              <a:t>sunt derivate din competenţele generale, fiind etape în dobândirea acestora şi sunt vizate pe parcursul fiecărei </a:t>
            </a:r>
            <a:r>
              <a:rPr lang="ro-RO" sz="2900" dirty="0" smtClean="0"/>
              <a:t>clase</a:t>
            </a:r>
            <a:endParaRPr lang="en-US" sz="2900" dirty="0" smtClean="0"/>
          </a:p>
          <a:p>
            <a:pPr fontAlgn="auto"/>
            <a:r>
              <a:rPr lang="ro-RO" sz="2900" dirty="0" smtClean="0"/>
              <a:t>Competenţelor specifice li se asociază prin programă unităţi de conţinut. </a:t>
            </a:r>
            <a:endParaRPr lang="en-US" sz="2900" dirty="0" smtClean="0"/>
          </a:p>
          <a:p>
            <a:pPr fontAlgn="auto"/>
            <a:r>
              <a:rPr lang="ro-RO" sz="2900" dirty="0" smtClean="0"/>
              <a:t>Componenta fundamentală a programei este cea referitoare la competenţe specifice şi conţinuturi. </a:t>
            </a:r>
            <a:endParaRPr lang="en-US" sz="2900" dirty="0" smtClean="0"/>
          </a:p>
          <a:p>
            <a:pPr marL="0" indent="0" algn="just" fontAlgn="auto">
              <a:buNone/>
            </a:pPr>
            <a:r>
              <a:rPr lang="ro-RO" sz="2900" b="1" dirty="0" smtClean="0"/>
              <a:t>Activităţile </a:t>
            </a:r>
            <a:r>
              <a:rPr lang="ro-RO" sz="2900" b="1" dirty="0"/>
              <a:t>de învăţare </a:t>
            </a:r>
            <a:r>
              <a:rPr lang="ro-RO" sz="2900" dirty="0"/>
              <a:t>reprezintă exemple de sarcini de lucru prin care se dezvoltă competenţele specifice (aceste enunţuri sunt orientative</a:t>
            </a:r>
            <a:r>
              <a:rPr lang="ro-RO" sz="2900" dirty="0" smtClean="0"/>
              <a:t>).</a:t>
            </a:r>
            <a:endParaRPr lang="ro-RO" sz="2900" dirty="0"/>
          </a:p>
          <a:p>
            <a:pPr marL="0" indent="0" algn="just" fontAlgn="auto">
              <a:buNone/>
            </a:pPr>
            <a:r>
              <a:rPr lang="ro-RO" sz="2900" b="1" dirty="0" smtClean="0"/>
              <a:t>Conţinuturile</a:t>
            </a:r>
            <a:r>
              <a:rPr lang="ro-RO" sz="2900" dirty="0" smtClean="0"/>
              <a:t> </a:t>
            </a:r>
            <a:r>
              <a:rPr lang="ro-RO" sz="2900" dirty="0"/>
              <a:t>constituie baza de operare pentru dezvoltarea competenţelor specifice.</a:t>
            </a:r>
            <a:endParaRPr lang="en-US" sz="2900" dirty="0"/>
          </a:p>
          <a:p>
            <a:pPr marL="0" indent="0" fontAlgn="auto">
              <a:buNone/>
            </a:pPr>
            <a:r>
              <a:rPr lang="ro-RO" sz="2900" dirty="0" smtClean="0"/>
              <a:t> </a:t>
            </a:r>
            <a:r>
              <a:rPr lang="ro-RO" sz="2900" b="1" dirty="0"/>
              <a:t>Sugestiile metodologice </a:t>
            </a:r>
            <a:r>
              <a:rPr lang="ro-RO" sz="2900" dirty="0"/>
              <a:t>au rolul de a orienta profesorul în organizarea demersului didactic pentru a reuşi să faciliteze dezvoltarea competenţelor.</a:t>
            </a:r>
            <a:endParaRPr lang="en-US" sz="2900" dirty="0"/>
          </a:p>
          <a:p>
            <a:endParaRPr lang="en-US" sz="3500" dirty="0"/>
          </a:p>
        </p:txBody>
      </p:sp>
    </p:spTree>
    <p:extLst>
      <p:ext uri="{BB962C8B-B14F-4D97-AF65-F5344CB8AC3E}">
        <p14:creationId xmlns:p14="http://schemas.microsoft.com/office/powerpoint/2010/main" xmlns="" val="451028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5649" y="1171978"/>
            <a:ext cx="9732724" cy="5466818"/>
          </a:xfrm>
        </p:spPr>
        <p:txBody>
          <a:bodyPr>
            <a:normAutofit lnSpcReduction="10000"/>
          </a:bodyPr>
          <a:lstStyle/>
          <a:p>
            <a:pPr lvl="0" algn="just"/>
            <a:r>
              <a:rPr lang="ro-RO" b="1" i="1" dirty="0" smtClean="0"/>
              <a:t>Proiectarea didactică</a:t>
            </a:r>
            <a:r>
              <a:rPr lang="ro-RO" dirty="0" smtClean="0"/>
              <a:t> reprezintă un demers care asigură organizarea și desfășurarea corectă și eficientă a activității de predare-învățare-evaluare în cadrul învățământului preuniversitar.</a:t>
            </a:r>
            <a:r>
              <a:rPr lang="en-US" dirty="0" smtClean="0"/>
              <a:t> </a:t>
            </a:r>
            <a:r>
              <a:rPr lang="ro-RO" dirty="0" smtClean="0"/>
              <a:t>În acest context, realizarea unor planificări eficiente, în baza programelor și planurilor-cadru în vigoare și corelate cu nivelul inițial al beneficiarilor primari ai educației și contextul în care urmează a se desfășura activitățile de predare-învățare-evaluare programate, este o obligație elementară a fiecărui cadru didactic.</a:t>
            </a:r>
            <a:endParaRPr lang="en-US" dirty="0" smtClean="0"/>
          </a:p>
          <a:p>
            <a:pPr marL="0" lvl="0" indent="0" algn="just">
              <a:buNone/>
            </a:pPr>
            <a:endParaRPr lang="en-US" dirty="0" smtClean="0"/>
          </a:p>
          <a:p>
            <a:pPr fontAlgn="auto"/>
            <a:r>
              <a:rPr lang="es-ES_tradnl" b="1" dirty="0" err="1" smtClean="0"/>
              <a:t>Proiectarea</a:t>
            </a:r>
            <a:r>
              <a:rPr lang="es-ES_tradnl" b="1" dirty="0" smtClean="0"/>
              <a:t> </a:t>
            </a:r>
            <a:r>
              <a:rPr lang="es-ES_tradnl" b="1" dirty="0" err="1" smtClean="0"/>
              <a:t>demersului</a:t>
            </a:r>
            <a:r>
              <a:rPr lang="es-ES_tradnl" b="1" dirty="0" smtClean="0"/>
              <a:t> </a:t>
            </a:r>
            <a:r>
              <a:rPr lang="es-ES_tradnl" b="1" dirty="0" err="1" smtClean="0"/>
              <a:t>didactic</a:t>
            </a:r>
            <a:r>
              <a:rPr lang="es-ES_tradnl" b="1" dirty="0" smtClean="0"/>
              <a:t> </a:t>
            </a:r>
            <a:r>
              <a:rPr lang="es-ES_tradnl" dirty="0" err="1" smtClean="0"/>
              <a:t>presupune</a:t>
            </a:r>
            <a:r>
              <a:rPr lang="es-ES_tradnl" dirty="0" smtClean="0"/>
              <a:t>:</a:t>
            </a:r>
            <a:endParaRPr lang="en-US" dirty="0" smtClean="0"/>
          </a:p>
          <a:p>
            <a:pPr fontAlgn="auto">
              <a:buNone/>
            </a:pPr>
            <a:r>
              <a:rPr lang="es-ES_tradnl" dirty="0" smtClean="0"/>
              <a:t>3.1.  lectura </a:t>
            </a:r>
            <a:r>
              <a:rPr lang="es-ES_tradnl" dirty="0" err="1" smtClean="0"/>
              <a:t>personalizată</a:t>
            </a:r>
            <a:r>
              <a:rPr lang="es-ES_tradnl" dirty="0" smtClean="0"/>
              <a:t> a </a:t>
            </a:r>
            <a:r>
              <a:rPr lang="es-ES_tradnl" dirty="0" err="1" smtClean="0"/>
              <a:t>programelor</a:t>
            </a:r>
            <a:r>
              <a:rPr lang="es-ES_tradnl" dirty="0" smtClean="0"/>
              <a:t> </a:t>
            </a:r>
            <a:r>
              <a:rPr lang="es-ES_tradnl" dirty="0" err="1" smtClean="0"/>
              <a:t>şcolare</a:t>
            </a:r>
            <a:r>
              <a:rPr lang="es-ES_tradnl" dirty="0" smtClean="0"/>
              <a:t>;</a:t>
            </a:r>
            <a:endParaRPr lang="en-US" dirty="0" smtClean="0"/>
          </a:p>
          <a:p>
            <a:pPr fontAlgn="auto">
              <a:buNone/>
            </a:pPr>
            <a:r>
              <a:rPr lang="es-ES_tradnl" dirty="0" smtClean="0"/>
              <a:t>3.2.  </a:t>
            </a:r>
            <a:r>
              <a:rPr lang="es-ES_tradnl" dirty="0" err="1" smtClean="0"/>
              <a:t>planificarea</a:t>
            </a:r>
            <a:r>
              <a:rPr lang="es-ES_tradnl" dirty="0" smtClean="0"/>
              <a:t> </a:t>
            </a:r>
            <a:r>
              <a:rPr lang="es-ES_tradnl" dirty="0" err="1" smtClean="0"/>
              <a:t>calendaristică</a:t>
            </a:r>
            <a:r>
              <a:rPr lang="es-ES_tradnl" dirty="0" smtClean="0"/>
              <a:t>;</a:t>
            </a:r>
            <a:endParaRPr lang="en-US" dirty="0" smtClean="0"/>
          </a:p>
          <a:p>
            <a:pPr fontAlgn="auto">
              <a:buNone/>
            </a:pPr>
            <a:r>
              <a:rPr lang="es-ES_tradnl" dirty="0" smtClean="0"/>
              <a:t>3.3. </a:t>
            </a:r>
            <a:r>
              <a:rPr lang="es-ES_tradnl" dirty="0" err="1" smtClean="0"/>
              <a:t>proiectarea</a:t>
            </a:r>
            <a:r>
              <a:rPr lang="es-ES_tradnl" dirty="0" smtClean="0"/>
              <a:t> </a:t>
            </a:r>
            <a:r>
              <a:rPr lang="es-ES_tradnl" dirty="0" err="1" smtClean="0"/>
              <a:t>secvenţială</a:t>
            </a:r>
            <a:r>
              <a:rPr lang="es-ES_tradnl" dirty="0" smtClean="0"/>
              <a:t> (a </a:t>
            </a:r>
            <a:r>
              <a:rPr lang="es-ES_tradnl" dirty="0" err="1" smtClean="0"/>
              <a:t>unităţilor</a:t>
            </a:r>
            <a:r>
              <a:rPr lang="es-ES_tradnl" dirty="0" smtClean="0"/>
              <a:t> de </a:t>
            </a:r>
            <a:r>
              <a:rPr lang="es-ES_tradnl" dirty="0" err="1" smtClean="0"/>
              <a:t>învăţare</a:t>
            </a:r>
            <a:r>
              <a:rPr lang="es-ES_tradnl" dirty="0" smtClean="0"/>
              <a:t>).</a:t>
            </a:r>
          </a:p>
          <a:p>
            <a:pPr>
              <a:buNone/>
            </a:pPr>
            <a:endParaRPr lang="en-US" dirty="0" smtClean="0"/>
          </a:p>
          <a:p>
            <a:pPr>
              <a:buNone/>
            </a:pPr>
            <a:r>
              <a:rPr lang="es-ES_tradnl" b="1" dirty="0" err="1" smtClean="0"/>
              <a:t>Lecturarea</a:t>
            </a:r>
            <a:r>
              <a:rPr lang="es-ES_tradnl" b="1" dirty="0" smtClean="0"/>
              <a:t> </a:t>
            </a:r>
            <a:r>
              <a:rPr lang="es-ES_tradnl" b="1" dirty="0" err="1" smtClean="0"/>
              <a:t>programe</a:t>
            </a:r>
            <a:r>
              <a:rPr lang="es-ES_tradnl" dirty="0" err="1" smtClean="0"/>
              <a:t>i</a:t>
            </a:r>
            <a:r>
              <a:rPr lang="es-ES_tradnl" dirty="0" smtClean="0"/>
              <a:t> </a:t>
            </a:r>
            <a:r>
              <a:rPr lang="ro-RO" dirty="0" smtClean="0"/>
              <a:t>se realizează “pe orizontală” în următoarea succesiune:</a:t>
            </a:r>
            <a:endParaRPr lang="en-US" dirty="0" smtClean="0"/>
          </a:p>
          <a:p>
            <a:pPr lvl="0" algn="just">
              <a:buNone/>
            </a:pPr>
            <a:r>
              <a:rPr lang="en-US" dirty="0" err="1" smtClean="0"/>
              <a:t>Competenţe</a:t>
            </a:r>
            <a:r>
              <a:rPr lang="en-US" dirty="0" smtClean="0"/>
              <a:t> </a:t>
            </a:r>
            <a:r>
              <a:rPr lang="en-US" dirty="0" err="1" smtClean="0"/>
              <a:t>generale</a:t>
            </a:r>
            <a:r>
              <a:rPr lang="en-US" dirty="0" smtClean="0"/>
              <a:t> – </a:t>
            </a:r>
            <a:r>
              <a:rPr lang="en-US" dirty="0" err="1" smtClean="0"/>
              <a:t>Competenţe</a:t>
            </a:r>
            <a:r>
              <a:rPr lang="en-US" dirty="0" smtClean="0"/>
              <a:t> </a:t>
            </a:r>
            <a:r>
              <a:rPr lang="en-US" dirty="0" err="1" smtClean="0"/>
              <a:t>specifice</a:t>
            </a:r>
            <a:r>
              <a:rPr lang="en-US" dirty="0" smtClean="0"/>
              <a:t>  - </a:t>
            </a:r>
            <a:r>
              <a:rPr lang="en-US" dirty="0" err="1" smtClean="0"/>
              <a:t>Conţinuturi</a:t>
            </a:r>
            <a:r>
              <a:rPr lang="en-US" dirty="0" smtClean="0"/>
              <a:t> – </a:t>
            </a:r>
            <a:r>
              <a:rPr lang="en-US" dirty="0" err="1" smtClean="0"/>
              <a:t>Activit</a:t>
            </a:r>
            <a:r>
              <a:rPr lang="vi-VN" dirty="0" smtClean="0"/>
              <a:t>ă</a:t>
            </a:r>
            <a:r>
              <a:rPr lang="en-US" dirty="0" err="1" smtClean="0"/>
              <a:t>ţi</a:t>
            </a:r>
            <a:r>
              <a:rPr lang="en-US" dirty="0" smtClean="0"/>
              <a:t> de </a:t>
            </a:r>
            <a:r>
              <a:rPr lang="en-US" dirty="0" err="1" smtClean="0"/>
              <a:t>înv</a:t>
            </a:r>
            <a:r>
              <a:rPr lang="vi-VN" dirty="0" smtClean="0"/>
              <a:t>ă</a:t>
            </a:r>
            <a:r>
              <a:rPr lang="en-US" dirty="0" err="1" smtClean="0"/>
              <a:t>ţare</a:t>
            </a:r>
            <a:endParaRPr lang="en-US" dirty="0" smtClean="0"/>
          </a:p>
          <a:p>
            <a:pPr>
              <a:buNone/>
            </a:pPr>
            <a:r>
              <a:rPr lang="es-ES_tradnl" dirty="0" smtClean="0"/>
              <a:t> </a:t>
            </a:r>
            <a:endParaRPr lang="en-US" dirty="0" smtClean="0"/>
          </a:p>
          <a:p>
            <a:endParaRPr lang="en-US"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429</TotalTime>
  <Words>1935</Words>
  <Application>Microsoft Office PowerPoint</Application>
  <PresentationFormat>Custom</PresentationFormat>
  <Paragraphs>124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Programa școlară pentru                         Limba modernă  clasa a VI-a Implementare</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vt:lpstr>
      <vt:lpstr>Principalele elemente de noutate ale programelor școlare de limbi moderne pentru ciclul gimnazial, aprobate prin  OMEN nr. 3393/28.02.2017:</vt:lpstr>
      <vt:lpstr>LIMBA MODERNĂ 1/ LIMBA MODERNĂ 2/  LIMBA MODERNĂ 1 – INTENSIV (germană, rusă, japoneză)                                                                                                                        </vt:lpstr>
      <vt:lpstr>LIMBA MODERNĂ 1/ LIMBA MODERNĂ 2/  LIMBA MODERNĂ 1 – INTENSIV (germană, rusă, japoneză) </vt:lpstr>
      <vt:lpstr>Structura programei şcolare cuprinde: o notă de prezentare, competenţe generale, competenţe specifice şi conţinuturi, activități şi sugestii metodologice. </vt:lpstr>
      <vt:lpstr>Slide 9</vt:lpstr>
      <vt:lpstr>Slide 10</vt:lpstr>
      <vt:lpstr>Slide 11</vt:lpstr>
      <vt:lpstr>Slide 12</vt:lpstr>
      <vt:lpstr>Slide 13</vt:lpstr>
      <vt:lpstr>Slide 14</vt:lpstr>
      <vt:lpstr>Slide 15</vt:lpstr>
      <vt:lpstr>Slide 16</vt:lpstr>
      <vt:lpstr>CONCLUZII Din perspectiva demersului educaţional centrat pe competenţe și pe nevoile elevului, programa şcolară pentru Limba modernă  recomandă: </vt:lpstr>
      <vt:lpstr>CONCLUZII Din perspectiva demersului educaţional centrat pe competenţe și pe nevoile elevului, programa şcolarặ pentru Limba modernặ  recomandă: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școlară pentru Limba modernă clasa a VI-a Noutăți</dc:title>
  <dc:creator>Manuela Delia</dc:creator>
  <cp:lastModifiedBy>isj</cp:lastModifiedBy>
  <cp:revision>46</cp:revision>
  <dcterms:created xsi:type="dcterms:W3CDTF">2017-08-24T07:56:15Z</dcterms:created>
  <dcterms:modified xsi:type="dcterms:W3CDTF">2018-10-03T09:55:57Z</dcterms:modified>
</cp:coreProperties>
</file>