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9" r:id="rId5"/>
    <p:sldId id="266" r:id="rId6"/>
    <p:sldId id="259" r:id="rId7"/>
    <p:sldId id="260" r:id="rId8"/>
    <p:sldId id="268" r:id="rId9"/>
    <p:sldId id="261" r:id="rId10"/>
    <p:sldId id="263" r:id="rId11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44436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57958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8672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87445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73603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94439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726536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17854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40108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6197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633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68599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338039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59982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51655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55122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0070-6D11-4362-937B-6F544D6FD6FC}" type="datetimeFigureOut">
              <a:rPr lang="ro-RO" smtClean="0"/>
              <a:pPr/>
              <a:t>03.10.2018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4058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grame.ise.r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ro/" TargetMode="External"/><Relationship Id="rId2" Type="http://schemas.openxmlformats.org/officeDocument/2006/relationships/hyperlink" Target="https://www.manuale.edu.r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>
                <a:latin typeface="Calisto MT" panose="02040603050505030304" pitchFamily="18" charset="0"/>
              </a:rPr>
              <a:t>CONSFĂTUIREA </a:t>
            </a:r>
            <a:r>
              <a:rPr lang="en-US" dirty="0" smtClean="0">
                <a:latin typeface="Calisto MT" panose="02040603050505030304" pitchFamily="18" charset="0"/>
              </a:rPr>
              <a:t>PROFESORILOR DE </a:t>
            </a:r>
            <a:r>
              <a:rPr lang="ro-RO" dirty="0" smtClean="0">
                <a:latin typeface="Calisto MT" panose="02040603050505030304" pitchFamily="18" charset="0"/>
              </a:rPr>
              <a:t>LIMBI </a:t>
            </a:r>
            <a:r>
              <a:rPr lang="ro-RO" dirty="0" smtClean="0">
                <a:latin typeface="Calisto MT" panose="02040603050505030304" pitchFamily="18" charset="0"/>
              </a:rPr>
              <a:t>MODERNE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 smtClean="0"/>
          </a:p>
          <a:p>
            <a:pPr algn="ctr"/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662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172"/>
          </a:xfrm>
        </p:spPr>
        <p:txBody>
          <a:bodyPr/>
          <a:lstStyle/>
          <a:p>
            <a:r>
              <a:rPr lang="ro-RO" dirty="0" smtClean="0">
                <a:latin typeface="Calisto MT" panose="02040603050505030304" pitchFamily="18" charset="0"/>
              </a:rPr>
              <a:t>Programa școlară – clasa a VI a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52282"/>
            <a:ext cx="8915400" cy="4558940"/>
          </a:xfrm>
        </p:spPr>
        <p:txBody>
          <a:bodyPr/>
          <a:lstStyle/>
          <a:p>
            <a:r>
              <a:rPr lang="ro-RO" dirty="0" smtClean="0">
                <a:latin typeface="Calisto MT" panose="02040603050505030304" pitchFamily="18" charset="0"/>
              </a:rPr>
              <a:t>Elemente </a:t>
            </a:r>
            <a:r>
              <a:rPr lang="ro-RO" dirty="0">
                <a:latin typeface="Calisto MT" panose="02040603050505030304" pitchFamily="18" charset="0"/>
              </a:rPr>
              <a:t>de </a:t>
            </a:r>
            <a:r>
              <a:rPr lang="ro-RO" dirty="0" smtClean="0">
                <a:latin typeface="Calisto MT" panose="02040603050505030304" pitchFamily="18" charset="0"/>
              </a:rPr>
              <a:t>noutate – Programa: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este structurată pe formarea – evaluarea competențelor;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 include procesele de construcție a competenței;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i</a:t>
            </a:r>
            <a:r>
              <a:rPr lang="ro-RO" dirty="0" smtClean="0">
                <a:latin typeface="Calisto MT" panose="02040603050505030304" pitchFamily="18" charset="0"/>
              </a:rPr>
              <a:t>ndică tipuri de activități specifice formării acestora;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relaționează  </a:t>
            </a:r>
            <a:r>
              <a:rPr lang="ro-RO" dirty="0" err="1">
                <a:latin typeface="Calisto MT" panose="02040603050505030304" pitchFamily="18" charset="0"/>
              </a:rPr>
              <a:t>subcompetențele</a:t>
            </a:r>
            <a:r>
              <a:rPr lang="ro-RO" dirty="0">
                <a:latin typeface="Calisto MT" panose="02040603050505030304" pitchFamily="18" charset="0"/>
              </a:rPr>
              <a:t> cu norma lingvistică și conținutul adecvat;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face referire la modalitatea de evaluare 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s</a:t>
            </a:r>
            <a:r>
              <a:rPr lang="ro-RO" dirty="0" smtClean="0">
                <a:latin typeface="Calisto MT" panose="02040603050505030304" pitchFamily="18" charset="0"/>
              </a:rPr>
              <a:t>ugerează tipuri de activități de evaluare specifice fiecărei competențe/</a:t>
            </a:r>
            <a:r>
              <a:rPr lang="ro-RO" dirty="0" err="1" smtClean="0">
                <a:latin typeface="Calisto MT" panose="02040603050505030304" pitchFamily="18" charset="0"/>
              </a:rPr>
              <a:t>subcompetențe</a:t>
            </a:r>
            <a:r>
              <a:rPr lang="ro-RO" dirty="0" smtClean="0">
                <a:latin typeface="Calisto MT" panose="0204060305050503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stimulează exprimarea punctului de vedere și creativitatea.</a:t>
            </a: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168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alisto MT" panose="02040603050505030304" pitchFamily="18" charset="0"/>
              </a:rPr>
              <a:t>DOCUMENTE NORMATIVE DE SPECIALITATE </a:t>
            </a:r>
            <a:r>
              <a:rPr lang="ro-RO" dirty="0" smtClean="0">
                <a:latin typeface="Calisto MT" panose="02040603050505030304" pitchFamily="18" charset="0"/>
              </a:rPr>
              <a:t>ÎN VIGOARE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ro-RO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 err="1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</a:t>
            </a:r>
            <a:r>
              <a:rPr lang="en-US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MEN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nr.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3.220/19.02.2018;</a:t>
            </a:r>
            <a:endParaRPr 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err="1">
                <a:latin typeface="Calisto MT" panose="02040603050505030304" pitchFamily="18" charset="0"/>
              </a:rPr>
              <a:t>Recunoa</a:t>
            </a:r>
            <a:r>
              <a:rPr lang="ro-RO" dirty="0">
                <a:latin typeface="Calisto MT" panose="02040603050505030304" pitchFamily="18" charset="0"/>
              </a:rPr>
              <a:t>ș</a:t>
            </a:r>
            <a:r>
              <a:rPr lang="en-US" dirty="0" err="1">
                <a:latin typeface="Calisto MT" panose="02040603050505030304" pitchFamily="18" charset="0"/>
              </a:rPr>
              <a:t>terea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anose="02040603050505030304" pitchFamily="18" charset="0"/>
              </a:rPr>
              <a:t>și echivalarea rezultatelor obținute la examene cu recunoaștere internațională – aprobată prin OM nr. 5905/2016;</a:t>
            </a:r>
          </a:p>
          <a:p>
            <a:r>
              <a:rPr lang="ro-RO" dirty="0">
                <a:latin typeface="Calisto MT" panose="02040603050505030304" pitchFamily="18" charset="0"/>
              </a:rPr>
              <a:t>Regulamentul – cadru de organizare şi funcționare a claselor cu  predare a unei limbi moderne în regim intensiv sau bilingv în unitățile de învățământ preuniversitar</a:t>
            </a:r>
            <a:r>
              <a:rPr lang="en-US" dirty="0">
                <a:latin typeface="Calisto MT" panose="02040603050505030304" pitchFamily="18" charset="0"/>
              </a:rPr>
              <a:t> – a</a:t>
            </a:r>
            <a:r>
              <a:rPr lang="ro-RO" dirty="0">
                <a:latin typeface="Calisto MT" panose="02040603050505030304" pitchFamily="18" charset="0"/>
              </a:rPr>
              <a:t>p</a:t>
            </a:r>
            <a:r>
              <a:rPr lang="en-US" dirty="0" err="1">
                <a:latin typeface="Calisto MT" panose="02040603050505030304" pitchFamily="18" charset="0"/>
              </a:rPr>
              <a:t>robat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pri</a:t>
            </a:r>
            <a:r>
              <a:rPr lang="ro-RO" dirty="0">
                <a:latin typeface="Calisto MT" panose="02040603050505030304" pitchFamily="18" charset="0"/>
              </a:rPr>
              <a:t>n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anose="02040603050505030304" pitchFamily="18" charset="0"/>
              </a:rPr>
              <a:t>OM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nr</a:t>
            </a:r>
            <a:r>
              <a:rPr lang="en-US" dirty="0">
                <a:latin typeface="Calisto MT" panose="02040603050505030304" pitchFamily="18" charset="0"/>
              </a:rPr>
              <a:t>. 4797/2017;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o-RO" dirty="0" smtClean="0">
                <a:latin typeface="Calisto MT" panose="02040603050505030304" pitchFamily="18" charset="0"/>
              </a:rPr>
              <a:t>Metodologia-cadru</a:t>
            </a:r>
            <a:r>
              <a:rPr lang="ro-RO" dirty="0">
                <a:latin typeface="Calisto MT" panose="02040603050505030304" pitchFamily="18" charset="0"/>
              </a:rPr>
              <a:t> de organizare şi </a:t>
            </a:r>
            <a:r>
              <a:rPr lang="ro-RO" dirty="0" err="1">
                <a:latin typeface="Calisto MT" panose="02040603050505030304" pitchFamily="18" charset="0"/>
              </a:rPr>
              <a:t>desfăşurare</a:t>
            </a:r>
            <a:r>
              <a:rPr lang="ro-RO" dirty="0">
                <a:latin typeface="Calisto MT" panose="02040603050505030304" pitchFamily="18" charset="0"/>
              </a:rPr>
              <a:t> a </a:t>
            </a:r>
            <a:r>
              <a:rPr lang="ro-RO" dirty="0" err="1">
                <a:latin typeface="Calisto MT" panose="02040603050505030304" pitchFamily="18" charset="0"/>
              </a:rPr>
              <a:t>competiţiilor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şcolare</a:t>
            </a:r>
            <a:r>
              <a:rPr lang="ro-RO" dirty="0">
                <a:latin typeface="Calisto MT" panose="02040603050505030304" pitchFamily="18" charset="0"/>
              </a:rPr>
              <a:t> şi Regulamentul de organizare a </a:t>
            </a:r>
            <a:r>
              <a:rPr lang="ro-RO" dirty="0" err="1">
                <a:latin typeface="Calisto MT" panose="02040603050505030304" pitchFamily="18" charset="0"/>
              </a:rPr>
              <a:t>activităţilor</a:t>
            </a:r>
            <a:r>
              <a:rPr lang="ro-RO" dirty="0">
                <a:latin typeface="Calisto MT" panose="02040603050505030304" pitchFamily="18" charset="0"/>
              </a:rPr>
              <a:t> cuprinse în calendarul </a:t>
            </a:r>
            <a:r>
              <a:rPr lang="ro-RO" dirty="0" err="1">
                <a:latin typeface="Calisto MT" panose="02040603050505030304" pitchFamily="18" charset="0"/>
              </a:rPr>
              <a:t>activităţilor</a:t>
            </a:r>
            <a:r>
              <a:rPr lang="ro-RO" dirty="0">
                <a:latin typeface="Calisto MT" panose="02040603050505030304" pitchFamily="18" charset="0"/>
              </a:rPr>
              <a:t> educative, </a:t>
            </a:r>
            <a:r>
              <a:rPr lang="ro-RO" dirty="0" err="1">
                <a:latin typeface="Calisto MT" panose="02040603050505030304" pitchFamily="18" charset="0"/>
              </a:rPr>
              <a:t>şcolare</a:t>
            </a:r>
            <a:r>
              <a:rPr lang="ro-RO" dirty="0">
                <a:latin typeface="Calisto MT" panose="02040603050505030304" pitchFamily="18" charset="0"/>
              </a:rPr>
              <a:t> şi </a:t>
            </a:r>
            <a:r>
              <a:rPr lang="ro-RO" dirty="0" err="1">
                <a:latin typeface="Calisto MT" panose="02040603050505030304" pitchFamily="18" charset="0"/>
              </a:rPr>
              <a:t>extraşcolare</a:t>
            </a:r>
            <a:r>
              <a:rPr lang="ro-RO" dirty="0">
                <a:latin typeface="Calisto MT" panose="02040603050505030304" pitchFamily="18" charset="0"/>
              </a:rPr>
              <a:t> – aprobată prin OM nr. 4203/2018.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ROFUIP – modificat și completat prin OMEN nr. 3027/2018 – modificarea și completarea art. 66 – privind </a:t>
            </a:r>
            <a:r>
              <a:rPr 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atributiile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catedrelor/comisiilor metodice în elaborarea ofertei CDȘ și selectarea auxiliarelor didactice și a mijloacelor de învățământ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ro-RO" i="1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039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alisto MT" panose="02040603050505030304" pitchFamily="18" charset="0"/>
              </a:rPr>
              <a:t>DOCUMENTE NORMATIVE DE SPECIALITATE </a:t>
            </a:r>
            <a:r>
              <a:rPr lang="ro-RO" dirty="0">
                <a:latin typeface="Calisto MT" panose="02040603050505030304" pitchFamily="18" charset="0"/>
              </a:rPr>
              <a:t>ÎN VIGOARE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 pentru gimnaziu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revizuite și completate prin OMEN nr. 4221/2018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privind modificarea Anexelor 2-7 ale Ordinului ministrului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educaţiei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naţionale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3590/2016, privind aprobarea planurilor-cadru de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pentru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gimnazial </a:t>
            </a:r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integrarea precizării referitoare la studiul intensiv al unei limbi moderne, conform căreia disciplina se studiază 4 ore/săptămână astfel: 2 ore/săptămână prevăzute în trunchiul comun (TC) și 2 ore/săptămână din curriculumul la decizia școlii (CDS).</a:t>
            </a:r>
            <a:endParaRPr lang="en-US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Plan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uri 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-</a:t>
            </a:r>
            <a:r>
              <a:rPr lang="en-US" altLang="ro-RO" dirty="0" err="1">
                <a:latin typeface="Calisto MT" panose="02040603050505030304" pitchFamily="18" charset="0"/>
                <a:cs typeface="Tahoma" panose="020B0604030504040204" pitchFamily="34" charset="0"/>
              </a:rPr>
              <a:t>cadru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învățământ pentru liceu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www.programe.ise.ro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Programe școlare -  </a:t>
            </a:r>
            <a:r>
              <a:rPr lang="ro-RO" alt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www.programe.ise.ro</a:t>
            </a:r>
            <a:r>
              <a:rPr lang="en-US" alt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o-RO" alt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155341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1" y="624110"/>
            <a:ext cx="8915401" cy="15094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ADRUL NORMATIV PRIVIND ORGANIZAREA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PROCESULUI DE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ÎNVĂȚĂMÂNT, ÎN ANUL ȘCOLAR 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</a:t>
            </a:r>
            <a:r>
              <a:rPr lang="en-US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sz="28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sz="28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sz="28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en-US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</a:t>
            </a:r>
            <a:r>
              <a:rPr lang="ro-RO" sz="28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</a:p>
          <a:p>
            <a:r>
              <a:rPr lang="ro-RO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național de evaluare națională –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</a:t>
            </a:r>
            <a:r>
              <a:rPr lang="ro-RO" altLang="ro-RO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.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en-US" altLang="ro-RO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4813/29.08.2018</a:t>
            </a:r>
            <a:endParaRPr lang="ro-RO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r>
              <a:rPr lang="ro-RO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Admiterea în învățământul liceal și profesional de stat –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ro-RO" altLang="ro-RO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–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4829/30.08.2018</a:t>
            </a:r>
            <a:endParaRPr lang="ro-RO" altLang="ro-RO" dirty="0" smtClean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i="1" dirty="0">
                <a:latin typeface="Calisto MT" panose="02040603050505030304" pitchFamily="18" charset="0"/>
              </a:rPr>
              <a:t>Candidaților, care, în clasa a VII-a/a VIII- a, au obținut premiul I, al II-lea sau al III-lea la etapa națională a olimpiadei de limba engleză/ franceză/ germană/ italiană/ spaniolă/ rusă, li se recunosc rezultatele obținute la olimpiadă, în baza diplomei emise de Ministerul Educației Naționale, și li se echivalează cu nota 10 la proba de verificare a cunoștințelor de limbă modernă pentru admiterea în clasele a IX-a cu program bilingv de predare a unei limbi moderne de </a:t>
            </a:r>
            <a:r>
              <a:rPr lang="ro-RO" i="1" dirty="0" err="1">
                <a:latin typeface="Calisto MT" panose="02040603050505030304" pitchFamily="18" charset="0"/>
              </a:rPr>
              <a:t>circulaţie</a:t>
            </a:r>
            <a:r>
              <a:rPr lang="ro-RO" i="1" dirty="0">
                <a:latin typeface="Calisto MT" panose="02040603050505030304" pitchFamily="18" charset="0"/>
              </a:rPr>
              <a:t> </a:t>
            </a:r>
            <a:r>
              <a:rPr lang="ro-RO" i="1" dirty="0" err="1">
                <a:latin typeface="Calisto MT" panose="02040603050505030304" pitchFamily="18" charset="0"/>
              </a:rPr>
              <a:t>internaţională</a:t>
            </a:r>
            <a:r>
              <a:rPr lang="ro-RO" i="1" dirty="0" smtClean="0">
                <a:latin typeface="Calisto MT" panose="02040603050505030304" pitchFamily="18" charset="0"/>
              </a:rPr>
              <a:t>.</a:t>
            </a:r>
            <a:endParaRPr lang="ro-RO" altLang="ro-RO" i="1" dirty="0" smtClean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r>
              <a:rPr lang="ro-RO" altLang="ro-RO" i="1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</a:t>
            </a:r>
            <a:r>
              <a:rPr lang="ro-RO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național de bacalaureat  -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en-US" altLang="ro-RO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4830/30.08.2018</a:t>
            </a:r>
          </a:p>
          <a:p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201893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altLang="en-US" sz="32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O</a:t>
            </a:r>
            <a:r>
              <a:rPr lang="it-IT" altLang="en-US" sz="32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FERTA NAŢIONALĂ PENTRU MANUALE</a:t>
            </a:r>
            <a:r>
              <a:rPr lang="ro-RO" altLang="en-US" sz="32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32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ȘCOLARE</a:t>
            </a:r>
            <a:r>
              <a:rPr lang="ro-RO" altLang="en-US" sz="32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, AUXILIARE DIDACTICE</a:t>
            </a:r>
            <a:endParaRPr lang="ro-RO" sz="3200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70000"/>
              <a:defRPr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Catalogul manualelor școlare valabile  în  anul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şcolar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 2018-2019 (retipări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ri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cls. </a:t>
            </a:r>
            <a:r>
              <a:rPr lang="ro-RO" dirty="0" smtClean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I-V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și clasele VI-XII)  poate fi accesat la adresa: www.rocnee.eu	</a:t>
            </a:r>
          </a:p>
          <a:p>
            <a:pPr>
              <a:buSzPct val="70000"/>
              <a:defRPr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Manuale școlare digitale 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</a:rPr>
              <a:t>Manuale școlare 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https://www.manuale.edu.ro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/</a:t>
            </a: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Lista auxiliarelor didactice aprobate de MEN –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hlinkClick r:id="rId3"/>
              </a:rPr>
              <a:t>www.edu.ro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 (Învățământ preuniversitar)</a:t>
            </a:r>
          </a:p>
          <a:p>
            <a:pPr>
              <a:buSzPct val="70000"/>
              <a:defRPr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Lista mijloacelor de învățământ aprobate de MEN - www.edu.ro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72553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Calisto MT" panose="02040603050505030304" pitchFamily="18" charset="0"/>
              </a:rPr>
              <a:t>PRIORITĂȚI EDUCAȚIONALE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latin typeface="Calisto MT" panose="02040603050505030304" pitchFamily="18" charset="0"/>
              </a:rPr>
              <a:t>PREDAREA – ÎNVĂȚAREA – FORMAREA COMPETENȚELOR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Calisto MT" panose="02040603050505030304" pitchFamily="18" charset="0"/>
              </a:rPr>
              <a:t>Centrarea</a:t>
            </a:r>
            <a:r>
              <a:rPr lang="en-US" dirty="0">
                <a:latin typeface="Calisto MT" panose="02040603050505030304" pitchFamily="18" charset="0"/>
              </a:rPr>
              <a:t> pre</a:t>
            </a:r>
            <a:r>
              <a:rPr lang="ro-RO" dirty="0">
                <a:latin typeface="Calisto MT" panose="02040603050505030304" pitchFamily="18" charset="0"/>
              </a:rPr>
              <a:t>dării pe formarea competențelor;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Relaționarea formării competențelor cu evaluarea acestora;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Utilizarea unui conținut științific corect;</a:t>
            </a:r>
            <a:endParaRPr lang="en-US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Calisto MT" panose="02040603050505030304" pitchFamily="18" charset="0"/>
              </a:rPr>
              <a:t>Accentuarea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dimensiunii</a:t>
            </a:r>
            <a:r>
              <a:rPr lang="en-US" dirty="0">
                <a:latin typeface="Calisto MT" panose="02040603050505030304" pitchFamily="18" charset="0"/>
              </a:rPr>
              <a:t> con</a:t>
            </a:r>
            <a:r>
              <a:rPr lang="ro-RO" dirty="0">
                <a:latin typeface="Calisto MT" panose="02040603050505030304" pitchFamily="18" charset="0"/>
              </a:rPr>
              <a:t>ș</a:t>
            </a:r>
            <a:r>
              <a:rPr lang="en-US" dirty="0" err="1">
                <a:latin typeface="Calisto MT" panose="02040603050505030304" pitchFamily="18" charset="0"/>
              </a:rPr>
              <a:t>tiente</a:t>
            </a:r>
            <a:r>
              <a:rPr lang="en-US" dirty="0">
                <a:latin typeface="Calisto MT" panose="02040603050505030304" pitchFamily="18" charset="0"/>
              </a:rPr>
              <a:t> a </a:t>
            </a:r>
            <a:r>
              <a:rPr lang="ro-RO" dirty="0">
                <a:latin typeface="Calisto MT" panose="02040603050505030304" pitchFamily="18" charset="0"/>
              </a:rPr>
              <a:t>î</a:t>
            </a:r>
            <a:r>
              <a:rPr lang="en-US" dirty="0" err="1">
                <a:latin typeface="Calisto MT" panose="02040603050505030304" pitchFamily="18" charset="0"/>
              </a:rPr>
              <a:t>nv</a:t>
            </a:r>
            <a:r>
              <a:rPr lang="ro-RO" dirty="0" err="1">
                <a:latin typeface="Calisto MT" panose="02040603050505030304" pitchFamily="18" charset="0"/>
              </a:rPr>
              <a:t>ăță</a:t>
            </a:r>
            <a:r>
              <a:rPr lang="en-US" dirty="0" err="1">
                <a:latin typeface="Calisto MT" panose="02040603050505030304" pitchFamily="18" charset="0"/>
              </a:rPr>
              <a:t>rii</a:t>
            </a:r>
            <a:r>
              <a:rPr lang="ro-RO" dirty="0">
                <a:latin typeface="Calisto MT" panose="02040603050505030304" pitchFamily="18" charset="0"/>
              </a:rPr>
              <a:t>, printr-o selectare relevantă a conținutului și o proiectarea adecvată a activităților de </a:t>
            </a:r>
            <a:r>
              <a:rPr lang="ro-RO" dirty="0" smtClean="0">
                <a:latin typeface="Calisto MT" panose="02040603050505030304" pitchFamily="18" charset="0"/>
              </a:rPr>
              <a:t>învățare; 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Crearea unor contexte de învățare și elaborarea unor sarcini de lucru asociate cu exprimarea perspectivei personale și manifestarea </a:t>
            </a:r>
            <a:r>
              <a:rPr lang="ro-RO" dirty="0" smtClean="0">
                <a:latin typeface="Calisto MT" panose="02040603050505030304" pitchFamily="18" charset="0"/>
              </a:rPr>
              <a:t>creativității;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Utilizarea elementelor de noutate (input audio – video, </a:t>
            </a:r>
            <a:r>
              <a:rPr lang="ro-RO" dirty="0">
                <a:latin typeface="Calisto MT" panose="02040603050505030304" pitchFamily="18" charset="0"/>
              </a:rPr>
              <a:t>sarcini de lucru diversificate, atractive, </a:t>
            </a:r>
            <a:r>
              <a:rPr lang="ro-RO" dirty="0" smtClean="0">
                <a:latin typeface="Calisto MT" panose="02040603050505030304" pitchFamily="18" charset="0"/>
              </a:rPr>
              <a:t>atipice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smtClean="0">
                <a:latin typeface="Calisto MT" panose="02040603050505030304" pitchFamily="18" charset="0"/>
              </a:rPr>
              <a:t>etc. – www.busyteacher.org)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614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EVALUAREA</a:t>
            </a:r>
            <a:r>
              <a:rPr lang="ro-RO" b="1" dirty="0" smtClean="0">
                <a:latin typeface="Calisto MT" panose="02040603050505030304" pitchFamily="18" charset="0"/>
              </a:rPr>
              <a:t> – EVALUAREA COMPETENȚELOR</a:t>
            </a:r>
            <a:endParaRPr lang="en-US" b="1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Continuă, reală, transparentă și niciodată punitivă;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Proiectarea și diversificarea activităților de evaluare astfel încât să stimuleze gândirea analitică, sintetică, creativă;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Elaborarea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itemilor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sarcinilor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evaluare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diverse, inedite, atractive, care să stimuleze participarea elevilor și răspunsul personalizat Utilizarea </a:t>
            </a:r>
            <a:r>
              <a:rPr lang="ro-RO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unor sarcini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de </a:t>
            </a:r>
            <a:r>
              <a:rPr lang="ro-RO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lucru diverse, inedite, atractive, care să stimuleze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participarea elevilor (http://www.teachhub.com/40-alternative-assessments-learning</a:t>
            </a:r>
            <a:r>
              <a:rPr lang="ro-RO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)</a:t>
            </a:r>
            <a:endParaRPr lang="en-US" dirty="0" smtClean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sto MT" panose="02040603050505030304" pitchFamily="18" charset="0"/>
              </a:rPr>
              <a:t>Calibrarea</a:t>
            </a:r>
            <a:r>
              <a:rPr lang="en-US" dirty="0" smtClean="0">
                <a:latin typeface="Calisto MT" panose="02040603050505030304" pitchFamily="18" charset="0"/>
              </a:rPr>
              <a:t> </a:t>
            </a:r>
            <a:r>
              <a:rPr lang="en-US" dirty="0" err="1" smtClean="0">
                <a:latin typeface="Calisto MT" panose="02040603050505030304" pitchFamily="18" charset="0"/>
              </a:rPr>
              <a:t>testelor</a:t>
            </a:r>
            <a:r>
              <a:rPr lang="en-US" dirty="0" smtClean="0">
                <a:latin typeface="Calisto MT" panose="02040603050505030304" pitchFamily="18" charset="0"/>
              </a:rPr>
              <a:t> de </a:t>
            </a:r>
            <a:r>
              <a:rPr lang="en-US" dirty="0" err="1" smtClean="0">
                <a:latin typeface="Calisto MT" panose="02040603050505030304" pitchFamily="18" charset="0"/>
              </a:rPr>
              <a:t>evaluare</a:t>
            </a:r>
            <a:r>
              <a:rPr lang="en-US" dirty="0" smtClean="0">
                <a:latin typeface="Calisto MT" panose="02040603050505030304" pitchFamily="18" charset="0"/>
              </a:rPr>
              <a:t> conform </a:t>
            </a:r>
            <a:r>
              <a:rPr lang="en-US" dirty="0" err="1" smtClean="0">
                <a:latin typeface="Calisto MT" panose="02040603050505030304" pitchFamily="18" charset="0"/>
              </a:rPr>
              <a:t>nivelului</a:t>
            </a:r>
            <a:r>
              <a:rPr lang="en-US" dirty="0" smtClean="0">
                <a:latin typeface="Calisto MT" panose="02040603050505030304" pitchFamily="18" charset="0"/>
              </a:rPr>
              <a:t> </a:t>
            </a:r>
            <a:r>
              <a:rPr lang="en-US" dirty="0" err="1" smtClean="0">
                <a:latin typeface="Calisto MT" panose="02040603050505030304" pitchFamily="18" charset="0"/>
              </a:rPr>
              <a:t>lingvistic</a:t>
            </a:r>
            <a:r>
              <a:rPr lang="ro-RO" dirty="0">
                <a:latin typeface="Calisto MT" panose="02040603050505030304" pitchFamily="18" charset="0"/>
              </a:rPr>
              <a:t>.</a:t>
            </a:r>
            <a:endParaRPr lang="ro-RO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214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86378" y="624110"/>
            <a:ext cx="941823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alisto MT" panose="02040603050505030304" pitchFamily="18" charset="0"/>
              </a:rPr>
              <a:t>PREDAREA – </a:t>
            </a:r>
            <a:r>
              <a:rPr lang="ro-RO" dirty="0">
                <a:latin typeface="Calisto MT" panose="02040603050505030304" pitchFamily="18" charset="0"/>
              </a:rPr>
              <a:t>Î</a:t>
            </a:r>
            <a:r>
              <a:rPr lang="en-US" dirty="0">
                <a:latin typeface="Calisto MT" panose="02040603050505030304" pitchFamily="18" charset="0"/>
              </a:rPr>
              <a:t>NV</a:t>
            </a:r>
            <a:r>
              <a:rPr lang="ro-RO" dirty="0">
                <a:latin typeface="Calisto MT" panose="02040603050505030304" pitchFamily="18" charset="0"/>
              </a:rPr>
              <a:t>ĂȚ</a:t>
            </a:r>
            <a:r>
              <a:rPr lang="en-US" dirty="0">
                <a:latin typeface="Calisto MT" panose="02040603050505030304" pitchFamily="18" charset="0"/>
              </a:rPr>
              <a:t>AREA</a:t>
            </a:r>
            <a:r>
              <a:rPr lang="ro-RO" dirty="0">
                <a:latin typeface="Calisto MT" panose="02040603050505030304" pitchFamily="18" charset="0"/>
              </a:rPr>
              <a:t> – EVALUAREA CREATIVĂ</a:t>
            </a:r>
            <a:br>
              <a:rPr lang="ro-RO" dirty="0">
                <a:latin typeface="Calisto MT" panose="02040603050505030304" pitchFamily="18" charset="0"/>
              </a:rPr>
            </a:br>
            <a:r>
              <a:rPr lang="ro-RO" dirty="0">
                <a:latin typeface="Calisto MT" panose="02040603050505030304" pitchFamily="18" charset="0"/>
              </a:rPr>
              <a:t> CREATIVE TEACHERS</a:t>
            </a:r>
            <a:endParaRPr lang="ro-RO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62130" y="2133600"/>
            <a:ext cx="5640946" cy="4614930"/>
          </a:xfrm>
        </p:spPr>
        <p:txBody>
          <a:bodyPr/>
          <a:lstStyle/>
          <a:p>
            <a:r>
              <a:rPr lang="ro-RO" dirty="0" err="1">
                <a:latin typeface="Calisto MT" panose="02040603050505030304" pitchFamily="18" charset="0"/>
              </a:rPr>
              <a:t>Think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outside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the</a:t>
            </a:r>
            <a:r>
              <a:rPr lang="ro-RO" dirty="0">
                <a:latin typeface="Calisto MT" panose="02040603050505030304" pitchFamily="18" charset="0"/>
              </a:rPr>
              <a:t> box</a:t>
            </a:r>
          </a:p>
          <a:p>
            <a:r>
              <a:rPr lang="ro-RO" dirty="0" err="1">
                <a:latin typeface="Calisto MT" panose="02040603050505030304" pitchFamily="18" charset="0"/>
              </a:rPr>
              <a:t>Explore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all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possibilities</a:t>
            </a:r>
            <a:endParaRPr lang="ro-RO" dirty="0">
              <a:latin typeface="Calisto MT" panose="02040603050505030304" pitchFamily="18" charset="0"/>
            </a:endParaRPr>
          </a:p>
          <a:p>
            <a:r>
              <a:rPr lang="ro-RO" dirty="0">
                <a:latin typeface="Calisto MT" panose="02040603050505030304" pitchFamily="18" charset="0"/>
              </a:rPr>
              <a:t>Foster </a:t>
            </a:r>
            <a:r>
              <a:rPr lang="ro-RO" dirty="0" err="1">
                <a:latin typeface="Calisto MT" panose="02040603050505030304" pitchFamily="18" charset="0"/>
              </a:rPr>
              <a:t>creativity</a:t>
            </a:r>
            <a:endParaRPr lang="ro-RO" dirty="0">
              <a:latin typeface="Calisto MT" panose="02040603050505030304" pitchFamily="18" charset="0"/>
            </a:endParaRPr>
          </a:p>
          <a:p>
            <a:r>
              <a:rPr lang="ro-RO" dirty="0" err="1">
                <a:latin typeface="Calisto MT" panose="02040603050505030304" pitchFamily="18" charset="0"/>
              </a:rPr>
              <a:t>Encourage</a:t>
            </a:r>
            <a:r>
              <a:rPr lang="ro-RO" dirty="0">
                <a:latin typeface="Calisto MT" panose="02040603050505030304" pitchFamily="18" charset="0"/>
              </a:rPr>
              <a:t> multiple </a:t>
            </a:r>
            <a:r>
              <a:rPr lang="ro-RO" dirty="0" err="1">
                <a:latin typeface="Calisto MT" panose="02040603050505030304" pitchFamily="18" charset="0"/>
              </a:rPr>
              <a:t>viewpoints</a:t>
            </a:r>
            <a:endParaRPr lang="ro-RO" dirty="0">
              <a:latin typeface="Calisto MT" panose="02040603050505030304" pitchFamily="18" charset="0"/>
            </a:endParaRPr>
          </a:p>
          <a:p>
            <a:r>
              <a:rPr lang="ro-RO" dirty="0" err="1">
                <a:latin typeface="Calisto MT" panose="02040603050505030304" pitchFamily="18" charset="0"/>
              </a:rPr>
              <a:t>Ask</a:t>
            </a:r>
            <a:r>
              <a:rPr lang="ro-RO" dirty="0">
                <a:latin typeface="Calisto MT" panose="02040603050505030304" pitchFamily="18" charset="0"/>
              </a:rPr>
              <a:t> open </a:t>
            </a:r>
            <a:r>
              <a:rPr lang="ro-RO" dirty="0" err="1" smtClean="0">
                <a:latin typeface="Calisto MT" panose="02040603050505030304" pitchFamily="18" charset="0"/>
              </a:rPr>
              <a:t>questions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Avoid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demonstrating</a:t>
            </a:r>
            <a:r>
              <a:rPr lang="ro-RO" dirty="0" smtClean="0">
                <a:latin typeface="Calisto MT" panose="02040603050505030304" pitchFamily="18" charset="0"/>
              </a:rPr>
              <a:t> a </a:t>
            </a:r>
            <a:r>
              <a:rPr lang="ro-RO" dirty="0" err="1" smtClean="0">
                <a:latin typeface="Calisto MT" panose="02040603050505030304" pitchFamily="18" charset="0"/>
              </a:rPr>
              <a:t>right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way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Highlight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diversity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Encourage</a:t>
            </a:r>
            <a:r>
              <a:rPr lang="ro-RO" dirty="0" smtClean="0">
                <a:latin typeface="Calisto MT" panose="02040603050505030304" pitchFamily="18" charset="0"/>
              </a:rPr>
              <a:t> creative problem </a:t>
            </a:r>
            <a:r>
              <a:rPr lang="ro-RO" dirty="0" err="1" smtClean="0">
                <a:latin typeface="Calisto MT" panose="02040603050505030304" pitchFamily="18" charset="0"/>
              </a:rPr>
              <a:t>solving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Encourage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risks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and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allow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mistakes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Rethink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literature</a:t>
            </a:r>
            <a:endParaRPr lang="ro-RO" dirty="0" smtClean="0">
              <a:latin typeface="Calisto MT" panose="02040603050505030304" pitchFamily="18" charset="0"/>
            </a:endParaRPr>
          </a:p>
          <a:p>
            <a:r>
              <a:rPr lang="ro-RO" dirty="0" err="1" smtClean="0">
                <a:latin typeface="Calisto MT" panose="02040603050505030304" pitchFamily="18" charset="0"/>
              </a:rPr>
              <a:t>Assess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 err="1" smtClean="0">
                <a:latin typeface="Calisto MT" panose="02040603050505030304" pitchFamily="18" charset="0"/>
              </a:rPr>
              <a:t>creatively</a:t>
            </a:r>
            <a:endParaRPr lang="ro-RO" dirty="0"/>
          </a:p>
          <a:p>
            <a:endParaRPr lang="ro-RO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190746" y="2126221"/>
            <a:ext cx="4632059" cy="4467761"/>
          </a:xfrm>
        </p:spPr>
        <p:txBody>
          <a:bodyPr>
            <a:normAutofit/>
          </a:bodyPr>
          <a:lstStyle/>
          <a:p>
            <a:r>
              <a:rPr lang="ro-RO" dirty="0" err="1">
                <a:latin typeface="Calisto MT" panose="02040603050505030304" pitchFamily="18" charset="0"/>
              </a:rPr>
              <a:t>Methods</a:t>
            </a:r>
            <a:r>
              <a:rPr lang="ro-RO" dirty="0">
                <a:latin typeface="Calisto MT" panose="0204060305050503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>
                <a:latin typeface="Calisto MT" panose="02040603050505030304" pitchFamily="18" charset="0"/>
              </a:rPr>
              <a:t>Brainstorming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err="1">
                <a:latin typeface="Calisto MT" panose="02040603050505030304" pitchFamily="18" charset="0"/>
              </a:rPr>
              <a:t>Mind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Maps</a:t>
            </a:r>
            <a:r>
              <a:rPr lang="ro-RO" dirty="0">
                <a:latin typeface="Calisto MT" panose="02040603050505030304" pitchFamily="18" charset="0"/>
              </a:rPr>
              <a:t> (</a:t>
            </a:r>
            <a:r>
              <a:rPr lang="ro-RO" dirty="0" err="1">
                <a:latin typeface="Calisto MT" panose="02040603050505030304" pitchFamily="18" charset="0"/>
              </a:rPr>
              <a:t>words</a:t>
            </a:r>
            <a:r>
              <a:rPr lang="ro-RO" dirty="0">
                <a:latin typeface="Calisto MT" panose="02040603050505030304" pitchFamily="18" charset="0"/>
              </a:rPr>
              <a:t>, </a:t>
            </a:r>
            <a:r>
              <a:rPr lang="ro-RO" dirty="0" err="1">
                <a:latin typeface="Calisto MT" panose="02040603050505030304" pitchFamily="18" charset="0"/>
              </a:rPr>
              <a:t>symbols</a:t>
            </a:r>
            <a:r>
              <a:rPr lang="ro-RO" dirty="0">
                <a:latin typeface="Calisto MT" panose="02040603050505030304" pitchFamily="18" charset="0"/>
              </a:rPr>
              <a:t>, </a:t>
            </a:r>
            <a:r>
              <a:rPr lang="ro-RO" dirty="0" err="1">
                <a:latin typeface="Calisto MT" panose="02040603050505030304" pitchFamily="18" charset="0"/>
              </a:rPr>
              <a:t>images</a:t>
            </a:r>
            <a:r>
              <a:rPr lang="ro-RO" dirty="0">
                <a:latin typeface="Calisto MT" panose="02040603050505030304" pitchFamily="18" charset="0"/>
              </a:rPr>
              <a:t>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>
                <a:latin typeface="Calisto MT" panose="02040603050505030304" pitchFamily="18" charset="0"/>
              </a:rPr>
              <a:t>Get </a:t>
            </a:r>
            <a:r>
              <a:rPr lang="ro-RO" dirty="0" err="1">
                <a:latin typeface="Calisto MT" panose="02040603050505030304" pitchFamily="18" charset="0"/>
              </a:rPr>
              <a:t>hypothetical</a:t>
            </a:r>
            <a:r>
              <a:rPr lang="ro-RO" dirty="0">
                <a:latin typeface="Calisto MT" panose="02040603050505030304" pitchFamily="18" charset="0"/>
              </a:rPr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err="1">
                <a:latin typeface="Calisto MT" panose="02040603050505030304" pitchFamily="18" charset="0"/>
              </a:rPr>
              <a:t>Build</a:t>
            </a:r>
            <a:r>
              <a:rPr lang="ro-RO" dirty="0">
                <a:latin typeface="Calisto MT" panose="02040603050505030304" pitchFamily="18" charset="0"/>
              </a:rPr>
              <a:t> a </a:t>
            </a:r>
            <a:r>
              <a:rPr lang="ro-RO" dirty="0" err="1">
                <a:latin typeface="Calisto MT" panose="02040603050505030304" pitchFamily="18" charset="0"/>
              </a:rPr>
              <a:t>storyboard</a:t>
            </a:r>
            <a:r>
              <a:rPr lang="ro-RO" dirty="0">
                <a:latin typeface="Calisto MT" panose="02040603050505030304" pitchFamily="18" charset="0"/>
              </a:rPr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err="1">
                <a:latin typeface="Calisto MT" panose="02040603050505030304" pitchFamily="18" charset="0"/>
              </a:rPr>
              <a:t>Flip</a:t>
            </a:r>
            <a:r>
              <a:rPr lang="ro-RO" dirty="0">
                <a:latin typeface="Calisto MT" panose="02040603050505030304" pitchFamily="18" charset="0"/>
              </a:rPr>
              <a:t> it </a:t>
            </a:r>
            <a:r>
              <a:rPr lang="ro-RO" dirty="0" err="1">
                <a:latin typeface="Calisto MT" panose="02040603050505030304" pitchFamily="18" charset="0"/>
              </a:rPr>
              <a:t>and</a:t>
            </a:r>
            <a:r>
              <a:rPr lang="ro-RO" dirty="0">
                <a:latin typeface="Calisto MT" panose="02040603050505030304" pitchFamily="18" charset="0"/>
              </a:rPr>
              <a:t> reverse it (multiple </a:t>
            </a:r>
            <a:r>
              <a:rPr lang="ro-RO" dirty="0" err="1">
                <a:latin typeface="Calisto MT" panose="02040603050505030304" pitchFamily="18" charset="0"/>
              </a:rPr>
              <a:t>viewpoints</a:t>
            </a:r>
            <a:r>
              <a:rPr lang="ro-RO" dirty="0">
                <a:latin typeface="Calisto MT" panose="0204060305050503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>
                <a:latin typeface="Calisto MT" panose="02040603050505030304" pitchFamily="18" charset="0"/>
              </a:rPr>
              <a:t>Real </a:t>
            </a:r>
            <a:r>
              <a:rPr lang="ro-RO" dirty="0" err="1">
                <a:latin typeface="Calisto MT" panose="02040603050505030304" pitchFamily="18" charset="0"/>
              </a:rPr>
              <a:t>world</a:t>
            </a:r>
            <a:r>
              <a:rPr lang="ro-RO" dirty="0">
                <a:latin typeface="Calisto MT" panose="02040603050505030304" pitchFamily="18" charset="0"/>
              </a:rPr>
              <a:t> problem </a:t>
            </a:r>
            <a:r>
              <a:rPr lang="ro-RO" dirty="0" err="1">
                <a:latin typeface="Calisto MT" panose="02040603050505030304" pitchFamily="18" charset="0"/>
              </a:rPr>
              <a:t>solving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RO" dirty="0">
                <a:latin typeface="Calisto MT" panose="02040603050505030304" pitchFamily="18" charset="0"/>
              </a:rPr>
              <a:t>Tell </a:t>
            </a:r>
            <a:r>
              <a:rPr lang="ro-RO" dirty="0" err="1">
                <a:latin typeface="Calisto MT" panose="02040603050505030304" pitchFamily="18" charset="0"/>
              </a:rPr>
              <a:t>stories</a:t>
            </a:r>
            <a:r>
              <a:rPr lang="ro-RO" dirty="0">
                <a:latin typeface="Calisto MT" panose="02040603050505030304" pitchFamily="18" charset="0"/>
              </a:rPr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>
                <a:latin typeface="Calisto MT" panose="02040603050505030304" pitchFamily="18" charset="0"/>
              </a:rPr>
              <a:t>Create </a:t>
            </a:r>
            <a:r>
              <a:rPr lang="ro-RO" dirty="0" err="1">
                <a:latin typeface="Calisto MT" panose="02040603050505030304" pitchFamily="18" charset="0"/>
              </a:rPr>
              <a:t>your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own</a:t>
            </a:r>
            <a:r>
              <a:rPr lang="ro-RO" dirty="0">
                <a:latin typeface="Calisto MT" panose="02040603050505030304" pitchFamily="18" charset="0"/>
              </a:rPr>
              <a:t> text (re-</a:t>
            </a:r>
            <a:r>
              <a:rPr lang="ro-RO" dirty="0" err="1">
                <a:latin typeface="Calisto MT" panose="02040603050505030304" pitchFamily="18" charset="0"/>
              </a:rPr>
              <a:t>writing</a:t>
            </a:r>
            <a:r>
              <a:rPr lang="ro-RO" dirty="0">
                <a:latin typeface="Calisto MT" panose="02040603050505030304" pitchFamily="18" charset="0"/>
              </a:rPr>
              <a:t> a </a:t>
            </a:r>
            <a:r>
              <a:rPr lang="ro-RO" dirty="0" smtClean="0">
                <a:latin typeface="Calisto MT" panose="02040603050505030304" pitchFamily="18" charset="0"/>
              </a:rPr>
              <a:t>fragment/story)</a:t>
            </a: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5061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>
                <a:latin typeface="Calisto MT" panose="02040603050505030304" pitchFamily="18" charset="0"/>
              </a:rPr>
              <a:t>INSPECȚIA ȘCOLARĂ ȘI FORMAREA PROFESORILOR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>
                <a:latin typeface="Calisto MT" panose="02040603050505030304" pitchFamily="18" charset="0"/>
              </a:rPr>
              <a:t>Elaborarea documentelor de proiectare didactică conform programelor în vigoare;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programelor școlare de limbi moderne la gimnaziu;  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eficientă a programei școlare pentru clasele cu program intensiv/bilingv de studiu al unei limbi moderne;</a:t>
            </a:r>
          </a:p>
          <a:p>
            <a:r>
              <a:rPr lang="ro-RO" dirty="0">
                <a:latin typeface="Calisto MT" panose="02040603050505030304" pitchFamily="18" charset="0"/>
              </a:rPr>
              <a:t>Adecvarea procesului de predare – evaluare la fiecare regim de </a:t>
            </a:r>
            <a:r>
              <a:rPr lang="ro-RO" dirty="0" smtClean="0">
                <a:latin typeface="Calisto MT" panose="02040603050505030304" pitchFamily="18" charset="0"/>
              </a:rPr>
              <a:t>studiu;</a:t>
            </a:r>
          </a:p>
          <a:p>
            <a:r>
              <a:rPr lang="ro-RO" dirty="0">
                <a:latin typeface="Calisto MT" panose="02040603050505030304" pitchFamily="18" charset="0"/>
              </a:rPr>
              <a:t>Relaționarea performanței didactice cu rezultatele elevilor; </a:t>
            </a:r>
          </a:p>
          <a:p>
            <a:r>
              <a:rPr lang="ro-RO" dirty="0">
                <a:latin typeface="Calisto MT" panose="02040603050505030304" pitchFamily="18" charset="0"/>
              </a:rPr>
              <a:t>Reconsiderarea funcției </a:t>
            </a:r>
            <a:r>
              <a:rPr lang="ro-RO" dirty="0" err="1">
                <a:latin typeface="Calisto MT" panose="02040603050505030304" pitchFamily="18" charset="0"/>
              </a:rPr>
              <a:t>remediale</a:t>
            </a:r>
            <a:r>
              <a:rPr lang="ro-RO" dirty="0">
                <a:latin typeface="Calisto MT" panose="02040603050505030304" pitchFamily="18" charset="0"/>
              </a:rPr>
              <a:t> a inspecției școlare. </a:t>
            </a:r>
          </a:p>
          <a:p>
            <a:r>
              <a:rPr lang="ro-RO" dirty="0">
                <a:latin typeface="Calisto MT" panose="02040603050505030304" pitchFamily="18" charset="0"/>
              </a:rPr>
              <a:t>Valorificarea inspecțiilor efectuate în proiectarea activităților de formare; </a:t>
            </a:r>
          </a:p>
          <a:p>
            <a:r>
              <a:rPr lang="ro-RO" dirty="0">
                <a:latin typeface="Calisto MT" panose="02040603050505030304" pitchFamily="18" charset="0"/>
              </a:rPr>
              <a:t>Includerea, cu prioritate, în cursurile/sesiunile de formare componentele de </a:t>
            </a:r>
            <a:r>
              <a:rPr lang="ro-RO" b="1" dirty="0">
                <a:latin typeface="Calisto MT" panose="02040603050505030304" pitchFamily="18" charset="0"/>
              </a:rPr>
              <a:t>conținut științific și metodică;</a:t>
            </a:r>
          </a:p>
          <a:p>
            <a:r>
              <a:rPr lang="ro-RO" dirty="0">
                <a:latin typeface="Calisto MT" panose="02040603050505030304" pitchFamily="18" charset="0"/>
              </a:rPr>
              <a:t>Accentuarea dimensiunii creative a proiectării didactice; </a:t>
            </a:r>
          </a:p>
          <a:p>
            <a:r>
              <a:rPr lang="ro-RO" dirty="0">
                <a:latin typeface="Calisto MT" panose="02040603050505030304" pitchFamily="18" charset="0"/>
              </a:rPr>
              <a:t>Alocarea unui număr mai mare de ore activităților practice;</a:t>
            </a:r>
          </a:p>
          <a:p>
            <a:r>
              <a:rPr lang="ro-RO" dirty="0">
                <a:latin typeface="Calisto MT" panose="02040603050505030304" pitchFamily="18" charset="0"/>
              </a:rPr>
              <a:t>Mentorat.</a:t>
            </a:r>
          </a:p>
          <a:p>
            <a:endParaRPr lang="ro-RO" dirty="0" smtClean="0">
              <a:latin typeface="Calisto MT" panose="02040603050505030304" pitchFamily="18" charset="0"/>
            </a:endParaRPr>
          </a:p>
          <a:p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30460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558</TotalTime>
  <Words>723</Words>
  <Application>Microsoft Office PowerPoint</Application>
  <PresentationFormat>Custom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CONSFĂTUIREA PROFESORILOR DE LIMBI MODERNE</vt:lpstr>
      <vt:lpstr>DOCUMENTE NORMATIVE DE SPECIALITATE ÎN VIGOARE</vt:lpstr>
      <vt:lpstr>DOCUMENTE NORMATIVE DE SPECIALITATE ÎN VIGOARE</vt:lpstr>
      <vt:lpstr>CADRUL NORMATIV PRIVIND ORGANIZAREA  PROCESULUI DE ÎNVĂȚĂMÂNT, ÎN ANUL ȘCOLAR 2018-2019</vt:lpstr>
      <vt:lpstr>OFERTA NAŢIONALĂ PENTRU MANUALE ȘCOLARE, AUXILIARE DIDACTICE</vt:lpstr>
      <vt:lpstr>PRIORITĂȚI EDUCAȚIONALE</vt:lpstr>
      <vt:lpstr>PRIORITĂȚI EDUCAȚIONALE</vt:lpstr>
      <vt:lpstr>PREDAREA – ÎNVĂȚAREA – EVALUAREA CREATIVĂ  CREATIVE TEACHERS</vt:lpstr>
      <vt:lpstr>INSPECȚIA ȘCOLARĂ ȘI FORMAREA PROFESORILOR</vt:lpstr>
      <vt:lpstr>Programa școlară – clasa a VI 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CONSFĂTUIREA INSPECTORILOR ȘCOLARI PENTRU LIMBI MODERNE</dc:title>
  <dc:creator>Rodica Cherciu</dc:creator>
  <cp:lastModifiedBy>isj</cp:lastModifiedBy>
  <cp:revision>44</cp:revision>
  <dcterms:created xsi:type="dcterms:W3CDTF">2018-08-22T08:59:18Z</dcterms:created>
  <dcterms:modified xsi:type="dcterms:W3CDTF">2018-10-03T09:52:26Z</dcterms:modified>
</cp:coreProperties>
</file>