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22"/>
  </p:notesMasterIdLst>
  <p:sldIdLst>
    <p:sldId id="256" r:id="rId2"/>
    <p:sldId id="313" r:id="rId3"/>
    <p:sldId id="333" r:id="rId4"/>
    <p:sldId id="296" r:id="rId5"/>
    <p:sldId id="334" r:id="rId6"/>
    <p:sldId id="308" r:id="rId7"/>
    <p:sldId id="331" r:id="rId8"/>
    <p:sldId id="316" r:id="rId9"/>
    <p:sldId id="332" r:id="rId10"/>
    <p:sldId id="311" r:id="rId11"/>
    <p:sldId id="269" r:id="rId12"/>
    <p:sldId id="326" r:id="rId13"/>
    <p:sldId id="312" r:id="rId14"/>
    <p:sldId id="327" r:id="rId15"/>
    <p:sldId id="325" r:id="rId16"/>
    <p:sldId id="273" r:id="rId17"/>
    <p:sldId id="274" r:id="rId18"/>
    <p:sldId id="305" r:id="rId19"/>
    <p:sldId id="280" r:id="rId20"/>
    <p:sldId id="265" r:id="rId21"/>
  </p:sldIdLst>
  <p:sldSz cx="12192000" cy="6858000"/>
  <p:notesSz cx="6735763" cy="9866313"/>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591" autoAdjust="0"/>
  </p:normalViewPr>
  <p:slideViewPr>
    <p:cSldViewPr snapToGrid="0">
      <p:cViewPr varScale="1">
        <p:scale>
          <a:sx n="69" d="100"/>
          <a:sy n="69" d="100"/>
        </p:scale>
        <p:origin x="756"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02BDA379-4C7A-42C1-8F3B-249A7AE66455}" type="datetimeFigureOut">
              <a:rPr lang="ro-RO" smtClean="0"/>
              <a:pPr/>
              <a:t>09.09.2021</a:t>
            </a:fld>
            <a:endParaRPr lang="ro-RO"/>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6" name="Footer Placeholder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80688A31-E9B5-41D7-B192-DBA2D1FD5A22}" type="slidenum">
              <a:rPr lang="ro-RO" smtClean="0"/>
              <a:pPr/>
              <a:t>‹#›</a:t>
            </a:fld>
            <a:endParaRPr lang="ro-RO"/>
          </a:p>
        </p:txBody>
      </p:sp>
    </p:spTree>
    <p:extLst>
      <p:ext uri="{BB962C8B-B14F-4D97-AF65-F5344CB8AC3E}">
        <p14:creationId xmlns:p14="http://schemas.microsoft.com/office/powerpoint/2010/main" val="1985733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lstStyle/>
          <a:p>
            <a:endParaRPr lang="ro-RO" dirty="0"/>
          </a:p>
        </p:txBody>
      </p:sp>
      <p:sp>
        <p:nvSpPr>
          <p:cNvPr id="4" name="Substituent număr diapozitiv 3"/>
          <p:cNvSpPr>
            <a:spLocks noGrp="1"/>
          </p:cNvSpPr>
          <p:nvPr>
            <p:ph type="sldNum" sz="quarter" idx="5"/>
          </p:nvPr>
        </p:nvSpPr>
        <p:spPr/>
        <p:txBody>
          <a:bodyPr/>
          <a:lstStyle/>
          <a:p>
            <a:fld id="{80688A31-E9B5-41D7-B192-DBA2D1FD5A22}" type="slidenum">
              <a:rPr lang="ro-RO" smtClean="0"/>
              <a:pPr/>
              <a:t>6</a:t>
            </a:fld>
            <a:endParaRPr lang="ro-RO"/>
          </a:p>
        </p:txBody>
      </p:sp>
    </p:spTree>
    <p:extLst>
      <p:ext uri="{BB962C8B-B14F-4D97-AF65-F5344CB8AC3E}">
        <p14:creationId xmlns:p14="http://schemas.microsoft.com/office/powerpoint/2010/main" val="31559938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9B0070-6D11-4362-937B-6F544D6FD6FC}" type="datetimeFigureOut">
              <a:rPr lang="ro-RO" smtClean="0"/>
              <a:pPr/>
              <a:t>09.09.2021</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02135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EA9B0070-6D11-4362-937B-6F544D6FD6FC}" type="datetimeFigureOut">
              <a:rPr lang="ro-RO" smtClean="0"/>
              <a:pPr/>
              <a:t>09.09.2021</a:t>
            </a:fld>
            <a:endParaRPr lang="ro-RO" dirty="0"/>
          </a:p>
        </p:txBody>
      </p:sp>
      <p:sp>
        <p:nvSpPr>
          <p:cNvPr id="4" name="Footer Placeholder 3"/>
          <p:cNvSpPr>
            <a:spLocks noGrp="1"/>
          </p:cNvSpPr>
          <p:nvPr>
            <p:ph type="ftr" sz="quarter" idx="11"/>
          </p:nvPr>
        </p:nvSpPr>
        <p:spPr/>
        <p:txBody>
          <a:bodyPr/>
          <a:lstStyle/>
          <a:p>
            <a:endParaRPr lang="ro-RO" dirty="0"/>
          </a:p>
        </p:txBody>
      </p:sp>
      <p:sp>
        <p:nvSpPr>
          <p:cNvPr id="5" name="Slide Number Placeholder 4"/>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3191959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9B0070-6D11-4362-937B-6F544D6FD6FC}" type="datetimeFigureOut">
              <a:rPr lang="ro-RO" smtClean="0"/>
              <a:pPr/>
              <a:t>09.09.2021</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35662657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9B0070-6D11-4362-937B-6F544D6FD6FC}" type="datetimeFigureOut">
              <a:rPr lang="ro-RO" smtClean="0"/>
              <a:pPr/>
              <a:t>09.09.2021</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436906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9B0070-6D11-4362-937B-6F544D6FD6FC}" type="datetimeFigureOut">
              <a:rPr lang="ro-RO" smtClean="0"/>
              <a:pPr/>
              <a:t>09.09.2021</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12926137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9B0070-6D11-4362-937B-6F544D6FD6FC}" type="datetimeFigureOut">
              <a:rPr lang="ro-RO" smtClean="0"/>
              <a:pPr/>
              <a:t>09.09.2021</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716318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9B0070-6D11-4362-937B-6F544D6FD6FC}" type="datetimeFigureOut">
              <a:rPr lang="ro-RO" smtClean="0"/>
              <a:pPr/>
              <a:t>09.09.2021</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38373743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9B0070-6D11-4362-937B-6F544D6FD6FC}" type="datetimeFigureOut">
              <a:rPr lang="ro-RO" smtClean="0"/>
              <a:pPr/>
              <a:t>09.09.2021</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36760398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9B0070-6D11-4362-937B-6F544D6FD6FC}" type="datetimeFigureOut">
              <a:rPr lang="ro-RO" smtClean="0"/>
              <a:pPr/>
              <a:t>09.09.2021</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35810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9B0070-6D11-4362-937B-6F544D6FD6FC}" type="datetimeFigureOut">
              <a:rPr lang="ro-RO" smtClean="0"/>
              <a:pPr/>
              <a:t>09.09.2021</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822400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9B0070-6D11-4362-937B-6F544D6FD6FC}" type="datetimeFigureOut">
              <a:rPr lang="ro-RO" smtClean="0"/>
              <a:pPr/>
              <a:t>09.09.2021</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2410363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A9B0070-6D11-4362-937B-6F544D6FD6FC}" type="datetimeFigureOut">
              <a:rPr lang="ro-RO" smtClean="0"/>
              <a:pPr/>
              <a:t>09.09.2021</a:t>
            </a:fld>
            <a:endParaRPr lang="ro-RO" dirty="0"/>
          </a:p>
        </p:txBody>
      </p:sp>
      <p:sp>
        <p:nvSpPr>
          <p:cNvPr id="6" name="Footer Placeholder 5"/>
          <p:cNvSpPr>
            <a:spLocks noGrp="1"/>
          </p:cNvSpPr>
          <p:nvPr>
            <p:ph type="ftr" sz="quarter" idx="11"/>
          </p:nvPr>
        </p:nvSpPr>
        <p:spPr/>
        <p:txBody>
          <a:bodyPr/>
          <a:lstStyle/>
          <a:p>
            <a:endParaRPr lang="ro-RO" dirty="0"/>
          </a:p>
        </p:txBody>
      </p:sp>
      <p:sp>
        <p:nvSpPr>
          <p:cNvPr id="7" name="Slide Number Placeholder 6"/>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2638454363"/>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A9B0070-6D11-4362-937B-6F544D6FD6FC}" type="datetimeFigureOut">
              <a:rPr lang="ro-RO" smtClean="0"/>
              <a:pPr/>
              <a:t>09.09.2021</a:t>
            </a:fld>
            <a:endParaRPr lang="ro-RO" dirty="0"/>
          </a:p>
        </p:txBody>
      </p:sp>
      <p:sp>
        <p:nvSpPr>
          <p:cNvPr id="8" name="Footer Placeholder 7"/>
          <p:cNvSpPr>
            <a:spLocks noGrp="1"/>
          </p:cNvSpPr>
          <p:nvPr>
            <p:ph type="ftr" sz="quarter" idx="11"/>
          </p:nvPr>
        </p:nvSpPr>
        <p:spPr/>
        <p:txBody>
          <a:bodyPr/>
          <a:lstStyle/>
          <a:p>
            <a:endParaRPr lang="ro-RO" dirty="0"/>
          </a:p>
        </p:txBody>
      </p:sp>
      <p:sp>
        <p:nvSpPr>
          <p:cNvPr id="9" name="Slide Number Placeholder 8"/>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1426877068"/>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A9B0070-6D11-4362-937B-6F544D6FD6FC}" type="datetimeFigureOut">
              <a:rPr lang="ro-RO" smtClean="0"/>
              <a:pPr/>
              <a:t>09.09.2021</a:t>
            </a:fld>
            <a:endParaRPr lang="ro-RO" dirty="0"/>
          </a:p>
        </p:txBody>
      </p:sp>
      <p:sp>
        <p:nvSpPr>
          <p:cNvPr id="4" name="Footer Placeholder 3"/>
          <p:cNvSpPr>
            <a:spLocks noGrp="1"/>
          </p:cNvSpPr>
          <p:nvPr>
            <p:ph type="ftr" sz="quarter" idx="11"/>
          </p:nvPr>
        </p:nvSpPr>
        <p:spPr/>
        <p:txBody>
          <a:bodyPr/>
          <a:lstStyle/>
          <a:p>
            <a:endParaRPr lang="ro-RO" dirty="0"/>
          </a:p>
        </p:txBody>
      </p:sp>
      <p:sp>
        <p:nvSpPr>
          <p:cNvPr id="5" name="Slide Number Placeholder 4"/>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1462971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9B0070-6D11-4362-937B-6F544D6FD6FC}" type="datetimeFigureOut">
              <a:rPr lang="ro-RO" smtClean="0"/>
              <a:pPr/>
              <a:t>09.09.2021</a:t>
            </a:fld>
            <a:endParaRPr lang="ro-RO" dirty="0"/>
          </a:p>
        </p:txBody>
      </p:sp>
      <p:sp>
        <p:nvSpPr>
          <p:cNvPr id="3" name="Footer Placeholder 2"/>
          <p:cNvSpPr>
            <a:spLocks noGrp="1"/>
          </p:cNvSpPr>
          <p:nvPr>
            <p:ph type="ftr" sz="quarter" idx="11"/>
          </p:nvPr>
        </p:nvSpPr>
        <p:spPr/>
        <p:txBody>
          <a:bodyPr/>
          <a:lstStyle/>
          <a:p>
            <a:endParaRPr lang="ro-RO" dirty="0"/>
          </a:p>
        </p:txBody>
      </p:sp>
      <p:sp>
        <p:nvSpPr>
          <p:cNvPr id="4" name="Slide Number Placeholder 3"/>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3924732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9B0070-6D11-4362-937B-6F544D6FD6FC}" type="datetimeFigureOut">
              <a:rPr lang="ro-RO" smtClean="0"/>
              <a:pPr/>
              <a:t>09.09.2021</a:t>
            </a:fld>
            <a:endParaRPr lang="ro-RO" dirty="0"/>
          </a:p>
        </p:txBody>
      </p:sp>
      <p:sp>
        <p:nvSpPr>
          <p:cNvPr id="6" name="Footer Placeholder 5"/>
          <p:cNvSpPr>
            <a:spLocks noGrp="1"/>
          </p:cNvSpPr>
          <p:nvPr>
            <p:ph type="ftr" sz="quarter" idx="11"/>
          </p:nvPr>
        </p:nvSpPr>
        <p:spPr/>
        <p:txBody>
          <a:bodyPr/>
          <a:lstStyle/>
          <a:p>
            <a:endParaRPr lang="ro-RO" dirty="0"/>
          </a:p>
        </p:txBody>
      </p:sp>
      <p:sp>
        <p:nvSpPr>
          <p:cNvPr id="7" name="Slide Number Placeholder 6"/>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70688233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9B0070-6D11-4362-937B-6F544D6FD6FC}" type="datetimeFigureOut">
              <a:rPr lang="ro-RO" smtClean="0"/>
              <a:pPr/>
              <a:t>09.09.2021</a:t>
            </a:fld>
            <a:endParaRPr lang="ro-RO" dirty="0"/>
          </a:p>
        </p:txBody>
      </p:sp>
      <p:sp>
        <p:nvSpPr>
          <p:cNvPr id="6" name="Footer Placeholder 5"/>
          <p:cNvSpPr>
            <a:spLocks noGrp="1"/>
          </p:cNvSpPr>
          <p:nvPr>
            <p:ph type="ftr" sz="quarter" idx="11"/>
          </p:nvPr>
        </p:nvSpPr>
        <p:spPr/>
        <p:txBody>
          <a:bodyPr/>
          <a:lstStyle/>
          <a:p>
            <a:endParaRPr lang="ro-RO" dirty="0"/>
          </a:p>
        </p:txBody>
      </p:sp>
      <p:sp>
        <p:nvSpPr>
          <p:cNvPr id="7" name="Slide Number Placeholder 6"/>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877674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EA9B0070-6D11-4362-937B-6F544D6FD6FC}" type="datetimeFigureOut">
              <a:rPr lang="ro-RO" smtClean="0"/>
              <a:pPr/>
              <a:t>09.09.2021</a:t>
            </a:fld>
            <a:endParaRPr lang="ro-RO"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o-RO"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2832483766"/>
      </p:ext>
    </p:extLst>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 id="2147483817" r:id="rId13"/>
    <p:sldLayoutId id="2147483818" r:id="rId14"/>
    <p:sldLayoutId id="2147483819" r:id="rId15"/>
    <p:sldLayoutId id="2147483820" r:id="rId16"/>
    <p:sldLayoutId id="214748382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1145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edu.ro/sites/default/files/_fi%C8%99iere/Legislatie/2021/ordin%203243_2021.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manuale.edu.ro/" TargetMode="External"/><Relationship Id="rId2" Type="http://schemas.openxmlformats.org/officeDocument/2006/relationships/hyperlink" Target="http://programe.ise.ro/actuale.aspx" TargetMode="External"/><Relationship Id="rId1" Type="http://schemas.openxmlformats.org/officeDocument/2006/relationships/slideLayout" Target="../slideLayouts/slideLayout2.xml"/><Relationship Id="rId6" Type="http://schemas.openxmlformats.org/officeDocument/2006/relationships/hyperlink" Target="https://www.edu.ro/auxiliare-didactice" TargetMode="External"/><Relationship Id="rId5" Type="http://schemas.openxmlformats.org/officeDocument/2006/relationships/hyperlink" Target="https://rocnee.eu/manualeauxiliare/catalog-manuale.html" TargetMode="External"/><Relationship Id="rId4" Type="http://schemas.openxmlformats.org/officeDocument/2006/relationships/hyperlink" Target="https://rocnee.eu/manualeauxiliare/"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hyperlink" Target="https://www.rocnee.e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edu.ro/repere_metodologice_aplicare_curriculum_clasa_IX_an_scolar_2021_2022"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66699" y="1574075"/>
            <a:ext cx="8915399" cy="2262781"/>
          </a:xfrm>
        </p:spPr>
        <p:txBody>
          <a:bodyPr>
            <a:normAutofit fontScale="90000"/>
          </a:bodyPr>
          <a:lstStyle/>
          <a:p>
            <a:pPr algn="ctr"/>
            <a:r>
              <a:rPr lang="ro-RO" dirty="0">
                <a:latin typeface="Calisto MT" panose="02040603050505030304" pitchFamily="18" charset="0"/>
              </a:rPr>
              <a:t>CONSFĂTUIRILE </a:t>
            </a:r>
            <a:r>
              <a:rPr lang="en-US" dirty="0" smtClean="0">
                <a:latin typeface="Calisto MT" panose="02040603050505030304" pitchFamily="18" charset="0"/>
              </a:rPr>
              <a:t>JUDE</a:t>
            </a:r>
            <a:r>
              <a:rPr lang="ro-RO" dirty="0" smtClean="0">
                <a:latin typeface="Calisto MT" panose="02040603050505030304" pitchFamily="18" charset="0"/>
              </a:rPr>
              <a:t>ȚENE</a:t>
            </a:r>
            <a:r>
              <a:rPr lang="ro-RO" dirty="0" smtClean="0">
                <a:latin typeface="Calisto MT" panose="02040603050505030304" pitchFamily="18" charset="0"/>
              </a:rPr>
              <a:t> </a:t>
            </a:r>
            <a:r>
              <a:rPr lang="ro-RO" dirty="0">
                <a:latin typeface="Calisto MT" panose="02040603050505030304" pitchFamily="18" charset="0"/>
              </a:rPr>
              <a:t>ALE </a:t>
            </a:r>
            <a:r>
              <a:rPr lang="ro-RO" dirty="0" smtClean="0">
                <a:latin typeface="Calisto MT" panose="02040603050505030304" pitchFamily="18" charset="0"/>
              </a:rPr>
              <a:t>PROFESORILOR </a:t>
            </a:r>
            <a:r>
              <a:rPr lang="ro-RO" dirty="0" smtClean="0">
                <a:latin typeface="Calisto MT" panose="02040603050505030304" pitchFamily="18" charset="0"/>
              </a:rPr>
              <a:t> DE  LIMBA ENGLEZĂ</a:t>
            </a:r>
            <a:endParaRPr lang="ro-RO" dirty="0">
              <a:latin typeface="Calisto MT" panose="02040603050505030304" pitchFamily="18" charset="0"/>
            </a:endParaRPr>
          </a:p>
        </p:txBody>
      </p:sp>
      <p:sp>
        <p:nvSpPr>
          <p:cNvPr id="3" name="Subtitle 2"/>
          <p:cNvSpPr>
            <a:spLocks noGrp="1"/>
          </p:cNvSpPr>
          <p:nvPr>
            <p:ph type="subTitle" idx="1"/>
          </p:nvPr>
        </p:nvSpPr>
        <p:spPr>
          <a:xfrm>
            <a:off x="3222172" y="3918857"/>
            <a:ext cx="6305006" cy="1872343"/>
          </a:xfrm>
        </p:spPr>
        <p:txBody>
          <a:bodyPr>
            <a:normAutofit/>
          </a:bodyPr>
          <a:lstStyle/>
          <a:p>
            <a:endParaRPr lang="ro-RO" dirty="0"/>
          </a:p>
          <a:p>
            <a:pPr algn="ctr"/>
            <a:r>
              <a:rPr lang="en-US" dirty="0">
                <a:latin typeface="Calisto MT" panose="02040603050505030304" pitchFamily="18" charset="0"/>
              </a:rPr>
              <a:t> -</a:t>
            </a:r>
            <a:r>
              <a:rPr lang="ro-RO" dirty="0">
                <a:latin typeface="Calisto MT" panose="02040603050505030304" pitchFamily="18" charset="0"/>
              </a:rPr>
              <a:t> </a:t>
            </a:r>
            <a:r>
              <a:rPr lang="ro-RO" dirty="0" smtClean="0">
                <a:latin typeface="Calisto MT" panose="02040603050505030304" pitchFamily="18" charset="0"/>
              </a:rPr>
              <a:t>15</a:t>
            </a:r>
            <a:r>
              <a:rPr lang="en-US" dirty="0" smtClean="0">
                <a:latin typeface="Calisto MT" panose="02040603050505030304" pitchFamily="18" charset="0"/>
              </a:rPr>
              <a:t> </a:t>
            </a:r>
            <a:r>
              <a:rPr lang="ro-RO" dirty="0">
                <a:latin typeface="Calisto MT" panose="02040603050505030304" pitchFamily="18" charset="0"/>
              </a:rPr>
              <a:t>septembrie 202</a:t>
            </a:r>
            <a:r>
              <a:rPr lang="en-US" dirty="0">
                <a:latin typeface="Calisto MT" panose="02040603050505030304" pitchFamily="18" charset="0"/>
              </a:rPr>
              <a:t>1</a:t>
            </a:r>
            <a:r>
              <a:rPr lang="ro-RO" dirty="0">
                <a:latin typeface="Calisto MT" panose="02040603050505030304" pitchFamily="18" charset="0"/>
              </a:rPr>
              <a:t> - </a:t>
            </a:r>
          </a:p>
        </p:txBody>
      </p:sp>
    </p:spTree>
    <p:extLst>
      <p:ext uri="{BB962C8B-B14F-4D97-AF65-F5344CB8AC3E}">
        <p14:creationId xmlns:p14="http://schemas.microsoft.com/office/powerpoint/2010/main" val="2156621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7383" y="539931"/>
            <a:ext cx="11445272" cy="6089499"/>
          </a:xfrm>
        </p:spPr>
        <p:txBody>
          <a:bodyPr>
            <a:normAutofit lnSpcReduction="10000"/>
          </a:bodyPr>
          <a:lstStyle/>
          <a:p>
            <a:pPr marL="0" indent="0" algn="just">
              <a:buNone/>
            </a:pPr>
            <a:endParaRPr lang="en-US" sz="1600" b="1" dirty="0" smtClean="0">
              <a:solidFill>
                <a:schemeClr val="bg1"/>
              </a:solidFill>
              <a:latin typeface="Trebuchet MS" panose="020B0603020202020204" pitchFamily="34" charset="0"/>
            </a:endParaRPr>
          </a:p>
          <a:p>
            <a:pPr marL="0" indent="0" algn="just">
              <a:buNone/>
            </a:pPr>
            <a:endParaRPr lang="en-US" sz="1600" b="1" dirty="0">
              <a:solidFill>
                <a:schemeClr val="bg1"/>
              </a:solidFill>
              <a:latin typeface="Trebuchet MS" panose="020B0603020202020204" pitchFamily="34" charset="0"/>
            </a:endParaRPr>
          </a:p>
          <a:p>
            <a:pPr marL="0" indent="0" algn="just">
              <a:buNone/>
            </a:pPr>
            <a:r>
              <a:rPr lang="ro-RO" sz="1600" b="1" dirty="0" smtClean="0">
                <a:solidFill>
                  <a:schemeClr val="bg1"/>
                </a:solidFill>
                <a:latin typeface="Trebuchet MS" panose="020B0603020202020204" pitchFamily="34" charset="0"/>
              </a:rPr>
              <a:t>2.3</a:t>
            </a:r>
            <a:r>
              <a:rPr lang="ro-RO" sz="1600" b="1" dirty="0">
                <a:solidFill>
                  <a:schemeClr val="bg1"/>
                </a:solidFill>
                <a:latin typeface="Trebuchet MS" panose="020B0603020202020204" pitchFamily="34" charset="0"/>
              </a:rPr>
              <a:t>. </a:t>
            </a:r>
            <a:r>
              <a:rPr lang="ro-RO" sz="1600" dirty="0">
                <a:solidFill>
                  <a:schemeClr val="bg1"/>
                </a:solidFill>
                <a:latin typeface="Trebuchet MS" panose="020B0603020202020204" pitchFamily="34" charset="0"/>
              </a:rPr>
              <a:t>Utilizarea metodelor moderne de predare–învățare-evaluare diferențiate, conform nevoilor educative ale elevilor vizând dezvoltarea gândirii critice, premisă a alfabetizării științifice și a diminuării riscului de analfabetism funcțional, în condițiile începerii cursurilor în unitățile de învățământ, respectiv realizarea de cursuri asistate de tehnologie și internet</a:t>
            </a:r>
            <a:r>
              <a:rPr lang="ro-RO" sz="1600" dirty="0" smtClean="0">
                <a:solidFill>
                  <a:schemeClr val="bg1"/>
                </a:solidFill>
                <a:latin typeface="Trebuchet MS" panose="020B0603020202020204" pitchFamily="34" charset="0"/>
              </a:rPr>
              <a:t>.</a:t>
            </a:r>
            <a:endParaRPr lang="en-US" sz="1600" i="1" dirty="0">
              <a:latin typeface="Trebuchet MS" panose="020B0603020202020204" pitchFamily="34" charset="0"/>
            </a:endParaRPr>
          </a:p>
          <a:p>
            <a:pPr marL="0" indent="0" algn="just">
              <a:buNone/>
            </a:pPr>
            <a:r>
              <a:rPr lang="ro-RO" sz="1600" b="1" dirty="0">
                <a:solidFill>
                  <a:schemeClr val="bg1"/>
                </a:solidFill>
                <a:latin typeface="Trebuchet MS" panose="020B0603020202020204" pitchFamily="34" charset="0"/>
              </a:rPr>
              <a:t>2.4. </a:t>
            </a:r>
            <a:r>
              <a:rPr lang="ro-RO" sz="1600" dirty="0">
                <a:solidFill>
                  <a:schemeClr val="bg1"/>
                </a:solidFill>
                <a:latin typeface="Trebuchet MS" panose="020B0603020202020204" pitchFamily="34" charset="0"/>
              </a:rPr>
              <a:t>Elaborarea și implementarea de programe /proiecte/activități de abilitare curriculară pe discipline de studiu/niveluri de studiu, cu accent pe</a:t>
            </a:r>
            <a:r>
              <a:rPr lang="en-US" sz="1600" i="1" dirty="0">
                <a:solidFill>
                  <a:schemeClr val="bg1"/>
                </a:solidFill>
                <a:latin typeface="Trebuchet MS" panose="020B0603020202020204" pitchFamily="34" charset="0"/>
              </a:rPr>
              <a:t>:</a:t>
            </a:r>
            <a:r>
              <a:rPr lang="ro-RO" sz="1600" i="1" dirty="0">
                <a:solidFill>
                  <a:schemeClr val="bg1"/>
                </a:solidFill>
                <a:latin typeface="Trebuchet MS" panose="020B0603020202020204" pitchFamily="34" charset="0"/>
              </a:rPr>
              <a:t> proiectarea curriculară, evaluarea la clasă, evaluarea la examenele naționale și la competițiile școlare, </a:t>
            </a:r>
            <a:r>
              <a:rPr lang="ro-RO" sz="1600" dirty="0">
                <a:solidFill>
                  <a:schemeClr val="bg1"/>
                </a:solidFill>
                <a:latin typeface="Trebuchet MS" panose="020B0603020202020204" pitchFamily="34" charset="0"/>
              </a:rPr>
              <a:t>în parteneriat cu centrele de formare județene (CCD</a:t>
            </a:r>
            <a:r>
              <a:rPr lang="ro-RO" sz="1600" dirty="0" smtClean="0">
                <a:solidFill>
                  <a:schemeClr val="bg1"/>
                </a:solidFill>
                <a:latin typeface="Trebuchet MS" panose="020B0603020202020204" pitchFamily="34" charset="0"/>
              </a:rPr>
              <a:t>).</a:t>
            </a:r>
            <a:endParaRPr lang="ro-RO" sz="1600" i="1" dirty="0">
              <a:solidFill>
                <a:schemeClr val="bg1"/>
              </a:solidFill>
              <a:latin typeface="Trebuchet MS" panose="020B0603020202020204" pitchFamily="34" charset="0"/>
            </a:endParaRPr>
          </a:p>
          <a:p>
            <a:pPr marL="0" indent="0" algn="just">
              <a:buNone/>
            </a:pPr>
            <a:r>
              <a:rPr lang="ro-RO" sz="1600" b="1" dirty="0">
                <a:solidFill>
                  <a:schemeClr val="bg1"/>
                </a:solidFill>
                <a:latin typeface="Trebuchet MS" panose="020B0603020202020204" pitchFamily="34" charset="0"/>
              </a:rPr>
              <a:t>2.5. </a:t>
            </a:r>
            <a:r>
              <a:rPr lang="ro-RO" sz="1600" dirty="0">
                <a:solidFill>
                  <a:schemeClr val="bg1"/>
                </a:solidFill>
                <a:latin typeface="Trebuchet MS" panose="020B0603020202020204" pitchFamily="34" charset="0"/>
              </a:rPr>
              <a:t>Propuneri privind organizarea și desfășurarea competițiilor și concursurilor școlare în anul școlar 2021-2022</a:t>
            </a:r>
            <a:r>
              <a:rPr lang="ro-RO" sz="1600" dirty="0" smtClean="0">
                <a:solidFill>
                  <a:schemeClr val="bg1"/>
                </a:solidFill>
                <a:latin typeface="Trebuchet MS" panose="020B0603020202020204" pitchFamily="34" charset="0"/>
              </a:rPr>
              <a:t>.</a:t>
            </a:r>
            <a:endParaRPr lang="ro-RO" sz="1600" dirty="0">
              <a:solidFill>
                <a:schemeClr val="bg1"/>
              </a:solidFill>
              <a:latin typeface="Trebuchet MS" panose="020B0603020202020204" pitchFamily="34" charset="0"/>
            </a:endParaRPr>
          </a:p>
          <a:p>
            <a:pPr marL="0" indent="0" algn="just">
              <a:buNone/>
            </a:pPr>
            <a:r>
              <a:rPr lang="ro-RO" sz="1600" b="1" dirty="0">
                <a:solidFill>
                  <a:schemeClr val="bg1"/>
                </a:solidFill>
                <a:latin typeface="Trebuchet MS" panose="020B0603020202020204" pitchFamily="34" charset="0"/>
              </a:rPr>
              <a:t>2.6. </a:t>
            </a:r>
            <a:r>
              <a:rPr lang="ro-RO" sz="1600" dirty="0">
                <a:solidFill>
                  <a:schemeClr val="bg1"/>
                </a:solidFill>
                <a:latin typeface="Trebuchet MS" panose="020B0603020202020204" pitchFamily="34" charset="0"/>
              </a:rPr>
              <a:t>Actualizarea programelor și a regulamentelor specifice pentru competițiile și concursurile școlare cu noile programe (la nivel gimnazial) în conformitate cu reforma curriculară. </a:t>
            </a:r>
          </a:p>
          <a:p>
            <a:pPr marL="0" indent="0" algn="just">
              <a:buNone/>
            </a:pPr>
            <a:r>
              <a:rPr lang="ro-RO" sz="1600" b="1" i="1" dirty="0">
                <a:solidFill>
                  <a:schemeClr val="bg1"/>
                </a:solidFill>
                <a:latin typeface="Trebuchet MS" panose="020B0603020202020204" pitchFamily="34" charset="0"/>
              </a:rPr>
              <a:t>2.7</a:t>
            </a:r>
            <a:r>
              <a:rPr lang="ro-RO" sz="1600" b="1" dirty="0">
                <a:solidFill>
                  <a:schemeClr val="bg1"/>
                </a:solidFill>
                <a:latin typeface="Trebuchet MS" panose="020B0603020202020204" pitchFamily="34" charset="0"/>
              </a:rPr>
              <a:t>. </a:t>
            </a:r>
            <a:r>
              <a:rPr lang="ro-RO" sz="1600" dirty="0">
                <a:solidFill>
                  <a:schemeClr val="bg1"/>
                </a:solidFill>
                <a:latin typeface="Trebuchet MS" panose="020B0603020202020204" pitchFamily="34" charset="0"/>
              </a:rPr>
              <a:t>Implementarea curriculumului național centrat pe </a:t>
            </a:r>
            <a:r>
              <a:rPr lang="ro-RO" sz="1600" dirty="0" smtClean="0">
                <a:solidFill>
                  <a:schemeClr val="bg1"/>
                </a:solidFill>
                <a:latin typeface="Trebuchet MS" panose="020B0603020202020204" pitchFamily="34" charset="0"/>
              </a:rPr>
              <a:t>competențe-cheie</a:t>
            </a:r>
            <a:r>
              <a:rPr lang="en-US" sz="1600" dirty="0" smtClean="0">
                <a:solidFill>
                  <a:schemeClr val="bg1"/>
                </a:solidFill>
                <a:latin typeface="Trebuchet MS" panose="020B0603020202020204" pitchFamily="34" charset="0"/>
              </a:rPr>
              <a:t>:</a:t>
            </a:r>
            <a:r>
              <a:rPr lang="ro-RO" sz="1600" dirty="0" smtClean="0">
                <a:solidFill>
                  <a:schemeClr val="bg1"/>
                </a:solidFill>
                <a:latin typeface="Trebuchet MS" panose="020B0603020202020204" pitchFamily="34" charset="0"/>
              </a:rPr>
              <a:t> elemente </a:t>
            </a:r>
            <a:r>
              <a:rPr lang="ro-RO" sz="1600" dirty="0">
                <a:solidFill>
                  <a:schemeClr val="bg1"/>
                </a:solidFill>
                <a:latin typeface="Trebuchet MS" panose="020B0603020202020204" pitchFamily="34" charset="0"/>
              </a:rPr>
              <a:t>de noutate promovate în cadrul proiectului </a:t>
            </a:r>
            <a:r>
              <a:rPr lang="ro-RO" sz="1600" i="1" dirty="0">
                <a:solidFill>
                  <a:schemeClr val="bg1"/>
                </a:solidFill>
                <a:latin typeface="Trebuchet MS" panose="020B0603020202020204" pitchFamily="34" charset="0"/>
              </a:rPr>
              <a:t>Curriculum Relevant, Educație Deschisă pentru toți </a:t>
            </a:r>
            <a:r>
              <a:rPr lang="ro-RO" sz="1600" dirty="0">
                <a:solidFill>
                  <a:schemeClr val="bg1"/>
                </a:solidFill>
                <a:latin typeface="Trebuchet MS" panose="020B0603020202020204" pitchFamily="34" charset="0"/>
              </a:rPr>
              <a:t>– CRED</a:t>
            </a:r>
            <a:r>
              <a:rPr lang="ro-RO" sz="1600" i="1" dirty="0" smtClean="0">
                <a:solidFill>
                  <a:schemeClr val="bg1"/>
                </a:solidFill>
                <a:latin typeface="Trebuchet MS" panose="020B0603020202020204" pitchFamily="34" charset="0"/>
              </a:rPr>
              <a:t>.</a:t>
            </a:r>
            <a:endParaRPr lang="en-US" sz="1600" i="1" dirty="0" smtClean="0">
              <a:solidFill>
                <a:schemeClr val="bg1"/>
              </a:solidFill>
              <a:latin typeface="Trebuchet MS" panose="020B0603020202020204" pitchFamily="34" charset="0"/>
            </a:endParaRPr>
          </a:p>
          <a:p>
            <a:pPr algn="just">
              <a:buFont typeface="Wingdings" panose="05000000000000000000" pitchFamily="2" charset="2"/>
              <a:buChar char="q"/>
            </a:pPr>
            <a:r>
              <a:rPr lang="en-US" sz="1600" dirty="0" smtClean="0">
                <a:solidFill>
                  <a:schemeClr val="bg1"/>
                </a:solidFill>
                <a:latin typeface="Trebuchet MS" panose="020B0603020202020204" pitchFamily="34" charset="0"/>
              </a:rPr>
              <a:t>OMEC nr.3239/05.02.2021 </a:t>
            </a:r>
            <a:r>
              <a:rPr lang="en-US" sz="1600" dirty="0" err="1" smtClean="0">
                <a:solidFill>
                  <a:schemeClr val="bg1"/>
                </a:solidFill>
                <a:latin typeface="Trebuchet MS" panose="020B0603020202020204" pitchFamily="34" charset="0"/>
              </a:rPr>
              <a:t>privind</a:t>
            </a:r>
            <a:r>
              <a:rPr lang="en-US" sz="1600" dirty="0" smtClean="0">
                <a:solidFill>
                  <a:schemeClr val="bg1"/>
                </a:solidFill>
                <a:latin typeface="Trebuchet MS" panose="020B0603020202020204" pitchFamily="34" charset="0"/>
              </a:rPr>
              <a:t> </a:t>
            </a:r>
            <a:r>
              <a:rPr lang="en-US" sz="1600" dirty="0" err="1" smtClean="0">
                <a:solidFill>
                  <a:schemeClr val="bg1"/>
                </a:solidFill>
                <a:latin typeface="Trebuchet MS" panose="020B0603020202020204" pitchFamily="34" charset="0"/>
              </a:rPr>
              <a:t>aprobarea</a:t>
            </a:r>
            <a:r>
              <a:rPr lang="en-US" sz="1600" dirty="0" smtClean="0">
                <a:solidFill>
                  <a:schemeClr val="bg1"/>
                </a:solidFill>
                <a:latin typeface="Trebuchet MS" panose="020B0603020202020204" pitchFamily="34" charset="0"/>
              </a:rPr>
              <a:t> </a:t>
            </a:r>
            <a:r>
              <a:rPr lang="en-US" sz="1600" dirty="0" err="1" smtClean="0">
                <a:solidFill>
                  <a:schemeClr val="bg1"/>
                </a:solidFill>
                <a:latin typeface="Trebuchet MS" panose="020B0603020202020204" pitchFamily="34" charset="0"/>
              </a:rPr>
              <a:t>documentului</a:t>
            </a:r>
            <a:r>
              <a:rPr lang="en-US" sz="1600" dirty="0" smtClean="0">
                <a:solidFill>
                  <a:schemeClr val="bg1"/>
                </a:solidFill>
                <a:latin typeface="Trebuchet MS" panose="020B0603020202020204" pitchFamily="34" charset="0"/>
              </a:rPr>
              <a:t> de</a:t>
            </a:r>
            <a:r>
              <a:rPr lang="ro-RO" sz="1600" dirty="0" smtClean="0">
                <a:solidFill>
                  <a:schemeClr val="bg1"/>
                </a:solidFill>
                <a:latin typeface="Trebuchet MS" panose="020B0603020202020204" pitchFamily="34" charset="0"/>
              </a:rPr>
              <a:t> politici educaționale </a:t>
            </a:r>
            <a:r>
              <a:rPr lang="ro-RO" sz="1600" i="1" dirty="0" smtClean="0">
                <a:solidFill>
                  <a:schemeClr val="bg1"/>
                </a:solidFill>
                <a:latin typeface="Trebuchet MS" panose="020B0603020202020204" pitchFamily="34" charset="0"/>
              </a:rPr>
              <a:t>Repere pentru proiectarea, actualizarea și evaluarea Curriculumului național. Cadrul de referință al Curriculumului </a:t>
            </a:r>
            <a:r>
              <a:rPr lang="en-US" sz="1600" i="1" dirty="0">
                <a:solidFill>
                  <a:schemeClr val="bg1"/>
                </a:solidFill>
                <a:latin typeface="Trebuchet MS" panose="020B0603020202020204" pitchFamily="34" charset="0"/>
              </a:rPr>
              <a:t>n</a:t>
            </a:r>
            <a:r>
              <a:rPr lang="ro-RO" sz="1600" i="1" dirty="0" err="1" smtClean="0">
                <a:solidFill>
                  <a:schemeClr val="bg1"/>
                </a:solidFill>
                <a:latin typeface="Trebuchet MS" panose="020B0603020202020204" pitchFamily="34" charset="0"/>
              </a:rPr>
              <a:t>ațional</a:t>
            </a:r>
            <a:r>
              <a:rPr lang="ro-RO" sz="1600" i="1" dirty="0" smtClean="0">
                <a:solidFill>
                  <a:schemeClr val="bg1"/>
                </a:solidFill>
                <a:latin typeface="Trebuchet MS" panose="020B0603020202020204" pitchFamily="34" charset="0"/>
              </a:rPr>
              <a:t>  </a:t>
            </a:r>
          </a:p>
          <a:p>
            <a:pPr algn="just">
              <a:buFont typeface="Wingdings" panose="05000000000000000000" pitchFamily="2" charset="2"/>
              <a:buChar char="q"/>
            </a:pPr>
            <a:r>
              <a:rPr lang="ro-RO" sz="1600" dirty="0" smtClean="0">
                <a:solidFill>
                  <a:schemeClr val="bg1"/>
                </a:solidFill>
                <a:latin typeface="Trebuchet MS" panose="020B0603020202020204" pitchFamily="34" charset="0"/>
              </a:rPr>
              <a:t>OMEC nr. 5915/02.11.2020 pentru aprobarea </a:t>
            </a:r>
            <a:r>
              <a:rPr lang="ro-RO" sz="1600" i="1" dirty="0" smtClean="0">
                <a:solidFill>
                  <a:schemeClr val="bg1"/>
                </a:solidFill>
                <a:latin typeface="Trebuchet MS" panose="020B0603020202020204" pitchFamily="34" charset="0"/>
              </a:rPr>
              <a:t>Metodologiei privind dezvoltarea curriculumului la decizia șco</a:t>
            </a:r>
            <a:r>
              <a:rPr lang="ro-RO" sz="1600" dirty="0" smtClean="0">
                <a:solidFill>
                  <a:schemeClr val="bg1"/>
                </a:solidFill>
                <a:latin typeface="Trebuchet MS" panose="020B0603020202020204" pitchFamily="34" charset="0"/>
              </a:rPr>
              <a:t>lii</a:t>
            </a:r>
            <a:endParaRPr lang="en-US" sz="1600" dirty="0" smtClean="0">
              <a:solidFill>
                <a:schemeClr val="bg1"/>
              </a:solidFill>
              <a:latin typeface="Trebuchet MS" panose="020B0603020202020204" pitchFamily="34" charset="0"/>
            </a:endParaRPr>
          </a:p>
          <a:p>
            <a:pPr>
              <a:buFont typeface="Wingdings" panose="05000000000000000000" pitchFamily="2" charset="2"/>
              <a:buChar char="q"/>
            </a:pPr>
            <a:r>
              <a:rPr lang="ro-RO" altLang="ro-RO" sz="1600" b="1" dirty="0">
                <a:solidFill>
                  <a:schemeClr val="bg1"/>
                </a:solidFill>
                <a:latin typeface="Trebuchet MS" panose="020B0603020202020204" pitchFamily="34" charset="0"/>
              </a:rPr>
              <a:t>Formarea CRED – Beneficii pentru cadrele </a:t>
            </a:r>
            <a:r>
              <a:rPr lang="ro-RO" altLang="ro-RO" sz="1600" b="1" dirty="0" smtClean="0">
                <a:solidFill>
                  <a:schemeClr val="bg1"/>
                </a:solidFill>
                <a:latin typeface="Trebuchet MS" panose="020B0603020202020204" pitchFamily="34" charset="0"/>
              </a:rPr>
              <a:t>didactice</a:t>
            </a:r>
            <a:endParaRPr lang="en-US" altLang="ro-RO" sz="1600" b="1" dirty="0" smtClean="0">
              <a:solidFill>
                <a:schemeClr val="bg1"/>
              </a:solidFill>
              <a:latin typeface="Trebuchet MS" panose="020B0603020202020204" pitchFamily="34" charset="0"/>
            </a:endParaRPr>
          </a:p>
          <a:p>
            <a:pPr marL="0" indent="0">
              <a:buNone/>
            </a:pPr>
            <a:r>
              <a:rPr lang="en-US" altLang="ro-RO" sz="1400" dirty="0" smtClean="0">
                <a:solidFill>
                  <a:schemeClr val="bg1"/>
                </a:solidFill>
                <a:latin typeface="Trebuchet MS" panose="020B0603020202020204" pitchFamily="34" charset="0"/>
              </a:rPr>
              <a:t> </a:t>
            </a:r>
            <a:r>
              <a:rPr lang="en-US" altLang="ro-RO" sz="1400" dirty="0" err="1" smtClean="0">
                <a:solidFill>
                  <a:schemeClr val="bg1"/>
                </a:solidFill>
                <a:latin typeface="Trebuchet MS" panose="020B0603020202020204" pitchFamily="34" charset="0"/>
              </a:rPr>
              <a:t>Comuni</a:t>
            </a:r>
            <a:r>
              <a:rPr lang="ro-RO" altLang="ro-RO" sz="1400" dirty="0" err="1">
                <a:solidFill>
                  <a:schemeClr val="bg1"/>
                </a:solidFill>
                <a:latin typeface="Trebuchet MS" panose="020B0603020202020204" pitchFamily="34" charset="0"/>
              </a:rPr>
              <a:t>tatea</a:t>
            </a:r>
            <a:r>
              <a:rPr lang="ro-RO" altLang="ro-RO" sz="1400" dirty="0">
                <a:solidFill>
                  <a:schemeClr val="bg1"/>
                </a:solidFill>
                <a:latin typeface="Trebuchet MS" panose="020B0603020202020204" pitchFamily="34" charset="0"/>
              </a:rPr>
              <a:t> </a:t>
            </a:r>
            <a:r>
              <a:rPr lang="en-US" altLang="ro-RO" sz="1400" dirty="0">
                <a:solidFill>
                  <a:schemeClr val="bg1"/>
                </a:solidFill>
                <a:latin typeface="Trebuchet MS" panose="020B0603020202020204" pitchFamily="34" charset="0"/>
              </a:rPr>
              <a:t>CRED</a:t>
            </a:r>
            <a:r>
              <a:rPr lang="ro-RO" altLang="ro-RO" sz="1400" dirty="0">
                <a:solidFill>
                  <a:schemeClr val="bg1"/>
                </a:solidFill>
                <a:latin typeface="Trebuchet MS" panose="020B0603020202020204" pitchFamily="34" charset="0"/>
              </a:rPr>
              <a:t> activă și extinsă </a:t>
            </a:r>
            <a:r>
              <a:rPr lang="en-US" altLang="ro-RO" sz="1400" b="1" dirty="0">
                <a:solidFill>
                  <a:schemeClr val="bg1"/>
                </a:solidFill>
                <a:latin typeface="Trebuchet MS" panose="020B0603020202020204" pitchFamily="34" charset="0"/>
              </a:rPr>
              <a:t>la </a:t>
            </a:r>
            <a:r>
              <a:rPr lang="en-US" altLang="ro-RO" sz="1400" b="1" dirty="0" err="1">
                <a:solidFill>
                  <a:schemeClr val="bg1"/>
                </a:solidFill>
                <a:latin typeface="Trebuchet MS" panose="020B0603020202020204" pitchFamily="34" charset="0"/>
              </a:rPr>
              <a:t>nivel</a:t>
            </a:r>
            <a:r>
              <a:rPr lang="en-US" altLang="ro-RO" sz="1400" b="1" dirty="0">
                <a:solidFill>
                  <a:schemeClr val="bg1"/>
                </a:solidFill>
                <a:latin typeface="Trebuchet MS" panose="020B0603020202020204" pitchFamily="34" charset="0"/>
              </a:rPr>
              <a:t> </a:t>
            </a:r>
            <a:r>
              <a:rPr lang="en-US" altLang="ro-RO" sz="1400" b="1" dirty="0" err="1">
                <a:solidFill>
                  <a:schemeClr val="bg1"/>
                </a:solidFill>
                <a:latin typeface="Trebuchet MS" panose="020B0603020202020204" pitchFamily="34" charset="0"/>
              </a:rPr>
              <a:t>na</a:t>
            </a:r>
            <a:r>
              <a:rPr lang="ro-RO" altLang="ro-RO" sz="1400" b="1" dirty="0">
                <a:solidFill>
                  <a:schemeClr val="bg1"/>
                </a:solidFill>
                <a:latin typeface="Trebuchet MS" panose="020B0603020202020204" pitchFamily="34" charset="0"/>
              </a:rPr>
              <a:t>ț</a:t>
            </a:r>
            <a:r>
              <a:rPr lang="en-US" altLang="ro-RO" sz="1400" b="1" dirty="0" err="1">
                <a:solidFill>
                  <a:schemeClr val="bg1"/>
                </a:solidFill>
                <a:latin typeface="Trebuchet MS" panose="020B0603020202020204" pitchFamily="34" charset="0"/>
              </a:rPr>
              <a:t>ional</a:t>
            </a:r>
            <a:r>
              <a:rPr lang="ro-RO" altLang="ro-RO" sz="1400" b="1" dirty="0">
                <a:solidFill>
                  <a:schemeClr val="bg1"/>
                </a:solidFill>
                <a:latin typeface="Trebuchet MS" panose="020B0603020202020204" pitchFamily="34" charset="0"/>
              </a:rPr>
              <a:t> – 40.068 </a:t>
            </a:r>
            <a:r>
              <a:rPr lang="en-US" altLang="ro-RO" sz="1400" b="1" dirty="0">
                <a:solidFill>
                  <a:schemeClr val="bg1"/>
                </a:solidFill>
                <a:latin typeface="Trebuchet MS" panose="020B0603020202020204" pitchFamily="34" charset="0"/>
              </a:rPr>
              <a:t>cadre </a:t>
            </a:r>
            <a:r>
              <a:rPr lang="en-US" altLang="ro-RO" sz="1400" b="1" dirty="0" err="1">
                <a:solidFill>
                  <a:schemeClr val="bg1"/>
                </a:solidFill>
                <a:latin typeface="Trebuchet MS" panose="020B0603020202020204" pitchFamily="34" charset="0"/>
              </a:rPr>
              <a:t>didactice</a:t>
            </a:r>
            <a:r>
              <a:rPr lang="ro-RO" altLang="ro-RO" sz="1400" b="1" dirty="0">
                <a:solidFill>
                  <a:schemeClr val="bg1"/>
                </a:solidFill>
                <a:latin typeface="Trebuchet MS" panose="020B0603020202020204" pitchFamily="34" charset="0"/>
              </a:rPr>
              <a:t> formate până în prezent</a:t>
            </a:r>
            <a:r>
              <a:rPr lang="ro-RO" altLang="ro-RO" sz="1400" dirty="0">
                <a:solidFill>
                  <a:schemeClr val="bg1"/>
                </a:solidFill>
                <a:latin typeface="Trebuchet MS" panose="020B0603020202020204" pitchFamily="34" charset="0"/>
              </a:rPr>
              <a:t>.</a:t>
            </a:r>
            <a:endParaRPr lang="en-US" altLang="ro-RO" sz="1400" dirty="0">
              <a:solidFill>
                <a:schemeClr val="bg1"/>
              </a:solidFill>
              <a:latin typeface="Trebuchet MS" panose="020B0603020202020204" pitchFamily="34" charset="0"/>
            </a:endParaRPr>
          </a:p>
          <a:p>
            <a:pPr marL="0" indent="0">
              <a:buNone/>
            </a:pPr>
            <a:r>
              <a:rPr lang="ro-RO" altLang="ro-RO" sz="1400" b="1" dirty="0" smtClean="0">
                <a:solidFill>
                  <a:schemeClr val="bg1"/>
                </a:solidFill>
                <a:latin typeface="Trebuchet MS" panose="020B0603020202020204" pitchFamily="34" charset="0"/>
              </a:rPr>
              <a:t/>
            </a:r>
            <a:br>
              <a:rPr lang="ro-RO" altLang="ro-RO" sz="1400" b="1" dirty="0" smtClean="0">
                <a:solidFill>
                  <a:schemeClr val="bg1"/>
                </a:solidFill>
                <a:latin typeface="Trebuchet MS" panose="020B0603020202020204" pitchFamily="34" charset="0"/>
              </a:rPr>
            </a:br>
            <a:endParaRPr lang="ro-RO" sz="1400" dirty="0" smtClean="0">
              <a:solidFill>
                <a:schemeClr val="bg1"/>
              </a:solidFill>
              <a:latin typeface="Trebuchet MS" panose="020B0603020202020204" pitchFamily="34" charset="0"/>
            </a:endParaRPr>
          </a:p>
          <a:p>
            <a:pPr algn="just">
              <a:buFont typeface="Wingdings" panose="05000000000000000000" pitchFamily="2" charset="2"/>
              <a:buChar char="q"/>
            </a:pPr>
            <a:endParaRPr lang="ro-RO" sz="1600" dirty="0">
              <a:latin typeface="Trebuchet MS" panose="020B0603020202020204" pitchFamily="34" charset="0"/>
            </a:endParaRPr>
          </a:p>
          <a:p>
            <a:pPr algn="just">
              <a:buFont typeface="Wingdings" panose="05000000000000000000" pitchFamily="2" charset="2"/>
              <a:buChar char="q"/>
            </a:pPr>
            <a:endParaRPr lang="ro-RO" sz="4800" dirty="0">
              <a:effectLst>
                <a:outerShdw blurRad="38100" dist="38100" dir="2700000" algn="tl">
                  <a:srgbClr val="000000">
                    <a:alpha val="43137"/>
                  </a:srgbClr>
                </a:outerShdw>
              </a:effectLst>
              <a:latin typeface="Trebuchet MS" panose="020B0603020202020204" pitchFamily="34" charset="0"/>
            </a:endParaRPr>
          </a:p>
          <a:p>
            <a:pPr marL="0" indent="0" algn="just">
              <a:buNone/>
            </a:pPr>
            <a:endParaRPr lang="ro-RO" dirty="0">
              <a:latin typeface="Trebuchet MS" panose="020B0603020202020204" pitchFamily="34" charset="0"/>
            </a:endParaRPr>
          </a:p>
        </p:txBody>
      </p:sp>
    </p:spTree>
    <p:extLst>
      <p:ext uri="{BB962C8B-B14F-4D97-AF65-F5344CB8AC3E}">
        <p14:creationId xmlns:p14="http://schemas.microsoft.com/office/powerpoint/2010/main" val="2067198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0525" y="1088571"/>
            <a:ext cx="10740198" cy="5033555"/>
          </a:xfrm>
        </p:spPr>
        <p:txBody>
          <a:bodyPr/>
          <a:lstStyle/>
          <a:p>
            <a:pPr marL="0" indent="0">
              <a:buClr>
                <a:srgbClr val="FFFF99"/>
              </a:buClr>
              <a:buNone/>
              <a:defRPr/>
            </a:pPr>
            <a:r>
              <a:rPr lang="ro-RO" altLang="ro-RO" sz="1800" b="1" dirty="0">
                <a:solidFill>
                  <a:schemeClr val="bg1"/>
                </a:solidFill>
                <a:latin typeface="Trebuchet MS" panose="020B0603020202020204" pitchFamily="34" charset="0"/>
                <a:ea typeface="맑은 고딕" panose="020B0503020000020004" pitchFamily="34" charset="-127"/>
              </a:rPr>
              <a:t>3.1.</a:t>
            </a:r>
            <a:r>
              <a:rPr lang="ro-RO" altLang="ro-RO" sz="1800" dirty="0">
                <a:solidFill>
                  <a:schemeClr val="bg1"/>
                </a:solidFill>
                <a:latin typeface="Trebuchet MS" panose="020B0603020202020204" pitchFamily="34" charset="0"/>
                <a:ea typeface="맑은 고딕" panose="020B0503020000020004" pitchFamily="34" charset="-127"/>
              </a:rPr>
              <a:t> </a:t>
            </a:r>
            <a:r>
              <a:rPr lang="en-US" altLang="ro-RO" sz="1800" dirty="0" err="1">
                <a:solidFill>
                  <a:schemeClr val="bg1"/>
                </a:solidFill>
                <a:latin typeface="Trebuchet MS" panose="020B0603020202020204" pitchFamily="34" charset="0"/>
                <a:ea typeface="맑은 고딕" panose="020B0503020000020004" pitchFamily="34" charset="-127"/>
              </a:rPr>
              <a:t>Ordinul</a:t>
            </a:r>
            <a:r>
              <a:rPr lang="en-US" altLang="ro-RO" sz="1800" dirty="0">
                <a:solidFill>
                  <a:schemeClr val="bg1"/>
                </a:solidFill>
                <a:latin typeface="Trebuchet MS" panose="020B0603020202020204" pitchFamily="34" charset="0"/>
                <a:ea typeface="맑은 고딕" panose="020B0503020000020004" pitchFamily="34" charset="-127"/>
              </a:rPr>
              <a:t> ME nr.3243/05.02.2021 </a:t>
            </a:r>
            <a:r>
              <a:rPr lang="en-US" altLang="ro-RO" sz="1800" dirty="0" err="1">
                <a:solidFill>
                  <a:schemeClr val="bg1"/>
                </a:solidFill>
                <a:latin typeface="Trebuchet MS" panose="020B0603020202020204" pitchFamily="34" charset="0"/>
                <a:ea typeface="맑은 고딕" panose="020B0503020000020004" pitchFamily="34" charset="-127"/>
              </a:rPr>
              <a:t>privind</a:t>
            </a:r>
            <a:r>
              <a:rPr lang="en-US" altLang="ro-RO" sz="1800" dirty="0">
                <a:solidFill>
                  <a:schemeClr val="bg1"/>
                </a:solidFill>
                <a:latin typeface="Trebuchet MS" panose="020B0603020202020204" pitchFamily="34" charset="0"/>
                <a:ea typeface="맑은 고딕" panose="020B0503020000020004" pitchFamily="34" charset="-127"/>
              </a:rPr>
              <a:t> </a:t>
            </a:r>
            <a:r>
              <a:rPr lang="en-US" altLang="ro-RO" sz="1800" dirty="0" err="1">
                <a:solidFill>
                  <a:schemeClr val="bg1"/>
                </a:solidFill>
                <a:latin typeface="Trebuchet MS" panose="020B0603020202020204" pitchFamily="34" charset="0"/>
                <a:ea typeface="Tahoma" panose="020B0604030504040204" pitchFamily="34" charset="0"/>
                <a:cs typeface="Tahoma" panose="020B0604030504040204" pitchFamily="34" charset="0"/>
              </a:rPr>
              <a:t>s</a:t>
            </a:r>
            <a:r>
              <a:rPr lang="en-US" sz="1800" dirty="0" err="1">
                <a:solidFill>
                  <a:schemeClr val="bg1"/>
                </a:solidFill>
                <a:latin typeface="Trebuchet MS" panose="020B0603020202020204" pitchFamily="34" charset="0"/>
                <a:ea typeface="Tahoma" panose="020B0604030504040204" pitchFamily="34" charset="0"/>
                <a:cs typeface="Tahoma" panose="020B0604030504040204" pitchFamily="34" charset="0"/>
              </a:rPr>
              <a:t>tructura</a:t>
            </a:r>
            <a:r>
              <a:rPr lang="en-US" sz="18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sz="1800" dirty="0" err="1">
                <a:solidFill>
                  <a:schemeClr val="bg1"/>
                </a:solidFill>
                <a:latin typeface="Trebuchet MS" panose="020B0603020202020204" pitchFamily="34" charset="0"/>
                <a:ea typeface="Tahoma" panose="020B0604030504040204" pitchFamily="34" charset="0"/>
                <a:cs typeface="Tahoma" panose="020B0604030504040204" pitchFamily="34" charset="0"/>
              </a:rPr>
              <a:t>anului</a:t>
            </a:r>
            <a:r>
              <a:rPr lang="en-US" sz="18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sz="1800" dirty="0" err="1">
                <a:solidFill>
                  <a:schemeClr val="bg1"/>
                </a:solidFill>
                <a:latin typeface="Trebuchet MS" panose="020B0603020202020204" pitchFamily="34" charset="0"/>
                <a:ea typeface="Tahoma" panose="020B0604030504040204" pitchFamily="34" charset="0"/>
                <a:cs typeface="Tahoma" panose="020B0604030504040204" pitchFamily="34" charset="0"/>
              </a:rPr>
              <a:t>şcolar</a:t>
            </a:r>
            <a:r>
              <a:rPr lang="en-US" sz="18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it-IT" sz="1800" dirty="0">
                <a:solidFill>
                  <a:schemeClr val="bg1"/>
                </a:solidFill>
                <a:latin typeface="Trebuchet MS" panose="020B0603020202020204" pitchFamily="34" charset="0"/>
                <a:ea typeface="Tahoma" panose="020B0604030504040204" pitchFamily="34" charset="0"/>
                <a:cs typeface="Tahoma" panose="020B0604030504040204" pitchFamily="34" charset="0"/>
              </a:rPr>
              <a:t>20</a:t>
            </a:r>
            <a:r>
              <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rPr>
              <a:t>2</a:t>
            </a:r>
            <a:r>
              <a:rPr lang="en-US" sz="1800" dirty="0">
                <a:solidFill>
                  <a:schemeClr val="bg1"/>
                </a:solidFill>
                <a:latin typeface="Trebuchet MS" panose="020B0603020202020204" pitchFamily="34" charset="0"/>
                <a:ea typeface="Tahoma" panose="020B0604030504040204" pitchFamily="34" charset="0"/>
                <a:cs typeface="Tahoma" panose="020B0604030504040204" pitchFamily="34" charset="0"/>
              </a:rPr>
              <a:t>1</a:t>
            </a:r>
            <a:r>
              <a:rPr lang="it-IT" sz="1800" dirty="0">
                <a:solidFill>
                  <a:schemeClr val="bg1"/>
                </a:solidFill>
                <a:latin typeface="Trebuchet MS" panose="020B0603020202020204" pitchFamily="34" charset="0"/>
                <a:ea typeface="Tahoma" panose="020B0604030504040204" pitchFamily="34" charset="0"/>
                <a:cs typeface="Tahoma" panose="020B0604030504040204" pitchFamily="34" charset="0"/>
              </a:rPr>
              <a:t>-202</a:t>
            </a:r>
            <a:r>
              <a:rPr lang="en-US" sz="1800" dirty="0">
                <a:solidFill>
                  <a:schemeClr val="bg1"/>
                </a:solidFill>
                <a:latin typeface="Trebuchet MS" panose="020B0603020202020204" pitchFamily="34" charset="0"/>
                <a:ea typeface="Tahoma" panose="020B0604030504040204" pitchFamily="34" charset="0"/>
                <a:cs typeface="Tahoma" panose="020B0604030504040204" pitchFamily="34" charset="0"/>
              </a:rPr>
              <a:t>2</a:t>
            </a:r>
            <a:r>
              <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ro-RO" altLang="ro-RO" sz="1800" dirty="0">
                <a:latin typeface="Trebuchet MS" panose="020B0603020202020204" pitchFamily="34" charset="0"/>
                <a:hlinkClick r:id="rId2"/>
              </a:rPr>
              <a:t>https://www.edu.ro/sites/default/files/_fi%C8%99iere/Legislatie/2021/ordin%203243_2021.pdf</a:t>
            </a:r>
            <a:endParaRPr lang="ro-RO" altLang="ro-RO" sz="1800" dirty="0">
              <a:latin typeface="Trebuchet MS" panose="020B0603020202020204" pitchFamily="34" charset="0"/>
            </a:endParaRPr>
          </a:p>
          <a:p>
            <a:pPr marL="0" indent="0">
              <a:buClr>
                <a:srgbClr val="FFFF99"/>
              </a:buClr>
              <a:buNone/>
              <a:defRPr/>
            </a:pPr>
            <a:endParaRPr lang="ro-RO" sz="1600" dirty="0">
              <a:solidFill>
                <a:schemeClr val="bg1"/>
              </a:solidFill>
              <a:latin typeface="Trebuchet MS" panose="020B0603020202020204" pitchFamily="34" charset="0"/>
              <a:ea typeface="Tahoma" panose="020B0604030504040204" pitchFamily="34" charset="0"/>
              <a:cs typeface="Tahoma" panose="020B0604030504040204" pitchFamily="34" charset="0"/>
            </a:endParaRPr>
          </a:p>
          <a:p>
            <a:pPr marL="0" indent="0">
              <a:buClr>
                <a:srgbClr val="FFFF99"/>
              </a:buClr>
              <a:buNone/>
              <a:defRPr/>
            </a:pPr>
            <a:r>
              <a:rPr lang="ro-RO" sz="1800" b="1" dirty="0">
                <a:solidFill>
                  <a:schemeClr val="bg1"/>
                </a:solidFill>
                <a:latin typeface="Trebuchet MS" panose="020B0603020202020204" pitchFamily="34" charset="0"/>
                <a:ea typeface="Tahoma" panose="020B0604030504040204" pitchFamily="34" charset="0"/>
                <a:cs typeface="Tahoma" panose="020B0604030504040204" pitchFamily="34" charset="0"/>
              </a:rPr>
              <a:t>3.</a:t>
            </a:r>
            <a:r>
              <a:rPr lang="en-US" sz="1800" b="1" dirty="0">
                <a:solidFill>
                  <a:schemeClr val="bg1"/>
                </a:solidFill>
                <a:latin typeface="Trebuchet MS" panose="020B0603020202020204" pitchFamily="34" charset="0"/>
                <a:ea typeface="Tahoma" panose="020B0604030504040204" pitchFamily="34" charset="0"/>
                <a:cs typeface="Tahoma" panose="020B0604030504040204" pitchFamily="34" charset="0"/>
              </a:rPr>
              <a:t>2</a:t>
            </a:r>
            <a:r>
              <a:rPr lang="ro-RO" sz="1800" b="1" dirty="0">
                <a:solidFill>
                  <a:schemeClr val="bg1"/>
                </a:solidFill>
                <a:latin typeface="Trebuchet MS" panose="020B0603020202020204" pitchFamily="34" charset="0"/>
                <a:ea typeface="Tahoma" panose="020B0604030504040204" pitchFamily="34" charset="0"/>
                <a:cs typeface="Tahoma" panose="020B0604030504040204" pitchFamily="34" charset="0"/>
              </a:rPr>
              <a:t>.</a:t>
            </a:r>
            <a:r>
              <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sz="1800" dirty="0">
                <a:solidFill>
                  <a:schemeClr val="bg1"/>
                </a:solidFill>
                <a:latin typeface="Trebuchet MS" panose="020B0603020202020204" pitchFamily="34" charset="0"/>
                <a:ea typeface="Tahoma" panose="020B0604030504040204" pitchFamily="34" charset="0"/>
                <a:cs typeface="Tahoma" panose="020B0604030504040204" pitchFamily="34" charset="0"/>
              </a:rPr>
              <a:t>Curriculum </a:t>
            </a:r>
            <a:r>
              <a:rPr lang="en-US" sz="1800" dirty="0" err="1">
                <a:solidFill>
                  <a:schemeClr val="bg1"/>
                </a:solidFill>
                <a:latin typeface="Trebuchet MS" panose="020B0603020202020204" pitchFamily="34" charset="0"/>
                <a:ea typeface="Tahoma" panose="020B0604030504040204" pitchFamily="34" charset="0"/>
                <a:cs typeface="Tahoma" panose="020B0604030504040204" pitchFamily="34" charset="0"/>
              </a:rPr>
              <a:t>na</a:t>
            </a:r>
            <a:r>
              <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rPr>
              <a:t>ț</a:t>
            </a:r>
            <a:r>
              <a:rPr lang="en-US" sz="1800" dirty="0" err="1">
                <a:solidFill>
                  <a:schemeClr val="bg1"/>
                </a:solidFill>
                <a:latin typeface="Trebuchet MS" panose="020B0603020202020204" pitchFamily="34" charset="0"/>
                <a:ea typeface="Tahoma" panose="020B0604030504040204" pitchFamily="34" charset="0"/>
                <a:cs typeface="Tahoma" panose="020B0604030504040204" pitchFamily="34" charset="0"/>
              </a:rPr>
              <a:t>ional</a:t>
            </a:r>
            <a:r>
              <a:rPr lang="en-US" sz="18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rPr>
              <a:t>planurile-cadru, p</a:t>
            </a:r>
            <a:r>
              <a:rPr lang="it-IT" sz="1800" dirty="0">
                <a:solidFill>
                  <a:schemeClr val="bg1"/>
                </a:solidFill>
                <a:latin typeface="Trebuchet MS" panose="020B0603020202020204" pitchFamily="34" charset="0"/>
                <a:ea typeface="Tahoma" panose="020B0604030504040204" pitchFamily="34" charset="0"/>
                <a:cs typeface="Tahoma" panose="020B0604030504040204" pitchFamily="34" charset="0"/>
              </a:rPr>
              <a:t>rograme</a:t>
            </a:r>
            <a:r>
              <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rPr>
              <a:t>le</a:t>
            </a:r>
            <a:r>
              <a:rPr lang="it-IT" sz="18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rPr>
              <a:t>și manualele </a:t>
            </a:r>
            <a:r>
              <a:rPr lang="it-IT" sz="1800" dirty="0">
                <a:solidFill>
                  <a:schemeClr val="bg1"/>
                </a:solidFill>
                <a:latin typeface="Trebuchet MS" panose="020B0603020202020204" pitchFamily="34" charset="0"/>
                <a:ea typeface="Tahoma" panose="020B0604030504040204" pitchFamily="34" charset="0"/>
                <a:cs typeface="Tahoma" panose="020B0604030504040204" pitchFamily="34" charset="0"/>
              </a:rPr>
              <a:t>şcolare </a:t>
            </a:r>
            <a:r>
              <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rPr>
              <a:t>în vigoare</a:t>
            </a:r>
            <a:r>
              <a:rPr lang="ro-RO" sz="1800" dirty="0" smtClean="0">
                <a:solidFill>
                  <a:schemeClr val="bg1"/>
                </a:solidFill>
                <a:latin typeface="Trebuchet MS" panose="020B0603020202020204" pitchFamily="34" charset="0"/>
                <a:ea typeface="Tahoma" panose="020B0604030504040204" pitchFamily="34" charset="0"/>
                <a:cs typeface="Tahoma" panose="020B0604030504040204" pitchFamily="34" charset="0"/>
              </a:rPr>
              <a:t>.</a:t>
            </a:r>
            <a:endParaRPr lang="en-US" sz="1800" dirty="0" smtClean="0">
              <a:solidFill>
                <a:schemeClr val="bg1"/>
              </a:solidFill>
              <a:latin typeface="Trebuchet MS" panose="020B0603020202020204" pitchFamily="34" charset="0"/>
              <a:ea typeface="Tahoma" panose="020B0604030504040204" pitchFamily="34" charset="0"/>
              <a:cs typeface="Tahoma" panose="020B0604030504040204" pitchFamily="34" charset="0"/>
            </a:endParaRPr>
          </a:p>
          <a:p>
            <a:pPr marL="0" indent="0">
              <a:buClr>
                <a:srgbClr val="FFFF99"/>
              </a:buClr>
              <a:buNone/>
              <a:defRPr/>
            </a:pPr>
            <a:endPar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endParaRPr>
          </a:p>
          <a:p>
            <a:pPr marL="0" indent="0" algn="just">
              <a:buClr>
                <a:srgbClr val="FFFF99"/>
              </a:buClr>
              <a:buNone/>
              <a:defRPr/>
            </a:pPr>
            <a:r>
              <a:rPr lang="ro-RO" sz="1800" b="1" dirty="0">
                <a:solidFill>
                  <a:schemeClr val="bg1"/>
                </a:solidFill>
                <a:latin typeface="Trebuchet MS" panose="020B0603020202020204" pitchFamily="34" charset="0"/>
                <a:ea typeface="Tahoma" panose="020B0604030504040204" pitchFamily="34" charset="0"/>
                <a:cs typeface="Tahoma" panose="020B0604030504040204" pitchFamily="34" charset="0"/>
              </a:rPr>
              <a:t>3.3.</a:t>
            </a:r>
            <a:r>
              <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rPr>
              <a:t> Cadrul normativ care reglementează organizarea și desfășurarea examenului național de bacalaureat, a evaluării naționale pentru elevii clasei a VIII-a și a admiterii în învățământul liceal și profesional, graficul examenelor de certificare a calificărilor profesionale, în anul școlar 2021-2022. </a:t>
            </a:r>
            <a:endParaRPr lang="en-US" sz="1800" dirty="0" smtClean="0">
              <a:solidFill>
                <a:schemeClr val="bg1"/>
              </a:solidFill>
              <a:latin typeface="Trebuchet MS" panose="020B0603020202020204" pitchFamily="34" charset="0"/>
              <a:ea typeface="Tahoma" panose="020B0604030504040204" pitchFamily="34" charset="0"/>
              <a:cs typeface="Tahoma" panose="020B0604030504040204" pitchFamily="34" charset="0"/>
            </a:endParaRPr>
          </a:p>
          <a:p>
            <a:pPr marL="0" indent="0" algn="just">
              <a:buClr>
                <a:srgbClr val="FFFF99"/>
              </a:buClr>
              <a:buNone/>
              <a:defRPr/>
            </a:pPr>
            <a:endPar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endParaRPr>
          </a:p>
          <a:p>
            <a:pPr marL="0" indent="0">
              <a:buClr>
                <a:srgbClr val="FFFF99"/>
              </a:buClr>
              <a:buNone/>
              <a:defRPr/>
            </a:pPr>
            <a:r>
              <a:rPr lang="ro-RO" sz="1800" b="1" dirty="0">
                <a:solidFill>
                  <a:schemeClr val="bg1"/>
                </a:solidFill>
                <a:latin typeface="Trebuchet MS" panose="020B0603020202020204" pitchFamily="34" charset="0"/>
                <a:ea typeface="Tahoma" panose="020B0604030504040204" pitchFamily="34" charset="0"/>
                <a:cs typeface="Tahoma" panose="020B0604030504040204" pitchFamily="34" charset="0"/>
              </a:rPr>
              <a:t>3.4.</a:t>
            </a:r>
            <a:r>
              <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rPr>
              <a:t> Alte regulamente, metodologii specifice etc.</a:t>
            </a:r>
            <a:endParaRPr lang="en-US" sz="1800" dirty="0">
              <a:solidFill>
                <a:schemeClr val="bg1"/>
              </a:solidFill>
              <a:latin typeface="Trebuchet MS" panose="020B0603020202020204" pitchFamily="34" charset="0"/>
              <a:ea typeface="Tahoma" panose="020B0604030504040204" pitchFamily="34" charset="0"/>
              <a:cs typeface="Tahoma" panose="020B0604030504040204" pitchFamily="34" charset="0"/>
            </a:endParaRPr>
          </a:p>
          <a:p>
            <a:endParaRPr lang="ro-RO" dirty="0"/>
          </a:p>
        </p:txBody>
      </p:sp>
      <p:sp>
        <p:nvSpPr>
          <p:cNvPr id="4" name="Rectangle 3"/>
          <p:cNvSpPr/>
          <p:nvPr/>
        </p:nvSpPr>
        <p:spPr>
          <a:xfrm>
            <a:off x="1638336" y="442240"/>
            <a:ext cx="10154194" cy="646331"/>
          </a:xfrm>
          <a:prstGeom prst="rect">
            <a:avLst/>
          </a:prstGeom>
        </p:spPr>
        <p:txBody>
          <a:bodyPr wrap="square">
            <a:spAutoFit/>
          </a:bodyPr>
          <a:lstStyle/>
          <a:p>
            <a:pPr>
              <a:buClr>
                <a:srgbClr val="FFFF99"/>
              </a:buClr>
              <a:defRPr/>
            </a:pPr>
            <a:r>
              <a:rPr lang="ro-RO" altLang="ro-RO" b="1" dirty="0">
                <a:latin typeface="Trebuchet MS" panose="020B0603020202020204" pitchFamily="34" charset="0"/>
                <a:ea typeface="맑은 고딕" panose="020B0503020000020004" pitchFamily="34" charset="-127"/>
              </a:rPr>
              <a:t>3. Cadrul normativ privind organizarea procesului de învățământ în anul școlar</a:t>
            </a:r>
            <a:br>
              <a:rPr lang="ro-RO" altLang="ro-RO" b="1" dirty="0">
                <a:latin typeface="Trebuchet MS" panose="020B0603020202020204" pitchFamily="34" charset="0"/>
                <a:ea typeface="맑은 고딕" panose="020B0503020000020004" pitchFamily="34" charset="-127"/>
              </a:rPr>
            </a:br>
            <a:r>
              <a:rPr lang="ro-RO" altLang="ro-RO" b="1" dirty="0">
                <a:latin typeface="Trebuchet MS" panose="020B0603020202020204" pitchFamily="34" charset="0"/>
                <a:ea typeface="맑은 고딕" panose="020B0503020000020004" pitchFamily="34" charset="-127"/>
              </a:rPr>
              <a:t> 2021 - 2022 – noutăți, puncte critice, măsuri și acțiuni generate de acesta</a:t>
            </a:r>
            <a:r>
              <a:rPr lang="en-US" altLang="ro-RO" b="1" dirty="0">
                <a:latin typeface="Trebuchet MS" panose="020B0603020202020204" pitchFamily="34" charset="0"/>
                <a:ea typeface="맑은 고딕" panose="020B0503020000020004" pitchFamily="34" charset="-127"/>
              </a:rPr>
              <a:t>:</a:t>
            </a:r>
            <a:endParaRPr lang="ro-RO" b="1" dirty="0">
              <a:latin typeface="Trebuchet MS" panose="020B060302020202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11116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09896" y="509525"/>
            <a:ext cx="10380617" cy="4893647"/>
          </a:xfrm>
          <a:prstGeom prst="rect">
            <a:avLst/>
          </a:prstGeom>
        </p:spPr>
        <p:txBody>
          <a:bodyPr wrap="square">
            <a:spAutoFit/>
          </a:bodyPr>
          <a:lstStyle/>
          <a:p>
            <a:endParaRPr lang="ro-RO" dirty="0"/>
          </a:p>
          <a:p>
            <a:r>
              <a:rPr lang="en-US" b="1" dirty="0">
                <a:latin typeface="Trebuchet MS" panose="020B0603020202020204" pitchFamily="34" charset="0"/>
                <a:ea typeface="Tahoma" panose="020B0604030504040204" pitchFamily="34" charset="0"/>
                <a:cs typeface="Tahoma" panose="020B0604030504040204" pitchFamily="34" charset="0"/>
              </a:rPr>
              <a:t>                              </a:t>
            </a:r>
            <a:r>
              <a:rPr lang="ro-RO" b="1" dirty="0">
                <a:latin typeface="Trebuchet MS" panose="020B0603020202020204" pitchFamily="34" charset="0"/>
                <a:ea typeface="Tahoma" panose="020B0604030504040204" pitchFamily="34" charset="0"/>
                <a:cs typeface="Tahoma" panose="020B0604030504040204" pitchFamily="34" charset="0"/>
              </a:rPr>
              <a:t>3.2. PLANURI-CADRU, P</a:t>
            </a:r>
            <a:r>
              <a:rPr lang="it-IT" b="1" dirty="0">
                <a:latin typeface="Trebuchet MS" panose="020B0603020202020204" pitchFamily="34" charset="0"/>
                <a:ea typeface="Tahoma" panose="020B0604030504040204" pitchFamily="34" charset="0"/>
                <a:cs typeface="Tahoma" panose="020B0604030504040204" pitchFamily="34" charset="0"/>
              </a:rPr>
              <a:t>ROGRAME ŞCOLARE</a:t>
            </a:r>
            <a:r>
              <a:rPr lang="ro-RO" b="1" dirty="0">
                <a:latin typeface="Trebuchet MS" panose="020B0603020202020204" pitchFamily="34" charset="0"/>
                <a:ea typeface="Tahoma" panose="020B0604030504040204" pitchFamily="34" charset="0"/>
                <a:cs typeface="Tahoma" panose="020B0604030504040204" pitchFamily="34" charset="0"/>
              </a:rPr>
              <a:t>, MANUALE</a:t>
            </a:r>
            <a:r>
              <a:rPr lang="en-US" b="1" dirty="0">
                <a:latin typeface="Trebuchet MS" panose="020B0603020202020204" pitchFamily="34" charset="0"/>
                <a:ea typeface="Tahoma" panose="020B0604030504040204" pitchFamily="34" charset="0"/>
                <a:cs typeface="Tahoma" panose="020B0604030504040204" pitchFamily="34" charset="0"/>
              </a:rPr>
              <a:t> </a:t>
            </a:r>
            <a:r>
              <a:rPr lang="ro-RO" b="1" dirty="0">
                <a:latin typeface="Trebuchet MS" panose="020B0603020202020204" pitchFamily="34" charset="0"/>
                <a:ea typeface="Tahoma" panose="020B0604030504040204" pitchFamily="34" charset="0"/>
                <a:cs typeface="Tahoma" panose="020B0604030504040204" pitchFamily="34" charset="0"/>
              </a:rPr>
              <a:t>ȘCOLARE</a:t>
            </a:r>
            <a:endParaRPr lang="ro-RO" dirty="0"/>
          </a:p>
          <a:p>
            <a:pPr marL="273050" indent="-273050">
              <a:buClr>
                <a:srgbClr val="F2FBFD"/>
              </a:buClr>
              <a:buNone/>
            </a:pPr>
            <a:endParaRPr lang="en-US" altLang="ro-RO" dirty="0">
              <a:solidFill>
                <a:schemeClr val="bg1"/>
              </a:solidFill>
              <a:latin typeface="Trebuchet MS" panose="020B0603020202020204" pitchFamily="34" charset="0"/>
              <a:cs typeface="Tahoma" panose="020B0604030504040204" pitchFamily="34" charset="0"/>
            </a:endParaRPr>
          </a:p>
          <a:p>
            <a:pPr marL="273050" indent="-273050">
              <a:buClr>
                <a:srgbClr val="F2FBFD"/>
              </a:buClr>
              <a:buNone/>
            </a:pPr>
            <a:endParaRPr lang="en-US" altLang="ro-RO" dirty="0">
              <a:solidFill>
                <a:schemeClr val="bg1"/>
              </a:solidFill>
              <a:latin typeface="Trebuchet MS" panose="020B0603020202020204" pitchFamily="34" charset="0"/>
              <a:cs typeface="Tahoma" panose="020B0604030504040204" pitchFamily="34" charset="0"/>
            </a:endParaRPr>
          </a:p>
          <a:p>
            <a:pPr marL="273050" indent="-273050">
              <a:buClr>
                <a:srgbClr val="F2FBFD"/>
              </a:buClr>
              <a:buNone/>
            </a:pPr>
            <a:r>
              <a:rPr lang="ro-RO" altLang="ro-RO" dirty="0">
                <a:solidFill>
                  <a:schemeClr val="bg1"/>
                </a:solidFill>
                <a:latin typeface="Trebuchet MS" panose="020B0603020202020204" pitchFamily="34" charset="0"/>
                <a:cs typeface="Tahoma" panose="020B0604030504040204" pitchFamily="34" charset="0"/>
              </a:rPr>
              <a:t>Planurile - cadru  și programele școlare valabile în  anul școlar 20</a:t>
            </a:r>
            <a:r>
              <a:rPr lang="en-US" altLang="ro-RO" dirty="0">
                <a:solidFill>
                  <a:schemeClr val="bg1"/>
                </a:solidFill>
                <a:latin typeface="Trebuchet MS" panose="020B0603020202020204" pitchFamily="34" charset="0"/>
                <a:cs typeface="Tahoma" panose="020B0604030504040204" pitchFamily="34" charset="0"/>
              </a:rPr>
              <a:t>2</a:t>
            </a:r>
            <a:r>
              <a:rPr lang="ro-RO" altLang="ro-RO" dirty="0">
                <a:solidFill>
                  <a:schemeClr val="bg1"/>
                </a:solidFill>
                <a:latin typeface="Trebuchet MS" panose="020B0603020202020204" pitchFamily="34" charset="0"/>
                <a:cs typeface="Tahoma" panose="020B0604030504040204" pitchFamily="34" charset="0"/>
              </a:rPr>
              <a:t>1-20</a:t>
            </a:r>
            <a:r>
              <a:rPr lang="en-US" altLang="ro-RO" dirty="0">
                <a:solidFill>
                  <a:schemeClr val="bg1"/>
                </a:solidFill>
                <a:latin typeface="Trebuchet MS" panose="020B0603020202020204" pitchFamily="34" charset="0"/>
                <a:cs typeface="Tahoma" panose="020B0604030504040204" pitchFamily="34" charset="0"/>
              </a:rPr>
              <a:t>2</a:t>
            </a:r>
            <a:r>
              <a:rPr lang="ro-RO" altLang="ro-RO" dirty="0">
                <a:solidFill>
                  <a:schemeClr val="bg1"/>
                </a:solidFill>
                <a:latin typeface="Trebuchet MS" panose="020B0603020202020204" pitchFamily="34" charset="0"/>
                <a:cs typeface="Tahoma" panose="020B0604030504040204" pitchFamily="34" charset="0"/>
              </a:rPr>
              <a:t>2  pot fi accesate la</a:t>
            </a:r>
            <a:r>
              <a:rPr lang="en-US" altLang="ro-RO" dirty="0">
                <a:solidFill>
                  <a:schemeClr val="bg1"/>
                </a:solidFill>
                <a:latin typeface="Trebuchet MS" panose="020B0603020202020204" pitchFamily="34" charset="0"/>
                <a:cs typeface="Tahoma" panose="020B0604030504040204" pitchFamily="34" charset="0"/>
              </a:rPr>
              <a:t> </a:t>
            </a:r>
            <a:r>
              <a:rPr lang="ro-RO" altLang="ro-RO" dirty="0">
                <a:solidFill>
                  <a:schemeClr val="bg1"/>
                </a:solidFill>
                <a:latin typeface="Trebuchet MS" panose="020B0603020202020204" pitchFamily="34" charset="0"/>
                <a:cs typeface="Tahoma" panose="020B0604030504040204" pitchFamily="34" charset="0"/>
              </a:rPr>
              <a:t>adresa:  </a:t>
            </a:r>
            <a:r>
              <a:rPr lang="ro-RO" altLang="ro-RO" u="sng" dirty="0">
                <a:latin typeface="Trebuchet MS" panose="020B0603020202020204" pitchFamily="34" charset="0"/>
                <a:cs typeface="Tahoma" panose="020B0604030504040204" pitchFamily="34" charset="0"/>
                <a:hlinkClick r:id="rId2"/>
              </a:rPr>
              <a:t>http://programe.ise.ro/actuale.aspx</a:t>
            </a:r>
            <a:endParaRPr lang="ro-RO" altLang="ro-RO" u="sng" dirty="0">
              <a:latin typeface="Trebuchet MS" panose="020B0603020202020204" pitchFamily="34" charset="0"/>
              <a:cs typeface="Tahoma" panose="020B0604030504040204" pitchFamily="34" charset="0"/>
            </a:endParaRPr>
          </a:p>
          <a:p>
            <a:pPr marL="273050" indent="-273050">
              <a:buClr>
                <a:srgbClr val="F2FBFD"/>
              </a:buClr>
              <a:buNone/>
            </a:pPr>
            <a:endParaRPr lang="ro-RO" altLang="ro-RO" u="sng" strike="sngStrike" dirty="0">
              <a:latin typeface="Trebuchet MS" panose="020B0603020202020204" pitchFamily="34" charset="0"/>
              <a:cs typeface="Tahoma" panose="020B0604030504040204" pitchFamily="34" charset="0"/>
            </a:endParaRPr>
          </a:p>
          <a:p>
            <a:pPr algn="just" latinLnBrk="1">
              <a:lnSpc>
                <a:spcPts val="2000"/>
              </a:lnSpc>
            </a:pPr>
            <a:r>
              <a:rPr lang="ro-RO" altLang="zh-CN" sz="1600" b="1" u="sng" dirty="0">
                <a:solidFill>
                  <a:schemeClr val="bg1"/>
                </a:solidFill>
                <a:latin typeface="Trebuchet MS" panose="020B0603020202020204" pitchFamily="34" charset="0"/>
                <a:cs typeface="Calibri" panose="020F0502020204030204" pitchFamily="34" charset="0"/>
              </a:rPr>
              <a:t>Planuri - cadru </a:t>
            </a:r>
            <a:r>
              <a:rPr lang="ro-RO" altLang="zh-CN" sz="1600" u="sng" dirty="0">
                <a:solidFill>
                  <a:schemeClr val="bg1"/>
                </a:solidFill>
                <a:latin typeface="Trebuchet MS" panose="020B0603020202020204" pitchFamily="34" charset="0"/>
                <a:cs typeface="Calibri" panose="020F0502020204030204" pitchFamily="34" charset="0"/>
              </a:rPr>
              <a:t>pentru învățământul gimnazial</a:t>
            </a:r>
            <a:r>
              <a:rPr lang="ro-RO" altLang="zh-CN" sz="1600" b="1" i="1" u="sng" dirty="0">
                <a:solidFill>
                  <a:schemeClr val="bg1"/>
                </a:solidFill>
                <a:latin typeface="Trebuchet MS" panose="020B0603020202020204" pitchFamily="34" charset="0"/>
                <a:cs typeface="Calibri" panose="020F0502020204030204" pitchFamily="34" charset="0"/>
              </a:rPr>
              <a:t> </a:t>
            </a:r>
            <a:r>
              <a:rPr lang="ro-RO" altLang="zh-CN" sz="1600" u="sng" dirty="0">
                <a:solidFill>
                  <a:schemeClr val="bg1"/>
                </a:solidFill>
                <a:latin typeface="Trebuchet MS" panose="020B0603020202020204" pitchFamily="34" charset="0"/>
                <a:cs typeface="Calibri" panose="020F0502020204030204" pitchFamily="34" charset="0"/>
              </a:rPr>
              <a:t>aprobate</a:t>
            </a:r>
            <a:r>
              <a:rPr lang="ro-RO" altLang="zh-CN" sz="1600" i="1" u="sng" dirty="0">
                <a:solidFill>
                  <a:schemeClr val="bg1"/>
                </a:solidFill>
                <a:latin typeface="Trebuchet MS" panose="020B0603020202020204" pitchFamily="34" charset="0"/>
                <a:cs typeface="Calibri" panose="020F0502020204030204" pitchFamily="34" charset="0"/>
              </a:rPr>
              <a:t> </a:t>
            </a:r>
            <a:r>
              <a:rPr lang="ro-RO" altLang="zh-CN" sz="1600" u="sng" dirty="0">
                <a:solidFill>
                  <a:schemeClr val="bg1"/>
                </a:solidFill>
                <a:latin typeface="Trebuchet MS" panose="020B0603020202020204" pitchFamily="34" charset="0"/>
                <a:cs typeface="Calibri" panose="020F0502020204030204" pitchFamily="34" charset="0"/>
              </a:rPr>
              <a:t>prin </a:t>
            </a:r>
            <a:r>
              <a:rPr lang="ro-RO" altLang="zh-CN" sz="1600" b="1" u="sng" dirty="0">
                <a:solidFill>
                  <a:schemeClr val="bg1"/>
                </a:solidFill>
                <a:latin typeface="Trebuchet MS" panose="020B0603020202020204" pitchFamily="34" charset="0"/>
                <a:cs typeface="Calibri" panose="020F0502020204030204" pitchFamily="34" charset="0"/>
              </a:rPr>
              <a:t>OMENCS nr. 3590/5.04.2016,</a:t>
            </a:r>
            <a:r>
              <a:rPr lang="en-US" altLang="zh-CN" sz="1600" b="1" u="sng" dirty="0">
                <a:solidFill>
                  <a:schemeClr val="bg1"/>
                </a:solidFill>
                <a:latin typeface="Trebuchet MS" panose="020B0603020202020204" pitchFamily="34" charset="0"/>
                <a:cs typeface="Calibri" panose="020F0502020204030204" pitchFamily="34" charset="0"/>
              </a:rPr>
              <a:t> cu</a:t>
            </a:r>
            <a:r>
              <a:rPr lang="ro-RO" altLang="zh-CN" sz="1600" b="1" u="sng" dirty="0">
                <a:solidFill>
                  <a:schemeClr val="bg1"/>
                </a:solidFill>
                <a:latin typeface="Trebuchet MS" panose="020B0603020202020204" pitchFamily="34" charset="0"/>
                <a:cs typeface="Calibri" panose="020F0502020204030204" pitchFamily="34" charset="0"/>
              </a:rPr>
              <a:t> </a:t>
            </a:r>
            <a:r>
              <a:rPr lang="en-US" altLang="zh-CN" sz="1600" b="1" u="sng" dirty="0" err="1">
                <a:solidFill>
                  <a:schemeClr val="bg1"/>
                </a:solidFill>
                <a:latin typeface="Trebuchet MS" panose="020B0603020202020204" pitchFamily="34" charset="0"/>
                <a:cs typeface="Calibri" panose="020F0502020204030204" pitchFamily="34" charset="0"/>
              </a:rPr>
              <a:t>modific</a:t>
            </a:r>
            <a:r>
              <a:rPr lang="ro-RO" altLang="zh-CN" sz="1600" b="1" u="sng" dirty="0" err="1">
                <a:solidFill>
                  <a:schemeClr val="bg1"/>
                </a:solidFill>
                <a:latin typeface="Trebuchet MS" panose="020B0603020202020204" pitchFamily="34" charset="0"/>
                <a:cs typeface="Calibri" panose="020F0502020204030204" pitchFamily="34" charset="0"/>
              </a:rPr>
              <a:t>ările</a:t>
            </a:r>
            <a:r>
              <a:rPr lang="ro-RO" altLang="zh-CN" sz="1600" b="1" u="sng" dirty="0">
                <a:solidFill>
                  <a:schemeClr val="bg1"/>
                </a:solidFill>
                <a:latin typeface="Trebuchet MS" panose="020B0603020202020204" pitchFamily="34" charset="0"/>
                <a:cs typeface="Calibri" panose="020F0502020204030204" pitchFamily="34" charset="0"/>
              </a:rPr>
              <a:t> și completările ulterioare  </a:t>
            </a:r>
            <a:r>
              <a:rPr lang="en-US" altLang="zh-CN" sz="1600" b="1" u="sng" dirty="0">
                <a:solidFill>
                  <a:schemeClr val="bg1"/>
                </a:solidFill>
                <a:latin typeface="Trebuchet MS" panose="020B0603020202020204" pitchFamily="34" charset="0"/>
                <a:cs typeface="Calibri" panose="020F0502020204030204" pitchFamily="34" charset="0"/>
              </a:rPr>
              <a:t>(OMEN 4221/1.08.2018 – op</a:t>
            </a:r>
            <a:r>
              <a:rPr lang="ro-RO" altLang="zh-CN" sz="1600" b="1" u="sng" dirty="0" err="1">
                <a:solidFill>
                  <a:schemeClr val="bg1"/>
                </a:solidFill>
                <a:latin typeface="Trebuchet MS" panose="020B0603020202020204" pitchFamily="34" charset="0"/>
                <a:cs typeface="Calibri" panose="020F0502020204030204" pitchFamily="34" charset="0"/>
              </a:rPr>
              <a:t>ționalul</a:t>
            </a:r>
            <a:r>
              <a:rPr lang="ro-RO" altLang="zh-CN" sz="1600" b="1" u="sng" dirty="0">
                <a:solidFill>
                  <a:schemeClr val="bg1"/>
                </a:solidFill>
                <a:latin typeface="Trebuchet MS" panose="020B0603020202020204" pitchFamily="34" charset="0"/>
                <a:cs typeface="Calibri" panose="020F0502020204030204" pitchFamily="34" charset="0"/>
              </a:rPr>
              <a:t> integrat nu mai este obligatoriu</a:t>
            </a:r>
            <a:r>
              <a:rPr lang="en-US" altLang="zh-CN" sz="1600" b="1" u="sng" dirty="0">
                <a:solidFill>
                  <a:schemeClr val="bg1"/>
                </a:solidFill>
                <a:latin typeface="Trebuchet MS" panose="020B0603020202020204" pitchFamily="34" charset="0"/>
                <a:cs typeface="Calibri" panose="020F0502020204030204" pitchFamily="34" charset="0"/>
              </a:rPr>
              <a:t>)</a:t>
            </a:r>
          </a:p>
          <a:p>
            <a:pPr algn="just" latinLnBrk="1">
              <a:lnSpc>
                <a:spcPts val="2000"/>
              </a:lnSpc>
            </a:pPr>
            <a:endParaRPr lang="ro-RO" altLang="zh-CN" sz="1600" b="1" u="sng" dirty="0">
              <a:solidFill>
                <a:schemeClr val="bg1"/>
              </a:solidFill>
              <a:latin typeface="Trebuchet MS" panose="020B0603020202020204" pitchFamily="34" charset="0"/>
              <a:cs typeface="Calibri" panose="020F0502020204030204" pitchFamily="34" charset="0"/>
            </a:endParaRPr>
          </a:p>
          <a:p>
            <a:pPr algn="just" latinLnBrk="1">
              <a:lnSpc>
                <a:spcPts val="2000"/>
              </a:lnSpc>
            </a:pPr>
            <a:endParaRPr lang="ro-RO" altLang="zh-CN" b="1" u="sng" dirty="0">
              <a:solidFill>
                <a:schemeClr val="bg1"/>
              </a:solidFill>
              <a:latin typeface="Trebuchet MS" panose="020B0603020202020204" pitchFamily="34" charset="0"/>
              <a:cs typeface="Calibri" panose="020F0502020204030204" pitchFamily="34" charset="0"/>
            </a:endParaRPr>
          </a:p>
          <a:p>
            <a:pPr algn="just" latinLnBrk="1">
              <a:lnSpc>
                <a:spcPts val="2000"/>
              </a:lnSpc>
            </a:pPr>
            <a:r>
              <a:rPr lang="ro-RO" sz="1600" b="1" dirty="0">
                <a:solidFill>
                  <a:schemeClr val="accent4">
                    <a:lumMod val="50000"/>
                  </a:schemeClr>
                </a:solidFill>
                <a:latin typeface="Trebuchet MS" panose="020B0603020202020204" pitchFamily="34" charset="0"/>
                <a:cs typeface="Times New Roman" panose="02020603050405020304" pitchFamily="18" charset="0"/>
              </a:rPr>
              <a:t>Manuale școlare digitale </a:t>
            </a:r>
            <a:r>
              <a:rPr lang="ro-RO" sz="1600" dirty="0">
                <a:solidFill>
                  <a:schemeClr val="accent4">
                    <a:lumMod val="50000"/>
                  </a:schemeClr>
                </a:solidFill>
                <a:latin typeface="Trebuchet MS" panose="020B0603020202020204" pitchFamily="34" charset="0"/>
                <a:cs typeface="Times New Roman" panose="02020603050405020304" pitchFamily="18" charset="0"/>
              </a:rPr>
              <a:t>- </a:t>
            </a:r>
            <a:r>
              <a:rPr lang="ro-RO" sz="1600" i="1" dirty="0">
                <a:solidFill>
                  <a:schemeClr val="accent4">
                    <a:lumMod val="50000"/>
                  </a:schemeClr>
                </a:solidFill>
                <a:latin typeface="Trebuchet MS" panose="020B0603020202020204" pitchFamily="34" charset="0"/>
                <a:cs typeface="Times New Roman" panose="02020603050405020304" pitchFamily="18" charset="0"/>
              </a:rPr>
              <a:t>Manuale școlare </a:t>
            </a:r>
          </a:p>
          <a:p>
            <a:pPr algn="just" latinLnBrk="1">
              <a:lnSpc>
                <a:spcPts val="2000"/>
              </a:lnSpc>
            </a:pPr>
            <a:r>
              <a:rPr lang="ro-RO" sz="1600" i="1" dirty="0">
                <a:solidFill>
                  <a:schemeClr val="bg1"/>
                </a:solidFill>
                <a:latin typeface="Trebuchet MS" panose="020B0603020202020204" pitchFamily="34" charset="0"/>
                <a:cs typeface="Times New Roman" panose="02020603050405020304" pitchFamily="18" charset="0"/>
                <a:hlinkClick r:id="rId3">
                  <a:extLst>
                    <a:ext uri="{A12FA001-AC4F-418D-AE19-62706E023703}">
                      <ahyp:hlinkClr xmlns="" xmlns:ahyp="http://schemas.microsoft.com/office/drawing/2018/hyperlinkcolor" val="tx"/>
                    </a:ext>
                  </a:extLst>
                </a:hlinkClick>
              </a:rPr>
              <a:t>https://www.manuale.edu.ro</a:t>
            </a:r>
            <a:r>
              <a:rPr lang="ro-RO" sz="1600" dirty="0">
                <a:solidFill>
                  <a:schemeClr val="bg1"/>
                </a:solidFill>
                <a:latin typeface="Trebuchet MS" panose="020B0603020202020204" pitchFamily="34" charset="0"/>
                <a:cs typeface="Times New Roman" panose="02020603050405020304" pitchFamily="18" charset="0"/>
                <a:hlinkClick r:id="rId3">
                  <a:extLst>
                    <a:ext uri="{A12FA001-AC4F-418D-AE19-62706E023703}">
                      <ahyp:hlinkClr xmlns="" xmlns:ahyp="http://schemas.microsoft.com/office/drawing/2018/hyperlinkcolor" val="tx"/>
                    </a:ext>
                  </a:extLst>
                </a:hlinkClick>
              </a:rPr>
              <a:t>/</a:t>
            </a:r>
            <a:endParaRPr lang="en-US" sz="1600" dirty="0">
              <a:solidFill>
                <a:schemeClr val="bg1"/>
              </a:solidFill>
              <a:latin typeface="Trebuchet MS" panose="020B0603020202020204" pitchFamily="34" charset="0"/>
              <a:cs typeface="Times New Roman" panose="02020603050405020304" pitchFamily="18" charset="0"/>
            </a:endParaRPr>
          </a:p>
          <a:p>
            <a:pPr algn="just" latinLnBrk="1">
              <a:lnSpc>
                <a:spcPts val="2000"/>
              </a:lnSpc>
            </a:pPr>
            <a:r>
              <a:rPr lang="ro-RO" sz="1600" dirty="0">
                <a:solidFill>
                  <a:schemeClr val="bg1"/>
                </a:solidFill>
                <a:effectLst>
                  <a:outerShdw blurRad="38100" dist="38100" dir="2700000" algn="tl">
                    <a:srgbClr val="C0C0C0"/>
                  </a:outerShdw>
                </a:effectLst>
                <a:latin typeface="Trebuchet MS" panose="020B0603020202020204" pitchFamily="34" charset="0"/>
                <a:ea typeface="Microsoft YaHei" charset="-122"/>
                <a:cs typeface="Tahoma" pitchFamily="32" charset="0"/>
                <a:hlinkClick r:id="rId4">
                  <a:extLst>
                    <a:ext uri="{A12FA001-AC4F-418D-AE19-62706E023703}">
                      <ahyp:hlinkClr xmlns="" xmlns:ahyp="http://schemas.microsoft.com/office/drawing/2018/hyperlinkcolor" val="tx"/>
                    </a:ext>
                  </a:extLst>
                </a:hlinkClick>
              </a:rPr>
              <a:t>https://rocnee.eu/manualeauxiliare/</a:t>
            </a:r>
            <a:endParaRPr lang="ro-RO" sz="1600" dirty="0">
              <a:solidFill>
                <a:schemeClr val="bg1"/>
              </a:solidFill>
              <a:effectLst>
                <a:outerShdw blurRad="38100" dist="38100" dir="2700000" algn="tl">
                  <a:srgbClr val="C0C0C0"/>
                </a:outerShdw>
              </a:effectLst>
              <a:latin typeface="Trebuchet MS" panose="020B0603020202020204" pitchFamily="34" charset="0"/>
              <a:ea typeface="Microsoft YaHei" charset="-122"/>
              <a:cs typeface="Tahoma" pitchFamily="32" charset="0"/>
            </a:endParaRPr>
          </a:p>
          <a:p>
            <a:pPr algn="just" latinLnBrk="1">
              <a:lnSpc>
                <a:spcPts val="2000"/>
              </a:lnSpc>
            </a:pPr>
            <a:r>
              <a:rPr lang="ro-RO" sz="1600" u="sng" dirty="0">
                <a:solidFill>
                  <a:schemeClr val="bg1"/>
                </a:solidFill>
                <a:latin typeface="Trebuchet MS" panose="020B0603020202020204" pitchFamily="34" charset="0"/>
                <a:hlinkClick r:id="rId5">
                  <a:extLst>
                    <a:ext uri="{A12FA001-AC4F-418D-AE19-62706E023703}">
                      <ahyp:hlinkClr xmlns="" xmlns:ahyp="http://schemas.microsoft.com/office/drawing/2018/hyperlinkcolor" val="tx"/>
                    </a:ext>
                  </a:extLst>
                </a:hlinkClick>
              </a:rPr>
              <a:t>https://rocnee.eu/manualeauxiliare/catalog-manuale.html</a:t>
            </a:r>
            <a:endParaRPr lang="ro-RO" sz="1600" dirty="0">
              <a:solidFill>
                <a:schemeClr val="bg1"/>
              </a:solidFill>
              <a:effectLst>
                <a:outerShdw blurRad="38100" dist="38100" dir="2700000" algn="tl">
                  <a:srgbClr val="C0C0C0"/>
                </a:outerShdw>
              </a:effectLst>
              <a:latin typeface="Trebuchet MS" panose="020B0603020202020204" pitchFamily="34" charset="0"/>
              <a:ea typeface="Microsoft YaHei" charset="-122"/>
              <a:cs typeface="Tahoma" pitchFamily="32" charset="0"/>
            </a:endParaRPr>
          </a:p>
          <a:p>
            <a:pPr algn="just" latinLnBrk="1">
              <a:lnSpc>
                <a:spcPts val="2000"/>
              </a:lnSpc>
            </a:pPr>
            <a:endParaRPr lang="ro-RO" altLang="zh-CN" b="1" u="sng" dirty="0">
              <a:solidFill>
                <a:schemeClr val="bg1"/>
              </a:solidFill>
              <a:latin typeface="Trebuchet MS" panose="020B0603020202020204" pitchFamily="34" charset="0"/>
              <a:cs typeface="Calibri" panose="020F0502020204030204" pitchFamily="34" charset="0"/>
            </a:endParaRPr>
          </a:p>
          <a:p>
            <a:r>
              <a:rPr lang="ro-RO" sz="1600" b="1" dirty="0">
                <a:solidFill>
                  <a:srgbClr val="7030A0"/>
                </a:solidFill>
                <a:latin typeface="Trebuchet MS" panose="020B0603020202020204" pitchFamily="34" charset="0"/>
              </a:rPr>
              <a:t>Mijloace de învățământ / Auxiliare didactice   -   </a:t>
            </a:r>
            <a:r>
              <a:rPr lang="ro-RO" u="sng" dirty="0">
                <a:solidFill>
                  <a:srgbClr val="0563C1"/>
                </a:solidFill>
                <a:latin typeface="Trebuchet MS" panose="020B0603020202020204" pitchFamily="34" charset="0"/>
                <a:ea typeface="Calibri" panose="020F0502020204030204" pitchFamily="34" charset="0"/>
                <a:hlinkClick r:id="rId6"/>
              </a:rPr>
              <a:t>https://www.edu.ro/auxiliare-didactice</a:t>
            </a:r>
            <a:endParaRPr lang="ro-RO" u="sng" dirty="0">
              <a:solidFill>
                <a:srgbClr val="0563C1"/>
              </a:solidFill>
              <a:latin typeface="Trebuchet MS" panose="020B0603020202020204" pitchFamily="34" charset="0"/>
              <a:ea typeface="Calibri" panose="020F0502020204030204" pitchFamily="34" charset="0"/>
            </a:endParaRPr>
          </a:p>
          <a:p>
            <a:endParaRPr lang="ro-RO" b="1" dirty="0">
              <a:latin typeface="Trebuchet MS" panose="020B0603020202020204" pitchFamily="34" charset="0"/>
            </a:endParaRPr>
          </a:p>
        </p:txBody>
      </p:sp>
    </p:spTree>
    <p:extLst>
      <p:ext uri="{BB962C8B-B14F-4D97-AF65-F5344CB8AC3E}">
        <p14:creationId xmlns:p14="http://schemas.microsoft.com/office/powerpoint/2010/main" val="22959426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85612" y="1177343"/>
            <a:ext cx="10680768" cy="5236336"/>
          </a:xfrm>
        </p:spPr>
        <p:txBody>
          <a:bodyPr>
            <a:normAutofit fontScale="90000"/>
          </a:bodyPr>
          <a:lstStyle/>
          <a:p>
            <a: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a:r>
            <a:b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br>
            <a:r>
              <a:rPr lang="en-US" sz="1800" cap="none" dirty="0" smtClean="0">
                <a:solidFill>
                  <a:schemeClr val="bg1"/>
                </a:solidFill>
                <a:latin typeface="Trebuchet MS" panose="020B0603020202020204" pitchFamily="34" charset="0"/>
                <a:ea typeface="Tahoma" panose="020B0604030504040204" pitchFamily="34" charset="0"/>
                <a:cs typeface="Tahoma" panose="020B0604030504040204" pitchFamily="34" charset="0"/>
              </a:rPr>
              <a:t/>
            </a:r>
            <a:br>
              <a:rPr lang="en-US" sz="1800" cap="none" dirty="0" smtClean="0">
                <a:solidFill>
                  <a:schemeClr val="bg1"/>
                </a:solidFill>
                <a:latin typeface="Trebuchet MS" panose="020B0603020202020204" pitchFamily="34" charset="0"/>
                <a:ea typeface="Tahoma" panose="020B0604030504040204" pitchFamily="34" charset="0"/>
                <a:cs typeface="Tahoma" panose="020B0604030504040204" pitchFamily="34" charset="0"/>
              </a:rPr>
            </a:br>
            <a:r>
              <a:rPr lang="en-US"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a:r>
            <a:br>
              <a:rPr lang="en-US"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br>
            <a:r>
              <a:rPr lang="en-US" sz="1800" cap="none" dirty="0" smtClean="0">
                <a:solidFill>
                  <a:schemeClr val="bg1"/>
                </a:solidFill>
                <a:latin typeface="Trebuchet MS" panose="020B0603020202020204" pitchFamily="34" charset="0"/>
                <a:ea typeface="Tahoma" panose="020B0604030504040204" pitchFamily="34" charset="0"/>
                <a:cs typeface="Tahoma" panose="020B0604030504040204" pitchFamily="34" charset="0"/>
              </a:rPr>
              <a:t/>
            </a:r>
            <a:br>
              <a:rPr lang="en-US" sz="1800" cap="none" dirty="0" smtClean="0">
                <a:solidFill>
                  <a:schemeClr val="bg1"/>
                </a:solidFill>
                <a:latin typeface="Trebuchet MS" panose="020B0603020202020204" pitchFamily="34" charset="0"/>
                <a:ea typeface="Tahoma" panose="020B0604030504040204" pitchFamily="34" charset="0"/>
                <a:cs typeface="Tahoma" panose="020B0604030504040204" pitchFamily="34" charset="0"/>
              </a:rPr>
            </a:br>
            <a:r>
              <a:rPr lang="ro-RO" sz="1800" b="1" dirty="0" smtClean="0">
                <a:solidFill>
                  <a:schemeClr val="bg1"/>
                </a:solidFill>
                <a:latin typeface="Trebuchet MS" panose="020B0603020202020204" pitchFamily="34" charset="0"/>
              </a:rPr>
              <a:t>Ordinul </a:t>
            </a:r>
            <a: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nr</a:t>
            </a:r>
            <a:r>
              <a:rPr lang="ro-RO" sz="1800" b="1" dirty="0">
                <a:solidFill>
                  <a:schemeClr val="bg1"/>
                </a:solidFill>
                <a:latin typeface="Trebuchet MS" panose="020B0603020202020204" pitchFamily="34" charset="0"/>
              </a:rPr>
              <a:t>. 4797/2017 </a:t>
            </a:r>
            <a: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privind </a:t>
            </a:r>
            <a:r>
              <a:rPr lang="ro-RO" sz="1800" i="1" cap="none" dirty="0">
                <a:solidFill>
                  <a:schemeClr val="bg1"/>
                </a:solidFill>
                <a:latin typeface="Trebuchet MS" panose="020B0603020202020204" pitchFamily="34" charset="0"/>
                <a:ea typeface="Tahoma" panose="020B0604030504040204" pitchFamily="34" charset="0"/>
                <a:cs typeface="Tahoma" panose="020B0604030504040204" pitchFamily="34" charset="0"/>
              </a:rPr>
              <a:t>Regulamentul – cadru de organizare şi </a:t>
            </a:r>
            <a:r>
              <a:rPr lang="ro-RO" sz="1800" i="1" cap="none" dirty="0" err="1">
                <a:solidFill>
                  <a:schemeClr val="bg1"/>
                </a:solidFill>
                <a:latin typeface="Trebuchet MS" panose="020B0603020202020204" pitchFamily="34" charset="0"/>
                <a:ea typeface="Tahoma" panose="020B0604030504040204" pitchFamily="34" charset="0"/>
                <a:cs typeface="Tahoma" panose="020B0604030504040204" pitchFamily="34" charset="0"/>
              </a:rPr>
              <a:t>funcţionare</a:t>
            </a:r>
            <a:r>
              <a:rPr lang="ro-RO" sz="1800" i="1"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a claselor cu predare a unei limbi moderne în regim intensiv, respectiv bilingv în </a:t>
            </a:r>
            <a:r>
              <a:rPr lang="ro-RO" sz="1800" i="1" cap="none" dirty="0" err="1">
                <a:solidFill>
                  <a:schemeClr val="bg1"/>
                </a:solidFill>
                <a:latin typeface="Trebuchet MS" panose="020B0603020202020204" pitchFamily="34" charset="0"/>
                <a:ea typeface="Tahoma" panose="020B0604030504040204" pitchFamily="34" charset="0"/>
                <a:cs typeface="Tahoma" panose="020B0604030504040204" pitchFamily="34" charset="0"/>
              </a:rPr>
              <a:t>unităţile</a:t>
            </a:r>
            <a:r>
              <a:rPr lang="ro-RO" sz="1800" i="1"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de </a:t>
            </a:r>
            <a:r>
              <a:rPr lang="ro-RO" sz="1800" i="1" cap="none" dirty="0" err="1">
                <a:solidFill>
                  <a:schemeClr val="bg1"/>
                </a:solidFill>
                <a:latin typeface="Trebuchet MS" panose="020B0603020202020204" pitchFamily="34" charset="0"/>
                <a:ea typeface="Tahoma" panose="020B0604030504040204" pitchFamily="34" charset="0"/>
                <a:cs typeface="Tahoma" panose="020B0604030504040204" pitchFamily="34" charset="0"/>
              </a:rPr>
              <a:t>învăţământ</a:t>
            </a:r>
            <a:r>
              <a:rPr lang="ro-RO" sz="1800" i="1"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sz="1800" i="1" cap="none" dirty="0">
                <a:solidFill>
                  <a:schemeClr val="bg1"/>
                </a:solidFill>
                <a:latin typeface="Trebuchet MS" panose="020B0603020202020204" pitchFamily="34" charset="0"/>
                <a:ea typeface="Tahoma" panose="020B0604030504040204" pitchFamily="34" charset="0"/>
                <a:cs typeface="Tahoma" panose="020B0604030504040204" pitchFamily="34" charset="0"/>
              </a:rPr>
              <a:t>p</a:t>
            </a:r>
            <a:r>
              <a:rPr lang="ro-RO" sz="1800" i="1" cap="none" dirty="0" err="1">
                <a:solidFill>
                  <a:schemeClr val="bg1"/>
                </a:solidFill>
                <a:latin typeface="Trebuchet MS" panose="020B0603020202020204" pitchFamily="34" charset="0"/>
                <a:ea typeface="Tahoma" panose="020B0604030504040204" pitchFamily="34" charset="0"/>
                <a:cs typeface="Tahoma" panose="020B0604030504040204" pitchFamily="34" charset="0"/>
              </a:rPr>
              <a:t>reuniversitar</a:t>
            </a:r>
            <a: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a:r>
            <a:b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br>
            <a: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a:r>
            <a:b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br>
            <a:r>
              <a:rPr lang="ro-RO" sz="1800" b="1" dirty="0">
                <a:solidFill>
                  <a:schemeClr val="bg1"/>
                </a:solidFill>
                <a:latin typeface="Trebuchet MS" panose="020B0603020202020204" pitchFamily="34" charset="0"/>
              </a:rPr>
              <a:t>Ordinul </a:t>
            </a:r>
            <a: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nr</a:t>
            </a:r>
            <a:r>
              <a:rPr lang="ro-RO" sz="1800" b="1" dirty="0" smtClean="0">
                <a:solidFill>
                  <a:schemeClr val="bg1"/>
                </a:solidFill>
                <a:latin typeface="Trebuchet MS" panose="020B0603020202020204" pitchFamily="34" charset="0"/>
              </a:rPr>
              <a:t>.</a:t>
            </a:r>
            <a:r>
              <a:rPr lang="ro-RO" sz="1800" b="1" dirty="0" smtClean="0">
                <a:solidFill>
                  <a:srgbClr val="FF0000"/>
                </a:solidFill>
                <a:latin typeface="Trebuchet MS" panose="020B0603020202020204" pitchFamily="34" charset="0"/>
              </a:rPr>
              <a:t> </a:t>
            </a:r>
            <a:r>
              <a:rPr lang="ro-RO" sz="1800" b="1" dirty="0">
                <a:solidFill>
                  <a:schemeClr val="bg1"/>
                </a:solidFill>
                <a:latin typeface="Trebuchet MS" panose="020B0603020202020204" pitchFamily="34" charset="0"/>
              </a:rPr>
              <a:t>6063/24.11.2020</a:t>
            </a:r>
            <a:r>
              <a:rPr lang="ro-RO" sz="1800" dirty="0">
                <a:solidFill>
                  <a:schemeClr val="bg1"/>
                </a:solidFill>
                <a:latin typeface="Trebuchet MS" panose="020B0603020202020204" pitchFamily="34" charset="0"/>
              </a:rPr>
              <a:t> </a:t>
            </a:r>
            <a:r>
              <a:rPr lang="ro-RO" sz="1800" cap="none" dirty="0" smtClean="0">
                <a:solidFill>
                  <a:schemeClr val="bg1"/>
                </a:solidFill>
                <a:latin typeface="Trebuchet MS" panose="020B0603020202020204" pitchFamily="34" charset="0"/>
                <a:ea typeface="Tahoma" panose="020B0604030504040204" pitchFamily="34" charset="0"/>
                <a:cs typeface="Tahoma" panose="020B0604030504040204" pitchFamily="34" charset="0"/>
              </a:rPr>
              <a:t>pentru </a:t>
            </a:r>
            <a: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modificarea Anexei nr. 2 la Ordinul ministrului educației, cercetării, tineretului și sportului nr. 5.219/2010 privind recunoașterea și echivalarea rezultatelor obținute la examene cu recunoaștere internațională pentru certificarea competențelor lingvistice în limbi străine și la examene cu recunoaștere europeană pentru certificarea competențelor digitale cu probele de evaluare a competențelor lingvistice într-o limbă de circulație internațională studiată pe parcursul învățământului liceal, respectiv de evaluare a competențelor digitale, din cadrul examenului de </a:t>
            </a:r>
            <a:r>
              <a:rPr lang="ro-RO" sz="1800" cap="none" dirty="0" smtClean="0">
                <a:solidFill>
                  <a:schemeClr val="bg1"/>
                </a:solidFill>
                <a:latin typeface="Trebuchet MS" panose="020B0603020202020204" pitchFamily="34" charset="0"/>
                <a:ea typeface="Tahoma" panose="020B0604030504040204" pitchFamily="34" charset="0"/>
                <a:cs typeface="Tahoma" panose="020B0604030504040204" pitchFamily="34" charset="0"/>
              </a:rPr>
              <a:t>bacalaureat</a:t>
            </a:r>
            <a:r>
              <a:rPr lang="en-US" sz="1800" cap="none" dirty="0" smtClean="0">
                <a:solidFill>
                  <a:schemeClr val="bg1"/>
                </a:solidFill>
                <a:latin typeface="Trebuchet MS" panose="020B0603020202020204" pitchFamily="34" charset="0"/>
                <a:ea typeface="Tahoma" panose="020B0604030504040204" pitchFamily="34" charset="0"/>
                <a:cs typeface="Tahoma" panose="020B0604030504040204" pitchFamily="34" charset="0"/>
              </a:rPr>
              <a:t/>
            </a:r>
            <a:br>
              <a:rPr lang="en-US" sz="1800" cap="none" dirty="0" smtClean="0">
                <a:solidFill>
                  <a:schemeClr val="bg1"/>
                </a:solidFill>
                <a:latin typeface="Trebuchet MS" panose="020B0603020202020204" pitchFamily="34" charset="0"/>
                <a:ea typeface="Tahoma" panose="020B0604030504040204" pitchFamily="34" charset="0"/>
                <a:cs typeface="Tahoma" panose="020B0604030504040204" pitchFamily="34" charset="0"/>
              </a:rPr>
            </a:br>
            <a:r>
              <a:rPr lang="en-US" sz="1800" cap="none" dirty="0" smtClean="0">
                <a:solidFill>
                  <a:schemeClr val="bg1"/>
                </a:solidFill>
                <a:latin typeface="Trebuchet MS" panose="020B0603020202020204" pitchFamily="34" charset="0"/>
                <a:ea typeface="Tahoma" panose="020B0604030504040204" pitchFamily="34" charset="0"/>
                <a:cs typeface="Tahoma" panose="020B0604030504040204" pitchFamily="34" charset="0"/>
              </a:rPr>
              <a:t/>
            </a:r>
            <a:br>
              <a:rPr lang="en-US" sz="1800" cap="none" dirty="0" smtClean="0">
                <a:solidFill>
                  <a:schemeClr val="bg1"/>
                </a:solidFill>
                <a:latin typeface="Trebuchet MS" panose="020B0603020202020204" pitchFamily="34" charset="0"/>
                <a:ea typeface="Tahoma" panose="020B0604030504040204" pitchFamily="34" charset="0"/>
                <a:cs typeface="Tahoma" panose="020B0604030504040204" pitchFamily="34" charset="0"/>
              </a:rPr>
            </a:br>
            <a:r>
              <a:rPr lang="en-US" sz="1800" b="1" cap="none" dirty="0">
                <a:solidFill>
                  <a:schemeClr val="bg1"/>
                </a:solidFill>
                <a:latin typeface="Trebuchet MS" panose="020B0603020202020204" pitchFamily="34" charset="0"/>
                <a:ea typeface="Tahoma" panose="020B0604030504040204" pitchFamily="34" charset="0"/>
                <a:cs typeface="Tahoma" panose="020B0604030504040204" pitchFamily="34" charset="0"/>
              </a:rPr>
              <a:t>ORDINUL</a:t>
            </a:r>
            <a:r>
              <a:rPr lang="en-US"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sz="1800" cap="none" dirty="0" err="1">
                <a:solidFill>
                  <a:schemeClr val="bg1"/>
                </a:solidFill>
                <a:latin typeface="Trebuchet MS" panose="020B0603020202020204" pitchFamily="34" charset="0"/>
                <a:ea typeface="Tahoma" panose="020B0604030504040204" pitchFamily="34" charset="0"/>
                <a:cs typeface="Tahoma" panose="020B0604030504040204" pitchFamily="34" charset="0"/>
              </a:rPr>
              <a:t>nr</a:t>
            </a:r>
            <a:r>
              <a:rPr lang="en-US"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sz="1800" b="1" cap="none" dirty="0">
                <a:solidFill>
                  <a:schemeClr val="bg1"/>
                </a:solidFill>
                <a:latin typeface="Trebuchet MS" panose="020B0603020202020204" pitchFamily="34" charset="0"/>
                <a:ea typeface="Tahoma" panose="020B0604030504040204" pitchFamily="34" charset="0"/>
                <a:cs typeface="Tahoma" panose="020B0604030504040204" pitchFamily="34" charset="0"/>
              </a:rPr>
              <a:t>5460/31.08.2020</a:t>
            </a:r>
            <a:r>
              <a:rPr lang="en-US"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pentru aprobarea </a:t>
            </a:r>
            <a:r>
              <a:rPr lang="en-US" sz="1800" i="1" cap="none" dirty="0">
                <a:solidFill>
                  <a:schemeClr val="bg1"/>
                </a:solidFill>
                <a:latin typeface="Trebuchet MS" panose="020B0603020202020204" pitchFamily="34" charset="0"/>
                <a:ea typeface="Tahoma" panose="020B0604030504040204" pitchFamily="34" charset="0"/>
                <a:cs typeface="Tahoma" panose="020B0604030504040204" pitchFamily="34" charset="0"/>
              </a:rPr>
              <a:t>M</a:t>
            </a:r>
            <a:r>
              <a:rPr lang="ro-RO" sz="1800" i="1" cap="none" dirty="0" err="1">
                <a:solidFill>
                  <a:schemeClr val="bg1"/>
                </a:solidFill>
                <a:latin typeface="Trebuchet MS" panose="020B0603020202020204" pitchFamily="34" charset="0"/>
                <a:ea typeface="Tahoma" panose="020B0604030504040204" pitchFamily="34" charset="0"/>
                <a:cs typeface="Tahoma" panose="020B0604030504040204" pitchFamily="34" charset="0"/>
              </a:rPr>
              <a:t>etodologiei</a:t>
            </a:r>
            <a:r>
              <a:rPr lang="ro-RO" sz="1800" i="1"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de organizare și desfășurare a examenului pentru obținerea atestatului de competență lingvistică pentru absolvenții claselor cu studiu intensiv și bilingv al unei limbi moderne și pentru absolvenții claselor cu predare în limbile minorităților, precum și a atestatului pentru predarea unei limbi moderne la grupe/clase din învățământul preșcolar și primar de către absolvenții claselor cu profil pedagogic, specializarea învățător - educatoare</a:t>
            </a:r>
            <a: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a:r>
            <a:b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br>
            <a: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a:r>
            <a:b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br>
            <a:r>
              <a:rPr lang="ro-RO" altLang="en-US" sz="1800" dirty="0">
                <a:latin typeface="Trebuchet MS" panose="020B0603020202020204" pitchFamily="34" charset="0"/>
                <a:ea typeface="Tahoma" panose="020B0604030504040204" pitchFamily="34" charset="0"/>
                <a:cs typeface="Times New Roman" panose="02020603050405020304" pitchFamily="18" charset="0"/>
              </a:rPr>
              <a:t>Învățământul bilingv – limba spaniolă</a:t>
            </a:r>
            <a:r>
              <a:rPr lang="en-US" altLang="en-US" sz="1800" dirty="0">
                <a:latin typeface="Trebuchet MS" panose="020B0603020202020204" pitchFamily="34" charset="0"/>
                <a:ea typeface="Tahoma" panose="020B0604030504040204" pitchFamily="34" charset="0"/>
                <a:cs typeface="Times New Roman" panose="02020603050405020304" pitchFamily="18" charset="0"/>
              </a:rPr>
              <a:t>:</a:t>
            </a:r>
            <a:r>
              <a:rPr lang="ro-RO" altLang="en-US" sz="1800" dirty="0">
                <a:latin typeface="Trebuchet MS" panose="020B0603020202020204" pitchFamily="34" charset="0"/>
                <a:ea typeface="Tahoma" panose="020B0604030504040204" pitchFamily="34" charset="0"/>
                <a:cs typeface="Times New Roman" panose="02020603050405020304" pitchFamily="18" charset="0"/>
              </a:rPr>
              <a:t> </a:t>
            </a:r>
            <a:r>
              <a:rPr lang="ro-RO" altLang="en-US" sz="1800" dirty="0">
                <a:solidFill>
                  <a:schemeClr val="accent4">
                    <a:lumMod val="50000"/>
                  </a:schemeClr>
                </a:solidFill>
                <a:latin typeface="Trebuchet MS" panose="020B0603020202020204" pitchFamily="34" charset="0"/>
                <a:ea typeface="Tahoma" panose="020B0604030504040204" pitchFamily="34" charset="0"/>
                <a:cs typeface="Times New Roman" panose="02020603050405020304" pitchFamily="18" charset="0"/>
              </a:rPr>
              <a:t/>
            </a:r>
            <a:br>
              <a:rPr lang="ro-RO" altLang="en-US" sz="1800" dirty="0">
                <a:solidFill>
                  <a:schemeClr val="accent4">
                    <a:lumMod val="50000"/>
                  </a:schemeClr>
                </a:solidFill>
                <a:latin typeface="Trebuchet MS" panose="020B0603020202020204" pitchFamily="34" charset="0"/>
                <a:ea typeface="Tahoma" panose="020B0604030504040204" pitchFamily="34" charset="0"/>
                <a:cs typeface="Times New Roman" panose="02020603050405020304" pitchFamily="18" charset="0"/>
              </a:rPr>
            </a:br>
            <a:r>
              <a:rPr lang="ro-RO" altLang="en-US" sz="1800" b="1" cap="none" dirty="0" smtClean="0">
                <a:solidFill>
                  <a:schemeClr val="bg1"/>
                </a:solidFill>
                <a:latin typeface="Trebuchet MS" panose="020B0603020202020204" pitchFamily="34" charset="0"/>
                <a:cs typeface="Tahoma" panose="020B0604030504040204" pitchFamily="34" charset="0"/>
              </a:rPr>
              <a:t>ORDINUL </a:t>
            </a:r>
            <a:r>
              <a:rPr lang="ro-RO" altLang="ro-RO" sz="1800" i="1" cap="none" dirty="0" smtClean="0">
                <a:solidFill>
                  <a:schemeClr val="bg1"/>
                </a:solidFill>
                <a:latin typeface="Trebuchet MS" panose="020B0603020202020204" pitchFamily="34" charset="0"/>
                <a:cs typeface="Tahoma" panose="020B0604030504040204" pitchFamily="34" charset="0"/>
              </a:rPr>
              <a:t>privind </a:t>
            </a:r>
            <a:r>
              <a:rPr lang="ro-RO" altLang="ro-RO" sz="1800" i="1" cap="none" dirty="0">
                <a:solidFill>
                  <a:schemeClr val="bg1"/>
                </a:solidFill>
                <a:latin typeface="Trebuchet MS" panose="020B0603020202020204" pitchFamily="34" charset="0"/>
                <a:cs typeface="Tahoma" panose="020B0604030504040204" pitchFamily="34" charset="0"/>
              </a:rPr>
              <a:t>numirea unor profesori spanioli care vor desfășura activități didactice în cadrul secțiilor bilingve româno-spaniole din unități de învățământ preuniversitar de stat (nivel liceal) din România, în anul școlar 2021-20</a:t>
            </a:r>
            <a:r>
              <a:rPr lang="en-US" altLang="ro-RO" sz="1800" i="1" cap="none" dirty="0" smtClean="0">
                <a:solidFill>
                  <a:schemeClr val="bg1"/>
                </a:solidFill>
                <a:latin typeface="Trebuchet MS" panose="020B0603020202020204" pitchFamily="34" charset="0"/>
                <a:cs typeface="Tahoma" panose="020B0604030504040204" pitchFamily="34" charset="0"/>
              </a:rPr>
              <a:t>2</a:t>
            </a:r>
            <a:r>
              <a:rPr lang="ro-RO" altLang="ro-RO" sz="1800" i="1" cap="none" dirty="0" smtClean="0">
                <a:solidFill>
                  <a:schemeClr val="bg1"/>
                </a:solidFill>
                <a:latin typeface="Trebuchet MS" panose="020B0603020202020204" pitchFamily="34" charset="0"/>
                <a:cs typeface="Tahoma" panose="020B0604030504040204" pitchFamily="34" charset="0"/>
              </a:rPr>
              <a:t>2</a:t>
            </a:r>
            <a:r>
              <a:rPr lang="en-US" altLang="ro-RO" sz="1800" i="1" cap="none" dirty="0" smtClean="0">
                <a:solidFill>
                  <a:schemeClr val="bg1"/>
                </a:solidFill>
                <a:latin typeface="Trebuchet MS" panose="020B0603020202020204" pitchFamily="34" charset="0"/>
                <a:cs typeface="Tahoma" panose="020B0604030504040204" pitchFamily="34" charset="0"/>
              </a:rPr>
              <a:t> </a:t>
            </a:r>
            <a:r>
              <a:rPr lang="en-US" altLang="ro-RO" sz="1800" cap="none" dirty="0" smtClean="0">
                <a:solidFill>
                  <a:schemeClr val="bg1"/>
                </a:solidFill>
                <a:latin typeface="Trebuchet MS" panose="020B0603020202020204" pitchFamily="34" charset="0"/>
                <a:cs typeface="Tahoma" panose="020B0604030504040204" pitchFamily="34" charset="0"/>
              </a:rPr>
              <a:t>(</a:t>
            </a:r>
            <a:r>
              <a:rPr lang="ro-RO" altLang="ro-RO" sz="1800" cap="none" dirty="0" smtClean="0">
                <a:solidFill>
                  <a:schemeClr val="bg1"/>
                </a:solidFill>
                <a:latin typeface="Trebuchet MS" panose="020B0603020202020204" pitchFamily="34" charset="0"/>
                <a:cs typeface="Tahoma" panose="020B0604030504040204" pitchFamily="34" charset="0"/>
              </a:rPr>
              <a:t>în curs de validare internă</a:t>
            </a:r>
            <a:r>
              <a:rPr lang="en-US" altLang="ro-RO" sz="1800" cap="none" dirty="0" smtClean="0">
                <a:solidFill>
                  <a:schemeClr val="bg1"/>
                </a:solidFill>
                <a:latin typeface="Trebuchet MS" panose="020B0603020202020204" pitchFamily="34" charset="0"/>
                <a:cs typeface="Tahoma" panose="020B0604030504040204" pitchFamily="34" charset="0"/>
              </a:rPr>
              <a:t>)</a:t>
            </a:r>
            <a:r>
              <a:rPr lang="ro-RO" altLang="ro-RO" sz="1800" i="1" cap="none" dirty="0" smtClean="0">
                <a:solidFill>
                  <a:schemeClr val="bg1"/>
                </a:solidFill>
                <a:latin typeface="Trebuchet MS" panose="020B0603020202020204" pitchFamily="34" charset="0"/>
                <a:cs typeface="Tahoma" panose="020B0604030504040204" pitchFamily="34" charset="0"/>
              </a:rPr>
              <a:t>.</a:t>
            </a:r>
            <a:r>
              <a:rPr lang="ro-RO" altLang="ro-RO" sz="1800" strike="sngStrike" cap="none" dirty="0">
                <a:solidFill>
                  <a:schemeClr val="bg1"/>
                </a:solidFill>
                <a:latin typeface="Trebuchet MS" panose="020B0603020202020204" pitchFamily="34" charset="0"/>
                <a:cs typeface="Tahoma" panose="020B0604030504040204" pitchFamily="34" charset="0"/>
              </a:rPr>
              <a:t/>
            </a:r>
            <a:br>
              <a:rPr lang="ro-RO" altLang="ro-RO" sz="1800" strike="sngStrike" cap="none" dirty="0">
                <a:solidFill>
                  <a:schemeClr val="bg1"/>
                </a:solidFill>
                <a:latin typeface="Trebuchet MS" panose="020B0603020202020204" pitchFamily="34" charset="0"/>
                <a:cs typeface="Tahoma" panose="020B0604030504040204" pitchFamily="34" charset="0"/>
              </a:rPr>
            </a:br>
            <a:r>
              <a:rPr lang="ro-RO" altLang="ro-RO" sz="1800" dirty="0">
                <a:latin typeface="Trebuchet MS" panose="020B0603020202020204" pitchFamily="34" charset="0"/>
                <a:cs typeface="Tahoma" panose="020B0604030504040204" pitchFamily="34" charset="0"/>
              </a:rPr>
              <a:t>   </a:t>
            </a:r>
            <a:r>
              <a:rPr lang="ro-RO" altLang="en-US" sz="1800" i="1" dirty="0">
                <a:solidFill>
                  <a:srgbClr val="FF0000"/>
                </a:solidFill>
                <a:latin typeface="Trebuchet MS" panose="020B0603020202020204" pitchFamily="34" charset="0"/>
                <a:ea typeface="Tahoma" panose="020B0604030504040204" pitchFamily="34" charset="0"/>
                <a:cs typeface="Tahoma" panose="020B0604030504040204" pitchFamily="34" charset="0"/>
              </a:rPr>
              <a:t/>
            </a:r>
            <a:br>
              <a:rPr lang="ro-RO" altLang="en-US" sz="1800" i="1" dirty="0">
                <a:solidFill>
                  <a:srgbClr val="FF0000"/>
                </a:solidFill>
                <a:latin typeface="Trebuchet MS" panose="020B0603020202020204" pitchFamily="34" charset="0"/>
                <a:ea typeface="Tahoma" panose="020B0604030504040204" pitchFamily="34" charset="0"/>
                <a:cs typeface="Tahoma" panose="020B0604030504040204" pitchFamily="34" charset="0"/>
              </a:rPr>
            </a:br>
            <a:r>
              <a:rPr lang="ro-RO" sz="1600" dirty="0">
                <a:solidFill>
                  <a:schemeClr val="bg1"/>
                </a:solidFill>
                <a:latin typeface="Trebuchet MS" panose="020B0603020202020204" pitchFamily="34" charset="0"/>
              </a:rPr>
              <a:t/>
            </a:r>
            <a:br>
              <a:rPr lang="ro-RO" sz="1600" dirty="0">
                <a:solidFill>
                  <a:schemeClr val="bg1"/>
                </a:solidFill>
                <a:latin typeface="Trebuchet MS" panose="020B0603020202020204" pitchFamily="34" charset="0"/>
              </a:rPr>
            </a:br>
            <a:r>
              <a:rPr lang="ro-RO" sz="1600" dirty="0">
                <a:solidFill>
                  <a:schemeClr val="bg1"/>
                </a:solidFill>
                <a:latin typeface="Trebuchet MS" panose="020B0603020202020204" pitchFamily="34" charset="0"/>
              </a:rPr>
              <a:t/>
            </a:r>
            <a:br>
              <a:rPr lang="ro-RO" sz="1600" dirty="0">
                <a:solidFill>
                  <a:schemeClr val="bg1"/>
                </a:solidFill>
                <a:latin typeface="Trebuchet MS" panose="020B0603020202020204" pitchFamily="34" charset="0"/>
              </a:rPr>
            </a:br>
            <a:endParaRPr lang="ro-RO" sz="1600" dirty="0">
              <a:latin typeface="Trebuchet MS" panose="020B0603020202020204" pitchFamily="34" charset="0"/>
            </a:endParaRPr>
          </a:p>
        </p:txBody>
      </p:sp>
      <p:sp>
        <p:nvSpPr>
          <p:cNvPr id="5" name="Content Placeholder 4"/>
          <p:cNvSpPr>
            <a:spLocks noGrp="1"/>
          </p:cNvSpPr>
          <p:nvPr>
            <p:ph idx="1"/>
          </p:nvPr>
        </p:nvSpPr>
        <p:spPr>
          <a:xfrm>
            <a:off x="1407022" y="269965"/>
            <a:ext cx="9330645" cy="1045029"/>
          </a:xfrm>
        </p:spPr>
        <p:txBody>
          <a:bodyPr>
            <a:normAutofit fontScale="77500" lnSpcReduction="20000"/>
          </a:bodyPr>
          <a:lstStyle/>
          <a:p>
            <a:pPr marL="0" indent="0" algn="ctr">
              <a:buNone/>
            </a:pPr>
            <a:r>
              <a:rPr lang="ro-RO" sz="2600" b="1" dirty="0">
                <a:solidFill>
                  <a:schemeClr val="tx1"/>
                </a:solidFill>
                <a:latin typeface="Trebuchet MS" panose="020B0603020202020204" pitchFamily="34" charset="0"/>
              </a:rPr>
              <a:t>3.3. </a:t>
            </a:r>
            <a:r>
              <a:rPr lang="en-US" sz="2600" b="1" dirty="0" err="1">
                <a:solidFill>
                  <a:schemeClr val="tx1"/>
                </a:solidFill>
                <a:latin typeface="Trebuchet MS" panose="020B0603020202020204" pitchFamily="34" charset="0"/>
              </a:rPr>
              <a:t>Ordine</a:t>
            </a:r>
            <a:r>
              <a:rPr lang="en-US" sz="2600" b="1" dirty="0">
                <a:solidFill>
                  <a:schemeClr val="tx1"/>
                </a:solidFill>
                <a:latin typeface="Trebuchet MS" panose="020B0603020202020204" pitchFamily="34" charset="0"/>
              </a:rPr>
              <a:t> de </a:t>
            </a:r>
            <a:r>
              <a:rPr lang="en-US" sz="2600" b="1" dirty="0" err="1">
                <a:solidFill>
                  <a:schemeClr val="tx1"/>
                </a:solidFill>
                <a:latin typeface="Trebuchet MS" panose="020B0603020202020204" pitchFamily="34" charset="0"/>
              </a:rPr>
              <a:t>ministru</a:t>
            </a:r>
            <a:r>
              <a:rPr lang="en-US" sz="2600" b="1" dirty="0">
                <a:solidFill>
                  <a:schemeClr val="tx1"/>
                </a:solidFill>
                <a:latin typeface="Trebuchet MS" panose="020B0603020202020204" pitchFamily="34" charset="0"/>
              </a:rPr>
              <a:t> </a:t>
            </a:r>
            <a:r>
              <a:rPr lang="ro-RO" sz="2600" b="1" dirty="0">
                <a:solidFill>
                  <a:schemeClr val="tx1"/>
                </a:solidFill>
                <a:latin typeface="Trebuchet MS" panose="020B0603020202020204" pitchFamily="34" charset="0"/>
              </a:rPr>
              <a:t>în vigoare </a:t>
            </a:r>
            <a:r>
              <a:rPr lang="ro-RO" altLang="ro-RO" sz="2600" b="1" dirty="0">
                <a:solidFill>
                  <a:schemeClr val="tx1">
                    <a:lumMod val="95000"/>
                  </a:schemeClr>
                </a:solidFill>
                <a:latin typeface="Trebuchet MS" panose="020B0603020202020204" pitchFamily="34" charset="0"/>
                <a:cs typeface="Times New Roman" panose="02020603050405020304" pitchFamily="18" charset="0"/>
              </a:rPr>
              <a:t>referitoare la limbile moderne </a:t>
            </a:r>
          </a:p>
          <a:p>
            <a:pPr marL="0" indent="0" algn="ctr">
              <a:buNone/>
            </a:pPr>
            <a:r>
              <a:rPr lang="ro-RO" altLang="ro-RO" sz="2600" b="1" dirty="0">
                <a:solidFill>
                  <a:schemeClr val="tx1">
                    <a:lumMod val="95000"/>
                  </a:schemeClr>
                </a:solidFill>
                <a:latin typeface="Trebuchet MS" panose="020B0603020202020204" pitchFamily="34" charset="0"/>
                <a:cs typeface="Times New Roman" panose="02020603050405020304" pitchFamily="18" charset="0"/>
              </a:rPr>
              <a:t>Precizări metodologice</a:t>
            </a:r>
          </a:p>
          <a:p>
            <a:pPr marL="0" indent="0" algn="ctr">
              <a:buNone/>
            </a:pPr>
            <a:r>
              <a:rPr lang="ro-RO" altLang="ro-RO" dirty="0">
                <a:solidFill>
                  <a:schemeClr val="tx1">
                    <a:lumMod val="95000"/>
                  </a:schemeClr>
                </a:solidFill>
                <a:latin typeface="Trebuchet MS" panose="020B0603020202020204" pitchFamily="34" charset="0"/>
                <a:cs typeface="Times New Roman" panose="02020603050405020304" pitchFamily="18" charset="0"/>
              </a:rPr>
              <a:t> </a:t>
            </a:r>
            <a:endParaRPr lang="ro-RO" dirty="0">
              <a:solidFill>
                <a:schemeClr val="tx1">
                  <a:lumMod val="95000"/>
                </a:schemeClr>
              </a:solidFill>
              <a:latin typeface="Trebuchet MS" panose="020B0603020202020204" pitchFamily="34" charset="0"/>
            </a:endParaRPr>
          </a:p>
        </p:txBody>
      </p:sp>
    </p:spTree>
    <p:extLst>
      <p:ext uri="{BB962C8B-B14F-4D97-AF65-F5344CB8AC3E}">
        <p14:creationId xmlns:p14="http://schemas.microsoft.com/office/powerpoint/2010/main" val="13890861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3143" y="539931"/>
            <a:ext cx="10937966" cy="3761136"/>
          </a:xfrm>
        </p:spPr>
        <p:txBody>
          <a:bodyPr>
            <a:normAutofit/>
          </a:bodyPr>
          <a:lstStyle/>
          <a:p>
            <a:pPr marL="0" indent="0" algn="just">
              <a:buNone/>
            </a:pPr>
            <a:endParaRPr lang="en-US" sz="1800" dirty="0">
              <a:solidFill>
                <a:schemeClr val="bg1"/>
              </a:solidFill>
              <a:latin typeface="Trebuchet MS" panose="020B0603020202020204" pitchFamily="34" charset="0"/>
            </a:endParaRPr>
          </a:p>
          <a:p>
            <a:pPr marL="0" indent="0" algn="just">
              <a:buNone/>
            </a:pPr>
            <a:r>
              <a:rPr lang="ro-RO" sz="1800" dirty="0">
                <a:solidFill>
                  <a:schemeClr val="bg1"/>
                </a:solidFill>
                <a:latin typeface="Trebuchet MS" panose="020B0603020202020204" pitchFamily="34" charset="0"/>
              </a:rPr>
              <a:t>Ordinul nr. 5.138/27.08.2021 </a:t>
            </a:r>
            <a:r>
              <a:rPr lang="ro-RO" sz="1800" i="1" dirty="0">
                <a:solidFill>
                  <a:schemeClr val="bg1"/>
                </a:solidFill>
                <a:latin typeface="Trebuchet MS" panose="020B0603020202020204" pitchFamily="34" charset="0"/>
              </a:rPr>
              <a:t>privind acreditarea, organizarea și desfășurarea programelor de formare continuă, destinate personalului didactic din învățământul preuniversitar, în anul școlar 2021 – 2022</a:t>
            </a:r>
            <a:r>
              <a:rPr lang="ro-RO" sz="1800" dirty="0">
                <a:solidFill>
                  <a:schemeClr val="bg1"/>
                </a:solidFill>
                <a:latin typeface="Trebuchet MS" panose="020B0603020202020204" pitchFamily="34" charset="0"/>
              </a:rPr>
              <a:t>, </a:t>
            </a:r>
            <a:r>
              <a:rPr lang="it-IT" sz="1800" dirty="0">
                <a:solidFill>
                  <a:schemeClr val="bg1"/>
                </a:solidFill>
                <a:latin typeface="Trebuchet MS" panose="020B0603020202020204" pitchFamily="34" charset="0"/>
              </a:rPr>
              <a:t>publicat în Monitorul Oficial al României, Partea I,</a:t>
            </a:r>
            <a:r>
              <a:rPr lang="ro-RO" sz="1800" dirty="0">
                <a:solidFill>
                  <a:schemeClr val="bg1"/>
                </a:solidFill>
                <a:latin typeface="Trebuchet MS" panose="020B0603020202020204" pitchFamily="34" charset="0"/>
              </a:rPr>
              <a:t> </a:t>
            </a:r>
            <a:r>
              <a:rPr lang="it-IT" sz="1800" dirty="0">
                <a:solidFill>
                  <a:schemeClr val="bg1"/>
                </a:solidFill>
                <a:latin typeface="Trebuchet MS" panose="020B0603020202020204" pitchFamily="34" charset="0"/>
              </a:rPr>
              <a:t>nr. 829/30 august 2021.</a:t>
            </a:r>
            <a:endParaRPr lang="ro-RO" sz="1800" dirty="0">
              <a:solidFill>
                <a:schemeClr val="bg1"/>
              </a:solidFill>
              <a:latin typeface="Trebuchet MS" panose="020B0603020202020204" pitchFamily="34" charset="0"/>
            </a:endParaRPr>
          </a:p>
          <a:p>
            <a:pPr marL="0" indent="0" algn="just">
              <a:buNone/>
            </a:pPr>
            <a:endParaRPr lang="ro-RO" sz="1800" dirty="0">
              <a:solidFill>
                <a:schemeClr val="bg1"/>
              </a:solidFill>
              <a:latin typeface="Trebuchet MS" panose="020B0603020202020204" pitchFamily="34" charset="0"/>
            </a:endParaRPr>
          </a:p>
          <a:p>
            <a:pPr algn="just"/>
            <a:r>
              <a:rPr lang="ro-RO" sz="1600" dirty="0">
                <a:solidFill>
                  <a:schemeClr val="bg1"/>
                </a:solidFill>
                <a:latin typeface="Trebuchet MS" panose="020B0603020202020204" pitchFamily="34" charset="0"/>
              </a:rPr>
              <a:t>Ordinul reglementează acreditarea, organizarea și desfășurarea programelor de formare continuă, destinate personalului didactic din învățământul preuniversitar în anul școlar 2021 - 2022.</a:t>
            </a:r>
          </a:p>
          <a:p>
            <a:pPr algn="just"/>
            <a:r>
              <a:rPr lang="ro-RO" sz="1600" dirty="0">
                <a:solidFill>
                  <a:schemeClr val="bg1"/>
                </a:solidFill>
                <a:latin typeface="Trebuchet MS" panose="020B0603020202020204" pitchFamily="34" charset="0"/>
              </a:rPr>
              <a:t>În contextul respectării normelor de siguranță sanitară stabilite de autoritățile de resort și a reglementărilor generale și sectoriale din Uniunea Europeană, pentru diminuarea impactului tipului de risc și al asigurării rezilienței comunităților școlare, în anul școlar 2021 - 2022, formarea profesională continuă a personalului didactic din învățământul preuniversitar se organizează în sistem </a:t>
            </a:r>
            <a:r>
              <a:rPr lang="ro-RO" sz="1600" i="1" dirty="0" err="1">
                <a:solidFill>
                  <a:schemeClr val="bg1"/>
                </a:solidFill>
                <a:latin typeface="Trebuchet MS" panose="020B0603020202020204" pitchFamily="34" charset="0"/>
              </a:rPr>
              <a:t>blended-learning</a:t>
            </a:r>
            <a:r>
              <a:rPr lang="ro-RO" sz="1600" dirty="0">
                <a:solidFill>
                  <a:schemeClr val="bg1"/>
                </a:solidFill>
                <a:latin typeface="Trebuchet MS" panose="020B0603020202020204" pitchFamily="34" charset="0"/>
              </a:rPr>
              <a:t> (incluzând componenta </a:t>
            </a:r>
            <a:r>
              <a:rPr lang="ro-RO" sz="1600" i="1" dirty="0">
                <a:solidFill>
                  <a:schemeClr val="bg1"/>
                </a:solidFill>
                <a:latin typeface="Trebuchet MS" panose="020B0603020202020204" pitchFamily="34" charset="0"/>
              </a:rPr>
              <a:t>față-în-față</a:t>
            </a:r>
            <a:r>
              <a:rPr lang="ro-RO" sz="1600" dirty="0">
                <a:solidFill>
                  <a:schemeClr val="bg1"/>
                </a:solidFill>
                <a:latin typeface="Trebuchet MS" panose="020B0603020202020204" pitchFamily="34" charset="0"/>
              </a:rPr>
              <a:t> și componenta </a:t>
            </a:r>
            <a:r>
              <a:rPr lang="ro-RO" sz="1600" i="1" dirty="0">
                <a:solidFill>
                  <a:schemeClr val="bg1"/>
                </a:solidFill>
                <a:latin typeface="Trebuchet MS" panose="020B0603020202020204" pitchFamily="34" charset="0"/>
              </a:rPr>
              <a:t>online</a:t>
            </a:r>
            <a:r>
              <a:rPr lang="ro-RO" sz="1600" dirty="0">
                <a:solidFill>
                  <a:schemeClr val="bg1"/>
                </a:solidFill>
                <a:latin typeface="Trebuchet MS" panose="020B0603020202020204" pitchFamily="34" charset="0"/>
              </a:rPr>
              <a:t>) sau în sistem </a:t>
            </a:r>
            <a:r>
              <a:rPr lang="ro-RO" sz="1600" i="1" dirty="0">
                <a:solidFill>
                  <a:schemeClr val="bg1"/>
                </a:solidFill>
                <a:latin typeface="Trebuchet MS" panose="020B0603020202020204" pitchFamily="34" charset="0"/>
              </a:rPr>
              <a:t>online</a:t>
            </a:r>
            <a:r>
              <a:rPr lang="ro-RO" sz="1600" dirty="0">
                <a:solidFill>
                  <a:schemeClr val="bg1"/>
                </a:solidFill>
                <a:latin typeface="Trebuchet MS" panose="020B0603020202020204" pitchFamily="34" charset="0"/>
              </a:rPr>
              <a:t> (incluzând componenta</a:t>
            </a:r>
            <a:r>
              <a:rPr lang="ro-RO" sz="1600" i="1" dirty="0">
                <a:solidFill>
                  <a:schemeClr val="bg1"/>
                </a:solidFill>
                <a:latin typeface="Trebuchet MS" panose="020B0603020202020204" pitchFamily="34" charset="0"/>
              </a:rPr>
              <a:t> sincron</a:t>
            </a:r>
            <a:r>
              <a:rPr lang="ro-RO" sz="1600" dirty="0">
                <a:solidFill>
                  <a:schemeClr val="bg1"/>
                </a:solidFill>
                <a:latin typeface="Trebuchet MS" panose="020B0603020202020204" pitchFamily="34" charset="0"/>
              </a:rPr>
              <a:t> și componenta </a:t>
            </a:r>
            <a:r>
              <a:rPr lang="ro-RO" sz="1600" i="1" dirty="0">
                <a:solidFill>
                  <a:schemeClr val="bg1"/>
                </a:solidFill>
                <a:latin typeface="Trebuchet MS" panose="020B0603020202020204" pitchFamily="34" charset="0"/>
              </a:rPr>
              <a:t>asincron</a:t>
            </a:r>
            <a:r>
              <a:rPr lang="ro-RO" sz="1600" dirty="0">
                <a:solidFill>
                  <a:schemeClr val="bg1"/>
                </a:solidFill>
                <a:latin typeface="Trebuchet MS" panose="020B0603020202020204" pitchFamily="34" charset="0"/>
              </a:rPr>
              <a:t>).</a:t>
            </a:r>
            <a:endParaRPr lang="en-US" sz="1600" dirty="0">
              <a:solidFill>
                <a:schemeClr val="bg1"/>
              </a:solidFill>
              <a:latin typeface="Trebuchet MS" panose="020B0603020202020204" pitchFamily="34" charset="0"/>
            </a:endParaRPr>
          </a:p>
          <a:p>
            <a:pPr algn="just"/>
            <a:endParaRPr lang="ro-RO" sz="1600" dirty="0">
              <a:solidFill>
                <a:schemeClr val="bg1"/>
              </a:solidFill>
              <a:latin typeface="Trebuchet MS" panose="020B0603020202020204" pitchFamily="34" charset="0"/>
            </a:endParaRPr>
          </a:p>
          <a:p>
            <a:pPr marL="0" indent="0" algn="just">
              <a:buNone/>
            </a:pPr>
            <a:endParaRPr lang="ro-RO" sz="1800" dirty="0">
              <a:solidFill>
                <a:schemeClr val="bg1"/>
              </a:solidFill>
              <a:latin typeface="Trebuchet MS" panose="020B0603020202020204" pitchFamily="34" charset="0"/>
            </a:endParaRPr>
          </a:p>
        </p:txBody>
      </p:sp>
    </p:spTree>
    <p:extLst>
      <p:ext uri="{BB962C8B-B14F-4D97-AF65-F5344CB8AC3E}">
        <p14:creationId xmlns:p14="http://schemas.microsoft.com/office/powerpoint/2010/main" val="17031264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4434" y="418012"/>
            <a:ext cx="10850880" cy="6122126"/>
          </a:xfrm>
        </p:spPr>
        <p:txBody>
          <a:bodyPr>
            <a:normAutofit fontScale="25000" lnSpcReduction="20000"/>
          </a:bodyPr>
          <a:lstStyle/>
          <a:p>
            <a:pPr marL="0" indent="0" algn="ctr">
              <a:spcAft>
                <a:spcPts val="1200"/>
              </a:spcAft>
              <a:buClr>
                <a:srgbClr val="FFFF99"/>
              </a:buClr>
              <a:buNone/>
              <a:defRPr/>
            </a:pPr>
            <a:endParaRPr lang="en-US" sz="6400" b="1" dirty="0">
              <a:solidFill>
                <a:schemeClr val="tx1"/>
              </a:solidFill>
              <a:effectLst>
                <a:outerShdw blurRad="38100" dist="38100" dir="2700000" algn="tl">
                  <a:srgbClr val="C0C0C0"/>
                </a:outerShdw>
              </a:effectLst>
              <a:latin typeface="Trebuchet MS" panose="020B0603020202020204" pitchFamily="34" charset="0"/>
            </a:endParaRPr>
          </a:p>
          <a:p>
            <a:pPr marL="0" indent="0" algn="ctr">
              <a:spcAft>
                <a:spcPts val="1200"/>
              </a:spcAft>
              <a:buClr>
                <a:srgbClr val="FFFF99"/>
              </a:buClr>
              <a:buNone/>
              <a:defRPr/>
            </a:pPr>
            <a:r>
              <a:rPr lang="ro-RO" sz="6400" b="1" dirty="0">
                <a:solidFill>
                  <a:schemeClr val="tx1"/>
                </a:solidFill>
                <a:effectLst>
                  <a:outerShdw blurRad="38100" dist="38100" dir="2700000" algn="tl">
                    <a:srgbClr val="C0C0C0"/>
                  </a:outerShdw>
                </a:effectLst>
                <a:latin typeface="Trebuchet MS" panose="020B0603020202020204" pitchFamily="34" charset="0"/>
              </a:rPr>
              <a:t>Statistici privind examenele naționale 2021:</a:t>
            </a:r>
            <a:endParaRPr lang="ro-RO" sz="5600" b="1" dirty="0">
              <a:solidFill>
                <a:srgbClr val="204C82"/>
              </a:solidFill>
              <a:effectLst>
                <a:outerShdw blurRad="38100" dist="38100" dir="2700000" algn="tl">
                  <a:srgbClr val="C0C0C0"/>
                </a:outerShdw>
              </a:effectLst>
              <a:latin typeface="Trebuchet MS" panose="020B0603020202020204" pitchFamily="34" charset="0"/>
            </a:endParaRPr>
          </a:p>
          <a:p>
            <a:pPr>
              <a:spcAft>
                <a:spcPts val="0"/>
              </a:spcAft>
              <a:buClr>
                <a:srgbClr val="740000"/>
              </a:buClr>
              <a:buFont typeface="Wingdings" panose="05000000000000000000" pitchFamily="2" charset="2"/>
              <a:buChar char="§"/>
              <a:defRPr/>
            </a:pPr>
            <a:endParaRPr lang="ro-RO" sz="5600" b="1" dirty="0">
              <a:solidFill>
                <a:srgbClr val="204C82"/>
              </a:solidFill>
              <a:effectLst>
                <a:outerShdw blurRad="38100" dist="38100" dir="2700000" algn="tl">
                  <a:srgbClr val="C0C0C0"/>
                </a:outerShdw>
              </a:effectLst>
              <a:latin typeface="Trebuchet MS" panose="020B0603020202020204" pitchFamily="34" charset="0"/>
            </a:endParaRPr>
          </a:p>
          <a:p>
            <a:pPr marL="273050" indent="-273050">
              <a:spcAft>
                <a:spcPts val="0"/>
              </a:spcAft>
              <a:buClr>
                <a:srgbClr val="740000"/>
              </a:buClr>
              <a:buFont typeface="Wingdings" pitchFamily="2" charset="2"/>
              <a:buChar char="§"/>
              <a:defRPr/>
            </a:pPr>
            <a:r>
              <a:rPr lang="ro-RO" sz="5600" b="1" dirty="0" smtClean="0">
                <a:solidFill>
                  <a:srgbClr val="204C82"/>
                </a:solidFill>
                <a:effectLst>
                  <a:outerShdw blurRad="38100" dist="38100" dir="2700000" algn="tl">
                    <a:srgbClr val="C0C0C0"/>
                  </a:outerShdw>
                </a:effectLst>
                <a:latin typeface="Trebuchet MS" panose="020B0603020202020204" pitchFamily="34" charset="0"/>
              </a:rPr>
              <a:t>Examenul național pentru definitivare în învățământul preuniversitar (vezi statistică CNPEE)</a:t>
            </a:r>
          </a:p>
          <a:p>
            <a:pPr marL="273050" indent="-273050">
              <a:spcAft>
                <a:spcPts val="0"/>
              </a:spcAft>
              <a:buClr>
                <a:srgbClr val="740000"/>
              </a:buClr>
              <a:buFont typeface="Wingdings" pitchFamily="2" charset="2"/>
              <a:buChar char="§"/>
              <a:defRPr/>
            </a:pPr>
            <a:r>
              <a:rPr lang="ro-RO" sz="5600" b="1" dirty="0" smtClean="0">
                <a:solidFill>
                  <a:srgbClr val="204C82"/>
                </a:solidFill>
                <a:effectLst>
                  <a:outerShdw blurRad="38100" dist="38100" dir="2700000" algn="tl">
                    <a:srgbClr val="C0C0C0"/>
                  </a:outerShdw>
                </a:effectLst>
                <a:latin typeface="Trebuchet MS" panose="020B0603020202020204" pitchFamily="34" charset="0"/>
              </a:rPr>
              <a:t>Examenul național de ocupare a posturilor didactice/catedrelor vacante/rezervate din învățământul preuniversitar </a:t>
            </a:r>
            <a:r>
              <a:rPr lang="ro-RO" sz="5600" b="1" dirty="0">
                <a:solidFill>
                  <a:srgbClr val="204C82"/>
                </a:solidFill>
                <a:effectLst>
                  <a:outerShdw blurRad="38100" dist="38100" dir="2700000" algn="tl">
                    <a:srgbClr val="C0C0C0"/>
                  </a:outerShdw>
                </a:effectLst>
                <a:latin typeface="Trebuchet MS" panose="020B0603020202020204" pitchFamily="34" charset="0"/>
              </a:rPr>
              <a:t>(vezi statistică CNPEE</a:t>
            </a:r>
            <a:r>
              <a:rPr lang="ro-RO" sz="5600" b="1" dirty="0" smtClean="0">
                <a:solidFill>
                  <a:srgbClr val="204C82"/>
                </a:solidFill>
                <a:effectLst>
                  <a:outerShdw blurRad="38100" dist="38100" dir="2700000" algn="tl">
                    <a:srgbClr val="C0C0C0"/>
                  </a:outerShdw>
                </a:effectLst>
                <a:latin typeface="Trebuchet MS" panose="020B0603020202020204" pitchFamily="34" charset="0"/>
              </a:rPr>
              <a:t>)</a:t>
            </a:r>
            <a:endParaRPr lang="ro-RO" sz="5600" b="1" dirty="0">
              <a:solidFill>
                <a:srgbClr val="204C82"/>
              </a:solidFill>
              <a:effectLst>
                <a:outerShdw blurRad="38100" dist="38100" dir="2700000" algn="tl">
                  <a:srgbClr val="C0C0C0"/>
                </a:outerShdw>
              </a:effectLst>
              <a:latin typeface="Trebuchet MS" panose="020B0603020202020204" pitchFamily="34" charset="0"/>
            </a:endParaRPr>
          </a:p>
          <a:p>
            <a:pPr marL="273050" indent="-273050">
              <a:spcAft>
                <a:spcPts val="0"/>
              </a:spcAft>
              <a:buClr>
                <a:srgbClr val="740000"/>
              </a:buClr>
              <a:buFont typeface="Wingdings" pitchFamily="2" charset="2"/>
              <a:buChar char="§"/>
              <a:defRPr/>
            </a:pPr>
            <a:r>
              <a:rPr lang="ro-RO" sz="5600" b="1" dirty="0" smtClean="0">
                <a:solidFill>
                  <a:srgbClr val="204C82"/>
                </a:solidFill>
                <a:effectLst>
                  <a:outerShdw blurRad="38100" dist="38100" dir="2700000" algn="tl">
                    <a:srgbClr val="C0C0C0"/>
                  </a:outerShdw>
                </a:effectLst>
                <a:latin typeface="Trebuchet MS" panose="020B0603020202020204" pitchFamily="34" charset="0"/>
              </a:rPr>
              <a:t>Examenul </a:t>
            </a:r>
            <a:r>
              <a:rPr lang="ro-RO" sz="5600" b="1" dirty="0">
                <a:solidFill>
                  <a:srgbClr val="204C82"/>
                </a:solidFill>
                <a:effectLst>
                  <a:outerShdw blurRad="38100" dist="38100" dir="2700000" algn="tl">
                    <a:srgbClr val="C0C0C0"/>
                  </a:outerShdw>
                </a:effectLst>
                <a:latin typeface="Trebuchet MS" panose="020B0603020202020204" pitchFamily="34" charset="0"/>
              </a:rPr>
              <a:t>național de bacalaureat </a:t>
            </a:r>
            <a:r>
              <a:rPr lang="ro-RO" sz="5600" b="1" dirty="0" smtClean="0">
                <a:solidFill>
                  <a:srgbClr val="204C82"/>
                </a:solidFill>
                <a:effectLst>
                  <a:outerShdw blurRad="38100" dist="38100" dir="2700000" algn="tl">
                    <a:srgbClr val="C0C0C0"/>
                  </a:outerShdw>
                </a:effectLst>
                <a:latin typeface="Trebuchet MS" panose="020B0603020202020204" pitchFamily="34" charset="0"/>
              </a:rPr>
              <a:t>2021</a:t>
            </a:r>
          </a:p>
          <a:p>
            <a:pPr marL="0" indent="0">
              <a:spcAft>
                <a:spcPts val="0"/>
              </a:spcAft>
              <a:buClr>
                <a:srgbClr val="740000"/>
              </a:buClr>
              <a:buNone/>
              <a:defRPr/>
            </a:pPr>
            <a:endParaRPr lang="ro-RO" sz="5600" b="1" dirty="0">
              <a:solidFill>
                <a:srgbClr val="204C82"/>
              </a:solidFill>
              <a:effectLst>
                <a:outerShdw blurRad="38100" dist="38100" dir="2700000" algn="tl">
                  <a:srgbClr val="C0C0C0"/>
                </a:outerShdw>
              </a:effectLst>
              <a:latin typeface="Trebuchet MS" panose="020B0603020202020204" pitchFamily="34" charset="0"/>
            </a:endParaRPr>
          </a:p>
          <a:p>
            <a:pPr>
              <a:spcAft>
                <a:spcPts val="0"/>
              </a:spcAft>
              <a:buClr>
                <a:srgbClr val="740000"/>
              </a:buClr>
              <a:buFont typeface="Wingdings" panose="05000000000000000000" pitchFamily="2" charset="2"/>
              <a:buChar char="q"/>
              <a:defRPr/>
            </a:pPr>
            <a:r>
              <a:rPr lang="ro-RO" sz="5600" b="1" dirty="0">
                <a:solidFill>
                  <a:srgbClr val="204C82"/>
                </a:solidFill>
                <a:effectLst>
                  <a:outerShdw blurRad="38100" dist="38100" dir="2700000" algn="tl">
                    <a:srgbClr val="C0C0C0"/>
                  </a:outerShdw>
                </a:effectLst>
                <a:latin typeface="Trebuchet MS" panose="020B0603020202020204" pitchFamily="34" charset="0"/>
              </a:rPr>
              <a:t>  Bacalaureat bilingv francofon </a:t>
            </a:r>
            <a:endParaRPr lang="ro-RO" sz="5600" b="1" dirty="0">
              <a:solidFill>
                <a:schemeClr val="bg1"/>
              </a:solidFill>
              <a:effectLst>
                <a:outerShdw blurRad="38100" dist="38100" dir="2700000" algn="tl">
                  <a:srgbClr val="C0C0C0"/>
                </a:outerShdw>
              </a:effectLst>
              <a:latin typeface="Trebuchet MS" panose="020B0603020202020204" pitchFamily="34" charset="0"/>
            </a:endParaRPr>
          </a:p>
          <a:p>
            <a:pPr marL="0" indent="0">
              <a:buNone/>
            </a:pPr>
            <a:r>
              <a:rPr lang="ro-RO" sz="5600" dirty="0">
                <a:solidFill>
                  <a:schemeClr val="bg1"/>
                </a:solidFill>
                <a:latin typeface="Trebuchet MS" panose="020B0603020202020204" pitchFamily="34" charset="0"/>
              </a:rPr>
              <a:t>Total elevi clasa a XII-a = </a:t>
            </a:r>
            <a:r>
              <a:rPr lang="en-US" sz="5600" dirty="0">
                <a:solidFill>
                  <a:schemeClr val="bg1"/>
                </a:solidFill>
                <a:latin typeface="Trebuchet MS" panose="020B0603020202020204" pitchFamily="34" charset="0"/>
              </a:rPr>
              <a:t>553</a:t>
            </a:r>
            <a:endParaRPr lang="ro-RO" sz="5600" dirty="0">
              <a:solidFill>
                <a:schemeClr val="bg1"/>
              </a:solidFill>
              <a:latin typeface="Trebuchet MS" panose="020B0603020202020204" pitchFamily="34" charset="0"/>
            </a:endParaRPr>
          </a:p>
          <a:p>
            <a:pPr marL="0" indent="0">
              <a:buNone/>
            </a:pPr>
            <a:r>
              <a:rPr lang="ro-RO" sz="5600" dirty="0">
                <a:solidFill>
                  <a:schemeClr val="bg1"/>
                </a:solidFill>
                <a:latin typeface="Trebuchet MS" panose="020B0603020202020204" pitchFamily="34" charset="0"/>
              </a:rPr>
              <a:t>Total elevi înscriși la examenul de bacalaureat bilingv francofon = </a:t>
            </a:r>
            <a:r>
              <a:rPr lang="en-US" sz="5600" dirty="0">
                <a:solidFill>
                  <a:schemeClr val="bg1"/>
                </a:solidFill>
                <a:latin typeface="Trebuchet MS" panose="020B0603020202020204" pitchFamily="34" charset="0"/>
              </a:rPr>
              <a:t>490</a:t>
            </a:r>
            <a:r>
              <a:rPr lang="ro-RO" sz="5600" b="1" dirty="0">
                <a:solidFill>
                  <a:schemeClr val="bg1"/>
                </a:solidFill>
                <a:latin typeface="Trebuchet MS" panose="020B0603020202020204" pitchFamily="34" charset="0"/>
              </a:rPr>
              <a:t> </a:t>
            </a:r>
          </a:p>
          <a:p>
            <a:pPr marL="0" indent="0">
              <a:buNone/>
            </a:pPr>
            <a:r>
              <a:rPr lang="ro-RO" sz="5600" dirty="0">
                <a:solidFill>
                  <a:schemeClr val="bg1"/>
                </a:solidFill>
                <a:latin typeface="Trebuchet MS" panose="020B0603020202020204" pitchFamily="34" charset="0"/>
              </a:rPr>
              <a:t>Total elevi promovați  = </a:t>
            </a:r>
            <a:r>
              <a:rPr lang="en-US" sz="5600" dirty="0">
                <a:solidFill>
                  <a:schemeClr val="bg1"/>
                </a:solidFill>
                <a:latin typeface="Trebuchet MS" panose="020B0603020202020204" pitchFamily="34" charset="0"/>
              </a:rPr>
              <a:t>279</a:t>
            </a:r>
            <a:r>
              <a:rPr lang="ro-RO" sz="5600" dirty="0">
                <a:solidFill>
                  <a:schemeClr val="bg1"/>
                </a:solidFill>
                <a:latin typeface="Trebuchet MS" panose="020B0603020202020204" pitchFamily="34" charset="0"/>
              </a:rPr>
              <a:t>  </a:t>
            </a:r>
          </a:p>
          <a:p>
            <a:pPr marL="0" indent="0">
              <a:buNone/>
            </a:pPr>
            <a:r>
              <a:rPr lang="ro-RO" sz="5600" dirty="0">
                <a:solidFill>
                  <a:schemeClr val="bg1"/>
                </a:solidFill>
                <a:latin typeface="Trebuchet MS" panose="020B0603020202020204" pitchFamily="34" charset="0"/>
              </a:rPr>
              <a:t>Procent de promovabilitate  = </a:t>
            </a:r>
            <a:r>
              <a:rPr lang="en-US" sz="5600" dirty="0">
                <a:solidFill>
                  <a:schemeClr val="bg1"/>
                </a:solidFill>
                <a:latin typeface="Trebuchet MS" panose="020B0603020202020204" pitchFamily="34" charset="0"/>
              </a:rPr>
              <a:t>56,93 </a:t>
            </a:r>
            <a:r>
              <a:rPr lang="ro-RO" sz="5600" b="1" dirty="0" smtClean="0">
                <a:solidFill>
                  <a:schemeClr val="bg1"/>
                </a:solidFill>
                <a:latin typeface="Trebuchet MS" panose="020B0603020202020204" pitchFamily="34" charset="0"/>
              </a:rPr>
              <a:t>%</a:t>
            </a:r>
          </a:p>
          <a:p>
            <a:pPr marL="0" indent="0">
              <a:spcAft>
                <a:spcPts val="0"/>
              </a:spcAft>
              <a:buClr>
                <a:srgbClr val="740000"/>
              </a:buClr>
              <a:buNone/>
              <a:defRPr/>
            </a:pPr>
            <a:endParaRPr lang="ro-RO" sz="5600" b="1" dirty="0" smtClean="0">
              <a:solidFill>
                <a:srgbClr val="204C82"/>
              </a:solidFill>
              <a:effectLst>
                <a:outerShdw blurRad="38100" dist="38100" dir="2700000" algn="tl">
                  <a:srgbClr val="C0C0C0"/>
                </a:outerShdw>
              </a:effectLst>
              <a:latin typeface="Trebuchet MS" panose="020B0603020202020204" pitchFamily="34" charset="0"/>
            </a:endParaRPr>
          </a:p>
          <a:p>
            <a:pPr>
              <a:spcAft>
                <a:spcPts val="0"/>
              </a:spcAft>
              <a:buClr>
                <a:srgbClr val="740000"/>
              </a:buClr>
              <a:buFont typeface="Wingdings" panose="05000000000000000000" pitchFamily="2" charset="2"/>
              <a:buChar char="q"/>
              <a:defRPr/>
            </a:pPr>
            <a:r>
              <a:rPr lang="ro-RO" sz="5600" b="1" dirty="0" smtClean="0">
                <a:solidFill>
                  <a:srgbClr val="204C82"/>
                </a:solidFill>
                <a:effectLst>
                  <a:outerShdw blurRad="38100" dist="38100" dir="2700000" algn="tl">
                    <a:srgbClr val="C0C0C0"/>
                  </a:outerShdw>
                </a:effectLst>
                <a:latin typeface="Trebuchet MS" panose="020B0603020202020204" pitchFamily="34" charset="0"/>
              </a:rPr>
              <a:t>   Bacalaureat bilingv spaniol</a:t>
            </a:r>
          </a:p>
          <a:p>
            <a:pPr marL="0" indent="0">
              <a:buNone/>
            </a:pPr>
            <a:r>
              <a:rPr lang="ro-RO" sz="5600" dirty="0" smtClean="0">
                <a:solidFill>
                  <a:schemeClr val="bg1"/>
                </a:solidFill>
                <a:latin typeface="Trebuchet MS" panose="020B0603020202020204" pitchFamily="34" charset="0"/>
              </a:rPr>
              <a:t>Total </a:t>
            </a:r>
            <a:r>
              <a:rPr lang="ro-RO" sz="5600" dirty="0">
                <a:solidFill>
                  <a:schemeClr val="bg1"/>
                </a:solidFill>
                <a:latin typeface="Trebuchet MS" panose="020B0603020202020204" pitchFamily="34" charset="0"/>
              </a:rPr>
              <a:t>elevi clasa a XII-a =  </a:t>
            </a:r>
            <a:r>
              <a:rPr lang="en-US" sz="5600" dirty="0">
                <a:solidFill>
                  <a:schemeClr val="bg1"/>
                </a:solidFill>
                <a:latin typeface="Trebuchet MS" panose="020B0603020202020204" pitchFamily="34" charset="0"/>
              </a:rPr>
              <a:t>1</a:t>
            </a:r>
            <a:r>
              <a:rPr lang="ro-RO" sz="5600" dirty="0">
                <a:solidFill>
                  <a:schemeClr val="bg1"/>
                </a:solidFill>
                <a:latin typeface="Trebuchet MS" panose="020B0603020202020204" pitchFamily="34" charset="0"/>
              </a:rPr>
              <a:t>64</a:t>
            </a:r>
          </a:p>
          <a:p>
            <a:pPr marL="0" indent="0">
              <a:buNone/>
            </a:pPr>
            <a:r>
              <a:rPr lang="ro-RO" sz="5600" dirty="0">
                <a:solidFill>
                  <a:schemeClr val="bg1"/>
                </a:solidFill>
                <a:latin typeface="Trebuchet MS" panose="020B0603020202020204" pitchFamily="34" charset="0"/>
              </a:rPr>
              <a:t>Total elevi înscriși la examenul de bacalaureat bilingv spaniol  = </a:t>
            </a:r>
            <a:r>
              <a:rPr lang="ro-RO" sz="5600" b="1" dirty="0">
                <a:solidFill>
                  <a:schemeClr val="bg1"/>
                </a:solidFill>
                <a:latin typeface="Trebuchet MS" panose="020B0603020202020204" pitchFamily="34" charset="0"/>
              </a:rPr>
              <a:t> 1</a:t>
            </a:r>
            <a:r>
              <a:rPr lang="en-US" sz="5600" b="1" dirty="0" smtClean="0">
                <a:solidFill>
                  <a:schemeClr val="bg1"/>
                </a:solidFill>
                <a:latin typeface="Trebuchet MS" panose="020B0603020202020204" pitchFamily="34" charset="0"/>
              </a:rPr>
              <a:t>18</a:t>
            </a:r>
            <a:endParaRPr lang="ro-RO" sz="5600" dirty="0">
              <a:solidFill>
                <a:schemeClr val="bg1"/>
              </a:solidFill>
              <a:latin typeface="Trebuchet MS" panose="020B0603020202020204" pitchFamily="34" charset="0"/>
            </a:endParaRPr>
          </a:p>
          <a:p>
            <a:pPr marL="0" indent="0">
              <a:buNone/>
            </a:pPr>
            <a:r>
              <a:rPr lang="ro-RO" sz="5600" dirty="0">
                <a:solidFill>
                  <a:schemeClr val="bg1"/>
                </a:solidFill>
                <a:latin typeface="Trebuchet MS" panose="020B0603020202020204" pitchFamily="34" charset="0"/>
              </a:rPr>
              <a:t>Total elevi promovați  = </a:t>
            </a:r>
            <a:r>
              <a:rPr lang="en-US" sz="5600" dirty="0">
                <a:solidFill>
                  <a:schemeClr val="bg1"/>
                </a:solidFill>
                <a:latin typeface="Trebuchet MS" panose="020B0603020202020204" pitchFamily="34" charset="0"/>
              </a:rPr>
              <a:t>88</a:t>
            </a:r>
            <a:endParaRPr lang="ro-RO" sz="5600" dirty="0">
              <a:solidFill>
                <a:schemeClr val="bg1"/>
              </a:solidFill>
              <a:latin typeface="Trebuchet MS" panose="020B0603020202020204" pitchFamily="34" charset="0"/>
            </a:endParaRPr>
          </a:p>
          <a:p>
            <a:pPr marL="0" indent="0">
              <a:buNone/>
            </a:pPr>
            <a:r>
              <a:rPr lang="ro-RO" sz="5600" dirty="0">
                <a:solidFill>
                  <a:schemeClr val="bg1"/>
                </a:solidFill>
                <a:latin typeface="Trebuchet MS" panose="020B0603020202020204" pitchFamily="34" charset="0"/>
              </a:rPr>
              <a:t>Procent de promovabilitate  = 74,57 </a:t>
            </a:r>
            <a:r>
              <a:rPr lang="ro-RO" sz="5600" b="1" dirty="0" smtClean="0">
                <a:solidFill>
                  <a:schemeClr val="bg1"/>
                </a:solidFill>
                <a:latin typeface="Trebuchet MS" panose="020B0603020202020204" pitchFamily="34" charset="0"/>
              </a:rPr>
              <a:t>%</a:t>
            </a:r>
          </a:p>
          <a:p>
            <a:pPr marL="0" indent="0">
              <a:buNone/>
            </a:pPr>
            <a:endParaRPr lang="ro-RO" sz="5600" b="1" dirty="0">
              <a:solidFill>
                <a:srgbClr val="204C82"/>
              </a:solidFill>
              <a:effectLst>
                <a:outerShdw blurRad="38100" dist="38100" dir="2700000" algn="tl">
                  <a:srgbClr val="C0C0C0"/>
                </a:outerShdw>
              </a:effectLst>
              <a:latin typeface="Trebuchet MS" panose="020B0603020202020204" pitchFamily="34" charset="0"/>
            </a:endParaRPr>
          </a:p>
          <a:p>
            <a:pPr>
              <a:spcAft>
                <a:spcPts val="0"/>
              </a:spcAft>
              <a:buClr>
                <a:srgbClr val="740000"/>
              </a:buClr>
              <a:buFont typeface="Wingdings" panose="05000000000000000000" pitchFamily="2" charset="2"/>
              <a:buChar char="q"/>
              <a:defRPr/>
            </a:pPr>
            <a:r>
              <a:rPr lang="ro-RO" sz="5600" b="1" dirty="0">
                <a:solidFill>
                  <a:srgbClr val="204C82"/>
                </a:solidFill>
                <a:effectLst>
                  <a:outerShdw blurRad="38100" dist="38100" dir="2700000" algn="tl">
                    <a:srgbClr val="C0C0C0"/>
                  </a:outerShdw>
                </a:effectLst>
                <a:latin typeface="Trebuchet MS" panose="020B0603020202020204" pitchFamily="34" charset="0"/>
              </a:rPr>
              <a:t>   Bacalaureat bilingv italian </a:t>
            </a:r>
          </a:p>
          <a:p>
            <a:pPr marL="0" indent="0">
              <a:spcAft>
                <a:spcPts val="0"/>
              </a:spcAft>
              <a:buClr>
                <a:srgbClr val="740000"/>
              </a:buClr>
              <a:buNone/>
              <a:defRPr/>
            </a:pPr>
            <a:r>
              <a:rPr lang="ro-RO" sz="5600" dirty="0">
                <a:solidFill>
                  <a:schemeClr val="bg1"/>
                </a:solidFill>
                <a:latin typeface="Trebuchet MS" panose="020B0603020202020204" pitchFamily="34" charset="0"/>
              </a:rPr>
              <a:t>Total elevi clasa a XII-a = 106</a:t>
            </a:r>
          </a:p>
          <a:p>
            <a:pPr marL="0" indent="0">
              <a:buNone/>
            </a:pPr>
            <a:r>
              <a:rPr lang="ro-RO" sz="5600" dirty="0">
                <a:solidFill>
                  <a:schemeClr val="bg1"/>
                </a:solidFill>
                <a:latin typeface="Trebuchet MS" panose="020B0603020202020204" pitchFamily="34" charset="0"/>
              </a:rPr>
              <a:t>Total elevi înscriși la examenul de bacalaureat bilingv italian = </a:t>
            </a:r>
            <a:r>
              <a:rPr lang="pt-BR" sz="5600" b="1" dirty="0">
                <a:solidFill>
                  <a:schemeClr val="bg1"/>
                </a:solidFill>
                <a:latin typeface="Trebuchet MS" panose="020B0603020202020204" pitchFamily="34" charset="0"/>
              </a:rPr>
              <a:t> </a:t>
            </a:r>
            <a:r>
              <a:rPr lang="ro-RO" sz="5600" b="1" dirty="0">
                <a:solidFill>
                  <a:schemeClr val="bg1"/>
                </a:solidFill>
                <a:latin typeface="Trebuchet MS" panose="020B0603020202020204" pitchFamily="34" charset="0"/>
              </a:rPr>
              <a:t>37   (35%)</a:t>
            </a:r>
            <a:endParaRPr lang="ro-RO" sz="5600" dirty="0">
              <a:solidFill>
                <a:schemeClr val="bg1"/>
              </a:solidFill>
              <a:latin typeface="Trebuchet MS" panose="020B0603020202020204" pitchFamily="34" charset="0"/>
            </a:endParaRPr>
          </a:p>
          <a:p>
            <a:pPr marL="0" indent="0">
              <a:buNone/>
            </a:pPr>
            <a:r>
              <a:rPr lang="ro-RO" sz="5600" dirty="0">
                <a:solidFill>
                  <a:schemeClr val="bg1"/>
                </a:solidFill>
                <a:latin typeface="Trebuchet MS" panose="020B0603020202020204" pitchFamily="34" charset="0"/>
              </a:rPr>
              <a:t>Total elevi promovați  =  33  </a:t>
            </a:r>
          </a:p>
          <a:p>
            <a:pPr marL="0" indent="0">
              <a:buNone/>
            </a:pPr>
            <a:r>
              <a:rPr lang="ro-RO" sz="5600" dirty="0">
                <a:solidFill>
                  <a:schemeClr val="bg1"/>
                </a:solidFill>
                <a:latin typeface="Trebuchet MS" panose="020B0603020202020204" pitchFamily="34" charset="0"/>
              </a:rPr>
              <a:t>Procent de promovabilitate  = </a:t>
            </a:r>
            <a:r>
              <a:rPr lang="en-US" sz="5600" b="1" dirty="0">
                <a:solidFill>
                  <a:schemeClr val="bg1"/>
                </a:solidFill>
                <a:latin typeface="Trebuchet MS" panose="020B0603020202020204" pitchFamily="34" charset="0"/>
              </a:rPr>
              <a:t> 89,18</a:t>
            </a:r>
            <a:r>
              <a:rPr lang="ro-RO" sz="5600" b="1" dirty="0">
                <a:solidFill>
                  <a:schemeClr val="bg1"/>
                </a:solidFill>
                <a:latin typeface="Trebuchet MS" panose="020B0603020202020204" pitchFamily="34" charset="0"/>
              </a:rPr>
              <a:t> </a:t>
            </a:r>
            <a:r>
              <a:rPr lang="ro-RO" sz="5600" b="1" dirty="0" smtClean="0">
                <a:solidFill>
                  <a:schemeClr val="bg1"/>
                </a:solidFill>
                <a:latin typeface="Trebuchet MS" panose="020B0603020202020204" pitchFamily="34" charset="0"/>
              </a:rPr>
              <a:t>%</a:t>
            </a:r>
            <a:endParaRPr lang="ro-RO" sz="5600" dirty="0">
              <a:solidFill>
                <a:schemeClr val="bg1"/>
              </a:solidFill>
              <a:latin typeface="Trebuchet MS" panose="020B0603020202020204" pitchFamily="34" charset="0"/>
            </a:endParaRPr>
          </a:p>
          <a:p>
            <a:pPr marL="0" indent="0">
              <a:spcAft>
                <a:spcPts val="0"/>
              </a:spcAft>
              <a:buClr>
                <a:srgbClr val="740000"/>
              </a:buClr>
              <a:buNone/>
              <a:defRPr/>
            </a:pPr>
            <a:endParaRPr lang="en-US" sz="3700" b="1" dirty="0">
              <a:solidFill>
                <a:srgbClr val="204C82"/>
              </a:solidFill>
              <a:effectLst>
                <a:outerShdw blurRad="38100" dist="38100" dir="2700000" algn="tl">
                  <a:srgbClr val="C0C0C0"/>
                </a:outerShdw>
              </a:effectLst>
              <a:latin typeface="Trebuchet MS" panose="020B0603020202020204" pitchFamily="34" charset="0"/>
            </a:endParaRPr>
          </a:p>
          <a:p>
            <a:endParaRPr lang="ro-RO" sz="3700" dirty="0">
              <a:latin typeface="Trebuchet MS" panose="020B0603020202020204" pitchFamily="34" charset="0"/>
            </a:endParaRPr>
          </a:p>
        </p:txBody>
      </p:sp>
    </p:spTree>
    <p:extLst>
      <p:ext uri="{BB962C8B-B14F-4D97-AF65-F5344CB8AC3E}">
        <p14:creationId xmlns:p14="http://schemas.microsoft.com/office/powerpoint/2010/main" val="3127121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7730" y="862886"/>
            <a:ext cx="11513345" cy="5590166"/>
          </a:xfrm>
        </p:spPr>
        <p:txBody>
          <a:bodyPr>
            <a:normAutofit fontScale="25000" lnSpcReduction="20000"/>
          </a:bodyPr>
          <a:lstStyle/>
          <a:p>
            <a:pPr marL="0" indent="0" algn="just">
              <a:buNone/>
              <a:defRPr/>
            </a:pPr>
            <a:endParaRPr lang="en-US" altLang="ro-RO" dirty="0">
              <a:latin typeface="Arial" charset="0"/>
              <a:cs typeface="Arial" charset="0"/>
            </a:endParaRPr>
          </a:p>
          <a:p>
            <a:pPr>
              <a:defRPr/>
            </a:pPr>
            <a:endParaRPr lang="ro-RO" altLang="ro-RO" sz="5600" b="1" dirty="0">
              <a:solidFill>
                <a:schemeClr val="tx1">
                  <a:lumMod val="95000"/>
                </a:schemeClr>
              </a:solidFill>
              <a:latin typeface="Trebuchet MS" panose="020B0603020202020204" pitchFamily="34" charset="0"/>
              <a:ea typeface="Tahoma" panose="020B0604030504040204" pitchFamily="34" charset="0"/>
              <a:cs typeface="Times New Roman" panose="02020603050405020304" pitchFamily="18" charset="0"/>
            </a:endParaRPr>
          </a:p>
          <a:p>
            <a:pPr>
              <a:defRPr/>
            </a:pPr>
            <a:endParaRPr lang="ro-RO" altLang="ro-RO" sz="5600" b="1" dirty="0">
              <a:solidFill>
                <a:schemeClr val="tx1">
                  <a:lumMod val="95000"/>
                </a:schemeClr>
              </a:solidFill>
              <a:latin typeface="Trebuchet MS" panose="020B0603020202020204" pitchFamily="34" charset="0"/>
              <a:ea typeface="Tahoma" panose="020B0604030504040204" pitchFamily="34" charset="0"/>
              <a:cs typeface="Times New Roman" panose="02020603050405020304" pitchFamily="18" charset="0"/>
            </a:endParaRPr>
          </a:p>
          <a:p>
            <a:pPr>
              <a:defRPr/>
            </a:pPr>
            <a:endParaRPr lang="ro-RO" altLang="ro-RO" sz="5600" b="1" dirty="0">
              <a:solidFill>
                <a:schemeClr val="tx1">
                  <a:lumMod val="95000"/>
                </a:schemeClr>
              </a:solidFill>
              <a:latin typeface="Trebuchet MS" panose="020B0603020202020204" pitchFamily="34" charset="0"/>
              <a:ea typeface="Tahoma" panose="020B0604030504040204" pitchFamily="34" charset="0"/>
              <a:cs typeface="Times New Roman" panose="02020603050405020304" pitchFamily="18" charset="0"/>
            </a:endParaRPr>
          </a:p>
          <a:p>
            <a:pPr>
              <a:defRPr/>
            </a:pPr>
            <a:r>
              <a:rPr lang="ro-RO" altLang="ro-RO" sz="5600" b="1" dirty="0">
                <a:solidFill>
                  <a:schemeClr val="tx1">
                    <a:lumMod val="95000"/>
                  </a:schemeClr>
                </a:solidFill>
                <a:latin typeface="Trebuchet MS" panose="020B0603020202020204" pitchFamily="34" charset="0"/>
                <a:ea typeface="Tahoma" panose="020B0604030504040204" pitchFamily="34" charset="0"/>
                <a:cs typeface="Times New Roman" panose="02020603050405020304" pitchFamily="18" charset="0"/>
              </a:rPr>
              <a:t>Învățământul bilingv - limba franceză</a:t>
            </a:r>
            <a:r>
              <a:rPr lang="en-US" altLang="ro-RO" sz="5600" b="1" dirty="0">
                <a:solidFill>
                  <a:schemeClr val="tx1">
                    <a:lumMod val="95000"/>
                  </a:schemeClr>
                </a:solidFill>
                <a:latin typeface="Trebuchet MS" panose="020B0603020202020204" pitchFamily="34" charset="0"/>
                <a:ea typeface="Tahoma" panose="020B0604030504040204" pitchFamily="34" charset="0"/>
                <a:cs typeface="Times New Roman" panose="02020603050405020304" pitchFamily="18" charset="0"/>
              </a:rPr>
              <a:t>:</a:t>
            </a:r>
            <a:endParaRPr lang="ro-RO" altLang="ro-RO" sz="5600" b="1" dirty="0">
              <a:solidFill>
                <a:schemeClr val="tx1">
                  <a:lumMod val="95000"/>
                </a:schemeClr>
              </a:solidFill>
              <a:latin typeface="Trebuchet MS" panose="020B0603020202020204" pitchFamily="34" charset="0"/>
              <a:ea typeface="Tahoma" panose="020B0604030504040204" pitchFamily="34" charset="0"/>
              <a:cs typeface="Times New Roman" panose="02020603050405020304" pitchFamily="18" charset="0"/>
            </a:endParaRPr>
          </a:p>
          <a:p>
            <a:pPr marL="0" indent="0" algn="just">
              <a:buNone/>
              <a:defRPr/>
            </a:pPr>
            <a:r>
              <a:rPr lang="ro-RO" altLang="ro-RO" sz="5600" dirty="0">
                <a:latin typeface="Trebuchet MS" panose="020B0603020202020204" pitchFamily="34" charset="0"/>
                <a:ea typeface="Tahoma" panose="020B0604030504040204" pitchFamily="34" charset="0"/>
                <a:cs typeface="Times New Roman" panose="02020603050405020304" pitchFamily="18" charset="0"/>
              </a:rPr>
              <a:t> ●</a:t>
            </a:r>
            <a:r>
              <a:rPr lang="ro-RO" altLang="ro-RO" sz="5600" dirty="0">
                <a:solidFill>
                  <a:srgbClr val="FFFFFF"/>
                </a:solidFill>
                <a:effectLst>
                  <a:outerShdw blurRad="38100" dist="38100" dir="2700000" algn="tl">
                    <a:srgbClr val="C0C0C0"/>
                  </a:outerShdw>
                </a:effectLst>
                <a:latin typeface="Trebuchet MS" panose="020B0603020202020204" pitchFamily="34" charset="0"/>
                <a:ea typeface="Tahoma" panose="020B0604030504040204" pitchFamily="34" charset="0"/>
                <a:cs typeface="Times New Roman" panose="02020603050405020304" pitchFamily="18" charset="0"/>
              </a:rPr>
              <a:t> </a:t>
            </a:r>
            <a:r>
              <a:rPr lang="pt-BR"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Anexele nr. 1, 2 </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și 3</a:t>
            </a:r>
            <a:r>
              <a:rPr lang="pt-BR"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la Ordinul ministrului nr. 5241/01.09.2008  privind </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aprobarea</a:t>
            </a:r>
            <a:r>
              <a:rPr lang="ro-RO" altLang="ro-RO" sz="5600" i="1"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Programelor </a:t>
            </a:r>
            <a:r>
              <a:rPr lang="ro-RO"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şcolare</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pentru </a:t>
            </a:r>
            <a:r>
              <a:rPr lang="ro-RO"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învăţământul</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liceal – clase cu program de studiu în regim bilingv, limba franceză, la disciplinele: Geografia </a:t>
            </a:r>
            <a:r>
              <a:rPr lang="ro-RO"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Franţei</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clasa a IX-a; Istoria </a:t>
            </a:r>
            <a:r>
              <a:rPr lang="ro-RO"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Franţei</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clasa a X-a, Elemente de cultură </a:t>
            </a:r>
            <a:r>
              <a:rPr lang="ro-RO"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şi</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ro-RO"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civilizaţie</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franceză, clasa a XI-a </a:t>
            </a:r>
            <a:r>
              <a:rPr lang="ro-RO"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şi</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 XII-a</a:t>
            </a:r>
            <a:r>
              <a:rPr lang="pt-BR"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endParaRPr lang="pt-BR" altLang="ro-RO" sz="5600" dirty="0" smtClean="0">
              <a:solidFill>
                <a:schemeClr val="bg1"/>
              </a:solidFill>
              <a:latin typeface="Trebuchet MS" panose="020B0603020202020204" pitchFamily="34" charset="0"/>
              <a:ea typeface="Tahoma" panose="020B0604030504040204" pitchFamily="34" charset="0"/>
              <a:cs typeface="Times New Roman" panose="02020603050405020304" pitchFamily="18" charset="0"/>
            </a:endParaRPr>
          </a:p>
          <a:p>
            <a:pPr marL="0" indent="0" algn="just">
              <a:buNone/>
              <a:defRPr/>
            </a:pPr>
            <a:endParaRPr lang="pt-BR"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endParaRPr>
          </a:p>
          <a:p>
            <a:pPr algn="just">
              <a:defRPr/>
            </a:pPr>
            <a:r>
              <a:rPr lang="ro-RO" altLang="ro-RO" sz="5600" b="1" dirty="0" smtClean="0">
                <a:solidFill>
                  <a:schemeClr val="tx1">
                    <a:lumMod val="95000"/>
                  </a:schemeClr>
                </a:solidFill>
                <a:latin typeface="Trebuchet MS" panose="020B0603020202020204" pitchFamily="34" charset="0"/>
                <a:ea typeface="Tahoma" panose="020B0604030504040204" pitchFamily="34" charset="0"/>
                <a:cs typeface="Times New Roman" panose="02020603050405020304" pitchFamily="18" charset="0"/>
              </a:rPr>
              <a:t>Învățământul bilingv francofon</a:t>
            </a:r>
            <a:r>
              <a:rPr lang="en-US" altLang="ro-RO" sz="5600" b="1" dirty="0" smtClean="0">
                <a:solidFill>
                  <a:schemeClr val="tx1">
                    <a:lumMod val="95000"/>
                  </a:schemeClr>
                </a:solidFill>
                <a:effectLst>
                  <a:outerShdw blurRad="38100" dist="38100" dir="2700000" algn="tl">
                    <a:srgbClr val="C0C0C0"/>
                  </a:outerShdw>
                </a:effectLst>
                <a:latin typeface="Trebuchet MS" panose="020B0603020202020204" pitchFamily="34" charset="0"/>
                <a:ea typeface="Tahoma" panose="020B0604030504040204" pitchFamily="34" charset="0"/>
                <a:cs typeface="Times New Roman" panose="02020603050405020304" pitchFamily="18" charset="0"/>
              </a:rPr>
              <a:t>:</a:t>
            </a:r>
            <a:endParaRPr lang="ro-RO" altLang="ro-RO" sz="5600" b="1" dirty="0" smtClean="0">
              <a:solidFill>
                <a:schemeClr val="tx1">
                  <a:lumMod val="95000"/>
                </a:schemeClr>
              </a:solidFill>
              <a:latin typeface="Trebuchet MS" panose="020B0603020202020204" pitchFamily="34" charset="0"/>
              <a:ea typeface="Tahoma" panose="020B0604030504040204" pitchFamily="34" charset="0"/>
              <a:cs typeface="Times New Roman" panose="02020603050405020304" pitchFamily="18" charset="0"/>
            </a:endParaRPr>
          </a:p>
          <a:p>
            <a:pPr marL="0" indent="0" algn="just">
              <a:buNone/>
              <a:defRPr/>
            </a:pPr>
            <a:r>
              <a:rPr lang="ro-RO" altLang="ro-RO" sz="5600" dirty="0" smtClean="0">
                <a:latin typeface="Trebuchet MS" panose="020B0603020202020204" pitchFamily="34" charset="0"/>
                <a:ea typeface="Tahoma" panose="020B0604030504040204" pitchFamily="34" charset="0"/>
                <a:cs typeface="Times New Roman" panose="02020603050405020304" pitchFamily="18" charset="0"/>
              </a:rPr>
              <a:t>● </a:t>
            </a:r>
            <a:r>
              <a:rPr lang="ro-RO" altLang="ro-RO" sz="5600" dirty="0" smtClean="0">
                <a:solidFill>
                  <a:schemeClr val="bg1"/>
                </a:solidFill>
                <a:latin typeface="Trebuchet MS" panose="020B0603020202020204" pitchFamily="34" charset="0"/>
                <a:ea typeface="Tahoma" panose="020B0604030504040204" pitchFamily="34" charset="0"/>
                <a:cs typeface="Times New Roman" panose="02020603050405020304" pitchFamily="18" charset="0"/>
              </a:rPr>
              <a:t>Ordinul ministrului educației, cercetării, tineretului și sportului nr. 5348/ 07.09.2011 privind aprobarea </a:t>
            </a:r>
            <a:r>
              <a:rPr lang="vi-VN" altLang="ro-RO" sz="5600"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Programelor de Limbă și civilizație franceză</a:t>
            </a:r>
            <a:r>
              <a:rPr lang="ro-RO" altLang="ro-RO" sz="5600" dirty="0" smtClean="0">
                <a:solidFill>
                  <a:schemeClr val="bg1"/>
                </a:solidFill>
                <a:latin typeface="Trebuchet MS" panose="020B0603020202020204" pitchFamily="34" charset="0"/>
                <a:ea typeface="Tahoma" panose="020B0604030504040204" pitchFamily="34" charset="0"/>
                <a:cs typeface="Times New Roman" panose="02020603050405020304" pitchFamily="18" charset="0"/>
              </a:rPr>
              <a:t> – curriculum diferențiat </a:t>
            </a:r>
            <a:r>
              <a:rPr lang="vi-VN" altLang="ro-RO" sz="5600"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 </a:t>
            </a:r>
            <a:r>
              <a:rPr lang="ro-RO" altLang="ro-RO" sz="5600" dirty="0" smtClean="0">
                <a:solidFill>
                  <a:schemeClr val="bg1"/>
                </a:solidFill>
                <a:latin typeface="Trebuchet MS" panose="020B0603020202020204" pitchFamily="34" charset="0"/>
                <a:ea typeface="Tahoma" panose="020B0604030504040204" pitchFamily="34" charset="0"/>
                <a:cs typeface="Times New Roman" panose="02020603050405020304" pitchFamily="18" charset="0"/>
              </a:rPr>
              <a:t>(clasele a IX- a – a XII-a) </a:t>
            </a:r>
            <a:r>
              <a:rPr lang="vi-VN" altLang="ro-RO" sz="5600"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și a Programelor de Discipline non lingvistice</a:t>
            </a:r>
            <a:r>
              <a:rPr lang="ro-RO" altLang="ro-RO" sz="5600" i="1" dirty="0" smtClean="0">
                <a:solidFill>
                  <a:schemeClr val="bg1"/>
                </a:solidFill>
                <a:latin typeface="Trebuchet MS" panose="020B0603020202020204" pitchFamily="34" charset="0"/>
                <a:ea typeface="Tahoma" panose="020B0604030504040204" pitchFamily="34" charset="0"/>
                <a:cs typeface="Times New Roman" panose="02020603050405020304" pitchFamily="18" charset="0"/>
              </a:rPr>
              <a:t> – curriculum diferențiat (clasele a XI-a și a XII-a</a:t>
            </a:r>
            <a:r>
              <a:rPr lang="ro-RO" altLang="ro-RO" sz="5600" dirty="0" smtClean="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vi-VN" altLang="ro-RO" sz="5600"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pentru elevii secțiilor bilingve francofone incluse în proiectul bilateral franco-român “De la învățământul bilingv către filierele universitare francofone”</a:t>
            </a:r>
            <a:r>
              <a:rPr lang="vi-VN" altLang="ro-RO" sz="5600" i="1"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 </a:t>
            </a:r>
            <a:endParaRPr lang="en-US" altLang="ro-RO" sz="5600" i="1" dirty="0" smtClean="0">
              <a:solidFill>
                <a:schemeClr val="bg1"/>
              </a:solidFill>
              <a:latin typeface="Trebuchet MS" panose="020B0603020202020204" pitchFamily="34" charset="0"/>
              <a:ea typeface="Tahoma" panose="020B0604030504040204" pitchFamily="34" charset="0"/>
              <a:cs typeface="Times New Roman" panose="02020603050405020304" pitchFamily="18" charset="0"/>
            </a:endParaRPr>
          </a:p>
          <a:p>
            <a:pPr marL="0" indent="0" algn="just">
              <a:buNone/>
              <a:defRPr/>
            </a:pPr>
            <a:endParaRPr lang="en-US" altLang="ro-RO" sz="5600" dirty="0" smtClean="0">
              <a:solidFill>
                <a:schemeClr val="bg1"/>
              </a:solidFill>
              <a:latin typeface="Trebuchet MS" panose="020B0603020202020204" pitchFamily="34" charset="0"/>
              <a:ea typeface="Tahoma" panose="020B0604030504040204" pitchFamily="34" charset="0"/>
              <a:cs typeface="Times New Roman" panose="02020603050405020304" pitchFamily="18" charset="0"/>
            </a:endParaRPr>
          </a:p>
          <a:p>
            <a:pPr algn="just">
              <a:defRPr/>
            </a:pPr>
            <a:r>
              <a:rPr lang="ro-RO" altLang="ro-RO" sz="5600" b="1" dirty="0" smtClean="0">
                <a:solidFill>
                  <a:schemeClr val="tx1">
                    <a:lumMod val="95000"/>
                  </a:schemeClr>
                </a:solidFill>
                <a:latin typeface="Trebuchet MS" panose="020B0603020202020204" pitchFamily="34" charset="0"/>
                <a:ea typeface="Tahoma" panose="020B0604030504040204" pitchFamily="34" charset="0"/>
                <a:cs typeface="Times New Roman" panose="02020603050405020304" pitchFamily="18" charset="0"/>
              </a:rPr>
              <a:t>Învățământul </a:t>
            </a:r>
            <a:r>
              <a:rPr lang="ro-RO" altLang="ro-RO" sz="5600" b="1" dirty="0">
                <a:solidFill>
                  <a:schemeClr val="tx1">
                    <a:lumMod val="95000"/>
                  </a:schemeClr>
                </a:solidFill>
                <a:latin typeface="Trebuchet MS" panose="020B0603020202020204" pitchFamily="34" charset="0"/>
                <a:ea typeface="Tahoma" panose="020B0604030504040204" pitchFamily="34" charset="0"/>
                <a:cs typeface="Times New Roman" panose="02020603050405020304" pitchFamily="18" charset="0"/>
              </a:rPr>
              <a:t>bilingv spaniol</a:t>
            </a:r>
            <a:r>
              <a:rPr lang="en-US" altLang="ro-RO" sz="5600" b="1" dirty="0">
                <a:solidFill>
                  <a:schemeClr val="tx1">
                    <a:lumMod val="95000"/>
                  </a:schemeClr>
                </a:solidFill>
                <a:effectLst>
                  <a:outerShdw blurRad="38100" dist="38100" dir="2700000" algn="tl">
                    <a:srgbClr val="C0C0C0"/>
                  </a:outerShdw>
                </a:effectLst>
                <a:latin typeface="Trebuchet MS" panose="020B0603020202020204" pitchFamily="34" charset="0"/>
                <a:ea typeface="Tahoma" panose="020B0604030504040204" pitchFamily="34" charset="0"/>
                <a:cs typeface="Times New Roman" panose="02020603050405020304" pitchFamily="18" charset="0"/>
              </a:rPr>
              <a:t>:</a:t>
            </a:r>
            <a:endParaRPr lang="ro-RO" altLang="ro-RO" sz="5600" b="1" dirty="0">
              <a:solidFill>
                <a:schemeClr val="tx1">
                  <a:lumMod val="95000"/>
                </a:schemeClr>
              </a:solidFill>
              <a:effectLst>
                <a:outerShdw blurRad="38100" dist="38100" dir="2700000" algn="tl">
                  <a:srgbClr val="C0C0C0"/>
                </a:outerShdw>
              </a:effectLst>
              <a:latin typeface="Trebuchet MS" panose="020B0603020202020204" pitchFamily="34" charset="0"/>
              <a:ea typeface="Tahoma" panose="020B0604030504040204" pitchFamily="34" charset="0"/>
              <a:cs typeface="Times New Roman" panose="02020603050405020304" pitchFamily="18" charset="0"/>
            </a:endParaRPr>
          </a:p>
          <a:p>
            <a:pPr marL="0" indent="0" algn="just">
              <a:buNone/>
              <a:defRPr/>
            </a:pPr>
            <a:r>
              <a:rPr lang="ro-RO" altLang="ro-RO" sz="5600" dirty="0">
                <a:latin typeface="Trebuchet MS" panose="020B0603020202020204" pitchFamily="34" charset="0"/>
                <a:ea typeface="Tahoma" panose="020B0604030504040204" pitchFamily="34" charset="0"/>
                <a:cs typeface="Times New Roman" panose="02020603050405020304" pitchFamily="18" charset="0"/>
              </a:rPr>
              <a:t>● </a:t>
            </a:r>
            <a:r>
              <a:rPr lang="vi-VN" altLang="ro-RO" sz="5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Ordinul ministrului educaţiei, cercetării şi inovării nr. 4354/2009</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 Art. 4</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Programa</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şcolară</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pentru</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secţiile</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bilingve</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Limba</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spaniolă</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Cultură</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şi</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civilizaţie</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spaniolă</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pentru</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examenul</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de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bacalaureat</a:t>
            </a:r>
            <a:endPar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endParaRPr>
          </a:p>
          <a:p>
            <a:pPr marL="0" indent="0" algn="just">
              <a:buNone/>
              <a:defRPr/>
            </a:pPr>
            <a:endParaRPr lang="ro-RO" altLang="ro-RO" sz="5600" dirty="0">
              <a:latin typeface="Trebuchet MS" panose="020B0603020202020204" pitchFamily="34" charset="0"/>
              <a:cs typeface="Arial" charset="0"/>
            </a:endParaRPr>
          </a:p>
          <a:p>
            <a:pPr algn="just">
              <a:defRPr/>
            </a:pPr>
            <a:r>
              <a:rPr lang="ro-RO" altLang="ro-RO" sz="5600" b="1" dirty="0">
                <a:solidFill>
                  <a:schemeClr val="tx1">
                    <a:lumMod val="95000"/>
                  </a:schemeClr>
                </a:solidFill>
                <a:latin typeface="Trebuchet MS" panose="020B0603020202020204" pitchFamily="34" charset="0"/>
                <a:ea typeface="Tahoma" panose="020B0604030504040204" pitchFamily="34" charset="0"/>
                <a:cs typeface="Tahoma" panose="020B0604030504040204" pitchFamily="34" charset="0"/>
              </a:rPr>
              <a:t>Învățământul bilingv - limba italiană</a:t>
            </a:r>
            <a:r>
              <a:rPr lang="en-US" altLang="ro-RO" sz="5600" b="1" dirty="0">
                <a:solidFill>
                  <a:schemeClr val="tx1">
                    <a:lumMod val="95000"/>
                  </a:schemeClr>
                </a:solidFill>
                <a:effectLst>
                  <a:outerShdw blurRad="38100" dist="38100" dir="2700000" algn="tl">
                    <a:srgbClr val="C0C0C0"/>
                  </a:outerShdw>
                </a:effectLst>
                <a:latin typeface="Trebuchet MS" panose="020B0603020202020204" pitchFamily="34" charset="0"/>
                <a:ea typeface="Tahoma" panose="020B0604030504040204" pitchFamily="34" charset="0"/>
                <a:cs typeface="Tahoma" panose="020B0604030504040204" pitchFamily="34" charset="0"/>
              </a:rPr>
              <a:t>:</a:t>
            </a:r>
            <a:endParaRPr lang="ro-RO" altLang="ro-RO" sz="5600" b="1" dirty="0">
              <a:solidFill>
                <a:schemeClr val="tx1">
                  <a:lumMod val="95000"/>
                </a:schemeClr>
              </a:solidFill>
              <a:effectLst>
                <a:outerShdw blurRad="38100" dist="38100" dir="2700000" algn="tl">
                  <a:srgbClr val="C0C0C0"/>
                </a:outerShdw>
              </a:effectLst>
              <a:latin typeface="Trebuchet MS" panose="020B0603020202020204" pitchFamily="34" charset="0"/>
              <a:ea typeface="Tahoma" panose="020B0604030504040204" pitchFamily="34" charset="0"/>
              <a:cs typeface="Tahoma" panose="020B0604030504040204" pitchFamily="34" charset="0"/>
            </a:endParaRPr>
          </a:p>
          <a:p>
            <a:pPr marL="0" indent="0" algn="just">
              <a:buNone/>
              <a:defRPr/>
            </a:pPr>
            <a:r>
              <a:rPr lang="ro-RO" altLang="ro-RO" sz="5600" dirty="0">
                <a:latin typeface="Trebuchet MS" panose="020B0603020202020204" pitchFamily="34" charset="0"/>
                <a:ea typeface="Tahoma" panose="020B0604030504040204" pitchFamily="34" charset="0"/>
                <a:cs typeface="Tahoma" panose="020B0604030504040204" pitchFamily="34" charset="0"/>
              </a:rPr>
              <a:t>● </a:t>
            </a:r>
            <a:r>
              <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O</a:t>
            </a:r>
            <a:r>
              <a:rPr lang="en-US"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rdinul</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ministrului</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educa</a:t>
            </a:r>
            <a:r>
              <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ț</a:t>
            </a:r>
            <a:r>
              <a:rPr lang="en-US"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iei</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naționale nr. 5023/12.09.2013 privind aprobarea Programelor școlare pentru învățământul liceal – clase cu program de studiu în regim bilingv, limba italiană, la disciplina: </a:t>
            </a:r>
            <a:r>
              <a:rPr lang="en-US"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Limba</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italiană</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clasele</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 IX-a – a XII-a</a:t>
            </a:r>
          </a:p>
          <a:p>
            <a:pPr marL="0" indent="0" algn="just">
              <a:buNone/>
              <a:defRPr/>
            </a:pPr>
            <a:endParaRPr lang="en-US" altLang="ro-RO" sz="5600" dirty="0">
              <a:latin typeface="Trebuchet MS" panose="020B0603020202020204" pitchFamily="34" charset="0"/>
              <a:ea typeface="Tahoma" panose="020B0604030504040204" pitchFamily="34" charset="0"/>
              <a:cs typeface="Tahoma" panose="020B0604030504040204" pitchFamily="34" charset="0"/>
            </a:endParaRPr>
          </a:p>
          <a:p>
            <a:pPr algn="just">
              <a:defRPr/>
            </a:pPr>
            <a:r>
              <a:rPr lang="ro-RO" altLang="ro-RO" sz="5600" b="1" dirty="0">
                <a:solidFill>
                  <a:schemeClr val="tx1">
                    <a:lumMod val="95000"/>
                  </a:schemeClr>
                </a:solidFill>
                <a:latin typeface="Trebuchet MS" panose="020B0603020202020204" pitchFamily="34" charset="0"/>
                <a:ea typeface="Tahoma" panose="020B0604030504040204" pitchFamily="34" charset="0"/>
                <a:cs typeface="Tahoma" panose="020B0604030504040204" pitchFamily="34" charset="0"/>
              </a:rPr>
              <a:t>Învățământul bilingv - limba portugheză</a:t>
            </a:r>
            <a:r>
              <a:rPr lang="en-US" altLang="ro-RO" sz="5600" b="1" dirty="0">
                <a:solidFill>
                  <a:schemeClr val="tx1">
                    <a:lumMod val="95000"/>
                  </a:schemeClr>
                </a:solidFill>
                <a:latin typeface="Trebuchet MS" panose="020B0603020202020204" pitchFamily="34" charset="0"/>
                <a:ea typeface="Tahoma" panose="020B0604030504040204" pitchFamily="34" charset="0"/>
                <a:cs typeface="Tahoma" panose="020B0604030504040204" pitchFamily="34" charset="0"/>
              </a:rPr>
              <a:t>:</a:t>
            </a:r>
            <a:endParaRPr lang="ro-RO" altLang="ro-RO" sz="5600" b="1" dirty="0">
              <a:solidFill>
                <a:schemeClr val="tx1">
                  <a:lumMod val="95000"/>
                </a:schemeClr>
              </a:solidFill>
              <a:latin typeface="Trebuchet MS" panose="020B0603020202020204" pitchFamily="34" charset="0"/>
              <a:ea typeface="Tahoma" panose="020B0604030504040204" pitchFamily="34" charset="0"/>
              <a:cs typeface="Tahoma" panose="020B0604030504040204" pitchFamily="34" charset="0"/>
            </a:endParaRPr>
          </a:p>
          <a:p>
            <a:pPr marL="0" indent="0" algn="just">
              <a:buNone/>
              <a:defRPr/>
            </a:pPr>
            <a:r>
              <a:rPr lang="ro-RO" altLang="ro-RO" sz="5600" dirty="0">
                <a:latin typeface="Trebuchet MS" panose="020B0603020202020204" pitchFamily="34" charset="0"/>
                <a:ea typeface="Tahoma" panose="020B0604030504040204" pitchFamily="34" charset="0"/>
                <a:cs typeface="Tahoma" panose="020B0604030504040204" pitchFamily="34" charset="0"/>
              </a:rPr>
              <a:t>● </a:t>
            </a:r>
            <a:r>
              <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O</a:t>
            </a:r>
            <a:r>
              <a:rPr lang="en-US"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rdinul</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ministrului</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educa</a:t>
            </a:r>
            <a:r>
              <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ț</a:t>
            </a:r>
            <a:r>
              <a:rPr lang="en-US"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iei</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naționale nr. 5024/12.09.2013 privind aprobarea Programelor școlare pentru învățământul liceal – clase cu program de studiu în regim bilingv, limba portugheză, </a:t>
            </a:r>
            <a:r>
              <a:rPr lang="vi-VN" altLang="ro-RO" sz="5600" dirty="0">
                <a:solidFill>
                  <a:schemeClr val="bg1"/>
                </a:solidFill>
                <a:latin typeface="Tahoma" panose="020B0604030504040204" pitchFamily="34" charset="0"/>
                <a:ea typeface="Tahoma" panose="020B0604030504040204" pitchFamily="34" charset="0"/>
                <a:cs typeface="Tahoma" panose="020B0604030504040204" pitchFamily="34" charset="0"/>
              </a:rPr>
              <a:t>la disciplinele: Geografia Portugaliei, clasa a IX-a; Istoria Portugaliei</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vi-VN" altLang="ro-RO" sz="5600" dirty="0">
                <a:solidFill>
                  <a:schemeClr val="bg1"/>
                </a:solidFill>
                <a:latin typeface="Tahoma" panose="020B0604030504040204" pitchFamily="34" charset="0"/>
                <a:ea typeface="Tahoma" panose="020B0604030504040204" pitchFamily="34" charset="0"/>
                <a:cs typeface="Tahoma" panose="020B0604030504040204" pitchFamily="34" charset="0"/>
              </a:rPr>
              <a:t>și civilizație portugheză, clasele a XI-a și a XII-a</a:t>
            </a:r>
            <a:endPar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endParaRPr>
          </a:p>
          <a:p>
            <a:pPr marL="0" indent="0" algn="just">
              <a:buNone/>
              <a:defRPr/>
            </a:pPr>
            <a:endPar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endParaRPr>
          </a:p>
          <a:p>
            <a:pPr marL="0" indent="0" algn="just">
              <a:buNone/>
              <a:defRPr/>
            </a:pPr>
            <a:endParaRPr lang="ro-RO" altLang="ro-RO" sz="4800" dirty="0">
              <a:latin typeface="Trebuchet MS" panose="020B0603020202020204" pitchFamily="34" charset="0"/>
              <a:ea typeface="Tahoma" panose="020B0604030504040204" pitchFamily="34" charset="0"/>
              <a:cs typeface="Tahoma" panose="020B0604030504040204" pitchFamily="34" charset="0"/>
            </a:endParaRPr>
          </a:p>
          <a:p>
            <a:pPr algn="just">
              <a:buFont typeface="Wingdings" panose="05000000000000000000" pitchFamily="2" charset="2"/>
              <a:buChar char="Ø"/>
              <a:defRPr/>
            </a:pPr>
            <a:endParaRPr lang="en-US" altLang="ro-RO" sz="4800" dirty="0">
              <a:latin typeface="Trebuchet MS" panose="020B0603020202020204" pitchFamily="34" charset="0"/>
              <a:ea typeface="Tahoma" panose="020B0604030504040204" pitchFamily="34" charset="0"/>
              <a:cs typeface="Tahoma" panose="020B0604030504040204" pitchFamily="34" charset="0"/>
            </a:endParaRPr>
          </a:p>
          <a:p>
            <a:endParaRPr lang="ro-RO" sz="4800" dirty="0">
              <a:latin typeface="Trebuchet MS" panose="020B0603020202020204" pitchFamily="34" charset="0"/>
            </a:endParaRPr>
          </a:p>
        </p:txBody>
      </p:sp>
      <p:sp>
        <p:nvSpPr>
          <p:cNvPr id="4" name="Rectangle 3"/>
          <p:cNvSpPr/>
          <p:nvPr/>
        </p:nvSpPr>
        <p:spPr>
          <a:xfrm>
            <a:off x="470264" y="450112"/>
            <a:ext cx="11390811" cy="1015663"/>
          </a:xfrm>
          <a:prstGeom prst="rect">
            <a:avLst/>
          </a:prstGeom>
        </p:spPr>
        <p:txBody>
          <a:bodyPr wrap="square">
            <a:spAutoFit/>
          </a:bodyPr>
          <a:lstStyle/>
          <a:p>
            <a:pPr marL="342900" indent="-342900">
              <a:buFont typeface="Wingdings" panose="05000000000000000000" pitchFamily="2" charset="2"/>
              <a:buChar char="v"/>
            </a:pPr>
            <a:r>
              <a:rPr lang="ro-RO" altLang="ro-RO" sz="2000" dirty="0">
                <a:solidFill>
                  <a:schemeClr val="bg1"/>
                </a:solidFill>
                <a:latin typeface="Trebuchet MS" panose="020B0603020202020204" pitchFamily="34" charset="0"/>
                <a:cs typeface="Times New Roman" pitchFamily="18" charset="0"/>
              </a:rPr>
              <a:t>PROGRAMELE ŞCOLARE PENTRU ÎNVĂȚĂMÂNTUL BILINGV VALABILE ÎN ANUL ŞCOLAR 2021 – 20</a:t>
            </a:r>
            <a:r>
              <a:rPr lang="en-US" altLang="ro-RO" sz="2000" dirty="0">
                <a:solidFill>
                  <a:schemeClr val="bg1"/>
                </a:solidFill>
                <a:latin typeface="Trebuchet MS" panose="020B0603020202020204" pitchFamily="34" charset="0"/>
                <a:cs typeface="Times New Roman" pitchFamily="18" charset="0"/>
              </a:rPr>
              <a:t>2</a:t>
            </a:r>
            <a:r>
              <a:rPr lang="ro-RO" altLang="ro-RO" sz="2000" dirty="0">
                <a:solidFill>
                  <a:schemeClr val="bg1"/>
                </a:solidFill>
                <a:latin typeface="Trebuchet MS" panose="020B0603020202020204" pitchFamily="34" charset="0"/>
                <a:cs typeface="Times New Roman" pitchFamily="18" charset="0"/>
              </a:rPr>
              <a:t>2</a:t>
            </a:r>
            <a:br>
              <a:rPr lang="ro-RO" altLang="ro-RO" sz="2000" dirty="0">
                <a:solidFill>
                  <a:schemeClr val="bg1"/>
                </a:solidFill>
                <a:latin typeface="Trebuchet MS" panose="020B0603020202020204" pitchFamily="34" charset="0"/>
                <a:cs typeface="Times New Roman" pitchFamily="18" charset="0"/>
              </a:rPr>
            </a:br>
            <a:endParaRPr lang="ro-RO" altLang="ro-RO" sz="2000" dirty="0">
              <a:solidFill>
                <a:schemeClr val="bg1"/>
              </a:solidFill>
              <a:latin typeface="Trebuchet MS" panose="020B0603020202020204" pitchFamily="34" charset="0"/>
              <a:cs typeface="Times New Roman" pitchFamily="18" charset="0"/>
            </a:endParaRPr>
          </a:p>
          <a:p>
            <a:pPr marL="342900" indent="-342900">
              <a:buFont typeface="Wingdings" panose="05000000000000000000" pitchFamily="2" charset="2"/>
              <a:buChar char="v"/>
            </a:pPr>
            <a:endParaRPr lang="ro-RO" sz="2000" dirty="0">
              <a:solidFill>
                <a:schemeClr val="bg1"/>
              </a:solidFill>
              <a:latin typeface="Trebuchet MS" panose="020B0603020202020204" pitchFamily="34" charset="0"/>
            </a:endParaRPr>
          </a:p>
        </p:txBody>
      </p:sp>
    </p:spTree>
    <p:extLst>
      <p:ext uri="{BB962C8B-B14F-4D97-AF65-F5344CB8AC3E}">
        <p14:creationId xmlns:p14="http://schemas.microsoft.com/office/powerpoint/2010/main" val="42088178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750" y="302138"/>
            <a:ext cx="11178862" cy="1509490"/>
          </a:xfrm>
        </p:spPr>
        <p:txBody>
          <a:bodyPr>
            <a:normAutofit/>
          </a:bodyPr>
          <a:lstStyle/>
          <a:p>
            <a:pPr marL="342900" indent="-342900" algn="ctr">
              <a:buFont typeface="Wingdings" panose="05000000000000000000" pitchFamily="2" charset="2"/>
              <a:buChar char="v"/>
            </a:pPr>
            <a:r>
              <a:rPr lang="ro-RO" altLang="ro-RO" sz="2000" dirty="0">
                <a:solidFill>
                  <a:schemeClr val="bg1"/>
                </a:solidFill>
                <a:latin typeface="Trebuchet MS" panose="020B0603020202020204" pitchFamily="34" charset="0"/>
                <a:cs typeface="Times New Roman" pitchFamily="18" charset="0"/>
              </a:rPr>
              <a:t> </a:t>
            </a:r>
            <a:r>
              <a:rPr lang="ro-RO" altLang="ro-RO" sz="1800" dirty="0">
                <a:solidFill>
                  <a:schemeClr val="bg1"/>
                </a:solidFill>
                <a:latin typeface="Trebuchet MS" panose="020B0603020202020204" pitchFamily="34" charset="0"/>
                <a:cs typeface="Times New Roman" pitchFamily="18" charset="0"/>
              </a:rPr>
              <a:t>PROGRAMELE ŞCOLARE PENTRU ÎNVĂȚĂMÂNTUL BILINGV VALABILE ÎN ANUL ŞCOLAR 2021 – 20</a:t>
            </a:r>
            <a:r>
              <a:rPr lang="en-US" altLang="ro-RO" sz="1800" dirty="0">
                <a:solidFill>
                  <a:schemeClr val="bg1"/>
                </a:solidFill>
                <a:latin typeface="Trebuchet MS" panose="020B0603020202020204" pitchFamily="34" charset="0"/>
                <a:cs typeface="Times New Roman" pitchFamily="18" charset="0"/>
              </a:rPr>
              <a:t>2</a:t>
            </a:r>
            <a:r>
              <a:rPr lang="ro-RO" altLang="ro-RO" sz="1800" dirty="0">
                <a:solidFill>
                  <a:schemeClr val="bg1"/>
                </a:solidFill>
                <a:latin typeface="Trebuchet MS" panose="020B0603020202020204" pitchFamily="34" charset="0"/>
                <a:cs typeface="Times New Roman" pitchFamily="18" charset="0"/>
              </a:rPr>
              <a:t>2</a:t>
            </a:r>
            <a:r>
              <a:rPr lang="en-US" altLang="ro-RO" sz="1800" dirty="0">
                <a:solidFill>
                  <a:schemeClr val="bg1"/>
                </a:solidFill>
                <a:latin typeface="Trebuchet MS" panose="020B0603020202020204" pitchFamily="34" charset="0"/>
                <a:cs typeface="Times New Roman" pitchFamily="18" charset="0"/>
              </a:rPr>
              <a:t> </a:t>
            </a:r>
            <a:endParaRPr lang="ro-RO" sz="1800" dirty="0">
              <a:solidFill>
                <a:schemeClr val="bg1"/>
              </a:solidFill>
              <a:latin typeface="Trebuchet MS" panose="020B0603020202020204" pitchFamily="34" charset="0"/>
            </a:endParaRPr>
          </a:p>
        </p:txBody>
      </p:sp>
      <p:sp>
        <p:nvSpPr>
          <p:cNvPr id="3" name="Content Placeholder 2"/>
          <p:cNvSpPr>
            <a:spLocks noGrp="1"/>
          </p:cNvSpPr>
          <p:nvPr>
            <p:ph idx="1"/>
          </p:nvPr>
        </p:nvSpPr>
        <p:spPr>
          <a:xfrm>
            <a:off x="1166949" y="1254035"/>
            <a:ext cx="10076407" cy="3448594"/>
          </a:xfrm>
        </p:spPr>
        <p:txBody>
          <a:bodyPr>
            <a:normAutofit/>
          </a:bodyPr>
          <a:lstStyle/>
          <a:p>
            <a:pPr marL="0" indent="0">
              <a:buNone/>
              <a:defRPr/>
            </a:pPr>
            <a:endParaRPr lang="ro-RO" altLang="en-US" sz="2000" dirty="0">
              <a:solidFill>
                <a:schemeClr val="tx1"/>
              </a:solidFill>
              <a:latin typeface="Trebuchet MS" panose="020B0603020202020204" pitchFamily="34" charset="0"/>
              <a:ea typeface="Tahoma" panose="020B0604030504040204" pitchFamily="34" charset="0"/>
              <a:cs typeface="Tahoma" panose="020B0604030504040204" pitchFamily="34" charset="0"/>
            </a:endParaRPr>
          </a:p>
          <a:p>
            <a:pPr>
              <a:defRPr/>
            </a:pPr>
            <a:r>
              <a:rPr lang="ro-RO" altLang="en-US" sz="1700" b="1" dirty="0">
                <a:solidFill>
                  <a:schemeClr val="tx1">
                    <a:lumMod val="95000"/>
                  </a:schemeClr>
                </a:solidFill>
                <a:latin typeface="Trebuchet MS" panose="020B0603020202020204" pitchFamily="34" charset="0"/>
                <a:ea typeface="Tahoma" panose="020B0604030504040204" pitchFamily="34" charset="0"/>
                <a:cs typeface="Tahoma" panose="020B0604030504040204" pitchFamily="34" charset="0"/>
              </a:rPr>
              <a:t>Învățământul bilingv – limba engleză</a:t>
            </a:r>
            <a:r>
              <a:rPr lang="en-US" altLang="en-US" sz="1700" b="1" dirty="0">
                <a:solidFill>
                  <a:schemeClr val="tx1">
                    <a:lumMod val="95000"/>
                  </a:schemeClr>
                </a:solidFill>
                <a:effectLst>
                  <a:outerShdw blurRad="38100" dist="38100" dir="2700000" algn="tl">
                    <a:srgbClr val="C0C0C0"/>
                  </a:outerShdw>
                </a:effectLst>
                <a:latin typeface="Trebuchet MS" panose="020B0603020202020204" pitchFamily="34" charset="0"/>
                <a:ea typeface="Tahoma" panose="020B0604030504040204" pitchFamily="34" charset="0"/>
                <a:cs typeface="Tahoma" panose="020B0604030504040204" pitchFamily="34" charset="0"/>
              </a:rPr>
              <a:t>:</a:t>
            </a:r>
          </a:p>
          <a:p>
            <a:pPr algn="just">
              <a:buFont typeface="Wingdings" pitchFamily="2" charset="2"/>
              <a:buChar char="v"/>
              <a:defRPr/>
            </a:pPr>
            <a:r>
              <a:rPr lang="en-US" altLang="en-US" sz="1500" dirty="0" err="1">
                <a:solidFill>
                  <a:schemeClr val="bg1"/>
                </a:solidFill>
                <a:latin typeface="Trebuchet MS" panose="020B0603020202020204" pitchFamily="34" charset="0"/>
                <a:ea typeface="Tahoma" panose="020B0604030504040204" pitchFamily="34" charset="0"/>
                <a:cs typeface="Tahoma" panose="020B0604030504040204" pitchFamily="34" charset="0"/>
              </a:rPr>
              <a:t>Ordinul</a:t>
            </a:r>
            <a:r>
              <a:rPr lang="en-US"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en-US" sz="1500" dirty="0" err="1">
                <a:solidFill>
                  <a:schemeClr val="bg1"/>
                </a:solidFill>
                <a:latin typeface="Trebuchet MS" panose="020B0603020202020204" pitchFamily="34" charset="0"/>
                <a:ea typeface="Tahoma" panose="020B0604030504040204" pitchFamily="34" charset="0"/>
                <a:cs typeface="Tahoma" panose="020B0604030504040204" pitchFamily="34" charset="0"/>
              </a:rPr>
              <a:t>ministrului</a:t>
            </a:r>
            <a:r>
              <a:rPr lang="en-US"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en-US" sz="1500" dirty="0" err="1">
                <a:solidFill>
                  <a:schemeClr val="bg1"/>
                </a:solidFill>
                <a:latin typeface="Trebuchet MS" panose="020B0603020202020204" pitchFamily="34" charset="0"/>
                <a:ea typeface="Tahoma" panose="020B0604030504040204" pitchFamily="34" charset="0"/>
                <a:cs typeface="Tahoma" panose="020B0604030504040204" pitchFamily="34" charset="0"/>
              </a:rPr>
              <a:t>educa</a:t>
            </a:r>
            <a:r>
              <a:rPr lang="ro-RO"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ț</a:t>
            </a:r>
            <a:r>
              <a:rPr lang="en-US" altLang="en-US" sz="1500" dirty="0" err="1">
                <a:solidFill>
                  <a:schemeClr val="bg1"/>
                </a:solidFill>
                <a:latin typeface="Trebuchet MS" panose="020B0603020202020204" pitchFamily="34" charset="0"/>
                <a:ea typeface="Tahoma" panose="020B0604030504040204" pitchFamily="34" charset="0"/>
                <a:cs typeface="Tahoma" panose="020B0604030504040204" pitchFamily="34" charset="0"/>
              </a:rPr>
              <a:t>iei</a:t>
            </a:r>
            <a:r>
              <a:rPr lang="en-US"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en-US" sz="1500" dirty="0" err="1">
                <a:solidFill>
                  <a:schemeClr val="bg1"/>
                </a:solidFill>
                <a:latin typeface="Trebuchet MS" panose="020B0603020202020204" pitchFamily="34" charset="0"/>
                <a:ea typeface="Tahoma" panose="020B0604030504040204" pitchFamily="34" charset="0"/>
                <a:cs typeface="Tahoma" panose="020B0604030504040204" pitchFamily="34" charset="0"/>
              </a:rPr>
              <a:t>na</a:t>
            </a:r>
            <a:r>
              <a:rPr lang="ro-RO"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ț</a:t>
            </a:r>
            <a:r>
              <a:rPr lang="en-US" altLang="en-US" sz="1500" dirty="0" err="1">
                <a:solidFill>
                  <a:schemeClr val="bg1"/>
                </a:solidFill>
                <a:latin typeface="Trebuchet MS" panose="020B0603020202020204" pitchFamily="34" charset="0"/>
                <a:ea typeface="Tahoma" panose="020B0604030504040204" pitchFamily="34" charset="0"/>
                <a:cs typeface="Tahoma" panose="020B0604030504040204" pitchFamily="34" charset="0"/>
              </a:rPr>
              <a:t>ionale</a:t>
            </a:r>
            <a:r>
              <a:rPr lang="ro-RO"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 nr. 4775/2014 – </a:t>
            </a:r>
            <a:r>
              <a:rPr lang="ro-RO" altLang="en-US" sz="1500" i="1" dirty="0">
                <a:solidFill>
                  <a:schemeClr val="bg1"/>
                </a:solidFill>
                <a:latin typeface="Trebuchet MS" panose="020B0603020202020204" pitchFamily="34" charset="0"/>
                <a:ea typeface="Tahoma" panose="020B0604030504040204" pitchFamily="34" charset="0"/>
                <a:cs typeface="Tahoma" panose="020B0604030504040204" pitchFamily="34" charset="0"/>
              </a:rPr>
              <a:t>Elemente de cultură și civilizație engleză </a:t>
            </a:r>
            <a:r>
              <a:rPr lang="ro-RO"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 Clasele a XI</a:t>
            </a:r>
            <a:r>
              <a:rPr lang="en-US"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a:t>
            </a:r>
            <a:r>
              <a:rPr lang="ro-RO"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a și a XII-a cu program de studiu bilingv</a:t>
            </a:r>
          </a:p>
          <a:p>
            <a:pPr algn="just">
              <a:buFont typeface="Wingdings" pitchFamily="2" charset="2"/>
              <a:buChar char="v"/>
              <a:defRPr/>
            </a:pPr>
            <a:r>
              <a:rPr lang="en-US" altLang="en-US" sz="1500" dirty="0" err="1">
                <a:solidFill>
                  <a:schemeClr val="bg1"/>
                </a:solidFill>
                <a:latin typeface="Trebuchet MS" panose="020B0603020202020204" pitchFamily="34" charset="0"/>
                <a:ea typeface="Tahoma" panose="020B0604030504040204" pitchFamily="34" charset="0"/>
                <a:cs typeface="Tahoma" panose="020B0604030504040204" pitchFamily="34" charset="0"/>
              </a:rPr>
              <a:t>Ordinul</a:t>
            </a:r>
            <a:r>
              <a:rPr lang="en-US"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en-US" sz="1500" dirty="0" err="1">
                <a:solidFill>
                  <a:schemeClr val="bg1"/>
                </a:solidFill>
                <a:latin typeface="Trebuchet MS" panose="020B0603020202020204" pitchFamily="34" charset="0"/>
                <a:ea typeface="Tahoma" panose="020B0604030504040204" pitchFamily="34" charset="0"/>
                <a:cs typeface="Tahoma" panose="020B0604030504040204" pitchFamily="34" charset="0"/>
              </a:rPr>
              <a:t>ministrului</a:t>
            </a:r>
            <a:r>
              <a:rPr lang="en-US"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en-US" sz="1500" dirty="0" err="1">
                <a:solidFill>
                  <a:schemeClr val="bg1"/>
                </a:solidFill>
                <a:latin typeface="Trebuchet MS" panose="020B0603020202020204" pitchFamily="34" charset="0"/>
                <a:ea typeface="Tahoma" panose="020B0604030504040204" pitchFamily="34" charset="0"/>
                <a:cs typeface="Tahoma" panose="020B0604030504040204" pitchFamily="34" charset="0"/>
              </a:rPr>
              <a:t>educa</a:t>
            </a:r>
            <a:r>
              <a:rPr lang="ro-RO"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ț</a:t>
            </a:r>
            <a:r>
              <a:rPr lang="en-US" altLang="en-US" sz="1500" dirty="0" err="1">
                <a:solidFill>
                  <a:schemeClr val="bg1"/>
                </a:solidFill>
                <a:latin typeface="Trebuchet MS" panose="020B0603020202020204" pitchFamily="34" charset="0"/>
                <a:ea typeface="Tahoma" panose="020B0604030504040204" pitchFamily="34" charset="0"/>
                <a:cs typeface="Tahoma" panose="020B0604030504040204" pitchFamily="34" charset="0"/>
              </a:rPr>
              <a:t>iei</a:t>
            </a:r>
            <a:r>
              <a:rPr lang="ro-RO"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 cercetării și tineretului nr. 5240/2008 –</a:t>
            </a:r>
            <a:r>
              <a:rPr lang="en-US"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ro-RO"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Istoria Marii Britanii și a Statelor Unite ale Americii – Clasa a X-a  cu program de studiu bilingv.</a:t>
            </a:r>
          </a:p>
          <a:p>
            <a:pPr marL="0" indent="0" algn="just">
              <a:buNone/>
              <a:defRPr/>
            </a:pPr>
            <a:endParaRPr lang="ro-RO" altLang="en-US" sz="1500" dirty="0">
              <a:solidFill>
                <a:srgbClr val="FF0000"/>
              </a:solidFill>
              <a:latin typeface="Trebuchet MS" panose="020B0603020202020204" pitchFamily="34" charset="0"/>
              <a:ea typeface="Tahoma" panose="020B0604030504040204" pitchFamily="34" charset="0"/>
              <a:cs typeface="Tahoma" panose="020B0604030504040204" pitchFamily="34" charset="0"/>
            </a:endParaRPr>
          </a:p>
          <a:p>
            <a:pPr algn="just">
              <a:buFont typeface="Wingdings" panose="05000000000000000000" pitchFamily="2" charset="2"/>
              <a:buChar char="Ø"/>
              <a:defRPr/>
            </a:pPr>
            <a:r>
              <a:rPr lang="ro-RO" altLang="en-US" sz="1900" dirty="0">
                <a:solidFill>
                  <a:schemeClr val="tx1"/>
                </a:solidFill>
                <a:latin typeface="Trebuchet MS" panose="020B0603020202020204" pitchFamily="34" charset="0"/>
                <a:ea typeface="Tahoma" panose="020B0604030504040204" pitchFamily="34" charset="0"/>
                <a:cs typeface="Tahoma" panose="020B0604030504040204" pitchFamily="34" charset="0"/>
              </a:rPr>
              <a:t> </a:t>
            </a:r>
            <a:r>
              <a:rPr lang="ro-RO" altLang="en-US" sz="1700" b="1" dirty="0">
                <a:solidFill>
                  <a:schemeClr val="tx1"/>
                </a:solidFill>
                <a:latin typeface="Trebuchet MS" panose="020B0603020202020204" pitchFamily="34" charset="0"/>
                <a:ea typeface="Tahoma" panose="020B0604030504040204" pitchFamily="34" charset="0"/>
                <a:cs typeface="Tahoma" panose="020B0604030504040204" pitchFamily="34" charset="0"/>
              </a:rPr>
              <a:t>Învățământul în limba chineză</a:t>
            </a:r>
          </a:p>
          <a:p>
            <a:pPr marL="0" indent="0" algn="just">
              <a:buNone/>
              <a:defRPr/>
            </a:pPr>
            <a:r>
              <a:rPr lang="ro-RO" altLang="en-US" sz="1400" dirty="0">
                <a:solidFill>
                  <a:schemeClr val="bg1"/>
                </a:solidFill>
                <a:latin typeface="Trebuchet MS" panose="020B0603020202020204" pitchFamily="34" charset="0"/>
                <a:ea typeface="Tahoma" panose="020B0604030504040204" pitchFamily="34" charset="0"/>
                <a:cs typeface="Tahoma" panose="020B0604030504040204" pitchFamily="34" charset="0"/>
              </a:rPr>
              <a:t>Ordinul ministrului educației naționale nr. 5677/19.12.2017 – Programele școlare pentru Limba chineză, L1 (cls. IX-XII) și Limba chineză, L2 (cls. IX-XII).</a:t>
            </a:r>
          </a:p>
          <a:p>
            <a:endParaRPr lang="ro-RO" sz="1400"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060551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2480" y="1584960"/>
            <a:ext cx="10685417" cy="4423954"/>
          </a:xfrm>
        </p:spPr>
        <p:txBody>
          <a:bodyPr>
            <a:normAutofit fontScale="85000" lnSpcReduction="20000"/>
          </a:bodyPr>
          <a:lstStyle/>
          <a:p>
            <a:pPr marL="0" indent="0" algn="just">
              <a:buNone/>
            </a:pPr>
            <a:endParaRPr lang="ro-RO" altLang="ro-RO" sz="1600" i="1" dirty="0">
              <a:solidFill>
                <a:schemeClr val="bg1"/>
              </a:solidFill>
              <a:latin typeface="Trebuchet MS" panose="020B0603020202020204" pitchFamily="34" charset="0"/>
              <a:cs typeface="Tahoma" panose="020B0604030504040204" pitchFamily="34" charset="0"/>
            </a:endParaRPr>
          </a:p>
          <a:p>
            <a:pPr algn="just">
              <a:buFont typeface="Wingdings" panose="05000000000000000000" pitchFamily="2" charset="2"/>
              <a:buChar char="v"/>
            </a:pPr>
            <a:endParaRPr lang="ro-RO" altLang="ro-RO" sz="1600" i="1" dirty="0">
              <a:solidFill>
                <a:schemeClr val="bg1"/>
              </a:solidFill>
              <a:latin typeface="Trebuchet MS" panose="020B0603020202020204" pitchFamily="34" charset="0"/>
              <a:cs typeface="Tahoma" panose="020B0604030504040204" pitchFamily="34" charset="0"/>
            </a:endParaRPr>
          </a:p>
          <a:p>
            <a:pPr marL="0" indent="0" algn="just">
              <a:buNone/>
            </a:pPr>
            <a:endParaRPr lang="en-US" altLang="ro-RO" i="1" dirty="0">
              <a:solidFill>
                <a:schemeClr val="bg1"/>
              </a:solidFill>
              <a:latin typeface="Trebuchet MS" panose="020B0603020202020204" pitchFamily="34" charset="0"/>
              <a:cs typeface="Tahoma" panose="020B0604030504040204" pitchFamily="34" charset="0"/>
            </a:endParaRPr>
          </a:p>
          <a:p>
            <a:pPr algn="just">
              <a:buFont typeface="Wingdings" panose="05000000000000000000" pitchFamily="2" charset="2"/>
              <a:buChar char="v"/>
            </a:pPr>
            <a:r>
              <a:rPr lang="ro-RO" altLang="ro-RO" dirty="0">
                <a:solidFill>
                  <a:schemeClr val="bg1"/>
                </a:solidFill>
                <a:latin typeface="Trebuchet MS" panose="020B0603020202020204" pitchFamily="34" charset="0"/>
                <a:cs typeface="Tahoma" panose="020B0604030504040204" pitchFamily="34" charset="0"/>
              </a:rPr>
              <a:t>OME nr. </a:t>
            </a:r>
            <a:r>
              <a:rPr lang="fr-FR" b="1" dirty="0">
                <a:solidFill>
                  <a:schemeClr val="bg1"/>
                </a:solidFill>
                <a:latin typeface="Trebuchet MS" panose="020B0603020202020204" pitchFamily="34" charset="0"/>
              </a:rPr>
              <a:t>5149/30.08.2021 </a:t>
            </a:r>
            <a:r>
              <a:rPr lang="fr-FR" i="1" dirty="0" err="1">
                <a:solidFill>
                  <a:schemeClr val="bg1"/>
                </a:solidFill>
                <a:latin typeface="Trebuchet MS" panose="020B0603020202020204" pitchFamily="34" charset="0"/>
              </a:rPr>
              <a:t>privind</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organizarea</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și</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desfășurarea</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evaluării</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naționale</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pentru</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absolvenții</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clasei</a:t>
            </a:r>
            <a:r>
              <a:rPr lang="fr-FR" i="1" dirty="0">
                <a:solidFill>
                  <a:schemeClr val="bg1"/>
                </a:solidFill>
                <a:latin typeface="Trebuchet MS" panose="020B0603020202020204" pitchFamily="34" charset="0"/>
              </a:rPr>
              <a:t> a VIII-a, </a:t>
            </a:r>
            <a:r>
              <a:rPr lang="fr-FR" i="1" dirty="0" err="1">
                <a:solidFill>
                  <a:schemeClr val="bg1"/>
                </a:solidFill>
                <a:latin typeface="Trebuchet MS" panose="020B0603020202020204" pitchFamily="34" charset="0"/>
              </a:rPr>
              <a:t>în</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anul</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școlar</a:t>
            </a:r>
            <a:r>
              <a:rPr lang="fr-FR" i="1" dirty="0">
                <a:solidFill>
                  <a:schemeClr val="bg1"/>
                </a:solidFill>
                <a:latin typeface="Trebuchet MS" panose="020B0603020202020204" pitchFamily="34" charset="0"/>
              </a:rPr>
              <a:t> 2021-2022</a:t>
            </a:r>
            <a:r>
              <a:rPr lang="ro-RO" altLang="ro-RO" i="1" dirty="0">
                <a:solidFill>
                  <a:schemeClr val="bg1"/>
                </a:solidFill>
                <a:latin typeface="Trebuchet MS" panose="020B0603020202020204" pitchFamily="34" charset="0"/>
                <a:cs typeface="Tahoma" panose="020B0604030504040204" pitchFamily="34" charset="0"/>
              </a:rPr>
              <a:t>; </a:t>
            </a:r>
          </a:p>
          <a:p>
            <a:pPr marL="0" indent="0" algn="just">
              <a:buNone/>
            </a:pPr>
            <a:endParaRPr lang="ro-RO" altLang="ro-RO" i="1" dirty="0">
              <a:solidFill>
                <a:schemeClr val="bg1"/>
              </a:solidFill>
              <a:latin typeface="Trebuchet MS" panose="020B0603020202020204" pitchFamily="34" charset="0"/>
              <a:cs typeface="Tahoma" panose="020B0604030504040204" pitchFamily="34" charset="0"/>
            </a:endParaRPr>
          </a:p>
          <a:p>
            <a:pPr algn="just">
              <a:buFont typeface="Wingdings" panose="05000000000000000000" pitchFamily="2" charset="2"/>
              <a:buChar char="v"/>
            </a:pPr>
            <a:r>
              <a:rPr lang="ro-RO" altLang="ro-RO" dirty="0">
                <a:solidFill>
                  <a:schemeClr val="bg1"/>
                </a:solidFill>
                <a:latin typeface="Trebuchet MS" panose="020B0603020202020204" pitchFamily="34" charset="0"/>
                <a:cs typeface="Tahoma" panose="020B0604030504040204" pitchFamily="34" charset="0"/>
              </a:rPr>
              <a:t>OME nr.</a:t>
            </a:r>
            <a:r>
              <a:rPr lang="en-US" altLang="ro-RO" dirty="0">
                <a:solidFill>
                  <a:schemeClr val="bg1"/>
                </a:solidFill>
                <a:latin typeface="Trebuchet MS" panose="020B0603020202020204" pitchFamily="34" charset="0"/>
                <a:cs typeface="Tahoma" panose="020B0604030504040204" pitchFamily="34" charset="0"/>
              </a:rPr>
              <a:t> </a:t>
            </a:r>
            <a:r>
              <a:rPr lang="fr-FR" b="1" dirty="0">
                <a:solidFill>
                  <a:schemeClr val="bg1"/>
                </a:solidFill>
                <a:latin typeface="Trebuchet MS" panose="020B0603020202020204" pitchFamily="34" charset="0"/>
              </a:rPr>
              <a:t>5150/30.08.2021</a:t>
            </a:r>
            <a:r>
              <a:rPr lang="fr-FR" b="1" dirty="0">
                <a:latin typeface="Trebuchet MS" panose="020B0603020202020204" pitchFamily="34" charset="0"/>
              </a:rPr>
              <a:t> </a:t>
            </a:r>
            <a:r>
              <a:rPr lang="fr-FR" i="1" dirty="0" err="1">
                <a:solidFill>
                  <a:schemeClr val="bg1"/>
                </a:solidFill>
                <a:latin typeface="Trebuchet MS" panose="020B0603020202020204" pitchFamily="34" charset="0"/>
              </a:rPr>
              <a:t>privind</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organizarea</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și</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desfășurarea</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admiterii</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în</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învățământul</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liceal</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pentru</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anul</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școlar</a:t>
            </a:r>
            <a:r>
              <a:rPr lang="fr-FR" i="1" dirty="0">
                <a:solidFill>
                  <a:schemeClr val="bg1"/>
                </a:solidFill>
                <a:latin typeface="Trebuchet MS" panose="020B0603020202020204" pitchFamily="34" charset="0"/>
              </a:rPr>
              <a:t> 2022-2023</a:t>
            </a:r>
            <a:r>
              <a:rPr lang="ro-RO" altLang="ro-RO" i="1" dirty="0">
                <a:solidFill>
                  <a:schemeClr val="bg1"/>
                </a:solidFill>
                <a:latin typeface="Trebuchet MS" panose="020B0603020202020204" pitchFamily="34" charset="0"/>
                <a:cs typeface="Tahoma" panose="020B0604030504040204" pitchFamily="34" charset="0"/>
              </a:rPr>
              <a:t> ;</a:t>
            </a:r>
            <a:r>
              <a:rPr lang="fr-FR" i="1" dirty="0">
                <a:solidFill>
                  <a:schemeClr val="bg1"/>
                </a:solidFill>
                <a:latin typeface="Trebuchet MS" panose="020B0603020202020204" pitchFamily="34" charset="0"/>
              </a:rPr>
              <a:t> </a:t>
            </a:r>
          </a:p>
          <a:p>
            <a:pPr marL="0" indent="0" algn="just">
              <a:buNone/>
            </a:pPr>
            <a:endParaRPr lang="fr-FR" i="1" dirty="0">
              <a:solidFill>
                <a:schemeClr val="bg1"/>
              </a:solidFill>
              <a:latin typeface="Trebuchet MS" panose="020B0603020202020204" pitchFamily="34" charset="0"/>
            </a:endParaRPr>
          </a:p>
          <a:p>
            <a:pPr algn="just">
              <a:buFont typeface="Wingdings" panose="05000000000000000000" pitchFamily="2" charset="2"/>
              <a:buChar char="v"/>
            </a:pPr>
            <a:r>
              <a:rPr lang="fr-FR" dirty="0">
                <a:solidFill>
                  <a:schemeClr val="bg1"/>
                </a:solidFill>
                <a:latin typeface="Trebuchet MS" panose="020B0603020202020204" pitchFamily="34" charset="0"/>
              </a:rPr>
              <a:t>OME nr. </a:t>
            </a:r>
            <a:r>
              <a:rPr lang="fr-FR" b="1" dirty="0">
                <a:solidFill>
                  <a:schemeClr val="bg1"/>
                </a:solidFill>
                <a:latin typeface="Trebuchet MS" panose="020B0603020202020204" pitchFamily="34" charset="0"/>
              </a:rPr>
              <a:t>5152/30.08.2021</a:t>
            </a:r>
            <a:r>
              <a:rPr lang="fr-FR" dirty="0">
                <a:latin typeface="Trebuchet MS" panose="020B0603020202020204" pitchFamily="34" charset="0"/>
              </a:rPr>
              <a:t> </a:t>
            </a:r>
            <a:r>
              <a:rPr lang="fr-FR" i="1" dirty="0" err="1">
                <a:solidFill>
                  <a:schemeClr val="bg1"/>
                </a:solidFill>
                <a:latin typeface="Trebuchet MS" panose="020B0603020202020204" pitchFamily="34" charset="0"/>
              </a:rPr>
              <a:t>privind</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aprobarea</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graficului</a:t>
            </a:r>
            <a:r>
              <a:rPr lang="fr-FR" i="1" dirty="0">
                <a:solidFill>
                  <a:schemeClr val="bg1"/>
                </a:solidFill>
                <a:latin typeface="Trebuchet MS" panose="020B0603020202020204" pitchFamily="34" charset="0"/>
              </a:rPr>
              <a:t> de </a:t>
            </a:r>
            <a:r>
              <a:rPr lang="fr-FR" i="1" dirty="0" err="1">
                <a:solidFill>
                  <a:schemeClr val="bg1"/>
                </a:solidFill>
                <a:latin typeface="Trebuchet MS" panose="020B0603020202020204" pitchFamily="34" charset="0"/>
              </a:rPr>
              <a:t>desfăşurare</a:t>
            </a:r>
            <a:r>
              <a:rPr lang="fr-FR" i="1" dirty="0">
                <a:solidFill>
                  <a:schemeClr val="bg1"/>
                </a:solidFill>
                <a:latin typeface="Trebuchet MS" panose="020B0603020202020204" pitchFamily="34" charset="0"/>
              </a:rPr>
              <a:t> a </a:t>
            </a:r>
            <a:r>
              <a:rPr lang="fr-FR" i="1" dirty="0" err="1">
                <a:solidFill>
                  <a:schemeClr val="bg1"/>
                </a:solidFill>
                <a:latin typeface="Trebuchet MS" panose="020B0603020202020204" pitchFamily="34" charset="0"/>
              </a:rPr>
              <a:t>examenelor</a:t>
            </a:r>
            <a:r>
              <a:rPr lang="fr-FR" i="1" dirty="0">
                <a:solidFill>
                  <a:schemeClr val="bg1"/>
                </a:solidFill>
                <a:latin typeface="Trebuchet MS" panose="020B0603020202020204" pitchFamily="34" charset="0"/>
              </a:rPr>
              <a:t> de </a:t>
            </a:r>
            <a:r>
              <a:rPr lang="fr-FR" i="1" dirty="0" err="1">
                <a:solidFill>
                  <a:schemeClr val="bg1"/>
                </a:solidFill>
                <a:latin typeface="Trebuchet MS" panose="020B0603020202020204" pitchFamily="34" charset="0"/>
              </a:rPr>
              <a:t>certificare</a:t>
            </a:r>
            <a:r>
              <a:rPr lang="fr-FR" i="1" dirty="0">
                <a:solidFill>
                  <a:schemeClr val="bg1"/>
                </a:solidFill>
                <a:latin typeface="Trebuchet MS" panose="020B0603020202020204" pitchFamily="34" charset="0"/>
              </a:rPr>
              <a:t> a </a:t>
            </a:r>
            <a:r>
              <a:rPr lang="fr-FR" i="1" dirty="0" err="1">
                <a:solidFill>
                  <a:schemeClr val="bg1"/>
                </a:solidFill>
                <a:latin typeface="Trebuchet MS" panose="020B0603020202020204" pitchFamily="34" charset="0"/>
              </a:rPr>
              <a:t>calificării</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profesionale</a:t>
            </a:r>
            <a:r>
              <a:rPr lang="fr-FR" i="1" dirty="0">
                <a:solidFill>
                  <a:schemeClr val="bg1"/>
                </a:solidFill>
                <a:latin typeface="Trebuchet MS" panose="020B0603020202020204" pitchFamily="34" charset="0"/>
              </a:rPr>
              <a:t> a </a:t>
            </a:r>
            <a:r>
              <a:rPr lang="fr-FR" i="1" dirty="0" err="1">
                <a:solidFill>
                  <a:schemeClr val="bg1"/>
                </a:solidFill>
                <a:latin typeface="Trebuchet MS" panose="020B0603020202020204" pitchFamily="34" charset="0"/>
              </a:rPr>
              <a:t>absolvenţilor</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din</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învăţământul</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profesional</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şi</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tehnic</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preuniversitar</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în</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anul</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şcolar</a:t>
            </a:r>
            <a:r>
              <a:rPr lang="fr-FR" i="1" dirty="0">
                <a:solidFill>
                  <a:schemeClr val="bg1"/>
                </a:solidFill>
                <a:latin typeface="Trebuchet MS" panose="020B0603020202020204" pitchFamily="34" charset="0"/>
              </a:rPr>
              <a:t> 2021 – 2022</a:t>
            </a:r>
            <a:r>
              <a:rPr lang="ro-RO" altLang="ro-RO" i="1" dirty="0">
                <a:solidFill>
                  <a:schemeClr val="bg1"/>
                </a:solidFill>
                <a:latin typeface="Trebuchet MS" panose="020B0603020202020204" pitchFamily="34" charset="0"/>
                <a:cs typeface="Tahoma" panose="020B0604030504040204" pitchFamily="34" charset="0"/>
              </a:rPr>
              <a:t>;</a:t>
            </a:r>
            <a:r>
              <a:rPr lang="fr-FR" i="1" dirty="0">
                <a:solidFill>
                  <a:schemeClr val="bg1"/>
                </a:solidFill>
                <a:latin typeface="Trebuchet MS" panose="020B0603020202020204" pitchFamily="34" charset="0"/>
              </a:rPr>
              <a:t> </a:t>
            </a:r>
          </a:p>
          <a:p>
            <a:pPr marL="0" indent="0" algn="just">
              <a:buNone/>
            </a:pPr>
            <a:endParaRPr lang="ro-RO" altLang="ro-RO" dirty="0">
              <a:solidFill>
                <a:schemeClr val="bg1"/>
              </a:solidFill>
              <a:latin typeface="Trebuchet MS" panose="020B0603020202020204" pitchFamily="34" charset="0"/>
              <a:cs typeface="Tahoma" panose="020B0604030504040204" pitchFamily="34" charset="0"/>
            </a:endParaRPr>
          </a:p>
          <a:p>
            <a:pPr algn="just">
              <a:buFont typeface="Wingdings" panose="05000000000000000000" pitchFamily="2" charset="2"/>
              <a:buChar char="v"/>
            </a:pPr>
            <a:r>
              <a:rPr lang="ro-RO" altLang="ro-RO" dirty="0">
                <a:solidFill>
                  <a:schemeClr val="bg1"/>
                </a:solidFill>
                <a:latin typeface="Trebuchet MS" panose="020B0603020202020204" pitchFamily="34" charset="0"/>
                <a:cs typeface="Tahoma" panose="020B0604030504040204" pitchFamily="34" charset="0"/>
              </a:rPr>
              <a:t>OME nr. </a:t>
            </a:r>
            <a:r>
              <a:rPr lang="fr-FR" b="1" dirty="0">
                <a:solidFill>
                  <a:schemeClr val="bg1"/>
                </a:solidFill>
                <a:latin typeface="Trebuchet MS" panose="020B0603020202020204" pitchFamily="34" charset="0"/>
              </a:rPr>
              <a:t>5151/30.08.2021</a:t>
            </a:r>
            <a:r>
              <a:rPr lang="fr-FR" dirty="0">
                <a:latin typeface="Trebuchet MS" panose="020B0603020202020204" pitchFamily="34" charset="0"/>
              </a:rPr>
              <a:t> </a:t>
            </a:r>
            <a:r>
              <a:rPr lang="fr-FR" i="1" dirty="0" err="1">
                <a:solidFill>
                  <a:schemeClr val="bg1"/>
                </a:solidFill>
                <a:latin typeface="Trebuchet MS" panose="020B0603020202020204" pitchFamily="34" charset="0"/>
              </a:rPr>
              <a:t>privind</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organizarea</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și</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desfășurarea</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examenului</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național</a:t>
            </a:r>
            <a:r>
              <a:rPr lang="fr-FR" i="1" dirty="0">
                <a:solidFill>
                  <a:schemeClr val="bg1"/>
                </a:solidFill>
                <a:latin typeface="Trebuchet MS" panose="020B0603020202020204" pitchFamily="34" charset="0"/>
              </a:rPr>
              <a:t> de </a:t>
            </a:r>
            <a:r>
              <a:rPr lang="fr-FR" i="1" dirty="0" err="1">
                <a:solidFill>
                  <a:schemeClr val="bg1"/>
                </a:solidFill>
                <a:latin typeface="Trebuchet MS" panose="020B0603020202020204" pitchFamily="34" charset="0"/>
              </a:rPr>
              <a:t>bacalaureat</a:t>
            </a:r>
            <a:r>
              <a:rPr lang="fr-FR" i="1" dirty="0">
                <a:solidFill>
                  <a:schemeClr val="bg1"/>
                </a:solidFill>
                <a:latin typeface="Trebuchet MS" panose="020B0603020202020204" pitchFamily="34" charset="0"/>
              </a:rPr>
              <a:t> – 2022.</a:t>
            </a:r>
            <a:r>
              <a:rPr lang="ro-RO" altLang="ro-RO" i="1" dirty="0">
                <a:solidFill>
                  <a:schemeClr val="bg1"/>
                </a:solidFill>
                <a:latin typeface="Trebuchet MS" panose="020B0603020202020204" pitchFamily="34" charset="0"/>
                <a:cs typeface="Tahoma" panose="020B0604030504040204" pitchFamily="34" charset="0"/>
              </a:rPr>
              <a:t>                           </a:t>
            </a:r>
          </a:p>
          <a:p>
            <a:pPr marL="0" indent="0" algn="just">
              <a:buNone/>
            </a:pPr>
            <a:endParaRPr lang="ro-RO" altLang="ro-RO" i="1" dirty="0">
              <a:solidFill>
                <a:schemeClr val="bg1"/>
              </a:solidFill>
              <a:latin typeface="Trebuchet MS" panose="020B0603020202020204" pitchFamily="34" charset="0"/>
              <a:cs typeface="Tahoma" panose="020B0604030504040204" pitchFamily="34" charset="0"/>
            </a:endParaRPr>
          </a:p>
          <a:p>
            <a:pPr marL="0" indent="0" algn="just">
              <a:buNone/>
            </a:pPr>
            <a:endParaRPr lang="ro-RO" altLang="ro-RO" i="1" dirty="0">
              <a:solidFill>
                <a:schemeClr val="bg1"/>
              </a:solidFill>
              <a:latin typeface="Trebuchet MS" panose="020B0603020202020204" pitchFamily="34" charset="0"/>
              <a:cs typeface="Tahoma" panose="020B0604030504040204" pitchFamily="34" charset="0"/>
            </a:endParaRPr>
          </a:p>
          <a:p>
            <a:pPr algn="just">
              <a:buFont typeface="Wingdings" panose="05000000000000000000" pitchFamily="2" charset="2"/>
              <a:buChar char="v"/>
            </a:pPr>
            <a:endParaRPr lang="ro-RO" altLang="ro-RO" i="1" dirty="0">
              <a:solidFill>
                <a:schemeClr val="bg1"/>
              </a:solidFill>
              <a:latin typeface="Trebuchet MS" panose="020B0603020202020204" pitchFamily="34" charset="0"/>
              <a:cs typeface="Tahoma" panose="020B0604030504040204" pitchFamily="34" charset="0"/>
            </a:endParaRPr>
          </a:p>
          <a:p>
            <a:pPr marL="0" indent="0">
              <a:buNone/>
            </a:pPr>
            <a:endParaRPr lang="ro-RO" sz="4900" dirty="0">
              <a:solidFill>
                <a:schemeClr val="bg1"/>
              </a:solidFill>
              <a:latin typeface="Trebuchet MS" panose="020B0603020202020204" pitchFamily="34" charset="0"/>
            </a:endParaRPr>
          </a:p>
        </p:txBody>
      </p:sp>
      <p:sp>
        <p:nvSpPr>
          <p:cNvPr id="4" name="Rectangle 3"/>
          <p:cNvSpPr/>
          <p:nvPr/>
        </p:nvSpPr>
        <p:spPr>
          <a:xfrm>
            <a:off x="1611086" y="539932"/>
            <a:ext cx="7985759" cy="954107"/>
          </a:xfrm>
          <a:prstGeom prst="rect">
            <a:avLst/>
          </a:prstGeom>
        </p:spPr>
        <p:txBody>
          <a:bodyPr wrap="square">
            <a:spAutoFit/>
          </a:bodyPr>
          <a:lstStyle/>
          <a:p>
            <a:r>
              <a:rPr lang="ro-RO" altLang="ro-RO" sz="2000" dirty="0">
                <a:latin typeface="Trebuchet MS" panose="020B0603020202020204" pitchFamily="34" charset="0"/>
                <a:ea typeface="Tahoma" panose="020B0604030504040204" pitchFamily="34" charset="0"/>
                <a:cs typeface="Tahoma" panose="020B0604030504040204" pitchFamily="34" charset="0"/>
              </a:rPr>
              <a:t>3.3. </a:t>
            </a:r>
            <a:r>
              <a:rPr lang="en-US" altLang="ro-RO" sz="2000" dirty="0">
                <a:latin typeface="Trebuchet MS" panose="020B0603020202020204" pitchFamily="34" charset="0"/>
                <a:ea typeface="Tahoma" panose="020B0604030504040204" pitchFamily="34" charset="0"/>
                <a:cs typeface="Tahoma" panose="020B0604030504040204" pitchFamily="34" charset="0"/>
              </a:rPr>
              <a:t>METODOLOGII </a:t>
            </a:r>
            <a:r>
              <a:rPr lang="ro-RO" altLang="ro-RO" sz="2000" dirty="0">
                <a:latin typeface="Trebuchet MS" panose="020B0603020202020204" pitchFamily="34" charset="0"/>
                <a:ea typeface="Tahoma" panose="020B0604030504040204" pitchFamily="34" charset="0"/>
                <a:cs typeface="Tahoma" panose="020B0604030504040204" pitchFamily="34" charset="0"/>
              </a:rPr>
              <a:t>ALE </a:t>
            </a:r>
            <a:r>
              <a:rPr lang="en-US" altLang="ro-RO" sz="2000" dirty="0">
                <a:latin typeface="Trebuchet MS" panose="020B0603020202020204" pitchFamily="34" charset="0"/>
                <a:ea typeface="Tahoma" panose="020B0604030504040204" pitchFamily="34" charset="0"/>
                <a:cs typeface="Tahoma" panose="020B0604030504040204" pitchFamily="34" charset="0"/>
              </a:rPr>
              <a:t>EXAMENE</a:t>
            </a:r>
            <a:r>
              <a:rPr lang="ro-RO" altLang="ro-RO" sz="2000" dirty="0">
                <a:latin typeface="Trebuchet MS" panose="020B0603020202020204" pitchFamily="34" charset="0"/>
                <a:ea typeface="Tahoma" panose="020B0604030504040204" pitchFamily="34" charset="0"/>
                <a:cs typeface="Tahoma" panose="020B0604030504040204" pitchFamily="34" charset="0"/>
              </a:rPr>
              <a:t>LOR</a:t>
            </a:r>
            <a:r>
              <a:rPr lang="en-US" altLang="ro-RO" sz="2000" dirty="0">
                <a:latin typeface="Trebuchet MS" panose="020B0603020202020204" pitchFamily="34" charset="0"/>
                <a:ea typeface="Tahoma" panose="020B0604030504040204" pitchFamily="34" charset="0"/>
                <a:cs typeface="Tahoma" panose="020B0604030504040204" pitchFamily="34" charset="0"/>
              </a:rPr>
              <a:t> NA</a:t>
            </a:r>
            <a:r>
              <a:rPr lang="ro-RO" altLang="ro-RO" sz="2000" dirty="0">
                <a:latin typeface="Trebuchet MS" panose="020B0603020202020204" pitchFamily="34" charset="0"/>
                <a:ea typeface="Tahoma" panose="020B0604030504040204" pitchFamily="34" charset="0"/>
                <a:cs typeface="Tahoma" panose="020B0604030504040204" pitchFamily="34" charset="0"/>
              </a:rPr>
              <a:t>Ţ</a:t>
            </a:r>
            <a:r>
              <a:rPr lang="en-US" altLang="ro-RO" sz="2000" dirty="0">
                <a:latin typeface="Trebuchet MS" panose="020B0603020202020204" pitchFamily="34" charset="0"/>
                <a:ea typeface="Tahoma" panose="020B0604030504040204" pitchFamily="34" charset="0"/>
                <a:cs typeface="Tahoma" panose="020B0604030504040204" pitchFamily="34" charset="0"/>
              </a:rPr>
              <a:t>IONALE</a:t>
            </a:r>
            <a:r>
              <a:rPr lang="ro-RO" altLang="ro-RO" sz="2000" dirty="0">
                <a:latin typeface="Trebuchet MS" panose="020B0603020202020204" pitchFamily="34" charset="0"/>
                <a:ea typeface="Tahoma" panose="020B0604030504040204" pitchFamily="34" charset="0"/>
                <a:cs typeface="Tahoma" panose="020B0604030504040204" pitchFamily="34" charset="0"/>
              </a:rPr>
              <a:t> </a:t>
            </a:r>
            <a:r>
              <a:rPr lang="en-US" altLang="ro-RO" sz="2000" dirty="0">
                <a:latin typeface="Trebuchet MS" panose="020B0603020202020204" pitchFamily="34" charset="0"/>
                <a:ea typeface="Tahoma" panose="020B0604030504040204" pitchFamily="34" charset="0"/>
                <a:cs typeface="Tahoma" panose="020B0604030504040204" pitchFamily="34" charset="0"/>
              </a:rPr>
              <a:t>202</a:t>
            </a:r>
            <a:r>
              <a:rPr lang="ro-RO" altLang="ro-RO" sz="2000" dirty="0">
                <a:latin typeface="Trebuchet MS" panose="020B0603020202020204" pitchFamily="34" charset="0"/>
                <a:ea typeface="Tahoma" panose="020B0604030504040204" pitchFamily="34" charset="0"/>
                <a:cs typeface="Tahoma" panose="020B0604030504040204" pitchFamily="34" charset="0"/>
              </a:rPr>
              <a:t>2</a:t>
            </a:r>
          </a:p>
          <a:p>
            <a:endParaRPr lang="ro-RO" altLang="ro-RO" dirty="0">
              <a:latin typeface="Trebuchet MS" panose="020B0603020202020204" pitchFamily="34" charset="0"/>
              <a:ea typeface="Tahoma" panose="020B0604030504040204" pitchFamily="34" charset="0"/>
              <a:cs typeface="Tahoma" panose="020B0604030504040204" pitchFamily="34" charset="0"/>
            </a:endParaRPr>
          </a:p>
          <a:p>
            <a:endParaRPr lang="ro-RO" dirty="0"/>
          </a:p>
        </p:txBody>
      </p:sp>
    </p:spTree>
    <p:extLst>
      <p:ext uri="{BB962C8B-B14F-4D97-AF65-F5344CB8AC3E}">
        <p14:creationId xmlns:p14="http://schemas.microsoft.com/office/powerpoint/2010/main" val="35426991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7977" y="182880"/>
            <a:ext cx="10816636" cy="1767840"/>
          </a:xfrm>
        </p:spPr>
        <p:txBody>
          <a:bodyPr>
            <a:normAutofit/>
          </a:bodyPr>
          <a:lstStyle/>
          <a:p>
            <a:pPr algn="ctr"/>
            <a:r>
              <a:rPr lang="ro-RO" altLang="ro-RO" sz="2000" b="1" dirty="0">
                <a:latin typeface="Trebuchet MS" panose="020B0603020202020204" pitchFamily="34" charset="0"/>
                <a:cs typeface="Times New Roman" panose="02020603050405020304" pitchFamily="18" charset="0"/>
              </a:rPr>
              <a:t>3.4. METODOLOGII/CONVENȚII</a:t>
            </a:r>
            <a:r>
              <a:rPr lang="en-US" altLang="ro-RO" sz="2000" b="1" dirty="0">
                <a:latin typeface="Trebuchet MS" panose="020B0603020202020204" pitchFamily="34" charset="0"/>
                <a:cs typeface="Times New Roman" panose="02020603050405020304" pitchFamily="18" charset="0"/>
              </a:rPr>
              <a:t> DE PARTENERIAT </a:t>
            </a:r>
            <a:r>
              <a:rPr lang="ro-RO" altLang="ro-RO" sz="2000" b="1" dirty="0">
                <a:latin typeface="Trebuchet MS" panose="020B0603020202020204" pitchFamily="34" charset="0"/>
                <a:cs typeface="Times New Roman" panose="02020603050405020304" pitchFamily="18" charset="0"/>
              </a:rPr>
              <a:t>/ACORDURI DE COLAB</a:t>
            </a:r>
            <a:r>
              <a:rPr lang="ro-RO" altLang="ro-RO" sz="2000" dirty="0">
                <a:latin typeface="Trebuchet MS" panose="020B0603020202020204" pitchFamily="34" charset="0"/>
                <a:cs typeface="Times New Roman" panose="02020603050405020304" pitchFamily="18" charset="0"/>
              </a:rPr>
              <a:t>ORARE </a:t>
            </a:r>
            <a:br>
              <a:rPr lang="ro-RO" altLang="ro-RO" sz="2000" dirty="0">
                <a:latin typeface="Trebuchet MS" panose="020B0603020202020204" pitchFamily="34" charset="0"/>
                <a:cs typeface="Times New Roman" panose="02020603050405020304" pitchFamily="18" charset="0"/>
              </a:rPr>
            </a:br>
            <a:r>
              <a:rPr lang="ro-RO" altLang="ro-RO" sz="2000" dirty="0">
                <a:latin typeface="Trebuchet MS" panose="020B0603020202020204" pitchFamily="34" charset="0"/>
                <a:cs typeface="Times New Roman" panose="02020603050405020304" pitchFamily="18" charset="0"/>
              </a:rPr>
              <a:t/>
            </a:r>
            <a:br>
              <a:rPr lang="ro-RO" altLang="ro-RO" sz="2000" dirty="0">
                <a:latin typeface="Trebuchet MS" panose="020B0603020202020204" pitchFamily="34" charset="0"/>
                <a:cs typeface="Times New Roman" panose="02020603050405020304" pitchFamily="18" charset="0"/>
              </a:rPr>
            </a:br>
            <a:endParaRPr lang="ro-RO" sz="2000" dirty="0">
              <a:latin typeface="Trebuchet MS" panose="020B0603020202020204" pitchFamily="34" charset="0"/>
            </a:endParaRPr>
          </a:p>
        </p:txBody>
      </p:sp>
      <p:sp>
        <p:nvSpPr>
          <p:cNvPr id="3" name="Content Placeholder 2"/>
          <p:cNvSpPr>
            <a:spLocks noGrp="1"/>
          </p:cNvSpPr>
          <p:nvPr>
            <p:ph idx="1"/>
          </p:nvPr>
        </p:nvSpPr>
        <p:spPr>
          <a:xfrm>
            <a:off x="522514" y="1097279"/>
            <a:ext cx="11094720" cy="4750805"/>
          </a:xfrm>
        </p:spPr>
        <p:txBody>
          <a:bodyPr>
            <a:normAutofit fontScale="25000" lnSpcReduction="20000"/>
          </a:bodyPr>
          <a:lstStyle/>
          <a:p>
            <a:pPr marL="0" indent="0" algn="just">
              <a:buNone/>
            </a:pPr>
            <a:endParaRPr lang="ro-RO" altLang="ro-RO" sz="4000" dirty="0">
              <a:solidFill>
                <a:schemeClr val="bg1"/>
              </a:solidFill>
              <a:latin typeface="Trebuchet MS" panose="020B0603020202020204" pitchFamily="34" charset="0"/>
              <a:ea typeface="Tahoma" panose="020B0604030504040204" pitchFamily="34" charset="0"/>
              <a:cs typeface="Tahoma" panose="020B0604030504040204" pitchFamily="34" charset="0"/>
            </a:endParaRPr>
          </a:p>
          <a:p>
            <a:pPr marL="0" indent="0" algn="just">
              <a:buNone/>
            </a:pPr>
            <a:endPar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endParaRPr>
          </a:p>
          <a:p>
            <a:pPr algn="just"/>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Metodologi</a:t>
            </a:r>
            <a:r>
              <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a</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de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organizare</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secțiilor</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bilingve</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francofone</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incluse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în</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proiectul</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bilateral</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franco-</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român</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De la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învățământul</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bilingv</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către</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filierele</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universitare</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francofone</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a:t>
            </a:r>
            <a:r>
              <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aprobată prin ordinul ministrului educației naționale nr. 4424/28.08.2014, publicată în M. Of. nr. </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658/08.09.2014</a:t>
            </a:r>
            <a:r>
              <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a:t>
            </a:r>
          </a:p>
          <a:p>
            <a:pPr algn="just"/>
            <a:r>
              <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Convenția de parteneriat nr. 9801/29.08.2014 între Institutul Francez din România și Ministerul Educației Naționale în vederea implementării unei serii de acțiuni culturale și educative adresate elevilor și cadrelor didactice pentru promovarea limbii franceze și a francofoniei în învățământul preuniversitar (recunoașterea și echivalarea DELF A1, A2 sau superior).</a:t>
            </a:r>
            <a:endPar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endParaRPr>
          </a:p>
          <a:p>
            <a:pPr algn="just"/>
            <a:r>
              <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Acord de colaborare (nr. 43 /DS/ 04.02.2014) între Institutul Francez din România și Ministerul Educației Naționale privind recunoașterea participării cadrelor didactice la activitățile de formare continuă realizate de Institutul Francez din România și acordarea de credite profesionale.</a:t>
            </a:r>
          </a:p>
          <a:p>
            <a:pPr algn="just"/>
            <a:r>
              <a:rPr lang="ro-RO" altLang="ro-RO" sz="5600" dirty="0">
                <a:solidFill>
                  <a:schemeClr val="bg1"/>
                </a:solidFill>
                <a:latin typeface="Trebuchet MS" panose="020B0603020202020204" pitchFamily="34" charset="0"/>
                <a:cs typeface="Tahoma" panose="020B0604030504040204" pitchFamily="34" charset="0"/>
              </a:rPr>
              <a:t>Convenția DELE  - A</a:t>
            </a:r>
            <a:r>
              <a:rPr lang="fr-FR" altLang="ro-RO" sz="5600" dirty="0">
                <a:solidFill>
                  <a:schemeClr val="bg1"/>
                </a:solidFill>
                <a:latin typeface="Trebuchet MS" panose="020B0603020202020204" pitchFamily="34" charset="0"/>
                <a:cs typeface="Tahoma" panose="020B0604030504040204" pitchFamily="34" charset="0"/>
              </a:rPr>
              <a:t>ct </a:t>
            </a:r>
            <a:r>
              <a:rPr lang="fr-FR" altLang="ro-RO" sz="5600" dirty="0" err="1">
                <a:solidFill>
                  <a:schemeClr val="bg1"/>
                </a:solidFill>
                <a:latin typeface="Trebuchet MS" panose="020B0603020202020204" pitchFamily="34" charset="0"/>
                <a:cs typeface="Tahoma" panose="020B0604030504040204" pitchFamily="34" charset="0"/>
              </a:rPr>
              <a:t>adițional</a:t>
            </a:r>
            <a:r>
              <a:rPr lang="fr-FR" altLang="ro-RO" sz="5600" dirty="0">
                <a:solidFill>
                  <a:schemeClr val="bg1"/>
                </a:solidFill>
                <a:latin typeface="Trebuchet MS" panose="020B0603020202020204" pitchFamily="34" charset="0"/>
                <a:cs typeface="Tahoma" panose="020B0604030504040204" pitchFamily="34" charset="0"/>
              </a:rPr>
              <a:t> de </a:t>
            </a:r>
            <a:r>
              <a:rPr lang="fr-FR" altLang="ro-RO" sz="5600" dirty="0" err="1">
                <a:solidFill>
                  <a:schemeClr val="bg1"/>
                </a:solidFill>
                <a:latin typeface="Trebuchet MS" panose="020B0603020202020204" pitchFamily="34" charset="0"/>
                <a:cs typeface="Tahoma" panose="020B0604030504040204" pitchFamily="34" charset="0"/>
              </a:rPr>
              <a:t>modificare</a:t>
            </a:r>
            <a:r>
              <a:rPr lang="fr-FR"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și</a:t>
            </a:r>
            <a:r>
              <a:rPr lang="fr-FR"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completare</a:t>
            </a:r>
            <a:r>
              <a:rPr lang="fr-FR" altLang="ro-RO" sz="5600" dirty="0">
                <a:solidFill>
                  <a:schemeClr val="bg1"/>
                </a:solidFill>
                <a:latin typeface="Trebuchet MS" panose="020B0603020202020204" pitchFamily="34" charset="0"/>
                <a:cs typeface="Tahoma" panose="020B0604030504040204" pitchFamily="34" charset="0"/>
              </a:rPr>
              <a:t> a</a:t>
            </a:r>
            <a:r>
              <a:rPr lang="ro-RO"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acordului</a:t>
            </a:r>
            <a:r>
              <a:rPr lang="fr-FR" altLang="ro-RO" sz="5600" dirty="0">
                <a:solidFill>
                  <a:schemeClr val="bg1"/>
                </a:solidFill>
                <a:latin typeface="Trebuchet MS" panose="020B0603020202020204" pitchFamily="34" charset="0"/>
                <a:cs typeface="Tahoma" panose="020B0604030504040204" pitchFamily="34" charset="0"/>
              </a:rPr>
              <a:t> de </a:t>
            </a:r>
            <a:r>
              <a:rPr lang="fr-FR" altLang="ro-RO" sz="5600" dirty="0" err="1">
                <a:solidFill>
                  <a:schemeClr val="bg1"/>
                </a:solidFill>
                <a:latin typeface="Trebuchet MS" panose="020B0603020202020204" pitchFamily="34" charset="0"/>
                <a:cs typeface="Tahoma" panose="020B0604030504040204" pitchFamily="34" charset="0"/>
              </a:rPr>
              <a:t>colaborare</a:t>
            </a:r>
            <a:r>
              <a:rPr lang="fr-FR"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semnat</a:t>
            </a:r>
            <a:r>
              <a:rPr lang="fr-FR"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între</a:t>
            </a:r>
            <a:r>
              <a:rPr lang="ro-RO"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Ministerul</a:t>
            </a:r>
            <a:r>
              <a:rPr lang="fr-FR"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Educației</a:t>
            </a:r>
            <a:r>
              <a:rPr lang="fr-FR" altLang="ro-RO" sz="5600" dirty="0">
                <a:solidFill>
                  <a:schemeClr val="bg1"/>
                </a:solidFill>
                <a:latin typeface="Trebuchet MS" panose="020B0603020202020204" pitchFamily="34" charset="0"/>
                <a:cs typeface="Tahoma" panose="020B0604030504040204" pitchFamily="34" charset="0"/>
              </a:rPr>
              <a:t> </a:t>
            </a:r>
            <a:r>
              <a:rPr lang="ro-RO" altLang="ro-RO" sz="5600" dirty="0">
                <a:solidFill>
                  <a:schemeClr val="bg1"/>
                </a:solidFill>
                <a:latin typeface="Trebuchet MS" panose="020B0603020202020204" pitchFamily="34" charset="0"/>
                <a:cs typeface="Tahoma" panose="020B0604030504040204" pitchFamily="34" charset="0"/>
              </a:rPr>
              <a:t>și</a:t>
            </a:r>
            <a:r>
              <a:rPr lang="fr-FR"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Cercetării</a:t>
            </a:r>
            <a:r>
              <a:rPr lang="fr-FR"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Științifice</a:t>
            </a:r>
            <a:r>
              <a:rPr lang="fr-FR"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din</a:t>
            </a:r>
            <a:r>
              <a:rPr lang="fr-FR" altLang="ro-RO" sz="5600" dirty="0">
                <a:solidFill>
                  <a:schemeClr val="bg1"/>
                </a:solidFill>
                <a:latin typeface="Trebuchet MS" panose="020B0603020202020204" pitchFamily="34" charset="0"/>
                <a:cs typeface="Tahoma" panose="020B0604030504040204" pitchFamily="34" charset="0"/>
              </a:rPr>
              <a:t> </a:t>
            </a:r>
            <a:r>
              <a:rPr lang="ro-RO" altLang="ro-RO" sz="5600" dirty="0">
                <a:solidFill>
                  <a:schemeClr val="bg1"/>
                </a:solidFill>
                <a:latin typeface="Trebuchet MS" panose="020B0603020202020204" pitchFamily="34" charset="0"/>
                <a:cs typeface="Tahoma" panose="020B0604030504040204" pitchFamily="34" charset="0"/>
              </a:rPr>
              <a:t>R</a:t>
            </a:r>
            <a:r>
              <a:rPr lang="fr-FR" altLang="ro-RO" sz="5600" dirty="0" err="1">
                <a:solidFill>
                  <a:schemeClr val="bg1"/>
                </a:solidFill>
                <a:latin typeface="Trebuchet MS" panose="020B0603020202020204" pitchFamily="34" charset="0"/>
                <a:cs typeface="Tahoma" panose="020B0604030504040204" pitchFamily="34" charset="0"/>
              </a:rPr>
              <a:t>omânia</a:t>
            </a:r>
            <a:r>
              <a:rPr lang="ro-RO"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și</a:t>
            </a:r>
            <a:r>
              <a:rPr lang="fr-FR"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Institutul</a:t>
            </a:r>
            <a:r>
              <a:rPr lang="fr-FR"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Cervantes</a:t>
            </a:r>
            <a:r>
              <a:rPr lang="fr-FR" altLang="ro-RO" sz="5600" dirty="0">
                <a:solidFill>
                  <a:schemeClr val="bg1"/>
                </a:solidFill>
                <a:latin typeface="Trebuchet MS" panose="020B0603020202020204" pitchFamily="34" charset="0"/>
                <a:cs typeface="Tahoma" panose="020B0604030504040204" pitchFamily="34" charset="0"/>
              </a:rPr>
              <a:t> </a:t>
            </a:r>
            <a:r>
              <a:rPr lang="ro-RO"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din</a:t>
            </a:r>
            <a:r>
              <a:rPr lang="fr-FR" altLang="ro-RO" sz="5600" dirty="0">
                <a:solidFill>
                  <a:schemeClr val="bg1"/>
                </a:solidFill>
                <a:latin typeface="Trebuchet MS" panose="020B0603020202020204" pitchFamily="34" charset="0"/>
                <a:cs typeface="Tahoma" panose="020B0604030504040204" pitchFamily="34" charset="0"/>
              </a:rPr>
              <a:t> 24 </a:t>
            </a:r>
            <a:r>
              <a:rPr lang="fr-FR" altLang="ro-RO" sz="5600" dirty="0" err="1">
                <a:solidFill>
                  <a:schemeClr val="bg1"/>
                </a:solidFill>
                <a:latin typeface="Trebuchet MS" panose="020B0603020202020204" pitchFamily="34" charset="0"/>
                <a:cs typeface="Tahoma" panose="020B0604030504040204" pitchFamily="34" charset="0"/>
              </a:rPr>
              <a:t>martie</a:t>
            </a:r>
            <a:r>
              <a:rPr lang="fr-FR" altLang="ro-RO" sz="5600" dirty="0">
                <a:solidFill>
                  <a:schemeClr val="bg1"/>
                </a:solidFill>
                <a:latin typeface="Trebuchet MS" panose="020B0603020202020204" pitchFamily="34" charset="0"/>
                <a:cs typeface="Tahoma" panose="020B0604030504040204" pitchFamily="34" charset="0"/>
              </a:rPr>
              <a:t> 2009</a:t>
            </a:r>
            <a:r>
              <a:rPr lang="ro-RO" altLang="ro-RO" sz="5600" dirty="0">
                <a:solidFill>
                  <a:schemeClr val="bg1"/>
                </a:solidFill>
                <a:latin typeface="Trebuchet MS" panose="020B0603020202020204" pitchFamily="34" charset="0"/>
                <a:cs typeface="Tahoma" panose="020B0604030504040204" pitchFamily="34" charset="0"/>
              </a:rPr>
              <a:t>, nr. 9772/ 24.06.2015.</a:t>
            </a:r>
          </a:p>
          <a:p>
            <a:pPr algn="just"/>
            <a:r>
              <a:rPr lang="en-US" altLang="ro-RO" sz="5600" dirty="0">
                <a:solidFill>
                  <a:schemeClr val="bg1"/>
                </a:solidFill>
                <a:latin typeface="Trebuchet MS" panose="020B0603020202020204" pitchFamily="34" charset="0"/>
                <a:cs typeface="Tahoma" panose="020B0604030504040204" pitchFamily="34" charset="0"/>
              </a:rPr>
              <a:t>Protocol de </a:t>
            </a:r>
            <a:r>
              <a:rPr lang="en-US" altLang="ro-RO" sz="5600" dirty="0" err="1">
                <a:solidFill>
                  <a:schemeClr val="bg1"/>
                </a:solidFill>
                <a:latin typeface="Trebuchet MS" panose="020B0603020202020204" pitchFamily="34" charset="0"/>
                <a:cs typeface="Tahoma" panose="020B0604030504040204" pitchFamily="34" charset="0"/>
              </a:rPr>
              <a:t>colaborare</a:t>
            </a:r>
            <a:r>
              <a:rPr lang="en-US" altLang="ro-RO" sz="5600" dirty="0">
                <a:solidFill>
                  <a:schemeClr val="bg1"/>
                </a:solidFill>
                <a:latin typeface="Trebuchet MS" panose="020B0603020202020204" pitchFamily="34" charset="0"/>
                <a:cs typeface="Tahoma" panose="020B0604030504040204" pitchFamily="34" charset="0"/>
              </a:rPr>
              <a:t> </a:t>
            </a:r>
            <a:r>
              <a:rPr lang="ro-RO" altLang="ro-RO" sz="5600" dirty="0">
                <a:solidFill>
                  <a:schemeClr val="bg1"/>
                </a:solidFill>
                <a:latin typeface="Trebuchet MS" panose="020B0603020202020204" pitchFamily="34" charset="0"/>
                <a:cs typeface="Tahoma" panose="020B0604030504040204" pitchFamily="34" charset="0"/>
              </a:rPr>
              <a:t>între Ministerul Educației Naționale și Asociația Română a Profesorilor de Limba Franceză privind </a:t>
            </a:r>
            <a:r>
              <a:rPr lang="ro-RO" sz="5600" dirty="0">
                <a:solidFill>
                  <a:schemeClr val="bg1"/>
                </a:solidFill>
                <a:latin typeface="Trebuchet MS" panose="020B0603020202020204" pitchFamily="34" charset="0"/>
              </a:rPr>
              <a:t>implementarea unei serii de acțiuni</a:t>
            </a:r>
            <a:r>
              <a:rPr lang="ro-RO" sz="5600" b="1" dirty="0">
                <a:solidFill>
                  <a:schemeClr val="bg1"/>
                </a:solidFill>
                <a:latin typeface="Trebuchet MS" panose="020B0603020202020204" pitchFamily="34" charset="0"/>
              </a:rPr>
              <a:t> </a:t>
            </a:r>
            <a:r>
              <a:rPr lang="ro-RO" sz="5600" dirty="0">
                <a:solidFill>
                  <a:schemeClr val="bg1"/>
                </a:solidFill>
                <a:latin typeface="Trebuchet MS" panose="020B0603020202020204" pitchFamily="34" charset="0"/>
              </a:rPr>
              <a:t>culturale și educative adresate elevilor și cadrelor didactice pentru promovarea limbii franceze și a francofoniei în învățământul preuniversitar – nr. </a:t>
            </a:r>
            <a:r>
              <a:rPr lang="fr-FR" sz="5600" dirty="0">
                <a:solidFill>
                  <a:schemeClr val="bg1"/>
                </a:solidFill>
                <a:latin typeface="Trebuchet MS" panose="020B0603020202020204" pitchFamily="34" charset="0"/>
              </a:rPr>
              <a:t>11372/ 12.12.2016</a:t>
            </a:r>
            <a:r>
              <a:rPr lang="ro-RO" sz="5600" dirty="0" smtClean="0">
                <a:solidFill>
                  <a:schemeClr val="bg1"/>
                </a:solidFill>
                <a:latin typeface="Trebuchet MS" panose="020B0603020202020204" pitchFamily="34" charset="0"/>
              </a:rPr>
              <a:t>.</a:t>
            </a:r>
            <a:endParaRPr lang="en-US" sz="5600" dirty="0" smtClean="0">
              <a:solidFill>
                <a:schemeClr val="bg1"/>
              </a:solidFill>
              <a:latin typeface="Trebuchet MS" panose="020B0603020202020204" pitchFamily="34" charset="0"/>
            </a:endParaRPr>
          </a:p>
          <a:p>
            <a:pPr algn="just"/>
            <a:r>
              <a:rPr lang="ro-RO" sz="5600" b="1" dirty="0">
                <a:solidFill>
                  <a:schemeClr val="bg1"/>
                </a:solidFill>
                <a:latin typeface="Trebuchet MS" panose="020B0603020202020204" pitchFamily="34" charset="0"/>
              </a:rPr>
              <a:t>Protocol de colaborare  </a:t>
            </a:r>
            <a:r>
              <a:rPr lang="en-US" sz="5600" b="1" dirty="0" err="1">
                <a:solidFill>
                  <a:schemeClr val="bg1"/>
                </a:solidFill>
                <a:latin typeface="Trebuchet MS" panose="020B0603020202020204" pitchFamily="34" charset="0"/>
              </a:rPr>
              <a:t>nr</a:t>
            </a:r>
            <a:r>
              <a:rPr lang="en-US" sz="5600" b="1" dirty="0">
                <a:solidFill>
                  <a:schemeClr val="bg1"/>
                </a:solidFill>
                <a:latin typeface="Trebuchet MS" panose="020B0603020202020204" pitchFamily="34" charset="0"/>
              </a:rPr>
              <a:t>. 943/23.08.2021 </a:t>
            </a:r>
            <a:r>
              <a:rPr lang="ro-RO" sz="5600" b="1" dirty="0">
                <a:solidFill>
                  <a:schemeClr val="bg1"/>
                </a:solidFill>
                <a:latin typeface="Trebuchet MS" panose="020B0603020202020204" pitchFamily="34" charset="0"/>
              </a:rPr>
              <a:t>î</a:t>
            </a:r>
            <a:r>
              <a:rPr lang="en-US" sz="5600" b="1" dirty="0" err="1">
                <a:solidFill>
                  <a:schemeClr val="bg1"/>
                </a:solidFill>
                <a:latin typeface="Trebuchet MS" panose="020B0603020202020204" pitchFamily="34" charset="0"/>
              </a:rPr>
              <a:t>ncheiat</a:t>
            </a:r>
            <a:r>
              <a:rPr lang="en-US" sz="5600" b="1" dirty="0">
                <a:solidFill>
                  <a:schemeClr val="bg1"/>
                </a:solidFill>
                <a:latin typeface="Trebuchet MS" panose="020B0603020202020204" pitchFamily="34" charset="0"/>
              </a:rPr>
              <a:t> </a:t>
            </a:r>
            <a:r>
              <a:rPr lang="ro-RO" sz="5600" b="1" dirty="0">
                <a:solidFill>
                  <a:schemeClr val="bg1"/>
                </a:solidFill>
                <a:latin typeface="Trebuchet MS" panose="020B0603020202020204" pitchFamily="34" charset="0"/>
              </a:rPr>
              <a:t>între Ministerul Educației din România și </a:t>
            </a:r>
            <a:r>
              <a:rPr lang="ro-RO" sz="5600" b="1" i="1" dirty="0" err="1">
                <a:solidFill>
                  <a:schemeClr val="bg1"/>
                </a:solidFill>
                <a:latin typeface="Trebuchet MS" panose="020B0603020202020204" pitchFamily="34" charset="0"/>
              </a:rPr>
              <a:t>Sharing</a:t>
            </a:r>
            <a:r>
              <a:rPr lang="ro-RO" sz="5600" b="1" i="1" dirty="0">
                <a:solidFill>
                  <a:schemeClr val="bg1"/>
                </a:solidFill>
                <a:latin typeface="Trebuchet MS" panose="020B0603020202020204" pitchFamily="34" charset="0"/>
              </a:rPr>
              <a:t> </a:t>
            </a:r>
            <a:r>
              <a:rPr lang="ro-RO" sz="5600" b="1" i="1" dirty="0" err="1">
                <a:solidFill>
                  <a:schemeClr val="bg1"/>
                </a:solidFill>
                <a:latin typeface="Trebuchet MS" panose="020B0603020202020204" pitchFamily="34" charset="0"/>
              </a:rPr>
              <a:t>One</a:t>
            </a:r>
            <a:r>
              <a:rPr lang="ro-RO" sz="5600" b="1" i="1" dirty="0">
                <a:solidFill>
                  <a:schemeClr val="bg1"/>
                </a:solidFill>
                <a:latin typeface="Trebuchet MS" panose="020B0603020202020204" pitchFamily="34" charset="0"/>
              </a:rPr>
              <a:t> </a:t>
            </a:r>
            <a:r>
              <a:rPr lang="ro-RO" sz="5600" b="1" i="1" dirty="0" err="1">
                <a:solidFill>
                  <a:schemeClr val="bg1"/>
                </a:solidFill>
                <a:latin typeface="Trebuchet MS" panose="020B0603020202020204" pitchFamily="34" charset="0"/>
              </a:rPr>
              <a:t>Language</a:t>
            </a:r>
            <a:r>
              <a:rPr lang="ro-RO" sz="5600" b="1" dirty="0">
                <a:solidFill>
                  <a:schemeClr val="bg1"/>
                </a:solidFill>
                <a:latin typeface="Trebuchet MS" panose="020B0603020202020204" pitchFamily="34" charset="0"/>
              </a:rPr>
              <a:t> (SOL) din Regatul Unit al Marii Britanii și al Irlandei de Nord.</a:t>
            </a:r>
            <a:r>
              <a:rPr lang="ro-RO" sz="5600" dirty="0">
                <a:solidFill>
                  <a:schemeClr val="bg1"/>
                </a:solidFill>
                <a:latin typeface="Trebuchet MS" panose="020B0603020202020204" pitchFamily="34" charset="0"/>
              </a:rPr>
              <a:t> Documentul vizează derularea unui program de cooperare, axat pe schimbul de experiență și bune practici în predarea limbii engleze, în baza căruia cadre didactice specializate în predarea limbii engleze ca limbă modernă (din țări în care limba engleză este limbă oficială) pot fi primite în România pentru desfășurarea de activități didactice în unitățile de învățământ preuniversitar de stat și instituțiile de învățământ superior acreditate din România. </a:t>
            </a:r>
          </a:p>
          <a:p>
            <a:pPr algn="just"/>
            <a:endParaRPr lang="ro-RO" sz="5600" dirty="0">
              <a:solidFill>
                <a:schemeClr val="bg1"/>
              </a:solidFill>
              <a:latin typeface="Trebuchet MS" panose="020B0603020202020204" pitchFamily="34" charset="0"/>
            </a:endParaRPr>
          </a:p>
          <a:p>
            <a:pPr marL="0" indent="0" algn="just">
              <a:buNone/>
            </a:pPr>
            <a:r>
              <a:rPr lang="en-US" sz="5600" dirty="0" smtClean="0">
                <a:solidFill>
                  <a:schemeClr val="bg1"/>
                </a:solidFill>
                <a:latin typeface="Trebuchet MS" panose="020B0603020202020204" pitchFamily="34" charset="0"/>
              </a:rPr>
              <a:t>                    </a:t>
            </a:r>
          </a:p>
          <a:p>
            <a:pPr algn="just"/>
            <a:endParaRPr lang="ro-RO" altLang="ro-RO" sz="1500" dirty="0">
              <a:solidFill>
                <a:schemeClr val="bg1"/>
              </a:solidFill>
              <a:latin typeface="Trebuchet MS" panose="020B0603020202020204" pitchFamily="34" charset="0"/>
              <a:cs typeface="Tahoma" panose="020B0604030504040204" pitchFamily="34" charset="0"/>
            </a:endParaRPr>
          </a:p>
          <a:p>
            <a:pPr algn="just"/>
            <a:endParaRPr lang="ro-RO" altLang="ro-RO" sz="1500" dirty="0">
              <a:latin typeface="Trebuchet MS" panose="020B0603020202020204" pitchFamily="34" charset="0"/>
              <a:ea typeface="Tahoma" panose="020B0604030504040204" pitchFamily="34" charset="0"/>
              <a:cs typeface="Tahoma" panose="020B0604030504040204" pitchFamily="34" charset="0"/>
            </a:endParaRPr>
          </a:p>
          <a:p>
            <a:endParaRPr lang="ro-RO" dirty="0"/>
          </a:p>
        </p:txBody>
      </p:sp>
    </p:spTree>
    <p:extLst>
      <p:ext uri="{BB962C8B-B14F-4D97-AF65-F5344CB8AC3E}">
        <p14:creationId xmlns:p14="http://schemas.microsoft.com/office/powerpoint/2010/main" val="1937568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2428" y="810878"/>
            <a:ext cx="11050073" cy="5448253"/>
          </a:xfrm>
        </p:spPr>
        <p:txBody>
          <a:bodyPr>
            <a:normAutofit/>
          </a:bodyPr>
          <a:lstStyle/>
          <a:p>
            <a:pPr algn="just">
              <a:spcBef>
                <a:spcPct val="0"/>
              </a:spcBef>
              <a:buFont typeface="Arial" panose="020B0604020202020204" pitchFamily="34" charset="0"/>
              <a:buAutoNum type="arabicPeriod"/>
            </a:pPr>
            <a:r>
              <a:rPr lang="ro-RO" altLang="ro-RO" sz="1800" b="1" dirty="0">
                <a:solidFill>
                  <a:schemeClr val="tx1"/>
                </a:solidFill>
                <a:latin typeface="Trebuchet MS" panose="020B0603020202020204" pitchFamily="34" charset="0"/>
                <a:ea typeface="맑은 고딕" panose="020B0503020000020004" pitchFamily="34" charset="-127"/>
              </a:rPr>
              <a:t>Diagnoza procesului educațional, pe discipline/compartimente/domenii, la nivelul fiecărui județ/al municipiului București, pentru anul școlar 20</a:t>
            </a:r>
            <a:r>
              <a:rPr lang="en-US" altLang="ro-RO" sz="1800" b="1" dirty="0">
                <a:solidFill>
                  <a:schemeClr val="tx1"/>
                </a:solidFill>
                <a:latin typeface="Trebuchet MS" panose="020B0603020202020204" pitchFamily="34" charset="0"/>
                <a:ea typeface="맑은 고딕" panose="020B0503020000020004" pitchFamily="34" charset="-127"/>
              </a:rPr>
              <a:t>21</a:t>
            </a:r>
            <a:r>
              <a:rPr lang="ro-RO" altLang="ro-RO" sz="1800" b="1" dirty="0">
                <a:solidFill>
                  <a:schemeClr val="tx1"/>
                </a:solidFill>
                <a:latin typeface="Trebuchet MS" panose="020B0603020202020204" pitchFamily="34" charset="0"/>
                <a:ea typeface="맑은 고딕" panose="020B0503020000020004" pitchFamily="34" charset="-127"/>
              </a:rPr>
              <a:t>-202</a:t>
            </a:r>
            <a:r>
              <a:rPr lang="en-US" altLang="ro-RO" sz="1800" b="1" dirty="0">
                <a:solidFill>
                  <a:schemeClr val="tx1"/>
                </a:solidFill>
                <a:latin typeface="Trebuchet MS" panose="020B0603020202020204" pitchFamily="34" charset="0"/>
                <a:ea typeface="맑은 고딕" panose="020B0503020000020004" pitchFamily="34" charset="-127"/>
              </a:rPr>
              <a:t>2</a:t>
            </a:r>
            <a:r>
              <a:rPr lang="ro-RO" altLang="ro-RO" sz="1800" b="1" dirty="0">
                <a:solidFill>
                  <a:schemeClr val="tx1"/>
                </a:solidFill>
                <a:latin typeface="Trebuchet MS" panose="020B0603020202020204" pitchFamily="34" charset="0"/>
                <a:ea typeface="맑은 고딕" panose="020B0503020000020004" pitchFamily="34" charset="-127"/>
              </a:rPr>
              <a:t>, în contextul provocărilor generate de pandemia COVID-19</a:t>
            </a:r>
          </a:p>
          <a:p>
            <a:pPr algn="just">
              <a:spcBef>
                <a:spcPct val="0"/>
              </a:spcBef>
              <a:buFont typeface="Arial" panose="020B0604020202020204" pitchFamily="34" charset="0"/>
              <a:buAutoNum type="arabicPeriod"/>
            </a:pPr>
            <a:endParaRPr lang="ro-RO" altLang="ro-RO" sz="1800" b="1" dirty="0">
              <a:solidFill>
                <a:schemeClr val="tx1"/>
              </a:solidFill>
              <a:latin typeface="Trebuchet MS" panose="020B0603020202020204" pitchFamily="34" charset="0"/>
              <a:ea typeface="맑은 고딕" panose="020B0503020000020004" pitchFamily="34" charset="-127"/>
            </a:endParaRPr>
          </a:p>
          <a:p>
            <a:pPr algn="just">
              <a:spcBef>
                <a:spcPct val="0"/>
              </a:spcBef>
            </a:pPr>
            <a:r>
              <a:rPr lang="ro-RO" altLang="ro-RO" sz="1400" b="1" dirty="0">
                <a:solidFill>
                  <a:schemeClr val="bg1"/>
                </a:solidFill>
                <a:latin typeface="Trebuchet MS" panose="020B0603020202020204" pitchFamily="34" charset="0"/>
                <a:ea typeface="맑은 고딕" panose="020B0503020000020004" pitchFamily="34" charset="-127"/>
              </a:rPr>
              <a:t>1.1</a:t>
            </a:r>
            <a:r>
              <a:rPr lang="ro-RO" altLang="ro-RO" sz="1600" b="1" dirty="0">
                <a:solidFill>
                  <a:schemeClr val="bg1"/>
                </a:solidFill>
                <a:latin typeface="Trebuchet MS" panose="020B0603020202020204" pitchFamily="34" charset="0"/>
                <a:ea typeface="맑은 고딕" panose="020B0503020000020004" pitchFamily="34" charset="-127"/>
              </a:rPr>
              <a:t>. </a:t>
            </a:r>
            <a:r>
              <a:rPr lang="ro-RO" altLang="ro-RO" sz="1600" dirty="0">
                <a:solidFill>
                  <a:schemeClr val="bg1"/>
                </a:solidFill>
                <a:latin typeface="Trebuchet MS" panose="020B0603020202020204" pitchFamily="34" charset="0"/>
                <a:ea typeface="맑은 고딕" panose="020B0503020000020004" pitchFamily="34" charset="-127"/>
              </a:rPr>
              <a:t>Analiza activității de predare-învățare - evaluare: curriculumul aplicat, strategiile</a:t>
            </a:r>
            <a:r>
              <a:rPr lang="en-US" altLang="ro-RO" sz="1600" dirty="0">
                <a:solidFill>
                  <a:schemeClr val="bg1"/>
                </a:solidFill>
                <a:latin typeface="Trebuchet MS" panose="020B0603020202020204" pitchFamily="34" charset="0"/>
                <a:ea typeface="맑은 고딕" panose="020B0503020000020004" pitchFamily="34" charset="-127"/>
              </a:rPr>
              <a:t> </a:t>
            </a:r>
            <a:r>
              <a:rPr lang="ro-RO" altLang="ro-RO" sz="1600" dirty="0">
                <a:solidFill>
                  <a:schemeClr val="bg1"/>
                </a:solidFill>
                <a:latin typeface="Trebuchet MS" panose="020B0603020202020204" pitchFamily="34" charset="0"/>
                <a:ea typeface="맑은 고딕" panose="020B0503020000020004" pitchFamily="34" charset="-127"/>
              </a:rPr>
              <a:t>didactice, metodele de predare-învățare și instrumentele de evaluare utilizate, inclusive</a:t>
            </a:r>
            <a:r>
              <a:rPr lang="en-US" altLang="ro-RO" sz="1600" dirty="0">
                <a:solidFill>
                  <a:schemeClr val="bg1"/>
                </a:solidFill>
                <a:latin typeface="Trebuchet MS" panose="020B0603020202020204" pitchFamily="34" charset="0"/>
                <a:ea typeface="맑은 고딕" panose="020B0503020000020004" pitchFamily="34" charset="-127"/>
              </a:rPr>
              <a:t> </a:t>
            </a:r>
            <a:r>
              <a:rPr lang="ro-RO" altLang="ro-RO" sz="1600" dirty="0">
                <a:solidFill>
                  <a:schemeClr val="bg1"/>
                </a:solidFill>
                <a:latin typeface="Trebuchet MS" panose="020B0603020202020204" pitchFamily="34" charset="0"/>
                <a:ea typeface="맑은 고딕" panose="020B0503020000020004" pitchFamily="34" charset="-127"/>
              </a:rPr>
              <a:t>activitățile desfășurate prin intermediul tehnologiei și al internetului, precum și rezultatele</a:t>
            </a:r>
            <a:r>
              <a:rPr lang="en-US" altLang="ro-RO" sz="1600" dirty="0">
                <a:solidFill>
                  <a:schemeClr val="bg1"/>
                </a:solidFill>
                <a:latin typeface="Trebuchet MS" panose="020B0603020202020204" pitchFamily="34" charset="0"/>
                <a:ea typeface="맑은 고딕" panose="020B0503020000020004" pitchFamily="34" charset="-127"/>
              </a:rPr>
              <a:t> </a:t>
            </a:r>
            <a:r>
              <a:rPr lang="ro-RO" altLang="ro-RO" sz="1600" dirty="0">
                <a:solidFill>
                  <a:schemeClr val="bg1"/>
                </a:solidFill>
                <a:latin typeface="Trebuchet MS" panose="020B0603020202020204" pitchFamily="34" charset="0"/>
                <a:ea typeface="맑은 고딕" panose="020B0503020000020004" pitchFamily="34" charset="-127"/>
              </a:rPr>
              <a:t>elevilor la evaluarea curentă;</a:t>
            </a:r>
          </a:p>
          <a:p>
            <a:pPr algn="just">
              <a:spcBef>
                <a:spcPct val="0"/>
              </a:spcBef>
            </a:pPr>
            <a:r>
              <a:rPr lang="ro-RO" altLang="ro-RO" sz="1600" b="1" dirty="0">
                <a:solidFill>
                  <a:schemeClr val="bg1"/>
                </a:solidFill>
                <a:latin typeface="Trebuchet MS" panose="020B0603020202020204" pitchFamily="34" charset="0"/>
                <a:ea typeface="맑은 고딕" panose="020B0503020000020004" pitchFamily="34" charset="-127"/>
              </a:rPr>
              <a:t>1.2. </a:t>
            </a:r>
            <a:r>
              <a:rPr lang="ro-RO" altLang="ro-RO" sz="1600" dirty="0">
                <a:solidFill>
                  <a:schemeClr val="bg1"/>
                </a:solidFill>
                <a:latin typeface="Trebuchet MS" panose="020B0603020202020204" pitchFamily="34" charset="0"/>
                <a:ea typeface="맑은 고딕" panose="020B0503020000020004" pitchFamily="34" charset="-127"/>
              </a:rPr>
              <a:t>Prezentarea de către inspectorii școlari </a:t>
            </a:r>
            <a:r>
              <a:rPr lang="en-US" altLang="ro-RO" sz="1600" dirty="0">
                <a:solidFill>
                  <a:schemeClr val="bg1"/>
                </a:solidFill>
                <a:latin typeface="Trebuchet MS" panose="020B0603020202020204" pitchFamily="34" charset="0"/>
                <a:ea typeface="맑은 고딕" panose="020B0503020000020004" pitchFamily="34" charset="-127"/>
              </a:rPr>
              <a:t>din</a:t>
            </a:r>
            <a:r>
              <a:rPr lang="ro-RO" altLang="ro-RO" sz="1600" dirty="0">
                <a:solidFill>
                  <a:schemeClr val="bg1"/>
                </a:solidFill>
                <a:latin typeface="Trebuchet MS" panose="020B0603020202020204" pitchFamily="34" charset="0"/>
                <a:ea typeface="맑은 고딕" panose="020B0503020000020004" pitchFamily="34" charset="-127"/>
              </a:rPr>
              <a:t> </a:t>
            </a:r>
            <a:r>
              <a:rPr lang="ro-RO" altLang="ro-RO" sz="1600" dirty="0" err="1">
                <a:solidFill>
                  <a:schemeClr val="bg1"/>
                </a:solidFill>
                <a:latin typeface="Trebuchet MS" panose="020B0603020202020204" pitchFamily="34" charset="0"/>
                <a:ea typeface="맑은 고딕" panose="020B0503020000020004" pitchFamily="34" charset="-127"/>
              </a:rPr>
              <a:t>inspectoratel</a:t>
            </a:r>
            <a:r>
              <a:rPr lang="en-US" altLang="ro-RO" sz="1600" dirty="0">
                <a:solidFill>
                  <a:schemeClr val="bg1"/>
                </a:solidFill>
                <a:latin typeface="Trebuchet MS" panose="020B0603020202020204" pitchFamily="34" charset="0"/>
                <a:ea typeface="맑은 고딕" panose="020B0503020000020004" pitchFamily="34" charset="-127"/>
              </a:rPr>
              <a:t>e </a:t>
            </a:r>
            <a:r>
              <a:rPr lang="ro-RO" altLang="ro-RO" sz="1600" dirty="0">
                <a:solidFill>
                  <a:schemeClr val="bg1"/>
                </a:solidFill>
                <a:latin typeface="Trebuchet MS" panose="020B0603020202020204" pitchFamily="34" charset="0"/>
                <a:ea typeface="맑은 고딕" panose="020B0503020000020004" pitchFamily="34" charset="-127"/>
              </a:rPr>
              <a:t>școlare județene/</a:t>
            </a:r>
            <a:r>
              <a:rPr lang="en-US" altLang="ro-RO" sz="1600" dirty="0" err="1">
                <a:solidFill>
                  <a:schemeClr val="bg1"/>
                </a:solidFill>
                <a:latin typeface="Trebuchet MS" panose="020B0603020202020204" pitchFamily="34" charset="0"/>
                <a:ea typeface="맑은 고딕" panose="020B0503020000020004" pitchFamily="34" charset="-127"/>
              </a:rPr>
              <a:t>Inspectoratul</a:t>
            </a:r>
            <a:r>
              <a:rPr lang="en-US" altLang="ro-RO" sz="1600" dirty="0">
                <a:solidFill>
                  <a:schemeClr val="bg1"/>
                </a:solidFill>
                <a:latin typeface="Trebuchet MS" panose="020B0603020202020204" pitchFamily="34" charset="0"/>
                <a:ea typeface="맑은 고딕" panose="020B0503020000020004" pitchFamily="34" charset="-127"/>
              </a:rPr>
              <a:t> </a:t>
            </a:r>
            <a:r>
              <a:rPr lang="ro-RO" altLang="ro-RO" sz="1600" dirty="0">
                <a:solidFill>
                  <a:schemeClr val="bg1"/>
                </a:solidFill>
                <a:latin typeface="Trebuchet MS" panose="020B0603020202020204" pitchFamily="34" charset="0"/>
                <a:ea typeface="맑은 고딕" panose="020B0503020000020004" pitchFamily="34" charset="-127"/>
              </a:rPr>
              <a:t>Ș</a:t>
            </a:r>
            <a:r>
              <a:rPr lang="en-US" altLang="ro-RO" sz="1600" dirty="0" err="1">
                <a:solidFill>
                  <a:schemeClr val="bg1"/>
                </a:solidFill>
                <a:latin typeface="Trebuchet MS" panose="020B0603020202020204" pitchFamily="34" charset="0"/>
                <a:ea typeface="맑은 고딕" panose="020B0503020000020004" pitchFamily="34" charset="-127"/>
              </a:rPr>
              <a:t>colar</a:t>
            </a:r>
            <a:r>
              <a:rPr lang="en-US" altLang="ro-RO" sz="1600" dirty="0">
                <a:solidFill>
                  <a:schemeClr val="bg1"/>
                </a:solidFill>
                <a:latin typeface="Trebuchet MS" panose="020B0603020202020204" pitchFamily="34" charset="0"/>
                <a:ea typeface="맑은 고딕" panose="020B0503020000020004" pitchFamily="34" charset="-127"/>
              </a:rPr>
              <a:t> al </a:t>
            </a:r>
            <a:r>
              <a:rPr lang="ro-RO" altLang="ro-RO" sz="1600" dirty="0">
                <a:solidFill>
                  <a:schemeClr val="bg1"/>
                </a:solidFill>
                <a:latin typeface="Trebuchet MS" panose="020B0603020202020204" pitchFamily="34" charset="0"/>
                <a:ea typeface="맑은 고딕" panose="020B0503020000020004" pitchFamily="34" charset="-127"/>
              </a:rPr>
              <a:t>Municipiului București a rezultatelor privind aplicarea noului curriculum pentru clasa a VIII-a, în anul școlar 2020-2021;</a:t>
            </a:r>
          </a:p>
          <a:p>
            <a:pPr algn="just">
              <a:spcBef>
                <a:spcPct val="0"/>
              </a:spcBef>
            </a:pPr>
            <a:r>
              <a:rPr lang="ro-RO" altLang="ro-RO" sz="1600" b="1" dirty="0">
                <a:solidFill>
                  <a:schemeClr val="bg1"/>
                </a:solidFill>
                <a:latin typeface="Trebuchet MS" panose="020B0603020202020204" pitchFamily="34" charset="0"/>
                <a:ea typeface="맑은 고딕" panose="020B0503020000020004" pitchFamily="34" charset="-127"/>
              </a:rPr>
              <a:t>1.3. </a:t>
            </a:r>
            <a:r>
              <a:rPr lang="ro-RO" altLang="ro-RO" sz="1600" dirty="0">
                <a:solidFill>
                  <a:schemeClr val="bg1"/>
                </a:solidFill>
                <a:latin typeface="Trebuchet MS" panose="020B0603020202020204" pitchFamily="34" charset="0"/>
                <a:ea typeface="맑은 고딕" panose="020B0503020000020004" pitchFamily="34" charset="-127"/>
              </a:rPr>
              <a:t>Concluzii privind rezultatul activităților </a:t>
            </a:r>
            <a:r>
              <a:rPr lang="ro-RO" altLang="ro-RO" sz="1600" dirty="0" err="1">
                <a:solidFill>
                  <a:schemeClr val="bg1"/>
                </a:solidFill>
                <a:latin typeface="Trebuchet MS" panose="020B0603020202020204" pitchFamily="34" charset="0"/>
                <a:ea typeface="맑은 고딕" panose="020B0503020000020004" pitchFamily="34" charset="-127"/>
              </a:rPr>
              <a:t>remediale</a:t>
            </a:r>
            <a:r>
              <a:rPr lang="ro-RO" altLang="ro-RO" sz="1600" dirty="0">
                <a:solidFill>
                  <a:schemeClr val="bg1"/>
                </a:solidFill>
                <a:latin typeface="Trebuchet MS" panose="020B0603020202020204" pitchFamily="34" charset="0"/>
                <a:ea typeface="맑은 고딕" panose="020B0503020000020004" pitchFamily="34" charset="-127"/>
              </a:rPr>
              <a:t> desfășurate la nivelul unităților de învățământ, inclusiv prin raportare la aplicarea prevederilor OME nr.3300/19.02.2021 privind aprobarea Normelor metodologice de aplicare a Programului național pilot de tip </a:t>
            </a:r>
            <a:r>
              <a:rPr lang="ro-RO" altLang="ro-RO" sz="1600" i="1" dirty="0">
                <a:solidFill>
                  <a:schemeClr val="bg1"/>
                </a:solidFill>
                <a:latin typeface="Trebuchet MS" panose="020B0603020202020204" pitchFamily="34" charset="0"/>
                <a:ea typeface="맑은 고딕" panose="020B0503020000020004" pitchFamily="34" charset="-127"/>
              </a:rPr>
              <a:t>Școala după școală</a:t>
            </a:r>
            <a:r>
              <a:rPr lang="ro-RO" altLang="ro-RO" sz="1600" dirty="0">
                <a:solidFill>
                  <a:schemeClr val="bg1"/>
                </a:solidFill>
                <a:latin typeface="Trebuchet MS" panose="020B0603020202020204" pitchFamily="34" charset="0"/>
                <a:ea typeface="맑은 고딕" panose="020B0503020000020004" pitchFamily="34" charset="-127"/>
              </a:rPr>
              <a:t>, pentru elevii până la clasa a VIII-a inclusiv, cu modificările și completările ulterioare;</a:t>
            </a:r>
          </a:p>
          <a:p>
            <a:pPr algn="just">
              <a:spcBef>
                <a:spcPct val="0"/>
              </a:spcBef>
            </a:pPr>
            <a:r>
              <a:rPr lang="ro-RO" sz="1600" b="1" dirty="0">
                <a:solidFill>
                  <a:schemeClr val="bg1"/>
                </a:solidFill>
                <a:latin typeface="Trebuchet MS" panose="020B0603020202020204" pitchFamily="34" charset="0"/>
              </a:rPr>
              <a:t>1.4. </a:t>
            </a:r>
            <a:r>
              <a:rPr lang="ro-RO" sz="1600" dirty="0">
                <a:solidFill>
                  <a:schemeClr val="bg1"/>
                </a:solidFill>
                <a:latin typeface="Trebuchet MS" panose="020B0603020202020204" pitchFamily="34" charset="0"/>
              </a:rPr>
              <a:t>Impactul cursurilor de formare pentru aplicarea noului curriculum și a programelor școlare la nivel gimnazial asupra performanței școlare a elevilor, la care au participat cadrele didactice</a:t>
            </a:r>
            <a:r>
              <a:rPr lang="ro-RO" altLang="ro-RO" sz="1600" dirty="0">
                <a:solidFill>
                  <a:schemeClr val="bg1"/>
                </a:solidFill>
                <a:latin typeface="Trebuchet MS" panose="020B0603020202020204" pitchFamily="34" charset="0"/>
                <a:ea typeface="맑은 고딕" panose="020B0503020000020004" pitchFamily="34" charset="-127"/>
              </a:rPr>
              <a:t>;</a:t>
            </a:r>
          </a:p>
          <a:p>
            <a:pPr algn="just">
              <a:spcBef>
                <a:spcPct val="0"/>
              </a:spcBef>
            </a:pPr>
            <a:r>
              <a:rPr lang="ro-RO" sz="1600" b="1" dirty="0">
                <a:solidFill>
                  <a:schemeClr val="bg1"/>
                </a:solidFill>
                <a:latin typeface="Trebuchet MS" panose="020B0603020202020204" pitchFamily="34" charset="0"/>
              </a:rPr>
              <a:t>1.5</a:t>
            </a:r>
            <a:r>
              <a:rPr lang="ro-RO" sz="1600" dirty="0">
                <a:solidFill>
                  <a:schemeClr val="bg1"/>
                </a:solidFill>
                <a:latin typeface="Trebuchet MS" panose="020B0603020202020204" pitchFamily="34" charset="0"/>
              </a:rPr>
              <a:t>. Analiza, pe discipline de examen, a modului de organizare și desfășurare a examenelor naționale și a rezultatelor obținute de elevi în cadrul examenelor naționale, comparativ cu rezultatele evaluării curente</a:t>
            </a:r>
            <a:r>
              <a:rPr lang="ro-RO" altLang="ro-RO" sz="1600" dirty="0">
                <a:solidFill>
                  <a:schemeClr val="bg1"/>
                </a:solidFill>
                <a:latin typeface="Trebuchet MS" panose="020B0603020202020204" pitchFamily="34" charset="0"/>
                <a:ea typeface="맑은 고딕" panose="020B0503020000020004" pitchFamily="34" charset="-127"/>
              </a:rPr>
              <a:t> </a:t>
            </a:r>
            <a:r>
              <a:rPr lang="ro-RO" altLang="ro-RO" sz="1600" dirty="0" smtClean="0">
                <a:solidFill>
                  <a:schemeClr val="bg1"/>
                </a:solidFill>
                <a:latin typeface="Trebuchet MS" panose="020B0603020202020204" pitchFamily="34" charset="0"/>
                <a:ea typeface="맑은 고딕" panose="020B0503020000020004" pitchFamily="34" charset="-127"/>
              </a:rPr>
              <a:t>;</a:t>
            </a:r>
            <a:endParaRPr lang="ro-RO" altLang="ro-RO" sz="1600" dirty="0">
              <a:solidFill>
                <a:schemeClr val="bg1"/>
              </a:solidFill>
              <a:latin typeface="Trebuchet MS" panose="020B0603020202020204" pitchFamily="34" charset="0"/>
              <a:ea typeface="맑은 고딕" panose="020B0503020000020004" pitchFamily="34" charset="-127"/>
            </a:endParaRPr>
          </a:p>
        </p:txBody>
      </p:sp>
    </p:spTree>
    <p:extLst>
      <p:ext uri="{BB962C8B-B14F-4D97-AF65-F5344CB8AC3E}">
        <p14:creationId xmlns:p14="http://schemas.microsoft.com/office/powerpoint/2010/main" val="40992990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4210" y="1018903"/>
            <a:ext cx="10481845" cy="1998845"/>
          </a:xfrm>
        </p:spPr>
        <p:txBody>
          <a:bodyPr>
            <a:normAutofit/>
          </a:bodyPr>
          <a:lstStyle/>
          <a:p>
            <a:pPr algn="ctr"/>
            <a:r>
              <a:rPr lang="ro-RO" dirty="0">
                <a:solidFill>
                  <a:srgbClr val="FFFF00"/>
                </a:solidFill>
                <a:latin typeface="Calisto MT" panose="02040603050505030304" pitchFamily="18" charset="0"/>
              </a:rPr>
              <a:t>SĂNĂTATE, </a:t>
            </a:r>
            <a:r>
              <a:rPr lang="en-US" dirty="0">
                <a:solidFill>
                  <a:srgbClr val="FFFF00"/>
                </a:solidFill>
                <a:latin typeface="Calisto MT" panose="02040603050505030304" pitchFamily="18" charset="0"/>
              </a:rPr>
              <a:t>SPOR</a:t>
            </a:r>
            <a:r>
              <a:rPr lang="ro-RO" dirty="0">
                <a:solidFill>
                  <a:srgbClr val="FFFF00"/>
                </a:solidFill>
                <a:latin typeface="Calisto MT" panose="02040603050505030304" pitchFamily="18" charset="0"/>
              </a:rPr>
              <a:t>, SUCCES </a:t>
            </a:r>
            <a:r>
              <a:rPr lang="en-US" dirty="0">
                <a:solidFill>
                  <a:srgbClr val="FFFF00"/>
                </a:solidFill>
                <a:latin typeface="Calisto MT" panose="02040603050505030304" pitchFamily="18" charset="0"/>
              </a:rPr>
              <a:t> </a:t>
            </a:r>
            <a:r>
              <a:rPr lang="ro-RO" dirty="0">
                <a:solidFill>
                  <a:srgbClr val="FFFF00"/>
                </a:solidFill>
                <a:latin typeface="Calisto MT" panose="02040603050505030304" pitchFamily="18" charset="0"/>
              </a:rPr>
              <a:t>ȘI </a:t>
            </a:r>
            <a:r>
              <a:rPr lang="ro-RO" dirty="0" smtClean="0">
                <a:solidFill>
                  <a:srgbClr val="FFFF00"/>
                </a:solidFill>
                <a:latin typeface="Calisto MT" panose="02040603050505030304" pitchFamily="18" charset="0"/>
              </a:rPr>
              <a:t>OAMENI </a:t>
            </a:r>
            <a:r>
              <a:rPr lang="ro-RO" dirty="0">
                <a:solidFill>
                  <a:srgbClr val="FFFF00"/>
                </a:solidFill>
                <a:latin typeface="Calisto MT" panose="02040603050505030304" pitchFamily="18" charset="0"/>
              </a:rPr>
              <a:t>BUNI ALĂTURI, ÎN ANUL ȘCOLAR 2021 – 2022</a:t>
            </a:r>
            <a:r>
              <a:rPr lang="ro-RO" dirty="0" smtClean="0">
                <a:solidFill>
                  <a:srgbClr val="FFFF00"/>
                </a:solidFill>
                <a:latin typeface="Calisto MT" panose="02040603050505030304" pitchFamily="18" charset="0"/>
              </a:rPr>
              <a:t>!</a:t>
            </a:r>
            <a:br>
              <a:rPr lang="ro-RO" dirty="0" smtClean="0">
                <a:solidFill>
                  <a:srgbClr val="FFFF00"/>
                </a:solidFill>
                <a:latin typeface="Calisto MT" panose="02040603050505030304" pitchFamily="18" charset="0"/>
              </a:rPr>
            </a:br>
            <a:endParaRPr lang="ro-RO" dirty="0">
              <a:solidFill>
                <a:srgbClr val="FFFF00"/>
              </a:solidFill>
              <a:latin typeface="Calisto MT" panose="02040603050505030304" pitchFamily="18" charset="0"/>
            </a:endParaRPr>
          </a:p>
        </p:txBody>
      </p:sp>
      <p:sp>
        <p:nvSpPr>
          <p:cNvPr id="6" name="Text Placeholder 5"/>
          <p:cNvSpPr>
            <a:spLocks noGrp="1"/>
          </p:cNvSpPr>
          <p:nvPr>
            <p:ph type="body" idx="1"/>
          </p:nvPr>
        </p:nvSpPr>
        <p:spPr>
          <a:xfrm>
            <a:off x="684210" y="5132981"/>
            <a:ext cx="10146921" cy="860400"/>
          </a:xfrm>
        </p:spPr>
        <p:txBody>
          <a:bodyPr/>
          <a:lstStyle/>
          <a:p>
            <a:r>
              <a:rPr lang="en-US" dirty="0" smtClean="0"/>
              <a:t>          </a:t>
            </a:r>
            <a:r>
              <a:rPr lang="ro-RO" smtClean="0">
                <a:solidFill>
                  <a:schemeClr val="bg1"/>
                </a:solidFill>
              </a:rPr>
              <a:t>Anca Doina Rafiroiu</a:t>
            </a:r>
            <a:r>
              <a:rPr lang="en-US" smtClean="0">
                <a:solidFill>
                  <a:schemeClr val="bg1"/>
                </a:solidFill>
              </a:rPr>
              <a:t>                                      </a:t>
            </a:r>
            <a:endParaRPr lang="ro-RO" dirty="0">
              <a:solidFill>
                <a:schemeClr val="bg1"/>
              </a:solidFill>
            </a:endParaRPr>
          </a:p>
        </p:txBody>
      </p:sp>
    </p:spTree>
    <p:extLst>
      <p:ext uri="{BB962C8B-B14F-4D97-AF65-F5344CB8AC3E}">
        <p14:creationId xmlns:p14="http://schemas.microsoft.com/office/powerpoint/2010/main" val="1366639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2" y="685800"/>
            <a:ext cx="10804636" cy="3615267"/>
          </a:xfrm>
        </p:spPr>
        <p:txBody>
          <a:bodyPr>
            <a:normAutofit fontScale="77500" lnSpcReduction="20000"/>
          </a:bodyPr>
          <a:lstStyle/>
          <a:p>
            <a:endParaRPr lang="ro-RO" b="1" dirty="0" smtClean="0">
              <a:solidFill>
                <a:schemeClr val="bg1"/>
              </a:solidFill>
              <a:latin typeface="Trebuchet MS" panose="020B0603020202020204" pitchFamily="34" charset="0"/>
            </a:endParaRPr>
          </a:p>
          <a:p>
            <a:endParaRPr lang="ro-RO" b="1" dirty="0">
              <a:solidFill>
                <a:schemeClr val="bg1"/>
              </a:solidFill>
              <a:latin typeface="Trebuchet MS" panose="020B0603020202020204" pitchFamily="34" charset="0"/>
            </a:endParaRPr>
          </a:p>
          <a:p>
            <a:r>
              <a:rPr lang="ro-RO" b="1" dirty="0" smtClean="0">
                <a:solidFill>
                  <a:schemeClr val="bg1"/>
                </a:solidFill>
                <a:latin typeface="Trebuchet MS" panose="020B0603020202020204" pitchFamily="34" charset="0"/>
              </a:rPr>
              <a:t>1.6</a:t>
            </a:r>
            <a:r>
              <a:rPr lang="ro-RO" b="1" dirty="0">
                <a:solidFill>
                  <a:schemeClr val="bg1"/>
                </a:solidFill>
                <a:latin typeface="Trebuchet MS" panose="020B0603020202020204" pitchFamily="34" charset="0"/>
              </a:rPr>
              <a:t>. </a:t>
            </a:r>
            <a:r>
              <a:rPr lang="ro-RO" dirty="0">
                <a:solidFill>
                  <a:schemeClr val="bg1"/>
                </a:solidFill>
                <a:latin typeface="Trebuchet MS" panose="020B0603020202020204" pitchFamily="34" charset="0"/>
              </a:rPr>
              <a:t>Impactul cursurilor de formare organizate </a:t>
            </a:r>
            <a:r>
              <a:rPr lang="ro-RO" dirty="0" smtClean="0">
                <a:solidFill>
                  <a:schemeClr val="bg1"/>
                </a:solidFill>
                <a:latin typeface="Trebuchet MS" panose="020B0603020202020204" pitchFamily="34" charset="0"/>
              </a:rPr>
              <a:t>de CNPEE pentru </a:t>
            </a:r>
            <a:r>
              <a:rPr lang="ro-RO" dirty="0">
                <a:solidFill>
                  <a:schemeClr val="bg1"/>
                </a:solidFill>
                <a:latin typeface="Trebuchet MS" panose="020B0603020202020204" pitchFamily="34" charset="0"/>
              </a:rPr>
              <a:t>cadrele didactice evaluatori asupra calității evaluării la examenele </a:t>
            </a:r>
            <a:r>
              <a:rPr lang="ro-RO" dirty="0" smtClean="0">
                <a:solidFill>
                  <a:schemeClr val="bg1"/>
                </a:solidFill>
                <a:latin typeface="Trebuchet MS" panose="020B0603020202020204" pitchFamily="34" charset="0"/>
              </a:rPr>
              <a:t>naționale </a:t>
            </a:r>
          </a:p>
          <a:p>
            <a:pPr marL="0" indent="0">
              <a:buNone/>
            </a:pPr>
            <a:endParaRPr lang="ro-RO" dirty="0" smtClean="0">
              <a:solidFill>
                <a:schemeClr val="bg1"/>
              </a:solidFill>
              <a:latin typeface="Trebuchet MS" panose="020B0603020202020204" pitchFamily="34" charset="0"/>
            </a:endParaRPr>
          </a:p>
          <a:p>
            <a:pPr marL="0" indent="0" algn="just">
              <a:buNone/>
            </a:pPr>
            <a:r>
              <a:rPr lang="ro-RO" dirty="0" smtClean="0">
                <a:latin typeface="Trebuchet MS" panose="020B0603020202020204" pitchFamily="34" charset="0"/>
              </a:rPr>
              <a:t>- </a:t>
            </a:r>
            <a:r>
              <a:rPr lang="ro-RO" sz="1900" dirty="0" smtClean="0">
                <a:solidFill>
                  <a:schemeClr val="bg1"/>
                </a:solidFill>
                <a:latin typeface="Trebuchet MS" panose="020B0603020202020204" pitchFamily="34" charset="0"/>
              </a:rPr>
              <a:t>în </a:t>
            </a:r>
            <a:r>
              <a:rPr lang="ro-RO" sz="1900" dirty="0">
                <a:solidFill>
                  <a:schemeClr val="bg1"/>
                </a:solidFill>
                <a:latin typeface="Trebuchet MS" panose="020B0603020202020204" pitchFamily="34" charset="0"/>
              </a:rPr>
              <a:t>anul ș</a:t>
            </a:r>
            <a:r>
              <a:rPr lang="ro-RO" sz="1900" dirty="0" smtClean="0">
                <a:solidFill>
                  <a:schemeClr val="bg1"/>
                </a:solidFill>
                <a:latin typeface="Trebuchet MS" panose="020B0603020202020204" pitchFamily="34" charset="0"/>
              </a:rPr>
              <a:t>colar 2020-2021, </a:t>
            </a:r>
            <a:r>
              <a:rPr lang="ro-RO" sz="1900" dirty="0">
                <a:solidFill>
                  <a:schemeClr val="bg1"/>
                </a:solidFill>
                <a:latin typeface="Trebuchet MS" panose="020B0603020202020204" pitchFamily="34" charset="0"/>
              </a:rPr>
              <a:t>s-au î</a:t>
            </a:r>
            <a:r>
              <a:rPr lang="ro-RO" sz="1900" dirty="0" smtClean="0">
                <a:solidFill>
                  <a:schemeClr val="bg1"/>
                </a:solidFill>
                <a:latin typeface="Trebuchet MS" panose="020B0603020202020204" pitchFamily="34" charset="0"/>
              </a:rPr>
              <a:t>nscris </a:t>
            </a:r>
            <a:r>
              <a:rPr lang="ro-RO" sz="1900" dirty="0">
                <a:solidFill>
                  <a:schemeClr val="bg1"/>
                </a:solidFill>
                <a:latin typeface="Trebuchet MS" panose="020B0603020202020204" pitchFamily="34" charset="0"/>
              </a:rPr>
              <a:t>pentru acest program de formare 19 000 de cadre didactice. </a:t>
            </a:r>
            <a:r>
              <a:rPr lang="ro-RO" sz="1900" dirty="0" smtClean="0">
                <a:solidFill>
                  <a:schemeClr val="bg1"/>
                </a:solidFill>
                <a:latin typeface="Trebuchet MS" panose="020B0603020202020204" pitchFamily="34" charset="0"/>
              </a:rPr>
              <a:t>În </a:t>
            </a:r>
            <a:r>
              <a:rPr lang="ro-RO" sz="1900" dirty="0">
                <a:solidFill>
                  <a:schemeClr val="bg1"/>
                </a:solidFill>
                <a:latin typeface="Trebuchet MS" panose="020B0603020202020204" pitchFamily="34" charset="0"/>
              </a:rPr>
              <a:t>urma </a:t>
            </a:r>
            <a:r>
              <a:rPr lang="ro-RO" sz="1900" dirty="0" smtClean="0">
                <a:solidFill>
                  <a:schemeClr val="bg1"/>
                </a:solidFill>
                <a:latin typeface="Trebuchet MS" panose="020B0603020202020204" pitchFamily="34" charset="0"/>
              </a:rPr>
              <a:t>selecției, </a:t>
            </a:r>
            <a:r>
              <a:rPr lang="ro-RO" sz="1900" dirty="0">
                <a:solidFill>
                  <a:schemeClr val="bg1"/>
                </a:solidFill>
                <a:latin typeface="Trebuchet MS" panose="020B0603020202020204" pitchFamily="34" charset="0"/>
              </a:rPr>
              <a:t>au </a:t>
            </a:r>
            <a:r>
              <a:rPr lang="ro-RO" sz="1900" dirty="0" smtClean="0">
                <a:solidFill>
                  <a:schemeClr val="bg1"/>
                </a:solidFill>
                <a:latin typeface="Trebuchet MS" panose="020B0603020202020204" pitchFamily="34" charset="0"/>
              </a:rPr>
              <a:t>rămas </a:t>
            </a:r>
            <a:r>
              <a:rPr lang="ro-RO" sz="1900" dirty="0">
                <a:solidFill>
                  <a:schemeClr val="bg1"/>
                </a:solidFill>
                <a:latin typeface="Trebuchet MS" panose="020B0603020202020204" pitchFamily="34" charset="0"/>
              </a:rPr>
              <a:t>pentru formare 16 000 de </a:t>
            </a:r>
            <a:r>
              <a:rPr lang="ro-RO" sz="1900" dirty="0" smtClean="0">
                <a:solidFill>
                  <a:schemeClr val="bg1"/>
                </a:solidFill>
                <a:latin typeface="Trebuchet MS" panose="020B0603020202020204" pitchFamily="34" charset="0"/>
              </a:rPr>
              <a:t>candidați</a:t>
            </a:r>
            <a:r>
              <a:rPr lang="ro-RO" sz="1900" dirty="0">
                <a:solidFill>
                  <a:schemeClr val="bg1"/>
                </a:solidFill>
                <a:latin typeface="Trebuchet MS" panose="020B0603020202020204" pitchFamily="34" charset="0"/>
              </a:rPr>
              <a:t>. Dintre </a:t>
            </a:r>
            <a:r>
              <a:rPr lang="ro-RO" sz="1900" dirty="0" smtClean="0">
                <a:solidFill>
                  <a:schemeClr val="bg1"/>
                </a:solidFill>
                <a:latin typeface="Trebuchet MS" panose="020B0603020202020204" pitchFamily="34" charset="0"/>
              </a:rPr>
              <a:t>aceștia, </a:t>
            </a:r>
            <a:r>
              <a:rPr lang="ro-RO" sz="1900" dirty="0">
                <a:solidFill>
                  <a:schemeClr val="bg1"/>
                </a:solidFill>
                <a:latin typeface="Trebuchet MS" panose="020B0603020202020204" pitchFamily="34" charset="0"/>
              </a:rPr>
              <a:t>9 600 au beneficiat deja de programul de formare </a:t>
            </a:r>
            <a:r>
              <a:rPr lang="ro-RO" sz="1900" dirty="0" smtClean="0">
                <a:solidFill>
                  <a:schemeClr val="bg1"/>
                </a:solidFill>
                <a:latin typeface="Trebuchet MS" panose="020B0603020202020204" pitchFamily="34" charset="0"/>
              </a:rPr>
              <a:t>în </a:t>
            </a:r>
            <a:r>
              <a:rPr lang="ro-RO" sz="1900" dirty="0">
                <a:solidFill>
                  <a:schemeClr val="bg1"/>
                </a:solidFill>
                <a:latin typeface="Trebuchet MS" panose="020B0603020202020204" pitchFamily="34" charset="0"/>
              </a:rPr>
              <a:t>anul ș</a:t>
            </a:r>
            <a:r>
              <a:rPr lang="ro-RO" sz="1900" dirty="0" smtClean="0">
                <a:solidFill>
                  <a:schemeClr val="bg1"/>
                </a:solidFill>
                <a:latin typeface="Trebuchet MS" panose="020B0603020202020204" pitchFamily="34" charset="0"/>
              </a:rPr>
              <a:t>colar </a:t>
            </a:r>
            <a:r>
              <a:rPr lang="ro-RO" sz="1900" dirty="0">
                <a:solidFill>
                  <a:schemeClr val="bg1"/>
                </a:solidFill>
                <a:latin typeface="Trebuchet MS" panose="020B0603020202020204" pitchFamily="34" charset="0"/>
              </a:rPr>
              <a:t>2020-2021, iar 6 300 de cadre didactice vor fi repartizate pentru seria a III-a de formare ce se va </a:t>
            </a:r>
            <a:r>
              <a:rPr lang="ro-RO" sz="1900" dirty="0" smtClean="0">
                <a:solidFill>
                  <a:schemeClr val="bg1"/>
                </a:solidFill>
                <a:latin typeface="Trebuchet MS" panose="020B0603020202020204" pitchFamily="34" charset="0"/>
              </a:rPr>
              <a:t>desfășura </a:t>
            </a:r>
            <a:r>
              <a:rPr lang="ro-RO" sz="1900" dirty="0">
                <a:solidFill>
                  <a:schemeClr val="bg1"/>
                </a:solidFill>
                <a:latin typeface="Trebuchet MS" panose="020B0603020202020204" pitchFamily="34" charset="0"/>
              </a:rPr>
              <a:t>î</a:t>
            </a:r>
            <a:r>
              <a:rPr lang="ro-RO" sz="1900" dirty="0" smtClean="0">
                <a:solidFill>
                  <a:schemeClr val="bg1"/>
                </a:solidFill>
                <a:latin typeface="Trebuchet MS" panose="020B0603020202020204" pitchFamily="34" charset="0"/>
              </a:rPr>
              <a:t>n </a:t>
            </a:r>
            <a:r>
              <a:rPr lang="ro-RO" sz="1900" dirty="0">
                <a:solidFill>
                  <a:schemeClr val="bg1"/>
                </a:solidFill>
                <a:latin typeface="Trebuchet MS" panose="020B0603020202020204" pitchFamily="34" charset="0"/>
              </a:rPr>
              <a:t>acest an ș</a:t>
            </a:r>
            <a:r>
              <a:rPr lang="ro-RO" sz="1900" dirty="0" smtClean="0">
                <a:solidFill>
                  <a:schemeClr val="bg1"/>
                </a:solidFill>
                <a:latin typeface="Trebuchet MS" panose="020B0603020202020204" pitchFamily="34" charset="0"/>
              </a:rPr>
              <a:t>colar</a:t>
            </a:r>
            <a:r>
              <a:rPr lang="ro-RO" sz="1900" dirty="0">
                <a:solidFill>
                  <a:schemeClr val="bg1"/>
                </a:solidFill>
                <a:latin typeface="Trebuchet MS" panose="020B0603020202020204" pitchFamily="34" charset="0"/>
              </a:rPr>
              <a:t>.</a:t>
            </a:r>
          </a:p>
          <a:p>
            <a:pPr marL="0" indent="0" algn="just">
              <a:buNone/>
            </a:pPr>
            <a:r>
              <a:rPr lang="ro-RO" sz="1900" dirty="0">
                <a:solidFill>
                  <a:schemeClr val="bg1"/>
                </a:solidFill>
                <a:latin typeface="Trebuchet MS" panose="020B0603020202020204" pitchFamily="34" charset="0"/>
              </a:rPr>
              <a:t>- pentru </a:t>
            </a:r>
            <a:r>
              <a:rPr lang="ro-RO" sz="1900" b="1" dirty="0">
                <a:solidFill>
                  <a:schemeClr val="bg1"/>
                </a:solidFill>
                <a:latin typeface="Trebuchet MS" panose="020B0603020202020204" pitchFamily="34" charset="0"/>
              </a:rPr>
              <a:t>limbile </a:t>
            </a:r>
            <a:r>
              <a:rPr lang="ro-RO" sz="1900" b="1" dirty="0" smtClean="0">
                <a:solidFill>
                  <a:schemeClr val="bg1"/>
                </a:solidFill>
                <a:latin typeface="Trebuchet MS" panose="020B0603020202020204" pitchFamily="34" charset="0"/>
              </a:rPr>
              <a:t>moderne</a:t>
            </a:r>
            <a:r>
              <a:rPr lang="ro-RO" sz="1900" dirty="0" smtClean="0">
                <a:solidFill>
                  <a:schemeClr val="bg1"/>
                </a:solidFill>
                <a:latin typeface="Trebuchet MS" panose="020B0603020202020204" pitchFamily="34" charset="0"/>
              </a:rPr>
              <a:t>, </a:t>
            </a:r>
            <a:r>
              <a:rPr lang="ro-RO" sz="1900" dirty="0">
                <a:solidFill>
                  <a:schemeClr val="bg1"/>
                </a:solidFill>
                <a:latin typeface="Trebuchet MS" panose="020B0603020202020204" pitchFamily="34" charset="0"/>
              </a:rPr>
              <a:t>au </a:t>
            </a:r>
            <a:r>
              <a:rPr lang="ro-RO" sz="1900" dirty="0" smtClean="0">
                <a:solidFill>
                  <a:schemeClr val="bg1"/>
                </a:solidFill>
                <a:latin typeface="Trebuchet MS" panose="020B0603020202020204" pitchFamily="34" charset="0"/>
              </a:rPr>
              <a:t>rămas </a:t>
            </a:r>
            <a:r>
              <a:rPr lang="ro-RO" sz="1900" dirty="0">
                <a:solidFill>
                  <a:schemeClr val="bg1"/>
                </a:solidFill>
                <a:latin typeface="Trebuchet MS" panose="020B0603020202020204" pitchFamily="34" charset="0"/>
              </a:rPr>
              <a:t>351 de </a:t>
            </a:r>
            <a:r>
              <a:rPr lang="ro-RO" sz="1900" dirty="0" smtClean="0">
                <a:solidFill>
                  <a:schemeClr val="bg1"/>
                </a:solidFill>
                <a:latin typeface="Trebuchet MS" panose="020B0603020202020204" pitchFamily="34" charset="0"/>
              </a:rPr>
              <a:t>candidați înscriși </a:t>
            </a:r>
            <a:r>
              <a:rPr lang="ro-RO" sz="1900" dirty="0">
                <a:solidFill>
                  <a:schemeClr val="bg1"/>
                </a:solidFill>
                <a:latin typeface="Trebuchet MS" panose="020B0603020202020204" pitchFamily="34" charset="0"/>
              </a:rPr>
              <a:t>la limba </a:t>
            </a:r>
            <a:r>
              <a:rPr lang="ro-RO" sz="1900" dirty="0" smtClean="0">
                <a:solidFill>
                  <a:schemeClr val="bg1"/>
                </a:solidFill>
                <a:latin typeface="Trebuchet MS" panose="020B0603020202020204" pitchFamily="34" charset="0"/>
              </a:rPr>
              <a:t>engleză </a:t>
            </a:r>
            <a:r>
              <a:rPr lang="ro-RO" sz="1900" dirty="0">
                <a:solidFill>
                  <a:schemeClr val="bg1"/>
                </a:solidFill>
                <a:latin typeface="Trebuchet MS" panose="020B0603020202020204" pitchFamily="34" charset="0"/>
              </a:rPr>
              <a:t>ș</a:t>
            </a:r>
            <a:r>
              <a:rPr lang="ro-RO" sz="1900" dirty="0" smtClean="0">
                <a:solidFill>
                  <a:schemeClr val="bg1"/>
                </a:solidFill>
                <a:latin typeface="Trebuchet MS" panose="020B0603020202020204" pitchFamily="34" charset="0"/>
              </a:rPr>
              <a:t>i </a:t>
            </a:r>
            <a:r>
              <a:rPr lang="ro-RO" sz="1900" dirty="0">
                <a:solidFill>
                  <a:schemeClr val="bg1"/>
                </a:solidFill>
                <a:latin typeface="Trebuchet MS" panose="020B0603020202020204" pitchFamily="34" charset="0"/>
              </a:rPr>
              <a:t>21 de </a:t>
            </a:r>
            <a:r>
              <a:rPr lang="ro-RO" sz="1900" dirty="0" smtClean="0">
                <a:solidFill>
                  <a:schemeClr val="bg1"/>
                </a:solidFill>
                <a:latin typeface="Trebuchet MS" panose="020B0603020202020204" pitchFamily="34" charset="0"/>
              </a:rPr>
              <a:t>candidați </a:t>
            </a:r>
            <a:r>
              <a:rPr lang="ro-RO" sz="1900" dirty="0">
                <a:solidFill>
                  <a:schemeClr val="bg1"/>
                </a:solidFill>
                <a:latin typeface="Trebuchet MS" panose="020B0603020202020204" pitchFamily="34" charset="0"/>
              </a:rPr>
              <a:t>la limba </a:t>
            </a:r>
            <a:r>
              <a:rPr lang="ro-RO" sz="1900" dirty="0" smtClean="0">
                <a:solidFill>
                  <a:schemeClr val="bg1"/>
                </a:solidFill>
                <a:latin typeface="Trebuchet MS" panose="020B0603020202020204" pitchFamily="34" charset="0"/>
              </a:rPr>
              <a:t>germană modernă </a:t>
            </a:r>
            <a:r>
              <a:rPr lang="ro-RO" sz="1900" dirty="0">
                <a:solidFill>
                  <a:schemeClr val="bg1"/>
                </a:solidFill>
                <a:latin typeface="Trebuchet MS" panose="020B0603020202020204" pitchFamily="34" charset="0"/>
              </a:rPr>
              <a:t>ce vor fi </a:t>
            </a:r>
            <a:r>
              <a:rPr lang="ro-RO" sz="1900" dirty="0" smtClean="0">
                <a:solidFill>
                  <a:schemeClr val="bg1"/>
                </a:solidFill>
                <a:latin typeface="Trebuchet MS" panose="020B0603020202020204" pitchFamily="34" charset="0"/>
              </a:rPr>
              <a:t>repartizați </a:t>
            </a:r>
            <a:r>
              <a:rPr lang="ro-RO" sz="1900" dirty="0">
                <a:solidFill>
                  <a:schemeClr val="bg1"/>
                </a:solidFill>
                <a:latin typeface="Trebuchet MS" panose="020B0603020202020204" pitchFamily="34" charset="0"/>
              </a:rPr>
              <a:t>î</a:t>
            </a:r>
            <a:r>
              <a:rPr lang="ro-RO" sz="1900" dirty="0" smtClean="0">
                <a:solidFill>
                  <a:schemeClr val="bg1"/>
                </a:solidFill>
                <a:latin typeface="Trebuchet MS" panose="020B0603020202020204" pitchFamily="34" charset="0"/>
              </a:rPr>
              <a:t>n </a:t>
            </a:r>
            <a:r>
              <a:rPr lang="ro-RO" sz="1900" dirty="0">
                <a:solidFill>
                  <a:schemeClr val="bg1"/>
                </a:solidFill>
                <a:latin typeface="Trebuchet MS" panose="020B0603020202020204" pitchFamily="34" charset="0"/>
              </a:rPr>
              <a:t>grupe pentru seria a III-a de formare. Pentru celelalte limbi </a:t>
            </a:r>
            <a:r>
              <a:rPr lang="ro-RO" sz="1900" dirty="0" smtClean="0">
                <a:solidFill>
                  <a:schemeClr val="bg1"/>
                </a:solidFill>
                <a:latin typeface="Trebuchet MS" panose="020B0603020202020204" pitchFamily="34" charset="0"/>
              </a:rPr>
              <a:t>moderne,</a:t>
            </a:r>
            <a:r>
              <a:rPr lang="ro-RO" sz="1900" dirty="0">
                <a:solidFill>
                  <a:schemeClr val="bg1"/>
                </a:solidFill>
                <a:latin typeface="Trebuchet MS" panose="020B0603020202020204" pitchFamily="34" charset="0"/>
              </a:rPr>
              <a:t> </a:t>
            </a:r>
            <a:r>
              <a:rPr lang="ro-RO" sz="1900" dirty="0" smtClean="0">
                <a:solidFill>
                  <a:schemeClr val="bg1"/>
                </a:solidFill>
                <a:latin typeface="Trebuchet MS" panose="020B0603020202020204" pitchFamily="34" charset="0"/>
              </a:rPr>
              <a:t>toți candidații înscriși </a:t>
            </a:r>
            <a:r>
              <a:rPr lang="ro-RO" sz="1900" dirty="0">
                <a:solidFill>
                  <a:schemeClr val="bg1"/>
                </a:solidFill>
                <a:latin typeface="Trebuchet MS" panose="020B0603020202020204" pitchFamily="34" charset="0"/>
              </a:rPr>
              <a:t>au parcurs programul de formare </a:t>
            </a:r>
            <a:r>
              <a:rPr lang="ro-RO" sz="1900" dirty="0" smtClean="0">
                <a:solidFill>
                  <a:schemeClr val="bg1"/>
                </a:solidFill>
                <a:latin typeface="Trebuchet MS" panose="020B0603020202020204" pitchFamily="34" charset="0"/>
              </a:rPr>
              <a:t>în </a:t>
            </a:r>
            <a:r>
              <a:rPr lang="ro-RO" sz="1900" dirty="0">
                <a:solidFill>
                  <a:schemeClr val="bg1"/>
                </a:solidFill>
                <a:latin typeface="Trebuchet MS" panose="020B0603020202020204" pitchFamily="34" charset="0"/>
              </a:rPr>
              <a:t>seria I </a:t>
            </a:r>
            <a:r>
              <a:rPr lang="ro-RO" sz="1900" dirty="0" smtClean="0">
                <a:solidFill>
                  <a:schemeClr val="bg1"/>
                </a:solidFill>
                <a:latin typeface="Trebuchet MS" panose="020B0603020202020204" pitchFamily="34" charset="0"/>
              </a:rPr>
              <a:t>și în seria a II-a </a:t>
            </a:r>
            <a:r>
              <a:rPr lang="ro-RO" sz="1900" dirty="0">
                <a:solidFill>
                  <a:schemeClr val="bg1"/>
                </a:solidFill>
                <a:latin typeface="Trebuchet MS" panose="020B0603020202020204" pitchFamily="34" charset="0"/>
              </a:rPr>
              <a:t>î</a:t>
            </a:r>
            <a:r>
              <a:rPr lang="ro-RO" sz="1900" dirty="0" smtClean="0">
                <a:solidFill>
                  <a:schemeClr val="bg1"/>
                </a:solidFill>
                <a:latin typeface="Trebuchet MS" panose="020B0603020202020204" pitchFamily="34" charset="0"/>
              </a:rPr>
              <a:t>n </a:t>
            </a:r>
            <a:r>
              <a:rPr lang="ro-RO" sz="1900" dirty="0">
                <a:solidFill>
                  <a:schemeClr val="bg1"/>
                </a:solidFill>
                <a:latin typeface="Trebuchet MS" panose="020B0603020202020204" pitchFamily="34" charset="0"/>
              </a:rPr>
              <a:t>anul ș</a:t>
            </a:r>
            <a:r>
              <a:rPr lang="ro-RO" sz="1900" dirty="0" smtClean="0">
                <a:solidFill>
                  <a:schemeClr val="bg1"/>
                </a:solidFill>
                <a:latin typeface="Trebuchet MS" panose="020B0603020202020204" pitchFamily="34" charset="0"/>
              </a:rPr>
              <a:t>colar </a:t>
            </a:r>
            <a:r>
              <a:rPr lang="ro-RO" sz="1900" dirty="0">
                <a:solidFill>
                  <a:schemeClr val="bg1"/>
                </a:solidFill>
                <a:latin typeface="Trebuchet MS" panose="020B0603020202020204" pitchFamily="34" charset="0"/>
              </a:rPr>
              <a:t>2020-2021 (458 </a:t>
            </a:r>
            <a:r>
              <a:rPr lang="ro-RO" sz="1900" dirty="0" smtClean="0">
                <a:solidFill>
                  <a:schemeClr val="bg1"/>
                </a:solidFill>
                <a:latin typeface="Trebuchet MS" panose="020B0603020202020204" pitchFamily="34" charset="0"/>
              </a:rPr>
              <a:t>cursanți </a:t>
            </a:r>
            <a:r>
              <a:rPr lang="ro-RO" sz="1900" dirty="0">
                <a:solidFill>
                  <a:schemeClr val="bg1"/>
                </a:solidFill>
                <a:latin typeface="Trebuchet MS" panose="020B0603020202020204" pitchFamily="34" charset="0"/>
              </a:rPr>
              <a:t>pentru limba </a:t>
            </a:r>
            <a:r>
              <a:rPr lang="ro-RO" sz="1900" dirty="0" smtClean="0">
                <a:solidFill>
                  <a:schemeClr val="bg1"/>
                </a:solidFill>
                <a:latin typeface="Trebuchet MS" panose="020B0603020202020204" pitchFamily="34" charset="0"/>
              </a:rPr>
              <a:t>franceză, 8 - </a:t>
            </a:r>
            <a:r>
              <a:rPr lang="ro-RO" sz="1900" dirty="0">
                <a:solidFill>
                  <a:schemeClr val="bg1"/>
                </a:solidFill>
                <a:latin typeface="Trebuchet MS" panose="020B0603020202020204" pitchFamily="34" charset="0"/>
              </a:rPr>
              <a:t>limba </a:t>
            </a:r>
            <a:r>
              <a:rPr lang="ro-RO" sz="1900" dirty="0" smtClean="0">
                <a:solidFill>
                  <a:schemeClr val="bg1"/>
                </a:solidFill>
                <a:latin typeface="Trebuchet MS" panose="020B0603020202020204" pitchFamily="34" charset="0"/>
              </a:rPr>
              <a:t>italiană, </a:t>
            </a:r>
            <a:r>
              <a:rPr lang="ro-RO" sz="1900" dirty="0">
                <a:solidFill>
                  <a:schemeClr val="bg1"/>
                </a:solidFill>
                <a:latin typeface="Trebuchet MS" panose="020B0603020202020204" pitchFamily="34" charset="0"/>
              </a:rPr>
              <a:t>12- limba </a:t>
            </a:r>
            <a:r>
              <a:rPr lang="ro-RO" sz="1900" dirty="0" smtClean="0">
                <a:solidFill>
                  <a:schemeClr val="bg1"/>
                </a:solidFill>
                <a:latin typeface="Trebuchet MS" panose="020B0603020202020204" pitchFamily="34" charset="0"/>
              </a:rPr>
              <a:t>spaniolă, </a:t>
            </a:r>
            <a:r>
              <a:rPr lang="ro-RO" sz="1900" dirty="0">
                <a:solidFill>
                  <a:schemeClr val="bg1"/>
                </a:solidFill>
                <a:latin typeface="Trebuchet MS" panose="020B0603020202020204" pitchFamily="34" charset="0"/>
              </a:rPr>
              <a:t>1- limba </a:t>
            </a:r>
            <a:r>
              <a:rPr lang="ro-RO" sz="1900" dirty="0" smtClean="0">
                <a:solidFill>
                  <a:schemeClr val="bg1"/>
                </a:solidFill>
                <a:latin typeface="Trebuchet MS" panose="020B0603020202020204" pitchFamily="34" charset="0"/>
              </a:rPr>
              <a:t>portugheză).</a:t>
            </a:r>
            <a:endParaRPr lang="ro-RO" sz="1900" dirty="0">
              <a:solidFill>
                <a:schemeClr val="bg1"/>
              </a:solidFill>
              <a:latin typeface="Trebuchet MS" panose="020B0603020202020204" pitchFamily="34" charset="0"/>
            </a:endParaRPr>
          </a:p>
          <a:p>
            <a:pPr marL="0" indent="0" algn="just">
              <a:buNone/>
            </a:pPr>
            <a:r>
              <a:rPr lang="ro-RO" sz="1900" dirty="0" smtClean="0">
                <a:solidFill>
                  <a:schemeClr val="bg1"/>
                </a:solidFill>
                <a:latin typeface="Trebuchet MS" panose="020B0603020202020204" pitchFamily="34" charset="0"/>
              </a:rPr>
              <a:t>- informații</a:t>
            </a:r>
            <a:r>
              <a:rPr lang="ro-RO" sz="1900" dirty="0">
                <a:solidFill>
                  <a:schemeClr val="bg1"/>
                </a:solidFill>
                <a:latin typeface="Trebuchet MS" panose="020B0603020202020204" pitchFamily="34" charset="0"/>
              </a:rPr>
              <a:t> </a:t>
            </a:r>
            <a:r>
              <a:rPr lang="ro-RO" sz="1900" dirty="0" smtClean="0">
                <a:solidFill>
                  <a:schemeClr val="bg1"/>
                </a:solidFill>
                <a:latin typeface="Trebuchet MS" panose="020B0603020202020204" pitchFamily="34" charset="0"/>
              </a:rPr>
              <a:t>despre programul de formare -</a:t>
            </a:r>
            <a:r>
              <a:rPr lang="ro-RO" sz="1900" dirty="0">
                <a:solidFill>
                  <a:schemeClr val="bg1"/>
                </a:solidFill>
                <a:latin typeface="Trebuchet MS" panose="020B0603020202020204" pitchFamily="34" charset="0"/>
              </a:rPr>
              <a:t> </a:t>
            </a:r>
            <a:r>
              <a:rPr lang="ro-RO" sz="1900" dirty="0">
                <a:solidFill>
                  <a:schemeClr val="bg1"/>
                </a:solidFill>
                <a:latin typeface="Trebuchet MS" panose="020B0603020202020204" pitchFamily="34" charset="0"/>
                <a:hlinkClick r:id="rId2"/>
              </a:rPr>
              <a:t>https://www.rocnee.eu</a:t>
            </a:r>
            <a:r>
              <a:rPr lang="ro-RO" sz="1900" dirty="0">
                <a:solidFill>
                  <a:schemeClr val="bg1"/>
                </a:solidFill>
                <a:latin typeface="Trebuchet MS" panose="020B0603020202020204" pitchFamily="34" charset="0"/>
              </a:rPr>
              <a:t> - la </a:t>
            </a:r>
            <a:r>
              <a:rPr lang="ro-RO" sz="1900" dirty="0" smtClean="0">
                <a:solidFill>
                  <a:schemeClr val="bg1"/>
                </a:solidFill>
                <a:latin typeface="Trebuchet MS" panose="020B0603020202020204" pitchFamily="34" charset="0"/>
              </a:rPr>
              <a:t>secțiunea</a:t>
            </a:r>
            <a:r>
              <a:rPr lang="ro-RO" sz="1900" dirty="0">
                <a:solidFill>
                  <a:schemeClr val="bg1"/>
                </a:solidFill>
                <a:latin typeface="Trebuchet MS" panose="020B0603020202020204" pitchFamily="34" charset="0"/>
              </a:rPr>
              <a:t> CPEECN.</a:t>
            </a:r>
          </a:p>
          <a:p>
            <a:pPr algn="just"/>
            <a:endParaRPr lang="ro-RO" sz="1900" dirty="0">
              <a:solidFill>
                <a:schemeClr val="bg1"/>
              </a:solidFill>
              <a:latin typeface="Trebuchet MS" panose="020B0603020202020204" pitchFamily="34" charset="0"/>
            </a:endParaRPr>
          </a:p>
          <a:p>
            <a:endParaRPr lang="ro-RO" dirty="0"/>
          </a:p>
        </p:txBody>
      </p:sp>
    </p:spTree>
    <p:extLst>
      <p:ext uri="{BB962C8B-B14F-4D97-AF65-F5344CB8AC3E}">
        <p14:creationId xmlns:p14="http://schemas.microsoft.com/office/powerpoint/2010/main" val="3673210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3487" y="444137"/>
            <a:ext cx="11287289" cy="5235446"/>
          </a:xfrm>
        </p:spPr>
        <p:txBody>
          <a:bodyPr>
            <a:normAutofit/>
          </a:bodyPr>
          <a:lstStyle/>
          <a:p>
            <a:pPr algn="ctr">
              <a:buNone/>
            </a:pPr>
            <a:r>
              <a:rPr lang="ro-RO" altLang="ro-RO" sz="1800" b="1" dirty="0">
                <a:solidFill>
                  <a:schemeClr val="tx1"/>
                </a:solidFill>
                <a:latin typeface="Trebuchet MS" panose="020B0603020202020204" pitchFamily="34" charset="0"/>
                <a:cs typeface="Tahoma" panose="020B0604030504040204" pitchFamily="34" charset="0"/>
              </a:rPr>
              <a:t>2. </a:t>
            </a:r>
            <a:r>
              <a:rPr lang="ro-RO" altLang="ro-RO" sz="1800" b="1" dirty="0" err="1">
                <a:solidFill>
                  <a:schemeClr val="tx1"/>
                </a:solidFill>
                <a:latin typeface="Trebuchet MS" panose="020B0603020202020204" pitchFamily="34" charset="0"/>
                <a:cs typeface="Tahoma" panose="020B0604030504040204" pitchFamily="34" charset="0"/>
              </a:rPr>
              <a:t>Priorităţi</a:t>
            </a:r>
            <a:r>
              <a:rPr lang="ro-RO" altLang="ro-RO" sz="1800" b="1" dirty="0">
                <a:solidFill>
                  <a:schemeClr val="tx1"/>
                </a:solidFill>
                <a:latin typeface="Trebuchet MS" panose="020B0603020202020204" pitchFamily="34" charset="0"/>
                <a:cs typeface="Tahoma" panose="020B0604030504040204" pitchFamily="34" charset="0"/>
              </a:rPr>
              <a:t> ale </a:t>
            </a:r>
            <a:r>
              <a:rPr lang="ro-RO" altLang="ro-RO" sz="1800" b="1" dirty="0" err="1">
                <a:solidFill>
                  <a:schemeClr val="tx1"/>
                </a:solidFill>
                <a:latin typeface="Trebuchet MS" panose="020B0603020202020204" pitchFamily="34" charset="0"/>
                <a:cs typeface="Tahoma" panose="020B0604030504040204" pitchFamily="34" charset="0"/>
              </a:rPr>
              <a:t>educaţiei</a:t>
            </a:r>
            <a:r>
              <a:rPr lang="ro-RO" altLang="ro-RO" sz="1800" b="1" dirty="0">
                <a:solidFill>
                  <a:schemeClr val="tx1"/>
                </a:solidFill>
                <a:latin typeface="Trebuchet MS" panose="020B0603020202020204" pitchFamily="34" charset="0"/>
                <a:cs typeface="Tahoma" panose="020B0604030504040204" pitchFamily="34" charset="0"/>
              </a:rPr>
              <a:t> pentru anul </a:t>
            </a:r>
            <a:r>
              <a:rPr lang="ro-RO" altLang="ro-RO" sz="1800" b="1" dirty="0" err="1">
                <a:solidFill>
                  <a:schemeClr val="tx1"/>
                </a:solidFill>
                <a:latin typeface="Trebuchet MS" panose="020B0603020202020204" pitchFamily="34" charset="0"/>
                <a:cs typeface="Tahoma" panose="020B0604030504040204" pitchFamily="34" charset="0"/>
              </a:rPr>
              <a:t>şcolar</a:t>
            </a:r>
            <a:r>
              <a:rPr lang="ro-RO" altLang="ro-RO" sz="1800" b="1" dirty="0">
                <a:solidFill>
                  <a:schemeClr val="tx1"/>
                </a:solidFill>
                <a:latin typeface="Trebuchet MS" panose="020B0603020202020204" pitchFamily="34" charset="0"/>
                <a:cs typeface="Tahoma" panose="020B0604030504040204" pitchFamily="34" charset="0"/>
              </a:rPr>
              <a:t> 2021 – 20</a:t>
            </a:r>
            <a:r>
              <a:rPr lang="en-US" altLang="ro-RO" sz="1800" b="1" dirty="0">
                <a:solidFill>
                  <a:schemeClr val="tx1"/>
                </a:solidFill>
                <a:latin typeface="Trebuchet MS" panose="020B0603020202020204" pitchFamily="34" charset="0"/>
                <a:cs typeface="Tahoma" panose="020B0604030504040204" pitchFamily="34" charset="0"/>
              </a:rPr>
              <a:t>2</a:t>
            </a:r>
            <a:r>
              <a:rPr lang="ro-RO" altLang="ro-RO" sz="1800" b="1" dirty="0">
                <a:solidFill>
                  <a:schemeClr val="tx1"/>
                </a:solidFill>
                <a:latin typeface="Trebuchet MS" panose="020B0603020202020204" pitchFamily="34" charset="0"/>
                <a:cs typeface="Tahoma" panose="020B0604030504040204" pitchFamily="34" charset="0"/>
              </a:rPr>
              <a:t>2</a:t>
            </a:r>
            <a:endParaRPr lang="ro-RO" altLang="ro-RO" sz="1800" dirty="0">
              <a:effectLst>
                <a:outerShdw blurRad="38100" dist="38100" dir="2700000" algn="tl">
                  <a:srgbClr val="C0C0C0"/>
                </a:outerShdw>
              </a:effectLst>
              <a:latin typeface="Trebuchet MS" panose="020B0603020202020204" pitchFamily="34" charset="0"/>
              <a:cs typeface="Tahoma" panose="020B0604030504040204" pitchFamily="34" charset="0"/>
            </a:endParaRPr>
          </a:p>
          <a:p>
            <a:pPr marL="0" indent="0" algn="just">
              <a:buNone/>
            </a:pPr>
            <a:r>
              <a:rPr lang="ro-RO" altLang="ro-RO" sz="1800" b="1" dirty="0">
                <a:solidFill>
                  <a:schemeClr val="bg1"/>
                </a:solidFill>
                <a:latin typeface="Trebuchet MS" panose="020B0603020202020204" pitchFamily="34" charset="0"/>
                <a:cs typeface="Tahoma" panose="020B0604030504040204" pitchFamily="34" charset="0"/>
              </a:rPr>
              <a:t>2.1. </a:t>
            </a:r>
            <a:r>
              <a:rPr lang="ro-RO" altLang="ro-RO" sz="1800" dirty="0">
                <a:solidFill>
                  <a:schemeClr val="bg1"/>
                </a:solidFill>
                <a:latin typeface="Trebuchet MS" panose="020B0603020202020204" pitchFamily="34" charset="0"/>
                <a:cs typeface="Tahoma" panose="020B0604030504040204" pitchFamily="34" charset="0"/>
              </a:rPr>
              <a:t>Contextul educativ și sanitar în care se va desfășura activitatea în anul școlar 2021-2022, ca urmare a evoluției pandemiei de COVID -19. </a:t>
            </a:r>
          </a:p>
          <a:p>
            <a:pPr algn="just">
              <a:buFont typeface="Wingdings" panose="05000000000000000000" pitchFamily="2" charset="2"/>
              <a:buChar char="Ø"/>
            </a:pPr>
            <a:r>
              <a:rPr lang="ro-RO" sz="1800" b="1" i="1" dirty="0">
                <a:solidFill>
                  <a:schemeClr val="bg1"/>
                </a:solidFill>
                <a:latin typeface="Trebuchet MS" panose="020B0603020202020204" pitchFamily="34" charset="0"/>
              </a:rPr>
              <a:t>Ordin comun ME-MS </a:t>
            </a:r>
            <a:r>
              <a:rPr lang="ro-RO" sz="1800" b="1" i="1" dirty="0" smtClean="0">
                <a:solidFill>
                  <a:schemeClr val="bg1"/>
                </a:solidFill>
                <a:latin typeface="Trebuchet MS" panose="020B0603020202020204" pitchFamily="34" charset="0"/>
              </a:rPr>
              <a:t>nr.5196/1756/03.09.2021</a:t>
            </a:r>
            <a:r>
              <a:rPr lang="ro-RO" sz="1800" i="1" dirty="0" smtClean="0">
                <a:solidFill>
                  <a:schemeClr val="bg1"/>
                </a:solidFill>
                <a:latin typeface="Trebuchet MS" panose="020B0603020202020204" pitchFamily="34" charset="0"/>
              </a:rPr>
              <a:t>pentru </a:t>
            </a:r>
            <a:r>
              <a:rPr lang="ro-RO" sz="1800" i="1" dirty="0">
                <a:solidFill>
                  <a:schemeClr val="bg1"/>
                </a:solidFill>
                <a:latin typeface="Trebuchet MS" panose="020B0603020202020204" pitchFamily="34" charset="0"/>
              </a:rPr>
              <a:t>aprobarea măsurilor de organizare a activităților în cadrul unităților/instituțiilor de învățământ în condiții de siguranță epidemiologică pentru prevenirea îmbolnăvirilor cu virusul </a:t>
            </a:r>
            <a:r>
              <a:rPr lang="ro-RO" sz="1800" i="1" dirty="0" smtClean="0">
                <a:solidFill>
                  <a:schemeClr val="bg1"/>
                </a:solidFill>
                <a:latin typeface="Trebuchet MS" panose="020B0603020202020204" pitchFamily="34" charset="0"/>
              </a:rPr>
              <a:t>SARS-CoV-2</a:t>
            </a:r>
            <a:r>
              <a:rPr lang="en-US" sz="1800" b="1" i="1" dirty="0" smtClean="0">
                <a:solidFill>
                  <a:schemeClr val="bg1"/>
                </a:solidFill>
                <a:latin typeface="Trebuchet MS" panose="020B0603020202020204" pitchFamily="34" charset="0"/>
              </a:rPr>
              <a:t>, </a:t>
            </a:r>
            <a:r>
              <a:rPr lang="en-US" sz="1800" b="1" i="1" dirty="0" err="1" smtClean="0">
                <a:solidFill>
                  <a:schemeClr val="bg1"/>
                </a:solidFill>
                <a:latin typeface="Trebuchet MS" panose="020B0603020202020204" pitchFamily="34" charset="0"/>
              </a:rPr>
              <a:t>publicat</a:t>
            </a:r>
            <a:r>
              <a:rPr lang="en-US" sz="1800" b="1" i="1" dirty="0" smtClean="0">
                <a:solidFill>
                  <a:schemeClr val="bg1"/>
                </a:solidFill>
                <a:latin typeface="Trebuchet MS" panose="020B0603020202020204" pitchFamily="34" charset="0"/>
              </a:rPr>
              <a:t> </a:t>
            </a:r>
            <a:r>
              <a:rPr lang="ro-RO" sz="1800" b="1" i="1" dirty="0" smtClean="0">
                <a:solidFill>
                  <a:schemeClr val="bg1"/>
                </a:solidFill>
                <a:latin typeface="Trebuchet MS" panose="020B0603020202020204" pitchFamily="34" charset="0"/>
              </a:rPr>
              <a:t>în M. Of. Partea I, nr. 848/06.09.2021.</a:t>
            </a:r>
          </a:p>
          <a:p>
            <a:pPr algn="just">
              <a:buFont typeface="Wingdings" panose="05000000000000000000" pitchFamily="2" charset="2"/>
              <a:buChar char="Ø"/>
            </a:pPr>
            <a:r>
              <a:rPr lang="ro-RO" sz="1800" b="1" dirty="0" smtClean="0">
                <a:solidFill>
                  <a:schemeClr val="bg1"/>
                </a:solidFill>
                <a:latin typeface="Trebuchet MS" panose="020B0603020202020204" pitchFamily="34" charset="0"/>
              </a:rPr>
              <a:t>Art.2.</a:t>
            </a:r>
            <a:r>
              <a:rPr lang="ro-RO" sz="1800" dirty="0" smtClean="0">
                <a:solidFill>
                  <a:schemeClr val="bg1"/>
                </a:solidFill>
                <a:latin typeface="Trebuchet MS" panose="020B0603020202020204" pitchFamily="34" charset="0"/>
              </a:rPr>
              <a:t>— (</a:t>
            </a:r>
            <a:r>
              <a:rPr lang="ro-RO" sz="1800" dirty="0">
                <a:solidFill>
                  <a:schemeClr val="bg1"/>
                </a:solidFill>
                <a:latin typeface="Trebuchet MS" panose="020B0603020202020204" pitchFamily="34" charset="0"/>
              </a:rPr>
              <a:t>3) Scenariul de funcționare al unității/instituției de învățământ pe parcursul anului școlar/universitar se va actualiza săptămânal, cu referință la fiecare zi de vineri, în funcție de situația privind evoluția epidemiologică publicată pe site-ul DSP, prin raportare la prevederile art. 3.</a:t>
            </a:r>
            <a:endParaRPr lang="ro-RO" sz="1800" i="1" dirty="0">
              <a:solidFill>
                <a:schemeClr val="bg1"/>
              </a:solidFill>
              <a:latin typeface="Trebuchet MS" panose="020B0603020202020204" pitchFamily="34" charset="0"/>
            </a:endParaRPr>
          </a:p>
        </p:txBody>
      </p:sp>
    </p:spTree>
    <p:extLst>
      <p:ext uri="{BB962C8B-B14F-4D97-AF65-F5344CB8AC3E}">
        <p14:creationId xmlns:p14="http://schemas.microsoft.com/office/powerpoint/2010/main" val="4201506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6355" y="339634"/>
            <a:ext cx="10641874" cy="4801314"/>
          </a:xfrm>
          <a:prstGeom prst="rect">
            <a:avLst/>
          </a:prstGeom>
        </p:spPr>
        <p:txBody>
          <a:bodyPr wrap="square">
            <a:spAutoFit/>
          </a:bodyPr>
          <a:lstStyle/>
          <a:p>
            <a:pPr lvl="0" algn="just"/>
            <a:r>
              <a:rPr lang="ro-RO" dirty="0">
                <a:solidFill>
                  <a:schemeClr val="bg1"/>
                </a:solidFill>
                <a:latin typeface="Trebuchet MS" panose="020B0603020202020204" pitchFamily="34" charset="0"/>
              </a:rPr>
              <a:t>Art. 3. — (1) Consiliul de administrație al unității de învățământ propune ISJ/ISMB aplicarea scenariului de organizare și desfășurare a cursurilor în unitatea de învățământ, pe baza criteriului epidemiologic privind rata incidenței cumulate la nivelul localității, respectiv numărul total de cazuri noi din ultimele 14 zile raportat la 1.000 de locuitori, după cum urmează: </a:t>
            </a:r>
            <a:endParaRPr lang="ro-RO" dirty="0" smtClean="0">
              <a:solidFill>
                <a:schemeClr val="bg1"/>
              </a:solidFill>
              <a:latin typeface="Trebuchet MS" panose="020B0603020202020204" pitchFamily="34" charset="0"/>
            </a:endParaRPr>
          </a:p>
          <a:p>
            <a:pPr lvl="0" algn="just"/>
            <a:endParaRPr lang="ro-RO" dirty="0">
              <a:solidFill>
                <a:schemeClr val="bg1"/>
              </a:solidFill>
              <a:latin typeface="Trebuchet MS" panose="020B0603020202020204" pitchFamily="34" charset="0"/>
            </a:endParaRPr>
          </a:p>
          <a:p>
            <a:pPr lvl="0" algn="just"/>
            <a:r>
              <a:rPr lang="ro-RO" dirty="0">
                <a:solidFill>
                  <a:schemeClr val="bg1"/>
                </a:solidFill>
                <a:latin typeface="Trebuchet MS" panose="020B0603020202020204" pitchFamily="34" charset="0"/>
              </a:rPr>
              <a:t>Scenariul 1 </a:t>
            </a:r>
            <a:endParaRPr lang="ro-RO" dirty="0" smtClean="0">
              <a:solidFill>
                <a:schemeClr val="bg1"/>
              </a:solidFill>
              <a:latin typeface="Trebuchet MS" panose="020B0603020202020204" pitchFamily="34" charset="0"/>
            </a:endParaRPr>
          </a:p>
          <a:p>
            <a:pPr lvl="0" algn="just"/>
            <a:r>
              <a:rPr lang="ro-RO" dirty="0" smtClean="0">
                <a:solidFill>
                  <a:schemeClr val="bg1"/>
                </a:solidFill>
                <a:latin typeface="Trebuchet MS" panose="020B0603020202020204" pitchFamily="34" charset="0"/>
              </a:rPr>
              <a:t>Participarea </a:t>
            </a:r>
            <a:r>
              <a:rPr lang="ro-RO" dirty="0">
                <a:solidFill>
                  <a:schemeClr val="bg1"/>
                </a:solidFill>
                <a:latin typeface="Trebuchet MS" panose="020B0603020202020204" pitchFamily="34" charset="0"/>
              </a:rPr>
              <a:t>zilnică cu prezență fizică a tuturor </a:t>
            </a:r>
            <a:r>
              <a:rPr lang="ro-RO" dirty="0" err="1">
                <a:solidFill>
                  <a:schemeClr val="bg1"/>
                </a:solidFill>
                <a:latin typeface="Trebuchet MS" panose="020B0603020202020204" pitchFamily="34" charset="0"/>
              </a:rPr>
              <a:t>antepreșcolarilor</a:t>
            </a:r>
            <a:r>
              <a:rPr lang="ro-RO" dirty="0">
                <a:solidFill>
                  <a:schemeClr val="bg1"/>
                </a:solidFill>
                <a:latin typeface="Trebuchet MS" panose="020B0603020202020204" pitchFamily="34" charset="0"/>
              </a:rPr>
              <a:t>, preșcolarilor și elevilor în unitățile de învățământ, cu respectarea și aplicarea tuturor normelor de protecție Incidența cumulată în ultimele 14 zile a cazurilor din localitate mai mică sau egală cu 6/1.000 de </a:t>
            </a:r>
            <a:r>
              <a:rPr lang="ro-RO" dirty="0" smtClean="0">
                <a:solidFill>
                  <a:schemeClr val="bg1"/>
                </a:solidFill>
                <a:latin typeface="Trebuchet MS" panose="020B0603020202020204" pitchFamily="34" charset="0"/>
              </a:rPr>
              <a:t>locuitori</a:t>
            </a:r>
          </a:p>
          <a:p>
            <a:pPr lvl="0" algn="just"/>
            <a:r>
              <a:rPr lang="ro-RO" dirty="0" smtClean="0">
                <a:solidFill>
                  <a:schemeClr val="bg1"/>
                </a:solidFill>
                <a:latin typeface="Trebuchet MS" panose="020B0603020202020204" pitchFamily="34" charset="0"/>
              </a:rPr>
              <a:t> </a:t>
            </a:r>
            <a:endParaRPr lang="ro-RO" dirty="0">
              <a:solidFill>
                <a:schemeClr val="bg1"/>
              </a:solidFill>
              <a:latin typeface="Trebuchet MS" panose="020B0603020202020204" pitchFamily="34" charset="0"/>
            </a:endParaRPr>
          </a:p>
          <a:p>
            <a:pPr lvl="0" algn="just"/>
            <a:r>
              <a:rPr lang="ro-RO" dirty="0">
                <a:solidFill>
                  <a:schemeClr val="bg1"/>
                </a:solidFill>
                <a:latin typeface="Trebuchet MS" panose="020B0603020202020204" pitchFamily="34" charset="0"/>
              </a:rPr>
              <a:t>Scenariul 2 </a:t>
            </a:r>
            <a:endParaRPr lang="ro-RO" dirty="0" smtClean="0">
              <a:solidFill>
                <a:schemeClr val="bg1"/>
              </a:solidFill>
              <a:latin typeface="Trebuchet MS" panose="020B0603020202020204" pitchFamily="34" charset="0"/>
            </a:endParaRPr>
          </a:p>
          <a:p>
            <a:pPr lvl="0" algn="just"/>
            <a:r>
              <a:rPr lang="ro-RO" dirty="0" smtClean="0">
                <a:solidFill>
                  <a:schemeClr val="bg1"/>
                </a:solidFill>
                <a:latin typeface="Trebuchet MS" panose="020B0603020202020204" pitchFamily="34" charset="0"/>
              </a:rPr>
              <a:t>a</a:t>
            </a:r>
            <a:r>
              <a:rPr lang="ro-RO" dirty="0">
                <a:solidFill>
                  <a:schemeClr val="bg1"/>
                </a:solidFill>
                <a:latin typeface="Trebuchet MS" panose="020B0603020202020204" pitchFamily="34" charset="0"/>
              </a:rPr>
              <a:t>) Participarea zilnică cu prezență fizică în unitățile de învățământ a tuturor </a:t>
            </a:r>
            <a:r>
              <a:rPr lang="ro-RO" dirty="0" err="1">
                <a:solidFill>
                  <a:schemeClr val="bg1"/>
                </a:solidFill>
                <a:latin typeface="Trebuchet MS" panose="020B0603020202020204" pitchFamily="34" charset="0"/>
              </a:rPr>
              <a:t>antepreșcolarilor</a:t>
            </a:r>
            <a:r>
              <a:rPr lang="ro-RO" dirty="0">
                <a:solidFill>
                  <a:schemeClr val="bg1"/>
                </a:solidFill>
                <a:latin typeface="Trebuchet MS" panose="020B0603020202020204" pitchFamily="34" charset="0"/>
              </a:rPr>
              <a:t>, preșcolarilor și a elevilor din învățământul special, cu respectarea și aplicarea tuturor normelor de protecție </a:t>
            </a:r>
          </a:p>
          <a:p>
            <a:pPr lvl="0" algn="just"/>
            <a:r>
              <a:rPr lang="ro-RO" dirty="0">
                <a:solidFill>
                  <a:schemeClr val="bg1"/>
                </a:solidFill>
                <a:latin typeface="Trebuchet MS" panose="020B0603020202020204" pitchFamily="34" charset="0"/>
              </a:rPr>
              <a:t>b) Participarea zilnică, în sistem on-line, a tuturor elevilor, cu excepția celor din învățământul special Incidența cumulată în ultimele 14 zile a cazurilor din localitate este mai mare de 6/1.000 de locuitori până la instituirea stării de carantină la nivelul unității.</a:t>
            </a:r>
          </a:p>
        </p:txBody>
      </p:sp>
    </p:spTree>
    <p:extLst>
      <p:ext uri="{BB962C8B-B14F-4D97-AF65-F5344CB8AC3E}">
        <p14:creationId xmlns:p14="http://schemas.microsoft.com/office/powerpoint/2010/main" val="1991337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3487" y="639096"/>
            <a:ext cx="11533378" cy="5289755"/>
          </a:xfrm>
        </p:spPr>
        <p:txBody>
          <a:bodyPr>
            <a:noAutofit/>
          </a:bodyPr>
          <a:lstStyle/>
          <a:p>
            <a:pPr marL="0" indent="0" algn="just">
              <a:buNone/>
            </a:pPr>
            <a:endParaRPr lang="ro-RO" altLang="ro-RO" sz="1800" b="1" dirty="0">
              <a:solidFill>
                <a:schemeClr val="bg1"/>
              </a:solidFill>
              <a:latin typeface="Trebuchet MS" panose="020B0603020202020204" pitchFamily="34" charset="0"/>
              <a:ea typeface="Calibri" panose="020F0502020204030204" pitchFamily="34" charset="0"/>
            </a:endParaRPr>
          </a:p>
          <a:p>
            <a:pPr marL="0" indent="0" algn="just">
              <a:buNone/>
            </a:pPr>
            <a:endParaRPr lang="ro-RO" altLang="ro-RO" sz="1800" b="1" dirty="0">
              <a:solidFill>
                <a:schemeClr val="bg1"/>
              </a:solidFill>
              <a:latin typeface="Trebuchet MS" panose="020B0603020202020204" pitchFamily="34" charset="0"/>
              <a:ea typeface="Calibri" panose="020F0502020204030204" pitchFamily="34" charset="0"/>
            </a:endParaRPr>
          </a:p>
          <a:p>
            <a:pPr marL="0" indent="0" algn="just">
              <a:buNone/>
            </a:pPr>
            <a:endParaRPr lang="ro-RO" altLang="ro-RO" sz="1800" b="1" dirty="0">
              <a:solidFill>
                <a:schemeClr val="bg1"/>
              </a:solidFill>
              <a:latin typeface="Trebuchet MS" panose="020B0603020202020204" pitchFamily="34" charset="0"/>
              <a:ea typeface="Calibri" panose="020F0502020204030204" pitchFamily="34" charset="0"/>
            </a:endParaRPr>
          </a:p>
          <a:p>
            <a:pPr marL="0" indent="0" algn="just">
              <a:buNone/>
            </a:pPr>
            <a:endParaRPr lang="ro-RO" altLang="ro-RO" sz="1800" b="1" dirty="0">
              <a:solidFill>
                <a:schemeClr val="bg1"/>
              </a:solidFill>
              <a:latin typeface="Trebuchet MS" panose="020B0603020202020204" pitchFamily="34" charset="0"/>
              <a:ea typeface="Calibri" panose="020F0502020204030204" pitchFamily="34" charset="0"/>
            </a:endParaRPr>
          </a:p>
          <a:p>
            <a:pPr marL="0" indent="0" algn="just">
              <a:buNone/>
            </a:pPr>
            <a:endParaRPr lang="ro-RO" altLang="ro-RO" sz="1800" b="1" dirty="0">
              <a:solidFill>
                <a:schemeClr val="bg1"/>
              </a:solidFill>
              <a:latin typeface="Trebuchet MS" panose="020B0603020202020204" pitchFamily="34" charset="0"/>
              <a:ea typeface="Calibri" panose="020F0502020204030204" pitchFamily="34" charset="0"/>
            </a:endParaRPr>
          </a:p>
          <a:p>
            <a:pPr marL="0" indent="0" algn="just">
              <a:buNone/>
            </a:pPr>
            <a:endParaRPr lang="ro-RO" altLang="ro-RO" sz="1800" b="1" dirty="0">
              <a:solidFill>
                <a:schemeClr val="bg1"/>
              </a:solidFill>
              <a:latin typeface="Trebuchet MS" panose="020B0603020202020204" pitchFamily="34" charset="0"/>
              <a:ea typeface="Calibri" panose="020F0502020204030204" pitchFamily="34" charset="0"/>
            </a:endParaRPr>
          </a:p>
          <a:p>
            <a:pPr marL="0" indent="0" algn="just">
              <a:buNone/>
            </a:pPr>
            <a:endParaRPr lang="ro-RO" altLang="ro-RO" sz="1800" b="1" dirty="0">
              <a:solidFill>
                <a:schemeClr val="bg1"/>
              </a:solidFill>
              <a:latin typeface="Trebuchet MS" panose="020B0603020202020204" pitchFamily="34" charset="0"/>
              <a:ea typeface="Calibri" panose="020F0502020204030204" pitchFamily="34" charset="0"/>
            </a:endParaRPr>
          </a:p>
          <a:p>
            <a:pPr marL="0" indent="0" algn="just">
              <a:buNone/>
            </a:pPr>
            <a:endParaRPr lang="ro-RO" altLang="ro-RO" sz="1800" b="1" dirty="0">
              <a:solidFill>
                <a:schemeClr val="bg1"/>
              </a:solidFill>
              <a:latin typeface="Trebuchet MS" panose="020B0603020202020204" pitchFamily="34" charset="0"/>
              <a:ea typeface="Calibri" panose="020F0502020204030204" pitchFamily="34" charset="0"/>
            </a:endParaRPr>
          </a:p>
          <a:p>
            <a:pPr marL="0" indent="0" algn="just">
              <a:buNone/>
            </a:pPr>
            <a:endParaRPr lang="ro-RO" altLang="ro-RO" sz="1800" b="1" dirty="0">
              <a:solidFill>
                <a:schemeClr val="bg1"/>
              </a:solidFill>
              <a:latin typeface="Trebuchet MS" panose="020B0603020202020204" pitchFamily="34" charset="0"/>
              <a:ea typeface="Calibri" panose="020F0502020204030204" pitchFamily="34" charset="0"/>
            </a:endParaRPr>
          </a:p>
          <a:p>
            <a:pPr marL="0" indent="0" algn="just">
              <a:buNone/>
            </a:pPr>
            <a:endParaRPr lang="ro-RO" altLang="ro-RO" sz="1800" b="1" dirty="0">
              <a:solidFill>
                <a:schemeClr val="bg1"/>
              </a:solidFill>
              <a:latin typeface="Trebuchet MS" panose="020B0603020202020204" pitchFamily="34" charset="0"/>
              <a:ea typeface="Calibri" panose="020F0502020204030204" pitchFamily="34" charset="0"/>
            </a:endParaRPr>
          </a:p>
          <a:p>
            <a:pPr marL="0" indent="0" algn="just">
              <a:buNone/>
            </a:pPr>
            <a:endParaRPr lang="ro-RO" altLang="ro-RO" sz="1800" b="1" dirty="0">
              <a:solidFill>
                <a:schemeClr val="bg1"/>
              </a:solidFill>
              <a:latin typeface="Trebuchet MS" panose="020B0603020202020204" pitchFamily="34" charset="0"/>
              <a:ea typeface="Calibri" panose="020F0502020204030204" pitchFamily="34" charset="0"/>
            </a:endParaRPr>
          </a:p>
          <a:p>
            <a:pPr marL="0" indent="0" algn="just">
              <a:buNone/>
            </a:pPr>
            <a:r>
              <a:rPr lang="ro-RO" altLang="ro-RO" sz="1800" b="1" dirty="0">
                <a:solidFill>
                  <a:schemeClr val="bg1"/>
                </a:solidFill>
                <a:latin typeface="Trebuchet MS" panose="020B0603020202020204" pitchFamily="34" charset="0"/>
                <a:ea typeface="Calibri" panose="020F0502020204030204" pitchFamily="34" charset="0"/>
              </a:rPr>
              <a:t>2.2. </a:t>
            </a:r>
            <a:r>
              <a:rPr lang="ro-RO" altLang="ro-RO" sz="1800" i="1" dirty="0">
                <a:solidFill>
                  <a:schemeClr val="bg1"/>
                </a:solidFill>
                <a:latin typeface="Trebuchet MS" panose="020B0603020202020204" pitchFamily="34" charset="0"/>
                <a:ea typeface="Calibri" panose="020F0502020204030204" pitchFamily="34" charset="0"/>
              </a:rPr>
              <a:t>Repere metodologice pentru aplicarea curriculumului la clasa a IX-a în anul școlar 2021-2022. </a:t>
            </a:r>
            <a:r>
              <a:rPr lang="it-IT" altLang="ro-RO" sz="1800" dirty="0">
                <a:solidFill>
                  <a:schemeClr val="bg1"/>
                </a:solidFill>
                <a:latin typeface="Trebuchet MS" panose="020B0603020202020204" pitchFamily="34" charset="0"/>
                <a:cs typeface="Arial" panose="020B0604020202020204" pitchFamily="34" charset="0"/>
              </a:rPr>
              <a:t>Prezentarea ghidurilor metodologice pe discipline, destinate cadrelor didactice. </a:t>
            </a:r>
            <a:endParaRPr lang="ro-RO" altLang="ro-RO" sz="1800" dirty="0">
              <a:solidFill>
                <a:schemeClr val="bg1"/>
              </a:solidFill>
              <a:latin typeface="Trebuchet MS" panose="020B0603020202020204" pitchFamily="34" charset="0"/>
              <a:cs typeface="Arial" panose="020B0604020202020204" pitchFamily="34" charset="0"/>
            </a:endParaRPr>
          </a:p>
          <a:p>
            <a:pPr marL="0" indent="0" algn="just">
              <a:buNone/>
            </a:pPr>
            <a:r>
              <a:rPr lang="ro-RO" altLang="ro-RO" sz="1800" b="1" dirty="0">
                <a:solidFill>
                  <a:srgbClr val="0070C0"/>
                </a:solidFill>
                <a:hlinkClick r:id="rId3"/>
              </a:rPr>
              <a:t>https://</a:t>
            </a:r>
            <a:r>
              <a:rPr lang="ro-RO" altLang="ro-RO" sz="1800" b="1" dirty="0" smtClean="0">
                <a:solidFill>
                  <a:srgbClr val="0070C0"/>
                </a:solidFill>
                <a:hlinkClick r:id="rId3"/>
              </a:rPr>
              <a:t>www.edu.ro/repere_metodologice_aplicare_curriculum_clasa_IX_an_scolar_2021_2022</a:t>
            </a:r>
            <a:endParaRPr lang="ro-RO" altLang="ro-RO" sz="1800" b="1" dirty="0">
              <a:solidFill>
                <a:srgbClr val="0070C0"/>
              </a:solidFill>
            </a:endParaRPr>
          </a:p>
          <a:p>
            <a:pPr marL="0" indent="0" algn="ctr">
              <a:buNone/>
            </a:pPr>
            <a:r>
              <a:rPr lang="ro-RO" altLang="ro-RO" sz="1600" b="1" dirty="0">
                <a:solidFill>
                  <a:schemeClr val="tx1"/>
                </a:solidFill>
                <a:latin typeface="Trebuchet MS" panose="020B0603020202020204" pitchFamily="34" charset="0"/>
              </a:rPr>
              <a:t>Ce anume a generat elaborarea lor?</a:t>
            </a:r>
          </a:p>
          <a:p>
            <a:pPr algn="just">
              <a:buFont typeface="Wingdings" panose="05000000000000000000" pitchFamily="2" charset="2"/>
              <a:buChar char="ü"/>
            </a:pPr>
            <a:r>
              <a:rPr lang="ro-RO" altLang="ro-RO" sz="1600" dirty="0">
                <a:solidFill>
                  <a:schemeClr val="bg1"/>
                </a:solidFill>
                <a:latin typeface="Trebuchet MS" panose="020B0603020202020204" pitchFamily="34" charset="0"/>
              </a:rPr>
              <a:t>Nevoia de a oferi un material de sprijin în vederea desfășurării activității didactice, prin raportare la elementele de continuitate și de discontinuitate existente între programele de gimnaziu parcurse de elevi și programa de clasa a IX-a.</a:t>
            </a:r>
          </a:p>
          <a:p>
            <a:pPr marL="0" indent="0" algn="ctr">
              <a:buNone/>
            </a:pPr>
            <a:r>
              <a:rPr lang="ro-RO" altLang="ro-RO" sz="1600" b="1" dirty="0">
                <a:solidFill>
                  <a:schemeClr val="tx1"/>
                </a:solidFill>
                <a:latin typeface="Trebuchet MS" panose="020B0603020202020204" pitchFamily="34" charset="0"/>
              </a:rPr>
              <a:t>Care este scopul lor?</a:t>
            </a:r>
            <a:endParaRPr lang="ro-RO" altLang="ro-RO" sz="1600" dirty="0">
              <a:solidFill>
                <a:schemeClr val="tx1"/>
              </a:solidFill>
              <a:latin typeface="Trebuchet MS" panose="020B0603020202020204" pitchFamily="34" charset="0"/>
            </a:endParaRPr>
          </a:p>
          <a:p>
            <a:pPr algn="just">
              <a:buFont typeface="Wingdings" panose="05000000000000000000" pitchFamily="2" charset="2"/>
              <a:buChar char="ü"/>
            </a:pPr>
            <a:r>
              <a:rPr lang="ro-RO" altLang="ro-RO" sz="1600" dirty="0">
                <a:solidFill>
                  <a:schemeClr val="bg1"/>
                </a:solidFill>
                <a:latin typeface="Trebuchet MS" panose="020B0603020202020204" pitchFamily="34" charset="0"/>
              </a:rPr>
              <a:t>Elaborarea reperelor metodologice are drept scop sprijinirea profesorilor de limbi moderne în aplicarea, în anul școlar 2021-2022, a programei pentru disciplina </a:t>
            </a:r>
            <a:r>
              <a:rPr lang="ro-RO" altLang="ro-RO" sz="1600" b="1" dirty="0">
                <a:solidFill>
                  <a:schemeClr val="bg1"/>
                </a:solidFill>
                <a:latin typeface="Trebuchet MS" panose="020B0603020202020204" pitchFamily="34" charset="0"/>
              </a:rPr>
              <a:t>Limba modernă (engleză, japoneză, franceză, spaniolă, italiană și portugheză</a:t>
            </a:r>
            <a:r>
              <a:rPr lang="en-US" altLang="ro-RO" sz="1600" b="1" dirty="0" smtClean="0">
                <a:solidFill>
                  <a:schemeClr val="bg1"/>
                </a:solidFill>
                <a:latin typeface="Trebuchet MS" panose="020B0603020202020204" pitchFamily="34" charset="0"/>
              </a:rPr>
              <a:t>)</a:t>
            </a:r>
            <a:r>
              <a:rPr lang="en-US" altLang="ro-RO" sz="1600" dirty="0">
                <a:solidFill>
                  <a:schemeClr val="bg1"/>
                </a:solidFill>
                <a:latin typeface="Trebuchet MS" panose="020B0603020202020204" pitchFamily="34" charset="0"/>
              </a:rPr>
              <a:t> </a:t>
            </a:r>
            <a:r>
              <a:rPr lang="en-US" altLang="ro-RO" sz="1600" dirty="0" err="1" smtClean="0">
                <a:solidFill>
                  <a:schemeClr val="bg1"/>
                </a:solidFill>
                <a:latin typeface="Trebuchet MS" panose="020B0603020202020204" pitchFamily="34" charset="0"/>
              </a:rPr>
              <a:t>aferente</a:t>
            </a:r>
            <a:r>
              <a:rPr lang="en-US" altLang="ro-RO" sz="1600" dirty="0" smtClean="0">
                <a:solidFill>
                  <a:schemeClr val="bg1"/>
                </a:solidFill>
                <a:latin typeface="Trebuchet MS" panose="020B0603020202020204" pitchFamily="34" charset="0"/>
              </a:rPr>
              <a:t> </a:t>
            </a:r>
            <a:r>
              <a:rPr lang="en-US" altLang="ro-RO" sz="1600" dirty="0" err="1">
                <a:solidFill>
                  <a:schemeClr val="bg1"/>
                </a:solidFill>
                <a:latin typeface="Trebuchet MS" panose="020B0603020202020204" pitchFamily="34" charset="0"/>
              </a:rPr>
              <a:t>clasei</a:t>
            </a:r>
            <a:r>
              <a:rPr lang="en-US" altLang="ro-RO" sz="1600" dirty="0">
                <a:solidFill>
                  <a:schemeClr val="bg1"/>
                </a:solidFill>
                <a:latin typeface="Trebuchet MS" panose="020B0603020202020204" pitchFamily="34" charset="0"/>
              </a:rPr>
              <a:t> a </a:t>
            </a:r>
            <a:r>
              <a:rPr lang="en-US" altLang="ro-RO" sz="1600" dirty="0" smtClean="0">
                <a:solidFill>
                  <a:schemeClr val="bg1"/>
                </a:solidFill>
                <a:latin typeface="Trebuchet MS" panose="020B0603020202020204" pitchFamily="34" charset="0"/>
              </a:rPr>
              <a:t>IX-a, </a:t>
            </a:r>
            <a:r>
              <a:rPr lang="ro-RO" altLang="ro-RO" sz="1600" dirty="0">
                <a:solidFill>
                  <a:schemeClr val="bg1"/>
                </a:solidFill>
                <a:latin typeface="Trebuchet MS" panose="020B0603020202020204" pitchFamily="34" charset="0"/>
              </a:rPr>
              <a:t>î</a:t>
            </a:r>
            <a:r>
              <a:rPr lang="en-US" altLang="ro-RO" sz="1600" dirty="0">
                <a:solidFill>
                  <a:schemeClr val="bg1"/>
                </a:solidFill>
                <a:latin typeface="Trebuchet MS" panose="020B0603020202020204" pitchFamily="34" charset="0"/>
              </a:rPr>
              <a:t>n con</a:t>
            </a:r>
            <a:r>
              <a:rPr lang="ro-RO" altLang="ro-RO" sz="1600" dirty="0" err="1">
                <a:solidFill>
                  <a:schemeClr val="bg1"/>
                </a:solidFill>
                <a:latin typeface="Trebuchet MS" panose="020B0603020202020204" pitchFamily="34" charset="0"/>
              </a:rPr>
              <a:t>tinuarea</a:t>
            </a:r>
            <a:r>
              <a:rPr lang="ro-RO" altLang="ro-RO" sz="1600" dirty="0">
                <a:solidFill>
                  <a:schemeClr val="bg1"/>
                </a:solidFill>
                <a:latin typeface="Trebuchet MS" panose="020B0603020202020204" pitchFamily="34" charset="0"/>
              </a:rPr>
              <a:t> programelor de gimnaziu aprobate prin OM nr. 3393/2017.</a:t>
            </a:r>
            <a:r>
              <a:rPr lang="ro-RO" altLang="ro-RO" sz="1600" dirty="0" smtClean="0">
                <a:solidFill>
                  <a:schemeClr val="bg1"/>
                </a:solidFill>
                <a:latin typeface="Trebuchet MS" panose="020B0603020202020204" pitchFamily="34" charset="0"/>
              </a:rPr>
              <a:t> </a:t>
            </a:r>
            <a:endParaRPr lang="en-US" altLang="ro-RO" sz="1600" dirty="0" smtClean="0">
              <a:solidFill>
                <a:schemeClr val="bg1"/>
              </a:solidFill>
              <a:latin typeface="Trebuchet MS" panose="020B0603020202020204" pitchFamily="34" charset="0"/>
            </a:endParaRPr>
          </a:p>
          <a:p>
            <a:pPr marL="0" indent="0" algn="just">
              <a:buNone/>
            </a:pPr>
            <a:r>
              <a:rPr lang="en-US" altLang="ro-RO" sz="1600" b="1" dirty="0" smtClean="0">
                <a:solidFill>
                  <a:schemeClr val="tx1"/>
                </a:solidFill>
                <a:latin typeface="Trebuchet MS" panose="020B0603020202020204" pitchFamily="34" charset="0"/>
              </a:rPr>
              <a:t>                                                                                  </a:t>
            </a:r>
            <a:r>
              <a:rPr lang="ro-RO" altLang="ro-RO" sz="1600" b="1" dirty="0" smtClean="0">
                <a:solidFill>
                  <a:schemeClr val="tx1"/>
                </a:solidFill>
                <a:latin typeface="Trebuchet MS" panose="020B0603020202020204" pitchFamily="34" charset="0"/>
              </a:rPr>
              <a:t>Ce </a:t>
            </a:r>
            <a:r>
              <a:rPr lang="ro-RO" altLang="ro-RO" sz="1600" b="1" dirty="0">
                <a:solidFill>
                  <a:schemeClr val="tx1"/>
                </a:solidFill>
                <a:latin typeface="Trebuchet MS" panose="020B0603020202020204" pitchFamily="34" charset="0"/>
              </a:rPr>
              <a:t>reprezintă?</a:t>
            </a:r>
            <a:endParaRPr lang="ro-RO" altLang="ro-RO" sz="1600" dirty="0">
              <a:solidFill>
                <a:schemeClr val="tx1"/>
              </a:solidFill>
              <a:latin typeface="Trebuchet MS" panose="020B0603020202020204" pitchFamily="34" charset="0"/>
            </a:endParaRPr>
          </a:p>
          <a:p>
            <a:pPr algn="just">
              <a:buFont typeface="Wingdings" panose="05000000000000000000" pitchFamily="2" charset="2"/>
              <a:buChar char="ü"/>
            </a:pPr>
            <a:r>
              <a:rPr lang="ro-RO" altLang="ro-RO" sz="1600" dirty="0">
                <a:solidFill>
                  <a:schemeClr val="bg1"/>
                </a:solidFill>
                <a:latin typeface="Trebuchet MS" panose="020B0603020202020204" pitchFamily="34" charset="0"/>
              </a:rPr>
              <a:t>Reperele metodologice reprezintă materiale de sprijin </a:t>
            </a:r>
            <a:r>
              <a:rPr lang="en-US" altLang="ro-RO" sz="1600" dirty="0" smtClean="0">
                <a:solidFill>
                  <a:schemeClr val="bg1"/>
                </a:solidFill>
                <a:latin typeface="Trebuchet MS" panose="020B0603020202020204" pitchFamily="34" charset="0"/>
              </a:rPr>
              <a:t>cu</a:t>
            </a:r>
            <a:r>
              <a:rPr lang="ro-RO" altLang="ro-RO" sz="1600" dirty="0" smtClean="0">
                <a:solidFill>
                  <a:schemeClr val="bg1"/>
                </a:solidFill>
                <a:latin typeface="Trebuchet MS" panose="020B0603020202020204" pitchFamily="34" charset="0"/>
              </a:rPr>
              <a:t> </a:t>
            </a:r>
            <a:r>
              <a:rPr lang="ro-RO" altLang="ro-RO" sz="1600" dirty="0">
                <a:solidFill>
                  <a:schemeClr val="bg1"/>
                </a:solidFill>
                <a:latin typeface="Trebuchet MS" panose="020B0603020202020204" pitchFamily="34" charset="0"/>
              </a:rPr>
              <a:t>titlu de recomandare, fără a reprezenta o abordare exhaustivă sau prescriptivă/obligatorie. Fiecare profesor va reflecta asupra propriului demers, în vederea stabilirii acțiunilor necesare pentru planificarea, proiectarea și desfășurarea procesului instructiv-educativ în anul școlar 2021-2022. </a:t>
            </a:r>
          </a:p>
          <a:p>
            <a:pPr algn="just"/>
            <a:endParaRPr lang="ro-RO" altLang="ro-RO" sz="1800" dirty="0">
              <a:solidFill>
                <a:schemeClr val="bg1"/>
              </a:solidFill>
              <a:latin typeface="Trebuchet MS" panose="020B0603020202020204" pitchFamily="34" charset="0"/>
            </a:endParaRPr>
          </a:p>
          <a:p>
            <a:pPr algn="just"/>
            <a:endParaRPr lang="ro-RO" altLang="ro-RO" sz="1800" dirty="0">
              <a:solidFill>
                <a:schemeClr val="bg1"/>
              </a:solidFill>
              <a:latin typeface="Trebuchet MS" panose="020B0603020202020204" pitchFamily="34" charset="0"/>
            </a:endParaRPr>
          </a:p>
          <a:p>
            <a:pPr marL="0" indent="0" algn="just">
              <a:buNone/>
            </a:pPr>
            <a:endParaRPr lang="ro-RO" altLang="ro-RO" sz="1800" dirty="0">
              <a:solidFill>
                <a:schemeClr val="bg1"/>
              </a:solidFill>
              <a:latin typeface="Trebuchet MS" panose="020B0603020202020204" pitchFamily="34" charset="0"/>
              <a:cs typeface="Arial" panose="020B0604020202020204" pitchFamily="34" charset="0"/>
            </a:endParaRPr>
          </a:p>
          <a:p>
            <a:pPr marL="0" indent="0" algn="just">
              <a:buNone/>
            </a:pPr>
            <a:endParaRPr lang="ro-RO" altLang="ro-RO" sz="1800" dirty="0">
              <a:solidFill>
                <a:schemeClr val="bg1"/>
              </a:solidFill>
              <a:latin typeface="Trebuchet MS" panose="020B0603020202020204" pitchFamily="34" charset="0"/>
              <a:cs typeface="Arial" panose="020B0604020202020204" pitchFamily="34" charset="0"/>
            </a:endParaRPr>
          </a:p>
          <a:p>
            <a:pPr marL="0" indent="0" algn="just">
              <a:buNone/>
            </a:pPr>
            <a:endParaRPr lang="ro-RO" altLang="ro-RO" sz="1800" dirty="0">
              <a:solidFill>
                <a:schemeClr val="bg1"/>
              </a:solidFill>
              <a:latin typeface="Trebuchet MS" panose="020B0603020202020204" pitchFamily="34" charset="0"/>
              <a:cs typeface="Arial" panose="020B0604020202020204" pitchFamily="34" charset="0"/>
            </a:endParaRPr>
          </a:p>
          <a:p>
            <a:pPr marL="0" indent="0" algn="just">
              <a:buNone/>
            </a:pPr>
            <a:endParaRPr lang="ro-RO" altLang="ro-RO" sz="1800" dirty="0">
              <a:solidFill>
                <a:schemeClr val="bg1"/>
              </a:solidFill>
              <a:latin typeface="Trebuchet MS" panose="020B0603020202020204" pitchFamily="34" charset="0"/>
              <a:cs typeface="Arial" panose="020B0604020202020204" pitchFamily="34" charset="0"/>
            </a:endParaRPr>
          </a:p>
          <a:p>
            <a:pPr marL="0" indent="0" algn="just">
              <a:buNone/>
            </a:pPr>
            <a:endParaRPr lang="ro-RO" altLang="ro-RO" sz="1800" dirty="0">
              <a:solidFill>
                <a:schemeClr val="bg1"/>
              </a:solidFill>
              <a:latin typeface="Trebuchet MS" panose="020B0603020202020204" pitchFamily="34" charset="0"/>
              <a:cs typeface="Arial" panose="020B0604020202020204" pitchFamily="34" charset="0"/>
            </a:endParaRPr>
          </a:p>
          <a:p>
            <a:pPr marL="0" indent="0" algn="just">
              <a:buNone/>
            </a:pPr>
            <a:endParaRPr lang="ro-RO" altLang="ro-RO" sz="1800" dirty="0">
              <a:solidFill>
                <a:schemeClr val="bg1"/>
              </a:solidFill>
              <a:latin typeface="Trebuchet MS" panose="020B0603020202020204" pitchFamily="34" charset="0"/>
              <a:cs typeface="Arial" panose="020B0604020202020204" pitchFamily="34" charset="0"/>
            </a:endParaRPr>
          </a:p>
          <a:p>
            <a:pPr marL="0" indent="0" algn="just">
              <a:buNone/>
            </a:pPr>
            <a:endParaRPr lang="ro-RO" altLang="ro-RO" sz="1800" dirty="0">
              <a:solidFill>
                <a:schemeClr val="bg1"/>
              </a:solidFill>
              <a:latin typeface="Trebuchet MS" panose="020B0603020202020204" pitchFamily="34" charset="0"/>
              <a:cs typeface="Arial" panose="020B0604020202020204" pitchFamily="34" charset="0"/>
            </a:endParaRPr>
          </a:p>
          <a:p>
            <a:pPr marL="0" indent="0" algn="just">
              <a:buNone/>
            </a:pPr>
            <a:endParaRPr lang="ro-RO" altLang="ro-RO" sz="1800" dirty="0">
              <a:solidFill>
                <a:schemeClr val="bg1"/>
              </a:solidFill>
              <a:latin typeface="Trebuchet MS" panose="020B0603020202020204" pitchFamily="34" charset="0"/>
              <a:cs typeface="Arial" panose="020B0604020202020204" pitchFamily="34" charset="0"/>
            </a:endParaRPr>
          </a:p>
          <a:p>
            <a:pPr marL="0" indent="0" algn="just">
              <a:buNone/>
            </a:pPr>
            <a:endParaRPr lang="ro-RO" altLang="ro-RO" sz="1800" dirty="0">
              <a:solidFill>
                <a:schemeClr val="bg1"/>
              </a:solidFill>
              <a:latin typeface="Trebuchet MS" panose="020B0603020202020204" pitchFamily="34" charset="0"/>
              <a:cs typeface="Arial" panose="020B0604020202020204" pitchFamily="34" charset="0"/>
            </a:endParaRPr>
          </a:p>
          <a:p>
            <a:pPr marL="0" indent="0" algn="just">
              <a:buNone/>
            </a:pPr>
            <a:endParaRPr lang="ro-RO" altLang="ro-RO" sz="1800" dirty="0">
              <a:solidFill>
                <a:schemeClr val="bg1"/>
              </a:solidFill>
              <a:latin typeface="Trebuchet MS" panose="020B0603020202020204" pitchFamily="34" charset="0"/>
              <a:cs typeface="Arial" panose="020B0604020202020204" pitchFamily="34" charset="0"/>
            </a:endParaRPr>
          </a:p>
          <a:p>
            <a:pPr marL="0" indent="0">
              <a:buNone/>
            </a:pPr>
            <a:endParaRPr lang="ro-RO" sz="1400" dirty="0">
              <a:latin typeface="Trebuchet MS" panose="020B0603020202020204" pitchFamily="34" charset="0"/>
            </a:endParaRPr>
          </a:p>
        </p:txBody>
      </p:sp>
    </p:spTree>
    <p:extLst>
      <p:ext uri="{BB962C8B-B14F-4D97-AF65-F5344CB8AC3E}">
        <p14:creationId xmlns:p14="http://schemas.microsoft.com/office/powerpoint/2010/main" val="3159598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tăText 4">
            <a:extLst>
              <a:ext uri="{FF2B5EF4-FFF2-40B4-BE49-F238E27FC236}">
                <a16:creationId xmlns:a16="http://schemas.microsoft.com/office/drawing/2014/main" id="{A6ED6D50-4E00-4085-8EB8-505C4E8C30E2}"/>
              </a:ext>
            </a:extLst>
          </p:cNvPr>
          <p:cNvSpPr txBox="1"/>
          <p:nvPr/>
        </p:nvSpPr>
        <p:spPr>
          <a:xfrm>
            <a:off x="688258" y="363794"/>
            <a:ext cx="10972800" cy="5632311"/>
          </a:xfrm>
          <a:prstGeom prst="rect">
            <a:avLst/>
          </a:prstGeom>
          <a:noFill/>
        </p:spPr>
        <p:txBody>
          <a:bodyPr wrap="square">
            <a:spAutoFit/>
          </a:bodyPr>
          <a:lstStyle/>
          <a:p>
            <a:pPr algn="just"/>
            <a:r>
              <a:rPr lang="ro-RO" sz="1800" dirty="0">
                <a:solidFill>
                  <a:schemeClr val="bg1"/>
                </a:solidFill>
                <a:latin typeface="Trebuchet MS" panose="020B0603020202020204" pitchFamily="34" charset="0"/>
              </a:rPr>
              <a:t>Abordarea programelor fiecăreia dintre limbile moderne, ca L1/L1 intensiv/L1 bilingv, L2, L3, este unitară, fiind concepută după următoarea structură: </a:t>
            </a:r>
          </a:p>
          <a:p>
            <a:pPr lvl="0" algn="just">
              <a:buFont typeface="Wingdings" panose="05000000000000000000" pitchFamily="2" charset="2"/>
              <a:buChar char="v"/>
            </a:pPr>
            <a:r>
              <a:rPr lang="ro-RO" sz="1800" dirty="0">
                <a:solidFill>
                  <a:schemeClr val="bg1"/>
                </a:solidFill>
                <a:latin typeface="Trebuchet MS" panose="020B0603020202020204" pitchFamily="34" charset="0"/>
              </a:rPr>
              <a:t>analiza comparativă a programelor claselor a VIII-a și a IX-a din perspectiva compatibilității competențelor și a evidențierii elementelor de continuitate; </a:t>
            </a:r>
          </a:p>
          <a:p>
            <a:pPr lvl="0" algn="just">
              <a:buFont typeface="Wingdings" panose="05000000000000000000" pitchFamily="2" charset="2"/>
              <a:buChar char="v"/>
            </a:pPr>
            <a:r>
              <a:rPr lang="ro-RO" sz="1800" dirty="0">
                <a:solidFill>
                  <a:schemeClr val="bg1"/>
                </a:solidFill>
                <a:latin typeface="Trebuchet MS" panose="020B0603020202020204" pitchFamily="34" charset="0"/>
              </a:rPr>
              <a:t>adaptarea tematicii, a elementelor de construcție a comunicării și a funcțiilor comunicative ale limbii pentru asigurarea continuității achizițiilor lingvistice de la finalul nivelului gimnazial  în raport cu cele prevăzute în programa aferentă clasei a IX-a;</a:t>
            </a:r>
          </a:p>
          <a:p>
            <a:pPr lvl="0" algn="just">
              <a:buFont typeface="Wingdings" panose="05000000000000000000" pitchFamily="2" charset="2"/>
              <a:buChar char="v"/>
            </a:pPr>
            <a:r>
              <a:rPr lang="ro-RO" sz="1800" dirty="0">
                <a:solidFill>
                  <a:schemeClr val="bg1"/>
                </a:solidFill>
                <a:latin typeface="Trebuchet MS" panose="020B0603020202020204" pitchFamily="34" charset="0"/>
              </a:rPr>
              <a:t>exemplificări de aplicații practice: activități de predare-învățare cu sarcini de lucru specifice fiecărei competențe generale, teme de proiect, precum și activități de evaluare (teste însoțite de baremele de evaluare și de notare, structura lucrărilor scrise semestriale).</a:t>
            </a:r>
          </a:p>
          <a:p>
            <a:pPr algn="just"/>
            <a:r>
              <a:rPr lang="ro-RO" sz="1800" dirty="0">
                <a:solidFill>
                  <a:schemeClr val="bg1"/>
                </a:solidFill>
                <a:latin typeface="Trebuchet MS" panose="020B0603020202020204" pitchFamily="34" charset="0"/>
              </a:rPr>
              <a:t>În ceea ce privește disciplinele non-lingvistice, abordările sunt diferite în funcție de existența unei programe școlare aprobate prin ordin de ministru, variind de la propunere de programă la exemple de aplicații cu conținut actualizat.</a:t>
            </a:r>
          </a:p>
          <a:p>
            <a:pPr algn="just"/>
            <a:r>
              <a:rPr lang="ro-RO" sz="1800" dirty="0">
                <a:solidFill>
                  <a:schemeClr val="bg1"/>
                </a:solidFill>
                <a:latin typeface="Trebuchet MS" panose="020B0603020202020204" pitchFamily="34" charset="0"/>
              </a:rPr>
              <a:t>Având în vedere prevalența învățării online în ultimii doi ani școlari, am considerat oportună și enumerarea unor aplicații digitale folosite la crearea de resurse educaționale, alături de website-uri  de interes didactic și  informațional, suport pentru proiectarea activității didactice într-o manieră interesantă pentru elevi.</a:t>
            </a:r>
          </a:p>
          <a:p>
            <a:pPr marL="0" indent="0">
              <a:buNone/>
            </a:pPr>
            <a:r>
              <a:rPr lang="ro-RO" sz="1800" dirty="0">
                <a:solidFill>
                  <a:schemeClr val="bg1"/>
                </a:solidFill>
                <a:latin typeface="Trebuchet MS" panose="020B0603020202020204" pitchFamily="34" charset="0"/>
              </a:rPr>
              <a:t/>
            </a:r>
            <a:br>
              <a:rPr lang="ro-RO" sz="1800" dirty="0">
                <a:solidFill>
                  <a:schemeClr val="bg1"/>
                </a:solidFill>
                <a:latin typeface="Trebuchet MS" panose="020B0603020202020204" pitchFamily="34" charset="0"/>
              </a:rPr>
            </a:br>
            <a:endParaRPr lang="ro-RO" altLang="ro-RO" sz="1800" strike="sngStrike" dirty="0">
              <a:solidFill>
                <a:schemeClr val="bg1"/>
              </a:solidFill>
              <a:latin typeface="Trebuchet MS" panose="020B0603020202020204" pitchFamily="34" charset="0"/>
              <a:cs typeface="Arial" panose="020B0604020202020204" pitchFamily="34" charset="0"/>
            </a:endParaRPr>
          </a:p>
          <a:p>
            <a:pPr marL="0" indent="0" algn="just">
              <a:buNone/>
            </a:pPr>
            <a:endParaRPr lang="ro-RO" sz="1800" dirty="0">
              <a:latin typeface="Trebuchet MS" panose="020B0603020202020204" pitchFamily="34" charset="0"/>
            </a:endParaRPr>
          </a:p>
        </p:txBody>
      </p:sp>
    </p:spTree>
    <p:extLst>
      <p:ext uri="{BB962C8B-B14F-4D97-AF65-F5344CB8AC3E}">
        <p14:creationId xmlns:p14="http://schemas.microsoft.com/office/powerpoint/2010/main" val="3563090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9264" y="285137"/>
            <a:ext cx="10785988" cy="6027173"/>
          </a:xfrm>
        </p:spPr>
        <p:txBody>
          <a:bodyPr>
            <a:normAutofit fontScale="25000" lnSpcReduction="20000"/>
          </a:bodyPr>
          <a:lstStyle/>
          <a:p>
            <a:pPr algn="ctr"/>
            <a:endParaRPr lang="ro-RO" altLang="ro-RO" sz="4800" b="1" dirty="0">
              <a:solidFill>
                <a:schemeClr val="tx1"/>
              </a:solidFill>
              <a:latin typeface="Trebuchet MS" panose="020B0603020202020204" pitchFamily="34" charset="0"/>
            </a:endParaRPr>
          </a:p>
          <a:p>
            <a:pPr algn="ctr"/>
            <a:endParaRPr lang="ro-RO" altLang="ro-RO" sz="4800" b="1" dirty="0">
              <a:solidFill>
                <a:schemeClr val="tx1"/>
              </a:solidFill>
              <a:latin typeface="Trebuchet MS" panose="020B0603020202020204" pitchFamily="34" charset="0"/>
            </a:endParaRPr>
          </a:p>
          <a:p>
            <a:pPr marL="0" indent="0" algn="ctr">
              <a:buNone/>
            </a:pPr>
            <a:r>
              <a:rPr lang="ro-RO" altLang="ro-RO" sz="6400" b="1" dirty="0">
                <a:solidFill>
                  <a:schemeClr val="tx1"/>
                </a:solidFill>
                <a:latin typeface="Trebuchet MS" panose="020B0603020202020204" pitchFamily="34" charset="0"/>
              </a:rPr>
              <a:t>Ce conțin?</a:t>
            </a:r>
            <a:endParaRPr lang="ro-RO" altLang="ro-RO" sz="6400" dirty="0">
              <a:solidFill>
                <a:schemeClr val="tx1"/>
              </a:solidFill>
              <a:latin typeface="Trebuchet MS" panose="020B0603020202020204" pitchFamily="34" charset="0"/>
            </a:endParaRPr>
          </a:p>
          <a:p>
            <a:pPr>
              <a:buFont typeface="Wingdings" panose="05000000000000000000" pitchFamily="2" charset="2"/>
              <a:buChar char="ü"/>
            </a:pPr>
            <a:r>
              <a:rPr lang="ro-RO" sz="7200" dirty="0">
                <a:latin typeface="Trebuchet MS" panose="020B0603020202020204" pitchFamily="34" charset="0"/>
              </a:rPr>
              <a:t>Propunerile și recomandările au fost elaborate pentru următoarele limbi moderne:</a:t>
            </a:r>
          </a:p>
          <a:p>
            <a:pPr marL="0" lvl="0" indent="0">
              <a:buNone/>
            </a:pPr>
            <a:r>
              <a:rPr lang="ro-RO" sz="6400" b="1" dirty="0">
                <a:solidFill>
                  <a:schemeClr val="bg1"/>
                </a:solidFill>
                <a:latin typeface="Trebuchet MS" panose="020B0603020202020204" pitchFamily="34" charset="0"/>
              </a:rPr>
              <a:t>Anexa 1 - Limba engleză (pag 5 – pag. 76)</a:t>
            </a:r>
          </a:p>
          <a:p>
            <a:pPr marL="0" lvl="0" indent="0">
              <a:buNone/>
            </a:pPr>
            <a:r>
              <a:rPr lang="ro-RO" sz="6400" dirty="0">
                <a:solidFill>
                  <a:schemeClr val="bg1"/>
                </a:solidFill>
                <a:latin typeface="Trebuchet MS" panose="020B0603020202020204" pitchFamily="34" charset="0"/>
              </a:rPr>
              <a:t>Limba engleză L1 / L1 intensiv / L1 bilingv (pag.5 – pag. 39)</a:t>
            </a:r>
          </a:p>
          <a:p>
            <a:pPr marL="0" lvl="0" indent="0">
              <a:buNone/>
            </a:pPr>
            <a:r>
              <a:rPr lang="ro-RO" sz="6400" dirty="0">
                <a:solidFill>
                  <a:schemeClr val="bg1"/>
                </a:solidFill>
                <a:latin typeface="Trebuchet MS" panose="020B0603020202020204" pitchFamily="34" charset="0"/>
              </a:rPr>
              <a:t>Limba engleză L2 (pag.40 – pag. 54)</a:t>
            </a:r>
          </a:p>
          <a:p>
            <a:pPr marL="0" lvl="0" indent="0">
              <a:buNone/>
            </a:pPr>
            <a:r>
              <a:rPr lang="ro-RO" sz="6400" dirty="0">
                <a:solidFill>
                  <a:schemeClr val="bg1"/>
                </a:solidFill>
                <a:latin typeface="Trebuchet MS" panose="020B0603020202020204" pitchFamily="34" charset="0"/>
              </a:rPr>
              <a:t>Limba engleză L3 (pag.55 – pag. 60)</a:t>
            </a:r>
          </a:p>
          <a:p>
            <a:pPr marL="0" lvl="0" indent="0">
              <a:buNone/>
            </a:pPr>
            <a:r>
              <a:rPr lang="ro-RO" sz="6400" i="1" dirty="0">
                <a:solidFill>
                  <a:schemeClr val="bg1"/>
                </a:solidFill>
                <a:latin typeface="Trebuchet MS" panose="020B0603020202020204" pitchFamily="34" charset="0"/>
              </a:rPr>
              <a:t>Geografia Marii Britanii și a Statelor Unite ale Americii</a:t>
            </a:r>
            <a:r>
              <a:rPr lang="ro-RO" sz="6400" dirty="0">
                <a:solidFill>
                  <a:schemeClr val="bg1"/>
                </a:solidFill>
                <a:latin typeface="Trebuchet MS" panose="020B0603020202020204" pitchFamily="34" charset="0"/>
              </a:rPr>
              <a:t> (clasa a IX- a cu studiul bilingv al limbii engleze) – pag. 61 – 76</a:t>
            </a:r>
          </a:p>
          <a:p>
            <a:pPr lvl="0"/>
            <a:endParaRPr lang="ro-RO" sz="6400" dirty="0">
              <a:latin typeface="Trebuchet MS" panose="020B0603020202020204" pitchFamily="34" charset="0"/>
            </a:endParaRPr>
          </a:p>
          <a:p>
            <a:pPr marL="0" lvl="0" indent="0">
              <a:buNone/>
            </a:pPr>
            <a:r>
              <a:rPr lang="ro-RO" sz="6400" b="1" dirty="0">
                <a:solidFill>
                  <a:schemeClr val="bg1"/>
                </a:solidFill>
                <a:latin typeface="Trebuchet MS" panose="020B0603020202020204" pitchFamily="34" charset="0"/>
              </a:rPr>
              <a:t>Anexa 2 - Limba japoneză (pag. 77– pag. 91)</a:t>
            </a:r>
          </a:p>
          <a:p>
            <a:pPr marL="0" lvl="0" indent="0">
              <a:buNone/>
            </a:pPr>
            <a:endParaRPr lang="ro-RO" sz="6400" dirty="0">
              <a:latin typeface="Trebuchet MS" panose="020B0603020202020204" pitchFamily="34" charset="0"/>
            </a:endParaRPr>
          </a:p>
          <a:p>
            <a:pPr marL="0" lvl="0" indent="0">
              <a:buNone/>
            </a:pPr>
            <a:r>
              <a:rPr lang="ro-RO" sz="6400" b="1" dirty="0">
                <a:solidFill>
                  <a:schemeClr val="bg1"/>
                </a:solidFill>
                <a:latin typeface="Trebuchet MS" panose="020B0603020202020204" pitchFamily="34" charset="0"/>
              </a:rPr>
              <a:t>Anexa 3 – Limba franceză (pag. 92 – pag. 243)</a:t>
            </a:r>
            <a:endParaRPr lang="ro-RO" sz="6400" dirty="0">
              <a:solidFill>
                <a:schemeClr val="bg1"/>
              </a:solidFill>
              <a:latin typeface="Trebuchet MS" panose="020B0603020202020204" pitchFamily="34" charset="0"/>
            </a:endParaRPr>
          </a:p>
          <a:p>
            <a:pPr marL="0" lvl="0" indent="0">
              <a:buNone/>
            </a:pPr>
            <a:r>
              <a:rPr lang="ro-RO" sz="6400" dirty="0">
                <a:solidFill>
                  <a:schemeClr val="bg1"/>
                </a:solidFill>
                <a:latin typeface="Trebuchet MS" panose="020B0603020202020204" pitchFamily="34" charset="0"/>
              </a:rPr>
              <a:t>Limba franceză L1 (pag.92 – pag. 114)</a:t>
            </a:r>
          </a:p>
          <a:p>
            <a:pPr marL="0" lvl="0" indent="0">
              <a:buNone/>
            </a:pPr>
            <a:r>
              <a:rPr lang="ro-RO" sz="6400" dirty="0">
                <a:solidFill>
                  <a:schemeClr val="bg1"/>
                </a:solidFill>
                <a:latin typeface="Trebuchet MS" panose="020B0603020202020204" pitchFamily="34" charset="0"/>
              </a:rPr>
              <a:t>Limba franceză L1 intensiv (pag.115 – pag. 140)</a:t>
            </a:r>
          </a:p>
          <a:p>
            <a:pPr marL="0" lvl="0" indent="0">
              <a:buNone/>
            </a:pPr>
            <a:r>
              <a:rPr lang="ro-RO" sz="6400" dirty="0">
                <a:solidFill>
                  <a:schemeClr val="bg1"/>
                </a:solidFill>
                <a:latin typeface="Trebuchet MS" panose="020B0603020202020204" pitchFamily="34" charset="0"/>
              </a:rPr>
              <a:t>Limba franceză L1 bilingv (pag.141 – pag. 183)</a:t>
            </a:r>
          </a:p>
          <a:p>
            <a:pPr marL="0" lvl="0" indent="0">
              <a:buNone/>
            </a:pPr>
            <a:r>
              <a:rPr lang="ro-RO" sz="6400" dirty="0">
                <a:solidFill>
                  <a:schemeClr val="bg1"/>
                </a:solidFill>
                <a:latin typeface="Trebuchet MS" panose="020B0603020202020204" pitchFamily="34" charset="0"/>
              </a:rPr>
              <a:t>Limba franceză L2 (pag. 184 – pag. 209)</a:t>
            </a:r>
          </a:p>
          <a:p>
            <a:pPr marL="0" lvl="0" indent="0">
              <a:buNone/>
            </a:pPr>
            <a:r>
              <a:rPr lang="ro-RO" sz="6400" dirty="0">
                <a:solidFill>
                  <a:schemeClr val="bg1"/>
                </a:solidFill>
                <a:latin typeface="Trebuchet MS" panose="020B0603020202020204" pitchFamily="34" charset="0"/>
              </a:rPr>
              <a:t>Limba franceză L3 (pag.210 – pag. 225)</a:t>
            </a:r>
          </a:p>
          <a:p>
            <a:pPr marL="0" lvl="0" indent="0">
              <a:buNone/>
            </a:pPr>
            <a:r>
              <a:rPr lang="ro-RO" sz="6400" dirty="0">
                <a:solidFill>
                  <a:schemeClr val="bg1"/>
                </a:solidFill>
                <a:latin typeface="Trebuchet MS" panose="020B0603020202020204" pitchFamily="34" charset="0"/>
              </a:rPr>
              <a:t>Recomandări pentru elevii cu dificultăți de învățare (pag.226 – pag. 231)</a:t>
            </a:r>
          </a:p>
          <a:p>
            <a:pPr marL="0" lvl="0" indent="0">
              <a:buNone/>
            </a:pPr>
            <a:r>
              <a:rPr lang="ro-RO" sz="6400" dirty="0">
                <a:solidFill>
                  <a:schemeClr val="bg1"/>
                </a:solidFill>
                <a:latin typeface="Trebuchet MS" panose="020B0603020202020204" pitchFamily="34" charset="0"/>
              </a:rPr>
              <a:t>Aplicații / instrumente/  platforme resurse online (pag.232 – pag. 243)</a:t>
            </a:r>
          </a:p>
          <a:p>
            <a:pPr marL="0" indent="0">
              <a:buNone/>
            </a:pPr>
            <a:r>
              <a:rPr lang="ro-RO" sz="6400" dirty="0">
                <a:solidFill>
                  <a:schemeClr val="bg1"/>
                </a:solidFill>
                <a:latin typeface="Trebuchet MS" panose="020B0603020202020204" pitchFamily="34" charset="0"/>
              </a:rPr>
              <a:t> </a:t>
            </a:r>
          </a:p>
          <a:p>
            <a:pPr marL="0" indent="0">
              <a:buNone/>
            </a:pPr>
            <a:endParaRPr lang="ro-RO" sz="1200" strike="sngStrike" dirty="0">
              <a:latin typeface="Trebuchet MS" panose="020B0603020202020204" pitchFamily="34" charset="0"/>
            </a:endParaRPr>
          </a:p>
        </p:txBody>
      </p:sp>
    </p:spTree>
    <p:extLst>
      <p:ext uri="{BB962C8B-B14F-4D97-AF65-F5344CB8AC3E}">
        <p14:creationId xmlns:p14="http://schemas.microsoft.com/office/powerpoint/2010/main" val="2518514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tăText 4">
            <a:extLst>
              <a:ext uri="{FF2B5EF4-FFF2-40B4-BE49-F238E27FC236}">
                <a16:creationId xmlns:a16="http://schemas.microsoft.com/office/drawing/2014/main" id="{B4A72E6D-1279-481C-BC3E-49B294F33F79}"/>
              </a:ext>
            </a:extLst>
          </p:cNvPr>
          <p:cNvSpPr txBox="1"/>
          <p:nvPr/>
        </p:nvSpPr>
        <p:spPr>
          <a:xfrm>
            <a:off x="914399" y="875072"/>
            <a:ext cx="10264877" cy="4247317"/>
          </a:xfrm>
          <a:prstGeom prst="rect">
            <a:avLst/>
          </a:prstGeom>
          <a:noFill/>
        </p:spPr>
        <p:txBody>
          <a:bodyPr wrap="square">
            <a:spAutoFit/>
          </a:bodyPr>
          <a:lstStyle/>
          <a:p>
            <a:pPr marL="0" lvl="0" indent="0" algn="just">
              <a:buNone/>
            </a:pPr>
            <a:r>
              <a:rPr lang="ro-RO" sz="1800" b="1" dirty="0">
                <a:solidFill>
                  <a:schemeClr val="bg1"/>
                </a:solidFill>
                <a:latin typeface="Trebuchet MS" panose="020B0603020202020204" pitchFamily="34" charset="0"/>
              </a:rPr>
              <a:t>Anexa  4 – Limba spaniolă (pag.244 – pag. 338)</a:t>
            </a:r>
            <a:endParaRPr lang="ro-RO" sz="1800" dirty="0">
              <a:solidFill>
                <a:schemeClr val="bg1"/>
              </a:solidFill>
              <a:latin typeface="Trebuchet MS" panose="020B0603020202020204" pitchFamily="34" charset="0"/>
            </a:endParaRPr>
          </a:p>
          <a:p>
            <a:pPr lvl="0" algn="just"/>
            <a:r>
              <a:rPr lang="ro-RO" sz="1800" dirty="0">
                <a:solidFill>
                  <a:schemeClr val="bg1"/>
                </a:solidFill>
                <a:latin typeface="Trebuchet MS" panose="020B0603020202020204" pitchFamily="34" charset="0"/>
              </a:rPr>
              <a:t>Limba spaniolă L1 (pag.244 – pag. 268)</a:t>
            </a:r>
          </a:p>
          <a:p>
            <a:pPr lvl="0" algn="just"/>
            <a:r>
              <a:rPr lang="ro-RO" sz="1800" dirty="0">
                <a:solidFill>
                  <a:schemeClr val="bg1"/>
                </a:solidFill>
                <a:latin typeface="Trebuchet MS" panose="020B0603020202020204" pitchFamily="34" charset="0"/>
              </a:rPr>
              <a:t>Limba spaniolă L1 intensiv/bilingv (pag.269 – pag. 304)</a:t>
            </a:r>
          </a:p>
          <a:p>
            <a:pPr lvl="0" algn="just"/>
            <a:r>
              <a:rPr lang="ro-RO" sz="1800" dirty="0">
                <a:solidFill>
                  <a:schemeClr val="bg1"/>
                </a:solidFill>
                <a:latin typeface="Trebuchet MS" panose="020B0603020202020204" pitchFamily="34" charset="0"/>
              </a:rPr>
              <a:t>Limba spaniolă L2 (pag.305 – pag. 325)</a:t>
            </a:r>
          </a:p>
          <a:p>
            <a:pPr lvl="0" algn="just"/>
            <a:r>
              <a:rPr lang="ro-RO" sz="1800" dirty="0">
                <a:solidFill>
                  <a:schemeClr val="bg1"/>
                </a:solidFill>
                <a:latin typeface="Trebuchet MS" panose="020B0603020202020204" pitchFamily="34" charset="0"/>
              </a:rPr>
              <a:t>Limba spaniolă L3 (pag.326 – pag. 338)</a:t>
            </a:r>
          </a:p>
          <a:p>
            <a:pPr lvl="0" algn="just"/>
            <a:endParaRPr lang="ro-RO" sz="1800" dirty="0">
              <a:solidFill>
                <a:schemeClr val="bg1"/>
              </a:solidFill>
              <a:latin typeface="Trebuchet MS" panose="020B0603020202020204" pitchFamily="34" charset="0"/>
            </a:endParaRPr>
          </a:p>
          <a:p>
            <a:pPr marL="0" lvl="0" indent="0" algn="just">
              <a:buNone/>
            </a:pPr>
            <a:r>
              <a:rPr lang="ro-RO" sz="1800" b="1" dirty="0">
                <a:solidFill>
                  <a:schemeClr val="bg1"/>
                </a:solidFill>
                <a:latin typeface="Trebuchet MS" panose="020B0603020202020204" pitchFamily="34" charset="0"/>
              </a:rPr>
              <a:t>Anexa 5 – Limba italiană (pag. 339 – pag. 475 )</a:t>
            </a:r>
            <a:endParaRPr lang="ro-RO" sz="1800" dirty="0">
              <a:solidFill>
                <a:schemeClr val="bg1"/>
              </a:solidFill>
              <a:latin typeface="Trebuchet MS" panose="020B0603020202020204" pitchFamily="34" charset="0"/>
            </a:endParaRPr>
          </a:p>
          <a:p>
            <a:pPr lvl="0" algn="just"/>
            <a:r>
              <a:rPr lang="ro-RO" sz="1800" dirty="0">
                <a:solidFill>
                  <a:schemeClr val="bg1"/>
                </a:solidFill>
                <a:latin typeface="Trebuchet MS" panose="020B0603020202020204" pitchFamily="34" charset="0"/>
              </a:rPr>
              <a:t>Limba italiană L1 (pag.344 – pag. 366)</a:t>
            </a:r>
          </a:p>
          <a:p>
            <a:pPr lvl="0" algn="just"/>
            <a:r>
              <a:rPr lang="ro-RO" sz="1800" dirty="0">
                <a:solidFill>
                  <a:schemeClr val="bg1"/>
                </a:solidFill>
                <a:latin typeface="Trebuchet MS" panose="020B0603020202020204" pitchFamily="34" charset="0"/>
              </a:rPr>
              <a:t>Limba italiană L1 intensiv (pag.367 – pag. 390)</a:t>
            </a:r>
          </a:p>
          <a:p>
            <a:pPr lvl="0" algn="just"/>
            <a:r>
              <a:rPr lang="ro-RO" sz="1800" dirty="0">
                <a:solidFill>
                  <a:schemeClr val="bg1"/>
                </a:solidFill>
                <a:latin typeface="Trebuchet MS" panose="020B0603020202020204" pitchFamily="34" charset="0"/>
              </a:rPr>
              <a:t>Limba italiană L1 bilingv (pag.391 – pag. 423)</a:t>
            </a:r>
          </a:p>
          <a:p>
            <a:pPr lvl="0" algn="just"/>
            <a:r>
              <a:rPr lang="ro-RO" sz="1800" dirty="0">
                <a:solidFill>
                  <a:schemeClr val="bg1"/>
                </a:solidFill>
                <a:latin typeface="Trebuchet MS" panose="020B0603020202020204" pitchFamily="34" charset="0"/>
              </a:rPr>
              <a:t>Limba italiană L2 (pag. 424 – pag. 450)</a:t>
            </a:r>
          </a:p>
          <a:p>
            <a:pPr lvl="0" algn="just"/>
            <a:r>
              <a:rPr lang="ro-RO" sz="1800" dirty="0">
                <a:solidFill>
                  <a:schemeClr val="bg1"/>
                </a:solidFill>
                <a:latin typeface="Trebuchet MS" panose="020B0603020202020204" pitchFamily="34" charset="0"/>
              </a:rPr>
              <a:t>Limba italiană L3 (pag. 456 – pag. 468)</a:t>
            </a:r>
          </a:p>
          <a:p>
            <a:pPr lvl="0" algn="just"/>
            <a:r>
              <a:rPr lang="ro-RO" sz="1800" i="1" dirty="0">
                <a:solidFill>
                  <a:schemeClr val="bg1"/>
                </a:solidFill>
                <a:latin typeface="Trebuchet MS" panose="020B0603020202020204" pitchFamily="34" charset="0"/>
              </a:rPr>
              <a:t>Geografia Italiei </a:t>
            </a:r>
            <a:r>
              <a:rPr lang="ro-RO" sz="1800" dirty="0">
                <a:solidFill>
                  <a:schemeClr val="bg1"/>
                </a:solidFill>
                <a:latin typeface="Trebuchet MS" panose="020B0603020202020204" pitchFamily="34" charset="0"/>
              </a:rPr>
              <a:t>(clasa a IX-a cu studiu bilingv al limbii italiene) - pag. 464 – pag. 472</a:t>
            </a:r>
          </a:p>
          <a:p>
            <a:pPr lvl="0" algn="just"/>
            <a:endParaRPr lang="ro-RO" sz="1800" dirty="0">
              <a:solidFill>
                <a:schemeClr val="bg1"/>
              </a:solidFill>
              <a:latin typeface="Trebuchet MS" panose="020B0603020202020204" pitchFamily="34" charset="0"/>
            </a:endParaRPr>
          </a:p>
          <a:p>
            <a:pPr marL="0" lvl="0" indent="0" algn="just">
              <a:buNone/>
            </a:pPr>
            <a:r>
              <a:rPr lang="ro-RO" sz="1800" b="1" dirty="0">
                <a:solidFill>
                  <a:schemeClr val="bg1"/>
                </a:solidFill>
                <a:latin typeface="Trebuchet MS" panose="020B0603020202020204" pitchFamily="34" charset="0"/>
              </a:rPr>
              <a:t>Anexa 6  – Limba portugheză</a:t>
            </a:r>
            <a:r>
              <a:rPr lang="ro-RO" sz="1800" dirty="0">
                <a:solidFill>
                  <a:schemeClr val="bg1"/>
                </a:solidFill>
                <a:latin typeface="Trebuchet MS" panose="020B0603020202020204" pitchFamily="34" charset="0"/>
              </a:rPr>
              <a:t> </a:t>
            </a:r>
            <a:r>
              <a:rPr lang="ro-RO" sz="1800" b="1" dirty="0">
                <a:solidFill>
                  <a:schemeClr val="bg1"/>
                </a:solidFill>
                <a:latin typeface="Trebuchet MS" panose="020B0603020202020204" pitchFamily="34" charset="0"/>
              </a:rPr>
              <a:t>L3 bilingv (pag. 473– pag. 492)</a:t>
            </a:r>
            <a:endParaRPr lang="ro-RO" sz="1800" dirty="0">
              <a:solidFill>
                <a:schemeClr val="bg1"/>
              </a:solidFill>
              <a:latin typeface="Trebuchet MS" panose="020B0603020202020204" pitchFamily="34" charset="0"/>
            </a:endParaRPr>
          </a:p>
        </p:txBody>
      </p:sp>
    </p:spTree>
    <p:extLst>
      <p:ext uri="{BB962C8B-B14F-4D97-AF65-F5344CB8AC3E}">
        <p14:creationId xmlns:p14="http://schemas.microsoft.com/office/powerpoint/2010/main" val="2337734339"/>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D06F1E"/>
      </a:dk2>
      <a:lt2>
        <a:srgbClr val="F0BE21"/>
      </a:lt2>
      <a:accent1>
        <a:srgbClr val="760603"/>
      </a:accent1>
      <a:accent2>
        <a:srgbClr val="9F761A"/>
      </a:accent2>
      <a:accent3>
        <a:srgbClr val="92A200"/>
      </a:accent3>
      <a:accent4>
        <a:srgbClr val="4AA157"/>
      </a:accent4>
      <a:accent5>
        <a:srgbClr val="46788D"/>
      </a:accent5>
      <a:accent6>
        <a:srgbClr val="A848A8"/>
      </a:accent6>
      <a:hlink>
        <a:srgbClr val="460402"/>
      </a:hlink>
      <a:folHlink>
        <a:srgbClr val="991111"/>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62000"/>
                <a:satMod val="200000"/>
                <a:lumMod val="124000"/>
              </a:schemeClr>
            </a:gs>
            <a:gs pos="100000">
              <a:schemeClr val="phClr">
                <a:shade val="96000"/>
                <a:hueMod val="88000"/>
                <a:satMod val="220000"/>
                <a:lumMod val="8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82EB108-EDE6-4B8E-957B-D4A69BF580E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2388</TotalTime>
  <Words>2704</Words>
  <Application>Microsoft Office PowerPoint</Application>
  <PresentationFormat>Widescreen</PresentationFormat>
  <Paragraphs>228</Paragraphs>
  <Slides>20</Slides>
  <Notes>1</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20</vt:i4>
      </vt:variant>
    </vt:vector>
  </HeadingPairs>
  <TitlesOfParts>
    <vt:vector size="33" baseType="lpstr">
      <vt:lpstr>맑은 고딕</vt:lpstr>
      <vt:lpstr>Microsoft YaHei</vt:lpstr>
      <vt:lpstr>Arial</vt:lpstr>
      <vt:lpstr>Calibri</vt:lpstr>
      <vt:lpstr>Calisto MT</vt:lpstr>
      <vt:lpstr>Century Gothic</vt:lpstr>
      <vt:lpstr>Tahoma</vt:lpstr>
      <vt:lpstr>Times New Roman</vt:lpstr>
      <vt:lpstr>Trebuchet MS</vt:lpstr>
      <vt:lpstr>Wingdings</vt:lpstr>
      <vt:lpstr>Wingdings 3</vt:lpstr>
      <vt:lpstr>幼圆</vt:lpstr>
      <vt:lpstr>Slice</vt:lpstr>
      <vt:lpstr>CONSFĂTUIRILE JUDEȚENE ALE PROFESORILOR  DE  LIMBA ENGLEZĂ</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Ordinul nr. 4797/2017 privind Regulamentul – cadru de organizare şi funcţionare a claselor cu predare a unei limbi moderne în regim intensiv, respectiv bilingv în unităţile de învăţământ preuniversitar  Ordinul nr. 6063/24.11.2020 pentru modificarea Anexei nr. 2 la Ordinul ministrului educației, cercetării, tineretului și sportului nr. 5.219/2010 privind recunoașterea și echivalarea rezultatelor obținute la examene cu recunoaștere internațională pentru certificarea competențelor lingvistice în limbi străine și la examene cu recunoaștere europeană pentru certificarea competențelor digitale cu probele de evaluare a competențelor lingvistice într-o limbă de circulație internațională studiată pe parcursul învățământului liceal, respectiv de evaluare a competențelor digitale, din cadrul examenului de bacalaureat  ORDINUL nr. 5460/31.08.2020 pentru aprobarea Metodologiei de organizare și desfășurare a examenului pentru obținerea atestatului de competență lingvistică pentru absolvenții claselor cu studiu intensiv și bilingv al unei limbi moderne și pentru absolvenții claselor cu predare în limbile minorităților, precum și a atestatului pentru predarea unei limbi moderne la grupe/clase din învățământul preșcolar și primar de către absolvenții claselor cu profil pedagogic, specializarea învățător - educatoare  Învățământul bilingv – limba spaniolă:  ORDINUL privind numirea unor profesori spanioli care vor desfășura activități didactice în cadrul secțiilor bilingve româno-spaniole din unități de învățământ preuniversitar de stat (nivel liceal) din România, în anul școlar 2021-2022 (în curs de validare internă).       </vt:lpstr>
      <vt:lpstr>PowerPoint Presentation</vt:lpstr>
      <vt:lpstr>PowerPoint Presentation</vt:lpstr>
      <vt:lpstr>PowerPoint Presentation</vt:lpstr>
      <vt:lpstr> PROGRAMELE ŞCOLARE PENTRU ÎNVĂȚĂMÂNTUL BILINGV VALABILE ÎN ANUL ŞCOLAR 2021 – 2022 </vt:lpstr>
      <vt:lpstr>PowerPoint Presentation</vt:lpstr>
      <vt:lpstr>3.4. METODOLOGII/CONVENȚII DE PARTENERIAT /ACORDURI DE COLABORARE   </vt:lpstr>
      <vt:lpstr>SĂNĂTATE, SPOR, SUCCES  ȘI OAMENI BUNI ALĂTURI, ÎN ANUL ȘCOLAR 2021 – 2022!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CONSFĂTUIREA INSPECTORILOR ȘCOLARI PENTRU LIMBI MODERNE</dc:title>
  <dc:creator>Manuela Delia;Rodica Cherciu</dc:creator>
  <cp:lastModifiedBy>isj</cp:lastModifiedBy>
  <cp:revision>213</cp:revision>
  <cp:lastPrinted>2021-09-09T07:11:18Z</cp:lastPrinted>
  <dcterms:created xsi:type="dcterms:W3CDTF">2018-08-22T08:59:18Z</dcterms:created>
  <dcterms:modified xsi:type="dcterms:W3CDTF">2021-09-09T07:11:54Z</dcterms:modified>
</cp:coreProperties>
</file>