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808" r:id="rId1"/>
  </p:sldMasterIdLst>
  <p:sldIdLst>
    <p:sldId id="256" r:id="rId2"/>
    <p:sldId id="289" r:id="rId3"/>
    <p:sldId id="290" r:id="rId4"/>
    <p:sldId id="259" r:id="rId5"/>
    <p:sldId id="260" r:id="rId6"/>
    <p:sldId id="280" r:id="rId7"/>
    <p:sldId id="286" r:id="rId8"/>
    <p:sldId id="287" r:id="rId9"/>
    <p:sldId id="261" r:id="rId10"/>
    <p:sldId id="281" r:id="rId11"/>
    <p:sldId id="282" r:id="rId12"/>
    <p:sldId id="283" r:id="rId13"/>
    <p:sldId id="285" r:id="rId14"/>
    <p:sldId id="284" r:id="rId15"/>
    <p:sldId id="278" r:id="rId16"/>
    <p:sldId id="291" r:id="rId17"/>
    <p:sldId id="292" r:id="rId18"/>
    <p:sldId id="299" r:id="rId19"/>
    <p:sldId id="295" r:id="rId20"/>
    <p:sldId id="294" r:id="rId21"/>
    <p:sldId id="296" r:id="rId22"/>
    <p:sldId id="297" r:id="rId23"/>
    <p:sldId id="262" r:id="rId24"/>
    <p:sldId id="264" r:id="rId25"/>
    <p:sldId id="265" r:id="rId26"/>
    <p:sldId id="270" r:id="rId27"/>
    <p:sldId id="276" r:id="rId28"/>
    <p:sldId id="275" r:id="rId2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433" autoAdjust="0"/>
  </p:normalViewPr>
  <p:slideViewPr>
    <p:cSldViewPr snapToGrid="0">
      <p:cViewPr varScale="1">
        <p:scale>
          <a:sx n="86" d="100"/>
          <a:sy n="86"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a:xfrm>
            <a:off x="5332412" y="5883275"/>
            <a:ext cx="4324044" cy="365125"/>
          </a:xfrm>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7389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09.09.2022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40503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66247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41384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85621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92616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401952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93113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52884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10951856" y="5867131"/>
            <a:ext cx="551167" cy="365125"/>
          </a:xfrm>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42944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B181-7157-41BD-9C33-2420F5419395}" type="datetimeFigureOut">
              <a:rPr lang="ro-RO" smtClean="0"/>
              <a:t>09.09.2022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98840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E1B181-7157-41BD-9C33-2420F5419395}" type="datetimeFigureOut">
              <a:rPr lang="ro-RO" smtClean="0"/>
              <a:t>09.09.2022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3862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E1B181-7157-41BD-9C33-2420F5419395}" type="datetimeFigureOut">
              <a:rPr lang="ro-RO" smtClean="0"/>
              <a:t>09.09.2022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62748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E1B181-7157-41BD-9C33-2420F5419395}" type="datetimeFigureOut">
              <a:rPr lang="ro-RO" smtClean="0"/>
              <a:t>09.09.2022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268894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1B181-7157-41BD-9C33-2420F5419395}" type="datetimeFigureOut">
              <a:rPr lang="ro-RO" smtClean="0"/>
              <a:t>09.09.2022</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40297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09.09.2022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382957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1B181-7157-41BD-9C33-2420F5419395}" type="datetimeFigureOut">
              <a:rPr lang="ro-RO" smtClean="0"/>
              <a:t>09.09.2022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16E0A83-F74F-457F-9671-1CB5EC1C4EB5}" type="slidenum">
              <a:rPr lang="ro-RO" smtClean="0"/>
              <a:t>‹#›</a:t>
            </a:fld>
            <a:endParaRPr lang="ro-RO"/>
          </a:p>
        </p:txBody>
      </p:sp>
    </p:spTree>
    <p:extLst>
      <p:ext uri="{BB962C8B-B14F-4D97-AF65-F5344CB8AC3E}">
        <p14:creationId xmlns:p14="http://schemas.microsoft.com/office/powerpoint/2010/main" val="130202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E1B181-7157-41BD-9C33-2420F5419395}" type="datetimeFigureOut">
              <a:rPr lang="ro-RO" smtClean="0"/>
              <a:t>09.09.2022</a:t>
            </a:fld>
            <a:endParaRPr lang="ro-RO"/>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E0A83-F74F-457F-9671-1CB5EC1C4EB5}" type="slidenum">
              <a:rPr lang="ro-RO" smtClean="0"/>
              <a:t>‹#›</a:t>
            </a:fld>
            <a:endParaRPr lang="ro-RO"/>
          </a:p>
        </p:txBody>
      </p:sp>
    </p:spTree>
    <p:extLst>
      <p:ext uri="{BB962C8B-B14F-4D97-AF65-F5344CB8AC3E}">
        <p14:creationId xmlns:p14="http://schemas.microsoft.com/office/powerpoint/2010/main" val="273709654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DESCGF5Us4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updf.com/document/bonacci-foto-parlanti.html"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edu.ro/repere_metodologice_aplicare_curriculum_clasa_IX_an_scolar_2021_2022"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0821" y="1428206"/>
            <a:ext cx="8452022" cy="3614311"/>
          </a:xfrm>
        </p:spPr>
        <p:txBody>
          <a:bodyPr>
            <a:normAutofit/>
          </a:bodyPr>
          <a:lstStyle/>
          <a:p>
            <a:pPr algn="ctr"/>
            <a:r>
              <a:rPr lang="ro-RO" sz="3200" dirty="0">
                <a:latin typeface="Arial" panose="020B0604020202020204" pitchFamily="34" charset="0"/>
                <a:cs typeface="Arial" panose="020B0604020202020204" pitchFamily="34" charset="0"/>
              </a:rPr>
              <a:t>REPERE METODOLOGICE PENTRU APLICAREA CURRICULUMULUI LA </a:t>
            </a:r>
          </a:p>
          <a:p>
            <a:pPr algn="ctr"/>
            <a:r>
              <a:rPr lang="ro-RO" sz="3200" dirty="0">
                <a:latin typeface="Arial" panose="020B0604020202020204" pitchFamily="34" charset="0"/>
                <a:cs typeface="Arial" panose="020B0604020202020204" pitchFamily="34" charset="0"/>
              </a:rPr>
              <a:t>CLASA A IX-A</a:t>
            </a:r>
          </a:p>
          <a:p>
            <a:pPr algn="ctr"/>
            <a:r>
              <a:rPr lang="ro-RO" sz="3200" dirty="0">
                <a:latin typeface="Arial" panose="020B0604020202020204" pitchFamily="34" charset="0"/>
                <a:cs typeface="Arial" panose="020B0604020202020204" pitchFamily="34" charset="0"/>
              </a:rPr>
              <a:t>LIMBA FRANCEZĂ, LIMBA ITALIANĂ,    LIMBA SPANIOLĂ, LIMBA PORTUGHEZĂ</a:t>
            </a:r>
          </a:p>
          <a:p>
            <a:endParaRPr lang="ro-RO" dirty="0"/>
          </a:p>
        </p:txBody>
      </p:sp>
    </p:spTree>
    <p:extLst>
      <p:ext uri="{BB962C8B-B14F-4D97-AF65-F5344CB8AC3E}">
        <p14:creationId xmlns:p14="http://schemas.microsoft.com/office/powerpoint/2010/main" val="427835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88757" y="161689"/>
            <a:ext cx="9918357" cy="1235723"/>
          </a:xfrm>
          <a:prstGeom prst="rect">
            <a:avLst/>
          </a:prstGeom>
        </p:spPr>
        <p:txBody>
          <a:bodyPr wrap="square">
            <a:spAutoFit/>
          </a:bodyPr>
          <a:lstStyle/>
          <a:p>
            <a:pPr algn="just">
              <a:lnSpc>
                <a:spcPct val="115000"/>
              </a:lnSpc>
              <a:spcBef>
                <a:spcPts val="600"/>
              </a:spcBef>
              <a:spcAft>
                <a:spcPts val="600"/>
              </a:spcAft>
            </a:pPr>
            <a:r>
              <a:rPr lang="ro-RO" sz="1100" b="1" i="1" u="sng" dirty="0">
                <a:latin typeface="Arial" panose="020B0604020202020204" pitchFamily="34" charset="0"/>
                <a:ea typeface="Calibri" panose="020F0502020204030204" pitchFamily="34" charset="0"/>
                <a:cs typeface="Arial" panose="020B0604020202020204" pitchFamily="34" charset="0"/>
              </a:rPr>
              <a:t>1.4. Selectarea unor informații relevante din fragmente de texte informative, instrucțiuni, tabele, hărți, pentru a îndeplini o sarcină de lucru</a:t>
            </a:r>
            <a:endParaRPr lang="ro-RO" sz="11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ro-RO" sz="1100" b="1" dirty="0">
                <a:latin typeface="Arial" panose="020B0604020202020204" pitchFamily="34" charset="0"/>
                <a:ea typeface="Calibri" panose="020F0502020204030204" pitchFamily="34" charset="0"/>
                <a:cs typeface="Arial" panose="020B0604020202020204" pitchFamily="34" charset="0"/>
              </a:rPr>
              <a:t>Sarcina de lucru:</a:t>
            </a:r>
            <a:endParaRPr lang="ro-RO" sz="1100" dirty="0">
              <a:latin typeface="Arial" panose="020B0604020202020204" pitchFamily="34" charset="0"/>
              <a:ea typeface="Calibri" panose="020F050202020403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Vos parents vous demandent de l’aide pour réserver une table au restaurant. Votre mère n’aime pas le poisson et votre père aime la cuisine française. Tous les deux adorent les desserts aux fruits. Vous réservez une table pour le lundi prochain. Lisez les trois menus ci-dessous et choisissez la meilleure variante.</a:t>
            </a:r>
            <a:endParaRPr lang="ro-RO" sz="1100" dirty="0">
              <a:latin typeface="Arial" panose="020B0604020202020204" pitchFamily="34" charset="0"/>
              <a:cs typeface="Arial" panose="020B0604020202020204" pitchFamily="34" charset="0"/>
            </a:endParaRPr>
          </a:p>
          <a:p>
            <a:endParaRPr lang="ro-RO" sz="1200" dirty="0">
              <a:effectLst/>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652033107"/>
              </p:ext>
            </p:extLst>
          </p:nvPr>
        </p:nvGraphicFramePr>
        <p:xfrm>
          <a:off x="2397212" y="1860614"/>
          <a:ext cx="8688801" cy="4209260"/>
        </p:xfrm>
        <a:graphic>
          <a:graphicData uri="http://schemas.openxmlformats.org/drawingml/2006/table">
            <a:tbl>
              <a:tblPr firstRow="1" firstCol="1" bandRow="1">
                <a:tableStyleId>{5C22544A-7EE6-4342-B048-85BDC9FD1C3A}</a:tableStyleId>
              </a:tblPr>
              <a:tblGrid>
                <a:gridCol w="2896267">
                  <a:extLst>
                    <a:ext uri="{9D8B030D-6E8A-4147-A177-3AD203B41FA5}">
                      <a16:colId xmlns:a16="http://schemas.microsoft.com/office/drawing/2014/main" val="20000"/>
                    </a:ext>
                  </a:extLst>
                </a:gridCol>
                <a:gridCol w="2896267">
                  <a:extLst>
                    <a:ext uri="{9D8B030D-6E8A-4147-A177-3AD203B41FA5}">
                      <a16:colId xmlns:a16="http://schemas.microsoft.com/office/drawing/2014/main" val="20001"/>
                    </a:ext>
                  </a:extLst>
                </a:gridCol>
                <a:gridCol w="2896267">
                  <a:extLst>
                    <a:ext uri="{9D8B030D-6E8A-4147-A177-3AD203B41FA5}">
                      <a16:colId xmlns:a16="http://schemas.microsoft.com/office/drawing/2014/main" val="20002"/>
                    </a:ext>
                  </a:extLst>
                </a:gridCol>
              </a:tblGrid>
              <a:tr h="160762">
                <a:tc>
                  <a:txBody>
                    <a:bodyPr/>
                    <a:lstStyle/>
                    <a:p>
                      <a:pPr algn="ctr">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Le Poisson d’or</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tc>
                  <a:txBody>
                    <a:bodyPr/>
                    <a:lstStyle/>
                    <a:p>
                      <a:pPr algn="ctr">
                        <a:lnSpc>
                          <a:spcPct val="115000"/>
                        </a:lnSpc>
                        <a:spcBef>
                          <a:spcPts val="600"/>
                        </a:spcBef>
                        <a:spcAft>
                          <a:spcPts val="600"/>
                        </a:spcAft>
                      </a:pPr>
                      <a:r>
                        <a:rPr lang="fr-FR" sz="900">
                          <a:effectLst/>
                          <a:latin typeface="Arial" panose="020B0604020202020204" pitchFamily="34" charset="0"/>
                          <a:cs typeface="Arial" panose="020B0604020202020204" pitchFamily="34" charset="0"/>
                        </a:rPr>
                        <a:t>Le canard déchainé</a:t>
                      </a:r>
                      <a:endParaRPr lang="ro-RO" sz="90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tc>
                  <a:txBody>
                    <a:bodyPr/>
                    <a:lstStyle/>
                    <a:p>
                      <a:pPr algn="ctr">
                        <a:lnSpc>
                          <a:spcPct val="115000"/>
                        </a:lnSpc>
                        <a:spcBef>
                          <a:spcPts val="600"/>
                        </a:spcBef>
                        <a:spcAft>
                          <a:spcPts val="600"/>
                        </a:spcAft>
                      </a:pPr>
                      <a:r>
                        <a:rPr lang="fr-FR" sz="900">
                          <a:effectLst/>
                          <a:latin typeface="Arial" panose="020B0604020202020204" pitchFamily="34" charset="0"/>
                          <a:cs typeface="Arial" panose="020B0604020202020204" pitchFamily="34" charset="0"/>
                        </a:rPr>
                        <a:t>Le coq au vin</a:t>
                      </a:r>
                      <a:endParaRPr lang="ro-RO" sz="90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extLst>
                  <a:ext uri="{0D108BD9-81ED-4DB2-BD59-A6C34878D82A}">
                    <a16:rowId xmlns:a16="http://schemas.microsoft.com/office/drawing/2014/main" val="10000"/>
                  </a:ext>
                </a:extLst>
              </a:tr>
              <a:tr h="4048498">
                <a:tc>
                  <a:txBody>
                    <a:bodyPr/>
                    <a:lstStyle/>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Au menu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L'assiette de fruits de mer (supplément + 4.20 €)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Le saumon frais fumé «Maison»</a:t>
                      </a:r>
                      <a:endParaRPr lang="ro-RO" sz="900" dirty="0">
                        <a:effectLst/>
                        <a:latin typeface="Arial" panose="020B0604020202020204" pitchFamily="34" charset="0"/>
                        <a:cs typeface="Arial" panose="020B0604020202020204" pitchFamily="34" charset="0"/>
                      </a:endParaRPr>
                    </a:p>
                    <a:p>
                      <a:pPr algn="ctr">
                        <a:lnSpc>
                          <a:spcPct val="150000"/>
                        </a:lnSpc>
                        <a:spcBef>
                          <a:spcPts val="1200"/>
                        </a:spcBef>
                        <a:spcAft>
                          <a:spcPts val="1200"/>
                        </a:spcAft>
                      </a:pPr>
                      <a:r>
                        <a:rPr lang="fr-FR" sz="900" dirty="0">
                          <a:effectLst/>
                          <a:latin typeface="Arial" panose="020B0604020202020204" pitchFamily="34" charset="0"/>
                          <a:cs typeface="Arial" panose="020B0604020202020204" pitchFamily="34" charset="0"/>
                        </a:rPr>
                        <a:t>*****</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 Le Trio de poissons braisé au Sauvignon</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Le pavé de bœuf poêlé aux poivres verts (OF)</a:t>
                      </a:r>
                      <a:endParaRPr lang="ro-RO" sz="900" dirty="0">
                        <a:effectLst/>
                        <a:latin typeface="Arial" panose="020B0604020202020204" pitchFamily="34" charset="0"/>
                        <a:cs typeface="Arial" panose="020B0604020202020204" pitchFamily="34" charset="0"/>
                      </a:endParaRPr>
                    </a:p>
                    <a:p>
                      <a:pPr algn="ctr">
                        <a:lnSpc>
                          <a:spcPct val="150000"/>
                        </a:lnSpc>
                        <a:spcBef>
                          <a:spcPts val="1200"/>
                        </a:spcBef>
                        <a:spcAft>
                          <a:spcPts val="1200"/>
                        </a:spcAft>
                      </a:pPr>
                      <a:r>
                        <a:rPr lang="fr-FR" sz="900" dirty="0">
                          <a:effectLst/>
                          <a:latin typeface="Arial" panose="020B0604020202020204" pitchFamily="34" charset="0"/>
                          <a:cs typeface="Arial" panose="020B0604020202020204" pitchFamily="34" charset="0"/>
                        </a:rPr>
                        <a:t>*****</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La Crème Brûlée «Maison»</a:t>
                      </a:r>
                      <a:r>
                        <a:rPr lang="ro-RO" sz="900" dirty="0">
                          <a:effectLst/>
                          <a:latin typeface="Arial" panose="020B0604020202020204" pitchFamily="34" charset="0"/>
                          <a:cs typeface="Arial" panose="020B0604020202020204" pitchFamily="34" charset="0"/>
                        </a:rPr>
                        <a:t> </a:t>
                      </a:r>
                      <a:r>
                        <a:rPr lang="fr-FR" sz="900" dirty="0">
                          <a:effectLst/>
                          <a:latin typeface="Arial" panose="020B0604020202020204" pitchFamily="34" charset="0"/>
                          <a:cs typeface="Arial" panose="020B0604020202020204" pitchFamily="34" charset="0"/>
                        </a:rPr>
                        <a:t>La Bavaroise du jour</a:t>
                      </a:r>
                      <a:endParaRPr lang="ro-RO" sz="900" dirty="0">
                        <a:effectLst/>
                        <a:latin typeface="Arial" panose="020B0604020202020204" pitchFamily="34" charset="0"/>
                        <a:cs typeface="Arial" panose="020B0604020202020204" pitchFamily="34" charset="0"/>
                      </a:endParaRPr>
                    </a:p>
                    <a:p>
                      <a:pPr algn="ctr">
                        <a:lnSpc>
                          <a:spcPct val="150000"/>
                        </a:lnSpc>
                        <a:spcBef>
                          <a:spcPts val="1200"/>
                        </a:spcBef>
                        <a:spcAft>
                          <a:spcPts val="1200"/>
                        </a:spcAft>
                      </a:pPr>
                      <a:r>
                        <a:rPr lang="fr-FR" sz="900" dirty="0">
                          <a:effectLst/>
                          <a:latin typeface="Arial" panose="020B0604020202020204" pitchFamily="34" charset="0"/>
                          <a:cs typeface="Arial" panose="020B0604020202020204" pitchFamily="34" charset="0"/>
                        </a:rPr>
                        <a:t>Ouvert 7/7</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Pour toutes allergies ou intolérances, merci de le signaler, nous vous guiderons dans vos choix.</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tc>
                  <a:txBody>
                    <a:bodyPr/>
                    <a:lstStyle/>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Cuisine Française traditionnelle</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Nos canards proviennent de la ferme familiale </a:t>
                      </a:r>
                      <a:endParaRPr lang="ro-RO" sz="900" dirty="0">
                        <a:effectLst/>
                        <a:latin typeface="Arial" panose="020B0604020202020204" pitchFamily="34" charset="0"/>
                        <a:cs typeface="Arial" panose="020B0604020202020204" pitchFamily="34" charset="0"/>
                      </a:endParaRPr>
                    </a:p>
                    <a:p>
                      <a:pPr algn="l">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Entrées</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SzPts val="1000"/>
                        <a:buFont typeface="Symbol" panose="05050102010706020507" pitchFamily="18" charset="2"/>
                        <a:buChar char=""/>
                        <a:tabLst>
                          <a:tab pos="264160" algn="l"/>
                        </a:tabLst>
                      </a:pPr>
                      <a:r>
                        <a:rPr lang="fr-FR" sz="900" dirty="0">
                          <a:effectLst/>
                          <a:latin typeface="Arial" panose="020B0604020202020204" pitchFamily="34" charset="0"/>
                          <a:cs typeface="Arial" panose="020B0604020202020204" pitchFamily="34" charset="0"/>
                        </a:rPr>
                        <a:t>Soupe gratinée à l’oignon 8 €</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SzPts val="1000"/>
                        <a:buFont typeface="Symbol" panose="05050102010706020507" pitchFamily="18" charset="2"/>
                        <a:buChar char=""/>
                        <a:tabLst>
                          <a:tab pos="264160" algn="l"/>
                        </a:tabLst>
                      </a:pPr>
                      <a:r>
                        <a:rPr lang="fr-FR" sz="900" dirty="0">
                          <a:effectLst/>
                          <a:latin typeface="Arial" panose="020B0604020202020204" pitchFamily="34" charset="0"/>
                          <a:cs typeface="Arial" panose="020B0604020202020204" pitchFamily="34" charset="0"/>
                        </a:rPr>
                        <a:t>Escargots de Bourgogne : les 6 : 8 € - les 12 : 16 €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Plats</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SzPts val="1000"/>
                        <a:buFont typeface="Symbol" panose="05050102010706020507" pitchFamily="18" charset="2"/>
                        <a:buChar char=""/>
                      </a:pPr>
                      <a:r>
                        <a:rPr lang="fr-FR" sz="900" dirty="0">
                          <a:effectLst/>
                          <a:latin typeface="Arial" panose="020B0604020202020204" pitchFamily="34" charset="0"/>
                          <a:cs typeface="Arial" panose="020B0604020202020204" pitchFamily="34" charset="0"/>
                        </a:rPr>
                        <a:t>Confit de canard, pommes sautées, courgettes sautées et salade 20 €</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SzPts val="1000"/>
                        <a:buFont typeface="Symbol" panose="05050102010706020507" pitchFamily="18" charset="2"/>
                        <a:buChar char=""/>
                      </a:pPr>
                      <a:r>
                        <a:rPr lang="fr-FR" sz="900" dirty="0">
                          <a:effectLst/>
                          <a:latin typeface="Arial" panose="020B0604020202020204" pitchFamily="34" charset="0"/>
                          <a:cs typeface="Arial" panose="020B0604020202020204" pitchFamily="34" charset="0"/>
                        </a:rPr>
                        <a:t>Aiguillettes de canard, crème d’estragon ou sauce miel et griottes,</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purée de pommes de terre, courgettes sautées, haricots verts 22 €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Desserts aux fruits (voir le tableau)</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Ouvert du lundi au samedi.</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Le midi de 12h à 14h30 et le soir de 18h30 à 23h.</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tc>
                  <a:txBody>
                    <a:bodyPr/>
                    <a:lstStyle/>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Entrées</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Font typeface="Wingdings" panose="05000000000000000000" pitchFamily="2" charset="2"/>
                        <a:buChar char=""/>
                      </a:pPr>
                      <a:r>
                        <a:rPr lang="fr-FR" sz="900" dirty="0">
                          <a:effectLst/>
                          <a:latin typeface="Arial" panose="020B0604020202020204" pitchFamily="34" charset="0"/>
                          <a:cs typeface="Arial" panose="020B0604020202020204" pitchFamily="34" charset="0"/>
                        </a:rPr>
                        <a:t>Œuf cocotte au magret fumé et foie gras 10 €</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Font typeface="Wingdings" panose="05000000000000000000" pitchFamily="2" charset="2"/>
                        <a:buChar char=""/>
                      </a:pPr>
                      <a:r>
                        <a:rPr lang="fr-FR" sz="900" dirty="0">
                          <a:effectLst/>
                          <a:latin typeface="Arial" panose="020B0604020202020204" pitchFamily="34" charset="0"/>
                          <a:cs typeface="Arial" panose="020B0604020202020204" pitchFamily="34" charset="0"/>
                        </a:rPr>
                        <a:t>Salade de melon, </a:t>
                      </a:r>
                      <a:r>
                        <a:rPr lang="fr-FR" sz="900" dirty="0" err="1">
                          <a:effectLst/>
                          <a:latin typeface="Arial" panose="020B0604020202020204" pitchFamily="34" charset="0"/>
                          <a:cs typeface="Arial" panose="020B0604020202020204" pitchFamily="34" charset="0"/>
                        </a:rPr>
                        <a:t>piquillos</a:t>
                      </a:r>
                      <a:r>
                        <a:rPr lang="fr-FR" sz="900" dirty="0">
                          <a:effectLst/>
                          <a:latin typeface="Arial" panose="020B0604020202020204" pitchFamily="34" charset="0"/>
                          <a:cs typeface="Arial" panose="020B0604020202020204" pitchFamily="34" charset="0"/>
                        </a:rPr>
                        <a:t> et magret fumé 10 €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Salades (plat)</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Font typeface="Wingdings" panose="05000000000000000000" pitchFamily="2" charset="2"/>
                        <a:buChar char=""/>
                      </a:pPr>
                      <a:r>
                        <a:rPr lang="fr-FR" sz="900" dirty="0">
                          <a:effectLst/>
                          <a:latin typeface="Arial" panose="020B0604020202020204" pitchFamily="34" charset="0"/>
                          <a:cs typeface="Arial" panose="020B0604020202020204" pitchFamily="34" charset="0"/>
                        </a:rPr>
                        <a:t>Végétarienne : 18 €</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Salade, melon, </a:t>
                      </a:r>
                      <a:r>
                        <a:rPr lang="fr-FR" sz="900" dirty="0" err="1">
                          <a:effectLst/>
                          <a:latin typeface="Arial" panose="020B0604020202020204" pitchFamily="34" charset="0"/>
                          <a:cs typeface="Arial" panose="020B0604020202020204" pitchFamily="34" charset="0"/>
                        </a:rPr>
                        <a:t>piquillos</a:t>
                      </a:r>
                      <a:r>
                        <a:rPr lang="fr-FR" sz="900" dirty="0">
                          <a:effectLst/>
                          <a:latin typeface="Arial" panose="020B0604020202020204" pitchFamily="34" charset="0"/>
                          <a:cs typeface="Arial" panose="020B0604020202020204" pitchFamily="34" charset="0"/>
                        </a:rPr>
                        <a:t>, artichauts marinés, émincé de courgettes et parmesan.</a:t>
                      </a:r>
                      <a:endParaRPr lang="ro-RO" sz="900" dirty="0">
                        <a:effectLst/>
                        <a:latin typeface="Arial" panose="020B0604020202020204" pitchFamily="34" charset="0"/>
                        <a:cs typeface="Arial" panose="020B0604020202020204" pitchFamily="34" charset="0"/>
                      </a:endParaRPr>
                    </a:p>
                    <a:p>
                      <a:pPr marL="342900" lvl="0" indent="-342900" algn="l">
                        <a:lnSpc>
                          <a:spcPct val="115000"/>
                        </a:lnSpc>
                        <a:spcBef>
                          <a:spcPts val="600"/>
                        </a:spcBef>
                        <a:spcAft>
                          <a:spcPts val="0"/>
                        </a:spcAft>
                        <a:buFont typeface="Wingdings" panose="05000000000000000000" pitchFamily="2" charset="2"/>
                        <a:buChar char=""/>
                      </a:pPr>
                      <a:r>
                        <a:rPr lang="fr-FR" sz="900" dirty="0">
                          <a:effectLst/>
                          <a:latin typeface="Arial" panose="020B0604020202020204" pitchFamily="34" charset="0"/>
                          <a:cs typeface="Arial" panose="020B0604020202020204" pitchFamily="34" charset="0"/>
                        </a:rPr>
                        <a:t>Salade Fermière : 20 €</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Salade, effiloché de canard, courgettes, croutons, tomme de Savoie et magret séché fourré au foie-gras.</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Assiette de fromages</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Petite : 10 € - Grande : 20 €</a:t>
                      </a:r>
                      <a:endParaRPr lang="ro-RO" sz="900" dirty="0">
                        <a:effectLst/>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900" dirty="0">
                          <a:effectLst/>
                          <a:latin typeface="Arial" panose="020B0604020202020204" pitchFamily="34" charset="0"/>
                          <a:cs typeface="Arial" panose="020B0604020202020204" pitchFamily="34" charset="0"/>
                        </a:rPr>
                        <a:t>Ouvert du mardi au samedi.</a:t>
                      </a:r>
                      <a:br>
                        <a:rPr lang="fr-FR" sz="900" dirty="0">
                          <a:effectLst/>
                          <a:latin typeface="Arial" panose="020B0604020202020204" pitchFamily="34" charset="0"/>
                          <a:cs typeface="Arial" panose="020B0604020202020204" pitchFamily="34" charset="0"/>
                        </a:rPr>
                      </a:br>
                      <a:r>
                        <a:rPr lang="fr-FR" sz="900" dirty="0">
                          <a:effectLst/>
                          <a:latin typeface="Arial" panose="020B0604020202020204" pitchFamily="34" charset="0"/>
                          <a:cs typeface="Arial" panose="020B0604020202020204" pitchFamily="34" charset="0"/>
                        </a:rPr>
                        <a:t>Le midi de 12h à 15h30 et le soir de 17h30 à 22h.</a:t>
                      </a:r>
                      <a:endParaRPr lang="ro-RO" sz="900" dirty="0">
                        <a:effectLst/>
                        <a:latin typeface="Arial" panose="020B0604020202020204" pitchFamily="34" charset="0"/>
                        <a:ea typeface="Calibri" panose="020F0502020204030204" pitchFamily="34" charset="0"/>
                        <a:cs typeface="Arial" panose="020B0604020202020204" pitchFamily="34" charset="0"/>
                      </a:endParaRPr>
                    </a:p>
                  </a:txBody>
                  <a:tcPr marL="29295" marR="29295" marT="0" marB="0"/>
                </a:tc>
                <a:extLst>
                  <a:ext uri="{0D108BD9-81ED-4DB2-BD59-A6C34878D82A}">
                    <a16:rowId xmlns:a16="http://schemas.microsoft.com/office/drawing/2014/main" val="10001"/>
                  </a:ext>
                </a:extLst>
              </a:tr>
            </a:tbl>
          </a:graphicData>
        </a:graphic>
      </p:graphicFrame>
      <p:sp>
        <p:nvSpPr>
          <p:cNvPr id="14" name="Rectangle 7"/>
          <p:cNvSpPr>
            <a:spLocks noChangeArrowheads="1"/>
          </p:cNvSpPr>
          <p:nvPr/>
        </p:nvSpPr>
        <p:spPr bwMode="auto">
          <a:xfrm>
            <a:off x="1864311" y="2165414"/>
            <a:ext cx="9979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6" name="Rectangle 15"/>
          <p:cNvSpPr/>
          <p:nvPr/>
        </p:nvSpPr>
        <p:spPr>
          <a:xfrm>
            <a:off x="3004458" y="6069873"/>
            <a:ext cx="6209212" cy="246221"/>
          </a:xfrm>
          <a:prstGeom prst="rect">
            <a:avLst/>
          </a:prstGeom>
        </p:spPr>
        <p:txBody>
          <a:bodyPr wrap="square">
            <a:spAutoFit/>
          </a:bodyPr>
          <a:lstStyle/>
          <a:p>
            <a:pPr lvl="0" eaLnBrk="0" fontAlgn="base" hangingPunct="0">
              <a:spcBef>
                <a:spcPct val="0"/>
              </a:spcBef>
              <a:spcAft>
                <a:spcPct val="0"/>
              </a:spcAft>
            </a:pPr>
            <a:r>
              <a:rPr lang="fr-FR" altLang="ro-RO" sz="1000" dirty="0">
                <a:latin typeface="Arial" panose="020B0604020202020204" pitchFamily="34" charset="0"/>
                <a:ea typeface="Calibri" panose="020F0502020204030204" pitchFamily="34" charset="0"/>
                <a:cs typeface="Arial" panose="020B0604020202020204" pitchFamily="34" charset="0"/>
              </a:rPr>
              <a:t>Votre proposition est: _____________________________________________________</a:t>
            </a:r>
            <a:r>
              <a:rPr lang="ro-RO" altLang="ro-RO"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533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8741048"/>
              </p:ext>
            </p:extLst>
          </p:nvPr>
        </p:nvGraphicFramePr>
        <p:xfrm>
          <a:off x="1535837" y="3161212"/>
          <a:ext cx="9771017" cy="2322888"/>
        </p:xfrm>
        <a:graphic>
          <a:graphicData uri="http://schemas.openxmlformats.org/drawingml/2006/table">
            <a:tbl>
              <a:tblPr firstRow="1" firstCol="1" bandRow="1">
                <a:tableStyleId>{5C22544A-7EE6-4342-B048-85BDC9FD1C3A}</a:tableStyleId>
              </a:tblPr>
              <a:tblGrid>
                <a:gridCol w="1954204">
                  <a:extLst>
                    <a:ext uri="{9D8B030D-6E8A-4147-A177-3AD203B41FA5}">
                      <a16:colId xmlns:a16="http://schemas.microsoft.com/office/drawing/2014/main" val="20000"/>
                    </a:ext>
                  </a:extLst>
                </a:gridCol>
                <a:gridCol w="1997239">
                  <a:extLst>
                    <a:ext uri="{9D8B030D-6E8A-4147-A177-3AD203B41FA5}">
                      <a16:colId xmlns:a16="http://schemas.microsoft.com/office/drawing/2014/main" val="20001"/>
                    </a:ext>
                  </a:extLst>
                </a:gridCol>
                <a:gridCol w="2122434">
                  <a:extLst>
                    <a:ext uri="{9D8B030D-6E8A-4147-A177-3AD203B41FA5}">
                      <a16:colId xmlns:a16="http://schemas.microsoft.com/office/drawing/2014/main" val="20002"/>
                    </a:ext>
                  </a:extLst>
                </a:gridCol>
                <a:gridCol w="1897475">
                  <a:extLst>
                    <a:ext uri="{9D8B030D-6E8A-4147-A177-3AD203B41FA5}">
                      <a16:colId xmlns:a16="http://schemas.microsoft.com/office/drawing/2014/main" val="20003"/>
                    </a:ext>
                  </a:extLst>
                </a:gridCol>
                <a:gridCol w="1799665">
                  <a:extLst>
                    <a:ext uri="{9D8B030D-6E8A-4147-A177-3AD203B41FA5}">
                      <a16:colId xmlns:a16="http://schemas.microsoft.com/office/drawing/2014/main" val="20004"/>
                    </a:ext>
                  </a:extLst>
                </a:gridCol>
              </a:tblGrid>
              <a:tr h="453296">
                <a:tc rowSpan="2">
                  <a:txBody>
                    <a:bodyPr/>
                    <a:lstStyle/>
                    <a:p>
                      <a:pPr algn="just">
                        <a:lnSpc>
                          <a:spcPct val="115000"/>
                        </a:lnSpc>
                        <a:spcBef>
                          <a:spcPts val="600"/>
                        </a:spcBef>
                        <a:spcAft>
                          <a:spcPts val="600"/>
                        </a:spcAft>
                      </a:pPr>
                      <a:r>
                        <a:rPr lang="ro-RO" sz="1200" dirty="0">
                          <a:solidFill>
                            <a:schemeClr val="tx1"/>
                          </a:solidFill>
                          <a:effectLst/>
                        </a:rPr>
                        <a:t>Elevi</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200" dirty="0">
                          <a:solidFill>
                            <a:schemeClr val="tx1"/>
                          </a:solidFill>
                          <a:effectLst/>
                        </a:rPr>
                        <a:t>Nota 5</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200" dirty="0">
                          <a:solidFill>
                            <a:schemeClr val="tx1"/>
                          </a:solidFill>
                          <a:effectLst/>
                        </a:rPr>
                        <a:t>Nota 7</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200" dirty="0">
                          <a:solidFill>
                            <a:schemeClr val="tx1"/>
                          </a:solidFill>
                          <a:effectLst/>
                        </a:rPr>
                        <a:t>Nota 9</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200" dirty="0">
                          <a:solidFill>
                            <a:schemeClr val="tx1"/>
                          </a:solidFill>
                          <a:effectLst/>
                        </a:rPr>
                        <a:t>Nota 10</a:t>
                      </a:r>
                    </a:p>
                    <a:p>
                      <a:pPr algn="just">
                        <a:lnSpc>
                          <a:spcPct val="115000"/>
                        </a:lnSpc>
                        <a:spcBef>
                          <a:spcPts val="600"/>
                        </a:spcBef>
                        <a:spcAft>
                          <a:spcPts val="600"/>
                        </a:spcAft>
                      </a:pP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67390">
                <a:tc vMerge="1">
                  <a:txBody>
                    <a:bodyPr/>
                    <a:lstStyle/>
                    <a:p>
                      <a:endParaRPr lang="ro-RO"/>
                    </a:p>
                  </a:txBody>
                  <a:tcPr/>
                </a:tc>
                <a:tc>
                  <a:txBody>
                    <a:bodyPr/>
                    <a:lstStyle/>
                    <a:p>
                      <a:pPr algn="just">
                        <a:lnSpc>
                          <a:spcPct val="115000"/>
                        </a:lnSpc>
                        <a:spcBef>
                          <a:spcPts val="600"/>
                        </a:spcBef>
                        <a:spcAft>
                          <a:spcPts val="600"/>
                        </a:spcAft>
                      </a:pPr>
                      <a:r>
                        <a:rPr lang="ro-RO" sz="1400" dirty="0">
                          <a:effectLst/>
                        </a:rPr>
                        <a:t>Scrie un mesaj scurt, cu multe greșeli de exprimare, deși are un model oferit de profesor. Nu respectă numărul de cuvinte și tipul de redactare.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400" dirty="0">
                          <a:effectLst/>
                        </a:rPr>
                        <a:t>Scrie un mesaj scurt,  în general clar și coerent, cu unele greșeli de exprimare, pe baza modelului oferit de profesor.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400" dirty="0">
                          <a:effectLst/>
                        </a:rPr>
                        <a:t>Scrie un mesaj scurt, clar și coerent, cu puține greșeli de exprimare.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ro-RO" sz="1400" dirty="0">
                          <a:effectLst/>
                        </a:rPr>
                        <a:t>Scrie un mesaj scurt, clar și coerent, cu foarte puține greșeli de exprimare.</a:t>
                      </a:r>
                    </a:p>
                    <a:p>
                      <a:pPr algn="just">
                        <a:lnSpc>
                          <a:spcPct val="115000"/>
                        </a:lnSpc>
                        <a:spcBef>
                          <a:spcPts val="600"/>
                        </a:spcBef>
                        <a:spcAft>
                          <a:spcPts val="600"/>
                        </a:spcAft>
                      </a:pPr>
                      <a:r>
                        <a:rPr lang="ro-RO" sz="1400" dirty="0">
                          <a:effectLst/>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Grp="1" noChangeArrowheads="1"/>
          </p:cNvSpPr>
          <p:nvPr>
            <p:ph type="title"/>
          </p:nvPr>
        </p:nvSpPr>
        <p:spPr bwMode="auto">
          <a:xfrm>
            <a:off x="1535837" y="232531"/>
            <a:ext cx="9967187" cy="2292935"/>
          </a:xfrm>
          <a:prstGeom prst="rect">
            <a:avLst/>
          </a:prstGeom>
          <a:solidFill>
            <a:srgbClr val="D0CE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ro-RO" sz="1000" b="1" i="1" u="sng" strike="noStrike" cap="none" normalizeH="0" baseline="0" dirty="0">
                <a:ln>
                  <a:noFill/>
                </a:ln>
                <a:solidFill>
                  <a:schemeClr val="tx1"/>
                </a:solidFill>
                <a:effectLst/>
                <a:latin typeface="Arial" panose="020B0604020202020204" pitchFamily="34" charset="0"/>
                <a:cs typeface="Arial" panose="020B0604020202020204" pitchFamily="34" charset="0"/>
              </a:rPr>
              <a:t>3.2. </a:t>
            </a:r>
            <a:r>
              <a:rPr kumimoji="0" lang="ro-RO" altLang="ro-RO" sz="1100" b="1" i="1" u="sng" strike="noStrike" cap="none" normalizeH="0" baseline="0" dirty="0">
                <a:ln>
                  <a:noFill/>
                </a:ln>
                <a:solidFill>
                  <a:schemeClr val="tx1"/>
                </a:solidFill>
                <a:effectLst/>
                <a:latin typeface="Arial" panose="020B0604020202020204" pitchFamily="34" charset="0"/>
                <a:cs typeface="Arial" panose="020B0604020202020204" pitchFamily="34" charset="0"/>
              </a:rPr>
              <a:t>Redactarea unor mesaje/ scrisori personale simple de răspuns la o solicitare</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ro-RO" altLang="ro-RO"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fr-FR" altLang="ro-RO"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Lisez le message suivant:</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Saint-Malo, le 22 mars 2021</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Chère Amélie,</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C’est avec joie que je t’écris pour t’inviter à passer les vacances d’été chez moi à Saint-Malo.</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J’espère que tu viendras et tu pourras rester au moins quelques semaines. Je suis sûr que notre ville et la plage merveilleuse te plairont bien. Je crois que nous passerons toutes les deux des journées inoubliables.</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J’attends avec impatience ta réponse. A bientôt !</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Ta meilleure amie,</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Juliette</a:t>
            </a: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ro-RO"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Vous avez reçu cette lettre. Vous écrivez à votre amie pour lui dire que vous acceptez de passer les vacances d’été avec elle. (60-80 mots)</a:t>
            </a:r>
            <a:br>
              <a:rPr kumimoji="0" lang="ro-RO" altLang="ro-RO"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1"/>
          <p:cNvSpPr/>
          <p:nvPr/>
        </p:nvSpPr>
        <p:spPr>
          <a:xfrm>
            <a:off x="1535837" y="2616353"/>
            <a:ext cx="2044149" cy="369332"/>
          </a:xfrm>
          <a:prstGeom prst="rect">
            <a:avLst/>
          </a:prstGeom>
        </p:spPr>
        <p:txBody>
          <a:bodyPr wrap="none">
            <a:spAutoFit/>
          </a:bodyPr>
          <a:lstStyle/>
          <a:p>
            <a:r>
              <a:rPr lang="ro-RO" altLang="ro-RO" b="1" dirty="0">
                <a:latin typeface="Arial" panose="020B0604020202020204" pitchFamily="34" charset="0"/>
                <a:ea typeface="Calibri" panose="020F0502020204030204" pitchFamily="34" charset="0"/>
                <a:cs typeface="Arial" panose="020B0604020202020204" pitchFamily="34" charset="0"/>
              </a:rPr>
              <a:t>Grila de evaluare</a:t>
            </a:r>
            <a:endParaRPr lang="en-US" dirty="0"/>
          </a:p>
        </p:txBody>
      </p:sp>
    </p:spTree>
    <p:extLst>
      <p:ext uri="{BB962C8B-B14F-4D97-AF65-F5344CB8AC3E}">
        <p14:creationId xmlns:p14="http://schemas.microsoft.com/office/powerpoint/2010/main" val="155540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0389" y="174171"/>
            <a:ext cx="9797141" cy="2800767"/>
          </a:xfrm>
          <a:prstGeom prst="rect">
            <a:avLst/>
          </a:prstGeom>
        </p:spPr>
        <p:txBody>
          <a:bodyPr wrap="square">
            <a:spAutoFit/>
          </a:bodyPr>
          <a:lstStyle/>
          <a:p>
            <a:pPr algn="just">
              <a:lnSpc>
                <a:spcPct val="115000"/>
              </a:lnSpc>
              <a:spcBef>
                <a:spcPts val="600"/>
              </a:spcBef>
              <a:spcAft>
                <a:spcPts val="600"/>
              </a:spcAft>
            </a:pPr>
            <a:r>
              <a:rPr lang="ro-RO" sz="1200" b="1" u="sng" dirty="0">
                <a:latin typeface="Arial" panose="020B0604020202020204" pitchFamily="34" charset="0"/>
                <a:ea typeface="Calibri" panose="020F0502020204030204" pitchFamily="34" charset="0"/>
                <a:cs typeface="Arial" panose="020B0604020202020204" pitchFamily="34" charset="0"/>
              </a:rPr>
              <a:t>EXEMPLE DE ACTIVITĂȚI DE ÎNVĂȚARE</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ro-RO"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Competența specifică: 2.6. Descrierea într-un scurt raport oral/ scris a </a:t>
            </a:r>
            <a:r>
              <a:rPr lang="ro-RO" sz="1200" b="1"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desfăşurării</a:t>
            </a:r>
            <a:r>
              <a:rPr lang="ro-RO"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unei activități de grup/ proiect individual/ activități cotidiene etc. </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ro-RO" sz="1200" b="1" dirty="0">
                <a:latin typeface="Arial" panose="020B0604020202020204" pitchFamily="34" charset="0"/>
                <a:ea typeface="Times New Roman" panose="02020603050405020304" pitchFamily="18" charset="0"/>
                <a:cs typeface="Arial" panose="020B0604020202020204" pitchFamily="34" charset="0"/>
              </a:rPr>
              <a:t>Activitatea 1</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s-ES" sz="1200" dirty="0">
                <a:latin typeface="Arial" panose="020B0604020202020204" pitchFamily="34" charset="0"/>
                <a:ea typeface="Times New Roman" panose="02020603050405020304" pitchFamily="18" charset="0"/>
                <a:cs typeface="Arial" panose="020B0604020202020204" pitchFamily="34" charset="0"/>
              </a:rPr>
              <a:t>Escribe un correo electrónico a tu amigo/-a español/ -a para contarle cómo fue el concierto de tu cantante favorito. Menciona:</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el tipo de concierto;</a:t>
            </a:r>
            <a:endParaRPr lang="ro-RO"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cómo conseguiste la entrada;</a:t>
            </a:r>
            <a:endParaRPr lang="ro-RO"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dónde y cuándo fue;</a:t>
            </a:r>
            <a:endParaRPr lang="ro-RO"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con quién fuiste al concierto;</a:t>
            </a:r>
            <a:endParaRPr lang="ro-RO"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algo imprevisto que casi te estropea el plan;</a:t>
            </a:r>
            <a:endParaRPr lang="ro-RO"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Times New Roman" panose="02020603050405020304" pitchFamily="18" charset="0"/>
              <a:buChar char="-"/>
            </a:pPr>
            <a:r>
              <a:rPr lang="es-ES" sz="1200" dirty="0">
                <a:latin typeface="Arial" panose="020B0604020202020204" pitchFamily="34" charset="0"/>
                <a:ea typeface="Times New Roman" panose="02020603050405020304" pitchFamily="18" charset="0"/>
                <a:cs typeface="Arial" panose="020B0604020202020204" pitchFamily="34" charset="0"/>
              </a:rPr>
              <a:t>que impresión te dejó.</a:t>
            </a:r>
            <a:endParaRPr lang="ro-RO"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124" name="Picture 19" descr="P8152#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7611" y="3707493"/>
            <a:ext cx="25384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20388" y="2978331"/>
            <a:ext cx="5852161" cy="3187026"/>
          </a:xfrm>
          <a:prstGeom prst="rect">
            <a:avLst/>
          </a:prstGeom>
        </p:spPr>
        <p:txBody>
          <a:bodyPr wrap="square">
            <a:spAutoFit/>
          </a:bodyPr>
          <a:lstStyle/>
          <a:p>
            <a:pPr algn="just">
              <a:lnSpc>
                <a:spcPct val="115000"/>
              </a:lnSpc>
              <a:spcBef>
                <a:spcPts val="600"/>
              </a:spcBef>
              <a:spcAft>
                <a:spcPts val="600"/>
              </a:spcAft>
            </a:pPr>
            <a:r>
              <a:rPr lang="ro-RO" sz="1200" b="1" dirty="0">
                <a:latin typeface="Arial" panose="020B0604020202020204" pitchFamily="34" charset="0"/>
                <a:cs typeface="Arial" panose="020B0604020202020204" pitchFamily="34" charset="0"/>
              </a:rPr>
              <a:t>Activitatea 2</a:t>
            </a:r>
            <a:endParaRPr lang="ro-RO" sz="1200" dirty="0">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s-ES" sz="1200" dirty="0">
                <a:solidFill>
                  <a:srgbClr val="000000"/>
                </a:solidFill>
                <a:latin typeface="Arial" panose="020B0604020202020204" pitchFamily="34" charset="0"/>
                <a:ea typeface="Calibri" panose="020F0502020204030204" pitchFamily="34" charset="0"/>
                <a:cs typeface="Arial" panose="020B0604020202020204" pitchFamily="34" charset="0"/>
              </a:rPr>
              <a:t>escribe detalladamente (1 ó 2 minutos) lo que ves y lo que imaginas </a:t>
            </a:r>
            <a:r>
              <a:rPr lang="es-ES" sz="1200" dirty="0">
                <a:latin typeface="Arial" panose="020B0604020202020204" pitchFamily="34" charset="0"/>
                <a:ea typeface="Calibri" panose="020F0502020204030204" pitchFamily="34" charset="0"/>
                <a:cs typeface="Arial" panose="020B0604020202020204" pitchFamily="34" charset="0"/>
              </a:rPr>
              <a:t>qué está pasando. Puedes comentar, entre otros, estos aspectos:</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quiénes son y qué relación tienen</a:t>
            </a:r>
            <a:r>
              <a:rPr lang="fr-FR" sz="1200" dirty="0">
                <a:latin typeface="Arial" panose="020B0604020202020204" pitchFamily="34" charset="0"/>
                <a:ea typeface="Calibri" panose="020F0502020204030204" pitchFamily="34" charset="0"/>
                <a:cs typeface="Arial" panose="020B0604020202020204" pitchFamily="34" charset="0"/>
              </a:rPr>
              <a:t>;</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qué están haciendo;</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dónde están;</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qué hay;</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de qué están hablando;</a:t>
            </a:r>
            <a:endParaRPr lang="ro-RO"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s-ES" sz="1200" dirty="0">
                <a:latin typeface="Arial" panose="020B0604020202020204" pitchFamily="34" charset="0"/>
                <a:ea typeface="Calibri" panose="020F0502020204030204" pitchFamily="34" charset="0"/>
                <a:cs typeface="Arial" panose="020B0604020202020204" pitchFamily="34" charset="0"/>
              </a:rPr>
              <a:t>qué van a hacer después</a:t>
            </a:r>
            <a:r>
              <a:rPr lang="ro-RO" sz="1200" dirty="0">
                <a:latin typeface="Arial" panose="020B0604020202020204" pitchFamily="34" charset="0"/>
                <a:ea typeface="Calibri" panose="020F050202020403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22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1381" y="667336"/>
            <a:ext cx="9413968" cy="4487895"/>
          </a:xfrm>
          <a:prstGeom prst="rect">
            <a:avLst/>
          </a:prstGeom>
        </p:spPr>
        <p:txBody>
          <a:bodyPr wrap="square">
            <a:spAutoFit/>
          </a:bodyPr>
          <a:lstStyle/>
          <a:p>
            <a:pPr algn="just">
              <a:lnSpc>
                <a:spcPct val="115000"/>
              </a:lnSpc>
              <a:spcBef>
                <a:spcPts val="600"/>
              </a:spcBef>
              <a:spcAft>
                <a:spcPts val="600"/>
              </a:spcAft>
            </a:pPr>
            <a:r>
              <a:rPr lang="ro-RO" sz="1600" b="1" dirty="0">
                <a:solidFill>
                  <a:srgbClr val="000000"/>
                </a:solidFill>
                <a:latin typeface="Arial" panose="020B0604020202020204" pitchFamily="34" charset="0"/>
                <a:ea typeface="Calibri" panose="020F0502020204030204" pitchFamily="34" charset="0"/>
                <a:cs typeface="Arial" panose="020B0604020202020204" pitchFamily="34" charset="0"/>
              </a:rPr>
              <a:t>Limba spaniolă – Limba modernă 3</a:t>
            </a:r>
          </a:p>
          <a:p>
            <a:pPr algn="just">
              <a:lnSpc>
                <a:spcPct val="115000"/>
              </a:lnSpc>
              <a:spcBef>
                <a:spcPts val="600"/>
              </a:spcBef>
              <a:spcAft>
                <a:spcPts val="600"/>
              </a:spcAft>
            </a:pPr>
            <a:r>
              <a:rPr lang="ro-RO" sz="1600" b="1" dirty="0">
                <a:solidFill>
                  <a:srgbClr val="000000"/>
                </a:solidFill>
                <a:latin typeface="Arial" panose="020B0604020202020204" pitchFamily="34" charset="0"/>
                <a:ea typeface="Calibri" panose="020F0502020204030204" pitchFamily="34" charset="0"/>
                <a:cs typeface="Arial" panose="020B0604020202020204" pitchFamily="34" charset="0"/>
              </a:rPr>
              <a:t>Competența generală: 1. Receptarea mesajelor transmise oral și în scris în diverse situații de comunicare</a:t>
            </a:r>
            <a:endParaRPr lang="ro-RO"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ro-RO" sz="1600" b="1" u="sng" dirty="0">
                <a:solidFill>
                  <a:srgbClr val="000000"/>
                </a:solidFill>
                <a:latin typeface="Arial" panose="020B0604020202020204" pitchFamily="34" charset="0"/>
                <a:ea typeface="Calibri" panose="020F0502020204030204" pitchFamily="34" charset="0"/>
                <a:cs typeface="Arial" panose="020B0604020202020204" pitchFamily="34" charset="0"/>
              </a:rPr>
              <a:t>Competența specifică: 1.1. Desprinderea sensului global al unui mesaj scurt articulat clar și rar</a:t>
            </a:r>
            <a:endParaRPr lang="ro-RO"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fr-FR" sz="1600" b="1" dirty="0" err="1">
                <a:latin typeface="Arial" panose="020B0604020202020204" pitchFamily="34" charset="0"/>
                <a:ea typeface="Calibri" panose="020F0502020204030204" pitchFamily="34" charset="0"/>
                <a:cs typeface="Arial" panose="020B0604020202020204" pitchFamily="34" charset="0"/>
              </a:rPr>
              <a:t>Título</a:t>
            </a:r>
            <a:r>
              <a:rPr lang="fr-FR" sz="1600" b="1" dirty="0">
                <a:latin typeface="Arial" panose="020B0604020202020204" pitchFamily="34" charset="0"/>
                <a:ea typeface="Calibri" panose="020F0502020204030204" pitchFamily="34" charset="0"/>
                <a:cs typeface="Arial" panose="020B0604020202020204" pitchFamily="34" charset="0"/>
              </a:rPr>
              <a:t>: El </a:t>
            </a:r>
            <a:r>
              <a:rPr lang="fr-FR" sz="1600" b="1" dirty="0" err="1">
                <a:latin typeface="Arial" panose="020B0604020202020204" pitchFamily="34" charset="0"/>
                <a:ea typeface="Calibri" panose="020F0502020204030204" pitchFamily="34" charset="0"/>
                <a:cs typeface="Arial" panose="020B0604020202020204" pitchFamily="34" charset="0"/>
              </a:rPr>
              <a:t>ingenioso</a:t>
            </a:r>
            <a:r>
              <a:rPr lang="fr-FR" sz="1600" b="1" dirty="0">
                <a:latin typeface="Arial" panose="020B0604020202020204" pitchFamily="34" charset="0"/>
                <a:ea typeface="Calibri" panose="020F0502020204030204" pitchFamily="34" charset="0"/>
                <a:cs typeface="Arial" panose="020B0604020202020204" pitchFamily="34" charset="0"/>
              </a:rPr>
              <a:t> hidalgo Don </a:t>
            </a:r>
            <a:r>
              <a:rPr lang="fr-FR" sz="1600" b="1" dirty="0" err="1">
                <a:latin typeface="Arial" panose="020B0604020202020204" pitchFamily="34" charset="0"/>
                <a:ea typeface="Calibri" panose="020F0502020204030204" pitchFamily="34" charset="0"/>
                <a:cs typeface="Arial" panose="020B0604020202020204" pitchFamily="34" charset="0"/>
              </a:rPr>
              <a:t>Quijote</a:t>
            </a:r>
            <a:r>
              <a:rPr lang="fr-FR" sz="1600" b="1" dirty="0">
                <a:latin typeface="Arial" panose="020B0604020202020204" pitchFamily="34" charset="0"/>
                <a:ea typeface="Calibri" panose="020F0502020204030204" pitchFamily="34" charset="0"/>
                <a:cs typeface="Arial" panose="020B0604020202020204" pitchFamily="34" charset="0"/>
              </a:rPr>
              <a:t> de La </a:t>
            </a:r>
            <a:r>
              <a:rPr lang="fr-FR" sz="1600" b="1" dirty="0" err="1">
                <a:latin typeface="Arial" panose="020B0604020202020204" pitchFamily="34" charset="0"/>
                <a:ea typeface="Calibri" panose="020F0502020204030204" pitchFamily="34" charset="0"/>
                <a:cs typeface="Arial" panose="020B0604020202020204" pitchFamily="34" charset="0"/>
              </a:rPr>
              <a:t>Mancha</a:t>
            </a:r>
            <a:endParaRPr lang="ro-RO"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fr-FR" sz="1600" b="1" dirty="0" err="1">
                <a:latin typeface="Arial" panose="020B0604020202020204" pitchFamily="34" charset="0"/>
                <a:ea typeface="Calibri" panose="020F0502020204030204" pitchFamily="34" charset="0"/>
                <a:cs typeface="Arial" panose="020B0604020202020204" pitchFamily="34" charset="0"/>
              </a:rPr>
              <a:t>Fuente</a:t>
            </a:r>
            <a:r>
              <a:rPr lang="fr-FR" sz="1600" b="1" dirty="0">
                <a:latin typeface="Arial" panose="020B0604020202020204" pitchFamily="34" charset="0"/>
                <a:ea typeface="Calibri" panose="020F0502020204030204" pitchFamily="34" charset="0"/>
                <a:cs typeface="Arial" panose="020B0604020202020204" pitchFamily="34" charset="0"/>
              </a:rPr>
              <a:t>: </a:t>
            </a:r>
            <a:r>
              <a:rPr lang="fr-FR" sz="16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https://www.youtube.com/watch?v=DESCGF5Us4M</a:t>
            </a:r>
            <a:endParaRPr lang="ro-RO"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fr-FR" sz="1600" b="1" dirty="0" err="1">
                <a:latin typeface="Arial" panose="020B0604020202020204" pitchFamily="34" charset="0"/>
                <a:ea typeface="Calibri" panose="020F0502020204030204" pitchFamily="34" charset="0"/>
                <a:cs typeface="Arial" panose="020B0604020202020204" pitchFamily="34" charset="0"/>
              </a:rPr>
              <a:t>Actividad</a:t>
            </a:r>
            <a:r>
              <a:rPr lang="fr-FR" sz="1600" b="1" dirty="0">
                <a:latin typeface="Arial" panose="020B0604020202020204" pitchFamily="34" charset="0"/>
                <a:ea typeface="Calibri" panose="020F0502020204030204" pitchFamily="34" charset="0"/>
                <a:cs typeface="Arial" panose="020B0604020202020204" pitchFamily="34" charset="0"/>
              </a:rPr>
              <a:t>: </a:t>
            </a:r>
            <a:r>
              <a:rPr lang="fr-FR" sz="1600" b="1" i="1" dirty="0">
                <a:latin typeface="Arial" panose="020B0604020202020204" pitchFamily="34" charset="0"/>
                <a:ea typeface="Calibri" panose="020F0502020204030204" pitchFamily="34" charset="0"/>
                <a:cs typeface="Arial" panose="020B0604020202020204" pitchFamily="34" charset="0"/>
              </a:rPr>
              <a:t>Mira el </a:t>
            </a:r>
            <a:r>
              <a:rPr lang="fr-FR" sz="1600" b="1" i="1" dirty="0" err="1">
                <a:latin typeface="Arial" panose="020B0604020202020204" pitchFamily="34" charset="0"/>
                <a:ea typeface="Calibri" panose="020F0502020204030204" pitchFamily="34" charset="0"/>
                <a:cs typeface="Arial" panose="020B0604020202020204" pitchFamily="34" charset="0"/>
              </a:rPr>
              <a:t>vídeo</a:t>
            </a:r>
            <a:r>
              <a:rPr lang="fr-FR" sz="1600" b="1" i="1" dirty="0">
                <a:latin typeface="Arial" panose="020B0604020202020204" pitchFamily="34" charset="0"/>
                <a:ea typeface="Calibri" panose="020F0502020204030204" pitchFamily="34" charset="0"/>
                <a:cs typeface="Arial" panose="020B0604020202020204" pitchFamily="34" charset="0"/>
              </a:rPr>
              <a:t> y </a:t>
            </a:r>
            <a:r>
              <a:rPr lang="fr-FR" sz="1600" b="1" i="1" dirty="0" err="1">
                <a:latin typeface="Arial" panose="020B0604020202020204" pitchFamily="34" charset="0"/>
                <a:ea typeface="Calibri" panose="020F0502020204030204" pitchFamily="34" charset="0"/>
                <a:cs typeface="Arial" panose="020B0604020202020204" pitchFamily="34" charset="0"/>
              </a:rPr>
              <a:t>completa</a:t>
            </a:r>
            <a:r>
              <a:rPr lang="fr-FR" sz="1600" b="1" i="1" dirty="0">
                <a:latin typeface="Arial" panose="020B0604020202020204" pitchFamily="34" charset="0"/>
                <a:ea typeface="Calibri" panose="020F0502020204030204" pitchFamily="34" charset="0"/>
                <a:cs typeface="Arial" panose="020B0604020202020204" pitchFamily="34" charset="0"/>
              </a:rPr>
              <a:t>:</a:t>
            </a:r>
            <a:endParaRPr lang="ro-RO" sz="1600" dirty="0">
              <a:latin typeface="Arial" panose="020B0604020202020204" pitchFamily="34" charset="0"/>
              <a:ea typeface="Calibri" panose="020F0502020204030204" pitchFamily="34" charset="0"/>
              <a:cs typeface="Arial" panose="020B0604020202020204" pitchFamily="34" charset="0"/>
            </a:endParaRPr>
          </a:p>
          <a:p>
            <a:pPr algn="just"/>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Alonso Quijano</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era</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conocido</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como … Don Quijote es el protagonista de la novela</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escrita</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por … Leyendo</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novelas de caballerías … hasta</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tal</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punto que confundía a menudo la … con los … y … de estos</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libros.</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La bella dama con la que soñaba se llamaba… .</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Su escudero se llamaba…  El trabajo</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del</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escudero consiste en … a tener</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siempre</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listo</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todo su equipo para … . Los dos emprendieron</a:t>
            </a: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camino en busca de … .</a:t>
            </a:r>
            <a:endParaRPr lang="ro-RO" sz="1600" dirty="0">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fr-FR"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ro-RO"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581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0604" y="339636"/>
            <a:ext cx="9290869" cy="2773067"/>
          </a:xfrm>
          <a:prstGeom prst="rect">
            <a:avLst/>
          </a:prstGeom>
        </p:spPr>
        <p:txBody>
          <a:bodyPr wrap="square">
            <a:spAutoFit/>
          </a:bodyPr>
          <a:lstStyle/>
          <a:p>
            <a:pPr algn="just">
              <a:lnSpc>
                <a:spcPct val="115000"/>
              </a:lnSpc>
              <a:spcBef>
                <a:spcPts val="600"/>
              </a:spcBef>
              <a:spcAft>
                <a:spcPts val="600"/>
              </a:spcAft>
            </a:pPr>
            <a:r>
              <a:rPr lang="ro-RO" sz="1200" b="1" u="sng" dirty="0">
                <a:latin typeface="Arial" panose="020B0604020202020204" pitchFamily="34" charset="0"/>
                <a:ea typeface="Calibri" panose="020F0502020204030204" pitchFamily="34" charset="0"/>
                <a:cs typeface="Arial" panose="020B0604020202020204" pitchFamily="34" charset="0"/>
              </a:rPr>
              <a:t>EXEMPLE DE ACTIVITĂȚI DE ÎNVĂȚARE</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it-IT" sz="1200" b="1" dirty="0">
                <a:latin typeface="Arial" panose="020B0604020202020204" pitchFamily="34" charset="0"/>
                <a:ea typeface="Calibri" panose="020F0502020204030204" pitchFamily="34" charset="0"/>
                <a:cs typeface="Arial" panose="020B0604020202020204" pitchFamily="34" charset="0"/>
              </a:rPr>
              <a:t>Limba italian</a:t>
            </a:r>
            <a:r>
              <a:rPr lang="ro-RO" sz="1200" b="1" dirty="0">
                <a:latin typeface="Arial" panose="020B0604020202020204" pitchFamily="34" charset="0"/>
                <a:ea typeface="Calibri" panose="020F0502020204030204" pitchFamily="34" charset="0"/>
                <a:cs typeface="Arial" panose="020B0604020202020204" pitchFamily="34" charset="0"/>
              </a:rPr>
              <a:t>ă - </a:t>
            </a:r>
            <a:r>
              <a:rPr lang="it-IT" sz="1200" b="1" dirty="0">
                <a:latin typeface="Arial" panose="020B0604020202020204" pitchFamily="34" charset="0"/>
                <a:ea typeface="Calibri" panose="020F0502020204030204" pitchFamily="34" charset="0"/>
                <a:cs typeface="Arial" panose="020B0604020202020204" pitchFamily="34" charset="0"/>
              </a:rPr>
              <a:t>Limba modernă 1</a:t>
            </a:r>
            <a:endParaRPr lang="ro-RO" sz="1200" dirty="0">
              <a:latin typeface="Arial" panose="020B0604020202020204" pitchFamily="34" charset="0"/>
              <a:ea typeface="Calibri" panose="020F0502020204030204" pitchFamily="34" charset="0"/>
              <a:cs typeface="Arial" panose="020B0604020202020204" pitchFamily="34" charset="0"/>
            </a:endParaRPr>
          </a:p>
          <a:p>
            <a:pPr marL="7620" indent="-7620">
              <a:lnSpc>
                <a:spcPct val="115000"/>
              </a:lnSpc>
              <a:spcBef>
                <a:spcPts val="600"/>
              </a:spcBef>
              <a:spcAft>
                <a:spcPts val="600"/>
              </a:spcAft>
            </a:pPr>
            <a:r>
              <a:rPr lang="ro-RO" sz="1200" b="1" dirty="0">
                <a:latin typeface="Arial" panose="020B0604020202020204" pitchFamily="34" charset="0"/>
                <a:ea typeface="Calibri" panose="020F0502020204030204" pitchFamily="34" charset="0"/>
                <a:cs typeface="Arial" panose="020B0604020202020204" pitchFamily="34" charset="0"/>
              </a:rPr>
              <a:t>CG </a:t>
            </a:r>
            <a:r>
              <a:rPr lang="it-IT" sz="1200" b="1" dirty="0">
                <a:latin typeface="Arial" panose="020B0604020202020204" pitchFamily="34" charset="0"/>
                <a:ea typeface="Calibri" panose="020F0502020204030204" pitchFamily="34" charset="0"/>
                <a:cs typeface="Arial" panose="020B0604020202020204" pitchFamily="34" charset="0"/>
              </a:rPr>
              <a:t>2. Producerea de mesaje orale sau scrise adecvate unor anumite contexte</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it-IT" sz="1200" b="1" dirty="0">
                <a:latin typeface="Arial" panose="020B0604020202020204" pitchFamily="34" charset="0"/>
                <a:ea typeface="Calibri" panose="020F0502020204030204" pitchFamily="34" charset="0"/>
                <a:cs typeface="Arial" panose="020B0604020202020204" pitchFamily="34" charset="0"/>
              </a:rPr>
              <a:t>CS 2.1.</a:t>
            </a:r>
            <a:r>
              <a:rPr lang="ro-RO" sz="1200" b="1" dirty="0">
                <a:latin typeface="Arial" panose="020B0604020202020204" pitchFamily="34" charset="0"/>
                <a:ea typeface="Calibri" panose="020F0502020204030204" pitchFamily="34" charset="0"/>
                <a:cs typeface="Arial" panose="020B0604020202020204" pitchFamily="34" charset="0"/>
              </a:rPr>
              <a:t> </a:t>
            </a:r>
            <a:r>
              <a:rPr lang="it-IT" sz="1200" b="1" dirty="0">
                <a:latin typeface="Arial" panose="020B0604020202020204" pitchFamily="34" charset="0"/>
                <a:ea typeface="Calibri" panose="020F0502020204030204" pitchFamily="34" charset="0"/>
                <a:cs typeface="Arial" panose="020B0604020202020204" pitchFamily="34" charset="0"/>
              </a:rPr>
              <a:t>Descrierea coerentă (oral / în scris) a unor activități cotidiene, obiceiuri etc., utilizând comparații</a:t>
            </a:r>
            <a:endParaRPr lang="ro-RO" sz="1200" dirty="0">
              <a:latin typeface="Arial" panose="020B0604020202020204" pitchFamily="34" charset="0"/>
              <a:ea typeface="Calibri" panose="020F050202020403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L’educazione a tavola: in Italia e nel tuo paese le regole sono le stesse?</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Descrivi oralmente per ogni situazione se nel tuo paese è: </a:t>
            </a:r>
            <a:r>
              <a:rPr lang="it-IT" sz="1200" i="1" dirty="0">
                <a:latin typeface="Arial" panose="020B0604020202020204" pitchFamily="34" charset="0"/>
                <a:cs typeface="Arial" panose="020B0604020202020204" pitchFamily="34" charset="0"/>
              </a:rPr>
              <a:t>educato, maleducato, insolito o comune </a:t>
            </a:r>
            <a:r>
              <a:rPr lang="it-IT" sz="1200" dirty="0">
                <a:latin typeface="Arial" panose="020B0604020202020204" pitchFamily="34" charset="0"/>
                <a:cs typeface="Arial" panose="020B0604020202020204" pitchFamily="34" charset="0"/>
              </a:rPr>
              <a:t>e poi descrivi il modo in cui bisogna comportarsi a tavola utilizzando espressioni come:</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tavola </a:t>
            </a:r>
            <a:r>
              <a:rPr lang="it-IT" sz="1200" b="1" dirty="0">
                <a:latin typeface="Arial" panose="020B0604020202020204" pitchFamily="34" charset="0"/>
                <a:cs typeface="Arial" panose="020B0604020202020204" pitchFamily="34" charset="0"/>
              </a:rPr>
              <a:t>devi/si deve </a:t>
            </a:r>
            <a:r>
              <a:rPr lang="it-IT" sz="1200" dirty="0">
                <a:latin typeface="Arial" panose="020B0604020202020204" pitchFamily="34" charset="0"/>
                <a:cs typeface="Arial" panose="020B0604020202020204" pitchFamily="34" charset="0"/>
              </a:rPr>
              <a:t>.....</a:t>
            </a:r>
            <a:r>
              <a:rPr lang="it-IT" sz="1200" b="1" dirty="0">
                <a:latin typeface="Arial" panose="020B0604020202020204" pitchFamily="34" charset="0"/>
                <a:cs typeface="Arial" panose="020B0604020202020204" pitchFamily="34" charset="0"/>
              </a:rPr>
              <a:t>non devi/non si deve</a:t>
            </a:r>
            <a:endParaRPr lang="ro-RO" sz="1200"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puoi/ non puoi</a:t>
            </a:r>
            <a:r>
              <a:rPr lang="it-IT" sz="1200" dirty="0">
                <a:latin typeface="Arial" panose="020B0604020202020204" pitchFamily="34" charset="0"/>
                <a:cs typeface="Arial" panose="020B0604020202020204" pitchFamily="34" charset="0"/>
              </a:rPr>
              <a:t>......</a:t>
            </a:r>
            <a:r>
              <a:rPr lang="it-IT" sz="1200" b="1" dirty="0">
                <a:latin typeface="Arial" panose="020B0604020202020204" pitchFamily="34" charset="0"/>
                <a:cs typeface="Arial" panose="020B0604020202020204" pitchFamily="34" charset="0"/>
              </a:rPr>
              <a:t>si può/non si può</a:t>
            </a:r>
            <a:endParaRPr lang="ro-RO" sz="1200"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è permesso/non è permesso</a:t>
            </a:r>
            <a:endParaRPr lang="ro-RO" sz="1200" b="1" dirty="0">
              <a:latin typeface="Arial" panose="020B0604020202020204" pitchFamily="34" charset="0"/>
              <a:cs typeface="Arial" panose="020B0604020202020204" pitchFamily="34" charset="0"/>
            </a:endParaRPr>
          </a:p>
          <a:p>
            <a:endParaRPr lang="ro-RO" sz="1200" dirty="0">
              <a:effectLst/>
              <a:latin typeface="Arial" panose="020B0604020202020204" pitchFamily="34" charset="0"/>
              <a:cs typeface="Arial" panose="020B0604020202020204" pitchFamily="34" charset="0"/>
            </a:endParaRPr>
          </a:p>
        </p:txBody>
      </p:sp>
      <p:pic>
        <p:nvPicPr>
          <p:cNvPr id="6147" name="Picture 15" descr="P10201#y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476" y="3939177"/>
            <a:ext cx="2095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257150271"/>
              </p:ext>
            </p:extLst>
          </p:nvPr>
        </p:nvGraphicFramePr>
        <p:xfrm>
          <a:off x="2438400" y="3223888"/>
          <a:ext cx="6947692" cy="2969803"/>
        </p:xfrm>
        <a:graphic>
          <a:graphicData uri="http://schemas.openxmlformats.org/drawingml/2006/table">
            <a:tbl>
              <a:tblPr firstRow="1" firstCol="1" bandRow="1">
                <a:tableStyleId>{5C22544A-7EE6-4342-B048-85BDC9FD1C3A}</a:tableStyleId>
              </a:tblPr>
              <a:tblGrid>
                <a:gridCol w="3348010">
                  <a:extLst>
                    <a:ext uri="{9D8B030D-6E8A-4147-A177-3AD203B41FA5}">
                      <a16:colId xmlns:a16="http://schemas.microsoft.com/office/drawing/2014/main" val="20000"/>
                    </a:ext>
                  </a:extLst>
                </a:gridCol>
                <a:gridCol w="869414">
                  <a:extLst>
                    <a:ext uri="{9D8B030D-6E8A-4147-A177-3AD203B41FA5}">
                      <a16:colId xmlns:a16="http://schemas.microsoft.com/office/drawing/2014/main" val="20001"/>
                    </a:ext>
                  </a:extLst>
                </a:gridCol>
                <a:gridCol w="1039484">
                  <a:extLst>
                    <a:ext uri="{9D8B030D-6E8A-4147-A177-3AD203B41FA5}">
                      <a16:colId xmlns:a16="http://schemas.microsoft.com/office/drawing/2014/main" val="20002"/>
                    </a:ext>
                  </a:extLst>
                </a:gridCol>
                <a:gridCol w="757307">
                  <a:extLst>
                    <a:ext uri="{9D8B030D-6E8A-4147-A177-3AD203B41FA5}">
                      <a16:colId xmlns:a16="http://schemas.microsoft.com/office/drawing/2014/main" val="20003"/>
                    </a:ext>
                  </a:extLst>
                </a:gridCol>
                <a:gridCol w="933477">
                  <a:extLst>
                    <a:ext uri="{9D8B030D-6E8A-4147-A177-3AD203B41FA5}">
                      <a16:colId xmlns:a16="http://schemas.microsoft.com/office/drawing/2014/main" val="20004"/>
                    </a:ext>
                  </a:extLst>
                </a:gridCol>
              </a:tblGrid>
              <a:tr h="226603">
                <a:tc>
                  <a:txBody>
                    <a:bodyPr/>
                    <a:lstStyle/>
                    <a:p>
                      <a:r>
                        <a:rPr lang="it-IT" sz="1200" dirty="0">
                          <a:effectLst/>
                        </a:rPr>
                        <a:t> </a:t>
                      </a:r>
                      <a:endParaRPr lang="ro-RO" sz="1000" dirty="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educato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maleducato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insolito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comune</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4835">
                <a:tc>
                  <a:txBody>
                    <a:bodyPr/>
                    <a:lstStyle/>
                    <a:p>
                      <a:r>
                        <a:rPr lang="it-IT" sz="1200">
                          <a:effectLst/>
                        </a:rPr>
                        <a:t>Parlare con la bocca piena</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4835">
                <a:tc>
                  <a:txBody>
                    <a:bodyPr/>
                    <a:lstStyle/>
                    <a:p>
                      <a:r>
                        <a:rPr lang="it-IT" sz="1200">
                          <a:effectLst/>
                        </a:rPr>
                        <a:t>Fumare durante il pasto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74835">
                <a:tc>
                  <a:txBody>
                    <a:bodyPr/>
                    <a:lstStyle/>
                    <a:p>
                      <a:r>
                        <a:rPr lang="it-IT" sz="1200">
                          <a:effectLst/>
                        </a:rPr>
                        <a:t>Legare il tovagliolo al collo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74835">
                <a:tc>
                  <a:txBody>
                    <a:bodyPr/>
                    <a:lstStyle/>
                    <a:p>
                      <a:r>
                        <a:rPr lang="it-IT" sz="1200">
                          <a:effectLst/>
                        </a:rPr>
                        <a:t>Rispondere al telefono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9670">
                <a:tc>
                  <a:txBody>
                    <a:bodyPr/>
                    <a:lstStyle/>
                    <a:p>
                      <a:r>
                        <a:rPr lang="it-IT" sz="1200">
                          <a:effectLst/>
                        </a:rPr>
                        <a:t>Dire “buon appetito” prima</a:t>
                      </a:r>
                      <a:endParaRPr lang="ro-RO" sz="1000">
                        <a:effectLst/>
                      </a:endParaRPr>
                    </a:p>
                    <a:p>
                      <a:r>
                        <a:rPr lang="it-IT" sz="1200">
                          <a:effectLst/>
                        </a:rPr>
                        <a:t>di iniziare a mangiare</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74835">
                <a:tc>
                  <a:txBody>
                    <a:bodyPr/>
                    <a:lstStyle/>
                    <a:p>
                      <a:r>
                        <a:rPr lang="it-IT" sz="1200">
                          <a:effectLst/>
                        </a:rPr>
                        <a:t>Soffiare se il cibo è troppo caldo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74835">
                <a:tc>
                  <a:txBody>
                    <a:bodyPr/>
                    <a:lstStyle/>
                    <a:p>
                      <a:r>
                        <a:rPr lang="it-IT" sz="1200">
                          <a:effectLst/>
                        </a:rPr>
                        <a:t>Appoggiare i gomiti sul tavolo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74835">
                <a:tc>
                  <a:txBody>
                    <a:bodyPr/>
                    <a:lstStyle/>
                    <a:p>
                      <a:r>
                        <a:rPr lang="it-IT" sz="1200">
                          <a:effectLst/>
                        </a:rPr>
                        <a:t>Tenere la mano sotto il tavolo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49670">
                <a:tc>
                  <a:txBody>
                    <a:bodyPr/>
                    <a:lstStyle/>
                    <a:p>
                      <a:r>
                        <a:rPr lang="it-IT" sz="1200">
                          <a:effectLst/>
                        </a:rPr>
                        <a:t>Mangiare gli spaghetti</a:t>
                      </a:r>
                      <a:endParaRPr lang="ro-RO" sz="1000">
                        <a:effectLst/>
                      </a:endParaRPr>
                    </a:p>
                    <a:p>
                      <a:r>
                        <a:rPr lang="it-IT" sz="1200">
                          <a:effectLst/>
                        </a:rPr>
                        <a:t>aiutandosi con un cucchiaio</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74835">
                <a:tc>
                  <a:txBody>
                    <a:bodyPr/>
                    <a:lstStyle/>
                    <a:p>
                      <a:r>
                        <a:rPr lang="it-IT" sz="1200">
                          <a:effectLst/>
                        </a:rPr>
                        <a:t>Versare da bere alle altre persone</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49670">
                <a:tc>
                  <a:txBody>
                    <a:bodyPr/>
                    <a:lstStyle/>
                    <a:p>
                      <a:r>
                        <a:rPr lang="it-IT" sz="1200">
                          <a:effectLst/>
                        </a:rPr>
                        <a:t>Aspettare che tutti abbiano terminato</a:t>
                      </a:r>
                      <a:endParaRPr lang="ro-RO" sz="1000">
                        <a:effectLst/>
                      </a:endParaRPr>
                    </a:p>
                    <a:p>
                      <a:r>
                        <a:rPr lang="it-IT" sz="1200">
                          <a:effectLst/>
                        </a:rPr>
                        <a:t>di mangiare prima di alzarsi</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74835">
                <a:tc>
                  <a:txBody>
                    <a:bodyPr/>
                    <a:lstStyle/>
                    <a:p>
                      <a:r>
                        <a:rPr lang="it-IT" sz="1200" dirty="0">
                          <a:effectLst/>
                        </a:rPr>
                        <a:t>Pulire il piatto con il pane</a:t>
                      </a:r>
                      <a:endParaRPr lang="ro-RO" sz="1000" dirty="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a:effectLst/>
                        </a:rPr>
                        <a:t> </a:t>
                      </a:r>
                      <a:endParaRPr lang="ro-RO"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it-IT" sz="1200" dirty="0">
                          <a:effectLst/>
                        </a:rPr>
                        <a:t> </a:t>
                      </a:r>
                      <a:endParaRPr lang="ro-RO" sz="1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
        <p:nvSpPr>
          <p:cNvPr id="6" name="Rectangle 4"/>
          <p:cNvSpPr>
            <a:spLocks noChangeArrowheads="1"/>
          </p:cNvSpPr>
          <p:nvPr/>
        </p:nvSpPr>
        <p:spPr bwMode="auto">
          <a:xfrm>
            <a:off x="4032068" y="6147220"/>
            <a:ext cx="528948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ro-RO" altLang="ro-RO"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ro-RO"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it-IT" altLang="ro-RO"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Foto parlanti - Vittoria Tettamanti, Stefania Talini, Bonacci editore, Roma 2003</a:t>
            </a:r>
            <a:r>
              <a:rPr kumimoji="0" lang="it-IT" altLang="ro-RO"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ro-RO" altLang="ro-RO"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ro-RO"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https://cupdf.com/document/bonacci-foto-parlanti.html</a:t>
            </a:r>
            <a:endParaRPr kumimoji="0" lang="it-IT" altLang="ro-RO"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5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0423" y="3064285"/>
            <a:ext cx="9622971" cy="1745863"/>
          </a:xfrm>
          <a:prstGeom prst="rect">
            <a:avLst/>
          </a:prstGeom>
        </p:spPr>
        <p:txBody>
          <a:bodyPr wrap="square">
            <a:spAutoFit/>
          </a:bodyPr>
          <a:lstStyle/>
          <a:p>
            <a:pPr algn="ctr">
              <a:lnSpc>
                <a:spcPct val="115000"/>
              </a:lnSpc>
              <a:spcBef>
                <a:spcPts val="600"/>
              </a:spcBef>
              <a:spcAft>
                <a:spcPts val="600"/>
              </a:spcAft>
            </a:pPr>
            <a:r>
              <a:rPr lang="fr-FR" sz="3200" b="1" dirty="0">
                <a:latin typeface="Times New Roman" panose="02020603050405020304" pitchFamily="18" charset="0"/>
                <a:cs typeface="Calibri" panose="020F0502020204030204" pitchFamily="34" charset="0"/>
              </a:rPr>
              <a:t>EXEMPLE DE ACTIVITĂȚI DE PREDARE-ÎNVĂȚARE PENTRU ELEVI CU CERINȚE EDUCATIVE SPECIALE</a:t>
            </a:r>
            <a:endParaRPr lang="ro-RO" sz="3200" b="1" dirty="0">
              <a:effectLst/>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4825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137159"/>
            <a:ext cx="10101472" cy="5415144"/>
          </a:xfrm>
        </p:spPr>
        <p:txBody>
          <a:bodyPr>
            <a:normAutofit fontScale="90000"/>
          </a:bodyPr>
          <a:lstStyle/>
          <a:p>
            <a:pPr algn="l"/>
            <a:br>
              <a:rPr lang="ro-RO" sz="2000" b="1" dirty="0"/>
            </a:br>
            <a:br>
              <a:rPr lang="ro-RO" sz="2000" b="1" dirty="0"/>
            </a:br>
            <a:r>
              <a:rPr lang="en-US" sz="2200" b="1" dirty="0">
                <a:latin typeface="Arial" panose="020B0604020202020204" pitchFamily="34" charset="0"/>
                <a:cs typeface="Arial" panose="020B0604020202020204" pitchFamily="34" charset="0"/>
              </a:rPr>
              <a:t>Competența generală: 1. Receptarea mesajelor transmise oral şi în scris în diverse situații de comunicare</a:t>
            </a:r>
            <a:br>
              <a:rPr lang="en-US" sz="2200" dirty="0">
                <a:latin typeface="Arial" panose="020B0604020202020204" pitchFamily="34" charset="0"/>
                <a:cs typeface="Arial" panose="020B0604020202020204" pitchFamily="34" charset="0"/>
              </a:rPr>
            </a:br>
            <a:br>
              <a:rPr lang="ro-RO" sz="2200" dirty="0">
                <a:latin typeface="Arial" panose="020B0604020202020204" pitchFamily="34" charset="0"/>
                <a:cs typeface="Arial" panose="020B0604020202020204" pitchFamily="34" charset="0"/>
              </a:rPr>
            </a:br>
            <a:r>
              <a:rPr lang="en-US" sz="2200" b="1" u="sng" dirty="0">
                <a:latin typeface="Arial" panose="020B0604020202020204" pitchFamily="34" charset="0"/>
                <a:cs typeface="Arial" panose="020B0604020202020204" pitchFamily="34" charset="0"/>
              </a:rPr>
              <a:t>Competența specifică: 1.2 Asocierea de informații factuale dintr-un text citit / auzit cu o imagine/un set de imagini</a:t>
            </a:r>
            <a:br>
              <a:rPr lang="en-US" sz="2200" dirty="0">
                <a:latin typeface="Arial" panose="020B0604020202020204" pitchFamily="34" charset="0"/>
                <a:cs typeface="Arial" panose="020B0604020202020204" pitchFamily="34" charset="0"/>
              </a:rPr>
            </a:br>
            <a:br>
              <a:rPr lang="ro-RO" sz="2200"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Actividad</a:t>
            </a:r>
            <a:br>
              <a:rPr lang="en-US" sz="2200" dirty="0">
                <a:latin typeface="Arial" panose="020B0604020202020204" pitchFamily="34" charset="0"/>
                <a:cs typeface="Arial" panose="020B0604020202020204" pitchFamily="34" charset="0"/>
              </a:rPr>
            </a:br>
            <a:br>
              <a:rPr lang="ro-RO" sz="22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Escribe los nombres de los familiares de Borja.</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Mi </a:t>
            </a:r>
            <a:r>
              <a:rPr lang="en-US" sz="2200" b="1" dirty="0">
                <a:solidFill>
                  <a:srgbClr val="FF0000"/>
                </a:solidFill>
                <a:latin typeface="Arial" panose="020B0604020202020204" pitchFamily="34" charset="0"/>
                <a:cs typeface="Arial" panose="020B0604020202020204" pitchFamily="34" charset="0"/>
              </a:rPr>
              <a:t>madre</a:t>
            </a:r>
            <a:r>
              <a:rPr lang="en-US" sz="2200" dirty="0">
                <a:latin typeface="Arial" panose="020B0604020202020204" pitchFamily="34" charset="0"/>
                <a:cs typeface="Arial" panose="020B0604020202020204" pitchFamily="34" charset="0"/>
              </a:rPr>
              <a:t> se llama Manuela. </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Mi </a:t>
            </a:r>
            <a:r>
              <a:rPr lang="en-US" sz="2200" b="1" dirty="0">
                <a:solidFill>
                  <a:schemeClr val="accent1">
                    <a:lumMod val="50000"/>
                  </a:schemeClr>
                </a:solidFill>
                <a:latin typeface="Arial" panose="020B0604020202020204" pitchFamily="34" charset="0"/>
                <a:cs typeface="Arial" panose="020B0604020202020204" pitchFamily="34" charset="0"/>
              </a:rPr>
              <a:t>padre</a:t>
            </a:r>
            <a:r>
              <a:rPr lang="en-US" sz="2200" dirty="0">
                <a:latin typeface="Arial" panose="020B0604020202020204" pitchFamily="34" charset="0"/>
                <a:cs typeface="Arial" panose="020B0604020202020204" pitchFamily="34" charset="0"/>
              </a:rPr>
              <a:t> se llama Roberto.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Mi </a:t>
            </a:r>
            <a:r>
              <a:rPr lang="en-US" sz="2200" b="1" dirty="0">
                <a:solidFill>
                  <a:srgbClr val="FFC000"/>
                </a:solidFill>
                <a:latin typeface="Arial" panose="020B0604020202020204" pitchFamily="34" charset="0"/>
                <a:cs typeface="Arial" panose="020B0604020202020204" pitchFamily="34" charset="0"/>
              </a:rPr>
              <a:t>hermano</a:t>
            </a:r>
            <a:r>
              <a:rPr lang="en-US" sz="2200" dirty="0">
                <a:latin typeface="Arial" panose="020B0604020202020204" pitchFamily="34" charset="0"/>
                <a:cs typeface="Arial" panose="020B0604020202020204" pitchFamily="34" charset="0"/>
              </a:rPr>
              <a:t> se llama Pablo. </a:t>
            </a:r>
            <a:r>
              <a:rPr lang="ro-RO"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a:t>
            </a:r>
            <a:r>
              <a:rPr lang="en-US" sz="2200" dirty="0">
                <a:latin typeface="Arial" panose="020B0604020202020204" pitchFamily="34" charset="0"/>
                <a:cs typeface="Arial" panose="020B0604020202020204" pitchFamily="34" charset="0"/>
              </a:rPr>
              <a:t> </a:t>
            </a:r>
            <a:r>
              <a:rPr lang="en-US" sz="2200" b="1" dirty="0">
                <a:solidFill>
                  <a:srgbClr val="0070C0"/>
                </a:solidFill>
                <a:latin typeface="Arial" panose="020B0604020202020204" pitchFamily="34" charset="0"/>
                <a:cs typeface="Arial" panose="020B0604020202020204" pitchFamily="34" charset="0"/>
              </a:rPr>
              <a:t>prima</a:t>
            </a:r>
            <a:r>
              <a:rPr lang="en-US" sz="2200" dirty="0">
                <a:latin typeface="Arial" panose="020B0604020202020204" pitchFamily="34" charset="0"/>
                <a:cs typeface="Arial" panose="020B0604020202020204" pitchFamily="34" charset="0"/>
              </a:rPr>
              <a:t> se llama Cristina.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Mi </a:t>
            </a:r>
            <a:r>
              <a:rPr lang="en-US" sz="2200" b="1" dirty="0">
                <a:solidFill>
                  <a:srgbClr val="00B050"/>
                </a:solidFill>
                <a:latin typeface="Arial" panose="020B0604020202020204" pitchFamily="34" charset="0"/>
                <a:cs typeface="Arial" panose="020B0604020202020204" pitchFamily="34" charset="0"/>
              </a:rPr>
              <a:t>tía</a:t>
            </a:r>
            <a:r>
              <a:rPr lang="en-US" sz="2200" dirty="0">
                <a:latin typeface="Arial" panose="020B0604020202020204" pitchFamily="34" charset="0"/>
                <a:cs typeface="Arial" panose="020B0604020202020204" pitchFamily="34" charset="0"/>
              </a:rPr>
              <a:t> se llama Pilar. </a:t>
            </a:r>
            <a:r>
              <a:rPr lang="ro-RO"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a:t>
            </a:r>
            <a:r>
              <a:rPr lang="en-US" sz="2200" dirty="0">
                <a:latin typeface="Arial" panose="020B0604020202020204" pitchFamily="34" charset="0"/>
                <a:cs typeface="Arial" panose="020B0604020202020204" pitchFamily="34" charset="0"/>
              </a:rPr>
              <a:t> </a:t>
            </a:r>
            <a:r>
              <a:rPr lang="en-US" sz="2200" b="1" dirty="0">
                <a:solidFill>
                  <a:srgbClr val="7030A0"/>
                </a:solidFill>
                <a:latin typeface="Arial" panose="020B0604020202020204" pitchFamily="34" charset="0"/>
                <a:cs typeface="Arial" panose="020B0604020202020204" pitchFamily="34" charset="0"/>
              </a:rPr>
              <a:t>tío</a:t>
            </a:r>
            <a:r>
              <a:rPr lang="en-US" sz="2200" dirty="0">
                <a:latin typeface="Arial" panose="020B0604020202020204" pitchFamily="34" charset="0"/>
                <a:cs typeface="Arial" panose="020B0604020202020204" pitchFamily="34" charset="0"/>
              </a:rPr>
              <a:t> se llama Juan Antonio.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Mi </a:t>
            </a:r>
            <a:r>
              <a:rPr lang="en-US" sz="2200" b="1" dirty="0">
                <a:solidFill>
                  <a:srgbClr val="00B0F0"/>
                </a:solidFill>
                <a:latin typeface="Arial" panose="020B0604020202020204" pitchFamily="34" charset="0"/>
                <a:cs typeface="Arial" panose="020B0604020202020204" pitchFamily="34" charset="0"/>
              </a:rPr>
              <a:t>abuela</a:t>
            </a:r>
            <a:r>
              <a:rPr lang="en-US" sz="2200" dirty="0">
                <a:latin typeface="Arial" panose="020B0604020202020204" pitchFamily="34" charset="0"/>
                <a:cs typeface="Arial" panose="020B0604020202020204" pitchFamily="34" charset="0"/>
              </a:rPr>
              <a:t> se llama Rosa. </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Mi </a:t>
            </a:r>
            <a:r>
              <a:rPr lang="en-US" sz="2200" b="1" dirty="0">
                <a:solidFill>
                  <a:schemeClr val="accent3"/>
                </a:solidFill>
                <a:latin typeface="Arial" panose="020B0604020202020204" pitchFamily="34" charset="0"/>
                <a:cs typeface="Arial" panose="020B0604020202020204" pitchFamily="34" charset="0"/>
              </a:rPr>
              <a:t>abuelo</a:t>
            </a:r>
            <a:r>
              <a:rPr lang="en-US" sz="2200" dirty="0">
                <a:latin typeface="Arial" panose="020B0604020202020204" pitchFamily="34" charset="0"/>
                <a:cs typeface="Arial" panose="020B0604020202020204" pitchFamily="34" charset="0"/>
              </a:rPr>
              <a:t> se llama Vicente.</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32564" t="20970" r="29872" b="11338"/>
          <a:stretch/>
        </p:blipFill>
        <p:spPr bwMode="auto">
          <a:xfrm>
            <a:off x="3126378" y="261256"/>
            <a:ext cx="7768046" cy="65053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134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60120"/>
          </a:xfrm>
        </p:spPr>
        <p:txBody>
          <a:bodyPr>
            <a:normAutofit fontScale="90000"/>
          </a:bodyPr>
          <a:lstStyle/>
          <a:p>
            <a:r>
              <a:rPr lang="en-US" b="1" dirty="0">
                <a:solidFill>
                  <a:srgbClr val="222222"/>
                </a:solidFill>
                <a:latin typeface="Georgia" panose="02040502050405020303" pitchFamily="18" charset="0"/>
              </a:rPr>
              <a:t>Elaborarea unei probe de evaluare</a:t>
            </a:r>
            <a:br>
              <a:rPr lang="ro-RO" b="1" dirty="0">
                <a:solidFill>
                  <a:srgbClr val="222222"/>
                </a:solidFill>
                <a:latin typeface="Georgia" panose="02040502050405020303" pitchFamily="18" charset="0"/>
              </a:rPr>
            </a:br>
            <a:r>
              <a:rPr lang="ro-RO" b="1" dirty="0">
                <a:solidFill>
                  <a:srgbClr val="222222"/>
                </a:solidFill>
                <a:latin typeface="Georgia" panose="02040502050405020303" pitchFamily="18" charset="0"/>
              </a:rPr>
              <a:t>- etape-</a:t>
            </a:r>
            <a:endParaRPr lang="en-US" b="1" dirty="0"/>
          </a:p>
        </p:txBody>
      </p:sp>
      <p:sp>
        <p:nvSpPr>
          <p:cNvPr id="3" name="Rectangle 2"/>
          <p:cNvSpPr/>
          <p:nvPr/>
        </p:nvSpPr>
        <p:spPr>
          <a:xfrm>
            <a:off x="1942012" y="2170335"/>
            <a:ext cx="10006148" cy="2862322"/>
          </a:xfrm>
          <a:prstGeom prst="rect">
            <a:avLst/>
          </a:prstGeom>
        </p:spPr>
        <p:txBody>
          <a:bodyPr wrap="square">
            <a:spAutoFit/>
          </a:bodyPr>
          <a:lstStyle/>
          <a:p>
            <a:pPr>
              <a:lnSpc>
                <a:spcPct val="150000"/>
              </a:lnSpc>
            </a:pPr>
            <a:r>
              <a:rPr lang="en-US" dirty="0">
                <a:solidFill>
                  <a:srgbClr val="222222"/>
                </a:solidFill>
                <a:latin typeface="Georgia" panose="02040502050405020303" pitchFamily="18" charset="0"/>
              </a:rPr>
              <a:t> </a:t>
            </a:r>
            <a:r>
              <a:rPr lang="en-US" sz="2000" dirty="0">
                <a:solidFill>
                  <a:srgbClr val="222222"/>
                </a:solidFill>
                <a:latin typeface="Arial" panose="020B0604020202020204" pitchFamily="34" charset="0"/>
                <a:cs typeface="Arial" panose="020B0604020202020204" pitchFamily="34" charset="0"/>
              </a:rPr>
              <a:t>1. Stabilirea scopului probei (diagnostic sau prognostic)</a:t>
            </a:r>
            <a:br>
              <a:rPr lang="en-US" sz="2000" dirty="0">
                <a:latin typeface="Arial" panose="020B0604020202020204" pitchFamily="34" charset="0"/>
                <a:cs typeface="Arial" panose="020B0604020202020204" pitchFamily="34" charset="0"/>
              </a:rPr>
            </a:br>
            <a:r>
              <a:rPr lang="en-US" sz="2000" dirty="0">
                <a:solidFill>
                  <a:srgbClr val="222222"/>
                </a:solidFill>
                <a:latin typeface="Arial" panose="020B0604020202020204" pitchFamily="34" charset="0"/>
                <a:cs typeface="Arial" panose="020B0604020202020204" pitchFamily="34" charset="0"/>
              </a:rPr>
              <a:t> 2. Realizarea matricei de specificaţii</a:t>
            </a:r>
          </a:p>
          <a:p>
            <a:pPr>
              <a:lnSpc>
                <a:spcPct val="150000"/>
              </a:lnSpc>
            </a:pPr>
            <a:r>
              <a:rPr lang="en-US" sz="2000" dirty="0">
                <a:solidFill>
                  <a:srgbClr val="222222"/>
                </a:solidFill>
                <a:latin typeface="Arial" panose="020B0604020202020204" pitchFamily="34" charset="0"/>
                <a:cs typeface="Arial" panose="020B0604020202020204" pitchFamily="34" charset="0"/>
              </a:rPr>
              <a:t> 3. Precizarea competenţelor de evaluat</a:t>
            </a:r>
          </a:p>
          <a:p>
            <a:pPr>
              <a:lnSpc>
                <a:spcPct val="150000"/>
              </a:lnSpc>
            </a:pPr>
            <a:r>
              <a:rPr lang="en-US" sz="2000" dirty="0">
                <a:solidFill>
                  <a:srgbClr val="222222"/>
                </a:solidFill>
                <a:latin typeface="Arial" panose="020B0604020202020204" pitchFamily="34" charset="0"/>
                <a:cs typeface="Arial" panose="020B0604020202020204" pitchFamily="34" charset="0"/>
              </a:rPr>
              <a:t> 4. Construirea itemilor</a:t>
            </a:r>
          </a:p>
          <a:p>
            <a:pPr>
              <a:lnSpc>
                <a:spcPct val="150000"/>
              </a:lnSpc>
            </a:pPr>
            <a:r>
              <a:rPr lang="en-US" sz="2000" dirty="0">
                <a:solidFill>
                  <a:srgbClr val="222222"/>
                </a:solidFill>
                <a:latin typeface="Arial" panose="020B0604020202020204" pitchFamily="34" charset="0"/>
                <a:cs typeface="Arial" panose="020B0604020202020204" pitchFamily="34" charset="0"/>
              </a:rPr>
              <a:t> 5. Elaborarea baremului de evaluare</a:t>
            </a:r>
          </a:p>
          <a:p>
            <a:pPr>
              <a:lnSpc>
                <a:spcPct val="150000"/>
              </a:lnSpc>
            </a:pPr>
            <a:r>
              <a:rPr lang="en-US" sz="2000" dirty="0">
                <a:solidFill>
                  <a:srgbClr val="222222"/>
                </a:solidFill>
                <a:latin typeface="Arial" panose="020B0604020202020204" pitchFamily="34" charset="0"/>
                <a:cs typeface="Arial" panose="020B0604020202020204" pitchFamily="34" charset="0"/>
              </a:rPr>
              <a:t> 6. Revizuirea testelor şi a schemei de notare, dacă este cazul, în urma pilotării itemilor</a:t>
            </a:r>
          </a:p>
        </p:txBody>
      </p:sp>
    </p:spTree>
    <p:extLst>
      <p:ext uri="{BB962C8B-B14F-4D97-AF65-F5344CB8AC3E}">
        <p14:creationId xmlns:p14="http://schemas.microsoft.com/office/powerpoint/2010/main" val="1937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900" y="165463"/>
            <a:ext cx="10018713" cy="2066992"/>
          </a:xfrm>
        </p:spPr>
        <p:txBody>
          <a:bodyPr>
            <a:normAutofit fontScale="90000"/>
          </a:bodyPr>
          <a:lstStyle/>
          <a:p>
            <a:br>
              <a:rPr lang="ro-RO" b="1" dirty="0"/>
            </a:br>
            <a:r>
              <a:rPr lang="ro-RO" sz="1800" b="1" dirty="0">
                <a:latin typeface="Arial" panose="020B0604020202020204" pitchFamily="34" charset="0"/>
                <a:cs typeface="Arial" panose="020B0604020202020204" pitchFamily="34" charset="0"/>
              </a:rPr>
              <a:t>TEST DE EVALUARE INIȚIALĂ</a:t>
            </a:r>
            <a:br>
              <a:rPr lang="en-US" sz="1800" dirty="0">
                <a:latin typeface="Arial" panose="020B0604020202020204" pitchFamily="34" charset="0"/>
                <a:cs typeface="Arial" panose="020B0604020202020204" pitchFamily="34" charset="0"/>
              </a:rPr>
            </a:br>
            <a:r>
              <a:rPr lang="ro-RO" sz="1800" b="1" dirty="0">
                <a:latin typeface="Arial" panose="020B0604020202020204" pitchFamily="34" charset="0"/>
                <a:cs typeface="Arial" panose="020B0604020202020204" pitchFamily="34" charset="0"/>
              </a:rPr>
              <a:t>Disciplina: LIMBA FRANCEZĂ – Limba modernă 1 </a:t>
            </a:r>
            <a:br>
              <a:rPr lang="en-US" sz="1800" dirty="0">
                <a:latin typeface="Arial" panose="020B0604020202020204" pitchFamily="34" charset="0"/>
                <a:cs typeface="Arial" panose="020B0604020202020204" pitchFamily="34" charset="0"/>
              </a:rPr>
            </a:br>
            <a:r>
              <a:rPr lang="ro-RO" sz="1800" b="1" dirty="0">
                <a:latin typeface="Arial" panose="020B0604020202020204" pitchFamily="34" charset="0"/>
                <a:cs typeface="Arial" panose="020B0604020202020204" pitchFamily="34" charset="0"/>
              </a:rPr>
              <a:t>Clasa a IX-a, Anul școlar 2021-2022</a:t>
            </a:r>
            <a:br>
              <a:rPr lang="en-US" sz="1800" dirty="0">
                <a:latin typeface="Arial" panose="020B0604020202020204" pitchFamily="34" charset="0"/>
                <a:cs typeface="Arial" panose="020B0604020202020204" pitchFamily="34" charset="0"/>
              </a:rPr>
            </a:br>
            <a:r>
              <a:rPr lang="ro-RO" sz="1800" b="1" dirty="0">
                <a:latin typeface="Arial" panose="020B0604020202020204" pitchFamily="34" charset="0"/>
                <a:cs typeface="Arial" panose="020B0604020202020204" pitchFamily="34" charset="0"/>
              </a:rPr>
              <a:t>MATRICEA DE SPECIFICAȚII</a:t>
            </a:r>
            <a:br>
              <a:rPr lang="ro-RO" sz="1800" b="1"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Rectangle 2"/>
          <p:cNvSpPr/>
          <p:nvPr/>
        </p:nvSpPr>
        <p:spPr>
          <a:xfrm>
            <a:off x="2315482" y="2341662"/>
            <a:ext cx="9379131" cy="3477875"/>
          </a:xfrm>
          <a:prstGeom prst="rect">
            <a:avLst/>
          </a:prstGeom>
        </p:spPr>
        <p:txBody>
          <a:bodyPr wrap="square">
            <a:spAutoFit/>
          </a:bodyPr>
          <a:lstStyle/>
          <a:p>
            <a:r>
              <a:rPr lang="ro-RO" sz="2000" b="1" i="1" dirty="0">
                <a:latin typeface="Arial" panose="020B0604020202020204" pitchFamily="34" charset="0"/>
                <a:cs typeface="Arial" panose="020B0604020202020204" pitchFamily="34" charset="0"/>
              </a:rPr>
              <a:t>Competențe generale:</a:t>
            </a:r>
            <a:br>
              <a:rPr lang="en-US" sz="2000" dirty="0">
                <a:latin typeface="Arial" panose="020B0604020202020204" pitchFamily="34" charset="0"/>
                <a:cs typeface="Arial" panose="020B0604020202020204" pitchFamily="34" charset="0"/>
              </a:rPr>
            </a:br>
            <a:r>
              <a:rPr lang="ro-RO" sz="2000" i="1" dirty="0">
                <a:latin typeface="Arial" panose="020B0604020202020204" pitchFamily="34" charset="0"/>
                <a:cs typeface="Arial" panose="020B0604020202020204" pitchFamily="34" charset="0"/>
              </a:rPr>
              <a:t>C3. Receptarea de mesaje scrise în diverse situații de comunicare uzuală</a:t>
            </a:r>
            <a:br>
              <a:rPr lang="en-US" sz="2000" dirty="0">
                <a:latin typeface="Arial" panose="020B0604020202020204" pitchFamily="34" charset="0"/>
                <a:cs typeface="Arial" panose="020B0604020202020204" pitchFamily="34" charset="0"/>
              </a:rPr>
            </a:br>
            <a:r>
              <a:rPr lang="ro-RO" sz="2000" i="1" dirty="0">
                <a:latin typeface="Arial" panose="020B0604020202020204" pitchFamily="34" charset="0"/>
                <a:cs typeface="Arial" panose="020B0604020202020204" pitchFamily="34" charset="0"/>
              </a:rPr>
              <a:t>C4. Redactarea de mesaje în diverse situații de comunicare uzuală</a:t>
            </a:r>
            <a:br>
              <a:rPr lang="en-US" sz="2000" dirty="0">
                <a:latin typeface="Arial" panose="020B0604020202020204" pitchFamily="34" charset="0"/>
                <a:cs typeface="Arial" panose="020B0604020202020204" pitchFamily="34" charset="0"/>
              </a:rPr>
            </a:br>
            <a:r>
              <a:rPr lang="ro-RO" sz="2000" b="1" i="1" dirty="0">
                <a:latin typeface="Arial" panose="020B0604020202020204" pitchFamily="34" charset="0"/>
                <a:cs typeface="Arial" panose="020B0604020202020204" pitchFamily="34" charset="0"/>
              </a:rPr>
              <a:t>Competențe specifice:</a:t>
            </a:r>
            <a:br>
              <a:rPr lang="en-US" sz="2000" dirty="0">
                <a:latin typeface="Arial" panose="020B0604020202020204" pitchFamily="34" charset="0"/>
                <a:cs typeface="Arial" panose="020B0604020202020204" pitchFamily="34" charset="0"/>
              </a:rPr>
            </a:br>
            <a:r>
              <a:rPr lang="ro-RO" sz="2000" i="1" dirty="0">
                <a:latin typeface="Arial" panose="020B0604020202020204" pitchFamily="34" charset="0"/>
                <a:cs typeface="Arial" panose="020B0604020202020204" pitchFamily="34" charset="0"/>
              </a:rPr>
              <a:t>C3. Receptarea de mesaje scrise în diverse situații de comunicare uzuală:</a:t>
            </a:r>
            <a:br>
              <a:rPr lang="en-US"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3.2. Identificarea aspectelor principale din articole scurte pe teme familiare și de actualitate</a:t>
            </a:r>
            <a:br>
              <a:rPr lang="en-US" sz="2000" dirty="0">
                <a:latin typeface="Arial" panose="020B0604020202020204" pitchFamily="34" charset="0"/>
                <a:cs typeface="Arial" panose="020B0604020202020204" pitchFamily="34" charset="0"/>
              </a:rPr>
            </a:br>
            <a:r>
              <a:rPr lang="ro-RO" sz="2000" i="1" dirty="0">
                <a:latin typeface="Arial" panose="020B0604020202020204" pitchFamily="34" charset="0"/>
                <a:cs typeface="Arial" panose="020B0604020202020204" pitchFamily="34" charset="0"/>
              </a:rPr>
              <a:t>C4. Redactarea de mesaje în diverse situații de comunicare uzuală</a:t>
            </a:r>
            <a:br>
              <a:rPr lang="en-US"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4.1. Redactarea unei scrisori / unui mesaj digital folosind expresii de adresare, de cerere, de invitare și de mulțumire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18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65422"/>
          </a:xfrm>
        </p:spPr>
        <p:txBody>
          <a:bodyPr/>
          <a:lstStyle/>
          <a:p>
            <a:r>
              <a:rPr lang="ro-RO" dirty="0">
                <a:latin typeface="Rockwell" panose="02060603020205020403" pitchFamily="18" charset="0"/>
              </a:rPr>
              <a:t>STRUCTURA</a:t>
            </a:r>
            <a:br>
              <a:rPr lang="ro-RO" dirty="0">
                <a:latin typeface="Rockwell" panose="02060603020205020403" pitchFamily="18" charset="0"/>
              </a:rPr>
            </a:br>
            <a:endParaRPr lang="ro-RO" dirty="0"/>
          </a:p>
        </p:txBody>
      </p:sp>
      <p:sp>
        <p:nvSpPr>
          <p:cNvPr id="4" name="Rectangle 3"/>
          <p:cNvSpPr/>
          <p:nvPr/>
        </p:nvSpPr>
        <p:spPr>
          <a:xfrm>
            <a:off x="1688757" y="2051223"/>
            <a:ext cx="9168713" cy="3416320"/>
          </a:xfrm>
          <a:prstGeom prst="rect">
            <a:avLst/>
          </a:prstGeom>
        </p:spPr>
        <p:txBody>
          <a:bodyPr wrap="square">
            <a:spAutoFit/>
          </a:bodyPr>
          <a:lstStyle/>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Tranziția de la clasa a VIII-a la clasa a IX-a - compatibilizarea programelor școlare (L1/L1 intensiv, L2 – nivel gimnazial vs. L1/L1 intensiv/L1 bilingv, L2, L3 - nivel liceal) </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Activități de învățare - exemple</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Teste de evaluare - exemple</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Grile de evaluare a unei competențe specifice - exemple </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Teme de proiect recomandate</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Geografia Franței/Spaniei/ Italiei/Portugaliei</a:t>
            </a:r>
          </a:p>
          <a:p>
            <a:pPr marL="285750" indent="-285750">
              <a:lnSpc>
                <a:spcPct val="150000"/>
              </a:lnSpc>
              <a:buFont typeface="Wingdings" panose="05000000000000000000" pitchFamily="2" charset="2"/>
              <a:buChar char="q"/>
            </a:pPr>
            <a:r>
              <a:rPr lang="ro-RO" dirty="0">
                <a:latin typeface="Arial" panose="020B0604020202020204" pitchFamily="34" charset="0"/>
                <a:cs typeface="Arial" panose="020B0604020202020204" pitchFamily="34" charset="0"/>
              </a:rPr>
              <a:t>Aplicații/instrumente/resurse online</a:t>
            </a:r>
          </a:p>
        </p:txBody>
      </p:sp>
    </p:spTree>
    <p:extLst>
      <p:ext uri="{BB962C8B-B14F-4D97-AF65-F5344CB8AC3E}">
        <p14:creationId xmlns:p14="http://schemas.microsoft.com/office/powerpoint/2010/main" val="25906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699" y="685800"/>
            <a:ext cx="9522325" cy="5984966"/>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8841890"/>
              </p:ext>
            </p:extLst>
          </p:nvPr>
        </p:nvGraphicFramePr>
        <p:xfrm>
          <a:off x="1980699" y="553346"/>
          <a:ext cx="9653952" cy="6117420"/>
        </p:xfrm>
        <a:graphic>
          <a:graphicData uri="http://schemas.openxmlformats.org/drawingml/2006/table">
            <a:tbl>
              <a:tblPr bandRow="1">
                <a:tableStyleId>{5C22544A-7EE6-4342-B048-85BDC9FD1C3A}</a:tableStyleId>
              </a:tblPr>
              <a:tblGrid>
                <a:gridCol w="3856177">
                  <a:extLst>
                    <a:ext uri="{9D8B030D-6E8A-4147-A177-3AD203B41FA5}">
                      <a16:colId xmlns:a16="http://schemas.microsoft.com/office/drawing/2014/main" val="1110842216"/>
                    </a:ext>
                  </a:extLst>
                </a:gridCol>
                <a:gridCol w="2805374">
                  <a:extLst>
                    <a:ext uri="{9D8B030D-6E8A-4147-A177-3AD203B41FA5}">
                      <a16:colId xmlns:a16="http://schemas.microsoft.com/office/drawing/2014/main" val="2514957015"/>
                    </a:ext>
                  </a:extLst>
                </a:gridCol>
                <a:gridCol w="2992401">
                  <a:extLst>
                    <a:ext uri="{9D8B030D-6E8A-4147-A177-3AD203B41FA5}">
                      <a16:colId xmlns:a16="http://schemas.microsoft.com/office/drawing/2014/main" val="497789948"/>
                    </a:ext>
                  </a:extLst>
                </a:gridCol>
              </a:tblGrid>
              <a:tr h="750798">
                <a:tc>
                  <a:txBody>
                    <a:bodyPr/>
                    <a:lstStyle/>
                    <a:p>
                      <a:pPr marL="0" marR="0" algn="just">
                        <a:lnSpc>
                          <a:spcPct val="115000"/>
                        </a:lnSpc>
                        <a:spcBef>
                          <a:spcPts val="600"/>
                        </a:spcBef>
                        <a:spcAft>
                          <a:spcPts val="0"/>
                        </a:spcAft>
                      </a:pPr>
                      <a:r>
                        <a:rPr lang="ro-RO" sz="1100" dirty="0">
                          <a:effectLst/>
                        </a:rPr>
                        <a:t>Competențe</a:t>
                      </a:r>
                      <a:endParaRPr lang="en-US" sz="1100" dirty="0">
                        <a:effectLst/>
                      </a:endParaRPr>
                    </a:p>
                    <a:p>
                      <a:pPr marL="0" marR="0" algn="just">
                        <a:lnSpc>
                          <a:spcPct val="115000"/>
                        </a:lnSpc>
                        <a:spcBef>
                          <a:spcPts val="600"/>
                        </a:spcBef>
                        <a:spcAft>
                          <a:spcPts val="0"/>
                        </a:spcAft>
                      </a:pPr>
                      <a:r>
                        <a:rPr lang="ro-RO" sz="1100" dirty="0">
                          <a:effectLst/>
                        </a:rPr>
                        <a:t> </a:t>
                      </a:r>
                      <a:endParaRPr lang="en-US" sz="1100" dirty="0">
                        <a:effectLst/>
                      </a:endParaRPr>
                    </a:p>
                    <a:p>
                      <a:pPr marL="0" marR="0" algn="r">
                        <a:lnSpc>
                          <a:spcPct val="115000"/>
                        </a:lnSpc>
                        <a:spcBef>
                          <a:spcPts val="600"/>
                        </a:spcBef>
                        <a:spcAft>
                          <a:spcPts val="0"/>
                        </a:spcAft>
                      </a:pPr>
                      <a:r>
                        <a:rPr lang="ro-RO" sz="1100" dirty="0">
                          <a:effectLst/>
                        </a:rPr>
                        <a:t>Conținuturi</a:t>
                      </a:r>
                      <a:endParaRPr lang="en-US" sz="1100" dirty="0">
                        <a:effectLst/>
                        <a:latin typeface="Calibri" panose="020F0502020204030204" pitchFamily="34" charset="0"/>
                        <a:ea typeface="Calibri" panose="020F0502020204030204" pitchFamily="34" charset="0"/>
                      </a:endParaRPr>
                    </a:p>
                  </a:txBody>
                  <a:tcPr marL="31507" marR="31507" marT="0" marB="0"/>
                </a:tc>
                <a:tc>
                  <a:txBody>
                    <a:bodyPr/>
                    <a:lstStyle/>
                    <a:p>
                      <a:pPr marL="0" marR="0" algn="just">
                        <a:lnSpc>
                          <a:spcPct val="115000"/>
                        </a:lnSpc>
                        <a:spcBef>
                          <a:spcPts val="600"/>
                        </a:spcBef>
                        <a:spcAft>
                          <a:spcPts val="600"/>
                        </a:spcAft>
                      </a:pPr>
                      <a:r>
                        <a:rPr lang="ro-RO" sz="1100">
                          <a:effectLst/>
                        </a:rPr>
                        <a:t>3.2. Identificarea aspectelor principale din articole scurte pe teme familiare și de actualitate</a:t>
                      </a:r>
                      <a:endParaRPr lang="en-US" sz="1100">
                        <a:effectLst/>
                        <a:latin typeface="Calibri" panose="020F0502020204030204" pitchFamily="34" charset="0"/>
                        <a:ea typeface="Calibri" panose="020F0502020204030204" pitchFamily="34" charset="0"/>
                      </a:endParaRPr>
                    </a:p>
                  </a:txBody>
                  <a:tcPr marL="31507" marR="31507" marT="0" marB="0"/>
                </a:tc>
                <a:tc>
                  <a:txBody>
                    <a:bodyPr/>
                    <a:lstStyle/>
                    <a:p>
                      <a:pPr marL="0" marR="0" algn="just">
                        <a:lnSpc>
                          <a:spcPct val="115000"/>
                        </a:lnSpc>
                        <a:spcBef>
                          <a:spcPts val="600"/>
                        </a:spcBef>
                        <a:spcAft>
                          <a:spcPts val="600"/>
                        </a:spcAft>
                      </a:pPr>
                      <a:r>
                        <a:rPr lang="ro-RO" sz="1100">
                          <a:effectLst/>
                        </a:rPr>
                        <a:t>4.1. Redactarea unei scrisori / unui mesaj digital folosind expresii de adresare, de cerere, de invitare și de mulțumire</a:t>
                      </a:r>
                      <a:endParaRPr lang="en-US" sz="1100">
                        <a:effectLst/>
                        <a:latin typeface="Calibri" panose="020F0502020204030204" pitchFamily="34" charset="0"/>
                        <a:ea typeface="Calibri" panose="020F0502020204030204" pitchFamily="34" charset="0"/>
                      </a:endParaRPr>
                    </a:p>
                  </a:txBody>
                  <a:tcPr marL="31507" marR="31507" marT="0" marB="0"/>
                </a:tc>
                <a:extLst>
                  <a:ext uri="{0D108BD9-81ED-4DB2-BD59-A6C34878D82A}">
                    <a16:rowId xmlns:a16="http://schemas.microsoft.com/office/drawing/2014/main" val="3444546012"/>
                  </a:ext>
                </a:extLst>
              </a:tr>
              <a:tr h="1932684">
                <a:tc>
                  <a:txBody>
                    <a:bodyPr/>
                    <a:lstStyle/>
                    <a:p>
                      <a:pPr marL="0" marR="0" algn="just">
                        <a:lnSpc>
                          <a:spcPct val="115000"/>
                        </a:lnSpc>
                        <a:spcBef>
                          <a:spcPts val="600"/>
                        </a:spcBef>
                        <a:spcAft>
                          <a:spcPts val="0"/>
                        </a:spcAft>
                      </a:pPr>
                      <a:r>
                        <a:rPr lang="ro-RO" sz="1100" dirty="0">
                          <a:effectLst/>
                        </a:rPr>
                        <a:t>Tema:</a:t>
                      </a:r>
                      <a:endParaRPr lang="en-US" sz="1100" dirty="0">
                        <a:effectLst/>
                      </a:endParaRPr>
                    </a:p>
                    <a:p>
                      <a:pPr marL="342900" marR="0" lvl="0" indent="-342900" algn="just">
                        <a:lnSpc>
                          <a:spcPct val="115000"/>
                        </a:lnSpc>
                        <a:spcBef>
                          <a:spcPts val="600"/>
                        </a:spcBef>
                        <a:spcAft>
                          <a:spcPts val="0"/>
                        </a:spcAft>
                        <a:buFont typeface="+mj-lt"/>
                        <a:buAutoNum type="arabicPeriod"/>
                        <a:tabLst>
                          <a:tab pos="104775" algn="l"/>
                          <a:tab pos="171450" algn="l"/>
                        </a:tabLst>
                      </a:pPr>
                      <a:r>
                        <a:rPr lang="ro-RO" sz="1100" dirty="0">
                          <a:effectLst/>
                        </a:rPr>
                        <a:t>Cultură și societate: caracteristici ale societății actuale, evenimente istorice, politice și sociale, biografii.</a:t>
                      </a:r>
                      <a:endParaRPr lang="en-US" sz="1100" dirty="0">
                        <a:effectLst/>
                      </a:endParaRPr>
                    </a:p>
                    <a:p>
                      <a:pPr marL="342900" marR="0" lvl="0" indent="-342900" algn="just">
                        <a:lnSpc>
                          <a:spcPct val="115000"/>
                        </a:lnSpc>
                        <a:spcBef>
                          <a:spcPts val="600"/>
                        </a:spcBef>
                        <a:spcAft>
                          <a:spcPts val="0"/>
                        </a:spcAft>
                        <a:buFont typeface="+mj-lt"/>
                        <a:buAutoNum type="arabicPeriod"/>
                        <a:tabLst>
                          <a:tab pos="104775" algn="l"/>
                          <a:tab pos="171450" algn="l"/>
                        </a:tabLst>
                      </a:pPr>
                      <a:r>
                        <a:rPr lang="ro-RO" sz="1100" dirty="0">
                          <a:effectLst/>
                        </a:rPr>
                        <a:t>Universul personal: adolescentul și preocupările lui </a:t>
                      </a:r>
                      <a:endParaRPr lang="en-US" sz="1100" dirty="0">
                        <a:effectLst/>
                      </a:endParaRPr>
                    </a:p>
                    <a:p>
                      <a:pPr marL="0" marR="0" algn="just">
                        <a:lnSpc>
                          <a:spcPct val="115000"/>
                        </a:lnSpc>
                        <a:spcBef>
                          <a:spcPts val="600"/>
                        </a:spcBef>
                        <a:spcAft>
                          <a:spcPts val="0"/>
                        </a:spcAft>
                      </a:pPr>
                      <a:r>
                        <a:rPr lang="ro-RO" sz="1100" dirty="0">
                          <a:effectLst/>
                        </a:rPr>
                        <a:t>Forme de prezentare:</a:t>
                      </a:r>
                      <a:endParaRPr lang="en-US" sz="1100" dirty="0">
                        <a:effectLst/>
                      </a:endParaRPr>
                    </a:p>
                    <a:p>
                      <a:pPr marL="0" marR="0" algn="just">
                        <a:lnSpc>
                          <a:spcPct val="115000"/>
                        </a:lnSpc>
                        <a:spcBef>
                          <a:spcPts val="600"/>
                        </a:spcBef>
                        <a:spcAft>
                          <a:spcPts val="0"/>
                        </a:spcAft>
                      </a:pPr>
                      <a:r>
                        <a:rPr lang="ro-RO" sz="1100" dirty="0">
                          <a:effectLst/>
                        </a:rPr>
                        <a:t>C3: articol de presă – text informativ</a:t>
                      </a:r>
                      <a:endParaRPr lang="en-US" sz="1100" dirty="0">
                        <a:effectLst/>
                      </a:endParaRPr>
                    </a:p>
                    <a:p>
                      <a:pPr marL="0" marR="0" algn="just">
                        <a:lnSpc>
                          <a:spcPct val="115000"/>
                        </a:lnSpc>
                        <a:spcBef>
                          <a:spcPts val="600"/>
                        </a:spcBef>
                        <a:spcAft>
                          <a:spcPts val="0"/>
                        </a:spcAft>
                      </a:pPr>
                      <a:r>
                        <a:rPr lang="ro-RO" sz="1100" dirty="0">
                          <a:effectLst/>
                        </a:rPr>
                        <a:t>C4 : mesaje simple și scurte – e-mail</a:t>
                      </a:r>
                      <a:endParaRPr lang="en-US" sz="1100" dirty="0">
                        <a:effectLst/>
                        <a:latin typeface="Calibri" panose="020F0502020204030204" pitchFamily="34" charset="0"/>
                        <a:ea typeface="Calibri" panose="020F0502020204030204" pitchFamily="34" charset="0"/>
                      </a:endParaRPr>
                    </a:p>
                  </a:txBody>
                  <a:tcPr marL="31507" marR="31507" marT="0" marB="0"/>
                </a:tc>
                <a:tc>
                  <a:txBody>
                    <a:bodyPr/>
                    <a:lstStyle/>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X</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X</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latin typeface="Calibri" panose="020F0502020204030204" pitchFamily="34" charset="0"/>
                        <a:ea typeface="Calibri" panose="020F0502020204030204" pitchFamily="34" charset="0"/>
                      </a:endParaRPr>
                    </a:p>
                  </a:txBody>
                  <a:tcPr marL="31507" marR="31507" marT="0" marB="0" anchor="ctr"/>
                </a:tc>
                <a:tc>
                  <a:txBody>
                    <a:bodyPr/>
                    <a:lstStyle/>
                    <a:p>
                      <a:pPr marL="0" marR="0" algn="ctr">
                        <a:lnSpc>
                          <a:spcPct val="115000"/>
                        </a:lnSpc>
                        <a:spcBef>
                          <a:spcPts val="600"/>
                        </a:spcBef>
                        <a:spcAft>
                          <a:spcPts val="0"/>
                        </a:spcAft>
                      </a:pPr>
                      <a:r>
                        <a:rPr lang="ro-RO" sz="1100">
                          <a:effectLst/>
                        </a:rPr>
                        <a:t> </a:t>
                      </a:r>
                      <a:endParaRPr lang="en-US" sz="1100">
                        <a:effectLst/>
                      </a:endParaRPr>
                    </a:p>
                    <a:p>
                      <a:pPr marL="0" marR="0" algn="ctr">
                        <a:lnSpc>
                          <a:spcPct val="115000"/>
                        </a:lnSpc>
                        <a:spcBef>
                          <a:spcPts val="600"/>
                        </a:spcBef>
                        <a:spcAft>
                          <a:spcPts val="0"/>
                        </a:spcAft>
                      </a:pPr>
                      <a:r>
                        <a:rPr lang="ro-RO" sz="1100">
                          <a:effectLst/>
                        </a:rPr>
                        <a:t>X</a:t>
                      </a:r>
                      <a:endParaRPr lang="en-US" sz="1100">
                        <a:effectLst/>
                      </a:endParaRPr>
                    </a:p>
                    <a:p>
                      <a:pPr marL="0" marR="0" algn="ctr">
                        <a:lnSpc>
                          <a:spcPct val="115000"/>
                        </a:lnSpc>
                        <a:spcBef>
                          <a:spcPts val="600"/>
                        </a:spcBef>
                        <a:spcAft>
                          <a:spcPts val="0"/>
                        </a:spcAft>
                      </a:pPr>
                      <a:r>
                        <a:rPr lang="ro-RO" sz="1100">
                          <a:effectLst/>
                        </a:rPr>
                        <a:t> </a:t>
                      </a:r>
                      <a:endParaRPr lang="en-US" sz="1100">
                        <a:effectLst/>
                      </a:endParaRPr>
                    </a:p>
                    <a:p>
                      <a:pPr marL="0" marR="0" algn="ctr">
                        <a:lnSpc>
                          <a:spcPct val="115000"/>
                        </a:lnSpc>
                        <a:spcBef>
                          <a:spcPts val="600"/>
                        </a:spcBef>
                        <a:spcAft>
                          <a:spcPts val="0"/>
                        </a:spcAft>
                      </a:pPr>
                      <a:r>
                        <a:rPr lang="ro-RO" sz="1100">
                          <a:effectLst/>
                        </a:rPr>
                        <a:t>X</a:t>
                      </a:r>
                      <a:endParaRPr lang="en-US" sz="1100">
                        <a:effectLst/>
                      </a:endParaRPr>
                    </a:p>
                    <a:p>
                      <a:pPr marL="0" marR="0" algn="ctr">
                        <a:lnSpc>
                          <a:spcPct val="115000"/>
                        </a:lnSpc>
                        <a:spcBef>
                          <a:spcPts val="600"/>
                        </a:spcBef>
                        <a:spcAft>
                          <a:spcPts val="0"/>
                        </a:spcAft>
                      </a:pPr>
                      <a:r>
                        <a:rPr lang="ro-RO" sz="1100">
                          <a:effectLst/>
                        </a:rPr>
                        <a:t> </a:t>
                      </a:r>
                      <a:endParaRPr lang="en-US" sz="1100">
                        <a:effectLst/>
                      </a:endParaRPr>
                    </a:p>
                    <a:p>
                      <a:pPr marL="0" marR="0" algn="ctr">
                        <a:lnSpc>
                          <a:spcPct val="115000"/>
                        </a:lnSpc>
                        <a:spcBef>
                          <a:spcPts val="600"/>
                        </a:spcBef>
                        <a:spcAft>
                          <a:spcPts val="0"/>
                        </a:spcAft>
                      </a:pPr>
                      <a:r>
                        <a:rPr lang="ro-RO" sz="1100">
                          <a:effectLst/>
                        </a:rPr>
                        <a:t> </a:t>
                      </a:r>
                      <a:endParaRPr lang="en-US" sz="1100">
                        <a:effectLst/>
                      </a:endParaRPr>
                    </a:p>
                    <a:p>
                      <a:pPr marL="0" marR="0" algn="ctr">
                        <a:lnSpc>
                          <a:spcPct val="115000"/>
                        </a:lnSpc>
                        <a:spcBef>
                          <a:spcPts val="600"/>
                        </a:spcBef>
                        <a:spcAft>
                          <a:spcPts val="0"/>
                        </a:spcAft>
                      </a:pPr>
                      <a:r>
                        <a:rPr lang="ro-RO" sz="1100">
                          <a:effectLst/>
                        </a:rPr>
                        <a:t> </a:t>
                      </a:r>
                      <a:endParaRPr lang="en-US" sz="1100">
                        <a:effectLst/>
                        <a:latin typeface="Calibri" panose="020F0502020204030204" pitchFamily="34" charset="0"/>
                        <a:ea typeface="Calibri" panose="020F0502020204030204" pitchFamily="34" charset="0"/>
                      </a:endParaRPr>
                    </a:p>
                  </a:txBody>
                  <a:tcPr marL="31507" marR="31507" marT="0" marB="0" anchor="ctr"/>
                </a:tc>
                <a:extLst>
                  <a:ext uri="{0D108BD9-81ED-4DB2-BD59-A6C34878D82A}">
                    <a16:rowId xmlns:a16="http://schemas.microsoft.com/office/drawing/2014/main" val="2637040808"/>
                  </a:ext>
                </a:extLst>
              </a:tr>
              <a:tr h="535980">
                <a:tc>
                  <a:txBody>
                    <a:bodyPr/>
                    <a:lstStyle/>
                    <a:p>
                      <a:pPr marL="0" marR="0" algn="l">
                        <a:lnSpc>
                          <a:spcPct val="115000"/>
                        </a:lnSpc>
                        <a:spcBef>
                          <a:spcPts val="600"/>
                        </a:spcBef>
                        <a:spcAft>
                          <a:spcPts val="0"/>
                        </a:spcAft>
                      </a:pPr>
                      <a:r>
                        <a:rPr lang="ro-RO" sz="1100">
                          <a:effectLst/>
                        </a:rPr>
                        <a:t>Lexic adecvat temei</a:t>
                      </a:r>
                      <a:endParaRPr lang="en-US" sz="1100">
                        <a:effectLst/>
                        <a:latin typeface="Calibri" panose="020F0502020204030204" pitchFamily="34" charset="0"/>
                        <a:ea typeface="Calibri" panose="020F0502020204030204" pitchFamily="34" charset="0"/>
                      </a:endParaRPr>
                    </a:p>
                  </a:txBody>
                  <a:tcPr marL="31507" marR="31507" marT="0" marB="0" anchor="ctr"/>
                </a:tc>
                <a:tc>
                  <a:txBody>
                    <a:bodyPr/>
                    <a:lstStyle/>
                    <a:p>
                      <a:pPr marL="0" marR="0" algn="ctr">
                        <a:lnSpc>
                          <a:spcPct val="115000"/>
                        </a:lnSpc>
                        <a:spcBef>
                          <a:spcPts val="600"/>
                        </a:spcBef>
                        <a:spcAft>
                          <a:spcPts val="0"/>
                        </a:spcAft>
                      </a:pPr>
                      <a:r>
                        <a:rPr lang="ro-RO" sz="1100" dirty="0">
                          <a:effectLst/>
                        </a:rPr>
                        <a:t>X</a:t>
                      </a:r>
                      <a:endParaRPr lang="en-US" sz="1100" dirty="0">
                        <a:effectLst/>
                        <a:latin typeface="Calibri" panose="020F0502020204030204" pitchFamily="34" charset="0"/>
                        <a:ea typeface="Calibri" panose="020F0502020204030204" pitchFamily="34" charset="0"/>
                      </a:endParaRPr>
                    </a:p>
                  </a:txBody>
                  <a:tcPr marL="31507" marR="31507" marT="0" marB="0" anchor="ctr"/>
                </a:tc>
                <a:tc>
                  <a:txBody>
                    <a:bodyPr/>
                    <a:lstStyle/>
                    <a:p>
                      <a:pPr marL="0" marR="0" algn="ctr">
                        <a:lnSpc>
                          <a:spcPct val="115000"/>
                        </a:lnSpc>
                        <a:spcBef>
                          <a:spcPts val="600"/>
                        </a:spcBef>
                        <a:spcAft>
                          <a:spcPts val="0"/>
                        </a:spcAft>
                      </a:pPr>
                      <a:r>
                        <a:rPr lang="ro-RO" sz="1100">
                          <a:effectLst/>
                        </a:rPr>
                        <a:t>X</a:t>
                      </a:r>
                      <a:endParaRPr lang="en-US" sz="1100">
                        <a:effectLst/>
                        <a:latin typeface="Calibri" panose="020F0502020204030204" pitchFamily="34" charset="0"/>
                        <a:ea typeface="Calibri" panose="020F0502020204030204" pitchFamily="34" charset="0"/>
                      </a:endParaRPr>
                    </a:p>
                  </a:txBody>
                  <a:tcPr marL="31507" marR="31507" marT="0" marB="0" anchor="ctr"/>
                </a:tc>
                <a:extLst>
                  <a:ext uri="{0D108BD9-81ED-4DB2-BD59-A6C34878D82A}">
                    <a16:rowId xmlns:a16="http://schemas.microsoft.com/office/drawing/2014/main" val="3964694802"/>
                  </a:ext>
                </a:extLst>
              </a:tr>
              <a:tr h="2897958">
                <a:tc>
                  <a:txBody>
                    <a:bodyPr/>
                    <a:lstStyle/>
                    <a:p>
                      <a:pPr marL="0" marR="0" algn="just">
                        <a:lnSpc>
                          <a:spcPct val="115000"/>
                        </a:lnSpc>
                        <a:spcBef>
                          <a:spcPts val="600"/>
                        </a:spcBef>
                        <a:spcAft>
                          <a:spcPts val="0"/>
                        </a:spcAft>
                      </a:pPr>
                      <a:r>
                        <a:rPr lang="ro-RO" sz="1100">
                          <a:effectLst/>
                        </a:rPr>
                        <a:t>Gramatică funcțională (acte de vorbire / funcții ale limbii) și elemente de construcție a comunicării</a:t>
                      </a:r>
                      <a:endParaRPr lang="en-US" sz="1100">
                        <a:effectLst/>
                      </a:endParaRPr>
                    </a:p>
                    <a:p>
                      <a:pPr marL="342900" marR="0" lvl="0" indent="-342900" algn="l">
                        <a:lnSpc>
                          <a:spcPct val="115000"/>
                        </a:lnSpc>
                        <a:spcBef>
                          <a:spcPts val="600"/>
                        </a:spcBef>
                        <a:spcAft>
                          <a:spcPts val="0"/>
                        </a:spcAft>
                        <a:buFont typeface="Arial" panose="020B0604020202020204" pitchFamily="34" charset="0"/>
                        <a:buChar char="●"/>
                      </a:pPr>
                      <a:r>
                        <a:rPr lang="ro-RO" sz="1100">
                          <a:effectLst/>
                        </a:rPr>
                        <a:t>a redacta o scrisoare personală scurtă</a:t>
                      </a:r>
                      <a:endParaRPr lang="en-US" sz="1100">
                        <a:effectLst/>
                      </a:endParaRPr>
                    </a:p>
                    <a:p>
                      <a:pPr marL="342900" marR="0" lvl="0" indent="-342900" algn="l">
                        <a:lnSpc>
                          <a:spcPct val="115000"/>
                        </a:lnSpc>
                        <a:spcBef>
                          <a:spcPts val="600"/>
                        </a:spcBef>
                        <a:spcAft>
                          <a:spcPts val="0"/>
                        </a:spcAft>
                        <a:buFont typeface="Arial" panose="020B0604020202020204" pitchFamily="34" charset="0"/>
                        <a:buChar char="●"/>
                      </a:pPr>
                      <a:r>
                        <a:rPr lang="ro-RO" sz="1100">
                          <a:effectLst/>
                        </a:rPr>
                        <a:t>a prezenta / a redacta texte simple la trecut </a:t>
                      </a:r>
                      <a:endParaRPr lang="en-US" sz="1100">
                        <a:effectLst/>
                      </a:endParaRPr>
                    </a:p>
                    <a:p>
                      <a:pPr marL="342900" marR="0" lvl="0" indent="-342900" algn="l">
                        <a:lnSpc>
                          <a:spcPct val="115000"/>
                        </a:lnSpc>
                        <a:spcBef>
                          <a:spcPts val="600"/>
                        </a:spcBef>
                        <a:spcAft>
                          <a:spcPts val="0"/>
                        </a:spcAft>
                        <a:buFont typeface="Symbol" panose="05050102010706020507" pitchFamily="18" charset="2"/>
                        <a:buChar char="-"/>
                      </a:pPr>
                      <a:r>
                        <a:rPr lang="ro-RO" sz="1100">
                          <a:effectLst/>
                        </a:rPr>
                        <a:t>structurile tipice trecutului: perfect compus, imperfect, mai mult ca perfectul, trecutul apropiat </a:t>
                      </a:r>
                      <a:endParaRPr lang="en-US" sz="1100">
                        <a:effectLst/>
                      </a:endParaRPr>
                    </a:p>
                    <a:p>
                      <a:pPr marL="342900" marR="0" lvl="0" indent="-342900" algn="l">
                        <a:lnSpc>
                          <a:spcPct val="115000"/>
                        </a:lnSpc>
                        <a:spcBef>
                          <a:spcPts val="0"/>
                        </a:spcBef>
                        <a:spcAft>
                          <a:spcPts val="0"/>
                        </a:spcAft>
                        <a:buFont typeface="Symbol" panose="05050102010706020507" pitchFamily="18" charset="2"/>
                        <a:buChar char="-"/>
                      </a:pPr>
                      <a:r>
                        <a:rPr lang="ro-RO" sz="1100">
                          <a:effectLst/>
                        </a:rPr>
                        <a:t>utilizarea pronumelor relative </a:t>
                      </a:r>
                      <a:endParaRPr lang="en-US" sz="1100">
                        <a:effectLst/>
                      </a:endParaRPr>
                    </a:p>
                    <a:p>
                      <a:pPr marL="342900" marR="0" lvl="0" indent="-342900" algn="l">
                        <a:lnSpc>
                          <a:spcPct val="115000"/>
                        </a:lnSpc>
                        <a:spcBef>
                          <a:spcPts val="0"/>
                        </a:spcBef>
                        <a:spcAft>
                          <a:spcPts val="0"/>
                        </a:spcAft>
                        <a:buFont typeface="Symbol" panose="05050102010706020507" pitchFamily="18" charset="2"/>
                        <a:buChar char="-"/>
                      </a:pPr>
                      <a:r>
                        <a:rPr lang="ro-RO" sz="1100">
                          <a:effectLst/>
                        </a:rPr>
                        <a:t>folosirea elementelor de legătură în frază </a:t>
                      </a:r>
                      <a:endParaRPr lang="en-US" sz="1100">
                        <a:effectLst/>
                      </a:endParaRPr>
                    </a:p>
                    <a:p>
                      <a:pPr marL="342900" marR="0" lvl="0" indent="-342900" algn="l">
                        <a:lnSpc>
                          <a:spcPct val="115000"/>
                        </a:lnSpc>
                        <a:spcBef>
                          <a:spcPts val="0"/>
                        </a:spcBef>
                        <a:spcAft>
                          <a:spcPts val="0"/>
                        </a:spcAft>
                        <a:buFont typeface="Symbol" panose="05050102010706020507" pitchFamily="18" charset="2"/>
                        <a:buChar char="-"/>
                      </a:pPr>
                      <a:r>
                        <a:rPr lang="ro-RO" sz="1100">
                          <a:effectLst/>
                        </a:rPr>
                        <a:t>folosirea convențiilor și formulelor tipice comunicării scrise </a:t>
                      </a:r>
                      <a:endParaRPr lang="en-US" sz="1100">
                        <a:effectLst/>
                      </a:endParaRPr>
                    </a:p>
                    <a:p>
                      <a:pPr marL="342900" marR="0" lvl="0" indent="-342900" algn="l">
                        <a:lnSpc>
                          <a:spcPct val="115000"/>
                        </a:lnSpc>
                        <a:spcBef>
                          <a:spcPts val="600"/>
                        </a:spcBef>
                        <a:spcAft>
                          <a:spcPts val="0"/>
                        </a:spcAft>
                        <a:buFont typeface="Symbol" panose="05050102010706020507" pitchFamily="18" charset="2"/>
                        <a:buChar char="-"/>
                      </a:pPr>
                      <a:r>
                        <a:rPr lang="ro-RO" sz="1100">
                          <a:effectLst/>
                        </a:rPr>
                        <a:t>reluarea prin pronume complemente C.O.D. / C.O.I.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07" marR="31507" marT="0" marB="0"/>
                </a:tc>
                <a:tc>
                  <a:txBody>
                    <a:bodyPr/>
                    <a:lstStyle/>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latin typeface="Calibri" panose="020F0502020204030204" pitchFamily="34" charset="0"/>
                        <a:ea typeface="Calibri" panose="020F0502020204030204" pitchFamily="34" charset="0"/>
                      </a:endParaRPr>
                    </a:p>
                  </a:txBody>
                  <a:tcPr marL="31507" marR="31507" marT="0" marB="0" anchor="ctr"/>
                </a:tc>
                <a:tc>
                  <a:txBody>
                    <a:bodyPr/>
                    <a:lstStyle/>
                    <a:p>
                      <a:pPr marL="0" marR="0" algn="ctr">
                        <a:lnSpc>
                          <a:spcPct val="115000"/>
                        </a:lnSpc>
                        <a:spcBef>
                          <a:spcPts val="600"/>
                        </a:spcBef>
                        <a:spcAft>
                          <a:spcPts val="0"/>
                        </a:spcAft>
                      </a:pPr>
                      <a:r>
                        <a:rPr lang="ro-RO" sz="1100" dirty="0">
                          <a:effectLst/>
                        </a:rPr>
                        <a:t>X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 </a:t>
                      </a:r>
                      <a:endParaRPr lang="en-US" sz="1100" dirty="0">
                        <a:effectLst/>
                      </a:endParaRPr>
                    </a:p>
                    <a:p>
                      <a:pPr marL="0" marR="0" algn="ctr">
                        <a:lnSpc>
                          <a:spcPct val="115000"/>
                        </a:lnSpc>
                        <a:spcBef>
                          <a:spcPts val="600"/>
                        </a:spcBef>
                        <a:spcAft>
                          <a:spcPts val="0"/>
                        </a:spcAft>
                      </a:pPr>
                      <a:r>
                        <a:rPr lang="ro-RO" sz="1100" dirty="0">
                          <a:effectLst/>
                        </a:rPr>
                        <a:t>X</a:t>
                      </a:r>
                      <a:endParaRPr lang="en-US" sz="1100" dirty="0">
                        <a:effectLst/>
                        <a:latin typeface="Calibri" panose="020F0502020204030204" pitchFamily="34" charset="0"/>
                        <a:ea typeface="Calibri" panose="020F0502020204030204" pitchFamily="34" charset="0"/>
                      </a:endParaRPr>
                    </a:p>
                  </a:txBody>
                  <a:tcPr marL="31507" marR="31507" marT="0" marB="0" anchor="ctr"/>
                </a:tc>
                <a:extLst>
                  <a:ext uri="{0D108BD9-81ED-4DB2-BD59-A6C34878D82A}">
                    <a16:rowId xmlns:a16="http://schemas.microsoft.com/office/drawing/2014/main" val="3062576951"/>
                  </a:ext>
                </a:extLst>
              </a:tr>
            </a:tbl>
          </a:graphicData>
        </a:graphic>
      </p:graphicFrame>
    </p:spTree>
    <p:extLst>
      <p:ext uri="{BB962C8B-B14F-4D97-AF65-F5344CB8AC3E}">
        <p14:creationId xmlns:p14="http://schemas.microsoft.com/office/powerpoint/2010/main" val="377180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0823" y="345989"/>
            <a:ext cx="8822724" cy="1406539"/>
          </a:xfrm>
          <a:prstGeom prst="rect">
            <a:avLst/>
          </a:prstGeom>
        </p:spPr>
        <p:txBody>
          <a:bodyPr wrap="square">
            <a:spAutoFit/>
          </a:bodyPr>
          <a:lstStyle/>
          <a:p>
            <a:pPr algn="ctr">
              <a:lnSpc>
                <a:spcPct val="115000"/>
              </a:lnSpc>
              <a:spcBef>
                <a:spcPts val="600"/>
              </a:spcBef>
              <a:spcAft>
                <a:spcPts val="600"/>
              </a:spcAft>
            </a:pPr>
            <a:r>
              <a:rPr lang="ro-RO" sz="1200" b="1" dirty="0">
                <a:latin typeface="Arial" panose="020B0604020202020204" pitchFamily="34" charset="0"/>
                <a:cs typeface="Arial" panose="020B0604020202020204" pitchFamily="34" charset="0"/>
              </a:rPr>
              <a:t>TEST SUMATIV</a:t>
            </a:r>
          </a:p>
          <a:p>
            <a:pPr algn="ctr"/>
            <a:r>
              <a:rPr lang="ro-RO" sz="1200" b="1" dirty="0">
                <a:latin typeface="Arial" panose="020B0604020202020204" pitchFamily="34" charset="0"/>
                <a:cs typeface="Arial" panose="020B0604020202020204" pitchFamily="34" charset="0"/>
              </a:rPr>
              <a:t>Clasa a IX-a </a:t>
            </a:r>
            <a:endParaRPr lang="ro-RO" sz="1200" dirty="0">
              <a:latin typeface="Arial" panose="020B0604020202020204" pitchFamily="34" charset="0"/>
              <a:cs typeface="Arial" panose="020B0604020202020204" pitchFamily="34" charset="0"/>
            </a:endParaRPr>
          </a:p>
          <a:p>
            <a:pPr algn="ctr"/>
            <a:r>
              <a:rPr lang="ro-RO" sz="1200" b="1" dirty="0">
                <a:latin typeface="Arial" panose="020B0604020202020204" pitchFamily="34" charset="0"/>
                <a:cs typeface="Arial" panose="020B0604020202020204" pitchFamily="34" charset="0"/>
              </a:rPr>
              <a:t>Limba modernă 2</a:t>
            </a:r>
            <a:endParaRPr lang="ro-RO" sz="1200" dirty="0">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ro-RO" sz="1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Timp de lucru: 50 minute </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ro-RO" sz="1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Se acordă 10 puncte din oficiu</a:t>
            </a:r>
            <a:endParaRPr lang="ro-RO"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4" name="Picture 17" descr="P13255#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91" y="2271755"/>
            <a:ext cx="21256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29449" y="1925766"/>
            <a:ext cx="7768281" cy="3609844"/>
          </a:xfrm>
          <a:prstGeom prst="rect">
            <a:avLst/>
          </a:prstGeom>
        </p:spPr>
        <p:txBody>
          <a:bodyPr wrap="square">
            <a:spAutoFit/>
          </a:bodyPr>
          <a:lstStyle/>
          <a:p>
            <a:pPr algn="just">
              <a:lnSpc>
                <a:spcPct val="115000"/>
              </a:lnSpc>
              <a:spcBef>
                <a:spcPts val="600"/>
              </a:spcBef>
              <a:spcAft>
                <a:spcPts val="600"/>
              </a:spcAft>
            </a:pPr>
            <a:r>
              <a:rPr lang="it-IT" sz="1200" b="1" u="sng" dirty="0">
                <a:latin typeface="Arial" panose="020B0604020202020204" pitchFamily="34" charset="0"/>
                <a:ea typeface="Calibri" panose="020F0502020204030204" pitchFamily="34" charset="0"/>
                <a:cs typeface="Arial" panose="020B0604020202020204" pitchFamily="34" charset="0"/>
              </a:rPr>
              <a:t>SUBIECTUL I: Comprensione della lettura                                                       20 puncte</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it-IT" sz="1200" b="1" dirty="0">
                <a:latin typeface="Arial" panose="020B0604020202020204" pitchFamily="34" charset="0"/>
                <a:ea typeface="Calibri" panose="020F0502020204030204" pitchFamily="34" charset="0"/>
                <a:cs typeface="Arial" panose="020B0604020202020204" pitchFamily="34" charset="0"/>
              </a:rPr>
              <a:t>Leggi attentamente il testo:</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it-IT" sz="1200" dirty="0">
                <a:latin typeface="Arial" panose="020B0604020202020204" pitchFamily="34" charset="0"/>
                <a:ea typeface="Calibri" panose="020F0502020204030204" pitchFamily="34" charset="0"/>
                <a:cs typeface="Arial" panose="020B0604020202020204" pitchFamily="34" charset="0"/>
              </a:rPr>
              <a:t>Rapidi ed esperti. Quasi come quelli della banda dei Rolex. Solo che questa volta i due rapinatori non hanno preso di mira l’orologio d’oro tanto in voga, ma un cane da caccia di due anni, un fox terrier che è stato strappato dalle mani della proprietaria, M.C., cinquantuno anni. La signora portava a passeggio il cane in Via Ovada, zona Famagosta, poco distante dalla sua abitazione. Quando è arrivata all’incrocio con Via Cusi, è stata affiancata da una station wagon grigia dalla quale sono usciti due ragazzi sui venticinque anni. Il primo ha tagliato in fretta il guinzaglio del terrier. Il secondo ha trattenuto la donna e, quando lei ha reagito per difendere sé stessa e il cane, è scattato un energico corpo a corpo. Ma i due ladri hanno subito caricato il cane nel bagagliaio dell’auto e hanno tagliato la corda, senza che la proprietaria riesca a ritenere il numero della targa. Il cane ha due anni e un valore di mille euro, ma una volta diventato adulto - ha spiegato la signora ai poliziotti - può toccare una quotazione di tremila euro. Anche se c’è chi sostiene che i cani vengano rapiti per poi essere portati nelle arene dei combattimenti, i precedenti fanno sperare per un lieto fine.</a:t>
            </a:r>
            <a:endParaRPr lang="ro-RO" sz="1200" dirty="0">
              <a:latin typeface="Arial" panose="020B0604020202020204" pitchFamily="34" charset="0"/>
              <a:ea typeface="Calibri" panose="020F0502020204030204" pitchFamily="34" charset="0"/>
              <a:cs typeface="Arial" panose="020B0604020202020204" pitchFamily="34" charset="0"/>
            </a:endParaRPr>
          </a:p>
          <a:p>
            <a:pPr algn="r">
              <a:lnSpc>
                <a:spcPct val="115000"/>
              </a:lnSpc>
              <a:spcBef>
                <a:spcPts val="600"/>
              </a:spcBef>
              <a:spcAft>
                <a:spcPts val="600"/>
              </a:spcAft>
            </a:pPr>
            <a:r>
              <a:rPr lang="it-IT" sz="1200" dirty="0">
                <a:latin typeface="Arial" panose="020B0604020202020204" pitchFamily="34" charset="0"/>
                <a:ea typeface="Calibri" panose="020F0502020204030204" pitchFamily="34" charset="0"/>
                <a:cs typeface="Arial" panose="020B0604020202020204" pitchFamily="34" charset="0"/>
              </a:rPr>
              <a:t>(Adatt. da </a:t>
            </a:r>
            <a:r>
              <a:rPr lang="it-IT" sz="1200" i="1" dirty="0">
                <a:latin typeface="Arial" panose="020B0604020202020204" pitchFamily="34" charset="0"/>
                <a:ea typeface="Calibri" panose="020F0502020204030204" pitchFamily="34" charset="0"/>
                <a:cs typeface="Arial" panose="020B0604020202020204" pitchFamily="34" charset="0"/>
              </a:rPr>
              <a:t>La Repubblica</a:t>
            </a:r>
            <a:r>
              <a:rPr lang="it-IT" sz="1200" dirty="0">
                <a:latin typeface="Arial" panose="020B0604020202020204" pitchFamily="34" charset="0"/>
                <a:ea typeface="Calibri" panose="020F0502020204030204" pitchFamily="34" charset="0"/>
                <a:cs typeface="Arial" panose="020B0604020202020204" pitchFamily="34" charset="0"/>
              </a:rPr>
              <a:t>)</a:t>
            </a:r>
            <a:endParaRPr lang="ro-RO"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5271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0075" y="411892"/>
            <a:ext cx="9382897" cy="2810000"/>
          </a:xfrm>
          <a:prstGeom prst="rect">
            <a:avLst/>
          </a:prstGeom>
        </p:spPr>
        <p:txBody>
          <a:bodyPr wrap="square">
            <a:spAutoFit/>
          </a:bodyPr>
          <a:lstStyle/>
          <a:p>
            <a:pPr algn="just">
              <a:lnSpc>
                <a:spcPct val="115000"/>
              </a:lnSpc>
              <a:spcBef>
                <a:spcPts val="600"/>
              </a:spcBef>
              <a:spcAft>
                <a:spcPts val="600"/>
              </a:spcAft>
            </a:pPr>
            <a:r>
              <a:rPr lang="it-IT" sz="1200" b="1" dirty="0">
                <a:latin typeface="Arial" panose="020B0604020202020204" pitchFamily="34" charset="0"/>
                <a:ea typeface="Calibri" panose="020F0502020204030204" pitchFamily="34" charset="0"/>
                <a:cs typeface="Arial" panose="020B0604020202020204" pitchFamily="34" charset="0"/>
              </a:rPr>
              <a:t>A. Le affermazioni che seguono riguardano il testo che hai letto. Scegli l’affermazione corretta tra quelle che ti vengono proposte:</a:t>
            </a:r>
            <a:r>
              <a:rPr lang="it-IT" sz="1200" dirty="0">
                <a:latin typeface="Arial" panose="020B0604020202020204" pitchFamily="34" charset="0"/>
                <a:ea typeface="Calibri" panose="020F0502020204030204" pitchFamily="34" charset="0"/>
                <a:cs typeface="Arial" panose="020B0604020202020204" pitchFamily="34" charset="0"/>
              </a:rPr>
              <a:t>			</a:t>
            </a:r>
            <a:r>
              <a:rPr lang="it-IT" sz="1200" b="1" dirty="0">
                <a:latin typeface="Arial" panose="020B0604020202020204" pitchFamily="34" charset="0"/>
                <a:ea typeface="Calibri" panose="020F0502020204030204" pitchFamily="34" charset="0"/>
                <a:cs typeface="Arial" panose="020B0604020202020204" pitchFamily="34" charset="0"/>
              </a:rPr>
              <a:t>punteggio__/15</a:t>
            </a:r>
            <a:endParaRPr lang="ro-RO" sz="1200" dirty="0">
              <a:latin typeface="Arial" panose="020B0604020202020204" pitchFamily="34" charset="0"/>
              <a:ea typeface="Calibri" panose="020F0502020204030204" pitchFamily="34" charset="0"/>
              <a:cs typeface="Arial" panose="020B0604020202020204" pitchFamily="34" charset="0"/>
            </a:endParaRPr>
          </a:p>
          <a:p>
            <a:r>
              <a:rPr lang="it-IT" sz="1200" i="1" dirty="0">
                <a:latin typeface="Arial" panose="020B0604020202020204" pitchFamily="34" charset="0"/>
                <a:cs typeface="Arial" panose="020B0604020202020204" pitchFamily="34" charset="0"/>
              </a:rPr>
              <a:t>1. I due rapinatori: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appartengono alla banda dei Rolex</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b. hanno rubato un orologio</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c. hanno rubato un cane </a:t>
            </a:r>
            <a:endParaRPr lang="ro-RO" sz="1200" dirty="0">
              <a:latin typeface="Arial" panose="020B0604020202020204" pitchFamily="34" charset="0"/>
              <a:cs typeface="Arial" panose="020B0604020202020204" pitchFamily="34" charset="0"/>
            </a:endParaRPr>
          </a:p>
          <a:p>
            <a:r>
              <a:rPr lang="it-IT" sz="1200" i="1" dirty="0">
                <a:latin typeface="Arial" panose="020B0604020202020204" pitchFamily="34" charset="0"/>
                <a:cs typeface="Arial" panose="020B0604020202020204" pitchFamily="34" charset="0"/>
              </a:rPr>
              <a:t>2. La casa della signora era: </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non molto lontana</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b. non molto vicina</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c. molto distante dalla sua abitazione</a:t>
            </a:r>
            <a:endParaRPr lang="ro-RO" sz="1200" dirty="0">
              <a:latin typeface="Arial" panose="020B0604020202020204" pitchFamily="34" charset="0"/>
              <a:cs typeface="Arial" panose="020B0604020202020204" pitchFamily="34" charset="0"/>
            </a:endParaRPr>
          </a:p>
          <a:p>
            <a:r>
              <a:rPr lang="it-IT" sz="1200" i="1" dirty="0">
                <a:latin typeface="Arial" panose="020B0604020202020204" pitchFamily="34" charset="0"/>
                <a:cs typeface="Arial" panose="020B0604020202020204" pitchFamily="34" charset="0"/>
              </a:rPr>
              <a:t>3. I due ragazzi: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avevano meno di venticinque anni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b. avevano più di venticinque anni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c. avevano circa venticinque anni</a:t>
            </a:r>
            <a:endParaRPr lang="ro-RO" sz="1200" dirty="0">
              <a:effectLst/>
              <a:latin typeface="Arial" panose="020B0604020202020204" pitchFamily="34" charset="0"/>
              <a:cs typeface="Arial" panose="020B0604020202020204" pitchFamily="34" charset="0"/>
            </a:endParaRPr>
          </a:p>
        </p:txBody>
      </p:sp>
      <p:sp>
        <p:nvSpPr>
          <p:cNvPr id="4" name="Rectangle 3"/>
          <p:cNvSpPr/>
          <p:nvPr/>
        </p:nvSpPr>
        <p:spPr>
          <a:xfrm>
            <a:off x="2150075" y="3105664"/>
            <a:ext cx="6993925" cy="2643609"/>
          </a:xfrm>
          <a:prstGeom prst="rect">
            <a:avLst/>
          </a:prstGeom>
        </p:spPr>
        <p:txBody>
          <a:bodyPr wrap="square">
            <a:spAutoFit/>
          </a:bodyPr>
          <a:lstStyle/>
          <a:p>
            <a:r>
              <a:rPr lang="it-IT" sz="1200" i="1" dirty="0">
                <a:latin typeface="Arial" panose="020B0604020202020204" pitchFamily="34" charset="0"/>
                <a:cs typeface="Arial" panose="020B0604020202020204" pitchFamily="34" charset="0"/>
              </a:rPr>
              <a:t>4. I ladri: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hanno rapito la donna</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b. hanno colpito la signora</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c. hanno trattenuto la signora</a:t>
            </a:r>
            <a:endParaRPr lang="ro-RO" sz="1200" dirty="0">
              <a:latin typeface="Arial" panose="020B0604020202020204" pitchFamily="34" charset="0"/>
              <a:cs typeface="Arial" panose="020B0604020202020204" pitchFamily="34" charset="0"/>
            </a:endParaRPr>
          </a:p>
          <a:p>
            <a:r>
              <a:rPr lang="it-IT" sz="1200" i="1" dirty="0">
                <a:latin typeface="Arial" panose="020B0604020202020204" pitchFamily="34" charset="0"/>
                <a:cs typeface="Arial" panose="020B0604020202020204" pitchFamily="34" charset="0"/>
              </a:rPr>
              <a:t>5. I cani vengono rapiti: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a. per essere uccisi</a:t>
            </a:r>
            <a:endParaRPr lang="ro-RO"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b. per essere venduti</a:t>
            </a:r>
            <a:endParaRPr lang="ro-RO" sz="1200" dirty="0">
              <a:latin typeface="Arial" panose="020B0604020202020204" pitchFamily="34" charset="0"/>
              <a:cs typeface="Arial" panose="020B0604020202020204" pitchFamily="34" charset="0"/>
            </a:endParaRPr>
          </a:p>
          <a:p>
            <a:pPr algn="just">
              <a:lnSpc>
                <a:spcPct val="115000"/>
              </a:lnSpc>
              <a:spcBef>
                <a:spcPts val="600"/>
              </a:spcBef>
              <a:spcAft>
                <a:spcPts val="600"/>
              </a:spcAft>
            </a:pPr>
            <a:r>
              <a:rPr lang="it-IT" sz="1200" dirty="0">
                <a:latin typeface="Arial" panose="020B0604020202020204" pitchFamily="34" charset="0"/>
                <a:ea typeface="Calibri" panose="020F0502020204030204" pitchFamily="34" charset="0"/>
                <a:cs typeface="Arial" panose="020B0604020202020204" pitchFamily="34" charset="0"/>
              </a:rPr>
              <a:t>c. per partecipare a delle lotte</a:t>
            </a:r>
            <a:endParaRPr lang="ro-R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it-IT" sz="1200" b="1" dirty="0">
                <a:latin typeface="Arial" panose="020B0604020202020204" pitchFamily="34" charset="0"/>
                <a:ea typeface="Calibri" panose="020F0502020204030204" pitchFamily="34" charset="0"/>
                <a:cs typeface="Arial" panose="020B0604020202020204" pitchFamily="34" charset="0"/>
              </a:rPr>
              <a:t>B. </a:t>
            </a:r>
            <a:r>
              <a:rPr lang="it-IT" sz="1200" b="1" i="1" dirty="0">
                <a:latin typeface="Arial" panose="020B0604020202020204" pitchFamily="34" charset="0"/>
                <a:ea typeface="Calibri" panose="020F0502020204030204" pitchFamily="34" charset="0"/>
                <a:cs typeface="Arial" panose="020B0604020202020204" pitchFamily="34" charset="0"/>
              </a:rPr>
              <a:t>Chi? Quando? Dove? Che cosa? Perché?</a:t>
            </a:r>
            <a:r>
              <a:rPr lang="it-IT" sz="1200" b="1" dirty="0">
                <a:latin typeface="Arial" panose="020B0604020202020204" pitchFamily="34" charset="0"/>
                <a:ea typeface="Calibri" panose="020F0502020204030204" pitchFamily="34" charset="0"/>
                <a:cs typeface="Arial" panose="020B0604020202020204" pitchFamily="34" charset="0"/>
              </a:rPr>
              <a:t> – Riassumi la storia in una sola frase, rispondendo a queste domande.				punteggio__/5	</a:t>
            </a:r>
            <a:r>
              <a:rPr lang="it-IT" b="1" dirty="0">
                <a:latin typeface="Times New Roman" panose="02020603050405020304" pitchFamily="18" charset="0"/>
                <a:ea typeface="Calibri" panose="020F0502020204030204" pitchFamily="34" charset="0"/>
                <a:cs typeface="Times New Roman" panose="02020603050405020304" pitchFamily="18" charset="0"/>
              </a:rPr>
              <a:t>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74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4263" y="374468"/>
            <a:ext cx="9553303" cy="5466112"/>
          </a:xfrm>
          <a:prstGeom prst="rect">
            <a:avLst/>
          </a:prstGeom>
        </p:spPr>
        <p:txBody>
          <a:bodyPr wrap="square">
            <a:spAutoFit/>
          </a:bodyPr>
          <a:lstStyle/>
          <a:p>
            <a:pPr>
              <a:lnSpc>
                <a:spcPct val="115000"/>
              </a:lnSpc>
              <a:spcBef>
                <a:spcPts val="600"/>
              </a:spcBef>
              <a:spcAft>
                <a:spcPts val="600"/>
              </a:spcAft>
            </a:pPr>
            <a:r>
              <a:rPr lang="pt-P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ro-RO" b="1" dirty="0">
                <a:latin typeface="Times New Roman" panose="02020603050405020304" pitchFamily="18" charset="0"/>
                <a:cs typeface="Calibri" panose="020F0502020204030204" pitchFamily="34" charset="0"/>
              </a:rPr>
              <a:t>TEME DE PROIECT RECOMANDATE</a:t>
            </a:r>
          </a:p>
          <a:p>
            <a:pPr marL="285750" indent="-285750" algn="just">
              <a:lnSpc>
                <a:spcPct val="115000"/>
              </a:lnSpc>
              <a:spcBef>
                <a:spcPts val="600"/>
              </a:spcBef>
              <a:spcAft>
                <a:spcPts val="600"/>
              </a:spcAft>
              <a:buFont typeface="Arial" panose="020B0604020202020204" pitchFamily="34" charset="0"/>
              <a:buChar char="•"/>
            </a:pPr>
            <a:r>
              <a:rPr lang="fr-FR" sz="1400" i="1" dirty="0">
                <a:latin typeface="Arial" panose="020B0604020202020204" pitchFamily="34" charset="0"/>
                <a:ea typeface="Arial" panose="020B0604020202020204" pitchFamily="34" charset="0"/>
                <a:cs typeface="Arial" panose="020B0604020202020204" pitchFamily="34" charset="0"/>
              </a:rPr>
              <a:t>Art et science</a:t>
            </a:r>
            <a:r>
              <a:rPr lang="fr-FR" sz="1400" dirty="0">
                <a:latin typeface="Arial" panose="020B0604020202020204" pitchFamily="34" charset="0"/>
                <a:ea typeface="Arial" panose="020B0604020202020204" pitchFamily="34" charset="0"/>
                <a:cs typeface="Arial" panose="020B0604020202020204" pitchFamily="34" charset="0"/>
              </a:rPr>
              <a:t> -</a:t>
            </a:r>
            <a:r>
              <a:rPr lang="ro-RO" sz="1400" dirty="0">
                <a:latin typeface="Arial" panose="020B0604020202020204" pitchFamily="34" charset="0"/>
                <a:ea typeface="Arial" panose="020B0604020202020204" pitchFamily="34" charset="0"/>
                <a:cs typeface="Arial" panose="020B0604020202020204" pitchFamily="34" charset="0"/>
              </a:rPr>
              <a:t> film de prezentare a unei personalități din lumea francofonă a științei și artei </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ro-RO" sz="1400" i="1" dirty="0">
                <a:latin typeface="Arial" panose="020B0604020202020204" pitchFamily="34" charset="0"/>
                <a:ea typeface="Arial" panose="020B0604020202020204" pitchFamily="34" charset="0"/>
                <a:cs typeface="Arial" panose="020B0604020202020204" pitchFamily="34" charset="0"/>
              </a:rPr>
              <a:t>(D</a:t>
            </a:r>
            <a:r>
              <a:rPr lang="fr-FR" sz="1400" i="1" dirty="0">
                <a:latin typeface="Arial" panose="020B0604020202020204" pitchFamily="34" charset="0"/>
                <a:ea typeface="Arial" panose="020B0604020202020204" pitchFamily="34" charset="0"/>
                <a:cs typeface="Arial" panose="020B0604020202020204" pitchFamily="34" charset="0"/>
              </a:rPr>
              <a:t>)écrivons-nous!</a:t>
            </a:r>
            <a:r>
              <a:rPr lang="ro-RO" sz="1400" dirty="0">
                <a:latin typeface="Arial" panose="020B0604020202020204" pitchFamily="34" charset="0"/>
                <a:ea typeface="Arial" panose="020B0604020202020204" pitchFamily="34" charset="0"/>
                <a:cs typeface="Arial" panose="020B0604020202020204" pitchFamily="34" charset="0"/>
              </a:rPr>
              <a:t> - revista școlii pe teme din universul adolescenților </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Les métiers d’autrefois</a:t>
            </a:r>
            <a:r>
              <a:rPr lang="ro-RO" sz="1400" dirty="0">
                <a:latin typeface="Arial" panose="020B0604020202020204" pitchFamily="34" charset="0"/>
                <a:ea typeface="Arial" panose="020B0604020202020204" pitchFamily="34" charset="0"/>
                <a:cs typeface="Arial" panose="020B0604020202020204" pitchFamily="34" charset="0"/>
              </a:rPr>
              <a:t>– dosar tematic destinat publicării în revista școlii</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Le patrimoine près de chez nous</a:t>
            </a:r>
            <a:r>
              <a:rPr lang="ro-RO" sz="1400" dirty="0">
                <a:latin typeface="Arial" panose="020B0604020202020204" pitchFamily="34" charset="0"/>
                <a:ea typeface="Arial" panose="020B0604020202020204" pitchFamily="34" charset="0"/>
                <a:cs typeface="Arial" panose="020B0604020202020204" pitchFamily="34" charset="0"/>
              </a:rPr>
              <a:t>–blog/ </a:t>
            </a:r>
            <a:r>
              <a:rPr lang="ro-RO" sz="1400" dirty="0" err="1">
                <a:latin typeface="Arial" panose="020B0604020202020204" pitchFamily="34" charset="0"/>
                <a:ea typeface="Arial" panose="020B0604020202020204" pitchFamily="34" charset="0"/>
                <a:cs typeface="Arial" panose="020B0604020202020204" pitchFamily="34" charset="0"/>
              </a:rPr>
              <a:t>vlog</a:t>
            </a:r>
            <a:r>
              <a:rPr lang="ro-RO" sz="1400" dirty="0">
                <a:latin typeface="Arial" panose="020B0604020202020204" pitchFamily="34" charset="0"/>
                <a:ea typeface="Arial" panose="020B0604020202020204" pitchFamily="34" charset="0"/>
                <a:cs typeface="Arial" panose="020B0604020202020204" pitchFamily="34" charset="0"/>
              </a:rPr>
              <a:t>/ reportaj video dedicat unui monument de patrimoniu local / francofon care are nevoie să fie conservat și protejat</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Parcours d’une vie</a:t>
            </a:r>
            <a:r>
              <a:rPr lang="ro-RO" sz="1400" dirty="0">
                <a:latin typeface="Arial" panose="020B0604020202020204" pitchFamily="34" charset="0"/>
                <a:ea typeface="Arial" panose="020B0604020202020204" pitchFamily="34" charset="0"/>
                <a:cs typeface="Arial" panose="020B0604020202020204" pitchFamily="34" charset="0"/>
              </a:rPr>
              <a:t> - interviu imaginar cu o personalitate din lumea sportivă/ culturală francofonă</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Questions pour un champion</a:t>
            </a:r>
            <a:r>
              <a:rPr lang="ro-RO" sz="1400" dirty="0">
                <a:latin typeface="Arial" panose="020B0604020202020204" pitchFamily="34" charset="0"/>
                <a:ea typeface="Arial" panose="020B0604020202020204" pitchFamily="34" charset="0"/>
                <a:cs typeface="Arial" panose="020B0604020202020204" pitchFamily="34" charset="0"/>
              </a:rPr>
              <a:t> - chestionar pentru o competiție de cultură generală</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Une agence de voyages</a:t>
            </a:r>
            <a:r>
              <a:rPr lang="ro-RO" sz="1400" dirty="0">
                <a:latin typeface="Arial" panose="020B0604020202020204" pitchFamily="34" charset="0"/>
                <a:ea typeface="Arial" panose="020B0604020202020204" pitchFamily="34" charset="0"/>
                <a:cs typeface="Arial" panose="020B0604020202020204" pitchFamily="34" charset="0"/>
              </a:rPr>
              <a:t> – broșură turistică cu propuneri de itinerarii conținând obiective culturale și turistice</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Cinéma – mon amour</a:t>
            </a:r>
            <a:r>
              <a:rPr lang="ro-RO" sz="1400" dirty="0">
                <a:latin typeface="Arial" panose="020B0604020202020204" pitchFamily="34" charset="0"/>
                <a:ea typeface="Arial" panose="020B0604020202020204" pitchFamily="34" charset="0"/>
                <a:cs typeface="Arial" panose="020B0604020202020204" pitchFamily="34" charset="0"/>
              </a:rPr>
              <a:t> – </a:t>
            </a:r>
            <a:r>
              <a:rPr lang="fr-FR" sz="1400" dirty="0">
                <a:latin typeface="Arial" panose="020B0604020202020204" pitchFamily="34" charset="0"/>
                <a:ea typeface="Arial" panose="020B0604020202020204" pitchFamily="34" charset="0"/>
                <a:cs typeface="Arial" panose="020B0604020202020204" pitchFamily="34" charset="0"/>
              </a:rPr>
              <a:t>bande-annonce</a:t>
            </a:r>
            <a:r>
              <a:rPr lang="ro-RO" sz="1400" dirty="0">
                <a:latin typeface="Arial" panose="020B0604020202020204" pitchFamily="34" charset="0"/>
                <a:ea typeface="Arial" panose="020B0604020202020204" pitchFamily="34" charset="0"/>
                <a:cs typeface="Arial" panose="020B0604020202020204" pitchFamily="34" charset="0"/>
              </a:rPr>
              <a:t> pentru un film din cinematografia francofonă</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Les bons conseils pour une vie saine</a:t>
            </a:r>
            <a:r>
              <a:rPr lang="ro-RO" sz="1400" dirty="0">
                <a:latin typeface="Arial" panose="020B0604020202020204" pitchFamily="34" charset="0"/>
                <a:ea typeface="Arial" panose="020B0604020202020204" pitchFamily="34" charset="0"/>
                <a:cs typeface="Arial" panose="020B0604020202020204" pitchFamily="34" charset="0"/>
              </a:rPr>
              <a:t>- scurt-metraj documentar conținând recomandări pentru un stil de viață sănătos</a:t>
            </a:r>
            <a:endParaRPr lang="ro-RO"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tabLst>
                <a:tab pos="179705" algn="l"/>
              </a:tabLst>
            </a:pPr>
            <a:r>
              <a:rPr lang="fr-FR" sz="1400" i="1" dirty="0">
                <a:latin typeface="Arial" panose="020B0604020202020204" pitchFamily="34" charset="0"/>
                <a:ea typeface="Arial" panose="020B0604020202020204" pitchFamily="34" charset="0"/>
                <a:cs typeface="Arial" panose="020B0604020202020204" pitchFamily="34" charset="0"/>
              </a:rPr>
              <a:t>L’atelier de recyclage</a:t>
            </a:r>
            <a:r>
              <a:rPr lang="ro-RO" sz="1400" dirty="0">
                <a:latin typeface="Arial" panose="020B0604020202020204" pitchFamily="34" charset="0"/>
                <a:ea typeface="Arial" panose="020B0604020202020204" pitchFamily="34" charset="0"/>
                <a:cs typeface="Arial" panose="020B0604020202020204" pitchFamily="34" charset="0"/>
              </a:rPr>
              <a:t> – obiecte confecționate din materiale reciclabile</a:t>
            </a:r>
            <a:r>
              <a:rPr lang="fr-FR" sz="1400" dirty="0">
                <a:latin typeface="Arial" panose="020B0604020202020204" pitchFamily="34" charset="0"/>
                <a:ea typeface="Arial" panose="020B0604020202020204" pitchFamily="34" charset="0"/>
                <a:cs typeface="Arial" panose="020B0604020202020204" pitchFamily="34" charset="0"/>
              </a:rPr>
              <a:t> </a:t>
            </a:r>
            <a:r>
              <a:rPr lang="fr-FR" dirty="0">
                <a:latin typeface="Times New Roman" panose="02020603050405020304" pitchFamily="18" charset="0"/>
                <a:ea typeface="Arial" panose="020B0604020202020204" pitchFamily="34" charset="0"/>
                <a:cs typeface="Times New Roman" panose="02020603050405020304" pitchFamily="18" charset="0"/>
              </a:rPr>
              <a:t>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94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0091" y="592183"/>
            <a:ext cx="9710058" cy="4589417"/>
          </a:xfrm>
        </p:spPr>
        <p:txBody>
          <a:bodyPr>
            <a:noAutofit/>
          </a:bodyPr>
          <a:lstStyle/>
          <a:p>
            <a:br>
              <a:rPr lang="ro-RO" sz="3200" b="1" dirty="0">
                <a:latin typeface="Arial" panose="020B0604020202020204" pitchFamily="34" charset="0"/>
                <a:cs typeface="Arial" panose="020B0604020202020204" pitchFamily="34" charset="0"/>
              </a:rPr>
            </a:br>
            <a:br>
              <a:rPr lang="ro-RO" sz="32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GEOGRAFIA FRANȚEI</a:t>
            </a:r>
            <a:br>
              <a:rPr lang="ro-RO"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CLASE CU PROGRAM DE STUDIU ÎN REGIM BILINGV/ BILINGV FRANCOFON</a:t>
            </a:r>
            <a:br>
              <a:rPr lang="ro-RO" sz="2400" dirty="0">
                <a:latin typeface="Arial" panose="020B0604020202020204" pitchFamily="34" charset="0"/>
                <a:cs typeface="Arial" panose="020B0604020202020204" pitchFamily="34" charset="0"/>
              </a:rPr>
            </a:br>
            <a:r>
              <a:rPr lang="fr-FR" sz="2400" b="1" i="1" u="sng" dirty="0">
                <a:latin typeface="Arial" panose="020B0604020202020204" pitchFamily="34" charset="0"/>
                <a:cs typeface="Arial" panose="020B0604020202020204" pitchFamily="34" charset="0"/>
              </a:rPr>
              <a:t>LA FICHE METHODOLOGIQUE D'ANALYSE D'UN DOCUMENT EN GEOGRAPHIE</a:t>
            </a:r>
            <a:br>
              <a:rPr lang="ro-RO" sz="2400"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ANALYSER ET COMPRENDRE UN DOCUMENT</a:t>
            </a:r>
            <a:br>
              <a:rPr lang="ro-RO" sz="2400"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DNL GEOGRAPHIE</a:t>
            </a:r>
            <a:br>
              <a:rPr lang="ro-RO" sz="2400"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PROPOSITION METHODOLOGIQUE</a:t>
            </a:r>
            <a:br>
              <a:rPr lang="ro-RO" sz="2400" dirty="0">
                <a:latin typeface="Arial" panose="020B0604020202020204" pitchFamily="34" charset="0"/>
                <a:cs typeface="Arial" panose="020B0604020202020204" pitchFamily="34" charset="0"/>
              </a:rPr>
            </a:br>
            <a:endParaRPr lang="ro-R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8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5256" y="450878"/>
            <a:ext cx="9717767" cy="925077"/>
          </a:xfrm>
        </p:spPr>
        <p:txBody>
          <a:bodyPr>
            <a:noAutofit/>
          </a:bodyPr>
          <a:lstStyle/>
          <a:p>
            <a:pPr lvl="0" defTabSz="914400" eaLnBrk="0" fontAlgn="base" hangingPunct="0">
              <a:spcAft>
                <a:spcPct val="0"/>
              </a:spcAft>
            </a:pPr>
            <a:br>
              <a:rPr lang="ro-RO" altLang="ro-RO" sz="1800" b="1" dirty="0" bmk="_Toc80781338">
                <a:ln>
                  <a:noFill/>
                </a:ln>
                <a:latin typeface="Arial" panose="020B0604020202020204" pitchFamily="34" charset="0"/>
                <a:ea typeface="Times New Roman" panose="02020603050405020304" pitchFamily="18" charset="0"/>
              </a:rPr>
            </a:br>
            <a:r>
              <a:rPr lang="fr-FR" altLang="ro-RO" sz="1800" b="1" dirty="0" bmk="_Toc80781338">
                <a:ln>
                  <a:noFill/>
                </a:ln>
                <a:latin typeface="Arial" panose="020B0604020202020204" pitchFamily="34" charset="0"/>
                <a:ea typeface="Times New Roman" panose="02020603050405020304" pitchFamily="18" charset="0"/>
              </a:rPr>
              <a:t>GEOGRAFIA PORTUGALIEI</a:t>
            </a:r>
            <a:br>
              <a:rPr lang="en-US" altLang="ro-RO" sz="1800" b="1" dirty="0">
                <a:ln>
                  <a:noFill/>
                </a:ln>
                <a:latin typeface="Arial" panose="020B0604020202020204" pitchFamily="34" charset="0"/>
                <a:ea typeface="Times New Roman" panose="02020603050405020304" pitchFamily="18" charset="0"/>
              </a:rPr>
            </a:br>
            <a:r>
              <a:rPr lang="fr-FR" altLang="ro-RO" sz="1800" b="1" dirty="0">
                <a:ln>
                  <a:noFill/>
                </a:ln>
                <a:solidFill>
                  <a:srgbClr val="1D2228"/>
                </a:solidFill>
                <a:latin typeface="Arial" panose="020B0604020202020204" pitchFamily="34" charset="0"/>
                <a:ea typeface="Times New Roman" panose="02020603050405020304" pitchFamily="18" charset="0"/>
              </a:rPr>
              <a:t>CLASE CU PROGRAM DE STUDIU ÎN REGIM BILINGV – LIMBA PORTUGHEZĂ</a:t>
            </a:r>
            <a:br>
              <a:rPr lang="ro-RO" altLang="ro-RO" sz="1800" dirty="0">
                <a:ln>
                  <a:noFill/>
                </a:ln>
                <a:latin typeface="Arial" panose="020B0604020202020204" pitchFamily="34" charset="0"/>
              </a:rPr>
            </a:br>
            <a:r>
              <a:rPr lang="fr-FR" altLang="ro-RO" sz="1800" b="1" dirty="0">
                <a:ln>
                  <a:noFill/>
                </a:ln>
                <a:solidFill>
                  <a:srgbClr val="1D2228"/>
                </a:solidFill>
                <a:latin typeface="Arial" panose="020B0604020202020204" pitchFamily="34" charset="0"/>
                <a:ea typeface="Times New Roman" panose="02020603050405020304" pitchFamily="18" charset="0"/>
              </a:rPr>
              <a:t>EXEMPLE DE ACTIVITĂȚI DE ÎNVĂȚARE</a:t>
            </a:r>
            <a:br>
              <a:rPr lang="ro-RO" altLang="ro-RO" sz="1800" dirty="0">
                <a:ln>
                  <a:noFill/>
                </a:ln>
                <a:latin typeface="Arial" panose="020B0604020202020204" pitchFamily="34" charset="0"/>
              </a:rPr>
            </a:br>
            <a:endParaRPr lang="ro-RO" sz="1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956924" y="2545738"/>
            <a:ext cx="5512526" cy="3354060"/>
          </a:xfrm>
        </p:spPr>
        <p:txBody>
          <a:bodyPr/>
          <a:lstStyle/>
          <a:p>
            <a:pPr marL="0" indent="0">
              <a:buNone/>
            </a:pPr>
            <a:endParaRPr lang="ro-RO" sz="1200" b="1" dirty="0">
              <a:latin typeface="Rockwell" panose="02060603020205020403" pitchFamily="18" charset="0"/>
            </a:endParaRPr>
          </a:p>
          <a:p>
            <a:pPr marL="0" indent="0">
              <a:buNone/>
            </a:pPr>
            <a:endParaRPr lang="ro-RO" sz="1200" dirty="0">
              <a:latin typeface="Rockwell" panose="02060603020205020403" pitchFamily="18" charset="0"/>
            </a:endParaRPr>
          </a:p>
          <a:p>
            <a:endParaRPr lang="ro-RO" dirty="0"/>
          </a:p>
        </p:txBody>
      </p:sp>
      <p:sp>
        <p:nvSpPr>
          <p:cNvPr id="16" name="Rectangle 2"/>
          <p:cNvSpPr>
            <a:spLocks noChangeArrowheads="1"/>
          </p:cNvSpPr>
          <p:nvPr/>
        </p:nvSpPr>
        <p:spPr bwMode="auto">
          <a:xfrm>
            <a:off x="-1019" y="-682169"/>
            <a:ext cx="12194905" cy="4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sp>
        <p:nvSpPr>
          <p:cNvPr id="2" name="Rectangle 2"/>
          <p:cNvSpPr>
            <a:spLocks noChangeArrowheads="1"/>
          </p:cNvSpPr>
          <p:nvPr/>
        </p:nvSpPr>
        <p:spPr bwMode="auto">
          <a:xfrm>
            <a:off x="1785256" y="2206528"/>
            <a:ext cx="6940731" cy="369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ro-RO"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 Înțelegerea proceselor elementare din natură şi a specificului mediului înconjurător</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 descoberta das paisagens</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Planos de observação de uma paisagem.</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Quais os elementos que podemos observar no primeiro plano desta paisagem?</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Água e a ponte.</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Árvores e o monumento.</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Monumento e a ponte.</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Árvores e os edifícios.</a:t>
            </a:r>
            <a:endParaRPr kumimoji="0" lang="ro-RO" altLang="ro-RO"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o-RO" altLang="ro-RO" sz="1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P14395#yIS1"/>
          <p:cNvPicPr>
            <a:picLocks noChangeAspect="1" noChangeArrowheads="1"/>
          </p:cNvPicPr>
          <p:nvPr/>
        </p:nvPicPr>
        <p:blipFill>
          <a:blip r:embed="rId2">
            <a:extLst>
              <a:ext uri="{28A0092B-C50C-407E-A947-70E740481C1C}">
                <a14:useLocalDpi xmlns:a14="http://schemas.microsoft.com/office/drawing/2010/main" val="0"/>
              </a:ext>
            </a:extLst>
          </a:blip>
          <a:srcRect l="46799" t="39944" r="27808" b="36893"/>
          <a:stretch>
            <a:fillRect/>
          </a:stretch>
        </p:blipFill>
        <p:spPr bwMode="auto">
          <a:xfrm>
            <a:off x="8821783" y="2518058"/>
            <a:ext cx="2812868" cy="1595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Tree>
    <p:extLst>
      <p:ext uri="{BB962C8B-B14F-4D97-AF65-F5344CB8AC3E}">
        <p14:creationId xmlns:p14="http://schemas.microsoft.com/office/powerpoint/2010/main" val="91831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4491" y="435430"/>
            <a:ext cx="8187349" cy="646331"/>
          </a:xfrm>
          <a:prstGeom prst="rect">
            <a:avLst/>
          </a:prstGeom>
        </p:spPr>
        <p:txBody>
          <a:bodyPr wrap="square">
            <a:spAutoFit/>
          </a:bodyPr>
          <a:lstStyle/>
          <a:p>
            <a:pPr>
              <a:buFont typeface="Wingdings" panose="05000000000000000000" pitchFamily="2" charset="2"/>
              <a:buChar char="§"/>
            </a:pPr>
            <a:r>
              <a:rPr lang="ro-RO" dirty="0">
                <a:latin typeface="Arial" panose="020B0604020202020204" pitchFamily="34" charset="0"/>
                <a:cs typeface="Arial" panose="020B0604020202020204" pitchFamily="34" charset="0"/>
              </a:rPr>
              <a:t> Elaborarea unui  proiect de programă școlară pentru </a:t>
            </a:r>
            <a:r>
              <a:rPr lang="ro-RO" i="1" dirty="0">
                <a:latin typeface="Arial" panose="020B0604020202020204" pitchFamily="34" charset="0"/>
                <a:cs typeface="Arial" panose="020B0604020202020204" pitchFamily="34" charset="0"/>
              </a:rPr>
              <a:t>Geografia Italiei</a:t>
            </a:r>
          </a:p>
          <a:p>
            <a:endParaRPr lang="ro-RO"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92809002"/>
              </p:ext>
            </p:extLst>
          </p:nvPr>
        </p:nvGraphicFramePr>
        <p:xfrm>
          <a:off x="2952206" y="1451266"/>
          <a:ext cx="7969635" cy="5122692"/>
        </p:xfrm>
        <a:graphic>
          <a:graphicData uri="http://schemas.openxmlformats.org/drawingml/2006/table">
            <a:tbl>
              <a:tblPr firstRow="1" firstCol="1" bandRow="1" bandCol="1">
                <a:tableStyleId>{5C22544A-7EE6-4342-B048-85BDC9FD1C3A}</a:tableStyleId>
              </a:tblPr>
              <a:tblGrid>
                <a:gridCol w="3841974">
                  <a:extLst>
                    <a:ext uri="{9D8B030D-6E8A-4147-A177-3AD203B41FA5}">
                      <a16:colId xmlns:a16="http://schemas.microsoft.com/office/drawing/2014/main" val="20000"/>
                    </a:ext>
                  </a:extLst>
                </a:gridCol>
                <a:gridCol w="4127661">
                  <a:extLst>
                    <a:ext uri="{9D8B030D-6E8A-4147-A177-3AD203B41FA5}">
                      <a16:colId xmlns:a16="http://schemas.microsoft.com/office/drawing/2014/main" val="20001"/>
                    </a:ext>
                  </a:extLst>
                </a:gridCol>
              </a:tblGrid>
              <a:tr h="179583">
                <a:tc>
                  <a:txBody>
                    <a:bodyPr/>
                    <a:lstStyle/>
                    <a:p>
                      <a:pPr algn="ctr">
                        <a:lnSpc>
                          <a:spcPct val="115000"/>
                        </a:lnSpc>
                        <a:spcBef>
                          <a:spcPts val="600"/>
                        </a:spcBef>
                        <a:spcAft>
                          <a:spcPts val="600"/>
                        </a:spcAft>
                      </a:pPr>
                      <a:r>
                        <a:rPr lang="ro-RO" sz="1100" dirty="0">
                          <a:effectLst/>
                          <a:latin typeface="Arial" panose="020B0604020202020204" pitchFamily="34" charset="0"/>
                          <a:cs typeface="Arial" panose="020B0604020202020204" pitchFamily="34" charset="0"/>
                        </a:rPr>
                        <a:t>TEMATICĂ</a:t>
                      </a:r>
                      <a:endParaRPr lang="ro-RO" sz="1100" dirty="0">
                        <a:effectLst/>
                        <a:latin typeface="Arial" panose="020B0604020202020204" pitchFamily="34" charset="0"/>
                        <a:ea typeface="Calibri" panose="020F0502020204030204" pitchFamily="34" charset="0"/>
                        <a:cs typeface="Arial" panose="020B0604020202020204" pitchFamily="34" charset="0"/>
                      </a:endParaRPr>
                    </a:p>
                  </a:txBody>
                  <a:tcPr marL="31346" marR="31346" marT="0" marB="0"/>
                </a:tc>
                <a:tc>
                  <a:txBody>
                    <a:bodyPr/>
                    <a:lstStyle/>
                    <a:p>
                      <a:pPr algn="ctr">
                        <a:lnSpc>
                          <a:spcPct val="115000"/>
                        </a:lnSpc>
                        <a:spcBef>
                          <a:spcPts val="600"/>
                        </a:spcBef>
                        <a:spcAft>
                          <a:spcPts val="600"/>
                        </a:spcAft>
                      </a:pPr>
                      <a:r>
                        <a:rPr lang="ro-RO" sz="1100">
                          <a:effectLst/>
                          <a:latin typeface="Arial" panose="020B0604020202020204" pitchFamily="34" charset="0"/>
                          <a:cs typeface="Arial" panose="020B0604020202020204" pitchFamily="34" charset="0"/>
                        </a:rPr>
                        <a:t>TEME RECOMANDATE</a:t>
                      </a:r>
                      <a:endParaRPr lang="ro-RO" sz="1100">
                        <a:effectLst/>
                        <a:latin typeface="Arial" panose="020B0604020202020204" pitchFamily="34" charset="0"/>
                        <a:ea typeface="Calibri" panose="020F0502020204030204" pitchFamily="34" charset="0"/>
                        <a:cs typeface="Arial" panose="020B0604020202020204" pitchFamily="34" charset="0"/>
                      </a:endParaRPr>
                    </a:p>
                  </a:txBody>
                  <a:tcPr marL="31346" marR="31346" marT="0" marB="0"/>
                </a:tc>
                <a:extLst>
                  <a:ext uri="{0D108BD9-81ED-4DB2-BD59-A6C34878D82A}">
                    <a16:rowId xmlns:a16="http://schemas.microsoft.com/office/drawing/2014/main" val="10000"/>
                  </a:ext>
                </a:extLst>
              </a:tr>
              <a:tr h="477651">
                <a:tc>
                  <a:txBody>
                    <a:bodyPr/>
                    <a:lstStyle/>
                    <a:p>
                      <a:r>
                        <a:rPr lang="fr-FR" sz="1100" dirty="0">
                          <a:effectLst/>
                          <a:latin typeface="Arial" panose="020B0604020202020204" pitchFamily="34" charset="0"/>
                          <a:cs typeface="Arial" panose="020B0604020202020204" pitchFamily="34" charset="0"/>
                        </a:rPr>
                        <a:t> ITALIA ÎN EUROPA ŞI ÎN LUME</a:t>
                      </a:r>
                      <a:endParaRPr lang="ro-RO" sz="1100" dirty="0">
                        <a:effectLst/>
                        <a:latin typeface="Arial" panose="020B0604020202020204" pitchFamily="34" charset="0"/>
                        <a:cs typeface="Arial" panose="020B0604020202020204" pitchFamily="34" charset="0"/>
                      </a:endParaRPr>
                    </a:p>
                  </a:txBody>
                  <a:tcPr marL="31346" marR="31346" marT="0" marB="0"/>
                </a:tc>
                <a:tc>
                  <a:txBody>
                    <a:bodyPr/>
                    <a:lstStyle/>
                    <a:p>
                      <a:pPr marL="342900" lvl="0" indent="-342900">
                        <a:buFont typeface="Symbol" panose="05050102010706020507" pitchFamily="18" charset="2"/>
                        <a:buChar char=""/>
                      </a:pPr>
                      <a:r>
                        <a:rPr lang="ro-RO" sz="1100">
                          <a:effectLst/>
                          <a:latin typeface="Arial" panose="020B0604020202020204" pitchFamily="34" charset="0"/>
                          <a:cs typeface="Arial" panose="020B0604020202020204" pitchFamily="34" charset="0"/>
                        </a:rPr>
                        <a:t>Italia în Europa</a:t>
                      </a:r>
                    </a:p>
                    <a:p>
                      <a:pPr marL="342900" lvl="0" indent="-342900">
                        <a:buFont typeface="Symbol" panose="05050102010706020507" pitchFamily="18" charset="2"/>
                        <a:buChar char=""/>
                      </a:pPr>
                      <a:r>
                        <a:rPr lang="ro-RO" sz="1100">
                          <a:effectLst/>
                          <a:latin typeface="Arial" panose="020B0604020202020204" pitchFamily="34" charset="0"/>
                          <a:cs typeface="Arial" panose="020B0604020202020204" pitchFamily="34" charset="0"/>
                        </a:rPr>
                        <a:t>Italia în lume </a:t>
                      </a:r>
                    </a:p>
                    <a:p>
                      <a:pPr marL="342900" lvl="0" indent="-342900">
                        <a:buFont typeface="Symbol" panose="05050102010706020507" pitchFamily="18" charset="2"/>
                        <a:buChar char=""/>
                      </a:pPr>
                      <a:r>
                        <a:rPr lang="ro-RO" sz="1100">
                          <a:effectLst/>
                          <a:latin typeface="Arial" panose="020B0604020202020204" pitchFamily="34" charset="0"/>
                          <a:cs typeface="Arial" panose="020B0604020202020204" pitchFamily="34" charset="0"/>
                        </a:rPr>
                        <a:t>Spaţiul italian</a:t>
                      </a:r>
                    </a:p>
                  </a:txBody>
                  <a:tcPr marL="31346" marR="31346" marT="0" marB="0"/>
                </a:tc>
                <a:extLst>
                  <a:ext uri="{0D108BD9-81ED-4DB2-BD59-A6C34878D82A}">
                    <a16:rowId xmlns:a16="http://schemas.microsoft.com/office/drawing/2014/main" val="10001"/>
                  </a:ext>
                </a:extLst>
              </a:tr>
              <a:tr h="1273738">
                <a:tc>
                  <a:txBody>
                    <a:bodyPr/>
                    <a:lstStyle/>
                    <a:p>
                      <a:r>
                        <a:rPr lang="ro-RO" sz="1100" dirty="0">
                          <a:effectLst/>
                          <a:latin typeface="Arial" panose="020B0604020202020204" pitchFamily="34" charset="0"/>
                          <a:cs typeface="Arial" panose="020B0604020202020204" pitchFamily="34" charset="0"/>
                        </a:rPr>
                        <a:t>SPAŢIUL NATURAL ITALIAN- SUPORT AL ACTIVITĂŢILOR UMANE</a:t>
                      </a:r>
                    </a:p>
                  </a:txBody>
                  <a:tcPr marL="31346" marR="31346" marT="0" marB="0"/>
                </a:tc>
                <a:tc>
                  <a:txBody>
                    <a:bodyPr/>
                    <a:lstStyle/>
                    <a:p>
                      <a:pPr marL="342900" lvl="0" indent="-342900">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Relieful: </a:t>
                      </a:r>
                      <a:r>
                        <a:rPr lang="ro-RO" sz="1100" dirty="0" err="1">
                          <a:effectLst/>
                          <a:latin typeface="Arial" panose="020B0604020202020204" pitchFamily="34" charset="0"/>
                          <a:cs typeface="Arial" panose="020B0604020202020204" pitchFamily="34" charset="0"/>
                        </a:rPr>
                        <a:t>munţii</a:t>
                      </a:r>
                      <a:r>
                        <a:rPr lang="ro-RO" sz="1100" dirty="0">
                          <a:effectLst/>
                          <a:latin typeface="Arial" panose="020B0604020202020204" pitchFamily="34" charset="0"/>
                          <a:cs typeface="Arial" panose="020B0604020202020204" pitchFamily="34" charset="0"/>
                        </a:rPr>
                        <a:t>, dealurile, câmpiile, mări și</a:t>
                      </a:r>
                      <a:r>
                        <a:rPr lang="ro-RO" sz="1100" baseline="0" dirty="0">
                          <a:effectLst/>
                          <a:latin typeface="Arial" panose="020B0604020202020204" pitchFamily="34" charset="0"/>
                          <a:cs typeface="Arial" panose="020B0604020202020204" pitchFamily="34" charset="0"/>
                        </a:rPr>
                        <a:t> </a:t>
                      </a:r>
                      <a:r>
                        <a:rPr lang="ro-RO" sz="1100" dirty="0">
                          <a:effectLst/>
                          <a:latin typeface="Arial" panose="020B0604020202020204" pitchFamily="34" charset="0"/>
                          <a:cs typeface="Arial" panose="020B0604020202020204" pitchFamily="34" charset="0"/>
                        </a:rPr>
                        <a:t>insule;</a:t>
                      </a:r>
                    </a:p>
                    <a:p>
                      <a:pPr marL="342900" lvl="0" indent="-342900">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Clima:</a:t>
                      </a:r>
                    </a:p>
                    <a:p>
                      <a:pPr marL="342900" lvl="0" indent="-342900">
                        <a:buFont typeface="Symbol" panose="05050102010706020507" pitchFamily="18" charset="2"/>
                        <a:buChar char=""/>
                      </a:pPr>
                      <a:r>
                        <a:rPr lang="fr-FR" sz="1100" dirty="0" err="1">
                          <a:effectLst/>
                          <a:latin typeface="Arial" panose="020B0604020202020204" pitchFamily="34" charset="0"/>
                          <a:cs typeface="Arial" panose="020B0604020202020204" pitchFamily="34" charset="0"/>
                        </a:rPr>
                        <a:t>Hidrografia</a:t>
                      </a:r>
                      <a:r>
                        <a:rPr lang="fr-FR" sz="1100" dirty="0">
                          <a:effectLst/>
                          <a:latin typeface="Arial" panose="020B0604020202020204" pitchFamily="34" charset="0"/>
                          <a:cs typeface="Arial" panose="020B0604020202020204" pitchFamily="34" charset="0"/>
                        </a:rPr>
                        <a:t>: </a:t>
                      </a:r>
                      <a:r>
                        <a:rPr lang="fr-FR" sz="1100" dirty="0" err="1">
                          <a:effectLst/>
                          <a:latin typeface="Arial" panose="020B0604020202020204" pitchFamily="34" charset="0"/>
                          <a:cs typeface="Arial" panose="020B0604020202020204" pitchFamily="34" charset="0"/>
                        </a:rPr>
                        <a:t>râurile</a:t>
                      </a:r>
                      <a:r>
                        <a:rPr lang="fr-FR" sz="1100" dirty="0">
                          <a:effectLst/>
                          <a:latin typeface="Arial" panose="020B0604020202020204" pitchFamily="34" charset="0"/>
                          <a:cs typeface="Arial" panose="020B0604020202020204" pitchFamily="34" charset="0"/>
                        </a:rPr>
                        <a:t> </a:t>
                      </a:r>
                      <a:r>
                        <a:rPr lang="fr-FR" sz="1100" dirty="0" err="1">
                          <a:effectLst/>
                          <a:latin typeface="Arial" panose="020B0604020202020204" pitchFamily="34" charset="0"/>
                          <a:cs typeface="Arial" panose="020B0604020202020204" pitchFamily="34" charset="0"/>
                        </a:rPr>
                        <a:t>şi</a:t>
                      </a:r>
                      <a:r>
                        <a:rPr lang="fr-FR" sz="1100" dirty="0">
                          <a:effectLst/>
                          <a:latin typeface="Arial" panose="020B0604020202020204" pitchFamily="34" charset="0"/>
                          <a:cs typeface="Arial" panose="020B0604020202020204" pitchFamily="34" charset="0"/>
                        </a:rPr>
                        <a:t> </a:t>
                      </a:r>
                      <a:r>
                        <a:rPr lang="fr-FR" sz="1100" dirty="0" err="1">
                          <a:effectLst/>
                          <a:latin typeface="Arial" panose="020B0604020202020204" pitchFamily="34" charset="0"/>
                          <a:cs typeface="Arial" panose="020B0604020202020204" pitchFamily="34" charset="0"/>
                        </a:rPr>
                        <a:t>lacurile</a:t>
                      </a:r>
                      <a:r>
                        <a:rPr lang="fr-FR" sz="1100" dirty="0">
                          <a:effectLst/>
                          <a:latin typeface="Arial" panose="020B0604020202020204" pitchFamily="34" charset="0"/>
                          <a:cs typeface="Arial" panose="020B0604020202020204" pitchFamily="34" charset="0"/>
                        </a:rPr>
                        <a:t>, </a:t>
                      </a:r>
                      <a:r>
                        <a:rPr lang="fr-FR" sz="1100" dirty="0" err="1">
                          <a:effectLst/>
                          <a:latin typeface="Arial" panose="020B0604020202020204" pitchFamily="34" charset="0"/>
                          <a:cs typeface="Arial" panose="020B0604020202020204" pitchFamily="34" charset="0"/>
                        </a:rPr>
                        <a:t>mările</a:t>
                      </a:r>
                      <a:r>
                        <a:rPr lang="fr-FR" sz="1100" dirty="0">
                          <a:effectLst/>
                          <a:latin typeface="Arial" panose="020B0604020202020204" pitchFamily="34" charset="0"/>
                          <a:cs typeface="Arial" panose="020B0604020202020204" pitchFamily="34" charset="0"/>
                        </a:rPr>
                        <a:t> </a:t>
                      </a:r>
                      <a:r>
                        <a:rPr lang="fr-FR" sz="1100" dirty="0" err="1">
                          <a:effectLst/>
                          <a:latin typeface="Arial" panose="020B0604020202020204" pitchFamily="34" charset="0"/>
                          <a:cs typeface="Arial" panose="020B0604020202020204" pitchFamily="34" charset="0"/>
                        </a:rPr>
                        <a:t>şi</a:t>
                      </a:r>
                      <a:r>
                        <a:rPr lang="fr-FR" sz="1100" dirty="0">
                          <a:effectLst/>
                          <a:latin typeface="Arial" panose="020B0604020202020204" pitchFamily="34" charset="0"/>
                          <a:cs typeface="Arial" panose="020B0604020202020204" pitchFamily="34" charset="0"/>
                        </a:rPr>
                        <a:t> </a:t>
                      </a:r>
                      <a:r>
                        <a:rPr lang="ro-RO" sz="1100" dirty="0">
                          <a:effectLst/>
                          <a:latin typeface="Arial" panose="020B0604020202020204" pitchFamily="34" charset="0"/>
                          <a:cs typeface="Arial" panose="020B0604020202020204" pitchFamily="34" charset="0"/>
                        </a:rPr>
                        <a:t>coastele.</a:t>
                      </a:r>
                    </a:p>
                    <a:p>
                      <a:pPr marL="342900" lvl="0" indent="-342900">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Mediul </a:t>
                      </a:r>
                      <a:r>
                        <a:rPr lang="ro-RO" sz="1100" dirty="0" err="1">
                          <a:effectLst/>
                          <a:latin typeface="Arial" panose="020B0604020202020204" pitchFamily="34" charset="0"/>
                          <a:cs typeface="Arial" panose="020B0604020202020204" pitchFamily="34" charset="0"/>
                        </a:rPr>
                        <a:t>şi</a:t>
                      </a:r>
                      <a:r>
                        <a:rPr lang="ro-RO" sz="1100" dirty="0">
                          <a:effectLst/>
                          <a:latin typeface="Arial" panose="020B0604020202020204" pitchFamily="34" charset="0"/>
                          <a:cs typeface="Arial" panose="020B0604020202020204" pitchFamily="34" charset="0"/>
                        </a:rPr>
                        <a:t> peisajele naturale: </a:t>
                      </a:r>
                      <a:r>
                        <a:rPr lang="ro-RO" sz="1100" dirty="0" err="1">
                          <a:effectLst/>
                          <a:latin typeface="Arial" panose="020B0604020202020204" pitchFamily="34" charset="0"/>
                          <a:cs typeface="Arial" panose="020B0604020202020204" pitchFamily="34" charset="0"/>
                        </a:rPr>
                        <a:t>rezervaţii</a:t>
                      </a:r>
                      <a:r>
                        <a:rPr lang="ro-RO" sz="1100" baseline="0" dirty="0">
                          <a:effectLst/>
                          <a:latin typeface="Arial" panose="020B0604020202020204" pitchFamily="34" charset="0"/>
                          <a:cs typeface="Arial" panose="020B0604020202020204" pitchFamily="34" charset="0"/>
                        </a:rPr>
                        <a:t> </a:t>
                      </a:r>
                      <a:r>
                        <a:rPr lang="ro-RO" sz="1100" dirty="0">
                          <a:effectLst/>
                          <a:latin typeface="Arial" panose="020B0604020202020204" pitchFamily="34" charset="0"/>
                          <a:cs typeface="Arial" panose="020B0604020202020204" pitchFamily="34" charset="0"/>
                        </a:rPr>
                        <a:t>naturale</a:t>
                      </a:r>
                    </a:p>
                    <a:p>
                      <a:pPr marL="342900" lvl="0" indent="-342900">
                        <a:buFont typeface="Symbol" panose="05050102010706020507" pitchFamily="18" charset="2"/>
                        <a:buChar char=""/>
                      </a:pPr>
                      <a:r>
                        <a:rPr lang="ro-RO" sz="1100" dirty="0" err="1">
                          <a:effectLst/>
                          <a:latin typeface="Arial" panose="020B0604020202020204" pitchFamily="34" charset="0"/>
                          <a:cs typeface="Arial" panose="020B0604020202020204" pitchFamily="34" charset="0"/>
                        </a:rPr>
                        <a:t>Aplicaţii</a:t>
                      </a:r>
                      <a:r>
                        <a:rPr lang="ro-RO" sz="1100" dirty="0">
                          <a:effectLst/>
                          <a:latin typeface="Arial" panose="020B0604020202020204" pitchFamily="34" charset="0"/>
                          <a:cs typeface="Arial" panose="020B0604020202020204" pitchFamily="34" charset="0"/>
                        </a:rPr>
                        <a:t> practice</a:t>
                      </a:r>
                    </a:p>
                  </a:txBody>
                  <a:tcPr marL="31346" marR="31346" marT="0" marB="0"/>
                </a:tc>
                <a:extLst>
                  <a:ext uri="{0D108BD9-81ED-4DB2-BD59-A6C34878D82A}">
                    <a16:rowId xmlns:a16="http://schemas.microsoft.com/office/drawing/2014/main" val="10002"/>
                  </a:ext>
                </a:extLst>
              </a:tr>
              <a:tr h="636869">
                <a:tc>
                  <a:txBody>
                    <a:bodyPr/>
                    <a:lstStyle/>
                    <a:p>
                      <a:r>
                        <a:rPr lang="ro-RO" sz="1100" dirty="0">
                          <a:effectLst/>
                          <a:latin typeface="Arial" panose="020B0604020202020204" pitchFamily="34" charset="0"/>
                          <a:cs typeface="Arial" panose="020B0604020202020204" pitchFamily="34" charset="0"/>
                        </a:rPr>
                        <a:t>ELEMENTE DE GEOGRAFIE UMANĂ</a:t>
                      </a:r>
                    </a:p>
                    <a:p>
                      <a:pPr marL="342900" lvl="0" indent="-342900" algn="l">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POPULAŢIA</a:t>
                      </a:r>
                    </a:p>
                  </a:txBody>
                  <a:tcPr marL="31346" marR="31346" marT="0" marB="0"/>
                </a:tc>
                <a:tc>
                  <a:txBody>
                    <a:bodyPr/>
                    <a:lstStyle/>
                    <a:p>
                      <a:pPr marL="342900" lvl="0" indent="-342900" algn="l">
                        <a:buFont typeface="Symbol" panose="05050102010706020507" pitchFamily="18" charset="2"/>
                        <a:buChar char=""/>
                      </a:pPr>
                      <a:r>
                        <a:rPr lang="ro-RO" sz="1100">
                          <a:effectLst/>
                          <a:latin typeface="Arial" panose="020B0604020202020204" pitchFamily="34" charset="0"/>
                          <a:cs typeface="Arial" panose="020B0604020202020204" pitchFamily="34" charset="0"/>
                        </a:rPr>
                        <a:t>Evoluţie şi structuri geodemografice;</a:t>
                      </a:r>
                    </a:p>
                    <a:p>
                      <a:pPr marL="342900" lvl="0" indent="-342900">
                        <a:buFont typeface="Symbol" panose="05050102010706020507" pitchFamily="18" charset="2"/>
                        <a:buChar char=""/>
                      </a:pPr>
                      <a:r>
                        <a:rPr lang="ro-RO" sz="1100">
                          <a:effectLst/>
                          <a:latin typeface="Arial" panose="020B0604020202020204" pitchFamily="34" charset="0"/>
                          <a:cs typeface="Arial" panose="020B0604020202020204" pitchFamily="34" charset="0"/>
                        </a:rPr>
                        <a:t>Mobilitatea teritorială a populaţiei;</a:t>
                      </a:r>
                    </a:p>
                    <a:p>
                      <a:pPr marL="342900" lvl="0" indent="-342900">
                        <a:buFont typeface="Symbol" panose="05050102010706020507" pitchFamily="18" charset="2"/>
                        <a:buChar char=""/>
                      </a:pPr>
                      <a:r>
                        <a:rPr lang="ro-RO" sz="1100">
                          <a:effectLst/>
                          <a:latin typeface="Arial" panose="020B0604020202020204" pitchFamily="34" charset="0"/>
                          <a:cs typeface="Arial" panose="020B0604020202020204" pitchFamily="34" charset="0"/>
                        </a:rPr>
                        <a:t>Interacţiunile dintre comunităţile umane şi mediul terestru.</a:t>
                      </a:r>
                    </a:p>
                  </a:txBody>
                  <a:tcPr marL="31346" marR="31346" marT="0" marB="0"/>
                </a:tc>
                <a:extLst>
                  <a:ext uri="{0D108BD9-81ED-4DB2-BD59-A6C34878D82A}">
                    <a16:rowId xmlns:a16="http://schemas.microsoft.com/office/drawing/2014/main" val="10003"/>
                  </a:ext>
                </a:extLst>
              </a:tr>
              <a:tr h="477651">
                <a:tc>
                  <a:txBody>
                    <a:bodyPr/>
                    <a:lstStyle/>
                    <a:p>
                      <a:r>
                        <a:rPr lang="ro-RO" sz="1100" dirty="0">
                          <a:effectLst/>
                          <a:latin typeface="Arial" panose="020B0604020202020204" pitchFamily="34" charset="0"/>
                          <a:cs typeface="Arial" panose="020B0604020202020204" pitchFamily="34" charset="0"/>
                        </a:rPr>
                        <a:t>ELEMENTE DE GEOGRAFIE UMANĂ</a:t>
                      </a:r>
                    </a:p>
                    <a:p>
                      <a:pPr marL="342900" lvl="0" indent="-342900" algn="l">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SISTEMUL AŞEZĂRILOR/ ORAŞELOR DIN ITALIA</a:t>
                      </a:r>
                    </a:p>
                  </a:txBody>
                  <a:tcPr marL="31346" marR="31346" marT="0" marB="0"/>
                </a:tc>
                <a:tc>
                  <a:txBody>
                    <a:bodyPr/>
                    <a:lstStyle/>
                    <a:p>
                      <a:pPr marL="342900" lvl="0" indent="-342900" algn="l">
                        <a:lnSpc>
                          <a:spcPct val="115000"/>
                        </a:lnSpc>
                        <a:spcBef>
                          <a:spcPts val="600"/>
                        </a:spcBef>
                        <a:spcAft>
                          <a:spcPts val="600"/>
                        </a:spcAft>
                        <a:buFont typeface="Symbol" panose="05050102010706020507" pitchFamily="18" charset="2"/>
                        <a:buChar char=""/>
                      </a:pPr>
                      <a:r>
                        <a:rPr lang="ro-RO" sz="1100" dirty="0" err="1">
                          <a:effectLst/>
                          <a:latin typeface="Arial" panose="020B0604020202020204" pitchFamily="34" charset="0"/>
                          <a:cs typeface="Arial" panose="020B0604020202020204" pitchFamily="34" charset="0"/>
                        </a:rPr>
                        <a:t>Oraşe</a:t>
                      </a:r>
                      <a:r>
                        <a:rPr lang="ro-RO" sz="1100" dirty="0">
                          <a:effectLst/>
                          <a:latin typeface="Arial" panose="020B0604020202020204" pitchFamily="34" charset="0"/>
                          <a:cs typeface="Arial" panose="020B0604020202020204" pitchFamily="34" charset="0"/>
                        </a:rPr>
                        <a:t> tipice italiene: Roma, </a:t>
                      </a:r>
                      <a:r>
                        <a:rPr lang="ro-RO" sz="1100" dirty="0" err="1">
                          <a:effectLst/>
                          <a:latin typeface="Arial" panose="020B0604020202020204" pitchFamily="34" charset="0"/>
                          <a:cs typeface="Arial" panose="020B0604020202020204" pitchFamily="34" charset="0"/>
                        </a:rPr>
                        <a:t>Firenze,Venezia</a:t>
                      </a:r>
                      <a:r>
                        <a:rPr lang="ro-RO" sz="1100" dirty="0">
                          <a:effectLst/>
                          <a:latin typeface="Arial" panose="020B0604020202020204" pitchFamily="34" charset="0"/>
                          <a:cs typeface="Arial" panose="020B0604020202020204" pitchFamily="34" charset="0"/>
                        </a:rPr>
                        <a:t>, Napoli, Siena, Pisa, etc</a:t>
                      </a:r>
                      <a:endParaRPr lang="ro-RO" sz="1100" dirty="0">
                        <a:effectLst/>
                        <a:latin typeface="Arial" panose="020B0604020202020204" pitchFamily="34" charset="0"/>
                        <a:ea typeface="Calibri" panose="020F0502020204030204" pitchFamily="34" charset="0"/>
                        <a:cs typeface="Arial" panose="020B0604020202020204" pitchFamily="34" charset="0"/>
                      </a:endParaRPr>
                    </a:p>
                  </a:txBody>
                  <a:tcPr marL="31346" marR="31346" marT="0" marB="0"/>
                </a:tc>
                <a:extLst>
                  <a:ext uri="{0D108BD9-81ED-4DB2-BD59-A6C34878D82A}">
                    <a16:rowId xmlns:a16="http://schemas.microsoft.com/office/drawing/2014/main" val="10004"/>
                  </a:ext>
                </a:extLst>
              </a:tr>
              <a:tr h="318435">
                <a:tc>
                  <a:txBody>
                    <a:bodyPr/>
                    <a:lstStyle/>
                    <a:p>
                      <a:r>
                        <a:rPr lang="ro-RO" sz="1100">
                          <a:effectLst/>
                          <a:latin typeface="Arial" panose="020B0604020202020204" pitchFamily="34" charset="0"/>
                          <a:cs typeface="Arial" panose="020B0604020202020204" pitchFamily="34" charset="0"/>
                        </a:rPr>
                        <a:t>ITALIA ADMINISTRATIVĂ</a:t>
                      </a:r>
                    </a:p>
                  </a:txBody>
                  <a:tcPr marL="31346" marR="31346" marT="0" marB="0"/>
                </a:tc>
                <a:tc>
                  <a:txBody>
                    <a:bodyPr/>
                    <a:lstStyle/>
                    <a:p>
                      <a:pPr marL="228600"/>
                      <a:r>
                        <a:rPr lang="ro-RO" sz="1100" dirty="0">
                          <a:effectLst/>
                          <a:latin typeface="Arial" panose="020B0604020202020204" pitchFamily="34" charset="0"/>
                          <a:cs typeface="Arial" panose="020B0604020202020204" pitchFamily="34" charset="0"/>
                        </a:rPr>
                        <a:t>Regiuni, regiuni autonome;</a:t>
                      </a:r>
                    </a:p>
                    <a:p>
                      <a:pPr marL="342900" lvl="0" indent="-342900">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Provincii, comune.</a:t>
                      </a:r>
                    </a:p>
                  </a:txBody>
                  <a:tcPr marL="31346" marR="31346" marT="0" marB="0"/>
                </a:tc>
                <a:extLst>
                  <a:ext uri="{0D108BD9-81ED-4DB2-BD59-A6C34878D82A}">
                    <a16:rowId xmlns:a16="http://schemas.microsoft.com/office/drawing/2014/main" val="10005"/>
                  </a:ext>
                </a:extLst>
              </a:tr>
              <a:tr h="1716651">
                <a:tc>
                  <a:txBody>
                    <a:bodyPr/>
                    <a:lstStyle/>
                    <a:p>
                      <a:r>
                        <a:rPr lang="ro-RO" sz="1100" dirty="0">
                          <a:effectLst/>
                          <a:latin typeface="Arial" panose="020B0604020202020204" pitchFamily="34" charset="0"/>
                          <a:cs typeface="Arial" panose="020B0604020202020204" pitchFamily="34" charset="0"/>
                        </a:rPr>
                        <a:t>SPAŢIUL ECONOMIC ITALIAN</a:t>
                      </a:r>
                    </a:p>
                  </a:txBody>
                  <a:tcPr marL="31346" marR="31346" marT="0" marB="0"/>
                </a:tc>
                <a:tc>
                  <a:txBody>
                    <a:bodyPr/>
                    <a:lstStyle/>
                    <a:p>
                      <a:pPr marL="342900" lvl="0" indent="-342900" algn="l">
                        <a:lnSpc>
                          <a:spcPct val="115000"/>
                        </a:lnSpc>
                        <a:spcBef>
                          <a:spcPts val="600"/>
                        </a:spcBef>
                        <a:spcAft>
                          <a:spcPts val="600"/>
                        </a:spcAft>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Concentrări agricole;</a:t>
                      </a:r>
                    </a:p>
                    <a:p>
                      <a:pPr marL="342900" lvl="0" indent="-342900" algn="l">
                        <a:lnSpc>
                          <a:spcPct val="115000"/>
                        </a:lnSpc>
                        <a:spcBef>
                          <a:spcPts val="600"/>
                        </a:spcBef>
                        <a:spcAft>
                          <a:spcPts val="600"/>
                        </a:spcAft>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Concentrări industriale;</a:t>
                      </a:r>
                    </a:p>
                    <a:p>
                      <a:pPr marL="342900" lvl="0" indent="-342900" algn="l">
                        <a:lnSpc>
                          <a:spcPct val="115000"/>
                        </a:lnSpc>
                        <a:spcBef>
                          <a:spcPts val="600"/>
                        </a:spcBef>
                        <a:spcAft>
                          <a:spcPts val="600"/>
                        </a:spcAft>
                        <a:buFont typeface="Symbol" panose="05050102010706020507" pitchFamily="18" charset="2"/>
                        <a:buChar char=""/>
                      </a:pPr>
                      <a:r>
                        <a:rPr lang="ro-RO" sz="1100" dirty="0" err="1">
                          <a:effectLst/>
                          <a:latin typeface="Arial" panose="020B0604020202020204" pitchFamily="34" charset="0"/>
                          <a:cs typeface="Arial" panose="020B0604020202020204" pitchFamily="34" charset="0"/>
                        </a:rPr>
                        <a:t>Reţelele</a:t>
                      </a:r>
                      <a:r>
                        <a:rPr lang="ro-RO" sz="1100" dirty="0">
                          <a:effectLst/>
                          <a:latin typeface="Arial" panose="020B0604020202020204" pitchFamily="34" charset="0"/>
                          <a:cs typeface="Arial" panose="020B0604020202020204" pitchFamily="34" charset="0"/>
                        </a:rPr>
                        <a:t> de transport;</a:t>
                      </a:r>
                    </a:p>
                    <a:p>
                      <a:pPr marL="342900" lvl="0" indent="-342900" algn="l">
                        <a:lnSpc>
                          <a:spcPct val="115000"/>
                        </a:lnSpc>
                        <a:spcBef>
                          <a:spcPts val="600"/>
                        </a:spcBef>
                        <a:spcAft>
                          <a:spcPts val="600"/>
                        </a:spcAft>
                        <a:buFont typeface="Symbol" panose="05050102010706020507" pitchFamily="18" charset="2"/>
                        <a:buChar char=""/>
                      </a:pPr>
                      <a:r>
                        <a:rPr lang="ro-RO" sz="1100" dirty="0">
                          <a:effectLst/>
                          <a:latin typeface="Arial" panose="020B0604020202020204" pitchFamily="34" charset="0"/>
                          <a:cs typeface="Arial" panose="020B0604020202020204" pitchFamily="34" charset="0"/>
                        </a:rPr>
                        <a:t>Diversitatea </a:t>
                      </a:r>
                      <a:r>
                        <a:rPr lang="ro-RO" sz="1100" dirty="0" err="1">
                          <a:effectLst/>
                          <a:latin typeface="Arial" panose="020B0604020202020204" pitchFamily="34" charset="0"/>
                          <a:cs typeface="Arial" panose="020B0604020202020204" pitchFamily="34" charset="0"/>
                        </a:rPr>
                        <a:t>spaţiilor</a:t>
                      </a:r>
                      <a:r>
                        <a:rPr lang="ro-RO" sz="1100" dirty="0">
                          <a:effectLst/>
                          <a:latin typeface="Arial" panose="020B0604020202020204" pitchFamily="34" charset="0"/>
                          <a:cs typeface="Arial" panose="020B0604020202020204" pitchFamily="34" charset="0"/>
                        </a:rPr>
                        <a:t> turistice - studiu de caz  (ex: Cortina </a:t>
                      </a:r>
                      <a:r>
                        <a:rPr lang="ro-RO" sz="1100" dirty="0" err="1">
                          <a:effectLst/>
                          <a:latin typeface="Arial" panose="020B0604020202020204" pitchFamily="34" charset="0"/>
                          <a:cs typeface="Arial" panose="020B0604020202020204" pitchFamily="34" charset="0"/>
                        </a:rPr>
                        <a:t>d’Ampezzo</a:t>
                      </a:r>
                      <a:r>
                        <a:rPr lang="ro-RO" sz="1100" dirty="0">
                          <a:effectLst/>
                          <a:latin typeface="Arial" panose="020B0604020202020204" pitchFamily="34" charset="0"/>
                          <a:cs typeface="Arial" panose="020B0604020202020204" pitchFamily="34" charset="0"/>
                        </a:rPr>
                        <a:t>, la Costa </a:t>
                      </a:r>
                      <a:r>
                        <a:rPr lang="ro-RO" sz="1100" dirty="0" err="1">
                          <a:effectLst/>
                          <a:latin typeface="Arial" panose="020B0604020202020204" pitchFamily="34" charset="0"/>
                          <a:cs typeface="Arial" panose="020B0604020202020204" pitchFamily="34" charset="0"/>
                        </a:rPr>
                        <a:t>Amalfitana</a:t>
                      </a:r>
                      <a:r>
                        <a:rPr lang="ro-RO" sz="1100" dirty="0">
                          <a:effectLst/>
                          <a:latin typeface="Arial" panose="020B0604020202020204" pitchFamily="34" charset="0"/>
                          <a:cs typeface="Arial" panose="020B0604020202020204" pitchFamily="34" charset="0"/>
                        </a:rPr>
                        <a:t>, la Riviera </a:t>
                      </a:r>
                      <a:r>
                        <a:rPr lang="ro-RO" sz="1100" dirty="0" err="1">
                          <a:effectLst/>
                          <a:latin typeface="Arial" panose="020B0604020202020204" pitchFamily="34" charset="0"/>
                          <a:cs typeface="Arial" panose="020B0604020202020204" pitchFamily="34" charset="0"/>
                        </a:rPr>
                        <a:t>ligure</a:t>
                      </a:r>
                      <a:r>
                        <a:rPr lang="ro-RO" sz="1100" dirty="0">
                          <a:effectLst/>
                          <a:latin typeface="Arial" panose="020B0604020202020204" pitchFamily="34" charset="0"/>
                          <a:cs typeface="Arial" panose="020B0604020202020204" pitchFamily="34" charset="0"/>
                        </a:rPr>
                        <a:t>, la Riviera adriatica, la Riviera di Rimini, </a:t>
                      </a:r>
                      <a:r>
                        <a:rPr lang="ro-RO" sz="1100" dirty="0" err="1">
                          <a:effectLst/>
                          <a:latin typeface="Arial" panose="020B0604020202020204" pitchFamily="34" charset="0"/>
                          <a:cs typeface="Arial" panose="020B0604020202020204" pitchFamily="34" charset="0"/>
                        </a:rPr>
                        <a:t>l’agriturismo</a:t>
                      </a:r>
                      <a:r>
                        <a:rPr lang="ro-RO" sz="1100" dirty="0">
                          <a:effectLst/>
                          <a:latin typeface="Arial" panose="020B0604020202020204" pitchFamily="34" charset="0"/>
                          <a:cs typeface="Arial" panose="020B0604020202020204" pitchFamily="34" charset="0"/>
                        </a:rPr>
                        <a:t> in Toscana, etc)</a:t>
                      </a:r>
                    </a:p>
                  </a:txBody>
                  <a:tcPr marL="31346" marR="31346"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89203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9016" y="1655805"/>
            <a:ext cx="8975596" cy="2380736"/>
          </a:xfrm>
        </p:spPr>
        <p:txBody>
          <a:bodyPr>
            <a:normAutofit fontScale="90000"/>
          </a:bodyPr>
          <a:lstStyle/>
          <a:p>
            <a:br>
              <a:rPr lang="ro-RO" sz="3100" dirty="0">
                <a:latin typeface="Rockwell" panose="02060603020205020403" pitchFamily="18" charset="0"/>
              </a:rPr>
            </a:br>
            <a:br>
              <a:rPr lang="ro-RO" sz="3100" dirty="0">
                <a:latin typeface="Rockwell" panose="02060603020205020403" pitchFamily="18" charset="0"/>
              </a:rPr>
            </a:br>
            <a:br>
              <a:rPr lang="ro-RO" sz="3100" dirty="0">
                <a:latin typeface="Rockwell" panose="02060603020205020403" pitchFamily="18" charset="0"/>
              </a:rPr>
            </a:br>
            <a:br>
              <a:rPr lang="ro-RO" sz="3100" dirty="0">
                <a:latin typeface="Rockwell" panose="02060603020205020403" pitchFamily="18" charset="0"/>
              </a:rPr>
            </a:br>
            <a:br>
              <a:rPr lang="ro-RO" sz="3100" dirty="0">
                <a:latin typeface="Rockwell" panose="02060603020205020403" pitchFamily="18" charset="0"/>
              </a:rPr>
            </a:br>
            <a:br>
              <a:rPr lang="en-US" sz="3100" dirty="0">
                <a:latin typeface="Rockwell" panose="02060603020205020403" pitchFamily="18" charset="0"/>
              </a:rPr>
            </a:br>
            <a:r>
              <a:rPr lang="ro-RO" sz="2700" dirty="0">
                <a:latin typeface="Arial" panose="020B0604020202020204" pitchFamily="34" charset="0"/>
                <a:cs typeface="Arial" panose="020B0604020202020204" pitchFamily="34" charset="0"/>
              </a:rPr>
              <a:t>REPERE METODOLOGICE PENTRU APLICAREA CURRICULUMULUI LA</a:t>
            </a:r>
            <a:br>
              <a:rPr lang="ro-RO" sz="2700" dirty="0">
                <a:latin typeface="Arial" panose="020B0604020202020204" pitchFamily="34" charset="0"/>
                <a:cs typeface="Arial" panose="020B0604020202020204" pitchFamily="34" charset="0"/>
              </a:rPr>
            </a:br>
            <a:r>
              <a:rPr lang="ro-RO" sz="2700" dirty="0">
                <a:latin typeface="Arial" panose="020B0604020202020204" pitchFamily="34" charset="0"/>
                <a:cs typeface="Arial" panose="020B0604020202020204" pitchFamily="34" charset="0"/>
              </a:rPr>
              <a:t>CLASA A </a:t>
            </a:r>
            <a:r>
              <a:rPr lang="en-US" sz="2700" dirty="0">
                <a:latin typeface="Arial" panose="020B0604020202020204" pitchFamily="34" charset="0"/>
                <a:cs typeface="Arial" panose="020B0604020202020204" pitchFamily="34" charset="0"/>
              </a:rPr>
              <a:t>I</a:t>
            </a:r>
            <a:r>
              <a:rPr lang="ro-RO" sz="2700" dirty="0">
                <a:latin typeface="Arial" panose="020B0604020202020204" pitchFamily="34" charset="0"/>
                <a:cs typeface="Arial" panose="020B0604020202020204" pitchFamily="34" charset="0"/>
              </a:rPr>
              <a:t>X-A</a:t>
            </a:r>
            <a:br>
              <a:rPr lang="ro-RO" sz="2700" dirty="0">
                <a:latin typeface="Arial" panose="020B0604020202020204" pitchFamily="34" charset="0"/>
                <a:cs typeface="Arial" panose="020B0604020202020204" pitchFamily="34" charset="0"/>
              </a:rPr>
            </a:br>
            <a:r>
              <a:rPr lang="ro-RO" sz="2700" dirty="0">
                <a:latin typeface="Arial" panose="020B0604020202020204" pitchFamily="34" charset="0"/>
                <a:cs typeface="Arial" panose="020B0604020202020204" pitchFamily="34" charset="0"/>
              </a:rPr>
              <a:t>LIMBA FRANCEZĂ, LIMBA ITALIANĂ, </a:t>
            </a:r>
            <a:br>
              <a:rPr lang="ro-RO" sz="2700" dirty="0">
                <a:latin typeface="Arial" panose="020B0604020202020204" pitchFamily="34" charset="0"/>
                <a:cs typeface="Arial" panose="020B0604020202020204" pitchFamily="34" charset="0"/>
              </a:rPr>
            </a:br>
            <a:r>
              <a:rPr lang="ro-RO" sz="2700" dirty="0">
                <a:latin typeface="Arial" panose="020B0604020202020204" pitchFamily="34" charset="0"/>
                <a:cs typeface="Arial" panose="020B0604020202020204" pitchFamily="34" charset="0"/>
              </a:rPr>
              <a:t>LIMBA SPANIOLĂ, LIMBA PORTUGHEZĂ</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br>
              <a:rPr lang="en-US" sz="3100" dirty="0">
                <a:latin typeface="Rockwell" panose="02060603020205020403" pitchFamily="18" charset="0"/>
              </a:rPr>
            </a:br>
            <a:r>
              <a:rPr lang="ro-RO" sz="2000" dirty="0">
                <a:latin typeface="Arial" panose="020B0604020202020204" pitchFamily="34" charset="0"/>
                <a:cs typeface="Arial" panose="020B0604020202020204" pitchFamily="34" charset="0"/>
                <a:hlinkClick r:id="rId2"/>
              </a:rPr>
              <a:t>https://www.edu.ro/repere_metodologice_aplicare_curriculum_clasa_IX_an_scolar_2</a:t>
            </a:r>
            <a:r>
              <a:rPr lang="en-US" sz="2000" dirty="0">
                <a:latin typeface="Arial" panose="020B0604020202020204" pitchFamily="34" charset="0"/>
                <a:cs typeface="Arial" panose="020B0604020202020204" pitchFamily="34" charset="0"/>
                <a:hlinkClick r:id="rId2"/>
              </a:rPr>
              <a:t>0</a:t>
            </a:r>
            <a:r>
              <a:rPr lang="ro-RO" sz="2000" dirty="0">
                <a:latin typeface="Arial" panose="020B0604020202020204" pitchFamily="34" charset="0"/>
                <a:cs typeface="Arial" panose="020B0604020202020204" pitchFamily="34" charset="0"/>
                <a:hlinkClick r:id="rId2"/>
              </a:rPr>
              <a:t>21_2022</a:t>
            </a:r>
            <a:br>
              <a:rPr lang="ro-RO"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08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146854" y="1436916"/>
            <a:ext cx="8765472" cy="1545182"/>
          </a:xfrm>
        </p:spPr>
        <p:txBody>
          <a:bodyPr>
            <a:normAutofit fontScale="90000"/>
          </a:bodyPr>
          <a:lstStyle/>
          <a:p>
            <a:pPr algn="ct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br>
              <a:rPr lang="ro-RO" dirty="0">
                <a:latin typeface="Rockwell" panose="02060603020205020403" pitchFamily="18" charset="0"/>
              </a:rPr>
            </a:br>
            <a:r>
              <a:rPr lang="ro-RO" sz="2200" b="1" dirty="0">
                <a:latin typeface="Arial" panose="020B0604020202020204" pitchFamily="34" charset="0"/>
                <a:cs typeface="Arial" panose="020B0604020202020204" pitchFamily="34" charset="0"/>
              </a:rPr>
              <a:t>RĂBDARE, OPTIMISM, CREATIVITATE ȘI MULT SUCCES!</a:t>
            </a:r>
            <a:br>
              <a:rPr lang="ro-RO" sz="2200" b="1" dirty="0">
                <a:latin typeface="Arial" panose="020B0604020202020204" pitchFamily="34" charset="0"/>
                <a:cs typeface="Arial" panose="020B0604020202020204" pitchFamily="34" charset="0"/>
              </a:rPr>
            </a:br>
            <a:endParaRPr lang="ro-RO" sz="2200" b="1" dirty="0">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4180114" y="4075612"/>
            <a:ext cx="7410994" cy="1332411"/>
          </a:xfrm>
        </p:spPr>
        <p:txBody>
          <a:bodyPr/>
          <a:lstStyle/>
          <a:p>
            <a:r>
              <a:rPr lang="ro-RO" b="1" dirty="0">
                <a:latin typeface="Arial" panose="020B0604020202020204" pitchFamily="34" charset="0"/>
                <a:cs typeface="Arial" panose="020B0604020202020204" pitchFamily="34" charset="0"/>
              </a:rPr>
              <a:t>Manuela – Delia ANGHEL</a:t>
            </a:r>
          </a:p>
        </p:txBody>
      </p:sp>
    </p:spTree>
    <p:extLst>
      <p:ext uri="{BB962C8B-B14F-4D97-AF65-F5344CB8AC3E}">
        <p14:creationId xmlns:p14="http://schemas.microsoft.com/office/powerpoint/2010/main" val="383134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94657"/>
          </a:xfrm>
        </p:spPr>
        <p:txBody>
          <a:bodyPr>
            <a:normAutofit/>
          </a:bodyPr>
          <a:lstStyle/>
          <a:p>
            <a:r>
              <a:rPr lang="en-US" sz="3600" b="1" dirty="0"/>
              <a:t>Ce s-a urm</a:t>
            </a:r>
            <a:r>
              <a:rPr lang="ro-RO" sz="3600" b="1" dirty="0"/>
              <a:t>ă</a:t>
            </a:r>
            <a:r>
              <a:rPr lang="en-US" sz="3600" b="1" dirty="0"/>
              <a:t>rit?</a:t>
            </a:r>
          </a:p>
        </p:txBody>
      </p:sp>
      <p:sp>
        <p:nvSpPr>
          <p:cNvPr id="3" name="Content Placeholder 2"/>
          <p:cNvSpPr>
            <a:spLocks noGrp="1"/>
          </p:cNvSpPr>
          <p:nvPr>
            <p:ph idx="1"/>
          </p:nvPr>
        </p:nvSpPr>
        <p:spPr>
          <a:xfrm>
            <a:off x="1484310" y="1619794"/>
            <a:ext cx="10080673" cy="4171406"/>
          </a:xfrm>
        </p:spPr>
        <p:txBody>
          <a:bodyPr>
            <a:normAutofit lnSpcReduction="10000"/>
          </a:bodyPr>
          <a:lstStyle/>
          <a:p>
            <a:pPr algn="just">
              <a:buFont typeface="Wingdings" panose="05000000000000000000" pitchFamily="2" charset="2"/>
              <a:buChar char="§"/>
            </a:pPr>
            <a:r>
              <a:rPr lang="ro-RO" dirty="0">
                <a:latin typeface="Arial" panose="020B0604020202020204" pitchFamily="34" charset="0"/>
                <a:cs typeface="Arial" panose="020B0604020202020204" pitchFamily="34" charset="0"/>
              </a:rPr>
              <a:t>Compatibilizarea competențelor din programele școlare din gimnaziu cu cele menționate în programele școlare aferente clasei a IX-a, în vederea asigurării progresiei competențelor lingvistice; </a:t>
            </a:r>
          </a:p>
          <a:p>
            <a:pPr algn="just">
              <a:buFont typeface="Wingdings" panose="05000000000000000000" pitchFamily="2" charset="2"/>
              <a:buChar char="§"/>
            </a:pPr>
            <a:r>
              <a:rPr lang="ro-RO" dirty="0">
                <a:latin typeface="Arial" panose="020B0604020202020204" pitchFamily="34" charset="0"/>
                <a:cs typeface="Arial" panose="020B0604020202020204" pitchFamily="34" charset="0"/>
              </a:rPr>
              <a:t>Asigurarea progresiei la clasele cu predare a limbii moderne în regim intensiv (având în vedere programa școlară de gimnaziu pentru L1-studiu intensiv și inexistența acesteia la nivel liceal); </a:t>
            </a:r>
          </a:p>
          <a:p>
            <a:pPr algn="just">
              <a:buFont typeface="Wingdings" panose="05000000000000000000" pitchFamily="2" charset="2"/>
              <a:buChar char="§"/>
            </a:pPr>
            <a:r>
              <a:rPr lang="ro-RO" dirty="0">
                <a:latin typeface="Arial" panose="020B0604020202020204" pitchFamily="34" charset="0"/>
                <a:cs typeface="Arial" panose="020B0604020202020204" pitchFamily="34" charset="0"/>
              </a:rPr>
              <a:t>Formarea integrată a celor cinci competențe lingvistice prin crearea de contexte și sarcini de învățare care să faciliteze formarea și evaluarea acestora în acest format; </a:t>
            </a:r>
          </a:p>
          <a:p>
            <a:pPr algn="just">
              <a:buFont typeface="Wingdings" panose="05000000000000000000" pitchFamily="2" charset="2"/>
              <a:buChar char="§"/>
            </a:pPr>
            <a:r>
              <a:rPr lang="en-US" dirty="0">
                <a:latin typeface="Arial" panose="020B0604020202020204" pitchFamily="34" charset="0"/>
                <a:cs typeface="Arial" panose="020B0604020202020204" pitchFamily="34" charset="0"/>
              </a:rPr>
              <a:t>Promovarea abord</a:t>
            </a:r>
            <a:r>
              <a:rPr lang="ro-RO" dirty="0">
                <a:latin typeface="Arial" panose="020B0604020202020204" pitchFamily="34" charset="0"/>
                <a:cs typeface="Arial" panose="020B0604020202020204" pitchFamily="34" charset="0"/>
              </a:rPr>
              <a:t>ării comunicativ-acționale.</a:t>
            </a:r>
          </a:p>
        </p:txBody>
      </p:sp>
    </p:spTree>
    <p:extLst>
      <p:ext uri="{BB962C8B-B14F-4D97-AF65-F5344CB8AC3E}">
        <p14:creationId xmlns:p14="http://schemas.microsoft.com/office/powerpoint/2010/main" val="248640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365760"/>
            <a:ext cx="8778829" cy="687977"/>
          </a:xfrm>
        </p:spPr>
        <p:txBody>
          <a:bodyPr>
            <a:normAutofit fontScale="90000"/>
          </a:bodyPr>
          <a:lstStyle/>
          <a:p>
            <a:pPr algn="ctr"/>
            <a:br>
              <a:rPr lang="ro-RO" dirty="0">
                <a:latin typeface="Rockwell" panose="02060603020205020403" pitchFamily="18" charset="0"/>
              </a:rPr>
            </a:br>
            <a:endParaRPr lang="ro-RO" dirty="0">
              <a:latin typeface="Rockwell" panose="02060603020205020403" pitchFamily="18" charset="0"/>
            </a:endParaRPr>
          </a:p>
        </p:txBody>
      </p:sp>
      <p:sp>
        <p:nvSpPr>
          <p:cNvPr id="3" name="Rectangle 2"/>
          <p:cNvSpPr/>
          <p:nvPr/>
        </p:nvSpPr>
        <p:spPr>
          <a:xfrm>
            <a:off x="3466011" y="528433"/>
            <a:ext cx="5277395" cy="923330"/>
          </a:xfrm>
          <a:prstGeom prst="rect">
            <a:avLst/>
          </a:prstGeom>
        </p:spPr>
        <p:txBody>
          <a:bodyPr wrap="square">
            <a:spAutoFit/>
          </a:bodyPr>
          <a:lstStyle/>
          <a:p>
            <a:pPr algn="ctr"/>
            <a:r>
              <a:rPr lang="ro-RO" b="1" dirty="0">
                <a:latin typeface="Arial" panose="020B0604020202020204" pitchFamily="34" charset="0"/>
                <a:cs typeface="Arial" panose="020B0604020202020204" pitchFamily="34" charset="0"/>
              </a:rPr>
              <a:t>COMPATIBILIZARE – PROGRESIE</a:t>
            </a:r>
          </a:p>
          <a:p>
            <a:pPr algn="ctr"/>
            <a:endParaRPr lang="ro-RO" b="1" dirty="0">
              <a:latin typeface="Arial" panose="020B0604020202020204" pitchFamily="34" charset="0"/>
              <a:cs typeface="Arial" panose="020B0604020202020204" pitchFamily="34" charset="0"/>
            </a:endParaRPr>
          </a:p>
          <a:p>
            <a:pPr algn="ctr"/>
            <a:r>
              <a:rPr lang="en-US" b="1" dirty="0" err="1">
                <a:latin typeface="Arial" panose="020B0604020202020204" pitchFamily="34" charset="0"/>
                <a:cs typeface="Arial" panose="020B0604020202020204" pitchFamily="34" charset="0"/>
              </a:rPr>
              <a:t>Limba</a:t>
            </a:r>
            <a:r>
              <a:rPr lang="en-US" b="1" dirty="0">
                <a:latin typeface="Arial" panose="020B0604020202020204" pitchFamily="34" charset="0"/>
                <a:cs typeface="Arial" panose="020B0604020202020204" pitchFamily="34" charset="0"/>
              </a:rPr>
              <a:t> modern</a:t>
            </a:r>
            <a:r>
              <a:rPr lang="ro-RO" b="1" dirty="0">
                <a:latin typeface="Arial" panose="020B0604020202020204" pitchFamily="34" charset="0"/>
                <a:cs typeface="Arial" panose="020B0604020202020204" pitchFamily="34" charset="0"/>
              </a:rPr>
              <a:t>ă 1</a:t>
            </a:r>
          </a:p>
        </p:txBody>
      </p:sp>
      <p:sp>
        <p:nvSpPr>
          <p:cNvPr id="5" name="Rectangle 4"/>
          <p:cNvSpPr/>
          <p:nvPr/>
        </p:nvSpPr>
        <p:spPr>
          <a:xfrm>
            <a:off x="1280159" y="2751910"/>
            <a:ext cx="4802777" cy="2585323"/>
          </a:xfrm>
          <a:prstGeom prst="rect">
            <a:avLst/>
          </a:prstGeom>
        </p:spPr>
        <p:txBody>
          <a:bodyPr wrap="square">
            <a:spAutoFit/>
          </a:bodyPr>
          <a:lstStyle/>
          <a:p>
            <a:r>
              <a:rPr lang="ro-RO" b="1" dirty="0">
                <a:latin typeface="Arial" panose="020B0604020202020204" pitchFamily="34" charset="0"/>
                <a:cs typeface="Arial" panose="020B0604020202020204" pitchFamily="34" charset="0"/>
              </a:rPr>
              <a:t> GIMNAZIU</a:t>
            </a:r>
          </a:p>
          <a:p>
            <a:pPr algn="just"/>
            <a:r>
              <a:rPr lang="ro-RO" dirty="0">
                <a:latin typeface="Arial" panose="020B0604020202020204" pitchFamily="34" charset="0"/>
                <a:cs typeface="Arial" panose="020B0604020202020204" pitchFamily="34" charset="0"/>
              </a:rPr>
              <a:t>1. Receptarea de mesaje orale în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de comunicare uzuală </a:t>
            </a:r>
          </a:p>
          <a:p>
            <a:pPr algn="just"/>
            <a:r>
              <a:rPr lang="ro-RO" dirty="0">
                <a:latin typeface="Arial" panose="020B0604020202020204" pitchFamily="34" charset="0"/>
                <a:cs typeface="Arial" panose="020B0604020202020204" pitchFamily="34" charset="0"/>
              </a:rPr>
              <a:t>2. Exprimarea orală în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de comunicare uzuală </a:t>
            </a:r>
          </a:p>
          <a:p>
            <a:pPr algn="just"/>
            <a:r>
              <a:rPr lang="ro-RO" dirty="0">
                <a:latin typeface="Arial" panose="020B0604020202020204" pitchFamily="34" charset="0"/>
                <a:cs typeface="Arial" panose="020B0604020202020204" pitchFamily="34" charset="0"/>
              </a:rPr>
              <a:t>3. Receptarea de mesaje scrise în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de comunicare uzuală </a:t>
            </a:r>
          </a:p>
          <a:p>
            <a:pPr algn="just"/>
            <a:r>
              <a:rPr lang="ro-RO" dirty="0">
                <a:latin typeface="Arial" panose="020B0604020202020204" pitchFamily="34" charset="0"/>
                <a:cs typeface="Arial" panose="020B0604020202020204" pitchFamily="34" charset="0"/>
              </a:rPr>
              <a:t>4. Redactarea de mesaje în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de comunicare uzuală</a:t>
            </a:r>
          </a:p>
        </p:txBody>
      </p:sp>
      <p:sp>
        <p:nvSpPr>
          <p:cNvPr id="6" name="Rectangle 5"/>
          <p:cNvSpPr/>
          <p:nvPr/>
        </p:nvSpPr>
        <p:spPr>
          <a:xfrm>
            <a:off x="6705600" y="2751909"/>
            <a:ext cx="4911634" cy="2862321"/>
          </a:xfrm>
          <a:prstGeom prst="rect">
            <a:avLst/>
          </a:prstGeom>
        </p:spPr>
        <p:txBody>
          <a:bodyPr wrap="square">
            <a:spAutoFit/>
          </a:bodyPr>
          <a:lstStyle/>
          <a:p>
            <a:r>
              <a:rPr lang="ro-RO" b="1" dirty="0">
                <a:latin typeface="Arial" panose="020B0604020202020204" pitchFamily="34" charset="0"/>
                <a:cs typeface="Arial" panose="020B0604020202020204" pitchFamily="34" charset="0"/>
              </a:rPr>
              <a:t>LICEU</a:t>
            </a:r>
          </a:p>
          <a:p>
            <a:pPr algn="just"/>
            <a:r>
              <a:rPr lang="ro-RO" dirty="0">
                <a:latin typeface="Arial" panose="020B0604020202020204" pitchFamily="34" charset="0"/>
                <a:cs typeface="Arial" panose="020B0604020202020204" pitchFamily="34" charset="0"/>
              </a:rPr>
              <a:t>1. Receptarea mesajelor transmise oral sau în scris în diferite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de comunicare </a:t>
            </a:r>
          </a:p>
          <a:p>
            <a:pPr algn="just"/>
            <a:r>
              <a:rPr lang="ro-RO" dirty="0">
                <a:latin typeface="Arial" panose="020B0604020202020204" pitchFamily="34" charset="0"/>
                <a:cs typeface="Arial" panose="020B0604020202020204" pitchFamily="34" charset="0"/>
              </a:rPr>
              <a:t>2. Producerea de mesaje orale sau scrise adecvate unor anumite contexte de comunicare </a:t>
            </a:r>
          </a:p>
          <a:p>
            <a:pPr algn="just"/>
            <a:r>
              <a:rPr lang="ro-RO" dirty="0">
                <a:latin typeface="Arial" panose="020B0604020202020204" pitchFamily="34" charset="0"/>
                <a:cs typeface="Arial" panose="020B0604020202020204" pitchFamily="34" charset="0"/>
              </a:rPr>
              <a:t>3. Realizarea de </a:t>
            </a:r>
            <a:r>
              <a:rPr lang="ro-RO" dirty="0" err="1">
                <a:latin typeface="Arial" panose="020B0604020202020204" pitchFamily="34" charset="0"/>
                <a:cs typeface="Arial" panose="020B0604020202020204" pitchFamily="34" charset="0"/>
              </a:rPr>
              <a:t>interacţiuni</a:t>
            </a:r>
            <a:r>
              <a:rPr lang="ro-RO" dirty="0">
                <a:latin typeface="Arial" panose="020B0604020202020204" pitchFamily="34" charset="0"/>
                <a:cs typeface="Arial" panose="020B0604020202020204" pitchFamily="34" charset="0"/>
              </a:rPr>
              <a:t> în comunicarea orală sau scrisă </a:t>
            </a:r>
          </a:p>
          <a:p>
            <a:pPr algn="just"/>
            <a:r>
              <a:rPr lang="ro-RO" dirty="0">
                <a:latin typeface="Arial" panose="020B0604020202020204" pitchFamily="34" charset="0"/>
                <a:cs typeface="Arial" panose="020B0604020202020204" pitchFamily="34" charset="0"/>
              </a:rPr>
              <a:t>4. Transferul </a:t>
            </a:r>
            <a:r>
              <a:rPr lang="ro-RO" dirty="0" err="1">
                <a:latin typeface="Arial" panose="020B0604020202020204" pitchFamily="34" charset="0"/>
                <a:cs typeface="Arial" panose="020B0604020202020204" pitchFamily="34" charset="0"/>
              </a:rPr>
              <a:t>şi</a:t>
            </a:r>
            <a:r>
              <a:rPr lang="ro-RO" dirty="0">
                <a:latin typeface="Arial" panose="020B0604020202020204" pitchFamily="34" charset="0"/>
                <a:cs typeface="Arial" panose="020B0604020202020204" pitchFamily="34" charset="0"/>
              </a:rPr>
              <a:t> medierea mesajelor orale sau scrise în </a:t>
            </a:r>
            <a:r>
              <a:rPr lang="ro-RO" dirty="0" err="1">
                <a:latin typeface="Arial" panose="020B0604020202020204" pitchFamily="34" charset="0"/>
                <a:cs typeface="Arial" panose="020B0604020202020204" pitchFamily="34" charset="0"/>
              </a:rPr>
              <a:t>situaţii</a:t>
            </a:r>
            <a:r>
              <a:rPr lang="ro-RO" dirty="0">
                <a:latin typeface="Arial" panose="020B0604020202020204" pitchFamily="34" charset="0"/>
                <a:cs typeface="Arial" panose="020B0604020202020204" pitchFamily="34" charset="0"/>
              </a:rPr>
              <a:t> variate de comunicare</a:t>
            </a:r>
          </a:p>
        </p:txBody>
      </p:sp>
    </p:spTree>
    <p:extLst>
      <p:ext uri="{BB962C8B-B14F-4D97-AF65-F5344CB8AC3E}">
        <p14:creationId xmlns:p14="http://schemas.microsoft.com/office/powerpoint/2010/main" val="229471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27328786"/>
              </p:ext>
            </p:extLst>
          </p:nvPr>
        </p:nvGraphicFramePr>
        <p:xfrm>
          <a:off x="2412569" y="1367246"/>
          <a:ext cx="8595359" cy="5155475"/>
        </p:xfrm>
        <a:graphic>
          <a:graphicData uri="http://schemas.openxmlformats.org/drawingml/2006/table">
            <a:tbl>
              <a:tblPr firstRow="1" firstCol="1" bandRow="1">
                <a:tableStyleId>{5C22544A-7EE6-4342-B048-85BDC9FD1C3A}</a:tableStyleId>
              </a:tblPr>
              <a:tblGrid>
                <a:gridCol w="2738275">
                  <a:extLst>
                    <a:ext uri="{9D8B030D-6E8A-4147-A177-3AD203B41FA5}">
                      <a16:colId xmlns:a16="http://schemas.microsoft.com/office/drawing/2014/main" val="20000"/>
                    </a:ext>
                  </a:extLst>
                </a:gridCol>
                <a:gridCol w="2598316">
                  <a:extLst>
                    <a:ext uri="{9D8B030D-6E8A-4147-A177-3AD203B41FA5}">
                      <a16:colId xmlns:a16="http://schemas.microsoft.com/office/drawing/2014/main" val="20001"/>
                    </a:ext>
                  </a:extLst>
                </a:gridCol>
                <a:gridCol w="3258768">
                  <a:extLst>
                    <a:ext uri="{9D8B030D-6E8A-4147-A177-3AD203B41FA5}">
                      <a16:colId xmlns:a16="http://schemas.microsoft.com/office/drawing/2014/main" val="20002"/>
                    </a:ext>
                  </a:extLst>
                </a:gridCol>
              </a:tblGrid>
              <a:tr h="208205">
                <a:tc>
                  <a:txBody>
                    <a:bodyPr/>
                    <a:lstStyle/>
                    <a:p>
                      <a:pPr algn="ctr">
                        <a:lnSpc>
                          <a:spcPct val="115000"/>
                        </a:lnSpc>
                        <a:spcBef>
                          <a:spcPts val="600"/>
                        </a:spcBef>
                        <a:spcAft>
                          <a:spcPts val="600"/>
                        </a:spcAft>
                      </a:pPr>
                      <a:r>
                        <a:rPr lang="ro-RO" sz="1000" dirty="0">
                          <a:effectLst/>
                          <a:latin typeface="Arial" panose="020B0604020202020204" pitchFamily="34" charset="0"/>
                          <a:cs typeface="Arial" panose="020B0604020202020204" pitchFamily="34" charset="0"/>
                        </a:rPr>
                        <a:t>Clasa a IX-a </a:t>
                      </a:r>
                      <a:endParaRPr lang="ro-RO" sz="1000" dirty="0">
                        <a:effectLst/>
                        <a:latin typeface="Arial" panose="020B0604020202020204" pitchFamily="34" charset="0"/>
                        <a:ea typeface="Calibri" panose="020F0502020204030204" pitchFamily="34" charset="0"/>
                        <a:cs typeface="Arial" panose="020B0604020202020204" pitchFamily="34" charset="0"/>
                      </a:endParaRPr>
                    </a:p>
                  </a:txBody>
                  <a:tcPr marL="41619" marR="41619" marT="0" marB="0"/>
                </a:tc>
                <a:tc>
                  <a:txBody>
                    <a:bodyPr/>
                    <a:lstStyle/>
                    <a:p>
                      <a:pPr algn="ctr">
                        <a:lnSpc>
                          <a:spcPct val="115000"/>
                        </a:lnSpc>
                        <a:spcBef>
                          <a:spcPts val="600"/>
                        </a:spcBef>
                        <a:spcAft>
                          <a:spcPts val="600"/>
                        </a:spcAft>
                      </a:pPr>
                      <a:r>
                        <a:rPr lang="ro-RO" sz="1000">
                          <a:effectLst/>
                          <a:latin typeface="Arial" panose="020B0604020202020204" pitchFamily="34" charset="0"/>
                          <a:cs typeface="Arial" panose="020B0604020202020204" pitchFamily="34" charset="0"/>
                        </a:rPr>
                        <a:t>Clasa a VIII-a </a:t>
                      </a:r>
                      <a:endParaRPr lang="ro-RO" sz="1000">
                        <a:effectLst/>
                        <a:latin typeface="Arial" panose="020B0604020202020204" pitchFamily="34" charset="0"/>
                        <a:ea typeface="Calibri" panose="020F0502020204030204" pitchFamily="34" charset="0"/>
                        <a:cs typeface="Arial" panose="020B0604020202020204" pitchFamily="34" charset="0"/>
                      </a:endParaRPr>
                    </a:p>
                  </a:txBody>
                  <a:tcPr marL="41619" marR="41619" marT="0" marB="0"/>
                </a:tc>
                <a:tc>
                  <a:txBody>
                    <a:bodyPr/>
                    <a:lstStyle/>
                    <a:p>
                      <a:pPr algn="ctr">
                        <a:lnSpc>
                          <a:spcPct val="115000"/>
                        </a:lnSpc>
                        <a:spcBef>
                          <a:spcPts val="600"/>
                        </a:spcBef>
                        <a:spcAft>
                          <a:spcPts val="600"/>
                        </a:spcAft>
                      </a:pPr>
                      <a:r>
                        <a:rPr lang="ro-RO" sz="1000" dirty="0">
                          <a:effectLst/>
                          <a:latin typeface="Arial" panose="020B0604020202020204" pitchFamily="34" charset="0"/>
                          <a:cs typeface="Arial" panose="020B0604020202020204" pitchFamily="34" charset="0"/>
                        </a:rPr>
                        <a:t>Forme de prezentare a conținuturilor</a:t>
                      </a:r>
                      <a:endParaRPr lang="ro-RO" sz="1000" dirty="0">
                        <a:effectLst/>
                        <a:latin typeface="Arial" panose="020B0604020202020204" pitchFamily="34" charset="0"/>
                        <a:ea typeface="Calibri" panose="020F0502020204030204" pitchFamily="34" charset="0"/>
                        <a:cs typeface="Arial" panose="020B0604020202020204" pitchFamily="34" charset="0"/>
                      </a:endParaRPr>
                    </a:p>
                  </a:txBody>
                  <a:tcPr marL="41619" marR="41619" marT="0" marB="0"/>
                </a:tc>
                <a:extLst>
                  <a:ext uri="{0D108BD9-81ED-4DB2-BD59-A6C34878D82A}">
                    <a16:rowId xmlns:a16="http://schemas.microsoft.com/office/drawing/2014/main" val="10000"/>
                  </a:ext>
                </a:extLst>
              </a:tr>
              <a:tr h="788667">
                <a:tc gridSpan="2">
                  <a:txBody>
                    <a:bodyPr/>
                    <a:lstStyle/>
                    <a:p>
                      <a:r>
                        <a:rPr lang="ro-RO" sz="1000" dirty="0">
                          <a:effectLst/>
                          <a:latin typeface="Arial" panose="020B0604020202020204" pitchFamily="34" charset="0"/>
                          <a:cs typeface="Arial" panose="020B0604020202020204" pitchFamily="34" charset="0"/>
                        </a:rPr>
                        <a:t>1. Receptarea mesajelor transmise oral sau în scris în diferite situații de comunicare</a:t>
                      </a:r>
                    </a:p>
                  </a:txBody>
                  <a:tcPr marL="41619" marR="41619" marT="0" marB="0" anchor="ctr"/>
                </a:tc>
                <a:tc hMerge="1">
                  <a:txBody>
                    <a:bodyPr/>
                    <a:lstStyle/>
                    <a:p>
                      <a:endParaRPr lang="ro-RO"/>
                    </a:p>
                  </a:txBody>
                  <a:tcPr/>
                </a:tc>
                <a:tc>
                  <a:txBody>
                    <a:bodyPr/>
                    <a:lstStyle/>
                    <a:p>
                      <a:r>
                        <a:rPr lang="ro-RO" sz="1000">
                          <a:effectLst/>
                          <a:latin typeface="Arial" panose="020B0604020202020204" pitchFamily="34" charset="0"/>
                          <a:cs typeface="Arial" panose="020B0604020202020204" pitchFamily="34" charset="0"/>
                        </a:rPr>
                        <a:t>În scopul asigurării continuității suporturilor de învățare folosite în clasa a VIII-a, formele de prezentare a conținuturilor recomandate pentru clasa a IX-a pot cuprinde:</a:t>
                      </a:r>
                    </a:p>
                  </a:txBody>
                  <a:tcPr marL="41619" marR="41619" marT="0" marB="0"/>
                </a:tc>
                <a:extLst>
                  <a:ext uri="{0D108BD9-81ED-4DB2-BD59-A6C34878D82A}">
                    <a16:rowId xmlns:a16="http://schemas.microsoft.com/office/drawing/2014/main" val="10001"/>
                  </a:ext>
                </a:extLst>
              </a:tr>
              <a:tr h="1380168">
                <a:tc>
                  <a:txBody>
                    <a:bodyPr/>
                    <a:lstStyle/>
                    <a:p>
                      <a:r>
                        <a:rPr lang="ro-RO" sz="1000" dirty="0">
                          <a:effectLst/>
                          <a:latin typeface="Arial" panose="020B0604020202020204" pitchFamily="34" charset="0"/>
                          <a:cs typeface="Arial" panose="020B0604020202020204" pitchFamily="34" charset="0"/>
                        </a:rPr>
                        <a:t>1.1 Extragerea ideilor esențiale dintr-un text, pe baza unor întrebări de sprijin</a:t>
                      </a:r>
                    </a:p>
                  </a:txBody>
                  <a:tcPr marL="41619" marR="41619" marT="0" marB="0"/>
                </a:tc>
                <a:tc>
                  <a:txBody>
                    <a:bodyPr/>
                    <a:lstStyle/>
                    <a:p>
                      <a:r>
                        <a:rPr lang="ro-RO" sz="1000" dirty="0">
                          <a:effectLst/>
                          <a:latin typeface="Arial" panose="020B0604020202020204" pitchFamily="34" charset="0"/>
                          <a:cs typeface="Arial" panose="020B0604020202020204" pitchFamily="34" charset="0"/>
                        </a:rPr>
                        <a:t>3.1. Identificarea informațiilor de care are nevoie din liste sau din texte funcționale simple (pliante, meniuri, orare) </a:t>
                      </a:r>
                    </a:p>
                    <a:p>
                      <a:pPr algn="just"/>
                      <a:r>
                        <a:rPr lang="ro-RO" sz="1000" dirty="0">
                          <a:effectLst/>
                          <a:latin typeface="Arial" panose="020B0604020202020204" pitchFamily="34" charset="0"/>
                          <a:cs typeface="Arial" panose="020B0604020202020204" pitchFamily="34" charset="0"/>
                        </a:rPr>
                        <a:t>1.1. Identificarea semnificației unor schimburi verbale pe teme familiare, clar articulate </a:t>
                      </a:r>
                      <a:endParaRPr lang="ro-RO" sz="1000" dirty="0">
                        <a:effectLst/>
                        <a:latin typeface="Arial" panose="020B0604020202020204" pitchFamily="34" charset="0"/>
                        <a:ea typeface="Times New Roman" panose="02020603050405020304" pitchFamily="18" charset="0"/>
                        <a:cs typeface="Arial" panose="020B0604020202020204" pitchFamily="34" charset="0"/>
                      </a:endParaRPr>
                    </a:p>
                  </a:txBody>
                  <a:tcPr marL="41619" marR="41619" marT="0" marB="0"/>
                </a:tc>
                <a:tc rowSpan="4">
                  <a:txBody>
                    <a:bodyPr/>
                    <a:lstStyle/>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Interviuri</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Texte / fragmente de informare generală / publicitare</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Dialoguri, conversații</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Rapoarte/ prezentări orale/ scrise</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Diagrame, grafice, tabele sinoptice</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Articole de presă, emisiuni de știri radio/ TV</a:t>
                      </a:r>
                    </a:p>
                    <a:p>
                      <a:pPr marL="342900" lvl="0" indent="-342900" algn="just">
                        <a:lnSpc>
                          <a:spcPct val="115000"/>
                        </a:lnSpc>
                        <a:spcBef>
                          <a:spcPts val="600"/>
                        </a:spcBef>
                        <a:spcAft>
                          <a:spcPts val="600"/>
                        </a:spcAft>
                        <a:buFont typeface="Symbol" panose="05050102010706020507" pitchFamily="18" charset="2"/>
                        <a:buChar char=""/>
                      </a:pPr>
                      <a:r>
                        <a:rPr lang="ro-RO" sz="1000" dirty="0">
                          <a:effectLst/>
                          <a:latin typeface="Arial" panose="020B0604020202020204" pitchFamily="34" charset="0"/>
                          <a:cs typeface="Arial" panose="020B0604020202020204" pitchFamily="34" charset="0"/>
                        </a:rPr>
                        <a:t>Povestiri/ înregistrări audio </a:t>
                      </a:r>
                      <a:r>
                        <a:rPr lang="ro-RO" sz="1000" dirty="0" err="1">
                          <a:effectLst/>
                          <a:latin typeface="Arial" panose="020B0604020202020204" pitchFamily="34" charset="0"/>
                          <a:cs typeface="Arial" panose="020B0604020202020204" pitchFamily="34" charset="0"/>
                        </a:rPr>
                        <a:t>şi</a:t>
                      </a:r>
                      <a:r>
                        <a:rPr lang="ro-RO" sz="1000" dirty="0">
                          <a:effectLst/>
                          <a:latin typeface="Arial" panose="020B0604020202020204" pitchFamily="34" charset="0"/>
                          <a:cs typeface="Arial" panose="020B0604020202020204" pitchFamily="34" charset="0"/>
                        </a:rPr>
                        <a:t> video</a:t>
                      </a:r>
                      <a:endParaRPr lang="ro-RO" sz="1000" dirty="0">
                        <a:effectLst/>
                        <a:latin typeface="Arial" panose="020B0604020202020204" pitchFamily="34" charset="0"/>
                        <a:ea typeface="Calibri" panose="020F0502020204030204" pitchFamily="34" charset="0"/>
                        <a:cs typeface="Arial" panose="020B0604020202020204" pitchFamily="34" charset="0"/>
                      </a:endParaRPr>
                    </a:p>
                  </a:txBody>
                  <a:tcPr marL="41619" marR="41619" marT="0" marB="0"/>
                </a:tc>
                <a:extLst>
                  <a:ext uri="{0D108BD9-81ED-4DB2-BD59-A6C34878D82A}">
                    <a16:rowId xmlns:a16="http://schemas.microsoft.com/office/drawing/2014/main" val="10002"/>
                  </a:ext>
                </a:extLst>
              </a:tr>
              <a:tr h="788667">
                <a:tc>
                  <a:txBody>
                    <a:bodyPr/>
                    <a:lstStyle/>
                    <a:p>
                      <a:r>
                        <a:rPr lang="ro-RO" sz="1000">
                          <a:effectLst/>
                          <a:latin typeface="Arial" panose="020B0604020202020204" pitchFamily="34" charset="0"/>
                          <a:cs typeface="Arial" panose="020B0604020202020204" pitchFamily="34" charset="0"/>
                        </a:rPr>
                        <a:t>1.2 Deducerea din context a înțelesului unor elemente necunoscute dintr-un text citit </a:t>
                      </a:r>
                    </a:p>
                  </a:txBody>
                  <a:tcPr marL="41619" marR="41619" marT="0" marB="0"/>
                </a:tc>
                <a:tc>
                  <a:txBody>
                    <a:bodyPr/>
                    <a:lstStyle/>
                    <a:p>
                      <a:r>
                        <a:rPr lang="ro-RO" sz="1000" dirty="0">
                          <a:effectLst/>
                          <a:latin typeface="Arial" panose="020B0604020202020204" pitchFamily="34" charset="0"/>
                          <a:cs typeface="Arial" panose="020B0604020202020204" pitchFamily="34" charset="0"/>
                        </a:rPr>
                        <a:t>3.3. Extragerea de informații din reclame de mici dimensiuni </a:t>
                      </a:r>
                    </a:p>
                    <a:p>
                      <a:r>
                        <a:rPr lang="ro-RO" sz="1000" dirty="0">
                          <a:effectLst/>
                          <a:latin typeface="Arial" panose="020B0604020202020204" pitchFamily="34" charset="0"/>
                          <a:cs typeface="Arial" panose="020B0604020202020204" pitchFamily="34" charset="0"/>
                        </a:rPr>
                        <a:t>3.4. Manifestarea disponibilității pentru informare prin lectură</a:t>
                      </a:r>
                    </a:p>
                  </a:txBody>
                  <a:tcPr marL="41619" marR="41619" marT="0" marB="0"/>
                </a:tc>
                <a:tc vMerge="1">
                  <a:txBody>
                    <a:bodyPr/>
                    <a:lstStyle/>
                    <a:p>
                      <a:endParaRPr lang="ro-RO"/>
                    </a:p>
                  </a:txBody>
                  <a:tcPr/>
                </a:tc>
                <a:extLst>
                  <a:ext uri="{0D108BD9-81ED-4DB2-BD59-A6C34878D82A}">
                    <a16:rowId xmlns:a16="http://schemas.microsoft.com/office/drawing/2014/main" val="10003"/>
                  </a:ext>
                </a:extLst>
              </a:tr>
              <a:tr h="1380168">
                <a:tc>
                  <a:txBody>
                    <a:bodyPr/>
                    <a:lstStyle/>
                    <a:p>
                      <a:r>
                        <a:rPr lang="ro-RO" sz="1000">
                          <a:effectLst/>
                          <a:latin typeface="Arial" panose="020B0604020202020204" pitchFamily="34" charset="0"/>
                          <a:cs typeface="Arial" panose="020B0604020202020204" pitchFamily="34" charset="0"/>
                        </a:rPr>
                        <a:t>1.3 Identificarea unor informații specifice dintr-un text ascultat pe subiecte familiare, articulat clar şi cu viteză normală </a:t>
                      </a:r>
                    </a:p>
                  </a:txBody>
                  <a:tcPr marL="41619" marR="41619" marT="0" marB="0"/>
                </a:tc>
                <a:tc>
                  <a:txBody>
                    <a:bodyPr/>
                    <a:lstStyle/>
                    <a:p>
                      <a:r>
                        <a:rPr lang="ro-RO" sz="1000" dirty="0">
                          <a:effectLst/>
                          <a:latin typeface="Arial" panose="020B0604020202020204" pitchFamily="34" charset="0"/>
                          <a:cs typeface="Arial" panose="020B0604020202020204" pitchFamily="34" charset="0"/>
                        </a:rPr>
                        <a:t>1.2. Sesizarea detaliilor principale din mesaje și anunțuri clare și simple</a:t>
                      </a:r>
                    </a:p>
                    <a:p>
                      <a:r>
                        <a:rPr lang="ro-RO" sz="1000" dirty="0">
                          <a:effectLst/>
                          <a:latin typeface="Arial" panose="020B0604020202020204" pitchFamily="34" charset="0"/>
                          <a:cs typeface="Arial" panose="020B0604020202020204" pitchFamily="34" charset="0"/>
                        </a:rPr>
                        <a:t>1.3. Manifestarea interesului pentru diversitatea culturală </a:t>
                      </a:r>
                    </a:p>
                    <a:p>
                      <a:pPr algn="just"/>
                      <a:r>
                        <a:rPr lang="ro-RO" sz="1000" dirty="0">
                          <a:effectLst/>
                          <a:latin typeface="Arial" panose="020B0604020202020204" pitchFamily="34" charset="0"/>
                          <a:cs typeface="Arial" panose="020B0604020202020204" pitchFamily="34" charset="0"/>
                        </a:rPr>
                        <a:t>1.1. Identificarea semnificației unor schimburi verbale pe teme familiare, clar articulate </a:t>
                      </a:r>
                      <a:endParaRPr lang="ro-RO" sz="1000" dirty="0">
                        <a:effectLst/>
                        <a:latin typeface="Arial" panose="020B0604020202020204" pitchFamily="34" charset="0"/>
                        <a:ea typeface="Times New Roman" panose="02020603050405020304" pitchFamily="18" charset="0"/>
                        <a:cs typeface="Arial" panose="020B0604020202020204" pitchFamily="34" charset="0"/>
                      </a:endParaRPr>
                    </a:p>
                  </a:txBody>
                  <a:tcPr marL="41619" marR="41619" marT="0" marB="0"/>
                </a:tc>
                <a:tc vMerge="1">
                  <a:txBody>
                    <a:bodyPr/>
                    <a:lstStyle/>
                    <a:p>
                      <a:endParaRPr lang="ro-RO"/>
                    </a:p>
                  </a:txBody>
                  <a:tcPr/>
                </a:tc>
                <a:extLst>
                  <a:ext uri="{0D108BD9-81ED-4DB2-BD59-A6C34878D82A}">
                    <a16:rowId xmlns:a16="http://schemas.microsoft.com/office/drawing/2014/main" val="10004"/>
                  </a:ext>
                </a:extLst>
              </a:tr>
              <a:tr h="582354">
                <a:tc>
                  <a:txBody>
                    <a:bodyPr/>
                    <a:lstStyle/>
                    <a:p>
                      <a:r>
                        <a:rPr lang="ro-RO" sz="1000" dirty="0">
                          <a:effectLst/>
                          <a:latin typeface="Arial" panose="020B0604020202020204" pitchFamily="34" charset="0"/>
                          <a:cs typeface="Arial" panose="020B0604020202020204" pitchFamily="34" charset="0"/>
                        </a:rPr>
                        <a:t>1.4 Selectarea unor informații relevante din fragmente de texte informative, instrucțiuni, tabele, hărți, pentru a îndeplini o sarcină de lucru </a:t>
                      </a:r>
                    </a:p>
                  </a:txBody>
                  <a:tcPr marL="41619" marR="41619" marT="0" marB="0"/>
                </a:tc>
                <a:tc>
                  <a:txBody>
                    <a:bodyPr/>
                    <a:lstStyle/>
                    <a:p>
                      <a:r>
                        <a:rPr lang="ro-RO" sz="1000" dirty="0">
                          <a:effectLst/>
                          <a:latin typeface="Arial" panose="020B0604020202020204" pitchFamily="34" charset="0"/>
                          <a:cs typeface="Arial" panose="020B0604020202020204" pitchFamily="34" charset="0"/>
                        </a:rPr>
                        <a:t>3.2. Extragerea informațiilor dintr-un text clar structurat (articole de ziar / digitale simple, broșuri), în care numerele și numele joacă un rol important </a:t>
                      </a:r>
                    </a:p>
                  </a:txBody>
                  <a:tcPr marL="41619" marR="41619" marT="0" marB="0"/>
                </a:tc>
                <a:tc vMerge="1">
                  <a:txBody>
                    <a:bodyPr/>
                    <a:lstStyle/>
                    <a:p>
                      <a:endParaRPr lang="ro-RO"/>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1959429" y="426720"/>
            <a:ext cx="9361714" cy="307777"/>
          </a:xfrm>
          <a:prstGeom prst="rect">
            <a:avLst/>
          </a:prstGeom>
        </p:spPr>
        <p:txBody>
          <a:bodyPr wrap="square">
            <a:spAutoFit/>
          </a:bodyPr>
          <a:lstStyle/>
          <a:p>
            <a:pPr lvl="0" algn="ctr" eaLnBrk="0" fontAlgn="base" hangingPunct="0">
              <a:spcBef>
                <a:spcPct val="0"/>
              </a:spcBef>
              <a:spcAft>
                <a:spcPct val="0"/>
              </a:spcAft>
            </a:pPr>
            <a:r>
              <a:rPr lang="en-US" altLang="ro-RO" sz="1400" b="1" dirty="0">
                <a:latin typeface="Arial" panose="020B0604020202020204" pitchFamily="34" charset="0"/>
                <a:ea typeface="Times New Roman" panose="02020603050405020304" pitchFamily="18" charset="0"/>
                <a:cs typeface="Arial" panose="020B0604020202020204" pitchFamily="34" charset="0"/>
              </a:rPr>
              <a:t>LIMBA FRANCEZĂ – LIMBA MODERNĂ 2</a:t>
            </a:r>
          </a:p>
        </p:txBody>
      </p:sp>
    </p:spTree>
    <p:extLst>
      <p:ext uri="{BB962C8B-B14F-4D97-AF65-F5344CB8AC3E}">
        <p14:creationId xmlns:p14="http://schemas.microsoft.com/office/powerpoint/2010/main" val="193128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151818"/>
              </p:ext>
            </p:extLst>
          </p:nvPr>
        </p:nvGraphicFramePr>
        <p:xfrm>
          <a:off x="2211978" y="1349830"/>
          <a:ext cx="8987247" cy="4324856"/>
        </p:xfrm>
        <a:graphic>
          <a:graphicData uri="http://schemas.openxmlformats.org/drawingml/2006/table">
            <a:tbl>
              <a:tblPr bandRow="1">
                <a:tableStyleId>{5C22544A-7EE6-4342-B048-85BDC9FD1C3A}</a:tableStyleId>
              </a:tblPr>
              <a:tblGrid>
                <a:gridCol w="2719453">
                  <a:extLst>
                    <a:ext uri="{9D8B030D-6E8A-4147-A177-3AD203B41FA5}">
                      <a16:colId xmlns:a16="http://schemas.microsoft.com/office/drawing/2014/main" val="20000"/>
                    </a:ext>
                  </a:extLst>
                </a:gridCol>
                <a:gridCol w="216115">
                  <a:extLst>
                    <a:ext uri="{9D8B030D-6E8A-4147-A177-3AD203B41FA5}">
                      <a16:colId xmlns:a16="http://schemas.microsoft.com/office/drawing/2014/main" val="20001"/>
                    </a:ext>
                  </a:extLst>
                </a:gridCol>
                <a:gridCol w="2602791">
                  <a:extLst>
                    <a:ext uri="{9D8B030D-6E8A-4147-A177-3AD203B41FA5}">
                      <a16:colId xmlns:a16="http://schemas.microsoft.com/office/drawing/2014/main" val="20002"/>
                    </a:ext>
                  </a:extLst>
                </a:gridCol>
                <a:gridCol w="3448888">
                  <a:extLst>
                    <a:ext uri="{9D8B030D-6E8A-4147-A177-3AD203B41FA5}">
                      <a16:colId xmlns:a16="http://schemas.microsoft.com/office/drawing/2014/main" val="20003"/>
                    </a:ext>
                  </a:extLst>
                </a:gridCol>
              </a:tblGrid>
              <a:tr h="232705">
                <a:tc>
                  <a:txBody>
                    <a:bodyPr/>
                    <a:lstStyle/>
                    <a:p>
                      <a:pPr algn="ctr">
                        <a:lnSpc>
                          <a:spcPct val="115000"/>
                        </a:lnSpc>
                        <a:spcBef>
                          <a:spcPts val="600"/>
                        </a:spcBef>
                        <a:spcAft>
                          <a:spcPts val="0"/>
                        </a:spcAft>
                        <a:tabLst>
                          <a:tab pos="829310" algn="l"/>
                        </a:tabLst>
                      </a:pPr>
                      <a:r>
                        <a:rPr lang="ro-RO" sz="1000" b="1" dirty="0">
                          <a:effectLst/>
                          <a:latin typeface="Arial" panose="020B0604020202020204" pitchFamily="34" charset="0"/>
                          <a:cs typeface="Arial" panose="020B0604020202020204" pitchFamily="34" charset="0"/>
                        </a:rPr>
                        <a:t>Clasa a IX-a L1</a:t>
                      </a:r>
                      <a:endParaRPr lang="ro-RO" sz="1000" b="1" dirty="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nchor="ctr"/>
                </a:tc>
                <a:tc gridSpan="2">
                  <a:txBody>
                    <a:bodyPr/>
                    <a:lstStyle/>
                    <a:p>
                      <a:pPr algn="ctr">
                        <a:lnSpc>
                          <a:spcPct val="115000"/>
                        </a:lnSpc>
                        <a:spcBef>
                          <a:spcPts val="600"/>
                        </a:spcBef>
                        <a:spcAft>
                          <a:spcPts val="0"/>
                        </a:spcAft>
                        <a:tabLst>
                          <a:tab pos="829310" algn="l"/>
                        </a:tabLst>
                      </a:pPr>
                      <a:r>
                        <a:rPr lang="ro-RO" sz="1000" b="1" dirty="0">
                          <a:effectLst/>
                          <a:latin typeface="Arial" panose="020B0604020202020204" pitchFamily="34" charset="0"/>
                          <a:cs typeface="Arial" panose="020B0604020202020204" pitchFamily="34" charset="0"/>
                        </a:rPr>
                        <a:t>Clasa a VIII-a </a:t>
                      </a:r>
                      <a:r>
                        <a:rPr lang="en-US" sz="1000" b="1" dirty="0">
                          <a:effectLst/>
                          <a:latin typeface="Arial" panose="020B0604020202020204" pitchFamily="34" charset="0"/>
                          <a:cs typeface="Arial" panose="020B0604020202020204" pitchFamily="34" charset="0"/>
                        </a:rPr>
                        <a:t>(</a:t>
                      </a:r>
                      <a:r>
                        <a:rPr lang="ro-RO" sz="1000" b="1" dirty="0">
                          <a:effectLst/>
                          <a:latin typeface="Arial" panose="020B0604020202020204" pitchFamily="34" charset="0"/>
                          <a:cs typeface="Arial" panose="020B0604020202020204" pitchFamily="34" charset="0"/>
                        </a:rPr>
                        <a:t>Intensiv</a:t>
                      </a:r>
                      <a:r>
                        <a:rPr lang="en-US" sz="1000" b="1" dirty="0">
                          <a:effectLst/>
                          <a:latin typeface="Arial" panose="020B0604020202020204" pitchFamily="34" charset="0"/>
                          <a:cs typeface="Arial" panose="020B0604020202020204" pitchFamily="34" charset="0"/>
                        </a:rPr>
                        <a:t>)</a:t>
                      </a:r>
                      <a:endParaRPr lang="ro-RO" sz="1000" b="1" dirty="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nchor="ctr"/>
                </a:tc>
                <a:tc hMerge="1">
                  <a:txBody>
                    <a:bodyPr/>
                    <a:lstStyle/>
                    <a:p>
                      <a:endParaRPr lang="ro-RO"/>
                    </a:p>
                  </a:txBody>
                  <a:tcPr/>
                </a:tc>
                <a:tc>
                  <a:txBody>
                    <a:bodyPr/>
                    <a:lstStyle/>
                    <a:p>
                      <a:pPr algn="ctr">
                        <a:lnSpc>
                          <a:spcPct val="115000"/>
                        </a:lnSpc>
                        <a:spcBef>
                          <a:spcPts val="600"/>
                        </a:spcBef>
                        <a:spcAft>
                          <a:spcPts val="0"/>
                        </a:spcAft>
                        <a:tabLst>
                          <a:tab pos="829310" algn="l"/>
                        </a:tabLst>
                      </a:pPr>
                      <a:r>
                        <a:rPr lang="ro-RO" sz="1000" b="1" dirty="0">
                          <a:effectLst/>
                          <a:latin typeface="Arial" panose="020B0604020202020204" pitchFamily="34" charset="0"/>
                          <a:cs typeface="Arial" panose="020B0604020202020204" pitchFamily="34" charset="0"/>
                        </a:rPr>
                        <a:t>Forme de prezentare a conținuturilor</a:t>
                      </a:r>
                      <a:endParaRPr lang="ro-RO" sz="1000" b="1" dirty="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nchor="ctr"/>
                </a:tc>
                <a:extLst>
                  <a:ext uri="{0D108BD9-81ED-4DB2-BD59-A6C34878D82A}">
                    <a16:rowId xmlns:a16="http://schemas.microsoft.com/office/drawing/2014/main" val="10000"/>
                  </a:ext>
                </a:extLst>
              </a:tr>
              <a:tr h="747877">
                <a:tc gridSpan="3">
                  <a:txBody>
                    <a:bodyPr/>
                    <a:lstStyle/>
                    <a:p>
                      <a:pPr marL="29845" algn="l">
                        <a:lnSpc>
                          <a:spcPct val="115000"/>
                        </a:lnSpc>
                        <a:spcBef>
                          <a:spcPts val="600"/>
                        </a:spcBef>
                        <a:spcAft>
                          <a:spcPts val="600"/>
                        </a:spcAft>
                        <a:tabLst>
                          <a:tab pos="144145" algn="l"/>
                        </a:tabLst>
                      </a:pPr>
                      <a:r>
                        <a:rPr lang="ro-RO" sz="1000" dirty="0">
                          <a:effectLst/>
                          <a:latin typeface="Arial" panose="020B0604020202020204" pitchFamily="34" charset="0"/>
                          <a:cs typeface="Arial" panose="020B0604020202020204" pitchFamily="34" charset="0"/>
                        </a:rPr>
                        <a:t>CG 1 Receptarea mesajelor transmise oral sau în scris în diferite situații de comunicare:</a:t>
                      </a:r>
                      <a:endParaRPr lang="ro-RO" sz="1000" dirty="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nchor="ctr"/>
                </a:tc>
                <a:tc hMerge="1">
                  <a:txBody>
                    <a:bodyPr/>
                    <a:lstStyle/>
                    <a:p>
                      <a:endParaRPr lang="ro-RO"/>
                    </a:p>
                  </a:txBody>
                  <a:tcPr/>
                </a:tc>
                <a:tc hMerge="1">
                  <a:txBody>
                    <a:bodyPr/>
                    <a:lstStyle/>
                    <a:p>
                      <a:endParaRPr lang="ro-RO"/>
                    </a:p>
                  </a:txBody>
                  <a:tcPr/>
                </a:tc>
                <a:tc>
                  <a:txBody>
                    <a:bodyPr/>
                    <a:lstStyle/>
                    <a:p>
                      <a:pPr marL="29845" algn="just">
                        <a:lnSpc>
                          <a:spcPct val="115000"/>
                        </a:lnSpc>
                        <a:spcBef>
                          <a:spcPts val="600"/>
                        </a:spcBef>
                        <a:spcAft>
                          <a:spcPts val="600"/>
                        </a:spcAft>
                        <a:tabLst>
                          <a:tab pos="144145" algn="l"/>
                        </a:tabLst>
                      </a:pPr>
                      <a:r>
                        <a:rPr lang="ro-RO" sz="1000">
                          <a:effectLst/>
                          <a:latin typeface="Arial" panose="020B0604020202020204" pitchFamily="34" charset="0"/>
                          <a:cs typeface="Arial" panose="020B0604020202020204" pitchFamily="34" charset="0"/>
                        </a:rPr>
                        <a:t>În scopul asigurării continuității suporturilor de învățare folosite în clasa a VIII-a, formele de prezentare a conținuturilor recomandate pentru clasa a IX-a pot cuprinde:</a:t>
                      </a:r>
                      <a:endParaRPr lang="ro-RO" sz="100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tc>
                <a:extLst>
                  <a:ext uri="{0D108BD9-81ED-4DB2-BD59-A6C34878D82A}">
                    <a16:rowId xmlns:a16="http://schemas.microsoft.com/office/drawing/2014/main" val="10001"/>
                  </a:ext>
                </a:extLst>
              </a:tr>
              <a:tr h="359989">
                <a:tc gridSpan="2">
                  <a:txBody>
                    <a:bodyPr/>
                    <a:lstStyle/>
                    <a:p>
                      <a:pPr marL="29845">
                        <a:spcBef>
                          <a:spcPts val="500"/>
                        </a:spcBef>
                        <a:spcAft>
                          <a:spcPts val="600"/>
                        </a:spcAft>
                        <a:tabLst>
                          <a:tab pos="144145" algn="l"/>
                        </a:tabLst>
                      </a:pPr>
                      <a:r>
                        <a:rPr lang="ro-RO" sz="1000">
                          <a:effectLst/>
                          <a:latin typeface="Arial" panose="020B0604020202020204" pitchFamily="34" charset="0"/>
                          <a:cs typeface="Arial" panose="020B0604020202020204" pitchFamily="34" charset="0"/>
                        </a:rPr>
                        <a:t>1.1 Anticiparea elementelor de conținut ale unui text pe baza titlului / unui stimul vizual</a:t>
                      </a:r>
                      <a:endParaRPr lang="ro-RO" sz="1000" dirty="0">
                        <a:effectLst/>
                        <a:latin typeface="Arial" panose="020B0604020202020204" pitchFamily="34" charset="0"/>
                        <a:cs typeface="Arial" panose="020B0604020202020204" pitchFamily="34" charset="0"/>
                      </a:endParaRPr>
                    </a:p>
                  </a:txBody>
                  <a:tcPr marL="39327" marR="39327" marT="0" marB="0"/>
                </a:tc>
                <a:tc hMerge="1">
                  <a:txBody>
                    <a:bodyPr/>
                    <a:lstStyle/>
                    <a:p>
                      <a:pPr>
                        <a:spcBef>
                          <a:spcPts val="500"/>
                        </a:spcBef>
                      </a:pPr>
                      <a:endParaRPr lang="ro-RO" sz="600" dirty="0">
                        <a:effectLst/>
                        <a:latin typeface="Calibri" panose="020F0502020204030204" pitchFamily="34" charset="0"/>
                        <a:cs typeface="Times New Roman" panose="02020603050405020304" pitchFamily="18" charset="0"/>
                      </a:endParaRPr>
                    </a:p>
                  </a:txBody>
                  <a:tcPr marL="39327" marR="39327" marT="0" marB="0"/>
                </a:tc>
                <a:tc>
                  <a:txBody>
                    <a:bodyPr/>
                    <a:lstStyle/>
                    <a:p>
                      <a:pPr>
                        <a:spcBef>
                          <a:spcPts val="500"/>
                        </a:spcBef>
                      </a:pPr>
                      <a:r>
                        <a:rPr lang="ro-RO" sz="1000" dirty="0">
                          <a:effectLst/>
                          <a:latin typeface="Arial" panose="020B0604020202020204" pitchFamily="34" charset="0"/>
                          <a:cs typeface="Arial" panose="020B0604020202020204" pitchFamily="34" charset="0"/>
                        </a:rPr>
                        <a:t>Fără corespondență în programa de clasa a VIII-a</a:t>
                      </a:r>
                    </a:p>
                  </a:txBody>
                  <a:tcPr marL="39327" marR="39327" marT="0" marB="0"/>
                </a:tc>
                <a:tc rowSpan="5">
                  <a:txBody>
                    <a:bodyPr/>
                    <a:lstStyle/>
                    <a:p>
                      <a:pPr marL="342900" lvl="0" indent="-342900" algn="just">
                        <a:lnSpc>
                          <a:spcPct val="115000"/>
                        </a:lnSpc>
                        <a:spcBef>
                          <a:spcPts val="600"/>
                        </a:spcBef>
                        <a:spcAft>
                          <a:spcPts val="0"/>
                        </a:spcAft>
                        <a:buFont typeface="Symbol" panose="05050102010706020507" pitchFamily="18" charset="2"/>
                        <a:buChar char="-"/>
                        <a:tabLst>
                          <a:tab pos="85725" algn="l"/>
                        </a:tabLst>
                      </a:pPr>
                      <a:r>
                        <a:rPr lang="ro-RO" sz="1000" u="none" strike="noStrike" dirty="0">
                          <a:effectLst/>
                          <a:latin typeface="Arial" panose="020B0604020202020204" pitchFamily="34" charset="0"/>
                          <a:cs typeface="Arial" panose="020B0604020202020204" pitchFamily="34" charset="0"/>
                        </a:rPr>
                        <a:t>texte autentice de complexitate medie </a:t>
                      </a:r>
                      <a:r>
                        <a:rPr lang="ro-RO" sz="1000" b="1" u="none" strike="noStrike" dirty="0">
                          <a:effectLst/>
                          <a:latin typeface="Arial" panose="020B0604020202020204" pitchFamily="34" charset="0"/>
                          <a:cs typeface="Arial" panose="020B0604020202020204" pitchFamily="34" charset="0"/>
                        </a:rPr>
                        <a:t>din noile media sau din presa clasică</a:t>
                      </a:r>
                      <a:r>
                        <a:rPr lang="ro-RO" sz="1000" b="0" u="none" strike="noStrike" baseline="0" dirty="0">
                          <a:effectLst/>
                          <a:latin typeface="Arial" panose="020B0604020202020204" pitchFamily="34" charset="0"/>
                          <a:cs typeface="Arial" panose="020B0604020202020204" pitchFamily="34" charset="0"/>
                        </a:rPr>
                        <a:t>* </a:t>
                      </a:r>
                      <a:r>
                        <a:rPr lang="ro-RO" sz="1000" u="none" strike="noStrike" dirty="0">
                          <a:effectLst/>
                          <a:latin typeface="Arial" panose="020B0604020202020204" pitchFamily="34" charset="0"/>
                          <a:cs typeface="Arial" panose="020B0604020202020204" pitchFamily="34" charset="0"/>
                        </a:rPr>
                        <a:t>:conversații, înregistrări audio /video, programe TV, documentare, filme, conferințe, interviuri, rapoarte orale, texte de informare generală, articole de presă;</a:t>
                      </a:r>
                    </a:p>
                    <a:p>
                      <a:pPr marL="342900" lvl="0" indent="-342900" algn="just">
                        <a:lnSpc>
                          <a:spcPct val="115000"/>
                        </a:lnSpc>
                        <a:spcBef>
                          <a:spcPts val="600"/>
                        </a:spcBef>
                        <a:spcAft>
                          <a:spcPts val="0"/>
                        </a:spcAft>
                        <a:buFont typeface="Symbol" panose="05050102010706020507" pitchFamily="18" charset="2"/>
                        <a:buChar char="-"/>
                        <a:tabLst>
                          <a:tab pos="85725" algn="l"/>
                        </a:tabLst>
                      </a:pPr>
                      <a:r>
                        <a:rPr lang="ro-RO" sz="1000" u="none" strike="noStrike" dirty="0">
                          <a:effectLst/>
                          <a:latin typeface="Arial" panose="020B0604020202020204" pitchFamily="34" charset="0"/>
                          <a:cs typeface="Arial" panose="020B0604020202020204" pitchFamily="34" charset="0"/>
                        </a:rPr>
                        <a:t>paragrafe / </a:t>
                      </a:r>
                      <a:r>
                        <a:rPr lang="ro-RO" sz="1000" b="1" u="none" strike="noStrike" dirty="0">
                          <a:effectLst/>
                          <a:latin typeface="Arial" panose="020B0604020202020204" pitchFamily="34" charset="0"/>
                          <a:cs typeface="Arial" panose="020B0604020202020204" pitchFamily="34" charset="0"/>
                        </a:rPr>
                        <a:t>texte </a:t>
                      </a:r>
                      <a:r>
                        <a:rPr lang="ro-RO" sz="1000" b="1" u="none" strike="noStrike" dirty="0" err="1">
                          <a:effectLst/>
                          <a:latin typeface="Arial" panose="020B0604020202020204" pitchFamily="34" charset="0"/>
                          <a:cs typeface="Arial" panose="020B0604020202020204" pitchFamily="34" charset="0"/>
                        </a:rPr>
                        <a:t>multimodale</a:t>
                      </a:r>
                      <a:r>
                        <a:rPr lang="ro-RO" sz="1000" b="1" u="none" strike="noStrike" dirty="0">
                          <a:effectLst/>
                          <a:latin typeface="Arial" panose="020B0604020202020204" pitchFamily="34" charset="0"/>
                          <a:cs typeface="Arial" panose="020B0604020202020204" pitchFamily="34" charset="0"/>
                        </a:rPr>
                        <a:t> informative</a:t>
                      </a:r>
                      <a:r>
                        <a:rPr lang="ro-RO" sz="1000" u="none" strike="noStrike" dirty="0">
                          <a:effectLst/>
                          <a:latin typeface="Arial" panose="020B0604020202020204" pitchFamily="34" charset="0"/>
                          <a:cs typeface="Arial" panose="020B0604020202020204" pitchFamily="34" charset="0"/>
                        </a:rPr>
                        <a:t>, descriptive, narative, </a:t>
                      </a:r>
                      <a:r>
                        <a:rPr lang="ro-RO" sz="1000" b="1" u="none" strike="noStrike" dirty="0">
                          <a:effectLst/>
                          <a:latin typeface="Arial" panose="020B0604020202020204" pitchFamily="34" charset="0"/>
                          <a:cs typeface="Arial" panose="020B0604020202020204" pitchFamily="34" charset="0"/>
                        </a:rPr>
                        <a:t>injonctive (manuale de utilizare pentru dispozitive, aparate casnice, aparate digitale) și de opinie personală pe teme de interes pentru adolescenți;</a:t>
                      </a:r>
                    </a:p>
                    <a:p>
                      <a:pPr marL="342900" lvl="0" indent="-342900" algn="just">
                        <a:lnSpc>
                          <a:spcPct val="115000"/>
                        </a:lnSpc>
                        <a:spcBef>
                          <a:spcPts val="600"/>
                        </a:spcBef>
                        <a:spcAft>
                          <a:spcPts val="0"/>
                        </a:spcAft>
                        <a:buFont typeface="Symbol" panose="05050102010706020507" pitchFamily="18" charset="2"/>
                        <a:buChar char="-"/>
                        <a:tabLst>
                          <a:tab pos="85725" algn="l"/>
                        </a:tabLst>
                      </a:pPr>
                      <a:r>
                        <a:rPr lang="ro-RO" sz="1000" b="1" u="none" strike="noStrike" dirty="0">
                          <a:effectLst/>
                          <a:latin typeface="Arial" panose="020B0604020202020204" pitchFamily="34" charset="0"/>
                          <a:cs typeface="Arial" panose="020B0604020202020204" pitchFamily="34" charset="0"/>
                        </a:rPr>
                        <a:t>texte argumentative - blog, </a:t>
                      </a:r>
                      <a:r>
                        <a:rPr lang="ro-RO" sz="1000" b="1" u="none" strike="noStrike" dirty="0" err="1">
                          <a:effectLst/>
                          <a:latin typeface="Arial" panose="020B0604020202020204" pitchFamily="34" charset="0"/>
                          <a:cs typeface="Arial" panose="020B0604020202020204" pitchFamily="34" charset="0"/>
                        </a:rPr>
                        <a:t>vlog</a:t>
                      </a:r>
                      <a:r>
                        <a:rPr lang="ro-RO" sz="1000" b="1" u="none" strike="noStrike" dirty="0">
                          <a:effectLst/>
                          <a:latin typeface="Arial" panose="020B0604020202020204" pitchFamily="34" charset="0"/>
                          <a:cs typeface="Arial" panose="020B0604020202020204" pitchFamily="34" charset="0"/>
                        </a:rPr>
                        <a:t>, forum, sondaje pe probleme de tineret, pagini de internet;</a:t>
                      </a:r>
                    </a:p>
                    <a:p>
                      <a:pPr marL="342900" lvl="0" indent="-342900" algn="just">
                        <a:lnSpc>
                          <a:spcPct val="115000"/>
                        </a:lnSpc>
                        <a:spcBef>
                          <a:spcPts val="600"/>
                        </a:spcBef>
                        <a:spcAft>
                          <a:spcPts val="0"/>
                        </a:spcAft>
                        <a:buFont typeface="Symbol" panose="05050102010706020507" pitchFamily="18" charset="2"/>
                        <a:buChar char="-"/>
                        <a:tabLst>
                          <a:tab pos="85725" algn="l"/>
                        </a:tabLst>
                      </a:pPr>
                      <a:r>
                        <a:rPr lang="ro-RO" sz="1000" u="none" strike="noStrike" dirty="0">
                          <a:effectLst/>
                          <a:latin typeface="Arial" panose="020B0604020202020204" pitchFamily="34" charset="0"/>
                          <a:cs typeface="Arial" panose="020B0604020202020204" pitchFamily="34" charset="0"/>
                        </a:rPr>
                        <a:t>prezentări orale (de dificultate și lungime medie) pe teme de interes</a:t>
                      </a:r>
                    </a:p>
                    <a:p>
                      <a:pPr marL="342900" lvl="0" indent="-342900" algn="just">
                        <a:lnSpc>
                          <a:spcPct val="115000"/>
                        </a:lnSpc>
                        <a:spcBef>
                          <a:spcPts val="600"/>
                        </a:spcBef>
                        <a:spcAft>
                          <a:spcPts val="600"/>
                        </a:spcAft>
                        <a:buFont typeface="Symbol" panose="05050102010706020507" pitchFamily="18" charset="2"/>
                        <a:buChar char="-"/>
                        <a:tabLst>
                          <a:tab pos="85725" algn="l"/>
                        </a:tabLst>
                      </a:pPr>
                      <a:r>
                        <a:rPr lang="ro-RO" sz="1000" u="none" strike="noStrike" dirty="0">
                          <a:effectLst/>
                          <a:latin typeface="Arial" panose="020B0604020202020204" pitchFamily="34" charset="0"/>
                          <a:cs typeface="Arial" panose="020B0604020202020204" pitchFamily="34" charset="0"/>
                        </a:rPr>
                        <a:t>scurte fragmente de literatură </a:t>
                      </a:r>
                      <a:r>
                        <a:rPr lang="ro-RO" sz="1000" b="1" u="none" strike="noStrike" dirty="0">
                          <a:effectLst/>
                          <a:latin typeface="Arial" panose="020B0604020202020204" pitchFamily="34" charset="0"/>
                          <a:cs typeface="Arial" panose="020B0604020202020204" pitchFamily="34" charset="0"/>
                        </a:rPr>
                        <a:t>clasică/ modernă pentru copii și adolescenți</a:t>
                      </a:r>
                      <a:r>
                        <a:rPr lang="ro-RO" sz="1000" u="none" strike="noStrike" dirty="0">
                          <a:effectLst/>
                          <a:latin typeface="Arial" panose="020B0604020202020204" pitchFamily="34" charset="0"/>
                          <a:cs typeface="Arial" panose="020B0604020202020204" pitchFamily="34" charset="0"/>
                        </a:rPr>
                        <a:t>, adaptate nivelului B1</a:t>
                      </a:r>
                      <a:endParaRPr lang="ro-RO" sz="10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39327" marR="39327" marT="0" marB="0"/>
                </a:tc>
                <a:extLst>
                  <a:ext uri="{0D108BD9-81ED-4DB2-BD59-A6C34878D82A}">
                    <a16:rowId xmlns:a16="http://schemas.microsoft.com/office/drawing/2014/main" val="10002"/>
                  </a:ext>
                </a:extLst>
              </a:tr>
              <a:tr h="527098">
                <a:tc gridSpan="2">
                  <a:txBody>
                    <a:bodyPr/>
                    <a:lstStyle/>
                    <a:p>
                      <a:pPr marL="29845">
                        <a:spcBef>
                          <a:spcPts val="500"/>
                        </a:spcBef>
                        <a:spcAft>
                          <a:spcPts val="600"/>
                        </a:spcAft>
                        <a:tabLst>
                          <a:tab pos="144145" algn="l"/>
                        </a:tabLst>
                      </a:pPr>
                      <a:r>
                        <a:rPr lang="ro-RO" sz="1000">
                          <a:effectLst/>
                          <a:latin typeface="Arial" panose="020B0604020202020204" pitchFamily="34" charset="0"/>
                          <a:cs typeface="Arial" panose="020B0604020202020204" pitchFamily="34" charset="0"/>
                        </a:rPr>
                        <a:t>1.2 Identificarea sensului global al unui mesaj </a:t>
                      </a:r>
                      <a:endParaRPr lang="ro-RO" sz="1000" dirty="0">
                        <a:effectLst/>
                        <a:latin typeface="Arial" panose="020B0604020202020204" pitchFamily="34" charset="0"/>
                        <a:cs typeface="Arial" panose="020B0604020202020204" pitchFamily="34" charset="0"/>
                      </a:endParaRPr>
                    </a:p>
                  </a:txBody>
                  <a:tcPr marL="39327" marR="39327" marT="0" marB="0"/>
                </a:tc>
                <a:tc hMerge="1">
                  <a:txBody>
                    <a:bodyPr/>
                    <a:lstStyle/>
                    <a:p>
                      <a:pPr>
                        <a:spcBef>
                          <a:spcPts val="500"/>
                        </a:spcBef>
                      </a:pPr>
                      <a:endParaRPr lang="ro-RO" sz="600" dirty="0">
                        <a:effectLst/>
                        <a:latin typeface="Calibri" panose="020F0502020204030204" pitchFamily="34" charset="0"/>
                        <a:cs typeface="Times New Roman" panose="02020603050405020304" pitchFamily="18" charset="0"/>
                      </a:endParaRPr>
                    </a:p>
                  </a:txBody>
                  <a:tcPr marL="39327" marR="39327" marT="0" marB="0"/>
                </a:tc>
                <a:tc>
                  <a:txBody>
                    <a:bodyPr/>
                    <a:lstStyle/>
                    <a:p>
                      <a:pPr>
                        <a:spcBef>
                          <a:spcPts val="500"/>
                        </a:spcBef>
                      </a:pPr>
                      <a:r>
                        <a:rPr lang="ro-RO" sz="1000" dirty="0">
                          <a:effectLst/>
                          <a:latin typeface="Arial" panose="020B0604020202020204" pitchFamily="34" charset="0"/>
                          <a:cs typeface="Arial" panose="020B0604020202020204" pitchFamily="34" charset="0"/>
                        </a:rPr>
                        <a:t>1.2. Identificarea informațiilor esențiale din relatări simple, întrerupte în vederea finalizării/completării acestora</a:t>
                      </a:r>
                    </a:p>
                  </a:txBody>
                  <a:tcPr marL="39327" marR="39327" marT="0" marB="0"/>
                </a:tc>
                <a:tc vMerge="1">
                  <a:txBody>
                    <a:bodyPr/>
                    <a:lstStyle/>
                    <a:p>
                      <a:endParaRPr lang="ro-RO"/>
                    </a:p>
                  </a:txBody>
                  <a:tcPr/>
                </a:tc>
                <a:extLst>
                  <a:ext uri="{0D108BD9-81ED-4DB2-BD59-A6C34878D82A}">
                    <a16:rowId xmlns:a16="http://schemas.microsoft.com/office/drawing/2014/main" val="10003"/>
                  </a:ext>
                </a:extLst>
              </a:tr>
              <a:tr h="754396">
                <a:tc gridSpan="2">
                  <a:txBody>
                    <a:bodyPr/>
                    <a:lstStyle/>
                    <a:p>
                      <a:pPr>
                        <a:spcBef>
                          <a:spcPts val="500"/>
                        </a:spcBef>
                        <a:tabLst>
                          <a:tab pos="829310" algn="l"/>
                        </a:tabLst>
                      </a:pPr>
                      <a:r>
                        <a:rPr lang="ro-RO" sz="1000">
                          <a:effectLst/>
                          <a:latin typeface="Arial" panose="020B0604020202020204" pitchFamily="34" charset="0"/>
                          <a:cs typeface="Arial" panose="020B0604020202020204" pitchFamily="34" charset="0"/>
                        </a:rPr>
                        <a:t>1.3 Identificarea de informații cheie din texte autentice</a:t>
                      </a:r>
                    </a:p>
                    <a:p>
                      <a:pPr marL="29845">
                        <a:spcBef>
                          <a:spcPts val="500"/>
                        </a:spcBef>
                        <a:spcAft>
                          <a:spcPts val="600"/>
                        </a:spcAft>
                        <a:tabLst>
                          <a:tab pos="144145" algn="l"/>
                        </a:tabLst>
                      </a:pPr>
                      <a:r>
                        <a:rPr lang="ro-RO" sz="1000">
                          <a:effectLst/>
                          <a:latin typeface="Arial" panose="020B0604020202020204" pitchFamily="34" charset="0"/>
                          <a:cs typeface="Arial" panose="020B0604020202020204" pitchFamily="34" charset="0"/>
                        </a:rPr>
                        <a:t>1.4. Manifestarea interesului pentru cunoașterea unor personalități și evenimente culturale</a:t>
                      </a:r>
                      <a:endParaRPr lang="ro-RO" sz="1000" dirty="0">
                        <a:effectLst/>
                        <a:latin typeface="Arial" panose="020B0604020202020204" pitchFamily="34" charset="0"/>
                        <a:cs typeface="Arial" panose="020B0604020202020204" pitchFamily="34" charset="0"/>
                      </a:endParaRPr>
                    </a:p>
                  </a:txBody>
                  <a:tcPr marL="39327" marR="39327" marT="0" marB="0"/>
                </a:tc>
                <a:tc hMerge="1">
                  <a:txBody>
                    <a:bodyPr/>
                    <a:lstStyle/>
                    <a:p>
                      <a:pPr>
                        <a:spcBef>
                          <a:spcPts val="500"/>
                        </a:spcBef>
                      </a:pPr>
                      <a:endParaRPr lang="ro-RO" sz="600" dirty="0">
                        <a:effectLst/>
                        <a:latin typeface="Calibri" panose="020F0502020204030204" pitchFamily="34" charset="0"/>
                        <a:cs typeface="Times New Roman" panose="02020603050405020304" pitchFamily="18" charset="0"/>
                      </a:endParaRPr>
                    </a:p>
                  </a:txBody>
                  <a:tcPr marL="39327" marR="39327" marT="0" marB="0"/>
                </a:tc>
                <a:tc>
                  <a:txBody>
                    <a:bodyPr/>
                    <a:lstStyle/>
                    <a:p>
                      <a:pPr>
                        <a:spcBef>
                          <a:spcPts val="500"/>
                        </a:spcBef>
                      </a:pPr>
                      <a:r>
                        <a:rPr lang="ro-RO" sz="1000" dirty="0">
                          <a:effectLst/>
                          <a:latin typeface="Arial" panose="020B0604020202020204" pitchFamily="34" charset="0"/>
                          <a:cs typeface="Arial" panose="020B0604020202020204" pitchFamily="34" charset="0"/>
                        </a:rPr>
                        <a:t>1.1 Selectarea informațiilor principale dintr-un buletin de știri transmis la radio/ din materiale înregistrate mai simple pe teme de interes, redate clar și rar</a:t>
                      </a:r>
                    </a:p>
                  </a:txBody>
                  <a:tcPr marL="39327" marR="39327" marT="0" marB="0"/>
                </a:tc>
                <a:tc vMerge="1">
                  <a:txBody>
                    <a:bodyPr/>
                    <a:lstStyle/>
                    <a:p>
                      <a:endParaRPr lang="ro-RO"/>
                    </a:p>
                  </a:txBody>
                  <a:tcPr/>
                </a:tc>
                <a:extLst>
                  <a:ext uri="{0D108BD9-81ED-4DB2-BD59-A6C34878D82A}">
                    <a16:rowId xmlns:a16="http://schemas.microsoft.com/office/drawing/2014/main" val="10004"/>
                  </a:ext>
                </a:extLst>
              </a:tr>
              <a:tr h="948395">
                <a:tc gridSpan="2">
                  <a:txBody>
                    <a:bodyPr/>
                    <a:lstStyle/>
                    <a:p>
                      <a:pPr marL="29845">
                        <a:spcBef>
                          <a:spcPts val="500"/>
                        </a:spcBef>
                        <a:spcAft>
                          <a:spcPts val="600"/>
                        </a:spcAft>
                        <a:tabLst>
                          <a:tab pos="144145" algn="l"/>
                        </a:tabLst>
                      </a:pPr>
                      <a:r>
                        <a:rPr lang="ro-RO" sz="1000">
                          <a:effectLst/>
                          <a:latin typeface="Arial" panose="020B0604020202020204" pitchFamily="34" charset="0"/>
                          <a:cs typeface="Arial" panose="020B0604020202020204" pitchFamily="34" charset="0"/>
                        </a:rPr>
                        <a:t>1.5 Selectarea de informații din mai multe texte în scopul îndeplinirii unei sarcini structurate de lucru</a:t>
                      </a:r>
                    </a:p>
                    <a:p>
                      <a:pPr marL="29845">
                        <a:spcBef>
                          <a:spcPts val="500"/>
                        </a:spcBef>
                        <a:spcAft>
                          <a:spcPts val="600"/>
                        </a:spcAft>
                        <a:tabLst>
                          <a:tab pos="144145" algn="l"/>
                        </a:tabLst>
                      </a:pPr>
                      <a:endParaRPr lang="ro-RO" sz="1000">
                        <a:effectLst/>
                        <a:latin typeface="Arial" panose="020B0604020202020204" pitchFamily="34" charset="0"/>
                        <a:cs typeface="Arial" panose="020B0604020202020204" pitchFamily="34" charset="0"/>
                      </a:endParaRPr>
                    </a:p>
                    <a:p>
                      <a:pPr marL="29845">
                        <a:spcBef>
                          <a:spcPts val="500"/>
                        </a:spcBef>
                        <a:spcAft>
                          <a:spcPts val="600"/>
                        </a:spcAft>
                        <a:tabLst>
                          <a:tab pos="144145" algn="l"/>
                        </a:tabLst>
                      </a:pPr>
                      <a:endParaRPr lang="ro-RO" sz="1000" dirty="0">
                        <a:effectLst/>
                        <a:latin typeface="Arial" panose="020B0604020202020204" pitchFamily="34" charset="0"/>
                        <a:cs typeface="Arial" panose="020B0604020202020204" pitchFamily="34" charset="0"/>
                      </a:endParaRPr>
                    </a:p>
                  </a:txBody>
                  <a:tcPr marL="39327" marR="39327" marT="0" marB="0"/>
                </a:tc>
                <a:tc hMerge="1">
                  <a:txBody>
                    <a:bodyPr/>
                    <a:lstStyle/>
                    <a:p>
                      <a:pPr>
                        <a:spcBef>
                          <a:spcPts val="500"/>
                        </a:spcBef>
                      </a:pPr>
                      <a:endParaRPr lang="ro-RO" sz="600" dirty="0">
                        <a:effectLst/>
                        <a:latin typeface="Calibri" panose="020F0502020204030204" pitchFamily="34" charset="0"/>
                        <a:cs typeface="Times New Roman" panose="02020603050405020304" pitchFamily="18" charset="0"/>
                      </a:endParaRPr>
                    </a:p>
                  </a:txBody>
                  <a:tcPr marL="39327" marR="39327" marT="0" marB="0"/>
                </a:tc>
                <a:tc>
                  <a:txBody>
                    <a:bodyPr/>
                    <a:lstStyle/>
                    <a:p>
                      <a:pPr>
                        <a:spcBef>
                          <a:spcPts val="500"/>
                        </a:spcBef>
                      </a:pPr>
                      <a:r>
                        <a:rPr lang="ro-RO" sz="1000" dirty="0">
                          <a:effectLst/>
                          <a:latin typeface="Arial" panose="020B0604020202020204" pitchFamily="34" charset="0"/>
                          <a:cs typeface="Arial" panose="020B0604020202020204" pitchFamily="34" charset="0"/>
                        </a:rPr>
                        <a:t>3.1. Localizarea informației dorite în diferite fragmente ale unui text sau în mai multe texte pentru rezolvarea unei sarcini specifice</a:t>
                      </a:r>
                    </a:p>
                  </a:txBody>
                  <a:tcPr marL="39327" marR="39327" marT="0" marB="0"/>
                </a:tc>
                <a:tc vMerge="1">
                  <a:txBody>
                    <a:bodyPr/>
                    <a:lstStyle/>
                    <a:p>
                      <a:endParaRPr lang="ro-RO"/>
                    </a:p>
                  </a:txBody>
                  <a:tcPr/>
                </a:tc>
                <a:extLst>
                  <a:ext uri="{0D108BD9-81ED-4DB2-BD59-A6C34878D82A}">
                    <a16:rowId xmlns:a16="http://schemas.microsoft.com/office/drawing/2014/main" val="10005"/>
                  </a:ext>
                </a:extLst>
              </a:tr>
              <a:tr h="754396">
                <a:tc gridSpan="2">
                  <a:txBody>
                    <a:bodyPr/>
                    <a:lstStyle/>
                    <a:p>
                      <a:pPr marL="29845">
                        <a:spcBef>
                          <a:spcPts val="500"/>
                        </a:spcBef>
                        <a:spcAft>
                          <a:spcPts val="600"/>
                        </a:spcAft>
                        <a:tabLst>
                          <a:tab pos="144145" algn="l"/>
                        </a:tabLst>
                      </a:pPr>
                      <a:r>
                        <a:rPr lang="ro-RO" sz="1000" dirty="0">
                          <a:effectLst/>
                          <a:latin typeface="Arial" panose="020B0604020202020204" pitchFamily="34" charset="0"/>
                          <a:cs typeface="Arial" panose="020B0604020202020204" pitchFamily="34" charset="0"/>
                        </a:rPr>
                        <a:t>1.6 Recunoașterea organizării logice a unui paragraf / text literar</a:t>
                      </a:r>
                    </a:p>
                  </a:txBody>
                  <a:tcPr marL="39327" marR="39327" marT="0" marB="0"/>
                </a:tc>
                <a:tc hMerge="1">
                  <a:txBody>
                    <a:bodyPr/>
                    <a:lstStyle/>
                    <a:p>
                      <a:pPr>
                        <a:spcBef>
                          <a:spcPts val="500"/>
                        </a:spcBef>
                      </a:pPr>
                      <a:endParaRPr lang="ro-RO" sz="600" dirty="0">
                        <a:effectLst/>
                        <a:latin typeface="Calibri" panose="020F0502020204030204" pitchFamily="34" charset="0"/>
                        <a:cs typeface="Times New Roman" panose="02020603050405020304" pitchFamily="18" charset="0"/>
                      </a:endParaRPr>
                    </a:p>
                  </a:txBody>
                  <a:tcPr marL="39327" marR="39327" marT="0" marB="0"/>
                </a:tc>
                <a:tc>
                  <a:txBody>
                    <a:bodyPr/>
                    <a:lstStyle/>
                    <a:p>
                      <a:pPr>
                        <a:spcBef>
                          <a:spcPts val="500"/>
                        </a:spcBef>
                      </a:pPr>
                      <a:r>
                        <a:rPr lang="ro-RO" sz="1000" dirty="0">
                          <a:effectLst/>
                          <a:latin typeface="Arial" panose="020B0604020202020204" pitchFamily="34" charset="0"/>
                          <a:cs typeface="Arial" panose="020B0604020202020204" pitchFamily="34" charset="0"/>
                        </a:rPr>
                        <a:t> 3.3.  Identificarea informațiilor din texte formale pe teme de interes</a:t>
                      </a:r>
                    </a:p>
                    <a:p>
                      <a:pPr>
                        <a:spcBef>
                          <a:spcPts val="500"/>
                        </a:spcBef>
                      </a:pPr>
                      <a:r>
                        <a:rPr lang="ro-RO" sz="1000" dirty="0">
                          <a:effectLst/>
                          <a:latin typeface="Arial" panose="020B0604020202020204" pitchFamily="34" charset="0"/>
                          <a:cs typeface="Arial" panose="020B0604020202020204" pitchFamily="34" charset="0"/>
                        </a:rPr>
                        <a:t>3.5. Manifestarea interesului pentru înțelegerea diferitelor tipuri de texte</a:t>
                      </a:r>
                    </a:p>
                  </a:txBody>
                  <a:tcPr marL="39327" marR="39327" marT="0" marB="0"/>
                </a:tc>
                <a:tc vMerge="1">
                  <a:txBody>
                    <a:bodyPr/>
                    <a:lstStyle/>
                    <a:p>
                      <a:endParaRPr lang="ro-RO"/>
                    </a:p>
                  </a:txBody>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p:nvSpPr>
        <p:spPr bwMode="auto">
          <a:xfrm>
            <a:off x="3911600" y="300990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8" name="Rectangle 7"/>
          <p:cNvSpPr/>
          <p:nvPr/>
        </p:nvSpPr>
        <p:spPr>
          <a:xfrm>
            <a:off x="2595154" y="5991498"/>
            <a:ext cx="8168639" cy="830997"/>
          </a:xfrm>
          <a:prstGeom prst="rect">
            <a:avLst/>
          </a:prstGeom>
        </p:spPr>
        <p:txBody>
          <a:bodyPr wrap="square">
            <a:spAutoFit/>
          </a:bodyPr>
          <a:lstStyle/>
          <a:p>
            <a:pPr marL="171450" indent="-171450">
              <a:buFont typeface="Arial" panose="020B0604020202020204" pitchFamily="34" charset="0"/>
              <a:buChar char="•"/>
            </a:pPr>
            <a:r>
              <a:rPr lang="ro-RO" sz="800" dirty="0">
                <a:latin typeface="Arial" panose="020B0604020202020204" pitchFamily="34" charset="0"/>
                <a:ea typeface="Times New Roman" panose="02020603050405020304" pitchFamily="18" charset="0"/>
                <a:cs typeface="Arial" panose="020B0604020202020204" pitchFamily="34" charset="0"/>
              </a:rPr>
              <a:t>Formele de prezentare a conținuturilor notate cu </a:t>
            </a:r>
            <a:r>
              <a:rPr lang="ro-RO" sz="800" b="1" dirty="0">
                <a:latin typeface="Arial" panose="020B0604020202020204" pitchFamily="34" charset="0"/>
                <a:ea typeface="Times New Roman" panose="02020603050405020304" pitchFamily="18" charset="0"/>
                <a:cs typeface="Arial" panose="020B0604020202020204" pitchFamily="34" charset="0"/>
              </a:rPr>
              <a:t>aldine </a:t>
            </a:r>
            <a:r>
              <a:rPr lang="ro-RO" sz="800" dirty="0">
                <a:latin typeface="Arial" panose="020B0604020202020204" pitchFamily="34" charset="0"/>
                <a:ea typeface="Times New Roman" panose="02020603050405020304" pitchFamily="18" charset="0"/>
                <a:cs typeface="Arial" panose="020B0604020202020204" pitchFamily="34" charset="0"/>
              </a:rPr>
              <a:t>reprezintă elemente specifice pentru limba franceza L1 Intensiv</a:t>
            </a:r>
          </a:p>
          <a:p>
            <a:pPr marL="171450" indent="-171450">
              <a:buFont typeface="Arial" panose="020B0604020202020204" pitchFamily="34" charset="0"/>
              <a:buChar char="•"/>
            </a:pPr>
            <a:endParaRPr lang="ro-RO"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ro-RO" sz="800" b="1" dirty="0">
                <a:latin typeface="Arial" panose="020B0604020202020204" pitchFamily="34" charset="0"/>
                <a:cs typeface="Arial" panose="020B0604020202020204" pitchFamily="34" charset="0"/>
              </a:rPr>
              <a:t>NOTĂ Competențele 1.3, 1.4, 2.4 și respectiv 3.2 din programa de clasa a VIII-a Limba franceză Intensiv care nu au continuitate directă în programele de clasa a IX-a se vor dezvolta pe lângă competențele specifice deja existente în programa de clasa a IX-a.</a:t>
            </a:r>
            <a:br>
              <a:rPr lang="ro-RO" sz="800" dirty="0">
                <a:latin typeface="Arial" panose="020B0604020202020204" pitchFamily="34" charset="0"/>
                <a:cs typeface="Arial" panose="020B0604020202020204" pitchFamily="34" charset="0"/>
              </a:rPr>
            </a:br>
            <a:endParaRPr lang="ro-RO"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ro-RO" sz="800" dirty="0">
              <a:latin typeface="Arial" panose="020B0604020202020204" pitchFamily="34" charset="0"/>
              <a:cs typeface="Arial" panose="020B0604020202020204" pitchFamily="34" charset="0"/>
            </a:endParaRPr>
          </a:p>
        </p:txBody>
      </p:sp>
      <p:sp>
        <p:nvSpPr>
          <p:cNvPr id="9" name="Rectangle 8"/>
          <p:cNvSpPr/>
          <p:nvPr/>
        </p:nvSpPr>
        <p:spPr>
          <a:xfrm>
            <a:off x="3631474" y="191590"/>
            <a:ext cx="5468983" cy="1037207"/>
          </a:xfrm>
          <a:prstGeom prst="rect">
            <a:avLst/>
          </a:prstGeom>
        </p:spPr>
        <p:txBody>
          <a:bodyPr wrap="square">
            <a:spAutoFit/>
          </a:bodyPr>
          <a:lstStyle/>
          <a:p>
            <a:pPr algn="ctr">
              <a:lnSpc>
                <a:spcPct val="115000"/>
              </a:lnSpc>
              <a:spcBef>
                <a:spcPts val="600"/>
              </a:spcBef>
              <a:spcAft>
                <a:spcPts val="600"/>
              </a:spcAft>
            </a:pPr>
            <a:r>
              <a:rPr lang="en-US" sz="1200" b="1" dirty="0">
                <a:latin typeface="Arial" panose="020B0604020202020204" pitchFamily="34" charset="0"/>
                <a:ea typeface="Times New Roman" panose="02020603050405020304" pitchFamily="18" charset="0"/>
                <a:cs typeface="Arial" panose="020B0604020202020204" pitchFamily="34" charset="0"/>
              </a:rPr>
              <a:t>LIMBA FRANCEZĂ  -</a:t>
            </a:r>
            <a:r>
              <a:rPr lang="ro-RO" sz="1200" b="1" dirty="0">
                <a:latin typeface="Arial" panose="020B0604020202020204" pitchFamily="34" charset="0"/>
                <a:ea typeface="Times New Roman" panose="02020603050405020304" pitchFamily="18" charset="0"/>
                <a:cs typeface="Arial" panose="020B0604020202020204" pitchFamily="34" charset="0"/>
              </a:rPr>
              <a:t> </a:t>
            </a:r>
            <a:r>
              <a:rPr lang="en-US" sz="1200" b="1" dirty="0">
                <a:latin typeface="Arial" panose="020B0604020202020204" pitchFamily="34" charset="0"/>
                <a:ea typeface="Times New Roman" panose="02020603050405020304" pitchFamily="18" charset="0"/>
                <a:cs typeface="Arial" panose="020B0604020202020204" pitchFamily="34" charset="0"/>
              </a:rPr>
              <a:t>L1 INTENSIV</a:t>
            </a:r>
            <a:endParaRPr lang="ro-RO" sz="1200" b="1" dirty="0">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600"/>
              </a:spcBef>
              <a:spcAft>
                <a:spcPts val="600"/>
              </a:spcAft>
            </a:pPr>
            <a:r>
              <a:rPr lang="ro-RO" sz="1200" b="1" dirty="0">
                <a:latin typeface="Arial" panose="020B0604020202020204" pitchFamily="34" charset="0"/>
                <a:ea typeface="Calibri" panose="020F0502020204030204" pitchFamily="34" charset="0"/>
                <a:cs typeface="Arial" panose="020B0604020202020204" pitchFamily="34" charset="0"/>
              </a:rPr>
              <a:t>CLASA a IX-a</a:t>
            </a:r>
          </a:p>
          <a:p>
            <a:pPr algn="ctr">
              <a:lnSpc>
                <a:spcPct val="115000"/>
              </a:lnSpc>
              <a:spcBef>
                <a:spcPts val="600"/>
              </a:spcBef>
              <a:spcAft>
                <a:spcPts val="600"/>
              </a:spcAft>
            </a:pPr>
            <a:r>
              <a:rPr lang="ro-RO" sz="1200" b="1" dirty="0">
                <a:latin typeface="Arial" panose="020B0604020202020204" pitchFamily="34" charset="0"/>
                <a:cs typeface="Arial" panose="020B0604020202020204" pitchFamily="34" charset="0"/>
              </a:rPr>
              <a:t>TABEL COMPARATIV - COMPETENȚE SPECIFICE</a:t>
            </a:r>
          </a:p>
        </p:txBody>
      </p:sp>
    </p:spTree>
    <p:extLst>
      <p:ext uri="{BB962C8B-B14F-4D97-AF65-F5344CB8AC3E}">
        <p14:creationId xmlns:p14="http://schemas.microsoft.com/office/powerpoint/2010/main" val="368654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78839425"/>
              </p:ext>
            </p:extLst>
          </p:nvPr>
        </p:nvGraphicFramePr>
        <p:xfrm>
          <a:off x="2272937" y="-13324104"/>
          <a:ext cx="4910045" cy="7096812"/>
        </p:xfrm>
        <a:graphic>
          <a:graphicData uri="http://schemas.openxmlformats.org/drawingml/2006/table">
            <a:tbl>
              <a:tblPr firstRow="1" firstCol="1" bandRow="1">
                <a:tableStyleId>{5C22544A-7EE6-4342-B048-85BDC9FD1C3A}</a:tableStyleId>
              </a:tblPr>
              <a:tblGrid>
                <a:gridCol w="1385818">
                  <a:extLst>
                    <a:ext uri="{9D8B030D-6E8A-4147-A177-3AD203B41FA5}">
                      <a16:colId xmlns:a16="http://schemas.microsoft.com/office/drawing/2014/main" val="20000"/>
                    </a:ext>
                  </a:extLst>
                </a:gridCol>
                <a:gridCol w="1339963">
                  <a:extLst>
                    <a:ext uri="{9D8B030D-6E8A-4147-A177-3AD203B41FA5}">
                      <a16:colId xmlns:a16="http://schemas.microsoft.com/office/drawing/2014/main" val="20001"/>
                    </a:ext>
                  </a:extLst>
                </a:gridCol>
                <a:gridCol w="2184264">
                  <a:extLst>
                    <a:ext uri="{9D8B030D-6E8A-4147-A177-3AD203B41FA5}">
                      <a16:colId xmlns:a16="http://schemas.microsoft.com/office/drawing/2014/main" val="20002"/>
                    </a:ext>
                  </a:extLst>
                </a:gridCol>
              </a:tblGrid>
              <a:tr h="52219">
                <a:tc gridSpan="3">
                  <a:txBody>
                    <a:bodyPr/>
                    <a:lstStyle/>
                    <a:p>
                      <a:pPr marL="88900" marR="88900" algn="ctr">
                        <a:lnSpc>
                          <a:spcPct val="115000"/>
                        </a:lnSpc>
                        <a:spcBef>
                          <a:spcPts val="600"/>
                        </a:spcBef>
                        <a:spcAft>
                          <a:spcPts val="0"/>
                        </a:spcAft>
                      </a:pPr>
                      <a:r>
                        <a:rPr lang="ro-RO" sz="200">
                          <a:effectLst/>
                        </a:rPr>
                        <a:t>CONȚINUTURI RECOMANDATE</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52219">
                <a:tc>
                  <a:txBody>
                    <a:bodyPr/>
                    <a:lstStyle/>
                    <a:p>
                      <a:pPr marL="88900" marR="88900" algn="ctr">
                        <a:lnSpc>
                          <a:spcPct val="115000"/>
                        </a:lnSpc>
                        <a:spcBef>
                          <a:spcPts val="600"/>
                        </a:spcBef>
                        <a:spcAft>
                          <a:spcPts val="0"/>
                        </a:spcAft>
                      </a:pPr>
                      <a:r>
                        <a:rPr lang="ro-RO" sz="200">
                          <a:effectLst/>
                        </a:rPr>
                        <a:t>Teme</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tc>
                  <a:txBody>
                    <a:bodyPr/>
                    <a:lstStyle/>
                    <a:p>
                      <a:pPr marL="88900" marR="88900" algn="ctr">
                        <a:lnSpc>
                          <a:spcPct val="115000"/>
                        </a:lnSpc>
                        <a:spcBef>
                          <a:spcPts val="600"/>
                        </a:spcBef>
                        <a:spcAft>
                          <a:spcPts val="0"/>
                        </a:spcAft>
                      </a:pPr>
                      <a:r>
                        <a:rPr lang="ro-RO" sz="200">
                          <a:effectLst/>
                        </a:rPr>
                        <a:t>Funcții comunicative ale limbii </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tc>
                  <a:txBody>
                    <a:bodyPr/>
                    <a:lstStyle/>
                    <a:p>
                      <a:pPr marL="88900" marR="88900" algn="ctr">
                        <a:lnSpc>
                          <a:spcPct val="115000"/>
                        </a:lnSpc>
                        <a:spcBef>
                          <a:spcPts val="600"/>
                        </a:spcBef>
                        <a:spcAft>
                          <a:spcPts val="0"/>
                        </a:spcAft>
                      </a:pPr>
                      <a:r>
                        <a:rPr lang="ro-RO" sz="200">
                          <a:effectLst/>
                        </a:rPr>
                        <a:t>Elemente de construcție a comunicării</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extLst>
                  <a:ext uri="{0D108BD9-81ED-4DB2-BD59-A6C34878D82A}">
                    <a16:rowId xmlns:a16="http://schemas.microsoft.com/office/drawing/2014/main" val="10001"/>
                  </a:ext>
                </a:extLst>
              </a:tr>
              <a:tr h="3019761">
                <a:tc>
                  <a:txBody>
                    <a:bodyPr/>
                    <a:lstStyle/>
                    <a:p>
                      <a:pPr marR="88900" algn="just">
                        <a:lnSpc>
                          <a:spcPct val="115000"/>
                        </a:lnSpc>
                        <a:spcBef>
                          <a:spcPts val="600"/>
                        </a:spcBef>
                        <a:spcAft>
                          <a:spcPts val="0"/>
                        </a:spcAft>
                      </a:pPr>
                      <a:r>
                        <a:rPr lang="pt-PT" sz="200">
                          <a:effectLst/>
                        </a:rPr>
                        <a:t>Temele recomandate pentru structurarea competențelor specifice clasei a IX-a se fundamentează pe temele abordate în ciclul gimnazial.</a:t>
                      </a:r>
                      <a:endParaRPr lang="ro-RO" sz="200">
                        <a:effectLst/>
                      </a:endParaRPr>
                    </a:p>
                    <a:p>
                      <a:pPr marR="90170" algn="just">
                        <a:lnSpc>
                          <a:spcPct val="115000"/>
                        </a:lnSpc>
                        <a:spcBef>
                          <a:spcPts val="1200"/>
                        </a:spcBef>
                        <a:spcAft>
                          <a:spcPts val="1200"/>
                        </a:spcAft>
                      </a:pPr>
                      <a:r>
                        <a:rPr lang="pt-PT" sz="200">
                          <a:effectLst/>
                        </a:rPr>
                        <a:t>DOMENIUL PERSONAL</a:t>
                      </a:r>
                      <a:endParaRPr lang="ro-RO" sz="200">
                        <a:effectLst/>
                      </a:endParaRPr>
                    </a:p>
                    <a:p>
                      <a:pPr marR="88900" algn="just">
                        <a:lnSpc>
                          <a:spcPct val="115000"/>
                        </a:lnSpc>
                        <a:spcBef>
                          <a:spcPts val="600"/>
                        </a:spcBef>
                        <a:spcAft>
                          <a:spcPts val="0"/>
                        </a:spcAft>
                      </a:pPr>
                      <a:r>
                        <a:rPr lang="pt-PT" sz="200">
                          <a:effectLst/>
                        </a:rPr>
                        <a:t>Relații interpersonale</a:t>
                      </a:r>
                      <a:endParaRPr lang="ro-RO" sz="200">
                        <a:effectLst/>
                      </a:endParaRPr>
                    </a:p>
                    <a:p>
                      <a:pPr marR="88900" algn="just">
                        <a:lnSpc>
                          <a:spcPct val="115000"/>
                        </a:lnSpc>
                        <a:spcBef>
                          <a:spcPts val="600"/>
                        </a:spcBef>
                        <a:spcAft>
                          <a:spcPts val="0"/>
                        </a:spcAft>
                      </a:pPr>
                      <a:r>
                        <a:rPr lang="pt-PT" sz="200">
                          <a:effectLst/>
                        </a:rPr>
                        <a:t>Viața personală (alimentație, sănătate, activități de timp liber)</a:t>
                      </a:r>
                      <a:endParaRPr lang="ro-RO" sz="200">
                        <a:effectLst/>
                      </a:endParaRPr>
                    </a:p>
                    <a:p>
                      <a:pPr marR="88900" algn="just">
                        <a:lnSpc>
                          <a:spcPct val="115000"/>
                        </a:lnSpc>
                        <a:spcBef>
                          <a:spcPts val="600"/>
                        </a:spcBef>
                        <a:spcAft>
                          <a:spcPts val="0"/>
                        </a:spcAft>
                      </a:pPr>
                      <a:r>
                        <a:rPr lang="pt-PT" sz="200">
                          <a:effectLst/>
                        </a:rPr>
                        <a:t>Universul adolescenței (cultură, sport, literatură pentru tineret, noile media, rețele sociale)</a:t>
                      </a:r>
                      <a:endParaRPr lang="ro-RO" sz="200">
                        <a:effectLst/>
                      </a:endParaRPr>
                    </a:p>
                    <a:p>
                      <a:pPr marR="88900" algn="just">
                        <a:lnSpc>
                          <a:spcPct val="115000"/>
                        </a:lnSpc>
                        <a:spcBef>
                          <a:spcPts val="600"/>
                        </a:spcBef>
                        <a:spcAft>
                          <a:spcPts val="0"/>
                        </a:spcAft>
                      </a:pPr>
                      <a:r>
                        <a:rPr lang="ro-RO" sz="200">
                          <a:effectLst/>
                        </a:rPr>
                        <a:t>Stiluri de viață în lumea francofonă</a:t>
                      </a:r>
                    </a:p>
                    <a:p>
                      <a:pPr marR="90170" algn="just">
                        <a:lnSpc>
                          <a:spcPct val="115000"/>
                        </a:lnSpc>
                        <a:spcBef>
                          <a:spcPts val="1200"/>
                        </a:spcBef>
                        <a:spcAft>
                          <a:spcPts val="1200"/>
                        </a:spcAft>
                      </a:pPr>
                      <a:r>
                        <a:rPr lang="pt-PT" sz="200">
                          <a:effectLst/>
                        </a:rPr>
                        <a:t>DOMENIUL</a:t>
                      </a:r>
                      <a:r>
                        <a:rPr lang="ro-RO" sz="200">
                          <a:effectLst/>
                        </a:rPr>
                        <a:t> PUBLIC</a:t>
                      </a:r>
                    </a:p>
                    <a:p>
                      <a:pPr marR="88900" algn="just">
                        <a:lnSpc>
                          <a:spcPct val="115000"/>
                        </a:lnSpc>
                        <a:spcBef>
                          <a:spcPts val="600"/>
                        </a:spcBef>
                        <a:spcAft>
                          <a:spcPts val="0"/>
                        </a:spcAft>
                      </a:pPr>
                      <a:r>
                        <a:rPr lang="ro-RO" sz="200">
                          <a:effectLst/>
                        </a:rPr>
                        <a:t>Țări, regiuni, orașe – obiective culturale şi turistice</a:t>
                      </a:r>
                    </a:p>
                    <a:p>
                      <a:pPr marR="88900" algn="just">
                        <a:lnSpc>
                          <a:spcPct val="115000"/>
                        </a:lnSpc>
                        <a:spcBef>
                          <a:spcPts val="1200"/>
                        </a:spcBef>
                        <a:spcAft>
                          <a:spcPts val="0"/>
                        </a:spcAft>
                      </a:pPr>
                      <a:r>
                        <a:rPr lang="ro-RO" sz="200">
                          <a:effectLst/>
                        </a:rPr>
                        <a:t>Aspecte din viața contemporană (ecologice, sociale; conservarea patrimoniului cultural)</a:t>
                      </a:r>
                    </a:p>
                    <a:p>
                      <a:pPr marR="88900" algn="just">
                        <a:lnSpc>
                          <a:spcPct val="115000"/>
                        </a:lnSpc>
                        <a:spcBef>
                          <a:spcPts val="1200"/>
                        </a:spcBef>
                        <a:spcAft>
                          <a:spcPts val="0"/>
                        </a:spcAft>
                      </a:pPr>
                      <a:r>
                        <a:rPr lang="ro-RO" sz="200">
                          <a:effectLst/>
                        </a:rPr>
                        <a:t>Relația cu instituțiile şi serviciile publice</a:t>
                      </a:r>
                    </a:p>
                    <a:p>
                      <a:pPr marR="88900" algn="just">
                        <a:lnSpc>
                          <a:spcPct val="115000"/>
                        </a:lnSpc>
                        <a:spcBef>
                          <a:spcPts val="1200"/>
                        </a:spcBef>
                        <a:spcAft>
                          <a:spcPts val="0"/>
                        </a:spcAft>
                      </a:pPr>
                      <a:r>
                        <a:rPr lang="ro-RO" sz="200">
                          <a:effectLst/>
                        </a:rPr>
                        <a:t>DOMENIUL OCUPAȚIONAL</a:t>
                      </a:r>
                    </a:p>
                    <a:p>
                      <a:pPr marR="88900" algn="just">
                        <a:lnSpc>
                          <a:spcPct val="115000"/>
                        </a:lnSpc>
                        <a:spcBef>
                          <a:spcPts val="1200"/>
                        </a:spcBef>
                        <a:spcAft>
                          <a:spcPts val="0"/>
                        </a:spcAft>
                      </a:pPr>
                      <a:r>
                        <a:rPr lang="ro-RO" sz="200">
                          <a:effectLst/>
                        </a:rPr>
                        <a:t>Cunoașterea unor aspecte semnificative din viața profesională</a:t>
                      </a:r>
                    </a:p>
                    <a:p>
                      <a:pPr marR="88900" algn="just">
                        <a:lnSpc>
                          <a:spcPct val="115000"/>
                        </a:lnSpc>
                        <a:spcBef>
                          <a:spcPts val="1200"/>
                        </a:spcBef>
                        <a:spcAft>
                          <a:spcPts val="0"/>
                        </a:spcAft>
                      </a:pPr>
                      <a:r>
                        <a:rPr lang="ro-RO" sz="200">
                          <a:effectLst/>
                        </a:rPr>
                        <a:t>DOMENIUL EDUCAȚIONAL</a:t>
                      </a:r>
                    </a:p>
                    <a:p>
                      <a:pPr marR="88900" algn="just">
                        <a:lnSpc>
                          <a:spcPct val="115000"/>
                        </a:lnSpc>
                        <a:spcBef>
                          <a:spcPts val="1200"/>
                        </a:spcBef>
                        <a:spcAft>
                          <a:spcPts val="0"/>
                        </a:spcAft>
                      </a:pPr>
                      <a:r>
                        <a:rPr lang="ro-RO" sz="200">
                          <a:effectLst/>
                        </a:rPr>
                        <a:t>Viața culturală şi universul mass-media</a:t>
                      </a:r>
                    </a:p>
                    <a:p>
                      <a:pPr marR="88900" algn="just">
                        <a:lnSpc>
                          <a:spcPct val="115000"/>
                        </a:lnSpc>
                        <a:spcBef>
                          <a:spcPts val="1200"/>
                        </a:spcBef>
                        <a:spcAft>
                          <a:spcPts val="0"/>
                        </a:spcAft>
                      </a:pPr>
                      <a:r>
                        <a:rPr lang="ro-RO" sz="200">
                          <a:effectLst/>
                        </a:rPr>
                        <a:t>Repere de cultură şi civilizație ale spațiului cultural francofon şi ale culturii universale</a:t>
                      </a:r>
                    </a:p>
                    <a:p>
                      <a:pPr marR="88900" algn="just">
                        <a:lnSpc>
                          <a:spcPct val="115000"/>
                        </a:lnSpc>
                        <a:spcBef>
                          <a:spcPts val="1200"/>
                        </a:spcBef>
                        <a:spcAft>
                          <a:spcPts val="0"/>
                        </a:spcAft>
                      </a:pPr>
                      <a:r>
                        <a:rPr lang="ro-RO" sz="200">
                          <a:effectLst/>
                        </a:rPr>
                        <a:t>Texte din literatura franceză şi francofonă</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tc>
                  <a:txBody>
                    <a:bodyPr/>
                    <a:lstStyle/>
                    <a:p>
                      <a:pPr marR="90170" algn="just">
                        <a:lnSpc>
                          <a:spcPct val="115000"/>
                        </a:lnSpc>
                        <a:spcBef>
                          <a:spcPts val="600"/>
                        </a:spcBef>
                        <a:spcAft>
                          <a:spcPts val="600"/>
                        </a:spcAft>
                      </a:pPr>
                      <a:r>
                        <a:rPr lang="ro-RO" sz="200">
                          <a:effectLst/>
                        </a:rPr>
                        <a:t>CONSOLIDARE:</a:t>
                      </a: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se prezenta / a-și prezenta colegii / mediul și modul de lucru. (Se recomandă abordarea sub forma consolidării, cu accent pe mediul și modul de lucru)</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angaja / a continua / a încheia un schimb verbal (Se recomandă abordarea sub forma consolidării, cu accent pe aspectele formale ale conversației/ diferențele de registru de limbă)</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da / a cere informații practice despre persoane, obiecte, locuri, evenimente, experiențe personale</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descrie persoane, obiecte, locuri, activități, experiențe personale</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relata activități / evenimente </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face o urare / a felicita (Se recomandă abordarea actului de limbaj la nivel de consolidare, cu accent pe aspectele formale ale comunicării)</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exprima acordul / dezacordul </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cere / a da explicații (Se recomandă a se insista pe formularea de cereri de explicații și pe abordarea din perspectiva diferitelor registre lingvistice)</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exprima un punct de vedere personal(Se recomandă abordarea exprimării unui punct de vedere argumentat/ structurat)</a:t>
                      </a:r>
                      <a:endParaRPr lang="ro-RO" sz="200">
                        <a:effectLst/>
                      </a:endParaRPr>
                    </a:p>
                    <a:p>
                      <a:pPr marR="90170" algn="just">
                        <a:lnSpc>
                          <a:spcPct val="115000"/>
                        </a:lnSpc>
                        <a:spcBef>
                          <a:spcPts val="600"/>
                        </a:spcBef>
                        <a:spcAft>
                          <a:spcPts val="600"/>
                        </a:spcAft>
                      </a:pPr>
                      <a:r>
                        <a:rPr lang="ro-RO" sz="200">
                          <a:effectLst/>
                        </a:rPr>
                        <a:t>SISTEMATIZARE:</a:t>
                      </a: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cere / a da / a refuza permisiunea</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exprima o interdicție</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pt-PT" sz="200">
                          <a:effectLst/>
                        </a:rPr>
                        <a:t>a exprima necesitatea / obligația</a:t>
                      </a:r>
                      <a:endParaRPr lang="ro-RO" sz="200">
                        <a:effectLst/>
                      </a:endParaRPr>
                    </a:p>
                    <a:p>
                      <a:pPr marL="342900" marR="90170" lvl="0" indent="-342900" algn="just" fontAlgn="base">
                        <a:lnSpc>
                          <a:spcPct val="115000"/>
                        </a:lnSpc>
                        <a:spcBef>
                          <a:spcPts val="600"/>
                        </a:spcBef>
                        <a:spcAft>
                          <a:spcPts val="600"/>
                        </a:spcAft>
                        <a:buSzPts val="1200"/>
                        <a:buFont typeface="Times New Roman" panose="02020603050405020304" pitchFamily="18" charset="0"/>
                        <a:buChar char="-"/>
                        <a:tabLst>
                          <a:tab pos="177800" algn="l"/>
                        </a:tabLst>
                      </a:pPr>
                      <a:r>
                        <a:rPr lang="ro-RO" sz="200">
                          <a:effectLst/>
                        </a:rPr>
                        <a:t>a-şi exprima interesul </a:t>
                      </a:r>
                      <a:endParaRPr lang="ro-RO" sz="20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tc>
                  <a:txBody>
                    <a:bodyPr/>
                    <a:lstStyle/>
                    <a:p>
                      <a:pPr marR="90170" algn="just">
                        <a:lnSpc>
                          <a:spcPct val="115000"/>
                        </a:lnSpc>
                        <a:spcBef>
                          <a:spcPts val="600"/>
                        </a:spcBef>
                        <a:spcAft>
                          <a:spcPts val="600"/>
                        </a:spcAft>
                      </a:pPr>
                      <a:r>
                        <a:rPr lang="ro-RO" sz="200" dirty="0">
                          <a:effectLst/>
                        </a:rPr>
                        <a:t>CONSOLIDARE:</a:t>
                      </a:r>
                    </a:p>
                    <a:p>
                      <a:pPr marR="90170" algn="just" fontAlgn="base">
                        <a:lnSpc>
                          <a:spcPct val="115000"/>
                        </a:lnSpc>
                        <a:spcBef>
                          <a:spcPts val="600"/>
                        </a:spcBef>
                        <a:spcAft>
                          <a:spcPts val="600"/>
                        </a:spcAft>
                      </a:pPr>
                      <a:r>
                        <a:rPr lang="ro-RO" sz="200" dirty="0">
                          <a:effectLst/>
                        </a:rPr>
                        <a:t>I. Lexic</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cuvinte, sintagme corespunzând funcțiilor comunicative şi domeniilor tematice</a:t>
                      </a:r>
                      <a:endParaRPr lang="ro-RO" sz="200" dirty="0">
                        <a:effectLst/>
                      </a:endParaRP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relații semantice (sinonime, antonime, omonime, paronime, familii de cuvinte)</a:t>
                      </a:r>
                      <a:endParaRPr lang="ro-RO" sz="200" dirty="0">
                        <a:effectLst/>
                      </a:endParaRPr>
                    </a:p>
                    <a:p>
                      <a:pPr marR="88900" algn="just" fontAlgn="base">
                        <a:lnSpc>
                          <a:spcPct val="115000"/>
                        </a:lnSpc>
                        <a:spcBef>
                          <a:spcPts val="600"/>
                        </a:spcBef>
                        <a:spcAft>
                          <a:spcPts val="0"/>
                        </a:spcAft>
                      </a:pPr>
                      <a:r>
                        <a:rPr lang="ro-RO" sz="200" dirty="0">
                          <a:effectLst/>
                        </a:rPr>
                        <a:t>II. Gramatică</a:t>
                      </a:r>
                    </a:p>
                    <a:p>
                      <a:pPr marL="454660" marR="88900" indent="-454660" algn="just">
                        <a:lnSpc>
                          <a:spcPct val="115000"/>
                        </a:lnSpc>
                        <a:spcBef>
                          <a:spcPts val="600"/>
                        </a:spcBef>
                        <a:spcAft>
                          <a:spcPts val="0"/>
                        </a:spcAft>
                      </a:pPr>
                      <a:r>
                        <a:rPr lang="ro-RO" sz="200" dirty="0">
                          <a:effectLst/>
                        </a:rPr>
                        <a:t>Articolul și substantivul </a:t>
                      </a:r>
                      <a:r>
                        <a:rPr lang="pt-PT" sz="200" dirty="0">
                          <a:effectLst/>
                        </a:rPr>
                        <a:t>(Se recomandă abordarea cu precădere a excepțiilor. Se pot include aici substantivele care își modifică sensul în funcție de gen, cele defective de singular sau de plural, etc.)</a:t>
                      </a:r>
                      <a:endParaRPr lang="ro-RO" sz="200" dirty="0">
                        <a:effectLst/>
                      </a:endParaRPr>
                    </a:p>
                    <a:p>
                      <a:pPr marR="88900" algn="just">
                        <a:lnSpc>
                          <a:spcPct val="115000"/>
                        </a:lnSpc>
                        <a:spcBef>
                          <a:spcPts val="600"/>
                        </a:spcBef>
                        <a:spcAft>
                          <a:spcPts val="0"/>
                        </a:spcAft>
                      </a:pPr>
                      <a:r>
                        <a:rPr lang="ro-RO" sz="200" dirty="0">
                          <a:effectLst/>
                        </a:rPr>
                        <a:t>Adjectivul calificativ și pronominal</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adjectivul cu grade de comparație neregulate: regulile de bază de formare a femininului și a pluralului, inclusiv cazuri particulare </a:t>
                      </a:r>
                      <a:r>
                        <a:rPr lang="pt-PT" sz="200" dirty="0">
                          <a:effectLst/>
                        </a:rPr>
                        <a:t>(Se recomandă abordarea cu precădere a excepțiilor. Exemplu: adjectivele care își modifică sensul în funcție de locul lor în propoziție) </a:t>
                      </a:r>
                      <a:endParaRPr lang="ro-RO" sz="200" dirty="0">
                        <a:effectLst/>
                      </a:endParaRP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adjectivele posesive, demonstrative </a:t>
                      </a:r>
                      <a:r>
                        <a:rPr lang="ro-RO" sz="200" dirty="0" err="1">
                          <a:effectLst/>
                        </a:rPr>
                        <a:t>şi</a:t>
                      </a:r>
                      <a:r>
                        <a:rPr lang="ro-RO" sz="200" dirty="0">
                          <a:effectLst/>
                        </a:rPr>
                        <a:t> nehotărâte (formele cele mai frecvente în comunicare)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adjectivul numeral (</a:t>
                      </a:r>
                      <a:r>
                        <a:rPr lang="pt-PT" sz="200" dirty="0">
                          <a:effectLst/>
                        </a:rPr>
                        <a:t>Se recomandă abordarea numeralelor formate din mai mult de 5 cifre şi a celor ordinare)</a:t>
                      </a:r>
                      <a:endParaRPr lang="ro-RO" sz="200" dirty="0">
                        <a:effectLst/>
                      </a:endParaRPr>
                    </a:p>
                    <a:p>
                      <a:pPr marR="90170" algn="just">
                        <a:lnSpc>
                          <a:spcPct val="115000"/>
                        </a:lnSpc>
                        <a:spcBef>
                          <a:spcPts val="600"/>
                        </a:spcBef>
                        <a:spcAft>
                          <a:spcPts val="600"/>
                        </a:spcAft>
                      </a:pPr>
                      <a:r>
                        <a:rPr lang="ro-RO" sz="200" dirty="0">
                          <a:effectLst/>
                        </a:rPr>
                        <a:t>Pronumele</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personale (accentuate </a:t>
                      </a:r>
                      <a:r>
                        <a:rPr lang="ro-RO" sz="200" dirty="0" err="1">
                          <a:effectLst/>
                        </a:rPr>
                        <a:t>şi</a:t>
                      </a:r>
                      <a:r>
                        <a:rPr lang="ro-RO" sz="200" dirty="0">
                          <a:effectLst/>
                        </a:rPr>
                        <a:t> neaccentuate) cu funcție de subiect </a:t>
                      </a:r>
                      <a:r>
                        <a:rPr lang="ro-RO" sz="200" dirty="0" err="1">
                          <a:effectLst/>
                        </a:rPr>
                        <a:t>şi</a:t>
                      </a:r>
                      <a:r>
                        <a:rPr lang="ro-RO" sz="200" dirty="0">
                          <a:effectLst/>
                        </a:rPr>
                        <a:t> pronumele on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personale complemente </a:t>
                      </a:r>
                      <a:r>
                        <a:rPr lang="ro-RO" sz="200" dirty="0" err="1">
                          <a:effectLst/>
                        </a:rPr>
                        <a:t>şi</a:t>
                      </a:r>
                      <a:r>
                        <a:rPr lang="ro-RO" sz="200" dirty="0">
                          <a:effectLst/>
                        </a:rPr>
                        <a:t> locul lor în fraza asertivă </a:t>
                      </a:r>
                      <a:r>
                        <a:rPr lang="ro-RO" sz="200" dirty="0" err="1">
                          <a:effectLst/>
                        </a:rPr>
                        <a:t>şi</a:t>
                      </a:r>
                      <a:r>
                        <a:rPr lang="ro-RO" sz="200" dirty="0">
                          <a:effectLst/>
                        </a:rPr>
                        <a:t> interogativă, locul pronumelor personale complemente în fraza imperativă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demonstrativ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en </a:t>
                      </a:r>
                      <a:r>
                        <a:rPr lang="ro-RO" sz="200" dirty="0" err="1">
                          <a:effectLst/>
                        </a:rPr>
                        <a:t>şi</a:t>
                      </a:r>
                      <a:r>
                        <a:rPr lang="ro-RO" sz="200" dirty="0">
                          <a:effectLst/>
                        </a:rPr>
                        <a:t> y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relative simple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pronumele nehotărât (formele cele mai frecvente în comunicare)</a:t>
                      </a:r>
                    </a:p>
                    <a:p>
                      <a:pPr marR="90170" algn="just">
                        <a:lnSpc>
                          <a:spcPct val="115000"/>
                        </a:lnSpc>
                        <a:spcBef>
                          <a:spcPts val="600"/>
                        </a:spcBef>
                        <a:spcAft>
                          <a:spcPts val="600"/>
                        </a:spcAft>
                      </a:pPr>
                      <a:r>
                        <a:rPr lang="ro-RO" sz="200" dirty="0">
                          <a:effectLst/>
                        </a:rPr>
                        <a:t>Verbul</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diateza activă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diateza pasivă</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modul indicativ : prezent, imperfect, perfect compus (inclusiv acordul participiului trecut cu COD), mai mult ca perfect (inclusiv exprimarea unei acțiuni anterioare altei acțiuni trecute din narațiune), viitorul simplu și apropiat, inclusiv distincția perfect compus / imperfect – situarea unei acțiuni într-o narațiune la trecut și imperfect / perfect compus / prezent – evoluția unei situații</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concordanța timpurilor la indicativ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modul imperativ : afirmativ </a:t>
                      </a:r>
                      <a:r>
                        <a:rPr lang="ro-RO" sz="200" dirty="0" err="1">
                          <a:effectLst/>
                        </a:rPr>
                        <a:t>şi</a:t>
                      </a:r>
                      <a:r>
                        <a:rPr lang="ro-RO" sz="200" dirty="0">
                          <a:effectLst/>
                        </a:rPr>
                        <a:t> negativ</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modul condițional: condiționalul prezent </a:t>
                      </a:r>
                      <a:r>
                        <a:rPr lang="ro-RO" sz="200" dirty="0" err="1">
                          <a:effectLst/>
                        </a:rPr>
                        <a:t>şi</a:t>
                      </a:r>
                      <a:r>
                        <a:rPr lang="ro-RO" sz="200" dirty="0">
                          <a:effectLst/>
                        </a:rPr>
                        <a:t> trecut, inclusiv valori : exprimare a politeții sau a unei propuneri, exprimarea dorinței, a urării, a ipotezei (fapte imaginare), exprimarea regretului</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modul subjonctiv: subjonctivul prezent </a:t>
                      </a:r>
                      <a:r>
                        <a:rPr lang="ro-RO" sz="200" dirty="0" err="1">
                          <a:effectLst/>
                        </a:rPr>
                        <a:t>şi</a:t>
                      </a:r>
                      <a:r>
                        <a:rPr lang="ro-RO" sz="200" dirty="0">
                          <a:effectLst/>
                        </a:rPr>
                        <a:t> folosirea acestuia în completiva directă, inclusiv exprimarea posibilității, a obligației, verbe de opinie + sentiment urmate de modul subjonctiv </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gerunziul: inclusiv exprimarea modului, a condiției, a simultaneității </a:t>
                      </a:r>
                    </a:p>
                    <a:p>
                      <a:pPr marR="90170" algn="just">
                        <a:lnSpc>
                          <a:spcPct val="115000"/>
                        </a:lnSpc>
                        <a:spcBef>
                          <a:spcPts val="600"/>
                        </a:spcBef>
                        <a:spcAft>
                          <a:spcPts val="600"/>
                        </a:spcAft>
                      </a:pPr>
                      <a:r>
                        <a:rPr lang="ro-RO" sz="200" dirty="0">
                          <a:effectLst/>
                        </a:rPr>
                        <a:t>Adverbul</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ro-RO" sz="200" dirty="0">
                          <a:effectLst/>
                        </a:rPr>
                        <a:t>inclusiv adverbe cu grade de comparație neregulată </a:t>
                      </a:r>
                    </a:p>
                    <a:p>
                      <a:pPr marR="90170" algn="just">
                        <a:lnSpc>
                          <a:spcPct val="115000"/>
                        </a:lnSpc>
                        <a:spcBef>
                          <a:spcPts val="600"/>
                        </a:spcBef>
                        <a:spcAft>
                          <a:spcPts val="600"/>
                        </a:spcAft>
                      </a:pPr>
                      <a:r>
                        <a:rPr lang="ro-RO" sz="200" dirty="0">
                          <a:effectLst/>
                        </a:rPr>
                        <a:t>Prepoziții</a:t>
                      </a:r>
                      <a:r>
                        <a:rPr lang="pt-PT" sz="200" dirty="0">
                          <a:effectLst/>
                        </a:rPr>
                        <a:t> şi conjuncții frecvente</a:t>
                      </a:r>
                      <a:endParaRPr lang="ro-RO" sz="200" dirty="0">
                        <a:effectLst/>
                      </a:endParaRPr>
                    </a:p>
                    <a:p>
                      <a:pPr marR="90170" algn="just">
                        <a:lnSpc>
                          <a:spcPct val="115000"/>
                        </a:lnSpc>
                        <a:spcBef>
                          <a:spcPts val="600"/>
                        </a:spcBef>
                        <a:spcAft>
                          <a:spcPts val="600"/>
                        </a:spcAft>
                      </a:pPr>
                      <a:r>
                        <a:rPr lang="pt-PT" sz="200" dirty="0">
                          <a:effectLst/>
                        </a:rPr>
                        <a:t>Tipuri </a:t>
                      </a:r>
                      <a:r>
                        <a:rPr lang="ro-RO" sz="200" dirty="0">
                          <a:effectLst/>
                        </a:rPr>
                        <a:t>de</a:t>
                      </a:r>
                      <a:r>
                        <a:rPr lang="pt-PT" sz="200" dirty="0">
                          <a:effectLst/>
                        </a:rPr>
                        <a:t> fraze</a:t>
                      </a:r>
                      <a:endParaRPr lang="ro-RO" sz="200" dirty="0">
                        <a:effectLst/>
                      </a:endParaRP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fraza asertivă, fraza interogativă directă, fraza imperativă</a:t>
                      </a:r>
                      <a:endParaRPr lang="ro-RO" sz="200" dirty="0">
                        <a:effectLst/>
                      </a:endParaRP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fraza negativă (Se recomandă abordarea cu precădere a dublei negații, a negației restrictive și a negației ne….jamais / ne….plus / ne…rien / ne….personne, etc.)</a:t>
                      </a:r>
                      <a:endParaRPr lang="ro-RO" sz="200" dirty="0">
                        <a:effectLst/>
                      </a:endParaRPr>
                    </a:p>
                    <a:p>
                      <a:pPr marR="90170" algn="just">
                        <a:lnSpc>
                          <a:spcPct val="115000"/>
                        </a:lnSpc>
                        <a:spcBef>
                          <a:spcPts val="600"/>
                        </a:spcBef>
                        <a:spcAft>
                          <a:spcPts val="600"/>
                        </a:spcAft>
                      </a:pPr>
                      <a:r>
                        <a:rPr lang="ro-RO" sz="200" dirty="0">
                          <a:effectLst/>
                        </a:rPr>
                        <a:t>SISTEMATIZARE:</a:t>
                      </a:r>
                    </a:p>
                    <a:p>
                      <a:pPr marR="90170" algn="just">
                        <a:lnSpc>
                          <a:spcPct val="115000"/>
                        </a:lnSpc>
                        <a:spcBef>
                          <a:spcPts val="600"/>
                        </a:spcBef>
                        <a:spcAft>
                          <a:spcPts val="600"/>
                        </a:spcAft>
                      </a:pPr>
                      <a:r>
                        <a:rPr lang="ro-RO" sz="200" dirty="0">
                          <a:effectLst/>
                        </a:rPr>
                        <a:t>Pronumele relative compuse</a:t>
                      </a:r>
                    </a:p>
                    <a:p>
                      <a:pPr marR="90170" algn="just">
                        <a:lnSpc>
                          <a:spcPct val="115000"/>
                        </a:lnSpc>
                        <a:spcBef>
                          <a:spcPts val="600"/>
                        </a:spcBef>
                        <a:spcAft>
                          <a:spcPts val="600"/>
                        </a:spcAft>
                      </a:pPr>
                      <a:r>
                        <a:rPr lang="ro-RO" sz="200" dirty="0">
                          <a:effectLst/>
                        </a:rPr>
                        <a:t>Verbul</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perfectul simplu: recunoaștere şi folosire în povestire </a:t>
                      </a:r>
                      <a:endParaRPr lang="ro-RO" sz="200" dirty="0">
                        <a:effectLst/>
                      </a:endParaRP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SI condițional (I,II,III)</a:t>
                      </a:r>
                      <a:endParaRPr lang="ro-RO" sz="200" dirty="0">
                        <a:effectLst/>
                      </a:endParaRPr>
                    </a:p>
                    <a:p>
                      <a:pPr marR="90170" algn="just">
                        <a:lnSpc>
                          <a:spcPct val="115000"/>
                        </a:lnSpc>
                        <a:spcBef>
                          <a:spcPts val="600"/>
                        </a:spcBef>
                        <a:spcAft>
                          <a:spcPts val="600"/>
                        </a:spcAft>
                      </a:pPr>
                      <a:r>
                        <a:rPr lang="ro-RO" sz="200" dirty="0">
                          <a:effectLst/>
                        </a:rPr>
                        <a:t>Adverbul</a:t>
                      </a:r>
                    </a:p>
                    <a:p>
                      <a:pPr marL="342900" marR="90170" lvl="0" indent="-342900" fontAlgn="base">
                        <a:spcBef>
                          <a:spcPts val="600"/>
                        </a:spcBef>
                        <a:spcAft>
                          <a:spcPts val="600"/>
                        </a:spcAft>
                        <a:buSzPts val="1200"/>
                        <a:buFont typeface="Times New Roman" panose="02020603050405020304" pitchFamily="18" charset="0"/>
                        <a:buChar char="-"/>
                        <a:tabLst>
                          <a:tab pos="177800" algn="l"/>
                        </a:tabLst>
                      </a:pPr>
                      <a:r>
                        <a:rPr lang="pt-PT" sz="200" dirty="0">
                          <a:effectLst/>
                        </a:rPr>
                        <a:t>de afirmație și de negație</a:t>
                      </a:r>
                      <a:endParaRPr lang="ro-R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9830" marR="9830" marT="9830" marB="9830"/>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2484658"/>
              </p:ext>
            </p:extLst>
          </p:nvPr>
        </p:nvGraphicFramePr>
        <p:xfrm>
          <a:off x="1705233" y="554574"/>
          <a:ext cx="9797792" cy="6108011"/>
        </p:xfrm>
        <a:graphic>
          <a:graphicData uri="http://schemas.openxmlformats.org/drawingml/2006/table">
            <a:tbl>
              <a:tblPr firstRow="1" firstCol="1" bandRow="1">
                <a:tableStyleId>{5C22544A-7EE6-4342-B048-85BDC9FD1C3A}</a:tableStyleId>
              </a:tblPr>
              <a:tblGrid>
                <a:gridCol w="2765342">
                  <a:extLst>
                    <a:ext uri="{9D8B030D-6E8A-4147-A177-3AD203B41FA5}">
                      <a16:colId xmlns:a16="http://schemas.microsoft.com/office/drawing/2014/main" val="20000"/>
                    </a:ext>
                  </a:extLst>
                </a:gridCol>
                <a:gridCol w="3237284">
                  <a:extLst>
                    <a:ext uri="{9D8B030D-6E8A-4147-A177-3AD203B41FA5}">
                      <a16:colId xmlns:a16="http://schemas.microsoft.com/office/drawing/2014/main" val="20001"/>
                    </a:ext>
                  </a:extLst>
                </a:gridCol>
                <a:gridCol w="3795166">
                  <a:extLst>
                    <a:ext uri="{9D8B030D-6E8A-4147-A177-3AD203B41FA5}">
                      <a16:colId xmlns:a16="http://schemas.microsoft.com/office/drawing/2014/main" val="20002"/>
                    </a:ext>
                  </a:extLst>
                </a:gridCol>
              </a:tblGrid>
              <a:tr h="281449">
                <a:tc gridSpan="3">
                  <a:txBody>
                    <a:bodyPr/>
                    <a:lstStyle/>
                    <a:p>
                      <a:pPr marL="88900" marR="88900" algn="ctr">
                        <a:lnSpc>
                          <a:spcPct val="115000"/>
                        </a:lnSpc>
                        <a:spcBef>
                          <a:spcPts val="600"/>
                        </a:spcBef>
                        <a:spcAft>
                          <a:spcPts val="0"/>
                        </a:spcAft>
                      </a:pPr>
                      <a:r>
                        <a:rPr lang="ro-RO" sz="1200" dirty="0">
                          <a:solidFill>
                            <a:schemeClr val="tx1"/>
                          </a:solidFill>
                          <a:effectLst/>
                        </a:rPr>
                        <a:t>CONȚINUTURI RECOMANDATE</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313509">
                <a:tc>
                  <a:txBody>
                    <a:bodyPr/>
                    <a:lstStyle/>
                    <a:p>
                      <a:pPr marL="88900" marR="88900" algn="ctr">
                        <a:lnSpc>
                          <a:spcPct val="115000"/>
                        </a:lnSpc>
                        <a:spcBef>
                          <a:spcPts val="600"/>
                        </a:spcBef>
                        <a:spcAft>
                          <a:spcPts val="0"/>
                        </a:spcAft>
                      </a:pPr>
                      <a:r>
                        <a:rPr lang="ro-RO" sz="900" b="1" dirty="0">
                          <a:solidFill>
                            <a:schemeClr val="tx1"/>
                          </a:solidFill>
                          <a:effectLst/>
                          <a:latin typeface="Arial" panose="020B0604020202020204" pitchFamily="34" charset="0"/>
                          <a:cs typeface="Arial" panose="020B0604020202020204" pitchFamily="34" charset="0"/>
                        </a:rPr>
                        <a:t>Teme</a:t>
                      </a:r>
                      <a:endParaRPr lang="ro-RO"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ctr">
                        <a:lnSpc>
                          <a:spcPct val="115000"/>
                        </a:lnSpc>
                        <a:spcBef>
                          <a:spcPts val="600"/>
                        </a:spcBef>
                        <a:spcAft>
                          <a:spcPts val="0"/>
                        </a:spcAft>
                      </a:pPr>
                      <a:r>
                        <a:rPr lang="ro-RO" sz="900" b="1" dirty="0">
                          <a:effectLst/>
                          <a:latin typeface="Arial" panose="020B0604020202020204" pitchFamily="34" charset="0"/>
                          <a:cs typeface="Arial" panose="020B0604020202020204" pitchFamily="34" charset="0"/>
                        </a:rPr>
                        <a:t>Funcții comunicative ale limbii </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ctr">
                        <a:lnSpc>
                          <a:spcPct val="115000"/>
                        </a:lnSpc>
                        <a:spcBef>
                          <a:spcPts val="600"/>
                        </a:spcBef>
                        <a:spcAft>
                          <a:spcPts val="0"/>
                        </a:spcAft>
                      </a:pPr>
                      <a:r>
                        <a:rPr lang="ro-RO" sz="900" b="1" dirty="0">
                          <a:effectLst/>
                          <a:latin typeface="Arial" panose="020B0604020202020204" pitchFamily="34" charset="0"/>
                          <a:cs typeface="Arial" panose="020B0604020202020204" pitchFamily="34" charset="0"/>
                        </a:rPr>
                        <a:t>Elemente de construcție a comunicării</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0001"/>
                  </a:ext>
                </a:extLst>
              </a:tr>
              <a:tr h="313509">
                <a:tc>
                  <a:txBody>
                    <a:bodyPr/>
                    <a:lstStyle/>
                    <a:p>
                      <a:pPr marR="88900" algn="just">
                        <a:lnSpc>
                          <a:spcPct val="115000"/>
                        </a:lnSpc>
                        <a:spcBef>
                          <a:spcPts val="600"/>
                        </a:spcBef>
                        <a:spcAft>
                          <a:spcPts val="0"/>
                        </a:spcAft>
                      </a:pP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Temele recomandate pentru structurarea competențelor specifice clasei a IX-a se fundamentează pe temele abordate în ciclul gimnazial.</a:t>
                      </a:r>
                      <a:endParaRPr lang="ro-RO"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90170" algn="just">
                        <a:lnSpc>
                          <a:spcPct val="115000"/>
                        </a:lnSpc>
                        <a:spcBef>
                          <a:spcPts val="1200"/>
                        </a:spcBef>
                        <a:spcAft>
                          <a:spcPts val="1200"/>
                        </a:spcAft>
                      </a:pP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DOMENIUL PERSONAL</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Relații interpersonale</a:t>
                      </a: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Viața personală (alimentație, sănătate, activități de timp liber); </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Universul adolescenței (cultură, sport, literatură pentru tineret, noile media, rețele sociale)</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Stiluri de viață în lumea francofonă</a:t>
                      </a: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o-RO"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90170" algn="just">
                        <a:lnSpc>
                          <a:spcPct val="115000"/>
                        </a:lnSpc>
                        <a:spcBef>
                          <a:spcPts val="1200"/>
                        </a:spcBef>
                        <a:spcAft>
                          <a:spcPts val="1200"/>
                        </a:spcAft>
                      </a:pPr>
                      <a:r>
                        <a:rPr lang="pt-PT"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DOMENIUL</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PUBLIC</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Țări, regiuni, orașe – obiective culturale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turistice</a:t>
                      </a: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ro-RO"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Aspecte din viața contemporană (ecologice, sociale; conservarea patrimoniului cultural)</a:t>
                      </a: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Relația cu instituțiile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serviciile publice</a:t>
                      </a:r>
                      <a:endParaRPr lang="ro-RO"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88900" algn="just">
                        <a:lnSpc>
                          <a:spcPct val="115000"/>
                        </a:lnSpc>
                        <a:spcBef>
                          <a:spcPts val="1200"/>
                        </a:spcBef>
                        <a:spcAft>
                          <a:spcPts val="0"/>
                        </a:spcAft>
                      </a:pP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DOMENIUL OCUPAȚIONAL</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Cunoașterea unor aspecte semnificative din viața profesională</a:t>
                      </a:r>
                      <a:endParaRPr lang="ro-RO"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88900" algn="just">
                        <a:lnSpc>
                          <a:spcPct val="115000"/>
                        </a:lnSpc>
                        <a:spcBef>
                          <a:spcPts val="1200"/>
                        </a:spcBef>
                        <a:spcAft>
                          <a:spcPts val="0"/>
                        </a:spcAft>
                      </a:pP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DOMENIUL EDUCAȚIONAL</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Viața culturală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universul mass-media</a:t>
                      </a:r>
                      <a:r>
                        <a:rPr lang="en-US" sz="8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Repere de cultură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civilizație ale spațiului cultural francofon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ale culturii universal</a:t>
                      </a:r>
                      <a:r>
                        <a:rPr lang="en-US"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Texte din literatura franceză </a:t>
                      </a:r>
                      <a:r>
                        <a:rPr lang="ro-RO" sz="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şi</a:t>
                      </a:r>
                      <a:r>
                        <a:rPr lang="ro-RO"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francofonă</a:t>
                      </a:r>
                      <a:endParaRPr lang="ro-RO" sz="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R="90170" algn="just">
                        <a:lnSpc>
                          <a:spcPct val="115000"/>
                        </a:lnSpc>
                        <a:spcBef>
                          <a:spcPts val="600"/>
                        </a:spcBef>
                        <a:spcAft>
                          <a:spcPts val="600"/>
                        </a:spcAft>
                      </a:pPr>
                      <a:r>
                        <a:rPr lang="ro-RO" sz="900" b="1" dirty="0">
                          <a:effectLst/>
                          <a:latin typeface="Arial" panose="020B0604020202020204" pitchFamily="34" charset="0"/>
                          <a:ea typeface="Times New Roman" panose="02020603050405020304" pitchFamily="18" charset="0"/>
                          <a:cs typeface="Arial" panose="020B0604020202020204" pitchFamily="34" charset="0"/>
                        </a:rPr>
                        <a:t>CONSOLIDARE:</a:t>
                      </a:r>
                      <a:endParaRPr lang="ro-RO" sz="900" dirty="0">
                        <a:effectLst/>
                        <a:latin typeface="Arial" panose="020B0604020202020204" pitchFamily="34" charset="0"/>
                        <a:ea typeface="Calibri" panose="020F0502020204030204" pitchFamily="34" charset="0"/>
                        <a:cs typeface="Arial" panose="020B0604020202020204" pitchFamily="34" charset="0"/>
                      </a:endParaRPr>
                    </a:p>
                    <a:p>
                      <a:pPr marL="0" marR="90170" lvl="0" indent="0" algn="just" fontAlgn="base">
                        <a:lnSpc>
                          <a:spcPct val="115000"/>
                        </a:lnSpc>
                        <a:spcBef>
                          <a:spcPts val="600"/>
                        </a:spcBef>
                        <a:spcAft>
                          <a:spcPts val="600"/>
                        </a:spcAft>
                        <a:buSzPts val="1200"/>
                        <a:buFont typeface="Times New Roman" panose="02020603050405020304" pitchFamily="18" charset="0"/>
                        <a:buNone/>
                        <a:tabLst>
                          <a:tab pos="177800" algn="l"/>
                        </a:tabLst>
                      </a:pPr>
                      <a:r>
                        <a:rPr lang="pt-PT" sz="800" dirty="0">
                          <a:effectLst/>
                          <a:latin typeface="Arial" panose="020B0604020202020204" pitchFamily="34" charset="0"/>
                          <a:ea typeface="Times New Roman" panose="02020603050405020304" pitchFamily="18" charset="0"/>
                          <a:cs typeface="Arial" panose="020B0604020202020204" pitchFamily="34" charset="0"/>
                        </a:rPr>
                        <a:t>- a se prezenta / a-și prezenta colegii / mediul și modul de lucru. (</a:t>
                      </a:r>
                      <a:r>
                        <a:rPr lang="pt-PT" sz="800" b="1" dirty="0">
                          <a:effectLst/>
                          <a:latin typeface="Arial" panose="020B0604020202020204" pitchFamily="34" charset="0"/>
                          <a:ea typeface="Times New Roman" panose="02020603050405020304" pitchFamily="18" charset="0"/>
                          <a:cs typeface="Arial" panose="020B0604020202020204" pitchFamily="34" charset="0"/>
                        </a:rPr>
                        <a:t>Se recomandă abordarea sub forma consolidării, cu accent pe mediul și modul de lucru</a:t>
                      </a:r>
                      <a:r>
                        <a:rPr lang="pt-PT" sz="800" dirty="0">
                          <a:effectLst/>
                          <a:latin typeface="Arial" panose="020B0604020202020204" pitchFamily="34" charset="0"/>
                          <a:ea typeface="Times New Roman" panose="02020603050405020304" pitchFamily="18" charset="0"/>
                          <a:cs typeface="Arial" panose="020B0604020202020204" pitchFamily="34" charset="0"/>
                        </a:rPr>
                        <a:t>)</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a angaja / a continua / a încheia un schimb verbal (Se recomandă abordarea sub forma consolidării, cu accent pe aspectele formale ale conversației/ diferențele de registru de limbă)</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a da / a cere informații practice despre persoane, obiecte, locuri, evenimente, experiențe personale; a descrie persoane, obiecte, locuri, activități, experiențe personale; a relata activități / evenimente; a face o urare / a felicita (Se recomandă abordarea actului de limbaj la nivel de consolidare, cu accent pe aspectele formale ale comunicării);</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a exprima acordul / dezacordul;</a:t>
                      </a:r>
                      <a:r>
                        <a:rPr lang="pt-PT"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 a cere / a da explicații (Se recomandă a se insista pe formularea de cereri de explicații și pe abordarea din perspectiva diferitelor registre lingvistice);</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b="1" dirty="0">
                          <a:effectLst/>
                          <a:latin typeface="Arial" panose="020B0604020202020204" pitchFamily="34" charset="0"/>
                          <a:ea typeface="Times New Roman" panose="02020603050405020304" pitchFamily="18" charset="0"/>
                          <a:cs typeface="Arial" panose="020B0604020202020204" pitchFamily="34" charset="0"/>
                        </a:rPr>
                        <a:t>a exprima un punct de vedere personal </a:t>
                      </a:r>
                      <a:r>
                        <a:rPr lang="pt-PT" sz="800" dirty="0">
                          <a:effectLst/>
                          <a:latin typeface="Arial" panose="020B0604020202020204" pitchFamily="34" charset="0"/>
                          <a:ea typeface="Times New Roman" panose="02020603050405020304" pitchFamily="18" charset="0"/>
                          <a:cs typeface="Arial" panose="020B0604020202020204" pitchFamily="34" charset="0"/>
                        </a:rPr>
                        <a:t>(Se recomandă abordarea exprimării unui punct de vedere argumentat/ structurat)</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R="90170" algn="just">
                        <a:lnSpc>
                          <a:spcPct val="115000"/>
                        </a:lnSpc>
                        <a:spcBef>
                          <a:spcPts val="600"/>
                        </a:spcBef>
                        <a:spcAft>
                          <a:spcPts val="60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SISTEMATIZARE:</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L="0" marR="90170" lvl="0" indent="0" algn="just" fontAlgn="base">
                        <a:lnSpc>
                          <a:spcPct val="115000"/>
                        </a:lnSpc>
                        <a:spcBef>
                          <a:spcPts val="600"/>
                        </a:spcBef>
                        <a:spcAft>
                          <a:spcPts val="600"/>
                        </a:spcAft>
                        <a:buSzPts val="1200"/>
                        <a:buFont typeface="Times New Roman" panose="02020603050405020304" pitchFamily="18" charset="0"/>
                        <a:buNone/>
                        <a:tabLst>
                          <a:tab pos="177800" algn="l"/>
                        </a:tabLst>
                      </a:pPr>
                      <a:r>
                        <a:rPr lang="pt-PT" sz="800" dirty="0">
                          <a:effectLst/>
                          <a:latin typeface="Arial" panose="020B0604020202020204" pitchFamily="34" charset="0"/>
                          <a:ea typeface="Times New Roman" panose="02020603050405020304" pitchFamily="18" charset="0"/>
                          <a:cs typeface="Arial" panose="020B0604020202020204" pitchFamily="34" charset="0"/>
                        </a:rPr>
                        <a:t>- a cere / a da / a refuza permisiunea</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a exprima o interdicție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pt-PT" sz="800" dirty="0">
                          <a:effectLst/>
                          <a:latin typeface="Arial" panose="020B0604020202020204" pitchFamily="34" charset="0"/>
                          <a:ea typeface="Times New Roman" panose="02020603050405020304" pitchFamily="18" charset="0"/>
                          <a:cs typeface="Arial" panose="020B0604020202020204" pitchFamily="34" charset="0"/>
                        </a:rPr>
                        <a:t>a exprima necesitatea / obligația</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b="1" dirty="0">
                          <a:effectLst/>
                          <a:latin typeface="Arial" panose="020B0604020202020204" pitchFamily="34" charset="0"/>
                          <a:ea typeface="Times New Roman" panose="02020603050405020304" pitchFamily="18" charset="0"/>
                          <a:cs typeface="Arial" panose="020B0604020202020204" pitchFamily="34" charset="0"/>
                        </a:rPr>
                        <a:t>a-</a:t>
                      </a:r>
                      <a:r>
                        <a:rPr lang="ro-RO" sz="800" b="1"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b="1" dirty="0">
                          <a:effectLst/>
                          <a:latin typeface="Arial" panose="020B0604020202020204" pitchFamily="34" charset="0"/>
                          <a:ea typeface="Times New Roman" panose="02020603050405020304" pitchFamily="18" charset="0"/>
                          <a:cs typeface="Arial" panose="020B0604020202020204" pitchFamily="34" charset="0"/>
                        </a:rPr>
                        <a:t> exprima interesul </a:t>
                      </a:r>
                      <a:endParaRPr lang="ro-RO" sz="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R="90170" algn="just">
                        <a:lnSpc>
                          <a:spcPct val="115000"/>
                        </a:lnSpc>
                        <a:spcBef>
                          <a:spcPts val="600"/>
                        </a:spcBef>
                        <a:spcAft>
                          <a:spcPts val="600"/>
                        </a:spcAft>
                      </a:pPr>
                      <a:r>
                        <a:rPr lang="ro-RO" sz="900" b="1" dirty="0">
                          <a:effectLst/>
                          <a:latin typeface="Arial" panose="020B0604020202020204" pitchFamily="34" charset="0"/>
                          <a:ea typeface="Times New Roman" panose="02020603050405020304" pitchFamily="18" charset="0"/>
                          <a:cs typeface="Arial" panose="020B0604020202020204" pitchFamily="34" charset="0"/>
                        </a:rPr>
                        <a:t>CONSOLIDARE:</a:t>
                      </a:r>
                      <a:endParaRPr lang="ro-RO" sz="900" b="1" dirty="0">
                        <a:effectLst/>
                        <a:latin typeface="Arial" panose="020B0604020202020204" pitchFamily="34" charset="0"/>
                        <a:ea typeface="Calibri" panose="020F0502020204030204" pitchFamily="34" charset="0"/>
                        <a:cs typeface="Arial" panose="020B0604020202020204" pitchFamily="34" charset="0"/>
                      </a:endParaRPr>
                    </a:p>
                    <a:p>
                      <a:pPr marR="90170" algn="just" fontAlgn="base">
                        <a:lnSpc>
                          <a:spcPct val="115000"/>
                        </a:lnSpc>
                        <a:spcBef>
                          <a:spcPts val="600"/>
                        </a:spcBef>
                        <a:spcAft>
                          <a:spcPts val="60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I. Lexic</a:t>
                      </a:r>
                      <a:r>
                        <a:rPr lang="en-US" sz="800" b="0" baseline="0" dirty="0">
                          <a:effectLst/>
                          <a:latin typeface="Arial" panose="020B0604020202020204" pitchFamily="34" charset="0"/>
                          <a:ea typeface="Times New Roman" panose="02020603050405020304" pitchFamily="18" charset="0"/>
                          <a:cs typeface="Arial" panose="020B0604020202020204" pitchFamily="34" charset="0"/>
                        </a:rPr>
                        <a:t> - </a:t>
                      </a:r>
                      <a:r>
                        <a:rPr lang="pt-PT" sz="800" dirty="0">
                          <a:effectLst/>
                          <a:latin typeface="Arial" panose="020B0604020202020204" pitchFamily="34" charset="0"/>
                          <a:ea typeface="Times New Roman" panose="02020603050405020304" pitchFamily="18" charset="0"/>
                          <a:cs typeface="Arial" panose="020B0604020202020204" pitchFamily="34" charset="0"/>
                        </a:rPr>
                        <a:t>cuvinte, sintagme corespunzând funcțiilor comunicative şi domeniilor tematice; relații semantice (sinonime, antonime, omonime, paronime, familii de cuvinte)</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R="88900" algn="just" fontAlgn="base">
                        <a:lnSpc>
                          <a:spcPct val="115000"/>
                        </a:lnSpc>
                        <a:spcBef>
                          <a:spcPts val="600"/>
                        </a:spcBef>
                        <a:spcAft>
                          <a:spcPts val="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II. Gramatică</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L="454660" marR="88900" indent="-454660" algn="just">
                        <a:lnSpc>
                          <a:spcPct val="115000"/>
                        </a:lnSpc>
                        <a:spcBef>
                          <a:spcPts val="600"/>
                        </a:spcBef>
                        <a:spcAft>
                          <a:spcPts val="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Articolul și substantivul </a:t>
                      </a:r>
                      <a:r>
                        <a:rPr lang="pt-PT" sz="800" dirty="0">
                          <a:effectLst/>
                          <a:latin typeface="Arial" panose="020B0604020202020204" pitchFamily="34" charset="0"/>
                          <a:ea typeface="Times New Roman" panose="02020603050405020304" pitchFamily="18" charset="0"/>
                          <a:cs typeface="Arial" panose="020B0604020202020204" pitchFamily="34" charset="0"/>
                        </a:rPr>
                        <a:t>(Se recomandă abordarea cu precădere</a:t>
                      </a:r>
                      <a:r>
                        <a:rPr lang="ro-RO" sz="800" baseline="0" dirty="0">
                          <a:effectLst/>
                          <a:latin typeface="Arial" panose="020B0604020202020204" pitchFamily="34" charset="0"/>
                          <a:ea typeface="Times New Roman" panose="02020603050405020304" pitchFamily="18" charset="0"/>
                          <a:cs typeface="Arial" panose="020B0604020202020204" pitchFamily="34" charset="0"/>
                        </a:rPr>
                        <a:t> a </a:t>
                      </a:r>
                      <a:r>
                        <a:rPr lang="pt-PT" sz="800" dirty="0">
                          <a:effectLst/>
                          <a:latin typeface="Arial" panose="020B0604020202020204" pitchFamily="34" charset="0"/>
                          <a:ea typeface="Times New Roman" panose="02020603050405020304" pitchFamily="18" charset="0"/>
                          <a:cs typeface="Arial" panose="020B0604020202020204" pitchFamily="34" charset="0"/>
                        </a:rPr>
                        <a:t>excepțiilor. Se pot include aici substantivele care își modifică sensul în funcție de gen, cele defective de singular sau de plural, etc.)</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R="88900" algn="just">
                        <a:lnSpc>
                          <a:spcPct val="115000"/>
                        </a:lnSpc>
                        <a:spcBef>
                          <a:spcPts val="600"/>
                        </a:spcBef>
                        <a:spcAft>
                          <a:spcPts val="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Adjectivul calificativ și pronominal</a:t>
                      </a:r>
                      <a:r>
                        <a:rPr lang="en-US" sz="800" b="0" baseline="0" dirty="0">
                          <a:effectLst/>
                          <a:latin typeface="Arial" panose="020B0604020202020204" pitchFamily="34" charset="0"/>
                          <a:ea typeface="Times New Roman" panose="02020603050405020304" pitchFamily="18" charset="0"/>
                          <a:cs typeface="Arial" panose="020B0604020202020204" pitchFamily="34" charset="0"/>
                        </a:rPr>
                        <a:t> - </a:t>
                      </a:r>
                      <a:r>
                        <a:rPr lang="ro-RO" sz="800" dirty="0">
                          <a:effectLst/>
                          <a:latin typeface="Arial" panose="020B0604020202020204" pitchFamily="34" charset="0"/>
                          <a:ea typeface="Times New Roman" panose="02020603050405020304" pitchFamily="18" charset="0"/>
                          <a:cs typeface="Arial" panose="020B0604020202020204" pitchFamily="34" charset="0"/>
                        </a:rPr>
                        <a:t>adjectivul cu grade de comparație neregulate: regulile de bază de formare a femininului și a pluralului, inclusiv cazuri particulare </a:t>
                      </a:r>
                      <a:r>
                        <a:rPr lang="pt-PT" sz="800" dirty="0">
                          <a:effectLst/>
                          <a:latin typeface="Arial" panose="020B0604020202020204" pitchFamily="34" charset="0"/>
                          <a:ea typeface="Times New Roman" panose="02020603050405020304" pitchFamily="18" charset="0"/>
                          <a:cs typeface="Arial" panose="020B0604020202020204" pitchFamily="34" charset="0"/>
                        </a:rPr>
                        <a:t>(Se recomandă abordarea cu precădere a excepțiilor. Exemplu: adjectivele care își modifică sensul în funcție de locul lor în propoziție)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adjectivele posesive, demonstrative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nehotărâte (formele cele mai frecvente în comunicare)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adjectivul numeral (</a:t>
                      </a:r>
                      <a:r>
                        <a:rPr lang="pt-PT" sz="800" dirty="0">
                          <a:effectLst/>
                          <a:latin typeface="Arial" panose="020B0604020202020204" pitchFamily="34" charset="0"/>
                          <a:ea typeface="Times New Roman" panose="02020603050405020304" pitchFamily="18" charset="0"/>
                          <a:cs typeface="Arial" panose="020B0604020202020204" pitchFamily="34" charset="0"/>
                        </a:rPr>
                        <a:t>Se recomandă abordarea numeralelor formate din mai mult de 5 cifre şi a celor ordinare)</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R="90170" algn="just">
                        <a:lnSpc>
                          <a:spcPct val="115000"/>
                        </a:lnSpc>
                        <a:spcBef>
                          <a:spcPts val="600"/>
                        </a:spcBef>
                        <a:spcAft>
                          <a:spcPts val="60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Pronumele</a:t>
                      </a:r>
                      <a:r>
                        <a:rPr lang="en-US" sz="800" b="0" baseline="0" dirty="0">
                          <a:effectLst/>
                          <a:latin typeface="Arial" panose="020B0604020202020204" pitchFamily="34" charset="0"/>
                          <a:ea typeface="Times New Roman" panose="02020603050405020304" pitchFamily="18" charset="0"/>
                          <a:cs typeface="Arial" panose="020B0604020202020204" pitchFamily="34" charset="0"/>
                        </a:rPr>
                        <a:t>  - </a:t>
                      </a:r>
                      <a:r>
                        <a:rPr lang="ro-RO" sz="800" dirty="0">
                          <a:effectLst/>
                          <a:latin typeface="Arial" panose="020B0604020202020204" pitchFamily="34" charset="0"/>
                          <a:ea typeface="Times New Roman" panose="02020603050405020304" pitchFamily="18" charset="0"/>
                          <a:cs typeface="Arial" panose="020B0604020202020204" pitchFamily="34" charset="0"/>
                        </a:rPr>
                        <a:t>pronumele personale (accentuate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neaccentuate) cu funcție de subiect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pronumele on</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 pronumele personale complemente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locul lor în fraza asertivă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interogativă, locul pronumelor personale complemente în fraza imperativă</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 pronumele demonstrative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ro-RO" sz="800" dirty="0">
                          <a:effectLst/>
                          <a:latin typeface="Arial" panose="020B0604020202020204" pitchFamily="34" charset="0"/>
                          <a:ea typeface="Times New Roman" panose="02020603050405020304" pitchFamily="18" charset="0"/>
                          <a:cs typeface="Arial" panose="020B0604020202020204" pitchFamily="34" charset="0"/>
                        </a:rPr>
                        <a:t> pronumele en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y</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pronumele relative simple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pronumele nehotărât (formele cele mai frecvente în comunicare)</a:t>
                      </a:r>
                      <a:endParaRPr lang="ro-RO" sz="800" dirty="0">
                        <a:effectLst/>
                        <a:latin typeface="Arial" panose="020B0604020202020204" pitchFamily="34" charset="0"/>
                        <a:ea typeface="Calibri" panose="020F0502020204030204" pitchFamily="34" charset="0"/>
                        <a:cs typeface="Arial" panose="020B0604020202020204" pitchFamily="34" charset="0"/>
                      </a:endParaRPr>
                    </a:p>
                    <a:p>
                      <a:pPr marR="90170" algn="just">
                        <a:lnSpc>
                          <a:spcPct val="115000"/>
                        </a:lnSpc>
                        <a:spcBef>
                          <a:spcPts val="600"/>
                        </a:spcBef>
                        <a:spcAft>
                          <a:spcPts val="600"/>
                        </a:spcAft>
                      </a:pPr>
                      <a:r>
                        <a:rPr lang="ro-RO" sz="800" b="1" dirty="0">
                          <a:effectLst/>
                          <a:latin typeface="Arial" panose="020B0604020202020204" pitchFamily="34" charset="0"/>
                          <a:ea typeface="Times New Roman" panose="02020603050405020304" pitchFamily="18" charset="0"/>
                          <a:cs typeface="Arial" panose="020B0604020202020204" pitchFamily="34" charset="0"/>
                        </a:rPr>
                        <a:t>Verbul</a:t>
                      </a:r>
                      <a:r>
                        <a:rPr lang="en-US" sz="800" b="0" baseline="0" dirty="0">
                          <a:effectLst/>
                          <a:latin typeface="Arial" panose="020B0604020202020204" pitchFamily="34" charset="0"/>
                          <a:ea typeface="Times New Roman" panose="02020603050405020304" pitchFamily="18" charset="0"/>
                          <a:cs typeface="Arial" panose="020B0604020202020204" pitchFamily="34" charset="0"/>
                        </a:rPr>
                        <a:t> - </a:t>
                      </a:r>
                      <a:r>
                        <a:rPr lang="ro-RO" sz="800" dirty="0">
                          <a:effectLst/>
                          <a:latin typeface="Arial" panose="020B0604020202020204" pitchFamily="34" charset="0"/>
                          <a:ea typeface="Times New Roman" panose="02020603050405020304" pitchFamily="18" charset="0"/>
                          <a:cs typeface="Arial" panose="020B0604020202020204" pitchFamily="34" charset="0"/>
                        </a:rPr>
                        <a:t>diateza active</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 diateza pasivă</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en-US" sz="800" baseline="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modul indicativ: prezent, imperfect, perfect compus (inclusiv acordul participiului trecut cu COD), mai mult ca perfect (inclusiv exprimarea unei acțiuni anterioare altei acțiuni trecute din narațiune), viitorul simplu și apropiat, inclusiv distincția perfect compus / imperfect – situarea unei acțiuni într-o narațiune la trecut și imperfect / perfect compus / prezent – evoluția unei situații</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concordanța timpurilor la indicativ</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ro-RO" sz="800" dirty="0">
                          <a:effectLst/>
                          <a:latin typeface="Arial" panose="020B0604020202020204" pitchFamily="34" charset="0"/>
                          <a:ea typeface="Times New Roman" panose="02020603050405020304" pitchFamily="18" charset="0"/>
                          <a:cs typeface="Arial" panose="020B0604020202020204" pitchFamily="34" charset="0"/>
                        </a:rPr>
                        <a:t> modul imperativ : afirmativ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negativ</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modul condițional: condiționalul prezent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trecut, inclusiv valori : exprimare a politeții sau a unei propuneri, exprimarea dorinței, a urării, a ipotezei (fapte imaginare), exprimarea regretului</a:t>
                      </a:r>
                      <a:r>
                        <a:rPr lang="en-US" sz="800" dirty="0">
                          <a:effectLst/>
                          <a:latin typeface="Arial" panose="020B0604020202020204" pitchFamily="34" charset="0"/>
                          <a:ea typeface="Times New Roman" panose="02020603050405020304" pitchFamily="18" charset="0"/>
                          <a:cs typeface="Arial" panose="020B0604020202020204" pitchFamily="34" charset="0"/>
                        </a:rPr>
                        <a:t>; </a:t>
                      </a:r>
                      <a:r>
                        <a:rPr lang="ro-RO" sz="800" dirty="0">
                          <a:effectLst/>
                          <a:latin typeface="Arial" panose="020B0604020202020204" pitchFamily="34" charset="0"/>
                          <a:ea typeface="Times New Roman" panose="02020603050405020304" pitchFamily="18" charset="0"/>
                          <a:cs typeface="Arial" panose="020B0604020202020204" pitchFamily="34" charset="0"/>
                        </a:rPr>
                        <a:t>modul subjonctiv: subjonctivul prezent </a:t>
                      </a:r>
                      <a:r>
                        <a:rPr lang="ro-RO" sz="800" dirty="0" err="1">
                          <a:effectLst/>
                          <a:latin typeface="Arial" panose="020B0604020202020204" pitchFamily="34" charset="0"/>
                          <a:ea typeface="Times New Roman" panose="02020603050405020304" pitchFamily="18" charset="0"/>
                          <a:cs typeface="Arial" panose="020B0604020202020204" pitchFamily="34" charset="0"/>
                        </a:rPr>
                        <a:t>şi</a:t>
                      </a:r>
                      <a:r>
                        <a:rPr lang="ro-RO" sz="800" dirty="0">
                          <a:effectLst/>
                          <a:latin typeface="Arial" panose="020B0604020202020204" pitchFamily="34" charset="0"/>
                          <a:ea typeface="Times New Roman" panose="02020603050405020304" pitchFamily="18" charset="0"/>
                          <a:cs typeface="Arial" panose="020B0604020202020204" pitchFamily="34" charset="0"/>
                        </a:rPr>
                        <a:t> folosirea acestuia în completiva directă, inclusiv exprimarea posibilității, a obligației, verbe de opinie + sentiment urmate de modul subjonctiv</a:t>
                      </a:r>
                      <a:r>
                        <a:rPr lang="en-US" sz="800" dirty="0">
                          <a:effectLst/>
                          <a:latin typeface="Arial" panose="020B0604020202020204" pitchFamily="34" charset="0"/>
                          <a:ea typeface="Times New Roman" panose="02020603050405020304" pitchFamily="18" charset="0"/>
                          <a:cs typeface="Arial" panose="020B0604020202020204" pitchFamily="34" charset="0"/>
                        </a:rPr>
                        <a:t>;</a:t>
                      </a:r>
                      <a:r>
                        <a:rPr lang="ro-RO" sz="800" dirty="0">
                          <a:effectLst/>
                          <a:latin typeface="Arial" panose="020B0604020202020204" pitchFamily="34" charset="0"/>
                          <a:ea typeface="Times New Roman" panose="02020603050405020304" pitchFamily="18" charset="0"/>
                          <a:cs typeface="Arial" panose="020B0604020202020204" pitchFamily="34" charset="0"/>
                        </a:rPr>
                        <a:t> gerunziul: inclusiv exprimarea modului, a condiției, a simultaneității</a:t>
                      </a:r>
                      <a:endParaRPr lang="ro-RO" sz="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114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2289397"/>
              </p:ext>
            </p:extLst>
          </p:nvPr>
        </p:nvGraphicFramePr>
        <p:xfrm>
          <a:off x="1484313" y="1410790"/>
          <a:ext cx="9797792" cy="3753393"/>
        </p:xfrm>
        <a:graphic>
          <a:graphicData uri="http://schemas.openxmlformats.org/drawingml/2006/table">
            <a:tbl>
              <a:tblPr firstRow="1" firstCol="1" bandRow="1">
                <a:tableStyleId>{5C22544A-7EE6-4342-B048-85BDC9FD1C3A}</a:tableStyleId>
              </a:tblPr>
              <a:tblGrid>
                <a:gridCol w="2765342">
                  <a:extLst>
                    <a:ext uri="{9D8B030D-6E8A-4147-A177-3AD203B41FA5}">
                      <a16:colId xmlns:a16="http://schemas.microsoft.com/office/drawing/2014/main" val="20000"/>
                    </a:ext>
                  </a:extLst>
                </a:gridCol>
                <a:gridCol w="3237284">
                  <a:extLst>
                    <a:ext uri="{9D8B030D-6E8A-4147-A177-3AD203B41FA5}">
                      <a16:colId xmlns:a16="http://schemas.microsoft.com/office/drawing/2014/main" val="20001"/>
                    </a:ext>
                  </a:extLst>
                </a:gridCol>
                <a:gridCol w="3795166">
                  <a:extLst>
                    <a:ext uri="{9D8B030D-6E8A-4147-A177-3AD203B41FA5}">
                      <a16:colId xmlns:a16="http://schemas.microsoft.com/office/drawing/2014/main" val="20002"/>
                    </a:ext>
                  </a:extLst>
                </a:gridCol>
              </a:tblGrid>
              <a:tr h="387702">
                <a:tc>
                  <a:txBody>
                    <a:bodyPr/>
                    <a:lstStyle/>
                    <a:p>
                      <a:pPr marL="88900" marR="88900" algn="ctr">
                        <a:lnSpc>
                          <a:spcPct val="115000"/>
                        </a:lnSpc>
                        <a:spcBef>
                          <a:spcPts val="600"/>
                        </a:spcBef>
                        <a:spcAft>
                          <a:spcPts val="0"/>
                        </a:spcAft>
                      </a:pPr>
                      <a:r>
                        <a:rPr lang="ro-RO" sz="900" b="1" dirty="0">
                          <a:effectLst/>
                          <a:latin typeface="Arial" panose="020B0604020202020204" pitchFamily="34" charset="0"/>
                          <a:cs typeface="Arial" panose="020B0604020202020204" pitchFamily="34" charset="0"/>
                        </a:rPr>
                        <a:t>Teme</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ctr">
                        <a:lnSpc>
                          <a:spcPct val="115000"/>
                        </a:lnSpc>
                        <a:spcBef>
                          <a:spcPts val="600"/>
                        </a:spcBef>
                        <a:spcAft>
                          <a:spcPts val="0"/>
                        </a:spcAft>
                      </a:pPr>
                      <a:r>
                        <a:rPr lang="ro-RO" sz="900" b="1" dirty="0">
                          <a:effectLst/>
                          <a:latin typeface="Arial" panose="020B0604020202020204" pitchFamily="34" charset="0"/>
                          <a:cs typeface="Arial" panose="020B0604020202020204" pitchFamily="34" charset="0"/>
                        </a:rPr>
                        <a:t>Funcții comunicative ale limbii </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ctr">
                        <a:lnSpc>
                          <a:spcPct val="115000"/>
                        </a:lnSpc>
                        <a:spcBef>
                          <a:spcPts val="600"/>
                        </a:spcBef>
                        <a:spcAft>
                          <a:spcPts val="0"/>
                        </a:spcAft>
                      </a:pPr>
                      <a:r>
                        <a:rPr lang="ro-RO" sz="900" b="1" dirty="0">
                          <a:effectLst/>
                          <a:latin typeface="Arial" panose="020B0604020202020204" pitchFamily="34" charset="0"/>
                          <a:cs typeface="Arial" panose="020B0604020202020204" pitchFamily="34" charset="0"/>
                        </a:rPr>
                        <a:t>Elemente de construcție a comunicării</a:t>
                      </a: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0000"/>
                  </a:ext>
                </a:extLst>
              </a:tr>
              <a:tr h="3365691">
                <a:tc>
                  <a:txBody>
                    <a:bodyPr/>
                    <a:lstStyle/>
                    <a:p>
                      <a:pPr marL="88900" marR="88900" algn="ctr">
                        <a:lnSpc>
                          <a:spcPct val="115000"/>
                        </a:lnSpc>
                        <a:spcBef>
                          <a:spcPts val="600"/>
                        </a:spcBef>
                        <a:spcAft>
                          <a:spcPts val="0"/>
                        </a:spcAft>
                      </a:pP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ctr">
                        <a:lnSpc>
                          <a:spcPct val="115000"/>
                        </a:lnSpc>
                        <a:spcBef>
                          <a:spcPts val="600"/>
                        </a:spcBef>
                        <a:spcAft>
                          <a:spcPts val="0"/>
                        </a:spcAft>
                      </a:pP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88900" marR="88900" algn="l">
                        <a:lnSpc>
                          <a:spcPct val="115000"/>
                        </a:lnSpc>
                        <a:spcBef>
                          <a:spcPts val="600"/>
                        </a:spcBef>
                        <a:spcAft>
                          <a:spcPts val="0"/>
                        </a:spcAft>
                      </a:pPr>
                      <a:r>
                        <a:rPr lang="ro-RO" sz="900" b="1" dirty="0">
                          <a:latin typeface="Arial" panose="020B0604020202020204" pitchFamily="34" charset="0"/>
                          <a:ea typeface="Times New Roman" panose="02020603050405020304" pitchFamily="18" charset="0"/>
                          <a:cs typeface="Arial" panose="020B0604020202020204" pitchFamily="34" charset="0"/>
                        </a:rPr>
                        <a:t>Adverbul</a:t>
                      </a:r>
                      <a:r>
                        <a:rPr lang="en-US" sz="900" dirty="0">
                          <a:latin typeface="Arial" panose="020B0604020202020204" pitchFamily="34" charset="0"/>
                          <a:ea typeface="Times New Roman" panose="02020603050405020304" pitchFamily="18" charset="0"/>
                          <a:cs typeface="Arial" panose="020B0604020202020204" pitchFamily="34" charset="0"/>
                        </a:rPr>
                        <a:t> - </a:t>
                      </a:r>
                      <a:r>
                        <a:rPr lang="ro-RO" sz="900" dirty="0">
                          <a:latin typeface="Arial" panose="020B0604020202020204" pitchFamily="34" charset="0"/>
                          <a:ea typeface="Times New Roman" panose="02020603050405020304" pitchFamily="18" charset="0"/>
                          <a:cs typeface="Arial" panose="020B0604020202020204" pitchFamily="34" charset="0"/>
                        </a:rPr>
                        <a:t>inclusiv adverbe cu grade de comparație neregulată </a:t>
                      </a:r>
                      <a:br>
                        <a:rPr lang="ro-RO" sz="900" dirty="0">
                          <a:latin typeface="Arial" panose="020B0604020202020204" pitchFamily="34" charset="0"/>
                          <a:ea typeface="Calibri" panose="020F0502020204030204" pitchFamily="34" charset="0"/>
                          <a:cs typeface="Arial" panose="020B0604020202020204" pitchFamily="34" charset="0"/>
                        </a:rPr>
                      </a:br>
                      <a:r>
                        <a:rPr lang="ro-RO" sz="900" b="1" dirty="0">
                          <a:latin typeface="Arial" panose="020B0604020202020204" pitchFamily="34" charset="0"/>
                          <a:ea typeface="Times New Roman" panose="02020603050405020304" pitchFamily="18" charset="0"/>
                          <a:cs typeface="Arial" panose="020B0604020202020204" pitchFamily="34" charset="0"/>
                        </a:rPr>
                        <a:t>Prepoziții</a:t>
                      </a:r>
                      <a:r>
                        <a:rPr lang="pt-PT" sz="900" b="1" dirty="0">
                          <a:latin typeface="Arial" panose="020B0604020202020204" pitchFamily="34" charset="0"/>
                          <a:ea typeface="Times New Roman" panose="02020603050405020304" pitchFamily="18" charset="0"/>
                          <a:cs typeface="Arial" panose="020B0604020202020204" pitchFamily="34" charset="0"/>
                        </a:rPr>
                        <a:t> şi conjuncții frecvente</a:t>
                      </a:r>
                      <a:br>
                        <a:rPr lang="ro-RO" sz="900" dirty="0">
                          <a:latin typeface="Arial" panose="020B0604020202020204" pitchFamily="34" charset="0"/>
                          <a:ea typeface="Calibri" panose="020F0502020204030204" pitchFamily="34" charset="0"/>
                          <a:cs typeface="Arial" panose="020B0604020202020204" pitchFamily="34" charset="0"/>
                        </a:rPr>
                      </a:br>
                      <a:r>
                        <a:rPr lang="pt-PT" sz="900" b="1" dirty="0">
                          <a:latin typeface="Arial" panose="020B0604020202020204" pitchFamily="34" charset="0"/>
                          <a:ea typeface="Times New Roman" panose="02020603050405020304" pitchFamily="18" charset="0"/>
                          <a:cs typeface="Arial" panose="020B0604020202020204" pitchFamily="34" charset="0"/>
                        </a:rPr>
                        <a:t>Tipuri </a:t>
                      </a:r>
                      <a:r>
                        <a:rPr lang="ro-RO" sz="900" b="1" dirty="0">
                          <a:latin typeface="Arial" panose="020B0604020202020204" pitchFamily="34" charset="0"/>
                          <a:ea typeface="Times New Roman" panose="02020603050405020304" pitchFamily="18" charset="0"/>
                          <a:cs typeface="Arial" panose="020B0604020202020204" pitchFamily="34" charset="0"/>
                        </a:rPr>
                        <a:t>de</a:t>
                      </a:r>
                      <a:r>
                        <a:rPr lang="pt-PT" sz="900" b="1" dirty="0">
                          <a:latin typeface="Arial" panose="020B0604020202020204" pitchFamily="34" charset="0"/>
                          <a:ea typeface="Times New Roman" panose="02020603050405020304" pitchFamily="18" charset="0"/>
                          <a:cs typeface="Arial" panose="020B0604020202020204" pitchFamily="34" charset="0"/>
                        </a:rPr>
                        <a:t> fraze</a:t>
                      </a:r>
                      <a:r>
                        <a:rPr lang="en-US" sz="900" dirty="0">
                          <a:latin typeface="Arial" panose="020B0604020202020204" pitchFamily="34" charset="0"/>
                          <a:ea typeface="Times New Roman" panose="02020603050405020304" pitchFamily="18" charset="0"/>
                          <a:cs typeface="Arial" panose="020B0604020202020204" pitchFamily="34" charset="0"/>
                        </a:rPr>
                        <a:t> - </a:t>
                      </a:r>
                      <a:r>
                        <a:rPr lang="pt-PT" sz="900" dirty="0">
                          <a:latin typeface="Arial" panose="020B0604020202020204" pitchFamily="34" charset="0"/>
                          <a:ea typeface="Times New Roman" panose="02020603050405020304" pitchFamily="18" charset="0"/>
                          <a:cs typeface="Arial" panose="020B0604020202020204" pitchFamily="34" charset="0"/>
                        </a:rPr>
                        <a:t>fraza asertivă, fraza interogativă directă, fraza imperativă;fraza negativă (Se recomandă abordarea cu precădere a dublei negații, a negației restrictive și a negației ne….jamais / ne….plus / ne…rien / ne….personne, etc.)</a:t>
                      </a:r>
                    </a:p>
                    <a:p>
                      <a:pPr marL="88900" marR="88900" algn="l">
                        <a:lnSpc>
                          <a:spcPct val="115000"/>
                        </a:lnSpc>
                        <a:spcBef>
                          <a:spcPts val="600"/>
                        </a:spcBef>
                        <a:spcAft>
                          <a:spcPts val="0"/>
                        </a:spcAft>
                      </a:pPr>
                      <a:br>
                        <a:rPr lang="ro-RO" sz="900" dirty="0">
                          <a:latin typeface="Arial" panose="020B0604020202020204" pitchFamily="34" charset="0"/>
                          <a:ea typeface="Calibri" panose="020F0502020204030204" pitchFamily="34" charset="0"/>
                          <a:cs typeface="Arial" panose="020B0604020202020204" pitchFamily="34" charset="0"/>
                        </a:rPr>
                      </a:br>
                      <a:r>
                        <a:rPr lang="ro-RO" sz="900" b="1" dirty="0">
                          <a:latin typeface="Arial" panose="020B0604020202020204" pitchFamily="34" charset="0"/>
                          <a:ea typeface="Times New Roman" panose="02020603050405020304" pitchFamily="18" charset="0"/>
                          <a:cs typeface="Arial" panose="020B0604020202020204" pitchFamily="34" charset="0"/>
                        </a:rPr>
                        <a:t>SISTEMATIZARE:</a:t>
                      </a:r>
                      <a:endParaRPr lang="en-US" sz="900" b="1" dirty="0">
                        <a:latin typeface="Arial" panose="020B0604020202020204" pitchFamily="34" charset="0"/>
                        <a:ea typeface="Times New Roman" panose="02020603050405020304" pitchFamily="18" charset="0"/>
                        <a:cs typeface="Arial" panose="020B0604020202020204" pitchFamily="34" charset="0"/>
                      </a:endParaRPr>
                    </a:p>
                    <a:p>
                      <a:pPr marL="88900" marR="88900" algn="l">
                        <a:lnSpc>
                          <a:spcPct val="115000"/>
                        </a:lnSpc>
                        <a:spcBef>
                          <a:spcPts val="600"/>
                        </a:spcBef>
                        <a:spcAft>
                          <a:spcPts val="0"/>
                        </a:spcAft>
                      </a:pPr>
                      <a:br>
                        <a:rPr lang="ro-RO" sz="900" dirty="0">
                          <a:latin typeface="Arial" panose="020B0604020202020204" pitchFamily="34" charset="0"/>
                          <a:ea typeface="Calibri" panose="020F0502020204030204" pitchFamily="34" charset="0"/>
                          <a:cs typeface="Arial" panose="020B0604020202020204" pitchFamily="34" charset="0"/>
                        </a:rPr>
                      </a:br>
                      <a:r>
                        <a:rPr lang="ro-RO" sz="900" b="1" dirty="0">
                          <a:latin typeface="Arial" panose="020B0604020202020204" pitchFamily="34" charset="0"/>
                          <a:ea typeface="Times New Roman" panose="02020603050405020304" pitchFamily="18" charset="0"/>
                          <a:cs typeface="Arial" panose="020B0604020202020204" pitchFamily="34" charset="0"/>
                        </a:rPr>
                        <a:t>Pronumele relative compuse</a:t>
                      </a:r>
                      <a:br>
                        <a:rPr lang="ro-RO" sz="900" dirty="0">
                          <a:latin typeface="Arial" panose="020B0604020202020204" pitchFamily="34" charset="0"/>
                          <a:ea typeface="Calibri" panose="020F0502020204030204" pitchFamily="34" charset="0"/>
                          <a:cs typeface="Arial" panose="020B0604020202020204" pitchFamily="34" charset="0"/>
                        </a:rPr>
                      </a:br>
                      <a:r>
                        <a:rPr lang="ro-RO" sz="900" b="1" dirty="0">
                          <a:latin typeface="Arial" panose="020B0604020202020204" pitchFamily="34" charset="0"/>
                          <a:ea typeface="Times New Roman" panose="02020603050405020304" pitchFamily="18" charset="0"/>
                          <a:cs typeface="Arial" panose="020B0604020202020204" pitchFamily="34" charset="0"/>
                        </a:rPr>
                        <a:t>Verbul</a:t>
                      </a:r>
                      <a:r>
                        <a:rPr lang="en-US" sz="900" dirty="0">
                          <a:latin typeface="Arial" panose="020B0604020202020204" pitchFamily="34" charset="0"/>
                          <a:ea typeface="Times New Roman" panose="02020603050405020304" pitchFamily="18" charset="0"/>
                          <a:cs typeface="Arial" panose="020B0604020202020204" pitchFamily="34" charset="0"/>
                        </a:rPr>
                        <a:t> - </a:t>
                      </a:r>
                      <a:r>
                        <a:rPr lang="pt-PT" sz="900" dirty="0">
                          <a:latin typeface="Arial" panose="020B0604020202020204" pitchFamily="34" charset="0"/>
                          <a:ea typeface="Times New Roman" panose="02020603050405020304" pitchFamily="18" charset="0"/>
                          <a:cs typeface="Arial" panose="020B0604020202020204" pitchFamily="34" charset="0"/>
                        </a:rPr>
                        <a:t>perfectul simplu: recunoaștere şi folosire în povestire </a:t>
                      </a:r>
                      <a:r>
                        <a:rPr lang="en-US" sz="900" dirty="0">
                          <a:latin typeface="Arial" panose="020B0604020202020204" pitchFamily="34" charset="0"/>
                          <a:ea typeface="Times New Roman" panose="02020603050405020304" pitchFamily="18" charset="0"/>
                          <a:cs typeface="Arial" panose="020B0604020202020204" pitchFamily="34" charset="0"/>
                        </a:rPr>
                        <a:t>; </a:t>
                      </a:r>
                      <a:r>
                        <a:rPr lang="pt-PT" sz="900" dirty="0">
                          <a:latin typeface="Arial" panose="020B0604020202020204" pitchFamily="34" charset="0"/>
                          <a:ea typeface="Times New Roman" panose="02020603050405020304" pitchFamily="18" charset="0"/>
                          <a:cs typeface="Arial" panose="020B0604020202020204" pitchFamily="34" charset="0"/>
                        </a:rPr>
                        <a:t>SI condițional (I,II,III)</a:t>
                      </a:r>
                    </a:p>
                    <a:p>
                      <a:pPr marL="88900" marR="88900" algn="l">
                        <a:lnSpc>
                          <a:spcPct val="115000"/>
                        </a:lnSpc>
                        <a:spcBef>
                          <a:spcPts val="600"/>
                        </a:spcBef>
                        <a:spcAft>
                          <a:spcPts val="0"/>
                        </a:spcAft>
                      </a:pPr>
                      <a:r>
                        <a:rPr lang="ro-RO" sz="900" b="1" dirty="0">
                          <a:latin typeface="Arial" panose="020B0604020202020204" pitchFamily="34" charset="0"/>
                          <a:ea typeface="Times New Roman" panose="02020603050405020304" pitchFamily="18" charset="0"/>
                          <a:cs typeface="Arial" panose="020B0604020202020204" pitchFamily="34" charset="0"/>
                        </a:rPr>
                        <a:t>Adverbul</a:t>
                      </a:r>
                      <a:r>
                        <a:rPr lang="en-US" sz="900" dirty="0">
                          <a:latin typeface="Arial" panose="020B0604020202020204" pitchFamily="34" charset="0"/>
                          <a:ea typeface="Times New Roman" panose="02020603050405020304" pitchFamily="18" charset="0"/>
                          <a:cs typeface="Arial" panose="020B0604020202020204" pitchFamily="34" charset="0"/>
                        </a:rPr>
                        <a:t> - </a:t>
                      </a:r>
                      <a:r>
                        <a:rPr lang="pt-PT" sz="900" dirty="0">
                          <a:latin typeface="Arial" panose="020B0604020202020204" pitchFamily="34" charset="0"/>
                          <a:ea typeface="Times New Roman" panose="02020603050405020304" pitchFamily="18" charset="0"/>
                          <a:cs typeface="Arial" panose="020B0604020202020204" pitchFamily="34" charset="0"/>
                        </a:rPr>
                        <a:t>de afirmație și de negație</a:t>
                      </a:r>
                      <a:br>
                        <a:rPr lang="ro-RO" sz="900" dirty="0">
                          <a:latin typeface="Arial" panose="020B0604020202020204" pitchFamily="34" charset="0"/>
                          <a:ea typeface="Calibri" panose="020F0502020204030204" pitchFamily="34" charset="0"/>
                          <a:cs typeface="Arial" panose="020B0604020202020204" pitchFamily="34" charset="0"/>
                        </a:rPr>
                      </a:br>
                      <a:br>
                        <a:rPr lang="ro-RO" sz="900" dirty="0">
                          <a:latin typeface="Arial" panose="020B0604020202020204" pitchFamily="34" charset="0"/>
                          <a:ea typeface="Calibri" panose="020F0502020204030204" pitchFamily="34" charset="0"/>
                          <a:cs typeface="Arial" panose="020B0604020202020204" pitchFamily="34" charset="0"/>
                        </a:rPr>
                      </a:br>
                      <a:endParaRPr lang="ro-RO" sz="900" b="1"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551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4164394"/>
              </p:ext>
            </p:extLst>
          </p:nvPr>
        </p:nvGraphicFramePr>
        <p:xfrm>
          <a:off x="1454331" y="2185854"/>
          <a:ext cx="9988732" cy="3509552"/>
        </p:xfrm>
        <a:graphic>
          <a:graphicData uri="http://schemas.openxmlformats.org/drawingml/2006/table">
            <a:tbl>
              <a:tblPr firstRow="1" firstCol="1" bandRow="1">
                <a:tableStyleId>{5C22544A-7EE6-4342-B048-85BDC9FD1C3A}</a:tableStyleId>
              </a:tblPr>
              <a:tblGrid>
                <a:gridCol w="630231">
                  <a:extLst>
                    <a:ext uri="{9D8B030D-6E8A-4147-A177-3AD203B41FA5}">
                      <a16:colId xmlns:a16="http://schemas.microsoft.com/office/drawing/2014/main" val="20000"/>
                    </a:ext>
                  </a:extLst>
                </a:gridCol>
                <a:gridCol w="2339625">
                  <a:extLst>
                    <a:ext uri="{9D8B030D-6E8A-4147-A177-3AD203B41FA5}">
                      <a16:colId xmlns:a16="http://schemas.microsoft.com/office/drawing/2014/main" val="20001"/>
                    </a:ext>
                  </a:extLst>
                </a:gridCol>
                <a:gridCol w="2339625">
                  <a:extLst>
                    <a:ext uri="{9D8B030D-6E8A-4147-A177-3AD203B41FA5}">
                      <a16:colId xmlns:a16="http://schemas.microsoft.com/office/drawing/2014/main" val="20002"/>
                    </a:ext>
                  </a:extLst>
                </a:gridCol>
                <a:gridCol w="2482479">
                  <a:extLst>
                    <a:ext uri="{9D8B030D-6E8A-4147-A177-3AD203B41FA5}">
                      <a16:colId xmlns:a16="http://schemas.microsoft.com/office/drawing/2014/main" val="20003"/>
                    </a:ext>
                  </a:extLst>
                </a:gridCol>
                <a:gridCol w="2196772">
                  <a:extLst>
                    <a:ext uri="{9D8B030D-6E8A-4147-A177-3AD203B41FA5}">
                      <a16:colId xmlns:a16="http://schemas.microsoft.com/office/drawing/2014/main" val="20004"/>
                    </a:ext>
                  </a:extLst>
                </a:gridCol>
              </a:tblGrid>
              <a:tr h="250682">
                <a:tc>
                  <a:txBody>
                    <a:bodyPr/>
                    <a:lstStyle/>
                    <a:p>
                      <a:pPr indent="35560" algn="ctr">
                        <a:lnSpc>
                          <a:spcPct val="115000"/>
                        </a:lnSpc>
                        <a:spcBef>
                          <a:spcPts val="600"/>
                        </a:spcBef>
                        <a:spcAft>
                          <a:spcPts val="0"/>
                        </a:spcAft>
                      </a:pPr>
                      <a:r>
                        <a:rPr lang="ro-RO" sz="1200" dirty="0">
                          <a:solidFill>
                            <a:schemeClr val="tx1"/>
                          </a:solidFill>
                          <a:effectLst/>
                        </a:rPr>
                        <a:t>Elevi</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0"/>
                        </a:spcAft>
                      </a:pPr>
                      <a:r>
                        <a:rPr lang="ro-RO" sz="1200" dirty="0">
                          <a:solidFill>
                            <a:schemeClr val="tx1"/>
                          </a:solidFill>
                          <a:effectLst/>
                        </a:rPr>
                        <a:t>Nota 5</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0"/>
                        </a:spcAft>
                      </a:pPr>
                      <a:r>
                        <a:rPr lang="ro-RO" sz="1200" dirty="0">
                          <a:solidFill>
                            <a:schemeClr val="tx1"/>
                          </a:solidFill>
                          <a:effectLst/>
                        </a:rPr>
                        <a:t>Nota 7</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0"/>
                        </a:spcAft>
                      </a:pPr>
                      <a:r>
                        <a:rPr lang="ro-RO" sz="1200" dirty="0">
                          <a:solidFill>
                            <a:schemeClr val="tx1"/>
                          </a:solidFill>
                          <a:effectLst/>
                        </a:rPr>
                        <a:t>Nota 9</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600"/>
                        </a:spcBef>
                        <a:spcAft>
                          <a:spcPts val="0"/>
                        </a:spcAft>
                      </a:pPr>
                      <a:r>
                        <a:rPr lang="ro-RO" sz="1200" dirty="0">
                          <a:solidFill>
                            <a:schemeClr val="tx1"/>
                          </a:solidFill>
                          <a:effectLst/>
                        </a:rPr>
                        <a:t>Nota 10</a:t>
                      </a:r>
                      <a:endParaRPr lang="ro-R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506824">
                <a:tc>
                  <a:txBody>
                    <a:bodyPr/>
                    <a:lstStyle/>
                    <a:p>
                      <a:pPr indent="35560" algn="just">
                        <a:lnSpc>
                          <a:spcPct val="115000"/>
                        </a:lnSpc>
                        <a:spcBef>
                          <a:spcPts val="600"/>
                        </a:spcBef>
                        <a:spcAft>
                          <a:spcPts val="600"/>
                        </a:spcAft>
                      </a:pPr>
                      <a:r>
                        <a:rPr lang="ro-RO" sz="1200" dirty="0">
                          <a:effectLst/>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320" marR="57150" algn="just">
                        <a:lnSpc>
                          <a:spcPct val="115000"/>
                        </a:lnSpc>
                        <a:spcBef>
                          <a:spcPts val="600"/>
                        </a:spcBef>
                        <a:spcAft>
                          <a:spcPts val="600"/>
                        </a:spcAft>
                      </a:pPr>
                      <a:r>
                        <a:rPr lang="ro-RO" sz="1400" dirty="0">
                          <a:effectLst/>
                        </a:rPr>
                        <a:t>Formulează  cel puțin  o întrebare și oferă cel puțin un răspuns clar și coerent la o întrebare a colegilor, menționând doar câteva detalii referitoare la orar și/sau la o activitate școlară, cu greșeli de pronunție și de exprimare, având nevoie de sprijin din partea profesorului.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lgn="just">
                        <a:lnSpc>
                          <a:spcPct val="115000"/>
                        </a:lnSpc>
                        <a:spcBef>
                          <a:spcPts val="600"/>
                        </a:spcBef>
                        <a:spcAft>
                          <a:spcPts val="600"/>
                        </a:spcAft>
                      </a:pPr>
                      <a:r>
                        <a:rPr lang="ro-RO" sz="1400" dirty="0">
                          <a:effectLst/>
                        </a:rPr>
                        <a:t>Formulează  cel puțin  trei întrebări și oferă cel puțin trei răspunsuri clare și coerente la întrebări, menționând câteva detalii referitoare la orar și la activități școlare, cu unele greșeli de pronunție și de exprimare, având uneori nevoie de sprijin din partea profesorului.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lgn="just">
                        <a:lnSpc>
                          <a:spcPct val="115000"/>
                        </a:lnSpc>
                        <a:spcBef>
                          <a:spcPts val="600"/>
                        </a:spcBef>
                        <a:spcAft>
                          <a:spcPts val="600"/>
                        </a:spcAft>
                      </a:pPr>
                      <a:r>
                        <a:rPr lang="ro-RO" sz="1400" dirty="0">
                          <a:effectLst/>
                        </a:rPr>
                        <a:t>Formulează întrebări și răspunsuri clare și coerente, corect construite din punct de vedere lingvistic, cu puține greșeli de pronunție și de exprimare,  fără sprijin din partea profesorului.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lgn="just">
                        <a:lnSpc>
                          <a:spcPct val="115000"/>
                        </a:lnSpc>
                        <a:spcBef>
                          <a:spcPts val="600"/>
                        </a:spcBef>
                        <a:spcAft>
                          <a:spcPts val="600"/>
                        </a:spcAft>
                      </a:pPr>
                      <a:r>
                        <a:rPr lang="ro-RO" sz="1400" dirty="0">
                          <a:effectLst/>
                        </a:rPr>
                        <a:t>Formulează întrebări și răspunsuri clare, coerente și originale, corect construite din punct de vedere lingvistic, cu foarte puține greșeli de pronunție și de exprimare, fără sprijin din partea profesorului.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50682">
                <a:tc>
                  <a:txBody>
                    <a:bodyPr/>
                    <a:lstStyle/>
                    <a:p>
                      <a:pPr indent="35560" algn="just">
                        <a:lnSpc>
                          <a:spcPct val="115000"/>
                        </a:lnSpc>
                        <a:spcBef>
                          <a:spcPts val="600"/>
                        </a:spcBef>
                        <a:spcAft>
                          <a:spcPts val="600"/>
                        </a:spcAft>
                      </a:pPr>
                      <a:r>
                        <a:rPr lang="ro-RO" sz="1200" dirty="0">
                          <a:effectLst/>
                        </a:rPr>
                        <a:t>A.R.</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50682">
                <a:tc>
                  <a:txBody>
                    <a:bodyPr/>
                    <a:lstStyle/>
                    <a:p>
                      <a:pPr indent="35560" algn="just">
                        <a:lnSpc>
                          <a:spcPct val="115000"/>
                        </a:lnSpc>
                        <a:spcBef>
                          <a:spcPts val="600"/>
                        </a:spcBef>
                        <a:spcAft>
                          <a:spcPts val="600"/>
                        </a:spcAft>
                      </a:pPr>
                      <a:r>
                        <a:rPr lang="ro-RO" sz="1200">
                          <a:effectLst/>
                        </a:rPr>
                        <a:t>B.E.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50682">
                <a:tc>
                  <a:txBody>
                    <a:bodyPr/>
                    <a:lstStyle/>
                    <a:p>
                      <a:pPr indent="35560" algn="just">
                        <a:lnSpc>
                          <a:spcPct val="115000"/>
                        </a:lnSpc>
                        <a:spcBef>
                          <a:spcPts val="600"/>
                        </a:spcBef>
                        <a:spcAft>
                          <a:spcPts val="600"/>
                        </a:spcAft>
                      </a:pPr>
                      <a:r>
                        <a:rPr lang="ro-RO"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dirty="0">
                        <a:effectLst/>
                        <a:latin typeface="Calibri" panose="020F0502020204030204" pitchFamily="34" charset="0"/>
                        <a:cs typeface="Times New Roman" panose="02020603050405020304" pitchFamily="18" charset="0"/>
                      </a:endParaRPr>
                    </a:p>
                  </a:txBody>
                  <a:tcPr marL="0" marR="0" marT="0" marB="0"/>
                </a:tc>
                <a:tc>
                  <a:txBody>
                    <a:bodyPr/>
                    <a:lstStyle/>
                    <a:p>
                      <a:endParaRPr lang="ro-RO" sz="1000"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2290354" y="504678"/>
            <a:ext cx="8543110"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9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925" algn="just" defTabSz="914400" rtl="0" eaLnBrk="0" fontAlgn="base" latinLnBrk="0" hangingPunct="0">
              <a:lnSpc>
                <a:spcPct val="100000"/>
              </a:lnSpc>
              <a:spcBef>
                <a:spcPct val="0"/>
              </a:spcBef>
              <a:spcAft>
                <a:spcPct val="0"/>
              </a:spcAft>
              <a:buClrTx/>
              <a:buSzTx/>
              <a:buFontTx/>
              <a:buNone/>
              <a:tabLst/>
            </a:pPr>
            <a:r>
              <a:rPr kumimoji="0" lang="es-AR"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EXEMPLU DE GRILĂ DE EVALUARE A UNEI COMPETENȚE SPECIFICE</a:t>
            </a:r>
            <a:endParaRPr kumimoji="0" lang="ro-RO" altLang="ro-RO" sz="1200" b="0" i="0" u="none" strike="noStrike" cap="none" normalizeH="0" baseline="0" dirty="0">
              <a:ln>
                <a:noFill/>
              </a:ln>
              <a:solidFill>
                <a:schemeClr val="tx1"/>
              </a:solidFill>
              <a:effectLst/>
              <a:cs typeface="Arial" panose="020B0604020202020204" pitchFamily="34" charset="0"/>
            </a:endParaRPr>
          </a:p>
          <a:p>
            <a:pPr marL="0" marR="0" lvl="0" indent="34925" algn="just"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34925" algn="just"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Clasa: </a:t>
            </a:r>
            <a:r>
              <a:rPr kumimoji="0" lang="ro-RO"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a IX-a, Limba modernă 1</a:t>
            </a:r>
            <a:endParaRPr kumimoji="0" lang="ro-RO" altLang="ro-RO" sz="1200" b="0" i="0" u="none" strike="noStrike" cap="none" normalizeH="0" baseline="0" dirty="0">
              <a:ln>
                <a:noFill/>
              </a:ln>
              <a:solidFill>
                <a:schemeClr val="tx1"/>
              </a:solidFill>
              <a:effectLst/>
              <a:cs typeface="Arial" panose="020B0604020202020204" pitchFamily="34" charset="0"/>
            </a:endParaRPr>
          </a:p>
          <a:p>
            <a:pPr marL="0" marR="0" lvl="0" indent="34925" algn="just"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Competența generală</a:t>
            </a:r>
            <a:r>
              <a:rPr kumimoji="0" lang="ro-RO" altLang="ro-RO"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o-RO"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3. Realizarea de interacțiuni în comunicarea orală sau scrisă </a:t>
            </a:r>
            <a:endParaRPr kumimoji="0" lang="ro-RO" altLang="ro-RO" sz="1200" b="0" i="0" u="none" strike="noStrike" cap="none" normalizeH="0" baseline="0" dirty="0">
              <a:ln>
                <a:noFill/>
              </a:ln>
              <a:solidFill>
                <a:schemeClr val="tx1"/>
              </a:solidFill>
              <a:effectLst/>
              <a:cs typeface="Arial" panose="020B0604020202020204" pitchFamily="34" charset="0"/>
            </a:endParaRPr>
          </a:p>
          <a:p>
            <a:pPr marL="0" marR="0" lvl="0" indent="34925" algn="just"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Competența specifică: </a:t>
            </a:r>
            <a:r>
              <a:rPr kumimoji="0" lang="ro-RO"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3.1. Formularea de idei/păreri pe teme de interes în cadrul unei discuții/în mesaje de răspuns</a:t>
            </a:r>
            <a:endParaRPr kumimoji="0" lang="ro-RO" altLang="ro-RO" sz="1200" b="0" i="0" u="none" strike="noStrike" cap="none" normalizeH="0" baseline="0" dirty="0">
              <a:ln>
                <a:noFill/>
              </a:ln>
              <a:solidFill>
                <a:schemeClr val="tx1"/>
              </a:solidFill>
              <a:effectLst/>
              <a:cs typeface="Arial" panose="020B0604020202020204" pitchFamily="34" charset="0"/>
            </a:endParaRPr>
          </a:p>
          <a:p>
            <a:pPr marL="0" marR="0" lvl="0" indent="34925" algn="just"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Sarcină: </a:t>
            </a:r>
            <a:r>
              <a:rPr kumimoji="0" lang="fr-FR"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Réalise un dialogue</a:t>
            </a:r>
            <a:r>
              <a:rPr kumimoji="0" lang="ro-RO"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fr-FR" altLang="ro-RO"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avec tes copains </a:t>
            </a:r>
            <a:r>
              <a:rPr kumimoji="0" lang="fr-FR" altLang="ro-RO" sz="12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sur l'emploi  du temps et les activités scolaires (100-120 mots)</a:t>
            </a:r>
            <a:endParaRPr kumimoji="0" lang="ro-RO" altLang="ro-RO" sz="12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222227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1025</TotalTime>
  <Words>5599</Words>
  <Application>Microsoft Office PowerPoint</Application>
  <PresentationFormat>Ecran lat</PresentationFormat>
  <Paragraphs>508</Paragraphs>
  <Slides>28</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28</vt:i4>
      </vt:variant>
    </vt:vector>
  </HeadingPairs>
  <TitlesOfParts>
    <vt:vector size="37" baseType="lpstr">
      <vt:lpstr>Arial</vt:lpstr>
      <vt:lpstr>Calibri</vt:lpstr>
      <vt:lpstr>Corbel</vt:lpstr>
      <vt:lpstr>Georgia</vt:lpstr>
      <vt:lpstr>Rockwell</vt:lpstr>
      <vt:lpstr>Symbol</vt:lpstr>
      <vt:lpstr>Times New Roman</vt:lpstr>
      <vt:lpstr>Wingdings</vt:lpstr>
      <vt:lpstr>Parallax</vt:lpstr>
      <vt:lpstr>Prezentare PowerPoint</vt:lpstr>
      <vt:lpstr>STRUCTURA </vt:lpstr>
      <vt:lpstr>Ce s-a urmărit?</vt:lpstr>
      <vt:lpstr> </vt:lpstr>
      <vt:lpstr>Prezentare PowerPoint</vt:lpstr>
      <vt:lpstr>Prezentare PowerPoint</vt:lpstr>
      <vt:lpstr>Prezentare PowerPoint</vt:lpstr>
      <vt:lpstr>Prezentare PowerPoint</vt:lpstr>
      <vt:lpstr>Prezentare PowerPoint</vt:lpstr>
      <vt:lpstr>Prezentare PowerPoint</vt:lpstr>
      <vt:lpstr>3.2. Redactarea unor mesaje/ scrisori personale simple de răspuns la o solicitare  Lisez le message suivant: Saint-Malo, le 22 mars 2021 Chère Amélie, C’est avec joie que je t’écris pour t’inviter à passer les vacances d’été chez moi à Saint-Malo. J’espère que tu viendras et tu pourras rester au moins quelques semaines. Je suis sûr que notre ville et la plage merveilleuse te plairont bien. Je crois que nous passerons toutes les deux des journées inoubliables. J’attends avec impatience ta réponse. A bientôt ! Ta meilleure amie, Juliette Vous avez reçu cette lettre. Vous écrivez à votre amie pour lui dire que vous acceptez de passer les vacances d’été avec elle. (60-80 mots) </vt:lpstr>
      <vt:lpstr>Prezentare PowerPoint</vt:lpstr>
      <vt:lpstr>Prezentare PowerPoint</vt:lpstr>
      <vt:lpstr>Prezentare PowerPoint</vt:lpstr>
      <vt:lpstr>Prezentare PowerPoint</vt:lpstr>
      <vt:lpstr>  Competența generală: 1. Receptarea mesajelor transmise oral şi în scris în diverse situații de comunicare  Competența specifică: 1.2 Asocierea de informații factuale dintr-un text citit / auzit cu o imagine/un set de imagini  Actividad  Escribe los nombres de los familiares de Borja. Mi madre se llama Manuela.    Mi padre se llama Roberto.  Mi hermano se llama Pablo.    Mi prima se llama Cristina.  Mi tía se llama Pilar.      Mi tío se llama Juan Antonio.  Mi abuela se llama Rosa.     Mi abuelo se llama Vicente.  </vt:lpstr>
      <vt:lpstr>Prezentare PowerPoint</vt:lpstr>
      <vt:lpstr>Elaborarea unei probe de evaluare - etape-</vt:lpstr>
      <vt:lpstr> TEST DE EVALUARE INIȚIALĂ Disciplina: LIMBA FRANCEZĂ – Limba modernă 1  Clasa a IX-a, Anul școlar 2021-2022 MATRICEA DE SPECIFICAȚII </vt:lpstr>
      <vt:lpstr>Prezentare PowerPoint</vt:lpstr>
      <vt:lpstr>Prezentare PowerPoint</vt:lpstr>
      <vt:lpstr>Prezentare PowerPoint</vt:lpstr>
      <vt:lpstr>Prezentare PowerPoint</vt:lpstr>
      <vt:lpstr>  GEOGRAFIA FRANȚEI CLASE CU PROGRAM DE STUDIU ÎN REGIM BILINGV/ BILINGV FRANCOFON LA FICHE METHODOLOGIQUE D'ANALYSE D'UN DOCUMENT EN GEOGRAPHIE ANALYSER ET COMPRENDRE UN DOCUMENT DNL GEOGRAPHIE PROPOSITION METHODOLOGIQUE </vt:lpstr>
      <vt:lpstr> GEOGRAFIA PORTUGALIEI CLASE CU PROGRAM DE STUDIU ÎN REGIM BILINGV – LIMBA PORTUGHEZĂ EXEMPLE DE ACTIVITĂȚI DE ÎNVĂȚARE </vt:lpstr>
      <vt:lpstr>Prezentare PowerPoint</vt:lpstr>
      <vt:lpstr>      REPERE METODOLOGICE PENTRU APLICAREA CURRICULUMULUI LA CLASA A IX-A LIMBA FRANCEZĂ, LIMBA ITALIANĂ,  LIMBA SPANIOLĂ, LIMBA PORTUGHEZĂ   https://www.edu.ro/repere_metodologice_aplicare_curriculum_clasa_IX_an_scolar_2021_2022    </vt:lpstr>
      <vt:lpstr>                 RĂBDARE, OPTIMISM, CREATIVITATE ȘI MULT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REPERE METODOLOGICE PENTRU APLICAREA CURRICULUMULUI LA</dc:title>
  <dc:creator>Manuela Delia</dc:creator>
  <cp:lastModifiedBy>Manuela</cp:lastModifiedBy>
  <cp:revision>113</cp:revision>
  <dcterms:created xsi:type="dcterms:W3CDTF">2022-09-02T09:06:01Z</dcterms:created>
  <dcterms:modified xsi:type="dcterms:W3CDTF">2022-09-09T04:46:07Z</dcterms:modified>
</cp:coreProperties>
</file>