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8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88" r:id="rId10"/>
    <p:sldId id="276" r:id="rId11"/>
    <p:sldId id="286" r:id="rId12"/>
    <p:sldId id="287" r:id="rId13"/>
    <p:sldId id="279" r:id="rId14"/>
    <p:sldId id="293" r:id="rId15"/>
    <p:sldId id="294" r:id="rId16"/>
    <p:sldId id="259" r:id="rId17"/>
    <p:sldId id="260" r:id="rId18"/>
    <p:sldId id="261" r:id="rId19"/>
    <p:sldId id="262" r:id="rId20"/>
    <p:sldId id="263" r:id="rId21"/>
    <p:sldId id="280" r:id="rId22"/>
    <p:sldId id="281" r:id="rId23"/>
    <p:sldId id="283" r:id="rId24"/>
    <p:sldId id="292" r:id="rId25"/>
    <p:sldId id="291" r:id="rId26"/>
    <p:sldId id="265" r:id="rId27"/>
  </p:sldIdLst>
  <p:sldSz cx="12192000" cy="6858000"/>
  <p:notesSz cx="6735763" cy="98663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91" autoAdjust="0"/>
  </p:normalViewPr>
  <p:slideViewPr>
    <p:cSldViewPr snapToGrid="0">
      <p:cViewPr>
        <p:scale>
          <a:sx n="61" d="100"/>
          <a:sy n="61" d="100"/>
        </p:scale>
        <p:origin x="-816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DA379-4C7A-42C1-8F3B-249A7AE66455}" type="datetimeFigureOut">
              <a:rPr lang="ro-RO" smtClean="0"/>
              <a:pPr/>
              <a:t>08.09.2018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88A31-E9B5-41D7-B192-DBA2D1FD5A22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985733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4443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57958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8672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874451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73603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94439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726536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17854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40108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619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633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68599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38039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59982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51655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55122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0070-6D11-4362-937B-6F544D6FD6FC}" type="datetimeFigureOut">
              <a:rPr lang="ro-RO" smtClean="0"/>
              <a:pPr/>
              <a:t>08.09.2018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40584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ro/" TargetMode="External"/><Relationship Id="rId2" Type="http://schemas.openxmlformats.org/officeDocument/2006/relationships/hyperlink" Target="https://www.manuale.edu.r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biecte2019.edu.ro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e.ise.ro/actuale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6699" y="157407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Calisto MT" panose="02040603050505030304" pitchFamily="18" charset="0"/>
              </a:rPr>
              <a:t>CONSFĂTUIREA INSPECTORILOR ȘCOLARI PENTRU LIMBI MODERNE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  <a:p>
            <a:pPr algn="ctr"/>
            <a:r>
              <a:rPr lang="ro-RO" dirty="0">
                <a:latin typeface="Calisto MT" panose="02040603050505030304" pitchFamily="18" charset="0"/>
              </a:rPr>
              <a:t>5 – </a:t>
            </a:r>
            <a:r>
              <a:rPr lang="en-US" dirty="0">
                <a:latin typeface="Calisto MT" panose="02040603050505030304" pitchFamily="18" charset="0"/>
              </a:rPr>
              <a:t>7 </a:t>
            </a:r>
            <a:r>
              <a:rPr lang="ro-RO" dirty="0">
                <a:latin typeface="Calisto MT" panose="02040603050505030304" pitchFamily="18" charset="0"/>
              </a:rPr>
              <a:t> SEPTEMBRIE 2018, CONSTANȚA</a:t>
            </a:r>
          </a:p>
        </p:txBody>
      </p:sp>
    </p:spTree>
    <p:extLst>
      <p:ext uri="{BB962C8B-B14F-4D97-AF65-F5344CB8AC3E}">
        <p14:creationId xmlns:p14="http://schemas.microsoft.com/office/powerpoint/2010/main" xmlns="" val="215662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137" y="449938"/>
            <a:ext cx="8865915" cy="899891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O</a:t>
            </a:r>
            <a:r>
              <a:rPr lang="it-IT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FERTA NAŢIONALĂ PENTRU MANUALE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ȘCOLARE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SzPct val="70000"/>
              <a:defRPr/>
            </a:pPr>
            <a:endParaRPr lang="ro-RO" b="1" dirty="0">
              <a:solidFill>
                <a:schemeClr val="tx1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algn="just">
              <a:buSzPct val="70000"/>
              <a:defRPr/>
            </a:pPr>
            <a:endParaRPr lang="ro-RO" b="1">
              <a:solidFill>
                <a:schemeClr val="tx1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algn="just">
              <a:buSzPct val="70000"/>
              <a:defRPr/>
            </a:pPr>
            <a:r>
              <a:rPr lang="ro-RO" b="1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Manuale </a:t>
            </a: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școlare digitale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</a:rPr>
              <a:t>Manuale școlare 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https://www.manuale.edu.</a:t>
            </a:r>
            <a:r>
              <a:rPr lang="ro-RO" i="1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ro</a:t>
            </a:r>
            <a:r>
              <a:rPr lang="ro-RO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/</a:t>
            </a: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</a:rPr>
              <a:t>Auxiliare didactice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– OMEN nr. 3022/2018 privind aprobarea auxiliarelor didactice din învățământul preuniversitar (anexă)</a:t>
            </a:r>
          </a:p>
          <a:p>
            <a:pPr>
              <a:buSzPct val="70000"/>
              <a:defRPr/>
            </a:pPr>
            <a:r>
              <a:rPr lang="ro-RO" b="1" dirty="0">
                <a:solidFill>
                  <a:schemeClr val="tx1"/>
                </a:solidFill>
                <a:latin typeface="Calisto MT" panose="02040603050505030304" pitchFamily="18" charset="0"/>
              </a:rPr>
              <a:t>Mijloace de învățământ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omologate în perioada mai-iulie 2018, în vederea utilizării lor în învățământul preuniversitar (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hlinkClick r:id="rId3"/>
              </a:rPr>
              <a:t>www.edu.ro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 )</a:t>
            </a:r>
          </a:p>
          <a:p>
            <a:pPr marL="0" indent="0">
              <a:buSzPct val="70000"/>
              <a:buNone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14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altLang="ro-RO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ro-RO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solidFill>
                  <a:srgbClr val="0070C0"/>
                </a:solidFill>
                <a:latin typeface="Calisto MT" panose="02040603050505030304" pitchFamily="18" charset="0"/>
              </a:rPr>
              <a:t>Bacalaureat bilingv francofon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5720/10.09.2012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elevii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francofone în vederea </a:t>
            </a:r>
            <a:r>
              <a:rPr lang="ro-RO" dirty="0" err="1">
                <a:latin typeface="Calisto MT" panose="02040603050505030304" pitchFamily="18" charset="0"/>
              </a:rPr>
              <a:t>obţinerii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menţiunii</a:t>
            </a:r>
            <a:r>
              <a:rPr lang="ro-RO" dirty="0">
                <a:latin typeface="Calisto MT" panose="02040603050505030304" pitchFamily="18" charset="0"/>
              </a:rPr>
              <a:t> speciale „</a:t>
            </a:r>
            <a:r>
              <a:rPr lang="ro-RO" dirty="0" err="1">
                <a:latin typeface="Calisto MT" panose="02040603050505030304" pitchFamily="18" charset="0"/>
              </a:rPr>
              <a:t>secţie</a:t>
            </a:r>
            <a:r>
              <a:rPr lang="ro-RO" dirty="0">
                <a:latin typeface="Calisto MT" panose="02040603050505030304" pitchFamily="18" charset="0"/>
              </a:rPr>
              <a:t> bilingvă francofonă” pe diploma de bacalaureat.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 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naţionale</a:t>
            </a:r>
            <a:r>
              <a:rPr lang="ro-RO" dirty="0">
                <a:latin typeface="Calisto MT" panose="02040603050505030304" pitchFamily="18" charset="0"/>
              </a:rPr>
              <a:t> nr. 4872/23.08.2013 privind modificarea Ordinului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5720/2012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 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elevii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francofone în vederea </a:t>
            </a:r>
            <a:r>
              <a:rPr lang="ro-RO" dirty="0" err="1">
                <a:latin typeface="Calisto MT" panose="02040603050505030304" pitchFamily="18" charset="0"/>
              </a:rPr>
              <a:t>obţinerii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menţiunii</a:t>
            </a:r>
            <a:r>
              <a:rPr lang="ro-RO" dirty="0">
                <a:latin typeface="Calisto MT" panose="02040603050505030304" pitchFamily="18" charset="0"/>
              </a:rPr>
              <a:t> speciale „</a:t>
            </a:r>
            <a:r>
              <a:rPr lang="ro-RO" dirty="0" err="1">
                <a:latin typeface="Calisto MT" panose="02040603050505030304" pitchFamily="18" charset="0"/>
              </a:rPr>
              <a:t>secţie</a:t>
            </a:r>
            <a:r>
              <a:rPr lang="ro-RO" dirty="0">
                <a:latin typeface="Calisto MT" panose="02040603050505030304" pitchFamily="18" charset="0"/>
              </a:rPr>
              <a:t> bilingvă francofonă” pe diploma de bacalaureat.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88079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altLang="ro-RO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ro-RO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060" y="2133600"/>
            <a:ext cx="9319552" cy="3777622"/>
          </a:xfrm>
        </p:spPr>
        <p:txBody>
          <a:bodyPr/>
          <a:lstStyle/>
          <a:p>
            <a:r>
              <a:rPr lang="ro-RO" dirty="0">
                <a:solidFill>
                  <a:srgbClr val="0070C0"/>
                </a:solidFill>
                <a:latin typeface="Calisto MT" panose="02040603050505030304" pitchFamily="18" charset="0"/>
              </a:rPr>
              <a:t>Bacalaureat bilingv spaniol</a:t>
            </a:r>
          </a:p>
          <a:p>
            <a:pPr algn="just">
              <a:buFont typeface="Wingdings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5756/18.09.2012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din cadrul examenului de bacalaureat, 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absolvenții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româno-spaniole</a:t>
            </a:r>
          </a:p>
          <a:p>
            <a:pPr algn="just">
              <a:buFont typeface="Wingdings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educației naționale și cercetării științifice nr. 4576/20.07.2016 pentru modificarea Anexei la 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5756/2012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din cadrul examenului de bacalaureat, susținute de absolvenții secțiilor bilingve româno-spaniole.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86358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2" y="399245"/>
            <a:ext cx="8886423" cy="1133342"/>
          </a:xfrm>
        </p:spPr>
        <p:txBody>
          <a:bodyPr>
            <a:normAutofit/>
          </a:bodyPr>
          <a:lstStyle/>
          <a:p>
            <a:pPr algn="ctr"/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altLang="ro-RO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o-R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5678" y="1710047"/>
            <a:ext cx="9124797" cy="4655127"/>
          </a:xfrm>
        </p:spPr>
        <p:txBody>
          <a:bodyPr>
            <a:noAutofit/>
          </a:bodyPr>
          <a:lstStyle/>
          <a:p>
            <a:r>
              <a:rPr lang="en-US" sz="1600" i="1" dirty="0" err="1">
                <a:solidFill>
                  <a:schemeClr val="tx1"/>
                </a:solidFill>
                <a:latin typeface="Calisto MT" panose="02040603050505030304" pitchFamily="18" charset="0"/>
              </a:rPr>
              <a:t>Recunoa</a:t>
            </a: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ș</a:t>
            </a:r>
            <a:r>
              <a:rPr lang="en-US" sz="1600" i="1" dirty="0" err="1">
                <a:solidFill>
                  <a:schemeClr val="tx1"/>
                </a:solidFill>
                <a:latin typeface="Calisto MT" panose="02040603050505030304" pitchFamily="18" charset="0"/>
              </a:rPr>
              <a:t>terea</a:t>
            </a:r>
            <a:r>
              <a:rPr lang="en-US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și echivalarea rezultatelor obținute la examene cu recunoaștere internațională – </a:t>
            </a:r>
            <a:r>
              <a:rPr lang="ro-RO" sz="1600" dirty="0">
                <a:solidFill>
                  <a:schemeClr val="tx1"/>
                </a:solidFill>
                <a:latin typeface="Calisto MT" panose="02040603050505030304" pitchFamily="18" charset="0"/>
              </a:rPr>
              <a:t>aprobată prin OM nr. 5905/2016;</a:t>
            </a: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național de evaluare națională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</a:t>
            </a:r>
            <a:r>
              <a:rPr lang="en-US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4813/29.08.2018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 </a:t>
            </a: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Admiterea în învățământul liceal și profesional de stat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ro-RO" altLang="ro-RO" sz="1600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–</a:t>
            </a:r>
            <a:r>
              <a:rPr lang="en-US" altLang="ro-RO" sz="1600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4829/30.08.2018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</a:t>
            </a:r>
            <a:endParaRPr lang="ro-RO" altLang="ro-RO" sz="1600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sz="1600" i="1" dirty="0">
                <a:solidFill>
                  <a:schemeClr val="tx1"/>
                </a:solidFill>
                <a:latin typeface="Calisto MT" panose="02040603050505030304" pitchFamily="18" charset="0"/>
              </a:rPr>
              <a:t>Candidaților, care, în clasa a VII-a/a VIII- a, au obținut premiul I, al II-lea sau al III-lea la etapa națională a olimpiadei de limba engleză/ franceză/ germană/ italiană/ spaniolă/ rusă, li se recunosc rezultatele obținute la olimpiadă, în baza diplomei emise de Ministerul Educației Naționale, și li se echivalează cu nota 10 la proba de verificare a cunoștințelor de limbă modernă pentru admiterea în clasele a IX-a cu program bilingv de predare a unei limbi moderne de circulaţie internaţională.</a:t>
            </a:r>
            <a:endParaRPr lang="ro-RO" altLang="ro-RO" sz="1600" i="1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național de bacalaureat  - </a:t>
            </a:r>
            <a:r>
              <a:rPr lang="ro-RO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en-US" altLang="ro-RO" sz="1600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4830/30.08.2018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;</a:t>
            </a:r>
          </a:p>
          <a:p>
            <a:pPr marL="0" indent="0">
              <a:buFont typeface="Wingdings" pitchFamily="2" charset="2"/>
              <a:buChar char="ü"/>
            </a:pPr>
            <a:r>
              <a:rPr lang="it-IT" sz="1600" i="1" dirty="0" smtClean="0">
                <a:latin typeface="Calisto MT" pitchFamily="18" charset="0"/>
              </a:rPr>
              <a:t>    Model</a:t>
            </a:r>
            <a:r>
              <a:rPr lang="ro-RO" sz="1600" i="1" dirty="0" smtClean="0">
                <a:latin typeface="Calisto MT" pitchFamily="18" charset="0"/>
              </a:rPr>
              <a:t> </a:t>
            </a:r>
            <a:r>
              <a:rPr lang="ro-RO" sz="1600" i="1" dirty="0">
                <a:latin typeface="Calisto MT" pitchFamily="18" charset="0"/>
              </a:rPr>
              <a:t>subiect -</a:t>
            </a:r>
            <a:r>
              <a:rPr lang="it-IT" sz="1600" i="1" dirty="0">
                <a:latin typeface="Calisto MT" pitchFamily="18" charset="0"/>
              </a:rPr>
              <a:t> </a:t>
            </a:r>
            <a:r>
              <a:rPr lang="it-IT" sz="1600" i="1" dirty="0">
                <a:latin typeface="Calisto MT" pitchFamily="18" charset="0"/>
                <a:hlinkClick r:id="rId2"/>
              </a:rPr>
              <a:t>www.subiecte2019.edu.ro</a:t>
            </a:r>
            <a:r>
              <a:rPr lang="ro-RO" sz="1600" i="1" dirty="0">
                <a:latin typeface="Calisto MT" pitchFamily="18" charset="0"/>
              </a:rPr>
              <a:t> (</a:t>
            </a:r>
            <a:r>
              <a:rPr lang="it-IT" sz="1600" i="1" dirty="0">
                <a:latin typeface="Calisto MT" pitchFamily="18" charset="0"/>
              </a:rPr>
              <a:t>1 noiembrie 2018 </a:t>
            </a:r>
            <a:r>
              <a:rPr lang="ro-RO" sz="1600" i="1" dirty="0">
                <a:latin typeface="Calisto MT" pitchFamily="18" charset="0"/>
              </a:rPr>
              <a:t>) - </a:t>
            </a:r>
            <a:r>
              <a:rPr lang="vi-VN" sz="1600" dirty="0"/>
              <a:t>model pentru proiectarea teste</a:t>
            </a:r>
            <a:r>
              <a:rPr lang="ro-RO" sz="1600" dirty="0">
                <a:latin typeface="Calisto MT" pitchFamily="18" charset="0"/>
              </a:rPr>
              <a:t>lor</a:t>
            </a:r>
            <a:r>
              <a:rPr lang="vi-VN" sz="1600" dirty="0"/>
              <a:t> de </a:t>
            </a:r>
            <a:r>
              <a:rPr lang="en-US" sz="1600" dirty="0" smtClean="0">
                <a:latin typeface="Calisto MT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1600" dirty="0" smtClean="0">
                <a:latin typeface="Calisto MT" pitchFamily="18" charset="0"/>
              </a:rPr>
              <a:t> </a:t>
            </a:r>
            <a:r>
              <a:rPr lang="en-US" sz="1600" dirty="0" smtClean="0">
                <a:latin typeface="Calisto MT" pitchFamily="18" charset="0"/>
              </a:rPr>
              <a:t> </a:t>
            </a:r>
            <a:r>
              <a:rPr lang="en-US" sz="1600" dirty="0" smtClean="0">
                <a:latin typeface="Calisto MT" pitchFamily="18" charset="0"/>
              </a:rPr>
              <a:t> </a:t>
            </a:r>
            <a:r>
              <a:rPr lang="vi-VN" sz="1600" dirty="0" smtClean="0"/>
              <a:t>evaluare </a:t>
            </a:r>
            <a:r>
              <a:rPr lang="vi-VN" sz="1600" dirty="0"/>
              <a:t>curentă și a celor </a:t>
            </a:r>
            <a:r>
              <a:rPr lang="ro-RO" sz="1600" dirty="0">
                <a:latin typeface="Calisto MT" pitchFamily="18" charset="0"/>
              </a:rPr>
              <a:t>p</a:t>
            </a:r>
            <a:r>
              <a:rPr lang="vi-VN" sz="1600" dirty="0"/>
              <a:t>entru teze</a:t>
            </a:r>
            <a:r>
              <a:rPr lang="ro-RO" sz="1600" dirty="0">
                <a:latin typeface="Calisto MT" pitchFamily="18" charset="0"/>
              </a:rPr>
              <a:t> (</a:t>
            </a:r>
            <a:r>
              <a:rPr lang="pt-BR" sz="1600" dirty="0">
                <a:latin typeface="Calisto MT" pitchFamily="18" charset="0"/>
              </a:rPr>
              <a:t>cl</a:t>
            </a:r>
            <a:r>
              <a:rPr lang="ro-RO" sz="1600" dirty="0">
                <a:latin typeface="Calisto MT" pitchFamily="18" charset="0"/>
              </a:rPr>
              <a:t>a</a:t>
            </a:r>
            <a:r>
              <a:rPr lang="pt-BR" sz="1600" dirty="0">
                <a:latin typeface="Calisto MT" pitchFamily="18" charset="0"/>
              </a:rPr>
              <a:t>s</a:t>
            </a:r>
            <a:r>
              <a:rPr lang="ro-RO" sz="1600" dirty="0">
                <a:latin typeface="Calisto MT" pitchFamily="18" charset="0"/>
              </a:rPr>
              <a:t>a</a:t>
            </a:r>
            <a:r>
              <a:rPr lang="pt-BR" sz="1600" dirty="0">
                <a:latin typeface="Calisto MT" pitchFamily="18" charset="0"/>
              </a:rPr>
              <a:t> a VIII-a și a XII-a </a:t>
            </a:r>
            <a:r>
              <a:rPr lang="ro-RO" sz="1600" dirty="0">
                <a:latin typeface="Calisto MT" pitchFamily="18" charset="0"/>
              </a:rPr>
              <a:t>)</a:t>
            </a:r>
            <a:endParaRPr lang="ro-RO" altLang="ro-RO" sz="1600" i="1" dirty="0">
              <a:solidFill>
                <a:schemeClr val="tx1"/>
              </a:solidFill>
              <a:latin typeface="Calisto MT" pitchFamily="18" charset="0"/>
              <a:cs typeface="Tahoma" panose="020B0604030504040204" pitchFamily="34" charset="0"/>
            </a:endParaRPr>
          </a:p>
          <a:p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OMEN nr. 4461/27.08.2018 </a:t>
            </a:r>
            <a:r>
              <a:rPr lang="en-US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privind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aprobarea Calendarului de administrare a </a:t>
            </a:r>
            <a:r>
              <a:rPr lang="en-US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Evalu</a:t>
            </a:r>
            <a:r>
              <a:rPr lang="ro-RO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ărilor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Na</a:t>
            </a:r>
            <a:r>
              <a:rPr lang="ro-RO" altLang="ro-RO" sz="1600" i="1" dirty="0" err="1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ționale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la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finalul claselor 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II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, 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IV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 și a </a:t>
            </a:r>
            <a:r>
              <a:rPr lang="en-US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VI</a:t>
            </a:r>
            <a:r>
              <a:rPr lang="ro-RO" altLang="ro-RO" sz="1600" i="1" dirty="0">
                <a:solidFill>
                  <a:schemeClr val="tx1"/>
                </a:solidFill>
                <a:latin typeface="Calisto MT" pitchFamily="18" charset="0"/>
                <a:cs typeface="Tahoma" panose="020B0604030504040204" pitchFamily="34" charset="0"/>
              </a:rPr>
              <a:t>-a în anul școlar 2018-2019</a:t>
            </a:r>
            <a:r>
              <a:rPr lang="en-US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.</a:t>
            </a:r>
            <a:r>
              <a:rPr lang="ro-RO" altLang="ro-RO" sz="1600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             </a:t>
            </a:r>
            <a:endParaRPr lang="en-US" altLang="ro-RO" sz="1600" i="1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85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6F704EA8-9EE0-4BA9-AAF1-4AC4FB4A10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6347" y="522287"/>
            <a:ext cx="8078327" cy="558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7467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FABAC095-99EA-47F3-985E-CEAD0CCA67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8938" y="1606378"/>
            <a:ext cx="8178913" cy="338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560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>
                <a:latin typeface="Calisto MT" panose="02040603050505030304" pitchFamily="18" charset="0"/>
              </a:rPr>
              <a:t>PREDAREA – ÎNVĂȚAREA – FORMAREA COMPETENȚELOR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>
                <a:latin typeface="Calisto MT" panose="02040603050505030304" pitchFamily="18" charset="0"/>
              </a:rPr>
              <a:t>Centrarea</a:t>
            </a:r>
            <a:r>
              <a:rPr lang="en-US" b="1" dirty="0">
                <a:latin typeface="Calisto MT" panose="02040603050505030304" pitchFamily="18" charset="0"/>
              </a:rPr>
              <a:t> pre</a:t>
            </a:r>
            <a:r>
              <a:rPr lang="ro-RO" b="1" dirty="0">
                <a:latin typeface="Calisto MT" panose="02040603050505030304" pitchFamily="18" charset="0"/>
              </a:rPr>
              <a:t>dării pe formarea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b="1" dirty="0">
                <a:latin typeface="Calisto MT" panose="02040603050505030304" pitchFamily="18" charset="0"/>
              </a:rPr>
              <a:t>Relaționarea formării competențelor cu evaluarea acestora;</a:t>
            </a:r>
            <a:endParaRPr lang="en-US" b="1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>
                <a:latin typeface="Calisto MT" panose="02040603050505030304" pitchFamily="18" charset="0"/>
              </a:rPr>
              <a:t>Accentuarea</a:t>
            </a:r>
            <a:r>
              <a:rPr lang="en-US" b="1" dirty="0">
                <a:latin typeface="Calisto MT" panose="02040603050505030304" pitchFamily="18" charset="0"/>
              </a:rPr>
              <a:t> </a:t>
            </a:r>
            <a:r>
              <a:rPr lang="en-US" b="1" dirty="0" err="1">
                <a:latin typeface="Calisto MT" panose="02040603050505030304" pitchFamily="18" charset="0"/>
              </a:rPr>
              <a:t>dimensiunii</a:t>
            </a:r>
            <a:r>
              <a:rPr lang="en-US" b="1" dirty="0">
                <a:latin typeface="Calisto MT" panose="02040603050505030304" pitchFamily="18" charset="0"/>
              </a:rPr>
              <a:t> con</a:t>
            </a:r>
            <a:r>
              <a:rPr lang="ro-RO" b="1" dirty="0">
                <a:latin typeface="Calisto MT" panose="02040603050505030304" pitchFamily="18" charset="0"/>
              </a:rPr>
              <a:t>ș</a:t>
            </a:r>
            <a:r>
              <a:rPr lang="en-US" b="1" dirty="0" err="1">
                <a:latin typeface="Calisto MT" panose="02040603050505030304" pitchFamily="18" charset="0"/>
              </a:rPr>
              <a:t>tiente</a:t>
            </a:r>
            <a:r>
              <a:rPr lang="en-US" b="1" dirty="0">
                <a:latin typeface="Calisto MT" panose="02040603050505030304" pitchFamily="18" charset="0"/>
              </a:rPr>
              <a:t> a </a:t>
            </a:r>
            <a:r>
              <a:rPr lang="ro-RO" b="1" dirty="0">
                <a:latin typeface="Calisto MT" panose="02040603050505030304" pitchFamily="18" charset="0"/>
              </a:rPr>
              <a:t>î</a:t>
            </a:r>
            <a:r>
              <a:rPr lang="en-US" b="1" dirty="0" err="1">
                <a:latin typeface="Calisto MT" panose="02040603050505030304" pitchFamily="18" charset="0"/>
              </a:rPr>
              <a:t>nv</a:t>
            </a:r>
            <a:r>
              <a:rPr lang="ro-RO" b="1" dirty="0" err="1">
                <a:latin typeface="Calisto MT" panose="02040603050505030304" pitchFamily="18" charset="0"/>
              </a:rPr>
              <a:t>ăță</a:t>
            </a:r>
            <a:r>
              <a:rPr lang="en-US" b="1" dirty="0" err="1">
                <a:latin typeface="Calisto MT" panose="02040603050505030304" pitchFamily="18" charset="0"/>
              </a:rPr>
              <a:t>rii</a:t>
            </a:r>
            <a:r>
              <a:rPr lang="ro-RO" b="1" dirty="0">
                <a:latin typeface="Calisto MT" panose="02040603050505030304" pitchFamily="18" charset="0"/>
              </a:rPr>
              <a:t>, </a:t>
            </a:r>
            <a:r>
              <a:rPr lang="ro-RO" dirty="0">
                <a:latin typeface="Calisto MT" panose="02040603050505030304" pitchFamily="18" charset="0"/>
              </a:rPr>
              <a:t>prin proiectarea activităților de învățare care să stimuleze gândirea critică și creativă a elevilor;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Crearea unor contexte de învățare care să determine exprimarea perspectivei personale și creativitatea;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Elaborarea unor sarcini de lucru care să evite simpla reproducere a unor informații, a regulilor gramaticale, a canoanelor;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Utilizarea elementelor de noutate (input audio – video, sarcini de lucru diversificate, atractive, atipice </a:t>
            </a:r>
            <a:r>
              <a:rPr lang="ro-RO">
                <a:latin typeface="Calisto MT" panose="02040603050505030304" pitchFamily="18" charset="0"/>
              </a:rPr>
              <a:t>etc.)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144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sto MT" panose="02040603050505030304" pitchFamily="18" charset="0"/>
              </a:rPr>
              <a:t>EVALUAREA</a:t>
            </a:r>
            <a:r>
              <a:rPr lang="ro-RO" dirty="0">
                <a:latin typeface="Calisto MT" panose="02040603050505030304" pitchFamily="18" charset="0"/>
              </a:rPr>
              <a:t> – EVALUAREA COMPETENȚELOR</a:t>
            </a:r>
            <a:endParaRPr lang="en-US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Proiectarea și diversificarea activităților de evaluare astfel încât să stimuleze gândirea analitică, sintetică, creativă;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Elaborarea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itemilor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sarcinilor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evaluare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pe competență;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Utilizarea unor sarcini de lucru diverse, inedite, atractive, care să stimuleze participarea elevilor;</a:t>
            </a:r>
            <a:endParaRPr lang="en-US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Calisto MT" panose="02040603050505030304" pitchFamily="18" charset="0"/>
              </a:rPr>
              <a:t>Calibrarea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testelor</a:t>
            </a:r>
            <a:r>
              <a:rPr lang="en-US" dirty="0">
                <a:latin typeface="Calisto MT" panose="02040603050505030304" pitchFamily="18" charset="0"/>
              </a:rPr>
              <a:t> de </a:t>
            </a:r>
            <a:r>
              <a:rPr lang="en-US" dirty="0" err="1">
                <a:latin typeface="Calisto MT" panose="02040603050505030304" pitchFamily="18" charset="0"/>
              </a:rPr>
              <a:t>evaluare</a:t>
            </a:r>
            <a:r>
              <a:rPr lang="en-US" dirty="0">
                <a:latin typeface="Calisto MT" panose="02040603050505030304" pitchFamily="18" charset="0"/>
              </a:rPr>
              <a:t> conform </a:t>
            </a:r>
            <a:r>
              <a:rPr lang="en-US" dirty="0" err="1">
                <a:latin typeface="Calisto MT" panose="02040603050505030304" pitchFamily="18" charset="0"/>
              </a:rPr>
              <a:t>nivelului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lingvistic</a:t>
            </a:r>
            <a:r>
              <a:rPr lang="ro-RO" dirty="0">
                <a:latin typeface="Calisto MT" panose="0204060305050503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142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FORMAREA PROFESORILOR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Valorificarea inspecțiilor efectuate în proiectarea activităților de formare; </a:t>
            </a:r>
          </a:p>
          <a:p>
            <a:r>
              <a:rPr lang="ro-RO" dirty="0">
                <a:latin typeface="Calisto MT" panose="02040603050505030304" pitchFamily="18" charset="0"/>
              </a:rPr>
              <a:t>Includerea, cu prioritate, în cursurile/sesiunile de formare a componentelor de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latin typeface="Calisto MT" panose="02040603050505030304" pitchFamily="18" charset="0"/>
              </a:rPr>
              <a:t>conținut științific și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latin typeface="Calisto MT" panose="02040603050505030304" pitchFamily="18" charset="0"/>
              </a:rPr>
              <a:t>metodică;</a:t>
            </a:r>
          </a:p>
          <a:p>
            <a:r>
              <a:rPr lang="ro-RO" dirty="0">
                <a:latin typeface="Calisto MT" panose="02040603050505030304" pitchFamily="18" charset="0"/>
              </a:rPr>
              <a:t>Accentuarea dimensiunii creative a proiectării didactice; </a:t>
            </a:r>
          </a:p>
          <a:p>
            <a:r>
              <a:rPr lang="ro-RO" dirty="0">
                <a:latin typeface="Calisto MT" panose="02040603050505030304" pitchFamily="18" charset="0"/>
              </a:rPr>
              <a:t>Alocarea unui număr mai mare de ore activităților practice;</a:t>
            </a:r>
          </a:p>
          <a:p>
            <a:r>
              <a:rPr lang="ro-RO" dirty="0">
                <a:latin typeface="Calisto MT" panose="02040603050505030304" pitchFamily="18" charset="0"/>
              </a:rPr>
              <a:t>Mentorat;</a:t>
            </a:r>
          </a:p>
          <a:p>
            <a:r>
              <a:rPr lang="ro-RO" dirty="0">
                <a:latin typeface="Calisto MT" panose="02040603050505030304" pitchFamily="18" charset="0"/>
              </a:rPr>
              <a:t>Proiectul CRED (</a:t>
            </a:r>
            <a:r>
              <a:rPr lang="ro-RO" i="1" dirty="0">
                <a:latin typeface="Calisto MT" panose="02040603050505030304" pitchFamily="18" charset="0"/>
              </a:rPr>
              <a:t>Curriculum Relevant, Educație Deschisă pentru toți</a:t>
            </a:r>
            <a:r>
              <a:rPr lang="ro-RO" dirty="0">
                <a:latin typeface="Calisto MT" panose="02040603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053046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INSPECȚIA ȘCOLARĂ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>
                <a:latin typeface="Calisto MT" panose="02040603050505030304" pitchFamily="18" charset="0"/>
              </a:rPr>
              <a:t>Elaborarea documentelor de proiectare didactică conform programelor în vigoare;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programelor școlare de limbi moderne la gimnaziu;  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eficientă a programei școlare pentru clasele cu program intensiv/bilingv de studiu al unei limbi moderne;</a:t>
            </a:r>
          </a:p>
          <a:p>
            <a:r>
              <a:rPr lang="ro-RO" dirty="0">
                <a:latin typeface="Calisto MT" panose="02040603050505030304" pitchFamily="18" charset="0"/>
              </a:rPr>
              <a:t>Adecvarea procesului de predare – evaluare la fiecare regim de studiu;</a:t>
            </a:r>
          </a:p>
          <a:p>
            <a:pPr algn="just"/>
            <a:r>
              <a:rPr lang="ro-RO" dirty="0">
                <a:latin typeface="Calisto MT" panose="02040603050505030304" pitchFamily="18" charset="0"/>
              </a:rPr>
              <a:t>Respectarea programelor școlare în raport cu criteriile de evaluare specifice examenelor finale de absolvire/de admitere în învățământul liceal.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66815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587" y="624110"/>
            <a:ext cx="9972026" cy="15094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ADRUL NORMATIV PRIVIND ORGANIZAREA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PROCESULUI DE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ÎNVĂȚĂMÂNT, ÎN ANUL ȘCOLAR 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9:</a:t>
            </a:r>
            <a:r>
              <a:rPr lang="en-US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034" y="2264229"/>
            <a:ext cx="9331428" cy="3777622"/>
          </a:xfrm>
        </p:spPr>
        <p:txBody>
          <a:bodyPr/>
          <a:lstStyle/>
          <a:p>
            <a:pPr marL="0" indent="0">
              <a:buClr>
                <a:srgbClr val="FFFF99"/>
              </a:buClr>
              <a:buNone/>
              <a:defRPr/>
            </a:pPr>
            <a:endParaRPr 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it-IT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endParaRPr lang="it-IT" strike="sngStrike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ferta naţională pentru manuale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școlare (cls.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-XII)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Metodologii/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acorduri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parteneriat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convenții de colaborare specifice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511116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Programa școlară – clasa a VI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2282"/>
            <a:ext cx="8915400" cy="4558940"/>
          </a:xfrm>
        </p:spPr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Elemente de noutate – Programa: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este structurată pe formarea – evaluarea competențelor;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 include procesele de construcție a competenței;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indică tipuri de activități specifice formării acestora;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relaționează  </a:t>
            </a:r>
            <a:r>
              <a:rPr lang="ro-RO" dirty="0" err="1">
                <a:latin typeface="Calisto MT" panose="02040603050505030304" pitchFamily="18" charset="0"/>
              </a:rPr>
              <a:t>subcompetențele</a:t>
            </a:r>
            <a:r>
              <a:rPr lang="ro-RO" dirty="0">
                <a:latin typeface="Calisto MT" panose="02040603050505030304" pitchFamily="18" charset="0"/>
              </a:rPr>
              <a:t> cu norma lingvistică și conținutul adecvat;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face referire la modalitatea de evaluare 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sugerează tipuri de activități de evaluare specifice fiecărei competențe/</a:t>
            </a:r>
            <a:r>
              <a:rPr lang="ro-RO" dirty="0" err="1">
                <a:latin typeface="Calisto MT" panose="02040603050505030304" pitchFamily="18" charset="0"/>
              </a:rPr>
              <a:t>subcompetențe</a:t>
            </a:r>
            <a:r>
              <a:rPr lang="ro-RO" dirty="0">
                <a:latin typeface="Calisto MT" panose="0204060305050503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stimulează exprimarea punctului de vedere și creativitatea.</a:t>
            </a:r>
          </a:p>
        </p:txBody>
      </p:sp>
    </p:spTree>
    <p:extLst>
      <p:ext uri="{BB962C8B-B14F-4D97-AF65-F5344CB8AC3E}">
        <p14:creationId xmlns:p14="http://schemas.microsoft.com/office/powerpoint/2010/main" xmlns="" val="1141684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555" y="624110"/>
            <a:ext cx="1007505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METODOLOGII/CONVENȚII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DE PARTENERIAT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/ACORDURI DE COLABORARE </a:t>
            </a:r>
            <a:r>
              <a:rPr lang="ro-RO" altLang="ro-RO" dirty="0">
                <a:solidFill>
                  <a:srgbClr val="0070C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</a:b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6995" y="1905000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organizare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secțiilor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bilingve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francofone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incluse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proiectul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bilateral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franco-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român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“De la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bilingv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către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filierele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universitare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francofone</a:t>
            </a:r>
            <a:r>
              <a:rPr lang="fr-FR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aprobată prin ordinul ministrului educației naționale nr. 4424/28.08.2014, publicată în M. Of. nr. 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658/08.09.2014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o-RO" alt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Convenția de parteneriat nr. 9801/29.08.2014 între Institutul Francez din România și Ministerul Educației Naționale în vederea implementării unei serii de acțiuni culturale și educative adresate elevilor și cadrelor didactice pentru promovarea limbii franceze și a francofoniei în învățământul preuniversitar (recunoașterea și echivalarea DELF A1, A2 sau superior).</a:t>
            </a:r>
          </a:p>
          <a:p>
            <a:endParaRPr lang="en-US" altLang="ro-RO" sz="20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Acord de colaborare (nr. 43 /DS/ 04.02.2014) între Institutul Francez din România și Ministerul Educației Naționale privind recunoașterea participării cadrelor didactice la activitățile de formare continuă realizate de Institutul Francez din România și acordarea de credite profesionale.</a:t>
            </a:r>
            <a:endParaRPr lang="ro-RO" altLang="ro-RO" sz="24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altLang="ro-RO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93756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587" y="624110"/>
            <a:ext cx="99720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METODOLOGII/CONVENȚII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DE PARTENERIAT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/ACORDURI DE COLABORARE</a:t>
            </a:r>
            <a:r>
              <a:rPr lang="ro-RO" altLang="ro-RO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70" y="2042556"/>
            <a:ext cx="9806441" cy="3868666"/>
          </a:xfrm>
        </p:spPr>
        <p:txBody>
          <a:bodyPr>
            <a:normAutofit/>
          </a:bodyPr>
          <a:lstStyle/>
          <a:p>
            <a:pPr algn="just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Convenția DELE  - A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ct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adițional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modificare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și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completare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a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acordului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colaborare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semnat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între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Ministerul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Educației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Și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Cercetării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Științifice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din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R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omânia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și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Institutul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Cervantes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din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24 </a:t>
            </a:r>
            <a:r>
              <a:rPr lang="fr-FR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martie</a:t>
            </a:r>
            <a:r>
              <a:rPr lang="fr-FR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2009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, nr. 9772/ 24.06.2015.</a:t>
            </a: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Acord de colaborare încheiat între MENCS – Goethe Institut, privind promovarea limbii germane moderne și a calității predării limbii germane în învățământul preuniversitar – nr. 8713/07.03.2016.</a:t>
            </a: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Protocol de colaborare privind derularea în România a programului FLEX – </a:t>
            </a:r>
            <a:r>
              <a:rPr lang="ro-RO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Future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Leaders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Exchange Program – nr. 10584/06.10.2015 (valabil până la data de 06.10.2020)</a:t>
            </a: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/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Protocol de </a:t>
            </a:r>
            <a:r>
              <a:rPr lang="en-US" alt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colaborare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între Ministerul Educației Naționale și Asociația Română a Profesorilor de Limba Franceză privind </a:t>
            </a:r>
            <a:r>
              <a:rPr lang="ro-RO" dirty="0">
                <a:latin typeface="Calisto MT" panose="02040603050505030304" pitchFamily="18" charset="0"/>
              </a:rPr>
              <a:t>implementarea unei serii de acțiuni</a:t>
            </a:r>
            <a:r>
              <a:rPr lang="ro-RO" b="1" dirty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anose="02040603050505030304" pitchFamily="18" charset="0"/>
              </a:rPr>
              <a:t>culturale și educative adresate elevilor și cadrelor didactice pentru promovarea limbii franceze și a francofoniei în învățământul preuniversitar</a:t>
            </a:r>
            <a:r>
              <a:rPr lang="ro-RO" dirty="0"/>
              <a:t> – </a:t>
            </a:r>
            <a:r>
              <a:rPr lang="ro-RO" dirty="0">
                <a:latin typeface="Calisto MT" panose="02040603050505030304" pitchFamily="18" charset="0"/>
              </a:rPr>
              <a:t>nr. </a:t>
            </a:r>
            <a:r>
              <a:rPr lang="fr-FR" dirty="0">
                <a:latin typeface="Calisto MT" panose="02040603050505030304" pitchFamily="18" charset="0"/>
              </a:rPr>
              <a:t>11372/ 12.12.2016</a:t>
            </a:r>
            <a:endParaRPr lang="ro-RO" dirty="0">
              <a:latin typeface="Calisto MT" panose="02040603050505030304" pitchFamily="18" charset="0"/>
            </a:endParaRPr>
          </a:p>
          <a:p>
            <a:pPr marL="0" indent="0" algn="just">
              <a:buNone/>
            </a:pP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ro-RO" altLang="ro-RO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ro-RO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ro-RO" dirty="0"/>
          </a:p>
        </p:txBody>
      </p:sp>
    </p:spTree>
    <p:extLst>
      <p:ext uri="{BB962C8B-B14F-4D97-AF65-F5344CB8AC3E}">
        <p14:creationId xmlns:p14="http://schemas.microsoft.com/office/powerpoint/2010/main" xmlns="" val="2062950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565" y="554441"/>
            <a:ext cx="9451029" cy="1280890"/>
          </a:xfrm>
        </p:spPr>
        <p:txBody>
          <a:bodyPr>
            <a:noAutofit/>
          </a:bodyPr>
          <a:lstStyle/>
          <a:p>
            <a:pPr algn="ctr"/>
            <a:r>
              <a:rPr lang="ro-RO" altLang="en-US" sz="32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OLIMPIADE ȘI CONCURSURI: REGULAMENTE, METODOLOGII SPECIFICE</a:t>
            </a:r>
            <a:r>
              <a:rPr lang="en-US" altLang="en-US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en-US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en-US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sz="2400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i="1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Metodologia-cadru de organizare şi desfăşurare a competiţiilor şcolare şi Regulamentul de organizare a activităţilor cuprinse în calendarul activităţilor educative, şcolare şi extraşcolare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aprobată prin OM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4203/2018.</a:t>
            </a:r>
          </a:p>
          <a:p>
            <a:pPr algn="just"/>
            <a:r>
              <a:rPr lang="ro-RO" dirty="0">
                <a:latin typeface="Calisto MT" panose="02040603050505030304" pitchFamily="18" charset="0"/>
              </a:rPr>
              <a:t>Actualizarea Regulamentelor specifice de organizare și desfășurare a </a:t>
            </a:r>
            <a:r>
              <a:rPr lang="ro-RO" i="1" dirty="0">
                <a:latin typeface="Calisto MT" panose="02040603050505030304" pitchFamily="18" charset="0"/>
              </a:rPr>
              <a:t>Olimpiadelor naționale de limbi moderne și a </a:t>
            </a:r>
            <a:r>
              <a:rPr lang="ro-RO" dirty="0">
                <a:latin typeface="Calisto MT" panose="02040603050505030304" pitchFamily="18" charset="0"/>
              </a:rPr>
              <a:t>Regulamentului specific </a:t>
            </a:r>
            <a:r>
              <a:rPr lang="ro-RO" i="1" dirty="0">
                <a:latin typeface="Calisto MT" panose="02040603050505030304" pitchFamily="18" charset="0"/>
              </a:rPr>
              <a:t>Olimpiadei de limba și literatura română,  </a:t>
            </a:r>
            <a:r>
              <a:rPr lang="ro-RO" dirty="0">
                <a:latin typeface="Calisto MT" panose="02040603050505030304" pitchFamily="18" charset="0"/>
              </a:rPr>
              <a:t>conform OM</a:t>
            </a:r>
            <a:r>
              <a:rPr lang="en-US" dirty="0">
                <a:latin typeface="Calisto MT" panose="02040603050505030304" pitchFamily="18" charset="0"/>
              </a:rPr>
              <a:t>EN</a:t>
            </a:r>
            <a:r>
              <a:rPr lang="ro-RO" dirty="0">
                <a:latin typeface="Calisto MT" panose="02040603050505030304" pitchFamily="18" charset="0"/>
              </a:rPr>
              <a:t> 4203/2018; </a:t>
            </a:r>
          </a:p>
          <a:p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Calibri" panose="020F0502020204030204" pitchFamily="34" charset="0"/>
                <a:cs typeface="Tahoma" panose="020B0604030504040204" pitchFamily="34" charset="0"/>
              </a:rPr>
              <a:t>Rezultatele olimpiadelor școlare (naționale și internaționale) la disciplina LIMBI MODERNE, aferente anului școlar 2017-2018, se găsesc pe site-ul MEN.</a:t>
            </a:r>
            <a:endParaRPr lang="en-US" altLang="en-US" dirty="0">
              <a:solidFill>
                <a:schemeClr val="tx1"/>
              </a:solidFill>
              <a:latin typeface="Calisto MT" panose="0204060305050503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942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946778"/>
            <a:ext cx="8911687" cy="1036767"/>
          </a:xfrm>
        </p:spPr>
        <p:txBody>
          <a:bodyPr>
            <a:normAutofit fontScale="90000"/>
          </a:bodyPr>
          <a:lstStyle/>
          <a:p>
            <a:pPr algn="ctr"/>
            <a:r>
              <a:rPr lang="ro-RO" sz="2200" b="1" dirty="0"/>
              <a:t>CONCURSUL  PENTRU OCUPAREA POSTURILOR DIDACTICE/ CATEDRELOR DECLARATE VACANTE/ REZERVATE ÎN UNITĂȚILE DE ÎNVĂȚĂMÂNT PREUNIVERSITAR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4E7E4B9F-4517-42B7-BDF5-C4880EB21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2320772"/>
              </p:ext>
            </p:extLst>
          </p:nvPr>
        </p:nvGraphicFramePr>
        <p:xfrm>
          <a:off x="687387" y="2307101"/>
          <a:ext cx="10817225" cy="3902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1578">
                  <a:extLst>
                    <a:ext uri="{9D8B030D-6E8A-4147-A177-3AD203B41FA5}">
                      <a16:colId xmlns="" xmlns:a16="http://schemas.microsoft.com/office/drawing/2014/main" val="3965916093"/>
                    </a:ext>
                  </a:extLst>
                </a:gridCol>
                <a:gridCol w="844062">
                  <a:extLst>
                    <a:ext uri="{9D8B030D-6E8A-4147-A177-3AD203B41FA5}">
                      <a16:colId xmlns="" xmlns:a16="http://schemas.microsoft.com/office/drawing/2014/main" val="3870651355"/>
                    </a:ext>
                  </a:extLst>
                </a:gridCol>
                <a:gridCol w="801858">
                  <a:extLst>
                    <a:ext uri="{9D8B030D-6E8A-4147-A177-3AD203B41FA5}">
                      <a16:colId xmlns="" xmlns:a16="http://schemas.microsoft.com/office/drawing/2014/main" val="3003614084"/>
                    </a:ext>
                  </a:extLst>
                </a:gridCol>
                <a:gridCol w="520505">
                  <a:extLst>
                    <a:ext uri="{9D8B030D-6E8A-4147-A177-3AD203B41FA5}">
                      <a16:colId xmlns="" xmlns:a16="http://schemas.microsoft.com/office/drawing/2014/main" val="3371678931"/>
                    </a:ext>
                  </a:extLst>
                </a:gridCol>
                <a:gridCol w="717452">
                  <a:extLst>
                    <a:ext uri="{9D8B030D-6E8A-4147-A177-3AD203B41FA5}">
                      <a16:colId xmlns="" xmlns:a16="http://schemas.microsoft.com/office/drawing/2014/main" val="2269991808"/>
                    </a:ext>
                  </a:extLst>
                </a:gridCol>
                <a:gridCol w="422031">
                  <a:extLst>
                    <a:ext uri="{9D8B030D-6E8A-4147-A177-3AD203B41FA5}">
                      <a16:colId xmlns="" xmlns:a16="http://schemas.microsoft.com/office/drawing/2014/main" val="412633105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4026237181"/>
                    </a:ext>
                  </a:extLst>
                </a:gridCol>
                <a:gridCol w="464234">
                  <a:extLst>
                    <a:ext uri="{9D8B030D-6E8A-4147-A177-3AD203B41FA5}">
                      <a16:colId xmlns="" xmlns:a16="http://schemas.microsoft.com/office/drawing/2014/main" val="601417864"/>
                    </a:ext>
                  </a:extLst>
                </a:gridCol>
                <a:gridCol w="858129">
                  <a:extLst>
                    <a:ext uri="{9D8B030D-6E8A-4147-A177-3AD203B41FA5}">
                      <a16:colId xmlns="" xmlns:a16="http://schemas.microsoft.com/office/drawing/2014/main" val="211767879"/>
                    </a:ext>
                  </a:extLst>
                </a:gridCol>
                <a:gridCol w="464234">
                  <a:extLst>
                    <a:ext uri="{9D8B030D-6E8A-4147-A177-3AD203B41FA5}">
                      <a16:colId xmlns="" xmlns:a16="http://schemas.microsoft.com/office/drawing/2014/main" val="4183328373"/>
                    </a:ext>
                  </a:extLst>
                </a:gridCol>
                <a:gridCol w="801858">
                  <a:extLst>
                    <a:ext uri="{9D8B030D-6E8A-4147-A177-3AD203B41FA5}">
                      <a16:colId xmlns="" xmlns:a16="http://schemas.microsoft.com/office/drawing/2014/main" val="1422260552"/>
                    </a:ext>
                  </a:extLst>
                </a:gridCol>
                <a:gridCol w="464234">
                  <a:extLst>
                    <a:ext uri="{9D8B030D-6E8A-4147-A177-3AD203B41FA5}">
                      <a16:colId xmlns="" xmlns:a16="http://schemas.microsoft.com/office/drawing/2014/main" val="1631412232"/>
                    </a:ext>
                  </a:extLst>
                </a:gridCol>
                <a:gridCol w="815926">
                  <a:extLst>
                    <a:ext uri="{9D8B030D-6E8A-4147-A177-3AD203B41FA5}">
                      <a16:colId xmlns="" xmlns:a16="http://schemas.microsoft.com/office/drawing/2014/main" val="4070628471"/>
                    </a:ext>
                  </a:extLst>
                </a:gridCol>
                <a:gridCol w="323557">
                  <a:extLst>
                    <a:ext uri="{9D8B030D-6E8A-4147-A177-3AD203B41FA5}">
                      <a16:colId xmlns="" xmlns:a16="http://schemas.microsoft.com/office/drawing/2014/main" val="1304971804"/>
                    </a:ext>
                  </a:extLst>
                </a:gridCol>
                <a:gridCol w="996047">
                  <a:extLst>
                    <a:ext uri="{9D8B030D-6E8A-4147-A177-3AD203B41FA5}">
                      <a16:colId xmlns="" xmlns:a16="http://schemas.microsoft.com/office/drawing/2014/main" val="4106448279"/>
                    </a:ext>
                  </a:extLst>
                </a:gridCol>
              </a:tblGrid>
              <a:tr h="6049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DISCIPLINA EXAMEN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CANDIDATI PREZENTI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CANDIDATI CU NOTE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&lt; 5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5 - 7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7-7.99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8-8.99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9-9.99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NR. CAND. CU NOTA 10</a:t>
                      </a: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6142347"/>
                  </a:ext>
                </a:extLst>
              </a:tr>
              <a:tr h="541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LIMBA </a:t>
                      </a:r>
                      <a:r>
                        <a:rPr lang="en-US" sz="1050" u="none" strike="noStrike" dirty="0">
                          <a:effectLst/>
                        </a:rPr>
                        <a:t>Ș</a:t>
                      </a:r>
                      <a:r>
                        <a:rPr lang="en-US" sz="1050" dirty="0">
                          <a:effectLst/>
                        </a:rPr>
                        <a:t>I LITERATURA ENGLEZ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31.56%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27.52%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20.71%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10.71%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1007453567"/>
                  </a:ext>
                </a:extLst>
              </a:tr>
              <a:tr h="541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LIMBA </a:t>
                      </a:r>
                      <a:r>
                        <a:rPr lang="en-US" sz="1050" u="none" strike="noStrike" dirty="0">
                          <a:effectLst/>
                        </a:rPr>
                        <a:t>Ș</a:t>
                      </a:r>
                      <a:r>
                        <a:rPr lang="en-US" sz="1050" dirty="0">
                          <a:effectLst/>
                        </a:rPr>
                        <a:t>I LITERATURA FRANCEZ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22.72%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42.15%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20.14%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11.48%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3.51%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3238405224"/>
                  </a:ext>
                </a:extLst>
              </a:tr>
              <a:tr h="541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LIMBA </a:t>
                      </a:r>
                      <a:r>
                        <a:rPr lang="en-US" sz="1050" u="none" strike="noStrike" dirty="0">
                          <a:effectLst/>
                        </a:rPr>
                        <a:t>Ș</a:t>
                      </a:r>
                      <a:r>
                        <a:rPr lang="en-US" sz="1050" dirty="0">
                          <a:effectLst/>
                        </a:rPr>
                        <a:t>I LITERATURA ITALIAN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16.67%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33.33%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16.67%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33.33%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1780620592"/>
                  </a:ext>
                </a:extLst>
              </a:tr>
              <a:tr h="5883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</a:rPr>
                        <a:t>LIMBA GERMAN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r>
                        <a:rPr lang="fr-FR" sz="1050" dirty="0">
                          <a:effectLst/>
                        </a:rPr>
                        <a:t> MODERN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21.84%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26.44%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19.54%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16.10%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11.50%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4.60</a:t>
                      </a:r>
                      <a:r>
                        <a:rPr lang="en-US" sz="1400" dirty="0">
                          <a:effectLst/>
                        </a:rPr>
                        <a:t>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1213751111"/>
                  </a:ext>
                </a:extLst>
              </a:tr>
              <a:tr h="541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LIMBA </a:t>
                      </a:r>
                      <a:r>
                        <a:rPr lang="en-US" sz="1050" u="none" strike="noStrike" dirty="0">
                          <a:effectLst/>
                        </a:rPr>
                        <a:t>Ș</a:t>
                      </a:r>
                      <a:r>
                        <a:rPr lang="en-US" sz="1050" dirty="0">
                          <a:effectLst/>
                        </a:rPr>
                        <a:t>I LITERATURA SPANIOL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13.33%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26.67%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13.33%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26.67%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2004651023"/>
                  </a:ext>
                </a:extLst>
              </a:tr>
              <a:tr h="541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LIMBA RUS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r>
                        <a:rPr lang="en-US" sz="1050" dirty="0">
                          <a:effectLst/>
                        </a:rPr>
                        <a:t> MODERN</a:t>
                      </a:r>
                      <a:r>
                        <a:rPr lang="en-US" sz="1050" u="none" strike="noStrike" dirty="0">
                          <a:effectLst/>
                        </a:rPr>
                        <a:t>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100.00%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6" marR="56176" marT="0" marB="0" anchor="b"/>
                </a:tc>
                <a:extLst>
                  <a:ext uri="{0D108BD9-81ED-4DB2-BD59-A6C34878D82A}">
                    <a16:rowId xmlns="" xmlns:a16="http://schemas.microsoft.com/office/drawing/2014/main" val="296853378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="" xmlns:a16="http://schemas.microsoft.com/office/drawing/2014/main" id="{77DAED82-C8EE-44E5-87B7-8B39C9EDD9C9}"/>
              </a:ext>
            </a:extLst>
          </p:cNvPr>
          <p:cNvSpPr txBox="1">
            <a:spLocks/>
          </p:cNvSpPr>
          <p:nvPr/>
        </p:nvSpPr>
        <p:spPr>
          <a:xfrm>
            <a:off x="2592925" y="197074"/>
            <a:ext cx="8911687" cy="749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o-RO" sz="2400" dirty="0"/>
              <a:t>REZULTATE EXAMENE NAȚIONALE</a:t>
            </a:r>
            <a:br>
              <a:rPr lang="ro-RO" sz="2400" dirty="0"/>
            </a:br>
            <a:r>
              <a:rPr lang="ro-RO" sz="2400" dirty="0"/>
              <a:t>AN ȘCOLAR 2017-2018</a:t>
            </a:r>
          </a:p>
        </p:txBody>
      </p:sp>
    </p:spTree>
    <p:extLst>
      <p:ext uri="{BB962C8B-B14F-4D97-AF65-F5344CB8AC3E}">
        <p14:creationId xmlns:p14="http://schemas.microsoft.com/office/powerpoint/2010/main" xmlns="" val="322516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946778"/>
            <a:ext cx="8915400" cy="412652"/>
          </a:xfrm>
        </p:spPr>
        <p:txBody>
          <a:bodyPr/>
          <a:lstStyle/>
          <a:p>
            <a:pPr marL="0" indent="0" algn="ctr">
              <a:buNone/>
            </a:pPr>
            <a:r>
              <a:rPr lang="ro-RO" b="1" dirty="0"/>
              <a:t>EXAMENUL NAŢIONAL DE DEFINITIVARE ÎN ÎNVĂŢĂMÂNT</a:t>
            </a:r>
          </a:p>
          <a:p>
            <a:pPr marL="0" indent="0">
              <a:buNone/>
            </a:pPr>
            <a:endParaRPr lang="ro-RO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3772A00E-6C92-4DF7-BD66-D48B9CC8F7E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8298" y="1359430"/>
          <a:ext cx="9866314" cy="5027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691">
                  <a:extLst>
                    <a:ext uri="{9D8B030D-6E8A-4147-A177-3AD203B41FA5}">
                      <a16:colId xmlns="" xmlns:a16="http://schemas.microsoft.com/office/drawing/2014/main" val="3580858814"/>
                    </a:ext>
                  </a:extLst>
                </a:gridCol>
                <a:gridCol w="914339">
                  <a:extLst>
                    <a:ext uri="{9D8B030D-6E8A-4147-A177-3AD203B41FA5}">
                      <a16:colId xmlns="" xmlns:a16="http://schemas.microsoft.com/office/drawing/2014/main" val="219586614"/>
                    </a:ext>
                  </a:extLst>
                </a:gridCol>
                <a:gridCol w="654161">
                  <a:extLst>
                    <a:ext uri="{9D8B030D-6E8A-4147-A177-3AD203B41FA5}">
                      <a16:colId xmlns="" xmlns:a16="http://schemas.microsoft.com/office/drawing/2014/main" val="1212123798"/>
                    </a:ext>
                  </a:extLst>
                </a:gridCol>
                <a:gridCol w="327081">
                  <a:extLst>
                    <a:ext uri="{9D8B030D-6E8A-4147-A177-3AD203B41FA5}">
                      <a16:colId xmlns="" xmlns:a16="http://schemas.microsoft.com/office/drawing/2014/main" val="1336358199"/>
                    </a:ext>
                  </a:extLst>
                </a:gridCol>
                <a:gridCol w="602126">
                  <a:extLst>
                    <a:ext uri="{9D8B030D-6E8A-4147-A177-3AD203B41FA5}">
                      <a16:colId xmlns="" xmlns:a16="http://schemas.microsoft.com/office/drawing/2014/main" val="2001259063"/>
                    </a:ext>
                  </a:extLst>
                </a:gridCol>
                <a:gridCol w="356815">
                  <a:extLst>
                    <a:ext uri="{9D8B030D-6E8A-4147-A177-3AD203B41FA5}">
                      <a16:colId xmlns="" xmlns:a16="http://schemas.microsoft.com/office/drawing/2014/main" val="1946993695"/>
                    </a:ext>
                  </a:extLst>
                </a:gridCol>
                <a:gridCol w="685754">
                  <a:extLst>
                    <a:ext uri="{9D8B030D-6E8A-4147-A177-3AD203B41FA5}">
                      <a16:colId xmlns="" xmlns:a16="http://schemas.microsoft.com/office/drawing/2014/main" val="709056850"/>
                    </a:ext>
                  </a:extLst>
                </a:gridCol>
                <a:gridCol w="356815">
                  <a:extLst>
                    <a:ext uri="{9D8B030D-6E8A-4147-A177-3AD203B41FA5}">
                      <a16:colId xmlns="" xmlns:a16="http://schemas.microsoft.com/office/drawing/2014/main" val="3493075867"/>
                    </a:ext>
                  </a:extLst>
                </a:gridCol>
                <a:gridCol w="817702">
                  <a:extLst>
                    <a:ext uri="{9D8B030D-6E8A-4147-A177-3AD203B41FA5}">
                      <a16:colId xmlns="" xmlns:a16="http://schemas.microsoft.com/office/drawing/2014/main" val="3924912995"/>
                    </a:ext>
                  </a:extLst>
                </a:gridCol>
                <a:gridCol w="356815">
                  <a:extLst>
                    <a:ext uri="{9D8B030D-6E8A-4147-A177-3AD203B41FA5}">
                      <a16:colId xmlns="" xmlns:a16="http://schemas.microsoft.com/office/drawing/2014/main" val="2111228662"/>
                    </a:ext>
                  </a:extLst>
                </a:gridCol>
                <a:gridCol w="795401">
                  <a:extLst>
                    <a:ext uri="{9D8B030D-6E8A-4147-A177-3AD203B41FA5}">
                      <a16:colId xmlns="" xmlns:a16="http://schemas.microsoft.com/office/drawing/2014/main" val="2169841201"/>
                    </a:ext>
                  </a:extLst>
                </a:gridCol>
                <a:gridCol w="356815">
                  <a:extLst>
                    <a:ext uri="{9D8B030D-6E8A-4147-A177-3AD203B41FA5}">
                      <a16:colId xmlns="" xmlns:a16="http://schemas.microsoft.com/office/drawing/2014/main" val="1697641128"/>
                    </a:ext>
                  </a:extLst>
                </a:gridCol>
                <a:gridCol w="750799">
                  <a:extLst>
                    <a:ext uri="{9D8B030D-6E8A-4147-A177-3AD203B41FA5}">
                      <a16:colId xmlns="" xmlns:a16="http://schemas.microsoft.com/office/drawing/2014/main" val="3766212173"/>
                    </a:ext>
                  </a:extLst>
                </a:gridCol>
              </a:tblGrid>
              <a:tr h="862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DISCIPLINA EXAMEN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NR. CAND. INSPECTIE &gt;=8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NR. CANDIDATI CU NOTE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NOTE &lt; 5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NOTE 5-8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NOTE 8-8.99 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NOTE 9-9.99 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NOTA 10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6814923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LIMBA</a:t>
                      </a:r>
                      <a:r>
                        <a:rPr lang="ro-RO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>
                          <a:effectLst/>
                        </a:rPr>
                        <a:t>ȘI LITERATURA ENGLEZĂ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501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451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3.10%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246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54.55%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28.60%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13.53%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0.22%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1801975984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LIMBA ȘI LITERATURA FRANCEZĂ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5.33%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87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58.00%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29.33%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6.67%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0.67%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4248036349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LIMBA ȘI LITERATURA ITALIANĂ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100.00%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3822595888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</a:rPr>
                        <a:t>LIMBA ȘI LITERATURA GERMANĂ MODERNĂ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19.15%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19.15%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53.19%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8.51%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3309806043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LIMBA ȘI LITERATURA RUSĂ MODERNĂ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100.00%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3458381341"/>
                  </a:ext>
                </a:extLst>
              </a:tr>
              <a:tr h="6940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LIMBA ȘI LITERATURA SPANIOLĂ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50.00%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50.00%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39" marR="5039" marT="5039" marB="0" anchor="ctr"/>
                </a:tc>
                <a:extLst>
                  <a:ext uri="{0D108BD9-81ED-4DB2-BD59-A6C34878D82A}">
                    <a16:rowId xmlns="" xmlns:a16="http://schemas.microsoft.com/office/drawing/2014/main" val="3604728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6612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4435" y="-966651"/>
            <a:ext cx="8804956" cy="437076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listo MT" panose="02040603050505030304" pitchFamily="18" charset="0"/>
              </a:rPr>
              <a:t>SPOR </a:t>
            </a:r>
            <a:r>
              <a:rPr lang="ro-RO" dirty="0">
                <a:latin typeface="Calisto MT" panose="02040603050505030304" pitchFamily="18" charset="0"/>
              </a:rPr>
              <a:t>ȘI OAMENI BUNI ALĂTURI, ÎN ANUL ȘCOLAR 2018 – 2019!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o-RO" dirty="0"/>
              <a:t>Manuela-Delia ANGHEL                                               Rodica-Diana CHERCIU</a:t>
            </a:r>
          </a:p>
        </p:txBody>
      </p:sp>
    </p:spTree>
    <p:extLst>
      <p:ext uri="{BB962C8B-B14F-4D97-AF65-F5344CB8AC3E}">
        <p14:creationId xmlns:p14="http://schemas.microsoft.com/office/powerpoint/2010/main" xmlns="" val="136663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 ANULUI ŞCOLAR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446" y="2133600"/>
            <a:ext cx="10442166" cy="4145280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ct val="0"/>
              </a:spcBef>
              <a:buClr>
                <a:srgbClr val="FFFF99"/>
              </a:buClr>
              <a:buNone/>
            </a:pP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Structura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</a:t>
            </a:r>
            <a:r>
              <a:rPr lang="en-US" altLang="en-US" sz="39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colar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</a:t>
            </a:r>
            <a:r>
              <a:rPr lang="ro-RO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8-2</a:t>
            </a:r>
            <a:r>
              <a:rPr lang="en-US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r>
              <a:rPr lang="ro-RO" altLang="en-US" sz="39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ro-RO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 fost aprobată prin O</a:t>
            </a:r>
            <a:r>
              <a:rPr lang="en-US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MEN </a:t>
            </a:r>
            <a:r>
              <a:rPr lang="ro-RO" altLang="en-US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nr.</a:t>
            </a:r>
            <a:r>
              <a:rPr lang="ro-RO" sz="39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3.220/19.02.2018</a:t>
            </a:r>
            <a:r>
              <a:rPr lang="ro-RO" sz="3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ct val="0"/>
              </a:spcBef>
              <a:buClr>
                <a:srgbClr val="FFFF99"/>
              </a:buClr>
              <a:buFont typeface="Wingdings" panose="05000000000000000000" pitchFamily="2" charset="2"/>
              <a:buChar char="§"/>
            </a:pPr>
            <a:endParaRPr lang="ro-RO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Cursurile anului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2018-2019 încep luni, 10 septembrie și însumează 168 de zile lucrătoare (34 de săptămâni). </a:t>
            </a: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Structura anului școlar cuprinde semestrul I (10 septembrie 2018 - 1 februarie 2019) şi semestrul al II-lea (11 februarie 2019 - 14 iunie 2019).</a:t>
            </a: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endParaRPr lang="ro-RO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Vacanţele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elevilor din toate ciclurile de învățământ sunt programate astfel: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iarnă (22 decembrie 2018 - 13 ianuarie 2019),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intersemestrială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 (2 - 10 februarie 2019),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primăvară (20 aprilie - 5 mai 2019) şi 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vacanţa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vară (15 iunie - 15 septembrie 2019). </a:t>
            </a: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Suplimentar, clasele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primar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şi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grupele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preşcolar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beneficiază de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vacanţă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în săptămâna 27 octombrie - 4 noiembrie 2018. </a:t>
            </a: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endParaRPr lang="en-US" sz="39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Pentru clasele terminale din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liceal, anul </a:t>
            </a:r>
            <a:r>
              <a:rPr lang="ro-RO" sz="3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ro-RO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se încheie în data de 31 mai 2019, iar pentru clasa a VIII-a, în data de 7 iunie 2019.</a:t>
            </a:r>
          </a:p>
          <a:p>
            <a:pPr marL="0" indent="0" algn="just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411950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62" y="545733"/>
            <a:ext cx="930298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6291" y="2113808"/>
            <a:ext cx="10008321" cy="3797414"/>
          </a:xfrm>
        </p:spPr>
        <p:txBody>
          <a:bodyPr>
            <a:normAutofit/>
          </a:bodyPr>
          <a:lstStyle/>
          <a:p>
            <a:pPr marL="273050" indent="-273050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OMENCS nr. 3590/5.04.2016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- 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Plan-</a:t>
            </a:r>
            <a:r>
              <a:rPr lang="en-US" altLang="ro-RO" dirty="0" err="1">
                <a:latin typeface="Calisto MT" panose="02040603050505030304" pitchFamily="18" charset="0"/>
                <a:cs typeface="Tahoma" panose="020B0604030504040204" pitchFamily="34" charset="0"/>
              </a:rPr>
              <a:t>cadru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învățământ pentru gimnaziu</a:t>
            </a:r>
          </a:p>
          <a:p>
            <a:pPr marL="273050" indent="-273050">
              <a:buClr>
                <a:srgbClr val="F2FBFD"/>
              </a:buClr>
              <a:buNone/>
            </a:pPr>
            <a:endParaRPr lang="ro-RO" altLang="ro-RO" dirty="0"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0" indent="0" algn="just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OM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4221/01.08.2018 privind modificarea și completarea Ordinului ministrului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educaţiei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naţionale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3590/2016, privind aprobarea planurilor-cadru de învăţământ pentru învăţământul gimnazial </a:t>
            </a:r>
          </a:p>
          <a:p>
            <a:pPr marL="0" indent="0" algn="just">
              <a:buClr>
                <a:srgbClr val="F2FBFD"/>
              </a:buClr>
              <a:buNone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 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Planurile - cadru  și programele școlare valabile în  anul şcolar 2018-2019  pot fi accesate la adresa:   </a:t>
            </a:r>
            <a:r>
              <a:rPr lang="ro-RO" altLang="ro-RO" u="sng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  <a:hlinkClick r:id="rId2"/>
              </a:rPr>
              <a:t>http://programe.ise.ro/actuale.aspx</a:t>
            </a:r>
            <a:endParaRPr lang="ro-RO" altLang="ro-RO" u="sng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273050" indent="-273050">
              <a:buClr>
                <a:srgbClr val="F2FBFD"/>
              </a:buClr>
              <a:buNone/>
            </a:pPr>
            <a:endParaRPr lang="en-US" altLang="ro-RO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072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183" y="624110"/>
            <a:ext cx="9388429" cy="1280890"/>
          </a:xfrm>
        </p:spPr>
        <p:txBody>
          <a:bodyPr>
            <a:normAutofit fontScale="90000"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2018 – 2019</a:t>
            </a:r>
            <a:b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</a:br>
            <a:r>
              <a:rPr lang="en-US" altLang="ro-RO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/>
            </a:r>
            <a:br>
              <a:rPr lang="en-US" altLang="ro-RO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</a:br>
            <a:r>
              <a:rPr lang="ro-RO" altLang="ro-RO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/>
            </a:r>
            <a:br>
              <a:rPr lang="ro-RO" altLang="ro-RO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1645921"/>
            <a:ext cx="9307286" cy="4894216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endParaRPr lang="ro-RO" altLang="ro-RO" sz="29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o-RO" altLang="ro-RO" sz="2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- limba franceză</a:t>
            </a:r>
            <a:r>
              <a:rPr lang="en-US" altLang="ro-RO" sz="2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900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●</a:t>
            </a:r>
            <a:r>
              <a:rPr lang="ro-RO" altLang="ro-RO" sz="29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Anexele nr. 1, 2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și 3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 la Ordinul ministrului nr. 5241/01.09.2008  privind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aprobarea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Programelor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şcolare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pentru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liceal – clase cu program de studiu în regim bilingv, limba franceză, la disciplinele: Geografia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Franţei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clasa a IX-a; Istoria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Franţei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clasa a X-a, Elemente de cultură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civilizaţie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franceză, clasa a XI-a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a XII-a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ro-RO" altLang="ro-RO" sz="2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francofon</a:t>
            </a:r>
            <a:r>
              <a:rPr lang="en-US" altLang="ro-RO" sz="2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900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Ordinul ministrului educației, cercetării, tineretului și sportului nr. 5348/ 07.09.2011 privind aprobarea  </a:t>
            </a:r>
            <a:r>
              <a:rPr lang="vi-VN" altLang="ro-RO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Programelor de Limbă și civilizație franceză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– curriculum diferențiat </a:t>
            </a:r>
            <a:r>
              <a:rPr lang="vi-VN" altLang="ro-RO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(clasele a IX- a – a XII-a) </a:t>
            </a:r>
            <a:r>
              <a:rPr lang="vi-VN" altLang="ro-RO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și a Programelor de Discipline non lingvistice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– curriculum diferențiat (clasele a XI-a și a XII-a) </a:t>
            </a:r>
            <a:r>
              <a:rPr lang="vi-VN" altLang="ro-RO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pentru elevii secțiilor bilingve francofone incluse în proiectul bilateral franco-român “De la învățământul bilingv către filierele universitare francofone” </a:t>
            </a: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ro-RO" altLang="ro-RO" sz="29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spaniol</a:t>
            </a:r>
            <a:r>
              <a:rPr lang="en-US" altLang="ro-RO" sz="2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9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vi-VN" altLang="ro-RO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Ordinul ministrului educaţiei, cercetării şi inovării nr. 4354/2009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– Art. 4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Programa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pentru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secţiile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bilingve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Limba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spaniolă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Cultură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şi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civilizaţie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spaniolă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pentru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examenul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bacalaureat</a:t>
            </a:r>
            <a:endParaRPr lang="en-US" altLang="ro-RO" sz="29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23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latin typeface="Times New Roman" pitchFamily="18" charset="0"/>
                <a:cs typeface="Times New Roman" pitchFamily="18" charset="0"/>
              </a:rPr>
              <a:t>PROGRAMELE ŞCOLARE PENTRU ÎNVĂȚĂMÂNTUL BILINGV VALABILE ÎN ANUL ŞCOLAR 2018 – 2019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309" y="2133600"/>
            <a:ext cx="9362303" cy="37776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endParaRPr lang="ro-RO" altLang="ro-RO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o-RO" altLang="ro-RO" sz="22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- limba italiană</a:t>
            </a:r>
            <a:r>
              <a:rPr lang="en-US" altLang="ro-RO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O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rdinul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naționale nr. 5023/12.09.2013 privind aprobarea Programelor școlare pentru învățământul liceal – clase cu program de studiu în regim bilingv, limba italiană, la disciplina: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Limba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italiană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clasele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a IX-a – a XII-a</a:t>
            </a:r>
          </a:p>
          <a:p>
            <a:pPr algn="just">
              <a:defRPr/>
            </a:pPr>
            <a:endParaRPr lang="en-US" altLang="ro-RO" sz="24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ro-RO" altLang="ro-RO" sz="22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- limba portugheză</a:t>
            </a:r>
            <a:r>
              <a:rPr lang="en-US" altLang="ro-RO" sz="2200" dirty="0">
                <a:solidFill>
                  <a:srgbClr val="FF000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200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O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rdinul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naționale nr. 5024/12.09.2013 privind aprobarea Programelor școlare pentru învățământul liceal – clase cu program de studiu în regim bilingv, limba portugheză, </a:t>
            </a:r>
            <a:r>
              <a:rPr lang="vi-VN" altLang="ro-R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disciplinele: Geografia Portugaliei, clasa a IX-a; Istoria Portugaliei, clasa a X-a; Elemente de cultură și civilizație portugheză, clasele a XI-a și a XII-a</a:t>
            </a:r>
            <a:endParaRPr lang="en-US" alt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sz="1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81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313" y="624110"/>
            <a:ext cx="10049299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2018 – 2019</a:t>
            </a:r>
            <a:r>
              <a:rPr lang="en-US" altLang="ro-RO" dirty="0">
                <a:latin typeface="Calisto MT" panose="02040603050505030304" pitchFamily="18" charset="0"/>
                <a:cs typeface="Times New Roman" pitchFamily="18" charset="0"/>
              </a:rPr>
              <a:t> 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011" y="2133600"/>
            <a:ext cx="9804601" cy="3777622"/>
          </a:xfrm>
        </p:spPr>
        <p:txBody>
          <a:bodyPr>
            <a:normAutofit/>
          </a:bodyPr>
          <a:lstStyle/>
          <a:p>
            <a:pPr>
              <a:defRPr/>
            </a:pPr>
            <a:endParaRPr lang="ro-RO" altLang="en-US" sz="2000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o-RO" altLang="en-US" sz="20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– limba engleză</a:t>
            </a:r>
            <a:r>
              <a:rPr lang="en-US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4775/2014 – </a:t>
            </a:r>
            <a:r>
              <a:rPr lang="ro-RO" altLang="en-US" i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Elemente de cultură și civilizație engleză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Clasele a XI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 și a XII-a cu program de studiu bilingv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cercetării și tineretului nr. 5240/2008 –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Istoria Marii Britanii și a Statelor Unite ale Americii – Clasa a X-a  cu program de studiu bilingv</a:t>
            </a:r>
          </a:p>
          <a:p>
            <a:pPr marL="0" indent="0" algn="just">
              <a:buNone/>
              <a:defRPr/>
            </a:pPr>
            <a:endParaRPr lang="ro-RO" altLang="en-US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endParaRPr lang="ro-RO" altLang="en-US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05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337" y="624110"/>
            <a:ext cx="9841276" cy="1300484"/>
          </a:xfrm>
        </p:spPr>
        <p:txBody>
          <a:bodyPr>
            <a:normAutofit/>
          </a:bodyPr>
          <a:lstStyle/>
          <a:p>
            <a:r>
              <a:rPr lang="en-US" altLang="ro-RO" sz="2400" dirty="0" err="1">
                <a:latin typeface="Calisto MT" panose="02040603050505030304" pitchFamily="18" charset="0"/>
                <a:cs typeface="Times New Roman" pitchFamily="18" charset="0"/>
              </a:rPr>
              <a:t>Ordine</a:t>
            </a:r>
            <a:r>
              <a:rPr lang="en-US" altLang="ro-RO" sz="2400" dirty="0">
                <a:latin typeface="Calisto MT" panose="02040603050505030304" pitchFamily="18" charset="0"/>
                <a:cs typeface="Times New Roman" pitchFamily="18" charset="0"/>
              </a:rPr>
              <a:t> de </a:t>
            </a:r>
            <a:r>
              <a:rPr lang="en-US" altLang="ro-RO" sz="2400" dirty="0" err="1">
                <a:latin typeface="Calisto MT" panose="02040603050505030304" pitchFamily="18" charset="0"/>
                <a:cs typeface="Times New Roman" pitchFamily="18" charset="0"/>
              </a:rPr>
              <a:t>ministru</a:t>
            </a:r>
            <a:r>
              <a:rPr lang="en-US" altLang="ro-RO" sz="2400" dirty="0">
                <a:latin typeface="Calisto MT" panose="02040603050505030304" pitchFamily="18" charset="0"/>
                <a:cs typeface="Times New Roman" pitchFamily="18" charset="0"/>
              </a:rPr>
              <a:t> </a:t>
            </a:r>
            <a:r>
              <a:rPr lang="ro-RO" altLang="ro-RO" sz="2400" dirty="0">
                <a:latin typeface="Calisto MT" panose="02040603050505030304" pitchFamily="18" charset="0"/>
                <a:cs typeface="Times New Roman" pitchFamily="18" charset="0"/>
              </a:rPr>
              <a:t>valabile în anul </a:t>
            </a:r>
            <a:r>
              <a:rPr lang="ro-RO" altLang="ro-RO" sz="2400" dirty="0" err="1">
                <a:latin typeface="Calisto MT" panose="02040603050505030304" pitchFamily="18" charset="0"/>
                <a:cs typeface="Times New Roman" pitchFamily="18" charset="0"/>
              </a:rPr>
              <a:t>şcolar</a:t>
            </a:r>
            <a:r>
              <a:rPr lang="ro-RO" altLang="ro-RO" sz="2400" dirty="0">
                <a:latin typeface="Calisto MT" panose="02040603050505030304" pitchFamily="18" charset="0"/>
                <a:cs typeface="Times New Roman" pitchFamily="18" charset="0"/>
              </a:rPr>
              <a:t> 2018 – 2019 referitoare la limbile moderne </a:t>
            </a:r>
            <a:endParaRPr lang="ro-RO" sz="2400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3600"/>
            <a:ext cx="10041572" cy="3777622"/>
          </a:xfrm>
        </p:spPr>
        <p:txBody>
          <a:bodyPr/>
          <a:lstStyle/>
          <a:p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– limba spaniolă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ORDIN</a:t>
            </a:r>
            <a:r>
              <a:rPr lang="es-ES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privind primirea unui număr de 9 profesori spanioli care vor desfășura activități didactice în unități de învățământ preuniversitar de stat din România, în anul școlar 2018-2019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(document în curs de avizare) </a:t>
            </a:r>
          </a:p>
          <a:p>
            <a:pPr marL="0" indent="0">
              <a:buNone/>
            </a:pP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 Limba germană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:</a:t>
            </a:r>
            <a:endParaRPr lang="en-US" altLang="ro-RO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 nr. 4130/ 17.07.2018 </a:t>
            </a:r>
            <a:r>
              <a:rPr lang="ro-RO" altLang="en-US" i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privind primirea unor profesori germani în învățământul preuniversitar din România, în anul școlar 2018-2019</a:t>
            </a:r>
          </a:p>
          <a:p>
            <a:pPr marL="0" indent="0">
              <a:buNone/>
            </a:pPr>
            <a:endParaRPr lang="ro-RO" altLang="en-US" i="1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635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8" y="831273"/>
            <a:ext cx="9378928" cy="47857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b="1" dirty="0">
                <a:latin typeface="Calisto MT" pitchFamily="18" charset="0"/>
              </a:rPr>
              <a:t>OMEN nr. 3027/08.01.2018 </a:t>
            </a:r>
            <a:r>
              <a:rPr lang="en-US" dirty="0" err="1">
                <a:latin typeface="Calisto MT" pitchFamily="18" charset="0"/>
              </a:rPr>
              <a:t>pentru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en-US" dirty="0" err="1">
                <a:latin typeface="Calisto MT" pitchFamily="18" charset="0"/>
              </a:rPr>
              <a:t>modificarea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ro-RO" dirty="0">
                <a:latin typeface="Calisto MT" pitchFamily="18" charset="0"/>
              </a:rPr>
              <a:t>și</a:t>
            </a:r>
            <a:r>
              <a:rPr lang="en-US" dirty="0">
                <a:latin typeface="Calisto MT" pitchFamily="18" charset="0"/>
              </a:rPr>
              <a:t> </a:t>
            </a:r>
            <a:r>
              <a:rPr lang="en-US" dirty="0" err="1">
                <a:latin typeface="Calisto MT" pitchFamily="18" charset="0"/>
              </a:rPr>
              <a:t>completarea</a:t>
            </a:r>
            <a:r>
              <a:rPr lang="en-US" dirty="0">
                <a:latin typeface="Calisto MT" pitchFamily="18" charset="0"/>
              </a:rPr>
              <a:t> A</a:t>
            </a:r>
            <a:r>
              <a:rPr lang="ro-RO" dirty="0" err="1">
                <a:latin typeface="Calisto MT" pitchFamily="18" charset="0"/>
              </a:rPr>
              <a:t>nexei</a:t>
            </a:r>
            <a:r>
              <a:rPr lang="ro-RO" dirty="0">
                <a:latin typeface="Calisto MT" pitchFamily="18" charset="0"/>
              </a:rPr>
              <a:t> - Regulament-cadru de organizare și funcționare a unităților de învățământ preuniversitar la Ordinul ministrului educației naționale și cercetării științifice nr. 5079/2016 privind aprobarea </a:t>
            </a:r>
            <a:r>
              <a:rPr lang="ro-RO" dirty="0" smtClean="0">
                <a:latin typeface="Calisto MT" pitchFamily="18" charset="0"/>
              </a:rPr>
              <a:t>Regulamentu</a:t>
            </a:r>
            <a:r>
              <a:rPr lang="en-US" dirty="0" err="1" smtClean="0">
                <a:latin typeface="Calisto MT" pitchFamily="18" charset="0"/>
              </a:rPr>
              <a:t>lu</a:t>
            </a:r>
            <a:r>
              <a:rPr lang="ro-RO" dirty="0" smtClean="0">
                <a:latin typeface="Calisto MT" pitchFamily="18" charset="0"/>
              </a:rPr>
              <a:t>i-cadru </a:t>
            </a:r>
            <a:r>
              <a:rPr lang="ro-RO" dirty="0">
                <a:latin typeface="Calisto MT" pitchFamily="18" charset="0"/>
              </a:rPr>
              <a:t>de organizare și funcționare a unităților de învățământ </a:t>
            </a:r>
            <a:r>
              <a:rPr lang="ro-RO" dirty="0" smtClean="0">
                <a:latin typeface="Calisto MT" pitchFamily="18" charset="0"/>
              </a:rPr>
              <a:t>preuniversitar</a:t>
            </a:r>
            <a:r>
              <a:rPr lang="en-US" dirty="0" smtClean="0">
                <a:latin typeface="Calisto MT" pitchFamily="18" charset="0"/>
              </a:rPr>
              <a:t> (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modificarea și 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completarea</a:t>
            </a:r>
            <a:r>
              <a:rPr lang="en-US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b="1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art</a:t>
            </a:r>
            <a:r>
              <a:rPr lang="ro-RO" b="1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 66 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privind atribuțiile catedrelor/comisiilor metodice în elaborarea ofertei CDȘ și selectarea auxiliarelor didactice și a mijloacelor de 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</a:t>
            </a:r>
            <a:r>
              <a:rPr lang="en-US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endParaRPr lang="ro-RO" i="1" dirty="0" smtClean="0">
              <a:latin typeface="Calisto MT" panose="02040603050505030304" pitchFamily="18" charset="0"/>
            </a:endParaRPr>
          </a:p>
          <a:p>
            <a:pPr algn="just">
              <a:buNone/>
            </a:pPr>
            <a:endParaRPr lang="ro-RO" dirty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o-RO" dirty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dirty="0">
                <a:latin typeface="Calisto MT" pitchFamily="18" charset="0"/>
              </a:rPr>
              <a:t>Regulamentul – cadru de organizare şi funcționare a claselor cu  predare a unei limbi moderne în regim intensiv sau bilingv în unitățile de învățământ preuniversitar</a:t>
            </a:r>
            <a:r>
              <a:rPr lang="en-US" dirty="0">
                <a:latin typeface="Calisto MT" panose="02040603050505030304" pitchFamily="18" charset="0"/>
              </a:rPr>
              <a:t> – a</a:t>
            </a:r>
            <a:r>
              <a:rPr lang="ro-RO" dirty="0">
                <a:latin typeface="Calisto MT" pitchFamily="18" charset="0"/>
              </a:rPr>
              <a:t>p</a:t>
            </a:r>
            <a:r>
              <a:rPr lang="en-US" dirty="0" err="1">
                <a:latin typeface="Calisto MT" panose="02040603050505030304" pitchFamily="18" charset="0"/>
              </a:rPr>
              <a:t>robat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pri</a:t>
            </a:r>
            <a:r>
              <a:rPr lang="ro-RO" dirty="0">
                <a:latin typeface="Calisto MT" pitchFamily="18" charset="0"/>
              </a:rPr>
              <a:t>n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itchFamily="18" charset="0"/>
              </a:rPr>
              <a:t>OM</a:t>
            </a:r>
            <a:r>
              <a:rPr lang="en-US" dirty="0">
                <a:latin typeface="Calisto MT" pitchFamily="18" charset="0"/>
              </a:rPr>
              <a:t>EN nr. 4797/2017;</a:t>
            </a:r>
            <a:endParaRPr lang="ro-RO" dirty="0">
              <a:latin typeface="Calisto MT" panose="0204060305050503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o-RO" dirty="0">
              <a:latin typeface="Calisto MT" panose="02040603050505030304" pitchFamily="18" charset="0"/>
            </a:endParaRPr>
          </a:p>
          <a:p>
            <a:pPr algn="just"/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58649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810</TotalTime>
  <Words>2108</Words>
  <Application>Microsoft Office PowerPoint</Application>
  <PresentationFormat>Custom</PresentationFormat>
  <Paragraphs>330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Wisp</vt:lpstr>
      <vt:lpstr>CONSFĂTUIREA INSPECTORILOR ȘCOLARI PENTRU LIMBI MODERNE</vt:lpstr>
      <vt:lpstr>CADRUL NORMATIV PRIVIND ORGANIZAREA  PROCESULUI DE ÎNVĂȚĂMÂNT, ÎN ANUL ȘCOLAR 2018-2019:   </vt:lpstr>
      <vt:lpstr> STRUCTURA ANULUI ŞCOLAR 2018-2019 </vt:lpstr>
      <vt:lpstr>PLANURI-CADRU, PROGRAME ŞCOLARE DE TRUNCHI COMUN </vt:lpstr>
      <vt:lpstr>PROGRAMELE ŞCOLARE PENTRU ÎNVĂȚĂMÂNTUL BILINGV VALABILE ÎN ANUL ŞCOLAR 2018 – 2019   </vt:lpstr>
      <vt:lpstr>PROGRAMELE ŞCOLARE PENTRU ÎNVĂȚĂMÂNTUL BILINGV VALABILE ÎN ANUL ŞCOLAR 2018 – 2019</vt:lpstr>
      <vt:lpstr>PROGRAMELE ŞCOLARE PENTRU ÎNVĂȚĂMÂNTUL BILINGV VALABILE ÎN ANUL ŞCOLAR 2018 – 2019 </vt:lpstr>
      <vt:lpstr>Ordine de ministru valabile în anul şcolar 2018 – 2019 referitoare la limbile moderne </vt:lpstr>
      <vt:lpstr>Slide 9</vt:lpstr>
      <vt:lpstr>           OFERTA NAŢIONALĂ PENTRU MANUALE ȘCOLARE </vt:lpstr>
      <vt:lpstr>METODOLOGII ALE EXAMENELOR NAŢIONALE 2019 </vt:lpstr>
      <vt:lpstr>METODOLOGII ALE EXAMENELOR NAŢIONALE 2019 </vt:lpstr>
      <vt:lpstr>METODOLOGII ALE EXAMENELOR NAŢIONALE 2019</vt:lpstr>
      <vt:lpstr>Slide 14</vt:lpstr>
      <vt:lpstr>Slide 15</vt:lpstr>
      <vt:lpstr>PRIORITĂȚI EDUCAȚIONALE</vt:lpstr>
      <vt:lpstr>PRIORITĂȚI EDUCAȚIONALE</vt:lpstr>
      <vt:lpstr>FORMAREA PROFESORILOR</vt:lpstr>
      <vt:lpstr>INSPECȚIA ȘCOLARĂ</vt:lpstr>
      <vt:lpstr>Programa școlară – clasa a VI a</vt:lpstr>
      <vt:lpstr>METODOLOGII/CONVENȚII DE PARTENERIAT /ACORDURI DE COLABORARE  </vt:lpstr>
      <vt:lpstr>METODOLOGII/CONVENȚII DE PARTENERIAT /ACORDURI DE COLABORARE </vt:lpstr>
      <vt:lpstr>OLIMPIADE ȘI CONCURSURI: REGULAMENTE, METODOLOGII SPECIFICE  </vt:lpstr>
      <vt:lpstr>CONCURSUL  PENTRU OCUPAREA POSTURILOR DIDACTICE/ CATEDRELOR DECLARATE VACANTE/ REZERVATE ÎN UNITĂȚILE DE ÎNVĂȚĂMÂNT PREUNIVERSITAR </vt:lpstr>
      <vt:lpstr>Slide 25</vt:lpstr>
      <vt:lpstr>SPOR ȘI OAMENI BUNI ALĂTURI, ÎN ANUL ȘCOLAR 2018 – 2019!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CONSFĂTUIREA INSPECTORILOR ȘCOLARI PENTRU LIMBI MODERNE</dc:title>
  <dc:creator>Rodica Cherciu;Manuela Delia</dc:creator>
  <cp:lastModifiedBy>Acer5200</cp:lastModifiedBy>
  <cp:revision>74</cp:revision>
  <cp:lastPrinted>2018-08-23T12:17:35Z</cp:lastPrinted>
  <dcterms:created xsi:type="dcterms:W3CDTF">2018-08-22T08:59:18Z</dcterms:created>
  <dcterms:modified xsi:type="dcterms:W3CDTF">2018-09-08T16:24:47Z</dcterms:modified>
</cp:coreProperties>
</file>