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6"/>
  </p:notesMasterIdLst>
  <p:sldIdLst>
    <p:sldId id="256" r:id="rId2"/>
    <p:sldId id="269" r:id="rId3"/>
    <p:sldId id="270" r:id="rId4"/>
    <p:sldId id="295" r:id="rId5"/>
    <p:sldId id="271" r:id="rId6"/>
    <p:sldId id="272" r:id="rId7"/>
    <p:sldId id="273" r:id="rId8"/>
    <p:sldId id="274" r:id="rId9"/>
    <p:sldId id="275" r:id="rId10"/>
    <p:sldId id="288" r:id="rId11"/>
    <p:sldId id="276" r:id="rId12"/>
    <p:sldId id="286" r:id="rId13"/>
    <p:sldId id="287" r:id="rId14"/>
    <p:sldId id="305" r:id="rId15"/>
    <p:sldId id="309" r:id="rId16"/>
    <p:sldId id="306" r:id="rId17"/>
    <p:sldId id="308" r:id="rId18"/>
    <p:sldId id="259" r:id="rId19"/>
    <p:sldId id="304" r:id="rId20"/>
    <p:sldId id="307" r:id="rId21"/>
    <p:sldId id="260" r:id="rId22"/>
    <p:sldId id="280" r:id="rId23"/>
    <p:sldId id="281" r:id="rId24"/>
    <p:sldId id="265" r:id="rId25"/>
  </p:sldIdLst>
  <p:sldSz cx="12192000" cy="6858000"/>
  <p:notesSz cx="6735763" cy="98663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1" autoAdjust="0"/>
  </p:normalViewPr>
  <p:slideViewPr>
    <p:cSldViewPr snapToGrid="0">
      <p:cViewPr varScale="1">
        <p:scale>
          <a:sx n="110" d="100"/>
          <a:sy n="110" d="100"/>
        </p:scale>
        <p:origin x="59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DA379-4C7A-42C1-8F3B-249A7AE66455}" type="datetimeFigureOut">
              <a:rPr lang="ro-RO" smtClean="0"/>
              <a:pPr/>
              <a:t>11.09.2019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88A31-E9B5-41D7-B192-DBA2D1FD5A22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85733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2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4239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9748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9485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73428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5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98874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8852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0314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2902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708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01820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499305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0956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5246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01134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861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9B0070-6D11-4362-937B-6F544D6FD6FC}" type="datetimeFigureOut">
              <a:rPr lang="ro-RO" smtClean="0"/>
              <a:pPr/>
              <a:t>11.09.2019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07975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ro/" TargetMode="External"/><Relationship Id="rId2" Type="http://schemas.openxmlformats.org/officeDocument/2006/relationships/hyperlink" Target="https://www.manuale.edu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.ro/auxiliare-didactic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lege5.ro/Gratuit/gm2dgmzwgy4q/ordinul-nr-4948-2019-privind-organizarea-si-desfasurarea-admiterii-in-invatamantul-liceal-de-stat-pentru-anul-scolar-2020-2021?pid=293348371&amp;d=2019-09-09#p-29334837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e.ise.ro/actuale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6699" y="157407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Calisto MT" panose="02040603050505030304" pitchFamily="18" charset="0"/>
              </a:rPr>
              <a:t>CONSFĂTUIREA INSPECTORILOR ȘCOLARI PENTRU LIMBI MODERNE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2172" y="3918857"/>
            <a:ext cx="6305006" cy="1872343"/>
          </a:xfrm>
        </p:spPr>
        <p:txBody>
          <a:bodyPr>
            <a:normAutofit/>
          </a:bodyPr>
          <a:lstStyle/>
          <a:p>
            <a:endParaRPr lang="ro-RO" dirty="0"/>
          </a:p>
          <a:p>
            <a:pPr algn="ctr"/>
            <a:r>
              <a:rPr lang="en-US" dirty="0" smtClean="0">
                <a:latin typeface="Calisto MT" panose="02040603050505030304" pitchFamily="18" charset="0"/>
              </a:rPr>
              <a:t> -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anose="02040603050505030304" pitchFamily="18" charset="0"/>
              </a:rPr>
              <a:t>SEPTEMBRIE </a:t>
            </a:r>
            <a:r>
              <a:rPr lang="ro-RO" dirty="0" smtClean="0">
                <a:latin typeface="Calisto MT" panose="02040603050505030304" pitchFamily="18" charset="0"/>
              </a:rPr>
              <a:t>201</a:t>
            </a:r>
            <a:r>
              <a:rPr lang="en-US" dirty="0" smtClean="0">
                <a:latin typeface="Calisto MT" panose="02040603050505030304" pitchFamily="18" charset="0"/>
              </a:rPr>
              <a:t>9</a:t>
            </a:r>
            <a:r>
              <a:rPr lang="ro-RO" dirty="0">
                <a:latin typeface="Calisto MT" panose="02040603050505030304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1566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271452"/>
            <a:ext cx="10258494" cy="484196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endParaRPr lang="en-US" sz="4300" b="1" dirty="0" smtClean="0">
              <a:latin typeface="Calisto MT" pitchFamily="18" charset="0"/>
            </a:endParaRPr>
          </a:p>
          <a:p>
            <a:pPr marL="0" indent="0" algn="just">
              <a:buNone/>
              <a:defRPr/>
            </a:pPr>
            <a:endParaRPr lang="en-US" sz="4300" b="1" dirty="0" smtClean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7200" b="1" dirty="0" smtClean="0">
                <a:latin typeface="Calisto MT" pitchFamily="18" charset="0"/>
              </a:rPr>
              <a:t>OMEN </a:t>
            </a:r>
            <a:r>
              <a:rPr lang="en-US" sz="7200" b="1" dirty="0">
                <a:latin typeface="Calisto MT" pitchFamily="18" charset="0"/>
              </a:rPr>
              <a:t>nr. 3027/08.01.2018 </a:t>
            </a:r>
            <a:r>
              <a:rPr lang="en-US" sz="7200" i="1" dirty="0" err="1">
                <a:latin typeface="Calisto MT" pitchFamily="18" charset="0"/>
              </a:rPr>
              <a:t>pentru</a:t>
            </a:r>
            <a:r>
              <a:rPr lang="en-US" sz="7200" i="1" dirty="0">
                <a:latin typeface="Calisto MT" pitchFamily="18" charset="0"/>
              </a:rPr>
              <a:t> </a:t>
            </a:r>
            <a:r>
              <a:rPr lang="en-US" sz="7200" i="1" dirty="0" err="1">
                <a:latin typeface="Calisto MT" pitchFamily="18" charset="0"/>
              </a:rPr>
              <a:t>modificarea</a:t>
            </a:r>
            <a:r>
              <a:rPr lang="en-US" sz="7200" i="1" dirty="0">
                <a:latin typeface="Calisto MT" pitchFamily="18" charset="0"/>
              </a:rPr>
              <a:t> </a:t>
            </a:r>
            <a:r>
              <a:rPr lang="ro-RO" sz="7200" i="1" dirty="0">
                <a:latin typeface="Calisto MT" pitchFamily="18" charset="0"/>
              </a:rPr>
              <a:t>și</a:t>
            </a:r>
            <a:r>
              <a:rPr lang="en-US" sz="7200" i="1" dirty="0">
                <a:latin typeface="Calisto MT" pitchFamily="18" charset="0"/>
              </a:rPr>
              <a:t> </a:t>
            </a:r>
            <a:r>
              <a:rPr lang="en-US" sz="7200" i="1" dirty="0" err="1">
                <a:latin typeface="Calisto MT" pitchFamily="18" charset="0"/>
              </a:rPr>
              <a:t>completarea</a:t>
            </a:r>
            <a:r>
              <a:rPr lang="en-US" sz="7200" i="1" dirty="0">
                <a:latin typeface="Calisto MT" pitchFamily="18" charset="0"/>
              </a:rPr>
              <a:t> A</a:t>
            </a:r>
            <a:r>
              <a:rPr lang="ro-RO" sz="7200" i="1" dirty="0" err="1">
                <a:latin typeface="Calisto MT" pitchFamily="18" charset="0"/>
              </a:rPr>
              <a:t>nexei</a:t>
            </a:r>
            <a:r>
              <a:rPr lang="ro-RO" sz="7200" i="1" dirty="0">
                <a:latin typeface="Calisto MT" pitchFamily="18" charset="0"/>
              </a:rPr>
              <a:t> - Regulament-cadru de organizare și funcționare a unităților de învățământ preuniversitar</a:t>
            </a:r>
            <a:r>
              <a:rPr lang="ro-RO" sz="7200" dirty="0">
                <a:latin typeface="Calisto MT" pitchFamily="18" charset="0"/>
              </a:rPr>
              <a:t> la Ordinul ministrului educației naționale și cercetării științifice nr. 5079/2016 privind aprobarea </a:t>
            </a:r>
            <a:r>
              <a:rPr lang="ro-RO" sz="7200" i="1" dirty="0" smtClean="0">
                <a:latin typeface="Calisto MT" pitchFamily="18" charset="0"/>
              </a:rPr>
              <a:t>Regulamentu</a:t>
            </a:r>
            <a:r>
              <a:rPr lang="en-US" sz="7200" i="1" dirty="0" err="1" smtClean="0">
                <a:latin typeface="Calisto MT" pitchFamily="18" charset="0"/>
              </a:rPr>
              <a:t>lu</a:t>
            </a:r>
            <a:r>
              <a:rPr lang="ro-RO" sz="7200" i="1" dirty="0" smtClean="0">
                <a:latin typeface="Calisto MT" pitchFamily="18" charset="0"/>
              </a:rPr>
              <a:t>i-cadru </a:t>
            </a:r>
            <a:r>
              <a:rPr lang="ro-RO" sz="7200" i="1" dirty="0">
                <a:latin typeface="Calisto MT" pitchFamily="18" charset="0"/>
              </a:rPr>
              <a:t>de organizare și funcționare a unităților de învățământ </a:t>
            </a:r>
            <a:r>
              <a:rPr lang="ro-RO" sz="7200" i="1" dirty="0" smtClean="0">
                <a:latin typeface="Calisto MT" pitchFamily="18" charset="0"/>
              </a:rPr>
              <a:t>preuniversitar</a:t>
            </a:r>
            <a:r>
              <a:rPr lang="en-US" sz="7200" dirty="0" smtClean="0">
                <a:latin typeface="Calisto MT" pitchFamily="18" charset="0"/>
              </a:rPr>
              <a:t> (</a:t>
            </a:r>
            <a:r>
              <a:rPr lang="ro-RO" sz="72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modificarea și completarea</a:t>
            </a:r>
            <a:r>
              <a:rPr lang="en-US" sz="72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7200" b="1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art. 66 </a:t>
            </a:r>
            <a:r>
              <a:rPr lang="ro-RO" sz="72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privind atribuțiile catedrelor/comisiilor metodice în elaborarea ofertei CDȘ și selectarea auxiliarelor didactice și a mijloacelor de învățământ</a:t>
            </a:r>
            <a:r>
              <a:rPr lang="en-US" sz="72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  <a:endParaRPr lang="ro-RO" sz="7200" dirty="0">
              <a:latin typeface="Calisto MT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sz="7200" b="1" i="1" dirty="0">
                <a:latin typeface="Calisto MT" pitchFamily="18" charset="0"/>
              </a:rPr>
              <a:t>Regulamentul – cadru de organizare şi funcționare a claselor cu  predare a unei limbi moderne în regim intensiv sau bilingv în unitățile de învățământ preuniversitar</a:t>
            </a:r>
            <a:r>
              <a:rPr lang="en-US" sz="7200" dirty="0">
                <a:latin typeface="Calisto MT" panose="02040603050505030304" pitchFamily="18" charset="0"/>
              </a:rPr>
              <a:t> – a</a:t>
            </a:r>
            <a:r>
              <a:rPr lang="ro-RO" sz="7200" dirty="0">
                <a:latin typeface="Calisto MT" pitchFamily="18" charset="0"/>
              </a:rPr>
              <a:t>p</a:t>
            </a:r>
            <a:r>
              <a:rPr lang="en-US" sz="7200" dirty="0" err="1">
                <a:latin typeface="Calisto MT" panose="02040603050505030304" pitchFamily="18" charset="0"/>
              </a:rPr>
              <a:t>robat</a:t>
            </a:r>
            <a:r>
              <a:rPr lang="en-US" sz="7200" dirty="0">
                <a:latin typeface="Calisto MT" panose="02040603050505030304" pitchFamily="18" charset="0"/>
              </a:rPr>
              <a:t> </a:t>
            </a:r>
            <a:r>
              <a:rPr lang="en-US" sz="7200" dirty="0" err="1">
                <a:latin typeface="Calisto MT" panose="02040603050505030304" pitchFamily="18" charset="0"/>
              </a:rPr>
              <a:t>pri</a:t>
            </a:r>
            <a:r>
              <a:rPr lang="ro-RO" sz="7200" dirty="0">
                <a:latin typeface="Calisto MT" pitchFamily="18" charset="0"/>
              </a:rPr>
              <a:t>n</a:t>
            </a:r>
            <a:r>
              <a:rPr lang="en-US" sz="7200" dirty="0">
                <a:latin typeface="Calisto MT" panose="02040603050505030304" pitchFamily="18" charset="0"/>
              </a:rPr>
              <a:t> </a:t>
            </a:r>
            <a:r>
              <a:rPr lang="ro-RO" sz="7200" dirty="0">
                <a:latin typeface="Calisto MT" pitchFamily="18" charset="0"/>
              </a:rPr>
              <a:t>OM</a:t>
            </a:r>
            <a:r>
              <a:rPr lang="en-US" sz="7200" dirty="0">
                <a:latin typeface="Calisto MT" pitchFamily="18" charset="0"/>
              </a:rPr>
              <a:t>EN nr. </a:t>
            </a:r>
            <a:r>
              <a:rPr lang="en-US" sz="7200" dirty="0" smtClean="0">
                <a:latin typeface="Calisto MT" pitchFamily="18" charset="0"/>
              </a:rPr>
              <a:t>4797/2017:</a:t>
            </a:r>
            <a:endParaRPr lang="ro-RO" sz="7200" dirty="0" smtClean="0">
              <a:latin typeface="Calisto MT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sz="7200" i="1" dirty="0">
                <a:latin typeface="Calisto MT" panose="02040603050505030304" pitchFamily="18" charset="0"/>
              </a:rPr>
              <a:t>Art. 5. (1) În învățământul gimnazial, la clasele cu predare a unei limbi moderne </a:t>
            </a:r>
            <a:r>
              <a:rPr lang="ro-RO" sz="7200" b="1" i="1" dirty="0">
                <a:latin typeface="Calisto MT" panose="02040603050505030304" pitchFamily="18" charset="0"/>
              </a:rPr>
              <a:t>în regim intensiv</a:t>
            </a:r>
            <a:r>
              <a:rPr lang="ro-RO" sz="7200" i="1" dirty="0">
                <a:latin typeface="Calisto MT" panose="02040603050505030304" pitchFamily="18" charset="0"/>
              </a:rPr>
              <a:t>, pentru orele alocate din trunchiul comun se </a:t>
            </a:r>
            <a:r>
              <a:rPr lang="ro-RO" sz="7200" b="1" i="1" dirty="0" smtClean="0">
                <a:latin typeface="Calisto MT" panose="02040603050505030304" pitchFamily="18" charset="0"/>
              </a:rPr>
              <a:t>susține </a:t>
            </a:r>
            <a:r>
              <a:rPr lang="ro-RO" sz="7200" b="1" i="1" dirty="0">
                <a:latin typeface="Calisto MT" panose="02040603050505030304" pitchFamily="18" charset="0"/>
              </a:rPr>
              <a:t>lucrare scrisă semestrială la limba modernă respectivă, începând din clasa a VII-a. </a:t>
            </a:r>
            <a:endParaRPr lang="ro-RO" sz="7200" b="1" i="1" dirty="0" smtClean="0"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7200" dirty="0" smtClean="0">
                <a:latin typeface="Calisto MT" panose="02040603050505030304" pitchFamily="18" charset="0"/>
              </a:rPr>
              <a:t>Recomandări </a:t>
            </a:r>
            <a:r>
              <a:rPr lang="ro-RO" sz="7200" dirty="0" smtClean="0">
                <a:latin typeface="Calisto MT" panose="02040603050505030304" pitchFamily="18" charset="0"/>
              </a:rPr>
              <a:t>MEN privind </a:t>
            </a:r>
            <a:r>
              <a:rPr lang="ro-RO" sz="7200" dirty="0" smtClean="0">
                <a:latin typeface="Calisto MT" panose="02040603050505030304" pitchFamily="18" charset="0"/>
              </a:rPr>
              <a:t>structura lucrării scrise semestriale la disciplina </a:t>
            </a:r>
            <a:r>
              <a:rPr lang="ro-RO" sz="7200" i="1" dirty="0" smtClean="0">
                <a:latin typeface="Calisto MT" panose="02040603050505030304" pitchFamily="18" charset="0"/>
              </a:rPr>
              <a:t>Limba modernă 1- studiu intensiv</a:t>
            </a:r>
          </a:p>
          <a:p>
            <a:pPr marL="0" indent="0" algn="just">
              <a:buNone/>
            </a:pPr>
            <a:r>
              <a:rPr lang="ro-RO" sz="7200" dirty="0" smtClean="0">
                <a:latin typeface="Calisto MT" panose="02040603050505030304" pitchFamily="18" charset="0"/>
              </a:rPr>
              <a:t>          - engleză</a:t>
            </a:r>
          </a:p>
          <a:p>
            <a:pPr marL="0" indent="0" algn="just">
              <a:buNone/>
            </a:pPr>
            <a:r>
              <a:rPr lang="ro-RO" sz="7200" dirty="0" smtClean="0">
                <a:latin typeface="Calisto MT" panose="02040603050505030304" pitchFamily="18" charset="0"/>
              </a:rPr>
              <a:t>          - franceză, spaniolă, italiană</a:t>
            </a:r>
          </a:p>
          <a:p>
            <a:pPr marL="0" indent="0" algn="just">
              <a:buNone/>
            </a:pPr>
            <a:r>
              <a:rPr lang="ro-RO" sz="7200" dirty="0">
                <a:latin typeface="Calisto MT" panose="02040603050505030304" pitchFamily="18" charset="0"/>
              </a:rPr>
              <a:t> </a:t>
            </a:r>
            <a:r>
              <a:rPr lang="ro-RO" sz="7200" dirty="0" smtClean="0">
                <a:latin typeface="Calisto MT" panose="02040603050505030304" pitchFamily="18" charset="0"/>
              </a:rPr>
              <a:t>         - germană</a:t>
            </a:r>
          </a:p>
          <a:p>
            <a:pPr marL="0" indent="0" algn="just">
              <a:buNone/>
            </a:pPr>
            <a:r>
              <a:rPr lang="ro-RO" sz="7200" i="1" dirty="0" smtClean="0">
                <a:latin typeface="Calisto MT" panose="0204060305050503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o-RO" sz="6400" dirty="0" smtClean="0">
              <a:latin typeface="Calisto MT" pitchFamily="18" charset="0"/>
            </a:endParaRPr>
          </a:p>
          <a:p>
            <a:pPr marL="0" indent="0" algn="just">
              <a:buNone/>
            </a:pPr>
            <a:endParaRPr lang="ro-RO" dirty="0">
              <a:latin typeface="Calisto MT" panose="0204060305050503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o-RO" dirty="0">
              <a:latin typeface="Calisto MT" panose="02040603050505030304" pitchFamily="18" charset="0"/>
            </a:endParaRPr>
          </a:p>
          <a:p>
            <a:pPr algn="just"/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32458" y="705395"/>
            <a:ext cx="93878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o-RO" sz="2000" dirty="0" err="1">
                <a:latin typeface="Calisto MT" panose="02040603050505030304" pitchFamily="18" charset="0"/>
                <a:cs typeface="Times New Roman" panose="02020603050405020304" pitchFamily="18" charset="0"/>
              </a:rPr>
              <a:t>Ordine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ro-RO" sz="2000" dirty="0" err="1">
                <a:latin typeface="Calisto MT" panose="02040603050505030304" pitchFamily="18" charset="0"/>
                <a:cs typeface="Times New Roman" panose="02020603050405020304" pitchFamily="18" charset="0"/>
              </a:rPr>
              <a:t>ministru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referitoare la limbile moderne valabile în anul </a:t>
            </a:r>
            <a:r>
              <a:rPr lang="ro-RO" altLang="ro-RO" sz="2000" dirty="0" err="1">
                <a:latin typeface="Calisto MT" panose="02040603050505030304" pitchFamily="18" charset="0"/>
                <a:cs typeface="Times New Roman" panose="02020603050405020304" pitchFamily="18" charset="0"/>
              </a:rPr>
              <a:t>şcolar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201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9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– 20</a:t>
            </a:r>
            <a:r>
              <a:rPr lang="en-US" altLang="ro-RO" sz="20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20</a:t>
            </a:r>
            <a:endParaRPr lang="ro-RO" sz="2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71" y="853440"/>
            <a:ext cx="9135881" cy="496389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o-RO" altLang="en-US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O</a:t>
            </a:r>
            <a:r>
              <a:rPr lang="it-IT" altLang="en-US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FERTA NAŢIONALĂ PENTRU MANUALE</a:t>
            </a:r>
            <a:r>
              <a:rPr lang="ro-RO" altLang="en-US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ȘCOLARE</a:t>
            </a:r>
            <a:r>
              <a:rPr lang="en-US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19" y="1611085"/>
            <a:ext cx="10319657" cy="2689981"/>
          </a:xfrm>
        </p:spPr>
        <p:txBody>
          <a:bodyPr>
            <a:normAutofit fontScale="70000" lnSpcReduction="20000"/>
          </a:bodyPr>
          <a:lstStyle/>
          <a:p>
            <a:pPr algn="just">
              <a:buSzPct val="70000"/>
              <a:defRPr/>
            </a:pP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70000"/>
              <a:defRPr/>
            </a:pPr>
            <a:endParaRPr lang="ro-RO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70000"/>
              <a:defRPr/>
            </a:pPr>
            <a:endParaRPr lang="en-US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algn="just"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algn="just">
              <a:buSzPct val="70000"/>
              <a:buFont typeface="Wingdings" panose="05000000000000000000" pitchFamily="2" charset="2"/>
              <a:buChar char="q"/>
              <a:defRPr/>
            </a:pPr>
            <a:r>
              <a:rPr lang="ro-RO" sz="2300" dirty="0">
                <a:latin typeface="Calisto MT" panose="02040603050505030304" pitchFamily="18" charset="0"/>
                <a:ea typeface="Cambria" panose="02040503050406030204" pitchFamily="18" charset="0"/>
              </a:rPr>
              <a:t>O</a:t>
            </a:r>
            <a:r>
              <a:rPr lang="it-IT" sz="2300" dirty="0">
                <a:latin typeface="Calisto MT" panose="02040603050505030304" pitchFamily="18" charset="0"/>
                <a:ea typeface="Cambria" panose="02040503050406030204" pitchFamily="18" charset="0"/>
              </a:rPr>
              <a:t>ferta naţională pentru </a:t>
            </a:r>
            <a:r>
              <a:rPr lang="it-IT" sz="2300" b="1" dirty="0">
                <a:latin typeface="Calisto MT" panose="02040603050505030304" pitchFamily="18" charset="0"/>
                <a:ea typeface="Cambria" panose="02040503050406030204" pitchFamily="18" charset="0"/>
              </a:rPr>
              <a:t>manuale școlare</a:t>
            </a:r>
            <a:r>
              <a:rPr lang="it-IT" sz="2300" dirty="0">
                <a:latin typeface="Calisto MT" panose="02040603050505030304" pitchFamily="18" charset="0"/>
                <a:ea typeface="Cambria" panose="02040503050406030204" pitchFamily="18" charset="0"/>
              </a:rPr>
              <a:t> (cls. </a:t>
            </a:r>
            <a:r>
              <a:rPr lang="ro-RO" sz="2300" dirty="0">
                <a:latin typeface="Calisto MT" panose="02040603050505030304" pitchFamily="18" charset="0"/>
                <a:ea typeface="Cambria" panose="02040503050406030204" pitchFamily="18" charset="0"/>
              </a:rPr>
              <a:t>I</a:t>
            </a:r>
            <a:r>
              <a:rPr lang="it-IT" sz="2300" dirty="0">
                <a:latin typeface="Calisto MT" panose="02040603050505030304" pitchFamily="18" charset="0"/>
                <a:ea typeface="Cambria" panose="02040503050406030204" pitchFamily="18" charset="0"/>
              </a:rPr>
              <a:t>-XII) pentru anul școlar 2019-2020 </a:t>
            </a:r>
            <a:r>
              <a:rPr lang="ro-RO" sz="2300" i="1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ro-RO" sz="2300" i="1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https://www.manuale.edu.ro</a:t>
            </a:r>
            <a:r>
              <a:rPr lang="ro-RO" sz="2300" dirty="0" smtClean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en-US" sz="2300" dirty="0">
              <a:solidFill>
                <a:schemeClr val="accent4">
                  <a:lumMod val="50000"/>
                </a:schemeClr>
              </a:solidFill>
              <a:latin typeface="Calisto MT" panose="02040603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q"/>
              <a:defRPr/>
            </a:pPr>
            <a:r>
              <a:rPr lang="ro-RO" sz="2300" b="1" dirty="0" smtClean="0">
                <a:latin typeface="Calisto MT" panose="02040603050505030304" pitchFamily="18" charset="0"/>
                <a:ea typeface="Cambria" panose="02040503050406030204" pitchFamily="18" charset="0"/>
              </a:rPr>
              <a:t>Mijloace </a:t>
            </a:r>
            <a:r>
              <a:rPr lang="ro-RO" sz="2300" b="1">
                <a:latin typeface="Calisto MT" panose="02040603050505030304" pitchFamily="18" charset="0"/>
                <a:ea typeface="Cambria" panose="02040503050406030204" pitchFamily="18" charset="0"/>
              </a:rPr>
              <a:t>de </a:t>
            </a:r>
            <a:r>
              <a:rPr lang="ro-RO" sz="2300" b="1" smtClean="0">
                <a:latin typeface="Calisto MT" panose="02040603050505030304" pitchFamily="18" charset="0"/>
                <a:ea typeface="Cambria" panose="02040503050406030204" pitchFamily="18" charset="0"/>
              </a:rPr>
              <a:t>învățământ </a:t>
            </a:r>
            <a:r>
              <a:rPr lang="ro-RO" sz="2300" smtClean="0">
                <a:latin typeface="Calisto MT" panose="02040603050505030304" pitchFamily="18" charset="0"/>
                <a:ea typeface="Cambria" panose="02040503050406030204" pitchFamily="18" charset="0"/>
              </a:rPr>
              <a:t>omologate </a:t>
            </a:r>
            <a:r>
              <a:rPr lang="ro-RO" sz="2300" dirty="0">
                <a:latin typeface="Calisto MT" panose="02040603050505030304" pitchFamily="18" charset="0"/>
                <a:ea typeface="Cambria" panose="02040503050406030204" pitchFamily="18" charset="0"/>
              </a:rPr>
              <a:t>în perioada ianuarie-iunie 2019, în vederea utilizării lor în învățământul preuniversitar (</a:t>
            </a:r>
            <a:r>
              <a:rPr lang="ro-RO" sz="2300" u="sng" dirty="0">
                <a:latin typeface="Calisto MT" panose="02040603050505030304" pitchFamily="18" charset="0"/>
                <a:ea typeface="Cambria" panose="02040503050406030204" pitchFamily="18" charset="0"/>
                <a:hlinkClick r:id="rId3"/>
              </a:rPr>
              <a:t>www.edu.ro</a:t>
            </a:r>
            <a:r>
              <a:rPr lang="ro-RO" sz="2300" dirty="0">
                <a:latin typeface="Calisto MT" panose="02040603050505030304" pitchFamily="18" charset="0"/>
                <a:ea typeface="Cambria" panose="02040503050406030204" pitchFamily="18" charset="0"/>
              </a:rPr>
              <a:t> </a:t>
            </a:r>
            <a:r>
              <a:rPr lang="ro-RO" sz="2300" dirty="0" smtClean="0">
                <a:latin typeface="Calisto MT" panose="02040603050505030304" pitchFamily="18" charset="0"/>
                <a:ea typeface="Cambria" panose="02040503050406030204" pitchFamily="18" charset="0"/>
              </a:rPr>
              <a:t>)</a:t>
            </a:r>
          </a:p>
          <a:p>
            <a:pPr>
              <a:buSzPct val="70000"/>
              <a:buFont typeface="Wingdings" panose="05000000000000000000" pitchFamily="2" charset="2"/>
              <a:buChar char="q"/>
              <a:defRPr/>
            </a:pPr>
            <a:r>
              <a:rPr lang="ro-RO" sz="2300" b="1" dirty="0" smtClean="0">
                <a:latin typeface="Calisto MT" panose="02040603050505030304" pitchFamily="18" charset="0"/>
                <a:ea typeface="Cambria" panose="02040503050406030204" pitchFamily="18" charset="0"/>
              </a:rPr>
              <a:t>Auxiliare didactice – </a:t>
            </a:r>
            <a:r>
              <a:rPr lang="ro-RO" sz="2300" dirty="0">
                <a:latin typeface="Calisto MT" panose="02040603050505030304" pitchFamily="18" charset="0"/>
                <a:hlinkClick r:id="rId4"/>
              </a:rPr>
              <a:t>https://www.edu.ro/auxiliare-didactice</a:t>
            </a:r>
            <a:endParaRPr lang="ro-RO" sz="2300" b="1" dirty="0" smtClean="0">
              <a:latin typeface="Calisto MT" panose="02040603050505030304" pitchFamily="18" charset="0"/>
              <a:ea typeface="Cambria" panose="020405030504060302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q"/>
              <a:defRPr/>
            </a:pPr>
            <a:endParaRPr lang="ro-RO" b="1" dirty="0" smtClean="0">
              <a:latin typeface="Calisto MT" panose="02040603050505030304" pitchFamily="18" charset="0"/>
              <a:ea typeface="Cambria" panose="020405030504060302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q"/>
              <a:defRPr/>
            </a:pPr>
            <a:endParaRPr lang="ro-RO" dirty="0">
              <a:latin typeface="Calisto MT" panose="02040603050505030304" pitchFamily="18" charset="0"/>
              <a:ea typeface="Cambria" panose="02040503050406030204" pitchFamily="18" charset="0"/>
            </a:endParaRPr>
          </a:p>
          <a:p>
            <a:pPr marL="0" indent="0">
              <a:buSzPct val="70000"/>
              <a:buNone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  <a:latin typeface="Calisto MT" panose="02040603050505030304" pitchFamily="18" charset="0"/>
              <a:cs typeface="Tahoma" pitchFamily="34" charset="0"/>
            </a:endParaRPr>
          </a:p>
          <a:p>
            <a:pPr marL="273050" indent="-273050">
              <a:buSzPct val="70000"/>
              <a:buNone/>
              <a:defRPr/>
            </a:pPr>
            <a:endParaRPr 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410" y="1419497"/>
            <a:ext cx="9919064" cy="2928498"/>
          </a:xfrm>
        </p:spPr>
        <p:txBody>
          <a:bodyPr>
            <a:normAutofit fontScale="92500" lnSpcReduction="10000"/>
          </a:bodyPr>
          <a:lstStyle/>
          <a:p>
            <a:r>
              <a:rPr lang="ro-RO" dirty="0">
                <a:solidFill>
                  <a:schemeClr val="accent2"/>
                </a:solidFill>
                <a:latin typeface="Calisto MT" panose="02040603050505030304" pitchFamily="18" charset="0"/>
              </a:rPr>
              <a:t>Bacalaureat bilingv francofon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5720/10.09.2012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elevii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francofone în vederea </a:t>
            </a:r>
            <a:r>
              <a:rPr lang="ro-RO" dirty="0" err="1">
                <a:latin typeface="Calisto MT" panose="02040603050505030304" pitchFamily="18" charset="0"/>
              </a:rPr>
              <a:t>obţinerii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menţiunii</a:t>
            </a:r>
            <a:r>
              <a:rPr lang="ro-RO" dirty="0">
                <a:latin typeface="Calisto MT" panose="02040603050505030304" pitchFamily="18" charset="0"/>
              </a:rPr>
              <a:t> speciale „</a:t>
            </a:r>
            <a:r>
              <a:rPr lang="ro-RO" dirty="0" err="1">
                <a:latin typeface="Calisto MT" panose="02040603050505030304" pitchFamily="18" charset="0"/>
              </a:rPr>
              <a:t>secţie</a:t>
            </a:r>
            <a:r>
              <a:rPr lang="ro-RO" dirty="0">
                <a:latin typeface="Calisto MT" panose="02040603050505030304" pitchFamily="18" charset="0"/>
              </a:rPr>
              <a:t> bilingvă francofonă” pe diploma de </a:t>
            </a:r>
            <a:r>
              <a:rPr lang="ro-RO" dirty="0" smtClean="0">
                <a:latin typeface="Calisto MT" panose="02040603050505030304" pitchFamily="18" charset="0"/>
              </a:rPr>
              <a:t>bacalaureat</a:t>
            </a:r>
            <a:r>
              <a:rPr lang="en-US" dirty="0" smtClean="0">
                <a:latin typeface="Calisto MT" panose="02040603050505030304" pitchFamily="18" charset="0"/>
              </a:rPr>
              <a:t>;</a:t>
            </a:r>
            <a:endParaRPr lang="ro-RO" dirty="0"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Ordinul </a:t>
            </a:r>
            <a:r>
              <a:rPr lang="ro-RO" dirty="0">
                <a:latin typeface="Calisto MT" panose="02040603050505030304" pitchFamily="18" charset="0"/>
              </a:rPr>
              <a:t>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naţionale</a:t>
            </a:r>
            <a:r>
              <a:rPr lang="ro-RO" dirty="0">
                <a:latin typeface="Calisto MT" panose="02040603050505030304" pitchFamily="18" charset="0"/>
              </a:rPr>
              <a:t> nr. 4872/23.08.2013 privind modificarea Ordinului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5720/2012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 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elevii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francofone în vederea </a:t>
            </a:r>
            <a:r>
              <a:rPr lang="ro-RO" dirty="0" err="1">
                <a:latin typeface="Calisto MT" panose="02040603050505030304" pitchFamily="18" charset="0"/>
              </a:rPr>
              <a:t>obţinerii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menţiunii</a:t>
            </a:r>
            <a:r>
              <a:rPr lang="ro-RO" dirty="0">
                <a:latin typeface="Calisto MT" panose="02040603050505030304" pitchFamily="18" charset="0"/>
              </a:rPr>
              <a:t> speciale „</a:t>
            </a:r>
            <a:r>
              <a:rPr lang="ro-RO" dirty="0" err="1">
                <a:latin typeface="Calisto MT" panose="02040603050505030304" pitchFamily="18" charset="0"/>
              </a:rPr>
              <a:t>secţie</a:t>
            </a:r>
            <a:r>
              <a:rPr lang="ro-RO" dirty="0">
                <a:latin typeface="Calisto MT" panose="02040603050505030304" pitchFamily="18" charset="0"/>
              </a:rPr>
              <a:t> bilingvă francofonă” pe diploma de bacalaureat.</a:t>
            </a:r>
          </a:p>
          <a:p>
            <a:endParaRPr lang="ro-RO" dirty="0"/>
          </a:p>
        </p:txBody>
      </p:sp>
      <p:sp>
        <p:nvSpPr>
          <p:cNvPr id="4" name="Rectangle 3"/>
          <p:cNvSpPr/>
          <p:nvPr/>
        </p:nvSpPr>
        <p:spPr>
          <a:xfrm>
            <a:off x="1854927" y="600891"/>
            <a:ext cx="78464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o-RO" sz="20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    METODOLOGII </a:t>
            </a:r>
            <a:r>
              <a:rPr lang="ro-RO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20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0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r>
              <a:rPr lang="en-US" altLang="ro-RO" sz="20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ro-RO" sz="20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sz="2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086" y="174172"/>
            <a:ext cx="8760823" cy="1645919"/>
          </a:xfrm>
        </p:spPr>
        <p:txBody>
          <a:bodyPr>
            <a:normAutofit/>
          </a:bodyPr>
          <a:lstStyle/>
          <a:p>
            <a:pPr algn="ctr"/>
            <a:r>
              <a:rPr lang="en-US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24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400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r>
              <a:rPr lang="en-US" altLang="ro-RO" sz="24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ro-RO" sz="24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sz="2400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706" y="1750423"/>
            <a:ext cx="9319552" cy="3777622"/>
          </a:xfrm>
        </p:spPr>
        <p:txBody>
          <a:bodyPr/>
          <a:lstStyle/>
          <a:p>
            <a:r>
              <a:rPr lang="ro-RO" dirty="0">
                <a:solidFill>
                  <a:schemeClr val="accent2"/>
                </a:solidFill>
                <a:latin typeface="Calisto MT" panose="02040603050505030304" pitchFamily="18" charset="0"/>
              </a:rPr>
              <a:t>Bacalaureat bilingv spaniol</a:t>
            </a:r>
          </a:p>
          <a:p>
            <a:pPr algn="just">
              <a:buFont typeface="Wingdings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5756/18.09.2012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din cadrul examenului de bacalaureat, </a:t>
            </a:r>
            <a:r>
              <a:rPr lang="ro-RO" dirty="0" err="1">
                <a:latin typeface="Calisto MT" panose="02040603050505030304" pitchFamily="18" charset="0"/>
              </a:rPr>
              <a:t>susţinute</a:t>
            </a:r>
            <a:r>
              <a:rPr lang="ro-RO" dirty="0">
                <a:latin typeface="Calisto MT" panose="02040603050505030304" pitchFamily="18" charset="0"/>
              </a:rPr>
              <a:t> de absolvenții </a:t>
            </a:r>
            <a:r>
              <a:rPr lang="ro-RO" dirty="0" err="1">
                <a:latin typeface="Calisto MT" panose="02040603050505030304" pitchFamily="18" charset="0"/>
              </a:rPr>
              <a:t>secţiilor</a:t>
            </a:r>
            <a:r>
              <a:rPr lang="ro-RO" dirty="0">
                <a:latin typeface="Calisto MT" panose="02040603050505030304" pitchFamily="18" charset="0"/>
              </a:rPr>
              <a:t> bilingve </a:t>
            </a:r>
            <a:r>
              <a:rPr lang="ro-RO" dirty="0" smtClean="0">
                <a:latin typeface="Calisto MT" panose="02040603050505030304" pitchFamily="18" charset="0"/>
              </a:rPr>
              <a:t>româno-spaniole</a:t>
            </a:r>
            <a:r>
              <a:rPr lang="en-US" dirty="0">
                <a:latin typeface="Calisto MT" panose="02040603050505030304" pitchFamily="18" charset="0"/>
              </a:rPr>
              <a:t>;</a:t>
            </a:r>
            <a:endParaRPr lang="ro-RO" dirty="0">
              <a:latin typeface="Calisto MT" panose="020406030505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Ordinul ministrului educației naționale și cercetării științifice nr. 4576/20.07.2016 pentru modificarea Anexei la Ordinul ministrului </a:t>
            </a:r>
            <a:r>
              <a:rPr lang="ro-RO" dirty="0" err="1">
                <a:latin typeface="Calisto MT" panose="02040603050505030304" pitchFamily="18" charset="0"/>
              </a:rPr>
              <a:t>educaţiei</a:t>
            </a:r>
            <a:r>
              <a:rPr lang="ro-RO" dirty="0">
                <a:latin typeface="Calisto MT" panose="02040603050505030304" pitchFamily="18" charset="0"/>
              </a:rPr>
              <a:t>, cercetării, tineretului şi sportului nr. 5756/2012 privind organizarea şi </a:t>
            </a:r>
            <a:r>
              <a:rPr lang="ro-RO" dirty="0" err="1">
                <a:latin typeface="Calisto MT" panose="02040603050505030304" pitchFamily="18" charset="0"/>
              </a:rPr>
              <a:t>desfăşurarea</a:t>
            </a:r>
            <a:r>
              <a:rPr lang="ro-RO" dirty="0">
                <a:latin typeface="Calisto MT" panose="02040603050505030304" pitchFamily="18" charset="0"/>
              </a:rPr>
              <a:t> probelor specifice din cadrul examenului de bacalaureat, susținute de absolvenții secțiilor bilingve româno-spaniole.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635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182" y="1367246"/>
            <a:ext cx="10746378" cy="461554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o-RO" i="1" dirty="0" smtClean="0"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o-RO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OMEN</a:t>
            </a:r>
            <a:r>
              <a:rPr lang="ro-RO" b="1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nr. 4.946/27.09.201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privind aprobarea Calendarului de administrare a 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evaluărilor 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</a:rPr>
              <a:t>n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aționale 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la finalul claselor a II-a, a IV-a și a VI-a în anul școlar 2020-2021,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</a:rPr>
              <a:t>publicat în Monitorul Oficial nr.725/2019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o-RO" sz="2200" b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OMEN </a:t>
            </a:r>
            <a:r>
              <a:rPr lang="ro-RO" sz="2200" b="1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nr. </a:t>
            </a:r>
            <a:r>
              <a:rPr lang="ro-RO" sz="2200" b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4916/26.08.2019</a:t>
            </a:r>
            <a:r>
              <a:rPr lang="en-US" sz="2200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2200" i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organizarea</a:t>
            </a:r>
            <a:r>
              <a:rPr lang="en-US" sz="2200" i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200" i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 desfășurarea Evaluării Naționale pentru absolvenții clasei a VIII-a în anul școlar 2019- 2020, </a:t>
            </a:r>
            <a:r>
              <a:rPr lang="ro-RO" sz="2200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publicat în Monitorul Oficial nr. 712/29.08.2019.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ro-RO" b="1" dirty="0">
                <a:solidFill>
                  <a:srgbClr val="333333"/>
                </a:solidFill>
                <a:latin typeface="Calisto MT" panose="02040603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Principalul element de noutate îl reprezintă intervenția asupra modalității de soluționare a contestațiilor cu scopul de a optimiza procesul de evaluare. Mai exact, „în cadrul etapei de soluționare a contestațiilor, după încheierea evaluării lucrărilor, notele acordate după reevaluare sunt comparate cu cele acordate în etapa de evaluarea inițială. În situația în care se constată o diferență de notare </a:t>
            </a:r>
            <a:r>
              <a:rPr lang="ro-RO" b="1" i="1" dirty="0">
                <a:solidFill>
                  <a:srgbClr val="333333"/>
                </a:solidFill>
                <a:latin typeface="Calisto MT" panose="02040603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 mare de 1 punct, în plus sau în minus, între nota de la evaluarea inițială și cea de la contestații</a:t>
            </a:r>
            <a:r>
              <a:rPr lang="ro-RO" b="1" dirty="0">
                <a:solidFill>
                  <a:srgbClr val="333333"/>
                </a:solidFill>
                <a:latin typeface="Calisto MT" panose="02040603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președintele comisiei de contestații numește </a:t>
            </a:r>
            <a:r>
              <a:rPr lang="ro-RO" b="1" i="1" dirty="0">
                <a:solidFill>
                  <a:srgbClr val="333333"/>
                </a:solidFill>
                <a:latin typeface="Calisto MT" panose="02040603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 a treia comisie</a:t>
            </a:r>
            <a:r>
              <a:rPr lang="ro-RO" b="1" dirty="0">
                <a:solidFill>
                  <a:srgbClr val="333333"/>
                </a:solidFill>
                <a:latin typeface="Calisto MT" panose="02040603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formată din alți doi profesori cu experiență, alții decât cei care au evaluat inițial lucrările în centrul de contestații.”</a:t>
            </a:r>
            <a:endParaRPr lang="ro-RO" sz="1800" dirty="0">
              <a:latin typeface="Calisto MT" panose="02040603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o-RO" sz="1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Rectangle 3"/>
          <p:cNvSpPr/>
          <p:nvPr/>
        </p:nvSpPr>
        <p:spPr>
          <a:xfrm>
            <a:off x="1820091" y="618309"/>
            <a:ext cx="9083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altLang="ro-RO" sz="20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400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890222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937" y="1767840"/>
            <a:ext cx="10467703" cy="253322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o-RO" dirty="0">
              <a:latin typeface="Calisto MT" panose="0204060305050503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o-RO" sz="7200" b="1" dirty="0">
                <a:solidFill>
                  <a:schemeClr val="bg1"/>
                </a:solidFill>
                <a:latin typeface="Calisto MT" panose="02040603050505030304" pitchFamily="18" charset="0"/>
              </a:rPr>
              <a:t>OMEN nr. </a:t>
            </a:r>
            <a:r>
              <a:rPr lang="ro-RO" sz="72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4948/27.08.2019</a:t>
            </a:r>
            <a:r>
              <a:rPr lang="ro-RO" sz="72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7200" i="1" dirty="0">
                <a:solidFill>
                  <a:schemeClr val="bg1"/>
                </a:solidFill>
                <a:latin typeface="Calisto MT" panose="02040603050505030304" pitchFamily="18" charset="0"/>
              </a:rPr>
              <a:t>privind organizarea </a:t>
            </a:r>
            <a:r>
              <a:rPr lang="ro-RO" sz="72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şi</a:t>
            </a:r>
            <a:r>
              <a:rPr lang="ro-RO" sz="7200" i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72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desfăşurarea</a:t>
            </a:r>
            <a:r>
              <a:rPr lang="ro-RO" sz="7200" i="1" dirty="0">
                <a:solidFill>
                  <a:schemeClr val="bg1"/>
                </a:solidFill>
                <a:latin typeface="Calisto MT" panose="02040603050505030304" pitchFamily="18" charset="0"/>
              </a:rPr>
              <a:t> admiterii în </a:t>
            </a:r>
            <a:r>
              <a:rPr lang="ro-RO" sz="72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învăţământul</a:t>
            </a:r>
            <a:r>
              <a:rPr lang="ro-RO" sz="7200" i="1" dirty="0">
                <a:solidFill>
                  <a:schemeClr val="bg1"/>
                </a:solidFill>
                <a:latin typeface="Calisto MT" panose="02040603050505030304" pitchFamily="18" charset="0"/>
              </a:rPr>
              <a:t> liceal de stat pentru anul </a:t>
            </a:r>
            <a:r>
              <a:rPr lang="ro-RO" sz="72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şcolar</a:t>
            </a:r>
            <a:r>
              <a:rPr lang="ro-RO" sz="7200" i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72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2020-2021, </a:t>
            </a:r>
            <a:r>
              <a:rPr lang="ro-RO" sz="7200" dirty="0">
                <a:solidFill>
                  <a:schemeClr val="bg1"/>
                </a:solidFill>
                <a:latin typeface="Calisto MT" panose="02040603050505030304" pitchFamily="18" charset="0"/>
              </a:rPr>
              <a:t>publicat în Monitorul Oficial nr. </a:t>
            </a:r>
            <a:r>
              <a:rPr lang="ro-RO" sz="72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730/5.09.2019.</a:t>
            </a:r>
            <a:r>
              <a:rPr lang="ro-RO" sz="72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ro-RO" sz="72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Elementul </a:t>
            </a:r>
            <a:r>
              <a:rPr lang="ro-RO" sz="7200" dirty="0">
                <a:solidFill>
                  <a:schemeClr val="bg1"/>
                </a:solidFill>
                <a:latin typeface="Calisto MT" panose="02040603050505030304" pitchFamily="18" charset="0"/>
              </a:rPr>
              <a:t>de noutate - </a:t>
            </a:r>
            <a:r>
              <a:rPr lang="ro-RO" sz="7200" b="1" dirty="0">
                <a:solidFill>
                  <a:schemeClr val="bg1"/>
                </a:solidFill>
                <a:latin typeface="Calisto MT" panose="02040603050505030304" pitchFamily="18" charset="0"/>
              </a:rPr>
              <a:t>Art. 2 (10) </a:t>
            </a:r>
            <a:r>
              <a:rPr lang="ro-RO" sz="7200" b="1" i="1" dirty="0">
                <a:solidFill>
                  <a:schemeClr val="bg1"/>
                </a:solidFill>
                <a:latin typeface="Calisto MT" panose="02040603050505030304" pitchFamily="18" charset="0"/>
              </a:rPr>
              <a:t>La procesul de admitere în învățământul liceal de stat pentru anul școlar 2020-2021 participă numai elevii care au susținut evaluarea națională și a căror medie de admitere, calculată conform pct. I al anexei </a:t>
            </a:r>
            <a:r>
              <a:rPr lang="ro-RO" sz="7200" b="1" i="1" u="sng" dirty="0">
                <a:solidFill>
                  <a:schemeClr val="bg1"/>
                </a:solidFill>
                <a:latin typeface="Calisto MT" panose="02040603050505030304" pitchFamily="18" charset="0"/>
                <a:hlinkClick r:id="rId2"/>
              </a:rPr>
              <a:t>nr. 2</a:t>
            </a:r>
            <a:r>
              <a:rPr lang="ro-RO" sz="7200" b="1" i="1" dirty="0">
                <a:solidFill>
                  <a:schemeClr val="bg1"/>
                </a:solidFill>
                <a:latin typeface="Calisto MT" panose="02040603050505030304" pitchFamily="18" charset="0"/>
              </a:rPr>
              <a:t> la prezentul ordin, este minimum 5.00 (cinci).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ro-RO" sz="7200" b="1" i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7200" dirty="0">
                <a:solidFill>
                  <a:schemeClr val="bg1"/>
                </a:solidFill>
                <a:latin typeface="Calisto MT" panose="02040603050505030304" pitchFamily="18" charset="0"/>
              </a:rPr>
              <a:t>Absolvenții clasei a VIII-a din seriile anterioare, care nu împlinesc 18 ani până la data începerii cursurilor anului școlar 2020-2021 și care au participat la procesul de admitere în anii precedenți, dar nu au fost înmatriculați într-o unitate de învățământ, se pot înscrie la procesul de admitere în învățământul liceal de stat pentru anul școlar 2020-2021</a:t>
            </a:r>
            <a:r>
              <a:rPr lang="ro-RO" sz="8000" dirty="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</a:p>
          <a:p>
            <a:endParaRPr lang="ro-RO" sz="8000" dirty="0"/>
          </a:p>
        </p:txBody>
      </p:sp>
      <p:sp>
        <p:nvSpPr>
          <p:cNvPr id="4" name="Rectangle 3"/>
          <p:cNvSpPr/>
          <p:nvPr/>
        </p:nvSpPr>
        <p:spPr>
          <a:xfrm>
            <a:off x="1645920" y="644434"/>
            <a:ext cx="88740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r>
              <a:rPr lang="en-US" altLang="ro-RO" sz="24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ro-RO" sz="2400" dirty="0">
                <a:solidFill>
                  <a:srgbClr val="0070C0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82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1" y="1733006"/>
            <a:ext cx="10633166" cy="367405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endParaRPr lang="ro-RO" dirty="0" smtClean="0">
              <a:latin typeface="Calisto MT" panose="0204060305050503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o-RO" sz="21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OMEN </a:t>
            </a:r>
            <a:r>
              <a:rPr lang="ro-RO" sz="2100" b="1" dirty="0">
                <a:solidFill>
                  <a:schemeClr val="bg1"/>
                </a:solidFill>
                <a:latin typeface="Calisto MT" panose="02040603050505030304" pitchFamily="18" charset="0"/>
              </a:rPr>
              <a:t>nr. </a:t>
            </a:r>
            <a:r>
              <a:rPr lang="ro-RO" sz="21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4950/27.08.2019</a:t>
            </a:r>
            <a:r>
              <a:rPr lang="ro-RO" sz="2100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21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privind 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organizarea si </a:t>
            </a:r>
            <a:r>
              <a:rPr lang="ro-RO" sz="21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desfășurarea 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examenului de bacalaureat </a:t>
            </a:r>
            <a:r>
              <a:rPr lang="ro-RO" sz="21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național – 2020, </a:t>
            </a:r>
            <a:r>
              <a:rPr lang="ro-RO" sz="2100" dirty="0">
                <a:solidFill>
                  <a:schemeClr val="bg1"/>
                </a:solidFill>
                <a:latin typeface="Calisto MT" panose="02040603050505030304" pitchFamily="18" charset="0"/>
              </a:rPr>
              <a:t>publicat în Monitorul Oficial nr. </a:t>
            </a:r>
            <a:r>
              <a:rPr lang="ro-RO" sz="2100">
                <a:solidFill>
                  <a:schemeClr val="bg1"/>
                </a:solidFill>
                <a:latin typeface="Calisto MT" panose="02040603050505030304" pitchFamily="18" charset="0"/>
              </a:rPr>
              <a:t>734/ </a:t>
            </a:r>
            <a:r>
              <a:rPr lang="ro-RO" sz="2100" smtClean="0">
                <a:solidFill>
                  <a:schemeClr val="bg1"/>
                </a:solidFill>
                <a:latin typeface="Calisto MT" panose="02040603050505030304" pitchFamily="18" charset="0"/>
              </a:rPr>
              <a:t>6.09.2019</a:t>
            </a:r>
            <a:r>
              <a:rPr lang="ro-RO" sz="210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  <a:endParaRPr lang="ro-RO" sz="2100" i="1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ro-RO" sz="2100" dirty="0">
                <a:solidFill>
                  <a:schemeClr val="bg1"/>
                </a:solidFill>
                <a:latin typeface="Calisto MT" panose="02040603050505030304" pitchFamily="18" charset="0"/>
              </a:rPr>
              <a:t>Elementul de noutate pentru sesiunea 2020 a examenului național de bacalaureat îl reprezintă aprobarea programei de bacalaureat pentru limba chineză, oferind elevilor, care au studiat această limbă, posibilitatea de a susține proba C, de evaluare a competențelor lingvistice într-o limbă de circulație internațională, la această disciplină</a:t>
            </a:r>
            <a:r>
              <a:rPr lang="ro-RO" sz="21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  <a:endParaRPr lang="en-US" sz="21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marL="0" lvl="0" indent="0">
              <a:buNone/>
            </a:pPr>
            <a:endParaRPr lang="en-US" sz="21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o-RO" sz="2100" b="1" dirty="0">
                <a:solidFill>
                  <a:schemeClr val="bg1"/>
                </a:solidFill>
                <a:latin typeface="Calisto MT" panose="02040603050505030304" pitchFamily="18" charset="0"/>
              </a:rPr>
              <a:t>OMEN nr. 3687/2019 </a:t>
            </a:r>
            <a:r>
              <a:rPr lang="ro-RO" sz="2100" dirty="0">
                <a:solidFill>
                  <a:schemeClr val="bg1"/>
                </a:solidFill>
                <a:latin typeface="Calisto MT" panose="02040603050505030304" pitchFamily="18" charset="0"/>
              </a:rPr>
              <a:t>pentru modificarea Anexei 2 la OMECS nr. 5219/2010 privind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recunoaşterea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şi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echivalarea rezultatelor obținute la examene cu recunoaștere internațională pentru certificarea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competenţelor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lingvistice în limbi străine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şi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la examene cu recunoaștere europeană pentru certificarea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competenţelor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digitale, cu probele de evaluare a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competenţei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lingvistice într-o limbă de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circulaţie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internaţională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studiată pe parcursul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învăţământului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liceal, respectiv de evaluare a </a:t>
            </a:r>
            <a:r>
              <a:rPr lang="ro-RO" sz="2100" i="1" dirty="0" err="1">
                <a:solidFill>
                  <a:schemeClr val="bg1"/>
                </a:solidFill>
                <a:latin typeface="Calisto MT" panose="02040603050505030304" pitchFamily="18" charset="0"/>
              </a:rPr>
              <a:t>competenţelor</a:t>
            </a:r>
            <a:r>
              <a:rPr lang="ro-RO" sz="2100" i="1" dirty="0">
                <a:solidFill>
                  <a:schemeClr val="bg1"/>
                </a:solidFill>
                <a:latin typeface="Calisto MT" panose="02040603050505030304" pitchFamily="18" charset="0"/>
              </a:rPr>
              <a:t> digitale, din cadrul examenului de bacalaureat</a:t>
            </a:r>
            <a:r>
              <a:rPr lang="ro-RO" sz="2100" dirty="0">
                <a:solidFill>
                  <a:schemeClr val="bg1"/>
                </a:solidFill>
                <a:latin typeface="Calisto MT" panose="02040603050505030304" pitchFamily="18" charset="0"/>
              </a:rPr>
              <a:t>.         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o-RO" dirty="0">
              <a:latin typeface="Calisto MT" panose="02040603050505030304" pitchFamily="18" charset="0"/>
            </a:endParaRPr>
          </a:p>
          <a:p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6147" y="444138"/>
            <a:ext cx="8595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sz="24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986313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10680474" cy="361526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o-RO" sz="18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OMEN nr</a:t>
            </a:r>
            <a:r>
              <a:rPr lang="ro-RO" sz="1800" b="1" dirty="0">
                <a:solidFill>
                  <a:schemeClr val="bg1"/>
                </a:solidFill>
                <a:latin typeface="Calisto MT" panose="02040603050505030304" pitchFamily="18" charset="0"/>
              </a:rPr>
              <a:t>. </a:t>
            </a:r>
            <a:r>
              <a:rPr lang="ro-RO" sz="18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4.910/23.08.2019 </a:t>
            </a:r>
            <a:r>
              <a:rPr lang="ro-RO" sz="18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privind </a:t>
            </a:r>
            <a:r>
              <a:rPr lang="ro-RO" sz="1800" i="1" dirty="0">
                <a:solidFill>
                  <a:schemeClr val="bg1"/>
                </a:solidFill>
                <a:latin typeface="Calisto MT" panose="02040603050505030304" pitchFamily="18" charset="0"/>
              </a:rPr>
              <a:t>aprobarea Calendarului de organizare și desfășurare a examenului național de definitivare în învățământ în anul școlar </a:t>
            </a:r>
            <a:r>
              <a:rPr lang="ro-RO" sz="18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2019-2020</a:t>
            </a:r>
            <a:r>
              <a:rPr lang="ro-RO" sz="1800" b="1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, </a:t>
            </a:r>
            <a:r>
              <a:rPr lang="ro-R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publicat în  Monitorul Oficial </a:t>
            </a:r>
            <a:r>
              <a:rPr lang="nn-N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nr</a:t>
            </a:r>
            <a:r>
              <a:rPr lang="nn-NO" sz="1800" dirty="0">
                <a:solidFill>
                  <a:schemeClr val="bg1"/>
                </a:solidFill>
                <a:latin typeface="Calisto MT" panose="02040603050505030304" pitchFamily="18" charset="0"/>
              </a:rPr>
              <a:t>. </a:t>
            </a:r>
            <a:r>
              <a:rPr lang="nn-N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737</a:t>
            </a:r>
            <a:r>
              <a:rPr lang="ro-R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/</a:t>
            </a:r>
            <a:r>
              <a:rPr lang="nn-N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9</a:t>
            </a:r>
            <a:r>
              <a:rPr lang="ro-R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.09.</a:t>
            </a:r>
            <a:r>
              <a:rPr lang="nn-N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2019</a:t>
            </a:r>
            <a:r>
              <a:rPr lang="ro-R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o-RO" sz="1800" dirty="0">
                <a:solidFill>
                  <a:schemeClr val="bg1"/>
                </a:solidFill>
                <a:latin typeface="Calisto MT" panose="02040603050505030304" pitchFamily="18" charset="0"/>
              </a:rPr>
              <a:t>Sesiunea 2020 a examenului național de definitivare în învățământ se va </a:t>
            </a:r>
            <a:r>
              <a:rPr lang="ro-RO" sz="18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desfășura în  conformitate cu prevederile </a:t>
            </a:r>
            <a:r>
              <a:rPr lang="ro-RO" sz="18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OMEN nr</a:t>
            </a:r>
            <a:r>
              <a:rPr lang="ro-RO" sz="1800" b="1" dirty="0">
                <a:solidFill>
                  <a:schemeClr val="bg1"/>
                </a:solidFill>
                <a:latin typeface="Calisto MT" panose="02040603050505030304" pitchFamily="18" charset="0"/>
              </a:rPr>
              <a:t>. </a:t>
            </a:r>
            <a:r>
              <a:rPr lang="ro-RO" sz="18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5.211/2018 </a:t>
            </a:r>
            <a:r>
              <a:rPr lang="ro-RO" sz="1800" dirty="0">
                <a:solidFill>
                  <a:schemeClr val="bg1"/>
                </a:solidFill>
                <a:latin typeface="Calisto MT" panose="02040603050505030304" pitchFamily="18" charset="0"/>
              </a:rPr>
              <a:t>privind aprobarea </a:t>
            </a:r>
            <a:r>
              <a:rPr lang="ro-RO" sz="1800" i="1" dirty="0">
                <a:solidFill>
                  <a:schemeClr val="bg1"/>
                </a:solidFill>
                <a:latin typeface="Calisto MT" panose="02040603050505030304" pitchFamily="18" charset="0"/>
              </a:rPr>
              <a:t>Metodologiei-cadru de organizare și desfășurare a examenului național de definitivare în </a:t>
            </a:r>
            <a:r>
              <a:rPr lang="ro-RO" sz="1800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învățământ.</a:t>
            </a:r>
            <a:endParaRPr lang="ro-RO" sz="1800" i="1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ro-RO" sz="18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4229" y="685801"/>
            <a:ext cx="6879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88876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646" y="-1393370"/>
            <a:ext cx="6936966" cy="3570513"/>
          </a:xfrm>
        </p:spPr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977" y="705395"/>
            <a:ext cx="10232571" cy="5355772"/>
          </a:xfrm>
        </p:spPr>
        <p:txBody>
          <a:bodyPr>
            <a:noAutofit/>
          </a:bodyPr>
          <a:lstStyle/>
          <a:p>
            <a:endParaRPr lang="ro-RO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PREDAREA </a:t>
            </a:r>
            <a:r>
              <a:rPr lang="ro-RO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ÎNVĂȚAREA – FORMAREA COMPETENȚELOR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Elaborarea documentelor de proiectare </a:t>
            </a:r>
            <a:r>
              <a:rPr lang="en-US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curricular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ă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conform programelor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școlare în vigoare;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Aplicarea eficientă a programei școlare pentru clasele cu program intensiv/bilingv de studiu al unei limbi moderne;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Adecvarea procesului de predare – evaluare la fiecare regim de studiu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Respectarea programelor școlare în raport cu criteriile de evaluare specifice examenelor finale de absolvire/de admitere în învățământul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liceal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;</a:t>
            </a: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b="1" dirty="0" err="1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Centrarea</a:t>
            </a:r>
            <a:r>
              <a:rPr lang="en-US" sz="1400" b="1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pre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dării pe formarea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Relaționarea formării competențelor cu evaluarea acestora;</a:t>
            </a:r>
            <a:endParaRPr lang="en-US" sz="1400" b="1" dirty="0">
              <a:solidFill>
                <a:schemeClr val="bg1"/>
              </a:solidFill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Accentuarea</a:t>
            </a:r>
            <a:r>
              <a:rPr lang="en-US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dimensiunii</a:t>
            </a:r>
            <a:r>
              <a:rPr lang="en-US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con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ș</a:t>
            </a:r>
            <a:r>
              <a:rPr lang="en-US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tiente</a:t>
            </a:r>
            <a:r>
              <a:rPr lang="en-US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a 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î</a:t>
            </a:r>
            <a:r>
              <a:rPr lang="en-US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nv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ăță</a:t>
            </a:r>
            <a:r>
              <a:rPr lang="en-US" sz="1400" b="1" dirty="0" err="1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rii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prin proiectarea activităților de învățare care să stimuleze gândirea critică și creativă a elevilor;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Crearea unor contexte de învățare care să determine exprimarea perspectivei personale și creativitatea;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Elaborarea unor sarcini de lucru care să evite simpla reproducere a unor informații, a regulilor gramaticale, a canoanelor;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Utilizarea elementelor de noutate (input audio – video, sarcini de lucru diversificate, atractive, atipice etc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.)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solidFill>
                <a:schemeClr val="bg1"/>
              </a:solidFill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sz="14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sz="14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737" y="609599"/>
            <a:ext cx="10607040" cy="570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FORMAREA PROFESORILOR</a:t>
            </a:r>
            <a:endParaRPr lang="en-US" sz="1900" dirty="0">
              <a:solidFill>
                <a:srgbClr val="7030A0"/>
              </a:solidFill>
              <a:latin typeface="Calisto MT" panose="02040603050505030304" pitchFamily="18" charset="0"/>
            </a:endParaRPr>
          </a:p>
          <a:p>
            <a:r>
              <a:rPr lang="ro-RO" sz="1600" b="1" dirty="0">
                <a:latin typeface="Calisto MT" panose="02040603050505030304" pitchFamily="18" charset="0"/>
              </a:rPr>
              <a:t>Proiectul CRED (</a:t>
            </a:r>
            <a:r>
              <a:rPr lang="ro-RO" sz="1600" b="1" i="1" dirty="0">
                <a:latin typeface="Calisto MT" panose="02040603050505030304" pitchFamily="18" charset="0"/>
              </a:rPr>
              <a:t>Curriculum Relevant, Educație Deschisă pentru toți</a:t>
            </a:r>
            <a:r>
              <a:rPr lang="ro-RO" sz="1600" b="1" dirty="0" smtClean="0">
                <a:latin typeface="Calisto MT" panose="02040603050505030304" pitchFamily="18" charset="0"/>
              </a:rPr>
              <a:t>)</a:t>
            </a:r>
            <a:r>
              <a:rPr lang="en-US" sz="1600" b="1" dirty="0" smtClean="0">
                <a:latin typeface="Calisto MT" panose="02040603050505030304" pitchFamily="18" charset="0"/>
              </a:rPr>
              <a:t> </a:t>
            </a:r>
            <a:endParaRPr lang="ro-RO" sz="1600" b="1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ro-RO" sz="1600" b="1" dirty="0">
                <a:latin typeface="Calisto MT" panose="02040603050505030304" pitchFamily="18" charset="0"/>
              </a:rPr>
              <a:t> </a:t>
            </a:r>
            <a:r>
              <a:rPr lang="ro-RO" sz="1600" b="1" dirty="0" smtClean="0">
                <a:latin typeface="Calisto MT" panose="02040603050505030304" pitchFamily="18" charset="0"/>
              </a:rPr>
              <a:t>     Programul de formare urmărește</a:t>
            </a:r>
          </a:p>
          <a:p>
            <a:pPr marL="0" indent="0">
              <a:buNone/>
            </a:pPr>
            <a:r>
              <a:rPr lang="ro-RO" sz="1600" dirty="0" smtClean="0">
                <a:latin typeface="Calisto MT" panose="02040603050505030304" pitchFamily="18" charset="0"/>
              </a:rPr>
              <a:t></a:t>
            </a:r>
            <a:r>
              <a:rPr lang="ro-RO" sz="1600" dirty="0">
                <a:latin typeface="Calisto MT" panose="02040603050505030304" pitchFamily="18" charset="0"/>
              </a:rPr>
              <a:t>înțelegerea elementelor de noutate și inovație aduse de noile programe școlare și integrarea acestor schimbări în sala de clasă</a:t>
            </a:r>
            <a:r>
              <a:rPr lang="ro-RO" sz="1600" dirty="0" smtClean="0">
                <a:latin typeface="Calisto MT" panose="02040603050505030304" pitchFamily="18" charset="0"/>
              </a:rPr>
              <a:t>;</a:t>
            </a:r>
          </a:p>
          <a:p>
            <a:pPr marL="0" indent="0">
              <a:buNone/>
            </a:pPr>
            <a:r>
              <a:rPr lang="ro-RO" sz="1600" dirty="0" smtClean="0">
                <a:latin typeface="Calisto MT" panose="02040603050505030304" pitchFamily="18" charset="0"/>
              </a:rPr>
              <a:t> </a:t>
            </a:r>
            <a:r>
              <a:rPr lang="ro-RO" sz="1600" dirty="0">
                <a:latin typeface="Calisto MT" panose="02040603050505030304" pitchFamily="18" charset="0"/>
              </a:rPr>
              <a:t>încurajarea utilizării la clasă a unor noi metode și strategii didactice care să ofere contexte autentice de dezvoltare a competențelor elevilor</a:t>
            </a:r>
            <a:r>
              <a:rPr lang="ro-RO" sz="1600" dirty="0" smtClean="0">
                <a:latin typeface="Calisto MT" panose="02040603050505030304" pitchFamily="18" charset="0"/>
              </a:rPr>
              <a:t>;</a:t>
            </a:r>
          </a:p>
          <a:p>
            <a:pPr marL="0" indent="0">
              <a:buNone/>
            </a:pPr>
            <a:r>
              <a:rPr lang="ro-RO" sz="1600" dirty="0" smtClean="0">
                <a:latin typeface="Calisto MT" panose="02040603050505030304" pitchFamily="18" charset="0"/>
              </a:rPr>
              <a:t> </a:t>
            </a:r>
            <a:r>
              <a:rPr lang="ro-RO" sz="1600" dirty="0">
                <a:latin typeface="Calisto MT" panose="02040603050505030304" pitchFamily="18" charset="0"/>
              </a:rPr>
              <a:t>dobândirea abilității de utilizator și dezvoltator de resurse educaționale deschise; </a:t>
            </a:r>
            <a:endParaRPr lang="ro-RO" sz="16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ro-RO" sz="1600" dirty="0" smtClean="0">
                <a:latin typeface="Calisto MT" panose="02040603050505030304" pitchFamily="18" charset="0"/>
              </a:rPr>
              <a:t></a:t>
            </a:r>
            <a:r>
              <a:rPr lang="ro-RO" sz="1600" dirty="0">
                <a:latin typeface="Calisto MT" panose="02040603050505030304" pitchFamily="18" charset="0"/>
              </a:rPr>
              <a:t>identificarea adaptărilor curriculare care să sprijine fiecare elev să își atingă potențialul. </a:t>
            </a:r>
            <a:endParaRPr lang="en-US" sz="1600" b="1" dirty="0" smtClean="0"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o-RO" sz="1600" dirty="0" smtClean="0">
                <a:latin typeface="Calisto MT" panose="02040603050505030304" pitchFamily="18" charset="0"/>
              </a:rPr>
              <a:t>formarea </a:t>
            </a:r>
            <a:r>
              <a:rPr lang="ro-RO" sz="1600" dirty="0">
                <a:latin typeface="Calisto MT" panose="02040603050505030304" pitchFamily="18" charset="0"/>
              </a:rPr>
              <a:t>cadrelor didactice din ciclul </a:t>
            </a:r>
            <a:r>
              <a:rPr lang="ro-RO" sz="1600" dirty="0" smtClean="0">
                <a:latin typeface="Calisto MT" panose="02040603050505030304" pitchFamily="18" charset="0"/>
              </a:rPr>
              <a:t>gimnazial: </a:t>
            </a:r>
            <a:r>
              <a:rPr lang="ro-RO" sz="1600" b="1" dirty="0" smtClean="0">
                <a:latin typeface="Calisto MT" panose="02040603050505030304" pitchFamily="18" charset="0"/>
              </a:rPr>
              <a:t> </a:t>
            </a:r>
            <a:r>
              <a:rPr lang="ro-RO" sz="1600" dirty="0">
                <a:latin typeface="Calisto MT" panose="02040603050505030304" pitchFamily="18" charset="0"/>
              </a:rPr>
              <a:t>7 octombrie - 7 decembrie 2019: 136 de grupe (aria curriculară „Limbă și comunicare</a:t>
            </a:r>
            <a:r>
              <a:rPr lang="ro-RO" sz="1600" dirty="0" smtClean="0">
                <a:latin typeface="Calisto MT" panose="02040603050505030304" pitchFamily="18" charset="0"/>
              </a:rPr>
              <a:t>”)</a:t>
            </a:r>
            <a:r>
              <a:rPr lang="en-US" sz="1600" dirty="0" smtClean="0">
                <a:latin typeface="Calisto MT" panose="02040603050505030304" pitchFamily="18" charset="0"/>
              </a:rPr>
              <a:t>;</a:t>
            </a:r>
          </a:p>
          <a:p>
            <a:pPr algn="just"/>
            <a:r>
              <a:rPr lang="ro-RO" sz="1600" dirty="0" smtClean="0">
                <a:latin typeface="Calisto MT" panose="02040603050505030304" pitchFamily="18" charset="0"/>
              </a:rPr>
              <a:t>Mentorat/Tutorat </a:t>
            </a:r>
            <a:r>
              <a:rPr lang="ro-RO" sz="1600" dirty="0">
                <a:latin typeface="Calisto MT" panose="02040603050505030304" pitchFamily="18" charset="0"/>
              </a:rPr>
              <a:t>(limba franceză, în parteneriat cu Institutul Francez) </a:t>
            </a:r>
            <a:r>
              <a:rPr lang="ro-RO" sz="1600" dirty="0" smtClean="0">
                <a:latin typeface="Calisto MT" panose="02040603050505030304" pitchFamily="18" charset="0"/>
              </a:rPr>
              <a:t>;</a:t>
            </a:r>
            <a:endParaRPr lang="en-US" sz="1600" dirty="0" smtClean="0">
              <a:latin typeface="Calisto MT" panose="02040603050505030304" pitchFamily="18" charset="0"/>
            </a:endParaRPr>
          </a:p>
          <a:p>
            <a:pPr lvl="0"/>
            <a:r>
              <a:rPr lang="ro-RO" sz="1600" dirty="0">
                <a:latin typeface="Calisto MT" panose="02040603050505030304" pitchFamily="18" charset="0"/>
              </a:rPr>
              <a:t>Reuniunea anuală a rețelei bilingve francofone și formarea profesorilor de DNL (9-11 octombrie 2019, Liceul Francez </a:t>
            </a:r>
            <a:r>
              <a:rPr lang="ro-RO" sz="1600" i="1" dirty="0">
                <a:latin typeface="Calisto MT" panose="02040603050505030304" pitchFamily="18" charset="0"/>
              </a:rPr>
              <a:t>Anna de Noailles</a:t>
            </a:r>
            <a:r>
              <a:rPr lang="ro-RO" sz="1600" dirty="0">
                <a:latin typeface="Calisto MT" panose="02040603050505030304" pitchFamily="18" charset="0"/>
              </a:rPr>
              <a:t>, București</a:t>
            </a:r>
            <a:r>
              <a:rPr lang="ro-RO" sz="1600" dirty="0" smtClean="0">
                <a:latin typeface="Calisto MT" panose="02040603050505030304" pitchFamily="18" charset="0"/>
              </a:rPr>
              <a:t>)</a:t>
            </a:r>
            <a:endParaRPr lang="ro-RO" sz="1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1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587" y="624110"/>
            <a:ext cx="9972026" cy="15094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ADRUL NORMATIV PRIVIND ORGANIZAREA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PROCESULUI DE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ÎNVĂȚĂMÂNT, ÎN ANUL ȘCOLAR </a:t>
            </a:r>
            <a:r>
              <a:rPr lang="en-US" altLang="ro-RO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en-US" alt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altLang="ro-RO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-2020</a:t>
            </a:r>
            <a:r>
              <a:rPr lang="ro-RO" altLang="ro-RO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o-R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034" y="2264229"/>
            <a:ext cx="9331428" cy="3777622"/>
          </a:xfrm>
        </p:spPr>
        <p:txBody>
          <a:bodyPr/>
          <a:lstStyle/>
          <a:p>
            <a:pPr marL="0" indent="0">
              <a:buClr>
                <a:srgbClr val="FFFF99"/>
              </a:buClr>
              <a:buNone/>
              <a:defRPr/>
            </a:pPr>
            <a:endParaRPr 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it-IT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-2020</a:t>
            </a:r>
            <a:endParaRPr lang="it-IT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endParaRPr lang="it-IT" strike="sngStrike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ferta naţională pentru manuale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școlare (cls.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-XII)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rgbClr val="FFFF99"/>
              </a:buClr>
              <a:buNone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err="1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corduri</a:t>
            </a:r>
            <a:r>
              <a:rPr 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de parteneriat</a:t>
            </a:r>
            <a:r>
              <a:rPr lang="en-US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convenții de colaborare specifice</a:t>
            </a:r>
            <a:endParaRPr lang="en-US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111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805646"/>
            <a:ext cx="10262462" cy="469296"/>
          </a:xfrm>
        </p:spPr>
        <p:txBody>
          <a:bodyPr>
            <a:noAutofit/>
          </a:bodyPr>
          <a:lstStyle/>
          <a:p>
            <a:pPr lvl="0"/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Formări naționale CREFECO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La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différenciation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pédagogique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 :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propositions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pour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gérer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l’hétérogénéité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des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classes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  (7-9 octombrie, Timișoara) ;</a:t>
            </a:r>
            <a:endParaRPr lang="en-US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Intégrer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l’approche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actionnelle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dans son </a:t>
            </a:r>
            <a:r>
              <a:rPr lang="ro-RO" sz="1400" b="1" dirty="0" err="1">
                <a:solidFill>
                  <a:schemeClr val="bg1"/>
                </a:solidFill>
                <a:latin typeface="Calisto MT" panose="02040603050505030304" pitchFamily="18" charset="0"/>
              </a:rPr>
              <a:t>enseignement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 du FLE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(9-11 octombrie, Deva) </a:t>
            </a:r>
            <a:r>
              <a:rPr lang="ro-RO" sz="1400" b="1" dirty="0">
                <a:solidFill>
                  <a:schemeClr val="bg1"/>
                </a:solidFill>
                <a:latin typeface="Calisto MT" panose="02040603050505030304" pitchFamily="18" charset="0"/>
              </a:rPr>
              <a:t>;</a:t>
            </a:r>
          </a:p>
          <a:p>
            <a:pPr lvl="0"/>
            <a:r>
              <a:rPr lang="ro-RO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Seminarii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 de formare a profesorilor de limba engleză organizate în parteneriat cu Cambridge English </a:t>
            </a:r>
            <a:r>
              <a:rPr lang="ro-RO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Assessment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 în perioada 1-10 octombrie 2019; </a:t>
            </a:r>
          </a:p>
          <a:p>
            <a:pPr lvl="0"/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Curs de formare a profesorilor de limba spaniolă organizat în parteneriat cu Institutul Cervantes – mai 2020; </a:t>
            </a:r>
          </a:p>
          <a:p>
            <a:pPr lvl="0"/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Organizarea activităților de formare pentru profesorii din mediul rural. </a:t>
            </a:r>
            <a:endParaRPr lang="ro-RO" sz="1400" b="1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Valorificarea inspecțiilor efectuate în proiectarea activităților de formare; </a:t>
            </a:r>
          </a:p>
          <a:p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Includerea, cu prioritate, în cursurile/sesiunile de formare a componentelor de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conținut științific și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metodică;</a:t>
            </a:r>
          </a:p>
          <a:p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Accentuarea dimensiunii creative a proiectării curriculare; </a:t>
            </a:r>
          </a:p>
          <a:p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Alocarea unui număr mai mare de ore activităților practice ;</a:t>
            </a:r>
          </a:p>
          <a:p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Organizarea activității de formare a cadrelor didactice care sunt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nominalizate în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grupurile de lucru pentru elaborare de subiecte/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cooptate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pentru evaluarea lucrărilor scrise la olimpiadele școlare/concursul de ocupare a posturilor didactice/examenul de definitivare în învățământ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endParaRPr lang="ro-RO" sz="1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4212" y="836023"/>
            <a:ext cx="7148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     </a:t>
            </a:r>
            <a:r>
              <a:rPr lang="en-US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FORMAREA </a:t>
            </a:r>
            <a:r>
              <a:rPr lang="en-US" dirty="0">
                <a:solidFill>
                  <a:srgbClr val="7030A0"/>
                </a:solidFill>
                <a:latin typeface="Calisto MT" panose="02040603050505030304" pitchFamily="18" charset="0"/>
              </a:rPr>
              <a:t>PROFESORILOR</a:t>
            </a:r>
          </a:p>
        </p:txBody>
      </p:sp>
    </p:spTree>
    <p:extLst>
      <p:ext uri="{BB962C8B-B14F-4D97-AF65-F5344CB8AC3E}">
        <p14:creationId xmlns:p14="http://schemas.microsoft.com/office/powerpoint/2010/main" val="4242106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302" y="-1550125"/>
            <a:ext cx="8151223" cy="4868091"/>
          </a:xfrm>
        </p:spPr>
        <p:txBody>
          <a:bodyPr/>
          <a:lstStyle/>
          <a:p>
            <a:r>
              <a:rPr lang="ro-RO" dirty="0" smtClean="0">
                <a:latin typeface="Calisto MT" panose="02040603050505030304" pitchFamily="18" charset="0"/>
              </a:rPr>
              <a:t>PRIORITĂȚI EDUCAȚIONALE</a:t>
            </a:r>
            <a:r>
              <a:rPr lang="en-US" dirty="0" smtClean="0">
                <a:latin typeface="Calisto MT" panose="02040603050505030304" pitchFamily="18" charset="0"/>
              </a:rPr>
              <a:t/>
            </a:r>
            <a:br>
              <a:rPr lang="en-US" dirty="0" smtClean="0">
                <a:latin typeface="Calisto MT" panose="02040603050505030304" pitchFamily="18" charset="0"/>
              </a:rPr>
            </a:b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582" y="1995230"/>
            <a:ext cx="10784977" cy="40049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EVALUAREA</a:t>
            </a:r>
            <a:r>
              <a:rPr lang="ro-RO" sz="1800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 (la clasă, la examenele naționale, la olimpiade și concursuri/competiții școlare) </a:t>
            </a:r>
            <a:r>
              <a:rPr lang="ro-RO" sz="1800" dirty="0">
                <a:solidFill>
                  <a:srgbClr val="7030A0"/>
                </a:solidFill>
                <a:latin typeface="Calisto MT" panose="02040603050505030304" pitchFamily="18" charset="0"/>
              </a:rPr>
              <a:t>– </a:t>
            </a:r>
            <a:r>
              <a:rPr lang="ro-RO" sz="1800" dirty="0" smtClean="0">
                <a:solidFill>
                  <a:srgbClr val="7030A0"/>
                </a:solidFill>
                <a:latin typeface="Calisto MT" panose="02040603050505030304" pitchFamily="18" charset="0"/>
              </a:rPr>
              <a:t>EVALUAREA COMPETENȚELOR</a:t>
            </a:r>
            <a:endParaRPr lang="ro-RO" sz="18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Proiectarea și diversificarea activităților de evaluare astfel încât să stimuleze gândirea analitică, sintetică, creativă;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Elaborarea</a:t>
            </a:r>
            <a:r>
              <a:rPr lang="en-US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itemilor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sarcinilor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de 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evaluare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pe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competență;</a:t>
            </a: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Utilizarea unor sarcini de lucru diverse, inedite, atractive, care să stimuleze participarea elevilor;</a:t>
            </a:r>
            <a:endParaRPr lang="en-US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Calibrarea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testelor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de 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evaluare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conform </a:t>
            </a:r>
            <a:r>
              <a:rPr lang="en-US" sz="1400" dirty="0" err="1">
                <a:solidFill>
                  <a:schemeClr val="bg1"/>
                </a:solidFill>
                <a:latin typeface="Calisto MT" panose="02040603050505030304" pitchFamily="18" charset="0"/>
              </a:rPr>
              <a:t>nivelului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lingvistic</a:t>
            </a:r>
            <a:r>
              <a:rPr lang="en-US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;</a:t>
            </a:r>
            <a:endParaRPr lang="ro-RO" sz="14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Realizarea evaluării obiective a lucrărilor scrise la etapa locală/județeană/a sectoarelor municipiului București la olimpiadele școlare de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limbi moderne,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conform baremelor de evaluare și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notare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</a:rPr>
              <a:t> ;</a:t>
            </a: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Utilizarea diversificată a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metodelor/instrumentelor/tehnicilor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de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evaluare</a:t>
            </a:r>
            <a:r>
              <a:rPr lang="en-US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Revizuirea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Regulamentelor specifice privind organizarea și desfășurarea Olimpiadelor naționale de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limbi </a:t>
            </a: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romanice – franceză, spaniolă, italiană și portugheză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o-RO" sz="1400" dirty="0">
                <a:solidFill>
                  <a:schemeClr val="bg1"/>
                </a:solidFill>
                <a:latin typeface="Calisto MT" panose="02040603050505030304" pitchFamily="18" charset="0"/>
              </a:rPr>
              <a:t>limba germană </a:t>
            </a: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modernă</a:t>
            </a:r>
            <a:endParaRPr lang="en-US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limba rusă modernă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ro-RO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US" sz="14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ro-RO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14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67" y="624110"/>
            <a:ext cx="11234646" cy="1280890"/>
          </a:xfrm>
        </p:spPr>
        <p:txBody>
          <a:bodyPr>
            <a:normAutofit/>
          </a:bodyPr>
          <a:lstStyle/>
          <a:p>
            <a:pPr algn="ctr"/>
            <a:r>
              <a:rPr lang="en-US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ACORDURI DE PARTENERIAT/ </a:t>
            </a:r>
            <a:r>
              <a:rPr lang="ro-RO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CONVENȚII</a:t>
            </a:r>
            <a:r>
              <a:rPr lang="en-US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/</a:t>
            </a:r>
            <a:r>
              <a:rPr lang="en-US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PROTOCOALE</a:t>
            </a:r>
            <a:r>
              <a:rPr lang="ro-RO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18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DE COLABORARE </a:t>
            </a:r>
            <a:r>
              <a:rPr lang="en-US" altLang="ro-RO" sz="1800" dirty="0">
                <a:latin typeface="Calisto MT" panose="02040603050505030304" pitchFamily="18" charset="0"/>
                <a:cs typeface="Times New Roman" panose="02020603050405020304" pitchFamily="18" charset="0"/>
              </a:rPr>
              <a:t>S</a:t>
            </a:r>
            <a:r>
              <a:rPr lang="en-US" altLang="ro-RO" sz="1800" dirty="0" smtClean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PECIFICE</a:t>
            </a:r>
            <a:r>
              <a:rPr lang="ro-RO" altLang="ro-RO" dirty="0">
                <a:solidFill>
                  <a:srgbClr val="0070C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/>
            </a:r>
            <a:br>
              <a:rPr lang="ro-RO" altLang="ro-RO" dirty="0">
                <a:solidFill>
                  <a:srgbClr val="0070C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</a:b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531" y="1524000"/>
            <a:ext cx="10032864" cy="415862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sz="2600" dirty="0" smtClean="0">
                <a:latin typeface="Calisto MT" panose="02040603050505030304" pitchFamily="18" charset="0"/>
              </a:rPr>
              <a:t>-</a:t>
            </a:r>
            <a:r>
              <a:rPr lang="ro-RO" sz="2600" dirty="0" smtClean="0">
                <a:latin typeface="Calisto MT" panose="02040603050505030304" pitchFamily="18" charset="0"/>
              </a:rPr>
              <a:t> </a:t>
            </a:r>
            <a:r>
              <a:rPr lang="ro-RO" sz="3400" b="1" dirty="0" smtClean="0">
                <a:latin typeface="Calisto MT" panose="02040603050505030304" pitchFamily="18" charset="0"/>
              </a:rPr>
              <a:t>în vigoare </a:t>
            </a:r>
            <a:endParaRPr lang="en-US" sz="3400" b="1" dirty="0" smtClean="0">
              <a:latin typeface="Calisto MT" panose="0204060305050503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Acordul</a:t>
            </a:r>
            <a:r>
              <a:rPr lang="en-US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en-US" sz="3500" dirty="0">
                <a:solidFill>
                  <a:schemeClr val="bg1"/>
                </a:solidFill>
                <a:latin typeface="Calisto MT" panose="02040603050505030304" pitchFamily="18" charset="0"/>
              </a:rPr>
              <a:t>de </a:t>
            </a:r>
            <a:r>
              <a:rPr lang="en-US" sz="3500" dirty="0" err="1">
                <a:solidFill>
                  <a:schemeClr val="bg1"/>
                </a:solidFill>
                <a:latin typeface="Calisto MT" panose="02040603050505030304" pitchFamily="18" charset="0"/>
              </a:rPr>
              <a:t>parteneriat</a:t>
            </a:r>
            <a:r>
              <a:rPr lang="en-US" sz="3500" dirty="0">
                <a:solidFill>
                  <a:schemeClr val="bg1"/>
                </a:solidFill>
                <a:latin typeface="Calisto MT" panose="02040603050505030304" pitchFamily="18" charset="0"/>
              </a:rPr>
              <a:t> MEN – SOL (Sharing One Language) </a:t>
            </a:r>
            <a:r>
              <a:rPr lang="en-US" sz="3500" dirty="0" err="1">
                <a:solidFill>
                  <a:schemeClr val="bg1"/>
                </a:solidFill>
                <a:latin typeface="Calisto MT" panose="02040603050505030304" pitchFamily="18" charset="0"/>
              </a:rPr>
              <a:t>nr</a:t>
            </a:r>
            <a:r>
              <a:rPr lang="en-US" sz="3500" dirty="0">
                <a:solidFill>
                  <a:schemeClr val="bg1"/>
                </a:solidFill>
                <a:latin typeface="Calisto MT" panose="02040603050505030304" pitchFamily="18" charset="0"/>
              </a:rPr>
              <a:t>. 936/IFL/2018 (</a:t>
            </a:r>
            <a:r>
              <a:rPr lang="en-US" sz="3500" dirty="0" err="1">
                <a:solidFill>
                  <a:schemeClr val="bg1"/>
                </a:solidFill>
                <a:latin typeface="Calisto MT" panose="02040603050505030304" pitchFamily="18" charset="0"/>
              </a:rPr>
              <a:t>perioada</a:t>
            </a:r>
            <a:r>
              <a:rPr lang="en-US" sz="3500" dirty="0">
                <a:solidFill>
                  <a:schemeClr val="bg1"/>
                </a:solidFill>
                <a:latin typeface="Calisto MT" panose="02040603050505030304" pitchFamily="18" charset="0"/>
              </a:rPr>
              <a:t> 2018 – 2020); </a:t>
            </a:r>
            <a:endParaRPr lang="en-US" sz="35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Acordul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de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parteneriat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MEN –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Ambasada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SUA -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Consiliile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Americane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pentru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Educație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fr-FR" sz="3500" dirty="0" err="1" smtClean="0">
                <a:solidFill>
                  <a:schemeClr val="bg1"/>
                </a:solidFill>
                <a:latin typeface="Calisto MT" panose="02040603050505030304" pitchFamily="18" charset="0"/>
              </a:rPr>
              <a:t>Internațională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nr. 10584/2015; </a:t>
            </a:r>
            <a:endParaRPr lang="ro-RO" sz="3500" dirty="0" smtClean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Convenția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de parteneriat nr. 9801/29.08.2014 între Institutul Francez din România și Ministerul Educației Naționale în vederea implementării unei serii de acțiuni culturale și educative adresate elevilor și cadrelor didactice pentru promovarea limbii franceze și a francofoniei în învățământul preuniversitar (recunoașterea și echivalarea DELF A1, A2 sau superior</a:t>
            </a: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Acord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de colaborare (nr. 43 /DS/ 04.02.2014) între Institutul Francez din România și Ministerul Educației Naționale privind recunoașterea participării cadrelor didactice la activitățile de formare continuă realizate de Institutul Francez din România și acordarea de credite </a:t>
            </a: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profesionale</a:t>
            </a:r>
            <a:r>
              <a:rPr lang="en-US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Convenția DELE  - A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ct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adițional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modificare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completare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a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acordului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colaborare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semnat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între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Ministerul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Educației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Cercetării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Științifice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din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R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omânia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și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Institutul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Cervantes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din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24 </a:t>
            </a:r>
            <a:r>
              <a:rPr lang="fr-FR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martie</a:t>
            </a:r>
            <a:r>
              <a:rPr lang="fr-FR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2009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, nr. 9772/ </a:t>
            </a: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24.06.2015</a:t>
            </a:r>
            <a:r>
              <a:rPr lang="en-US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</a:t>
            </a:r>
            <a:endParaRPr lang="en-US" altLang="ro-RO" sz="3500" dirty="0">
              <a:solidFill>
                <a:schemeClr val="bg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Protocol de colaborare privind derularea în România a programului FLEX – </a:t>
            </a:r>
            <a:r>
              <a:rPr lang="ro-RO" alt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Future</a:t>
            </a: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Leaders</a:t>
            </a:r>
            <a:r>
              <a:rPr lang="ro-RO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Exchange Program – nr. 10584/06.10.2015 (valabil până la data de 06.10.2020)</a:t>
            </a:r>
            <a:r>
              <a:rPr lang="en-US" alt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Protocol de </a:t>
            </a:r>
            <a:r>
              <a:rPr lang="en-US" altLang="ro-RO" sz="3500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colaborare</a:t>
            </a:r>
            <a:r>
              <a:rPr lang="en-US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sz="3500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între Ministerul Educației Naționale și Asociația Română a Profesorilor de Limba Franceză privind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</a:rPr>
              <a:t>implementarea unei serii de acțiuni</a:t>
            </a:r>
            <a:r>
              <a:rPr lang="ro-RO" sz="3500" b="1" dirty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</a:rPr>
              <a:t>culturale și educative adresate elevilor și cadrelor didactice pentru promovarea limbii franceze și a francofoniei în învățământul preuniversitar – nr. </a:t>
            </a:r>
            <a:r>
              <a:rPr lang="fr-FR" sz="3500" dirty="0">
                <a:solidFill>
                  <a:schemeClr val="bg1"/>
                </a:solidFill>
                <a:latin typeface="Calisto MT" panose="02040603050505030304" pitchFamily="18" charset="0"/>
              </a:rPr>
              <a:t>11372/ </a:t>
            </a:r>
            <a:r>
              <a:rPr lang="fr-FR" sz="35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12.12.2016.</a:t>
            </a:r>
            <a:endParaRPr lang="en-US" altLang="ro-RO" sz="3500" dirty="0" smtClean="0">
              <a:solidFill>
                <a:schemeClr val="bg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altLang="ro-RO" sz="2500" dirty="0" smtClean="0">
              <a:solidFill>
                <a:schemeClr val="bg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o-RO" altLang="ro-RO" sz="2500" dirty="0">
              <a:solidFill>
                <a:schemeClr val="bg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/>
            <a:endParaRPr lang="en-US" altLang="ro-RO" sz="2500" dirty="0">
              <a:solidFill>
                <a:schemeClr val="bg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altLang="ro-RO" sz="1600" dirty="0" smtClean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ro-RO" altLang="ro-RO" sz="16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altLang="ro-RO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375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03" y="949234"/>
            <a:ext cx="10833462" cy="3918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o-RO" sz="20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/>
            </a:r>
            <a:br>
              <a:rPr lang="en-US" altLang="ro-RO" sz="20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</a:b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/>
            </a:r>
            <a:b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</a:br>
            <a:r>
              <a:rPr lang="en-US" altLang="ro-RO" sz="20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ACORDURI 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DE PARTENERIAT/ 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CONVENȚII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/</a:t>
            </a:r>
            <a:r>
              <a:rPr lang="en-US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PROTOCOALE</a:t>
            </a:r>
            <a:r>
              <a:rPr lang="ro-RO" altLang="ro-RO" sz="2000" dirty="0">
                <a:latin typeface="Calisto MT" panose="02040603050505030304" pitchFamily="18" charset="0"/>
                <a:cs typeface="Times New Roman" panose="02020603050405020304" pitchFamily="18" charset="0"/>
              </a:rPr>
              <a:t> DE COLABORARE </a:t>
            </a:r>
            <a:r>
              <a:rPr lang="en-US" altLang="ro-RO" sz="20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SPECIFICE</a:t>
            </a:r>
            <a:r>
              <a:rPr lang="en-US" b="1" dirty="0">
                <a:latin typeface="Calisto MT" panose="02040603050505030304" pitchFamily="18" charset="0"/>
              </a:rPr>
              <a:t/>
            </a:r>
            <a:br>
              <a:rPr lang="en-US" b="1" dirty="0">
                <a:latin typeface="Calisto MT" panose="02040603050505030304" pitchFamily="18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2080" y="2377439"/>
            <a:ext cx="10102533" cy="3542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ro-RO" altLang="ro-RO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ro-RO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ro-RO" dirty="0"/>
          </a:p>
        </p:txBody>
      </p:sp>
      <p:sp>
        <p:nvSpPr>
          <p:cNvPr id="5" name="Rectangle 4"/>
          <p:cNvSpPr/>
          <p:nvPr/>
        </p:nvSpPr>
        <p:spPr>
          <a:xfrm>
            <a:off x="1105989" y="1968137"/>
            <a:ext cx="8038011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b="1" dirty="0" err="1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b="1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</a:t>
            </a:r>
            <a:r>
              <a:rPr lang="fr-FR" b="1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b="1" dirty="0" err="1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avizare</a:t>
            </a:r>
            <a:endParaRPr lang="ro-RO" sz="1600" b="1" dirty="0">
              <a:solidFill>
                <a:schemeClr val="bg1"/>
              </a:solidFill>
              <a:latin typeface="Calisto MT" panose="02040603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dirty="0" err="1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Acord</a:t>
            </a:r>
            <a:r>
              <a:rPr lang="fr-FR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dirty="0" err="1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parteneriat</a:t>
            </a:r>
            <a:r>
              <a:rPr lang="fr-FR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MEN - Goethe Institut </a:t>
            </a:r>
            <a:r>
              <a:rPr lang="fr-FR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Protocol </a:t>
            </a:r>
            <a:r>
              <a:rPr lang="fr-FR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– </a:t>
            </a:r>
            <a:r>
              <a:rPr lang="fr-FR" dirty="0" smtClean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chemeClr val="bg1"/>
                </a:solidFill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600" dirty="0">
              <a:solidFill>
                <a:schemeClr val="bg1"/>
              </a:solidFill>
              <a:effectLst/>
              <a:latin typeface="Calisto MT" panose="02040603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5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3109" y="-966650"/>
            <a:ext cx="10526282" cy="405819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listo MT" panose="02040603050505030304" pitchFamily="18" charset="0"/>
              </a:rPr>
              <a:t>UN AN </a:t>
            </a:r>
            <a:r>
              <a:rPr lang="ro-RO" dirty="0" smtClean="0">
                <a:latin typeface="Calisto MT" panose="02040603050505030304" pitchFamily="18" charset="0"/>
              </a:rPr>
              <a:t>Ș</a:t>
            </a:r>
            <a:r>
              <a:rPr lang="en-US" dirty="0" smtClean="0">
                <a:latin typeface="Calisto MT" panose="02040603050505030304" pitchFamily="18" charset="0"/>
              </a:rPr>
              <a:t>COLAR </a:t>
            </a:r>
            <a:r>
              <a:rPr lang="ro-RO" dirty="0" smtClean="0">
                <a:latin typeface="Calisto MT" panose="02040603050505030304" pitchFamily="18" charset="0"/>
              </a:rPr>
              <a:t>RODNIC, CU OAMENI BUNI ALĂTURI!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689463" y="5132981"/>
            <a:ext cx="8595360" cy="860400"/>
          </a:xfrm>
        </p:spPr>
        <p:txBody>
          <a:bodyPr/>
          <a:lstStyle/>
          <a:p>
            <a:r>
              <a:rPr lang="ro-RO" dirty="0" smtClean="0"/>
              <a:t>Manuela-Delia </a:t>
            </a:r>
            <a:r>
              <a:rPr lang="ro-RO" dirty="0"/>
              <a:t>ANGHEL                                   </a:t>
            </a:r>
            <a:r>
              <a:rPr lang="ro-RO" dirty="0" smtClean="0"/>
              <a:t>Rodica-Diana </a:t>
            </a:r>
            <a:r>
              <a:rPr lang="ro-RO" dirty="0"/>
              <a:t>CHERCIU</a:t>
            </a:r>
          </a:p>
        </p:txBody>
      </p:sp>
    </p:spTree>
    <p:extLst>
      <p:ext uri="{BB962C8B-B14F-4D97-AF65-F5344CB8AC3E}">
        <p14:creationId xmlns:p14="http://schemas.microsoft.com/office/powerpoint/2010/main" val="13666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35" y="-1393370"/>
            <a:ext cx="10441576" cy="5460273"/>
          </a:xfrm>
        </p:spPr>
        <p:txBody>
          <a:bodyPr>
            <a:normAutofit/>
          </a:bodyPr>
          <a:lstStyle/>
          <a:p>
            <a:r>
              <a:rPr lang="ro-RO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TRUCTURA ANULUI ŞCOLAR </a:t>
            </a:r>
            <a:r>
              <a:rPr lang="it-IT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</a:t>
            </a:r>
            <a:r>
              <a:rPr lang="ro-RO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</a:t>
            </a:r>
            <a:r>
              <a:rPr lang="it-IT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-20</a:t>
            </a:r>
            <a:r>
              <a:rPr lang="ro-RO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</a:t>
            </a:r>
            <a:r>
              <a:rPr lang="it-IT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it-IT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406" y="1802674"/>
            <a:ext cx="10381205" cy="4476206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ct val="0"/>
              </a:spcBef>
              <a:buClr>
                <a:srgbClr val="FFFF99"/>
              </a:buClr>
              <a:buNone/>
            </a:pPr>
            <a:r>
              <a:rPr lang="en-US" altLang="en-US" sz="35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Structura</a:t>
            </a:r>
            <a:r>
              <a:rPr lang="en-US" altLang="en-US" sz="35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anului</a:t>
            </a:r>
            <a:r>
              <a:rPr lang="en-US" altLang="en-US" sz="35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en-US" sz="35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</a:t>
            </a:r>
            <a:r>
              <a:rPr lang="en-US" altLang="en-US" sz="3500" b="1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colar</a:t>
            </a:r>
            <a:r>
              <a:rPr lang="en-US" altLang="en-US" sz="35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</a:t>
            </a:r>
            <a:r>
              <a:rPr lang="ro-RO" altLang="en-US" sz="3500" b="1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</a:t>
            </a:r>
            <a:r>
              <a:rPr lang="ro-RO" altLang="en-US" sz="3500" b="1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-2</a:t>
            </a:r>
            <a:r>
              <a:rPr lang="en-US" altLang="en-US" sz="3500" b="1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ro-RO" altLang="en-US" sz="3500" b="1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 </a:t>
            </a:r>
            <a:r>
              <a:rPr lang="ro-RO" altLang="en-US" sz="35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fost aprobată prin O</a:t>
            </a:r>
            <a:r>
              <a:rPr lang="en-US" altLang="en-US" sz="35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MEN </a:t>
            </a:r>
            <a:r>
              <a:rPr lang="ro-RO" altLang="en-US" sz="35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nr.</a:t>
            </a:r>
            <a:r>
              <a:rPr lang="ro-RO" sz="3500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sz="3500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3.191/20.02.2019.</a:t>
            </a:r>
            <a:endParaRPr lang="ro-RO" sz="3500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>
                <a:srgbClr val="FFFF99"/>
              </a:buClr>
              <a:buNone/>
            </a:pPr>
            <a:endParaRPr lang="ro-RO" sz="3500" dirty="0">
              <a:solidFill>
                <a:schemeClr val="tx1">
                  <a:lumMod val="85000"/>
                  <a:lumOff val="15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Cursurile anului 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şcolar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2019-2020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încep luni, 9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septembrie și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însumează 35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săptămâni de cursuri.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ro-RO" sz="3500" dirty="0" smtClean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Structura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anului școlar cuprinde semestrul I 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 septembrie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2019 – 20 decembrie 2019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şi semestrul al II-lea 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(13 ianuarie 2020 - 13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iunie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2020).</a:t>
            </a:r>
            <a:endParaRPr lang="ro-RO" sz="3500" dirty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Vacanţele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elevilor din toate ciclurile de învățământ sunt programate astfel: 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vacanţa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de iarnă (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21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decembrie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2019 – 12 ianuarie 2020),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vacanţa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de primăvară 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aprilie - 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21 aprilie 2020)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şi 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vacanţa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de vară (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13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iunie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2020 - </a:t>
            </a:r>
            <a:r>
              <a:rPr lang="it-IT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data din septembrie 2020 la care încep cursurile anului şcolar 2020 – </a:t>
            </a:r>
            <a:r>
              <a:rPr lang="it-IT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2021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)</a:t>
            </a:r>
            <a:r>
              <a:rPr lang="it-IT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. </a:t>
            </a:r>
            <a:endParaRPr lang="en-US" sz="3500" dirty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Elevii din clasele din </a:t>
            </a:r>
            <a:r>
              <a:rPr 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învăţământul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primar </a:t>
            </a:r>
            <a:r>
              <a:rPr 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şi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grupele din </a:t>
            </a:r>
            <a:r>
              <a:rPr 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învăţământul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preşcolar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beneficiază de </a:t>
            </a:r>
            <a:r>
              <a:rPr lang="ro-RO" sz="3500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vacanţă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în săptămâna 26 octombrie - 3 noiembrie 2019. 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endParaRPr lang="en-US" sz="3500" dirty="0" smtClean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Clr>
                <a:srgbClr val="FFFF99"/>
              </a:buClr>
              <a:buNone/>
            </a:pP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Pentru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clasele terminale din 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învăţământul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liceal, anul </a:t>
            </a:r>
            <a:r>
              <a:rPr lang="ro-RO" sz="3500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şcolar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se încheie în data de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29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mai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2020,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iar pentru clasa a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VIII-a,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 data de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 </a:t>
            </a:r>
            <a:r>
              <a:rPr lang="ro-RO" sz="35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iunie </a:t>
            </a:r>
            <a:r>
              <a:rPr lang="ro-RO" sz="3500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2020.</a:t>
            </a:r>
            <a:endParaRPr lang="ro-RO" sz="3500" dirty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o-RO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23" y="548640"/>
            <a:ext cx="11051177" cy="3752428"/>
          </a:xfrm>
        </p:spPr>
        <p:txBody>
          <a:bodyPr/>
          <a:lstStyle/>
          <a:p>
            <a:endParaRPr lang="ro-RO" dirty="0"/>
          </a:p>
          <a:p>
            <a:pPr marL="0" indent="0">
              <a:buNone/>
            </a:pPr>
            <a:r>
              <a:rPr lang="ro-RO" dirty="0" err="1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Unităţile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de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învăţământ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şi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inspectoratele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şcolare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marchează prin manifestări specifice ziua de 5 octombrie - 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Ziua </a:t>
            </a:r>
            <a:r>
              <a:rPr lang="ro-RO" i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internaţională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a </a:t>
            </a:r>
            <a:r>
              <a:rPr lang="ro-RO" i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educaţiei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şi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ziua de 5 iunie - 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Ziua </a:t>
            </a:r>
            <a:r>
              <a:rPr lang="ro-RO" i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învăţătorului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. </a:t>
            </a:r>
            <a:endParaRPr lang="ro-RO" dirty="0" smtClean="0">
              <a:solidFill>
                <a:schemeClr val="bg1"/>
              </a:solidFill>
              <a:latin typeface="Calisto MT" panose="0204060305050503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În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perioada 7 octombrie 2019 - 29 mai 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2020,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se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desfăşoară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Programul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naţional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“</a:t>
            </a:r>
            <a:r>
              <a:rPr lang="ro-RO" dirty="0" err="1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Şcoala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altfel</a:t>
            </a:r>
            <a:r>
              <a:rPr lang="en-US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”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,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pe o 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perioadă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de 5 zile consecutive lucrătoare, a căror planificare se află la decizia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unităţii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de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învăţământ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. </a:t>
            </a:r>
            <a:endParaRPr lang="ro-RO" dirty="0" smtClean="0">
              <a:solidFill>
                <a:schemeClr val="bg1"/>
              </a:solidFill>
              <a:latin typeface="Calisto MT" panose="0204060305050503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o-RO" b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Lucrările scrise semestriale (tezele) se </a:t>
            </a:r>
            <a:r>
              <a:rPr lang="ro-RO" b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susţin</a:t>
            </a:r>
            <a:r>
              <a:rPr lang="ro-RO" b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, după parcurgerea programei </a:t>
            </a:r>
            <a:r>
              <a:rPr lang="ro-RO" b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şcolare</a:t>
            </a:r>
            <a:r>
              <a:rPr lang="ro-RO" b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, cu cel </a:t>
            </a:r>
            <a:r>
              <a:rPr lang="ro-RO" b="1" dirty="0" err="1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puţin</a:t>
            </a:r>
            <a:r>
              <a:rPr lang="ro-RO" b="1" dirty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 3 săptămâni înainte de finalizarea semestrului</a:t>
            </a:r>
            <a:r>
              <a:rPr lang="ro-RO" b="1" dirty="0" smtClean="0">
                <a:solidFill>
                  <a:schemeClr val="bg1"/>
                </a:solidFill>
                <a:latin typeface="Calisto MT" panose="02040603050505030304" pitchFamily="18" charset="0"/>
                <a:cs typeface="Calibri Light" panose="020F0302020204030204" pitchFamily="34" charset="0"/>
              </a:rPr>
              <a:t>.</a:t>
            </a:r>
          </a:p>
          <a:p>
            <a:pPr marL="0" indent="0">
              <a:buNone/>
            </a:pPr>
            <a:endParaRPr lang="ro-RO" dirty="0">
              <a:solidFill>
                <a:schemeClr val="bg1"/>
              </a:solidFill>
              <a:latin typeface="Calisto MT" panose="02040603050505030304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6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62" y="545733"/>
            <a:ext cx="930298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PLANURI-CADRU, P</a:t>
            </a:r>
            <a:r>
              <a:rPr lang="it-IT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ROGRAME ŞCOLARE DE TRUNCHI COMUN</a:t>
            </a:r>
            <a: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strike="sngStrike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457" y="2098766"/>
            <a:ext cx="10024155" cy="4214948"/>
          </a:xfrm>
        </p:spPr>
        <p:txBody>
          <a:bodyPr>
            <a:normAutofit fontScale="92500"/>
          </a:bodyPr>
          <a:lstStyle/>
          <a:p>
            <a:pPr marL="273050" indent="-273050" algn="just">
              <a:buClr>
                <a:srgbClr val="F2FBFD"/>
              </a:buClr>
              <a:buNone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ro-RO" altLang="ro-RO" b="1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OMENCS </a:t>
            </a:r>
            <a:r>
              <a:rPr lang="ro-RO" altLang="ro-RO" b="1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nr. </a:t>
            </a:r>
            <a:r>
              <a:rPr lang="ro-RO" altLang="ro-RO" b="1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3590/5.04.2016 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privind aprobarea planurilor-cadru de </a:t>
            </a:r>
            <a:r>
              <a:rPr lang="ro-RO" i="1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pentru </a:t>
            </a:r>
            <a:r>
              <a:rPr lang="ro-RO" i="1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gimnazial</a:t>
            </a:r>
          </a:p>
          <a:p>
            <a:pPr marL="273050" indent="-273050" algn="just">
              <a:buClr>
                <a:srgbClr val="F2FBFD"/>
              </a:buClr>
              <a:buNone/>
            </a:pPr>
            <a:r>
              <a:rPr lang="ro-RO" altLang="ro-RO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</a:t>
            </a:r>
            <a:r>
              <a:rPr lang="ro-RO" b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OM</a:t>
            </a:r>
            <a:r>
              <a:rPr lang="en-US" b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ro-RO" b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</a:t>
            </a:r>
            <a:r>
              <a:rPr lang="ro-RO" b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4828/30.08.2018 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pentru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modificarea și completarea Ordinului ministrului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educaţiei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 err="1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naţionale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și cercetării științifice 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nr. 3590/2016, privind aprobarea planurilor-cadru de învăţământ pentru </a:t>
            </a:r>
            <a:r>
              <a:rPr lang="ro-RO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gimnazial</a:t>
            </a:r>
            <a:r>
              <a:rPr lang="en-US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</a:t>
            </a:r>
            <a:endParaRPr lang="ro-RO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algn="just">
              <a:buClr>
                <a:srgbClr val="F2FBFD"/>
              </a:buClr>
              <a:buFont typeface="Wingdings" panose="05000000000000000000" pitchFamily="2" charset="2"/>
              <a:buChar char="q"/>
            </a:pP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La </a:t>
            </a: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</a:rPr>
              <a:t>clasele cu program de studiu intensiv al unei limbi moderne, disciplina se studiază 4 ore/săptămână astfel: 2 ore/săptămână prevăzute în trunchiul comun (TC) și 2 ore/săptămână din curriculumul la decizia școlii (CDS), aplicându-se programa școlară în vigoare la această 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disciplină.</a:t>
            </a:r>
          </a:p>
          <a:p>
            <a:pPr algn="just">
              <a:buClr>
                <a:srgbClr val="F2FBFD"/>
              </a:buClr>
              <a:buFont typeface="Wingdings" panose="05000000000000000000" pitchFamily="2" charset="2"/>
              <a:buChar char="q"/>
            </a:pPr>
            <a:r>
              <a:rPr lang="ro-RO" i="1" dirty="0">
                <a:solidFill>
                  <a:schemeClr val="bg1"/>
                </a:solidFill>
                <a:latin typeface="Calisto MT" panose="02040603050505030304" pitchFamily="18" charset="0"/>
              </a:rPr>
              <a:t>Limba modernă 2 poate fi studiată în cadrul CDS cu o alocare de 2 ore/săptămână, aplicându-se programa școlară în vigoare la această disciplină</a:t>
            </a:r>
            <a:r>
              <a:rPr lang="ro-RO" i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.</a:t>
            </a:r>
            <a:endParaRPr lang="ro-RO" i="1" dirty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Clr>
                <a:srgbClr val="F2FBFD"/>
              </a:buClr>
              <a:buNone/>
            </a:pPr>
            <a:r>
              <a:rPr lang="ro-RO" altLang="ro-RO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 </a:t>
            </a:r>
            <a:r>
              <a:rPr lang="ro-RO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Planurile </a:t>
            </a:r>
            <a:r>
              <a:rPr lang="ro-RO" altLang="ro-RO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- cadru  și programele școlare valabile în  anul </a:t>
            </a:r>
            <a:r>
              <a:rPr lang="ro-RO" altLang="ro-RO" dirty="0" err="1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şcolar</a:t>
            </a:r>
            <a:r>
              <a:rPr lang="ro-RO" altLang="ro-RO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201</a:t>
            </a:r>
            <a:r>
              <a:rPr lang="en-US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9</a:t>
            </a:r>
            <a:r>
              <a:rPr lang="ro-RO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-20</a:t>
            </a:r>
            <a:r>
              <a:rPr lang="en-US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20</a:t>
            </a:r>
            <a:r>
              <a:rPr lang="ro-RO" altLang="ro-RO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</a:t>
            </a:r>
            <a:r>
              <a:rPr lang="ro-RO" altLang="ro-RO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pot fi accesate la adresa: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 </a:t>
            </a:r>
            <a:r>
              <a:rPr lang="ro-RO" altLang="ro-RO" u="sng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  <a:hlinkClick r:id="rId2"/>
              </a:rPr>
              <a:t>http://programe.ise.ro/actuale.aspx</a:t>
            </a:r>
            <a:endParaRPr lang="ro-RO" altLang="ro-RO" u="sng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 marL="273050" indent="-273050">
              <a:buClr>
                <a:srgbClr val="F2FBFD"/>
              </a:buClr>
              <a:buNone/>
            </a:pPr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endParaRPr lang="ro-R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7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6" y="650236"/>
            <a:ext cx="9423263" cy="812804"/>
          </a:xfrm>
        </p:spPr>
        <p:txBody>
          <a:bodyPr>
            <a:normAutofit fontScale="90000"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ro-RO" altLang="ro-RO" sz="2700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</a:t>
            </a:r>
            <a:r>
              <a:rPr lang="ro-RO" altLang="ro-RO" sz="2700" dirty="0" smtClean="0">
                <a:latin typeface="Calisto MT" panose="02040603050505030304" pitchFamily="18" charset="0"/>
                <a:cs typeface="Times New Roman" pitchFamily="18" charset="0"/>
              </a:rPr>
              <a:t>201</a:t>
            </a:r>
            <a:r>
              <a:rPr lang="en-US" altLang="ro-RO" sz="2700" dirty="0" smtClean="0">
                <a:latin typeface="Calisto MT" panose="02040603050505030304" pitchFamily="18" charset="0"/>
                <a:cs typeface="Times New Roman" pitchFamily="18" charset="0"/>
              </a:rPr>
              <a:t>9</a:t>
            </a:r>
            <a:r>
              <a:rPr lang="ro-RO" altLang="ro-RO" sz="2700" dirty="0" smtClean="0">
                <a:latin typeface="Calisto MT" panose="02040603050505030304" pitchFamily="18" charset="0"/>
                <a:cs typeface="Times New Roman" pitchFamily="18" charset="0"/>
              </a:rPr>
              <a:t> </a:t>
            </a:r>
            <a:r>
              <a:rPr lang="ro-RO" altLang="ro-RO" sz="2700" dirty="0">
                <a:latin typeface="Calisto MT" panose="02040603050505030304" pitchFamily="18" charset="0"/>
                <a:cs typeface="Times New Roman" pitchFamily="18" charset="0"/>
              </a:rPr>
              <a:t>– </a:t>
            </a:r>
            <a:r>
              <a:rPr lang="ro-RO" altLang="ro-RO" sz="2700" dirty="0" smtClean="0">
                <a:latin typeface="Calisto MT" panose="02040603050505030304" pitchFamily="18" charset="0"/>
                <a:cs typeface="Times New Roman" pitchFamily="18" charset="0"/>
              </a:rPr>
              <a:t>20</a:t>
            </a:r>
            <a:r>
              <a:rPr lang="en-US" altLang="ro-RO" sz="2700" dirty="0" smtClean="0">
                <a:latin typeface="Calisto MT" panose="02040603050505030304" pitchFamily="18" charset="0"/>
                <a:cs typeface="Times New Roman" pitchFamily="18" charset="0"/>
              </a:rPr>
              <a:t>20</a:t>
            </a:r>
            <a:r>
              <a:rPr lang="ro-RO" altLang="ro-RO" sz="2700" dirty="0">
                <a:latin typeface="Calisto MT" panose="02040603050505030304" pitchFamily="18" charset="0"/>
                <a:cs typeface="Times New Roman" pitchFamily="18" charset="0"/>
              </a:rPr>
              <a:t/>
            </a:r>
            <a:br>
              <a:rPr lang="ro-RO" altLang="ro-RO" sz="2700" dirty="0">
                <a:latin typeface="Calisto MT" panose="02040603050505030304" pitchFamily="18" charset="0"/>
                <a:cs typeface="Times New Roman" pitchFamily="18" charset="0"/>
              </a:rPr>
            </a:br>
            <a:r>
              <a:rPr lang="en-US" altLang="ro-RO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/>
            </a:r>
            <a:br>
              <a:rPr lang="en-US" altLang="ro-RO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</a:br>
            <a:r>
              <a:rPr lang="ro-RO" altLang="ro-RO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/>
            </a:r>
            <a:br>
              <a:rPr lang="ro-RO" altLang="ro-RO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629" y="1184367"/>
            <a:ext cx="9307286" cy="4894216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endParaRPr lang="ro-RO" altLang="ro-RO" sz="29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o-RO" altLang="ro-RO" sz="29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Învățământul bilingv - limba franceză</a:t>
            </a:r>
            <a:r>
              <a:rPr lang="en-US" altLang="ro-RO" sz="29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ro-RO" altLang="ro-RO" sz="2900" dirty="0">
              <a:solidFill>
                <a:schemeClr val="accent4">
                  <a:lumMod val="50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●</a:t>
            </a:r>
            <a:r>
              <a:rPr lang="ro-RO" altLang="ro-RO" sz="29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Anexele nr. 1, 2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și 3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la Ordinul ministrului nr. 5241/01.09.2008  privind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aprobarea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Programelor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şcolare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pentru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învăţământul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liceal – clase cu program de studiu în regim bilingv, limba franceză, la disciplinele: 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Geografia </a:t>
            </a:r>
            <a:r>
              <a:rPr lang="ro-RO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Franţei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clasa a IX-a; 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Istoria </a:t>
            </a:r>
            <a:r>
              <a:rPr lang="ro-RO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Franţei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clasa a X-a, 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Elemente de cultură </a:t>
            </a:r>
            <a:r>
              <a:rPr lang="ro-RO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şi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civilizaţie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franceză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clasa a XI-a </a:t>
            </a:r>
            <a:r>
              <a:rPr lang="ro-RO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şi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 XII-a</a:t>
            </a:r>
            <a:r>
              <a:rPr lang="pt-BR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o-RO" altLang="ro-RO" sz="29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Învățământul bilingv francofon</a:t>
            </a:r>
            <a:r>
              <a:rPr lang="en-US" altLang="ro-RO" sz="29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ro-RO" altLang="ro-RO" sz="2900" dirty="0">
              <a:solidFill>
                <a:schemeClr val="accent4">
                  <a:lumMod val="50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● Ordinul ministrului educației, cercetării, tineretului și sportului nr. 5348/ 07.09.2011 privind aprobarea </a:t>
            </a:r>
            <a:r>
              <a:rPr lang="vi-VN" altLang="ro-RO" sz="29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Programelor </a:t>
            </a:r>
            <a:r>
              <a:rPr lang="vi-VN" altLang="ro-RO" sz="2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 </a:t>
            </a:r>
            <a:r>
              <a:rPr lang="vi-VN" altLang="ro-RO" sz="29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Limbă și civilizație franceză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curriculum diferențiat </a:t>
            </a:r>
            <a:r>
              <a:rPr lang="vi-VN" altLang="ro-RO" sz="2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(clasele a IX- a – a XII-a) </a:t>
            </a:r>
            <a:r>
              <a:rPr lang="vi-VN" altLang="ro-RO" sz="2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și a Programelor de </a:t>
            </a:r>
            <a:r>
              <a:rPr lang="vi-VN" altLang="ro-RO" sz="29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Discipline non lingvistice</a:t>
            </a:r>
            <a:r>
              <a:rPr lang="ro-RO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curriculum diferențiat (clasele a XI-a și a XII-a) </a:t>
            </a:r>
            <a:r>
              <a:rPr lang="vi-VN" altLang="ro-RO" sz="2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pentru elevii secțiilor bilingve francofone incluse în proiectul bilateral franco-român “De la învățământul bilingv către filierele universitare francofone” </a:t>
            </a: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o-RO" altLang="ro-RO" sz="2900" dirty="0"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o-RO" altLang="ro-RO" sz="29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Învățământul bilingv spaniol</a:t>
            </a:r>
            <a:r>
              <a:rPr lang="en-US" altLang="ro-RO" sz="29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ro-RO" altLang="ro-RO" sz="29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● </a:t>
            </a:r>
            <a:r>
              <a:rPr lang="vi-VN" altLang="ro-RO" sz="2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Ordinul ministrului educaţiei, cercetării şi inovării nr. 4354/2009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Art. 4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ro-RO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Programa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şcolară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pentru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secţiile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bilingve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-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Limba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spaniolă</a:t>
            </a:r>
            <a:r>
              <a:rPr lang="en-US" altLang="ro-RO" sz="2900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-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Cultură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şi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civilizaţie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spaniolă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pentru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examenul</a:t>
            </a:r>
            <a:r>
              <a:rPr lang="en-US" altLang="ro-RO" sz="2900" i="1" dirty="0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altLang="ro-RO" sz="2900" i="1" dirty="0" err="1">
                <a:latin typeface="Calisto MT" panose="0204060305050503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bacalaureat</a:t>
            </a:r>
            <a:endParaRPr lang="en-US" altLang="ro-RO" sz="2900" i="1" dirty="0">
              <a:latin typeface="Calisto MT" panose="0204060305050503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o-RO" dirty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1" y="1166949"/>
            <a:ext cx="10529252" cy="338763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  <a:defRPr/>
            </a:pPr>
            <a:endParaRPr lang="ro-RO" altLang="ro-RO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o-RO" altLang="ro-RO" sz="22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- limba italiană</a:t>
            </a:r>
            <a:r>
              <a:rPr lang="en-US" altLang="ro-RO" sz="2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2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O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rdinul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naționale nr. 5023/12.09.2013 privind aprobarea Programelor școlare pentru învățământul liceal – clase cu program de studiu în regim bilingv, limba italiană, la disciplina: </a:t>
            </a:r>
            <a:r>
              <a:rPr lang="en-US" altLang="ro-RO" i="1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Limba</a:t>
            </a:r>
            <a:r>
              <a:rPr lang="en-US" altLang="ro-RO" i="1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i="1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italiană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clasele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a IX-a – a XII-a</a:t>
            </a:r>
          </a:p>
          <a:p>
            <a:pPr algn="just">
              <a:defRPr/>
            </a:pPr>
            <a:endParaRPr lang="en-US" altLang="ro-RO" sz="2400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ro-RO" altLang="ro-RO" sz="22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- limba portugheză</a:t>
            </a:r>
            <a:r>
              <a:rPr lang="en-US" altLang="ro-RO" sz="2200" dirty="0">
                <a:solidFill>
                  <a:schemeClr val="accent4">
                    <a:lumMod val="50000"/>
                  </a:schemeClr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o-RO" altLang="ro-RO" sz="2200" dirty="0">
              <a:solidFill>
                <a:schemeClr val="accent4">
                  <a:lumMod val="50000"/>
                </a:schemeClr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● O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rdinul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naționale nr. 5024/12.09.2013 privind aprobarea Programelor școlare pentru învățământul liceal – clase cu program de studiu în regim bilingv, limba </a:t>
            </a:r>
            <a:r>
              <a:rPr lang="ro-RO" alt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portugheză, </a:t>
            </a:r>
            <a:r>
              <a:rPr lang="vi-VN" alt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disciplinele: </a:t>
            </a:r>
            <a:r>
              <a:rPr lang="vi-VN" altLang="ro-RO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Geografia Portugaliei</a:t>
            </a:r>
            <a:r>
              <a:rPr lang="vi-VN" alt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clasa a IX-a; </a:t>
            </a:r>
            <a:r>
              <a:rPr lang="vi-VN" altLang="ro-RO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Istoria Portugaliei</a:t>
            </a:r>
            <a:r>
              <a:rPr lang="en-US" altLang="ro-RO" i="1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altLang="ro-RO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și civilizație portugheză</a:t>
            </a:r>
            <a:r>
              <a:rPr lang="vi-VN" alt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clasele a </a:t>
            </a:r>
            <a:r>
              <a:rPr lang="vi-VN" altLang="ro-R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XI-a și a XII-a</a:t>
            </a:r>
            <a:endParaRPr lang="en-US" alt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sz="1600" dirty="0">
              <a:latin typeface="Calisto MT" panose="020406030505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38994" y="322217"/>
            <a:ext cx="63050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201</a:t>
            </a:r>
            <a:r>
              <a:rPr lang="en-US" altLang="ro-RO" dirty="0">
                <a:latin typeface="Calisto MT" panose="02040603050505030304" pitchFamily="18" charset="0"/>
                <a:cs typeface="Times New Roman" pitchFamily="18" charset="0"/>
              </a:rPr>
              <a:t>9</a:t>
            </a:r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 – 20</a:t>
            </a:r>
            <a:r>
              <a:rPr lang="en-US" altLang="ro-RO" dirty="0">
                <a:latin typeface="Calisto MT" panose="02040603050505030304" pitchFamily="18" charset="0"/>
                <a:cs typeface="Times New Roman" pitchFamily="18" charset="0"/>
              </a:rPr>
              <a:t>20</a:t>
            </a:r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/>
            </a:r>
            <a:b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</a:b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088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313" y="624110"/>
            <a:ext cx="10049299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PROGRAMELE ŞCOLARE PENTRU ÎNVĂȚĂMÂNTUL BILINGV VALABILE ÎN ANUL ŞCOLAR </a:t>
            </a:r>
            <a:r>
              <a:rPr lang="ro-RO" altLang="ro-RO" dirty="0" smtClean="0">
                <a:latin typeface="Calisto MT" panose="02040603050505030304" pitchFamily="18" charset="0"/>
                <a:cs typeface="Times New Roman" pitchFamily="18" charset="0"/>
              </a:rPr>
              <a:t>201</a:t>
            </a:r>
            <a:r>
              <a:rPr lang="en-US" altLang="ro-RO" dirty="0" smtClean="0">
                <a:latin typeface="Calisto MT" panose="02040603050505030304" pitchFamily="18" charset="0"/>
                <a:cs typeface="Times New Roman" pitchFamily="18" charset="0"/>
              </a:rPr>
              <a:t>9</a:t>
            </a:r>
            <a:r>
              <a:rPr lang="ro-RO" altLang="ro-RO" dirty="0" smtClean="0">
                <a:latin typeface="Calisto MT" panose="02040603050505030304" pitchFamily="18" charset="0"/>
                <a:cs typeface="Times New Roman" pitchFamily="18" charset="0"/>
              </a:rPr>
              <a:t> </a:t>
            </a:r>
            <a:r>
              <a:rPr lang="ro-RO" altLang="ro-RO" dirty="0">
                <a:latin typeface="Calisto MT" panose="02040603050505030304" pitchFamily="18" charset="0"/>
                <a:cs typeface="Times New Roman" pitchFamily="18" charset="0"/>
              </a:rPr>
              <a:t>– </a:t>
            </a:r>
            <a:r>
              <a:rPr lang="ro-RO" altLang="ro-RO" dirty="0" smtClean="0">
                <a:latin typeface="Calisto MT" panose="02040603050505030304" pitchFamily="18" charset="0"/>
                <a:cs typeface="Times New Roman" pitchFamily="18" charset="0"/>
              </a:rPr>
              <a:t>20</a:t>
            </a:r>
            <a:r>
              <a:rPr lang="en-US" altLang="ro-RO" dirty="0" smtClean="0">
                <a:latin typeface="Calisto MT" panose="02040603050505030304" pitchFamily="18" charset="0"/>
                <a:cs typeface="Times New Roman" pitchFamily="18" charset="0"/>
              </a:rPr>
              <a:t>20 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011" y="2133600"/>
            <a:ext cx="9804601" cy="3777622"/>
          </a:xfrm>
        </p:spPr>
        <p:txBody>
          <a:bodyPr>
            <a:normAutofit/>
          </a:bodyPr>
          <a:lstStyle/>
          <a:p>
            <a:pPr>
              <a:defRPr/>
            </a:pPr>
            <a:endParaRPr lang="ro-RO" altLang="en-US" sz="2000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ro-RO" altLang="en-US" sz="2000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Învățământul bilingv – limba engleză</a:t>
            </a:r>
            <a:r>
              <a:rPr lang="en-US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4775/2014 – </a:t>
            </a:r>
            <a:r>
              <a:rPr lang="ro-RO" altLang="en-US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Elemente de cultură și civilizație engleză 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– Clasele a XI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 și a XII-a cu program de studiu bilingv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Ordinul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ministrului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ț</a:t>
            </a:r>
            <a:r>
              <a:rPr lang="en-US" altLang="en-US" dirty="0" err="1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iei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, cercetării și tineretului nr. 5240/2008 –</a:t>
            </a:r>
            <a:r>
              <a:rPr lang="en-US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altLang="en-US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Istoria Marii Britanii și a Statelor Unite ale Americii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– Clasa a X-a  cu program de studiu bilingv</a:t>
            </a:r>
          </a:p>
          <a:p>
            <a:pPr marL="0" indent="0" algn="just">
              <a:buNone/>
              <a:defRPr/>
            </a:pPr>
            <a:endParaRPr lang="ro-RO" altLang="en-US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  <a:defRPr/>
            </a:pPr>
            <a:endParaRPr lang="ro-RO" altLang="en-US" dirty="0">
              <a:solidFill>
                <a:srgbClr val="FF0000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406" y="496389"/>
            <a:ext cx="10381207" cy="1428205"/>
          </a:xfrm>
        </p:spPr>
        <p:txBody>
          <a:bodyPr>
            <a:normAutofit/>
          </a:bodyPr>
          <a:lstStyle/>
          <a:p>
            <a:pPr algn="ctr"/>
            <a:r>
              <a:rPr lang="en-US" altLang="ro-R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Ordine</a:t>
            </a:r>
            <a:r>
              <a:rPr lang="en-US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ro-R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ministru</a:t>
            </a:r>
            <a:r>
              <a:rPr lang="en-US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valabile în anul </a:t>
            </a:r>
            <a:r>
              <a:rPr lang="ro-RO" altLang="ro-R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</a:t>
            </a:r>
            <a:r>
              <a:rPr lang="ro-RO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o-RO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o-RO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o-RO" alt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referitoare la limbile moderne 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3600"/>
            <a:ext cx="10041572" cy="3777622"/>
          </a:xfrm>
        </p:spPr>
        <p:txBody>
          <a:bodyPr/>
          <a:lstStyle/>
          <a:p>
            <a:r>
              <a:rPr lang="ro-RO" altLang="en-US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Învățământul bilingv – limba spaniolă</a:t>
            </a:r>
            <a:r>
              <a:rPr lang="en-US" altLang="en-US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r>
              <a:rPr lang="ro-RO" altLang="en-US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altLang="ro-RO" i="1" dirty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ORDIN</a:t>
            </a:r>
            <a:r>
              <a:rPr lang="es-ES" altLang="ro-RO" i="1" dirty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i="1" dirty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privind primirea unui număr de 9 profesori spanioli care vor desfășura activități didactice în unități de învățământ preuniversitar de stat din România, în anul școlar </a:t>
            </a:r>
            <a:r>
              <a:rPr lang="ro-RO" altLang="ro-RO" i="1" dirty="0" smtClean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201</a:t>
            </a:r>
            <a:r>
              <a:rPr lang="en-US" altLang="ro-RO" i="1" dirty="0" smtClean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9</a:t>
            </a:r>
            <a:r>
              <a:rPr lang="ro-RO" altLang="ro-RO" i="1" dirty="0" smtClean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-20</a:t>
            </a:r>
            <a:r>
              <a:rPr lang="en-US" altLang="ro-RO" i="1" dirty="0" smtClean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20</a:t>
            </a:r>
            <a:r>
              <a:rPr lang="ro-RO" altLang="ro-RO" dirty="0" smtClean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ro-RO" dirty="0">
                <a:solidFill>
                  <a:srgbClr val="FF0000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(document în curs de avizare) </a:t>
            </a:r>
          </a:p>
          <a:p>
            <a:pPr marL="0" indent="0">
              <a:buNone/>
            </a:pP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  </a:t>
            </a:r>
            <a:r>
              <a:rPr lang="ro-RO" altLang="ro-RO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Limba germană</a:t>
            </a:r>
            <a:r>
              <a:rPr lang="en-US" altLang="ro-RO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altLang="en-US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OMEN  nr.</a:t>
            </a:r>
            <a:r>
              <a:rPr lang="ro-RO" altLang="en-US" dirty="0" smtClean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en-US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4688/ 02.08.2019</a:t>
            </a:r>
            <a:r>
              <a:rPr lang="ro-RO" altLang="ro-RO" dirty="0">
                <a:solidFill>
                  <a:schemeClr val="bg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ro-RO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privind </a:t>
            </a:r>
            <a:r>
              <a:rPr lang="ro-RO" altLang="en-US" i="1" dirty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primirea unor profesori germani în învățământul preuniversitar din România, în anul școlar </a:t>
            </a:r>
            <a:r>
              <a:rPr lang="ro-RO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en-US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ro-RO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</a:t>
            </a:r>
            <a:r>
              <a:rPr lang="en-US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o-RO" altLang="en-US" i="1" dirty="0" smtClean="0">
                <a:solidFill>
                  <a:schemeClr val="bg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.</a:t>
            </a:r>
            <a:endParaRPr lang="ro-RO" altLang="en-US" i="1" dirty="0">
              <a:solidFill>
                <a:schemeClr val="bg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o-RO" altLang="en-US" i="1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1321</TotalTime>
  <Words>2336</Words>
  <Application>Microsoft Office PowerPoint</Application>
  <PresentationFormat>Widescreen</PresentationFormat>
  <Paragraphs>194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Calisto MT</vt:lpstr>
      <vt:lpstr>Cambria</vt:lpstr>
      <vt:lpstr>Century Gothic</vt:lpstr>
      <vt:lpstr>Tahoma</vt:lpstr>
      <vt:lpstr>Times New Roman</vt:lpstr>
      <vt:lpstr>Wingdings</vt:lpstr>
      <vt:lpstr>Wingdings 3</vt:lpstr>
      <vt:lpstr>Slice</vt:lpstr>
      <vt:lpstr>CONSFĂTUIREA INSPECTORILOR ȘCOLARI PENTRU LIMBI MODERNE</vt:lpstr>
      <vt:lpstr>CADRUL NORMATIV PRIVIND ORGANIZAREA  PROCESULUI DE ÎNVĂȚĂMÂNT, ÎN ANUL ȘCOLAR 2019-2020:   </vt:lpstr>
      <vt:lpstr>STRUCTURA ANULUI ŞCOLAR 2019-2020 </vt:lpstr>
      <vt:lpstr>PowerPoint Presentation</vt:lpstr>
      <vt:lpstr>PLANURI-CADRU, PROGRAME ŞCOLARE DE TRUNCHI COMUN </vt:lpstr>
      <vt:lpstr>PROGRAMELE ŞCOLARE PENTRU ÎNVĂȚĂMÂNTUL BILINGV VALABILE ÎN ANUL ŞCOLAR 2019 – 2020   </vt:lpstr>
      <vt:lpstr>PowerPoint Presentation</vt:lpstr>
      <vt:lpstr>PROGRAMELE ŞCOLARE PENTRU ÎNVĂȚĂMÂNTUL BILINGV VALABILE ÎN ANUL ŞCOLAR 2019 – 2020 </vt:lpstr>
      <vt:lpstr>Ordine de ministru valabile în anul şcolar 2019 – 2020 referitoare la limbile moderne </vt:lpstr>
      <vt:lpstr>PowerPoint Presentation</vt:lpstr>
      <vt:lpstr>           OFERTA NAŢIONALĂ PENTRU MANUALE ȘCOLARE </vt:lpstr>
      <vt:lpstr>PowerPoint Presentation</vt:lpstr>
      <vt:lpstr>METODOLOGII ALE EXAMENELOR NAŢIONALE 2020 </vt:lpstr>
      <vt:lpstr>PowerPoint Presentation</vt:lpstr>
      <vt:lpstr>PowerPoint Presentation</vt:lpstr>
      <vt:lpstr>PowerPoint Presentation</vt:lpstr>
      <vt:lpstr>PowerPoint Presentation</vt:lpstr>
      <vt:lpstr>PRIORITĂȚI EDUCAȚIONALE</vt:lpstr>
      <vt:lpstr>PowerPoint Presentation</vt:lpstr>
      <vt:lpstr>PowerPoint Presentation</vt:lpstr>
      <vt:lpstr>PRIORITĂȚI EDUCAȚIONALE </vt:lpstr>
      <vt:lpstr>ACORDURI DE PARTENERIAT/ CONVENȚII /PROTOCOALE DE COLABORARE SPECIFICE </vt:lpstr>
      <vt:lpstr>  ACORDURI DE PARTENERIAT/ CONVENȚII /PROTOCOALE DE COLABORARE SPECIFICE </vt:lpstr>
      <vt:lpstr>UN AN ȘCOLAR RODNIC, CU OAMENI BUNI ALĂTURI!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CONSFĂTUIREA INSPECTORILOR ȘCOLARI PENTRU LIMBI MODERNE</dc:title>
  <dc:creator>Manuela Delia</dc:creator>
  <cp:lastModifiedBy>Manuela Delia</cp:lastModifiedBy>
  <cp:revision>131</cp:revision>
  <cp:lastPrinted>2018-08-23T12:17:35Z</cp:lastPrinted>
  <dcterms:created xsi:type="dcterms:W3CDTF">2018-08-22T08:59:18Z</dcterms:created>
  <dcterms:modified xsi:type="dcterms:W3CDTF">2019-09-11T13:23:52Z</dcterms:modified>
</cp:coreProperties>
</file>