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1" r:id="rId1"/>
  </p:sldMasterIdLst>
  <p:sldIdLst>
    <p:sldId id="256" r:id="rId2"/>
    <p:sldId id="258" r:id="rId3"/>
    <p:sldId id="287" r:id="rId4"/>
    <p:sldId id="279" r:id="rId5"/>
    <p:sldId id="278" r:id="rId6"/>
    <p:sldId id="259" r:id="rId7"/>
    <p:sldId id="277" r:id="rId8"/>
    <p:sldId id="289" r:id="rId9"/>
    <p:sldId id="261" r:id="rId10"/>
    <p:sldId id="280" r:id="rId11"/>
    <p:sldId id="291" r:id="rId12"/>
    <p:sldId id="281" r:id="rId13"/>
    <p:sldId id="290" r:id="rId14"/>
    <p:sldId id="294" r:id="rId15"/>
    <p:sldId id="264" r:id="rId16"/>
    <p:sldId id="303" r:id="rId17"/>
    <p:sldId id="306" r:id="rId18"/>
    <p:sldId id="307" r:id="rId19"/>
    <p:sldId id="282" r:id="rId20"/>
    <p:sldId id="292" r:id="rId21"/>
    <p:sldId id="297" r:id="rId22"/>
    <p:sldId id="298" r:id="rId23"/>
    <p:sldId id="283" r:id="rId24"/>
    <p:sldId id="304" r:id="rId25"/>
    <p:sldId id="305" r:id="rId26"/>
    <p:sldId id="284" r:id="rId27"/>
    <p:sldId id="299" r:id="rId28"/>
    <p:sldId id="300" r:id="rId29"/>
    <p:sldId id="301" r:id="rId30"/>
    <p:sldId id="302" r:id="rId31"/>
    <p:sldId id="293" r:id="rId32"/>
    <p:sldId id="308" r:id="rId33"/>
    <p:sldId id="285" r:id="rId34"/>
    <p:sldId id="312" r:id="rId35"/>
    <p:sldId id="309" r:id="rId36"/>
    <p:sldId id="310" r:id="rId37"/>
    <p:sldId id="311" r:id="rId38"/>
    <p:sldId id="276" r:id="rId39"/>
    <p:sldId id="27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4"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32718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37083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6E0A83-F74F-457F-9671-1CB5EC1C4EB5}" type="slidenum">
              <a:rPr lang="ro-RO" smtClean="0"/>
              <a:t>‹#›</a:t>
            </a:fld>
            <a:endParaRPr lang="ro-R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217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382224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6E0A83-F74F-457F-9671-1CB5EC1C4EB5}" type="slidenum">
              <a:rPr lang="ro-RO" smtClean="0"/>
              <a:t>‹#›</a:t>
            </a:fld>
            <a:endParaRPr lang="ro-R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860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710798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55342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26743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7162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08.09.2022</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87275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2782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E1B181-7157-41BD-9C33-2420F5419395}" type="datetimeFigureOut">
              <a:rPr lang="ro-RO" smtClean="0"/>
              <a:t>08.09.2022</a:t>
            </a:fld>
            <a:endParaRPr lang="ro-RO"/>
          </a:p>
        </p:txBody>
      </p:sp>
      <p:sp>
        <p:nvSpPr>
          <p:cNvPr id="8" name="Footer Placeholder 7"/>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29217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E1B181-7157-41BD-9C33-2420F5419395}" type="datetimeFigureOut">
              <a:rPr lang="ro-RO" smtClean="0"/>
              <a:t>08.09.2022</a:t>
            </a:fld>
            <a:endParaRPr lang="ro-RO"/>
          </a:p>
        </p:txBody>
      </p:sp>
      <p:sp>
        <p:nvSpPr>
          <p:cNvPr id="4" name="Footer Placeholder 3"/>
          <p:cNvSpPr>
            <a:spLocks noGrp="1"/>
          </p:cNvSpPr>
          <p:nvPr>
            <p:ph type="ftr" sz="quarter" idx="11"/>
          </p:nvPr>
        </p:nvSpPr>
        <p:spPr/>
        <p:txBody>
          <a:bodyPr/>
          <a:lstStyle/>
          <a:p>
            <a:endParaRPr lang="ro-R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10699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1B181-7157-41BD-9C33-2420F5419395}" type="datetimeFigureOut">
              <a:rPr lang="ro-RO" smtClean="0"/>
              <a:t>08.09.2022</a:t>
            </a:fld>
            <a:endParaRPr lang="ro-RO"/>
          </a:p>
        </p:txBody>
      </p:sp>
      <p:sp>
        <p:nvSpPr>
          <p:cNvPr id="3" name="Footer Placeholder 2"/>
          <p:cNvSpPr>
            <a:spLocks noGrp="1"/>
          </p:cNvSpPr>
          <p:nvPr>
            <p:ph type="ftr" sz="quarter" idx="11"/>
          </p:nvPr>
        </p:nvSpPr>
        <p:spPr/>
        <p:txBody>
          <a:bodyPr/>
          <a:lstStyle/>
          <a:p>
            <a:endParaRPr lang="ro-R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6728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7151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08.09.2022</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81755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E1B181-7157-41BD-9C33-2420F5419395}" type="datetimeFigureOut">
              <a:rPr lang="ro-RO" smtClean="0"/>
              <a:t>08.09.2022</a:t>
            </a:fld>
            <a:endParaRPr lang="ro-R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6E0A83-F74F-457F-9671-1CB5EC1C4EB5}" type="slidenum">
              <a:rPr lang="ro-RO" smtClean="0"/>
              <a:t>‹#›</a:t>
            </a:fld>
            <a:endParaRPr lang="ro-RO"/>
          </a:p>
        </p:txBody>
      </p:sp>
    </p:spTree>
    <p:extLst>
      <p:ext uri="{BB962C8B-B14F-4D97-AF65-F5344CB8AC3E}">
        <p14:creationId xmlns:p14="http://schemas.microsoft.com/office/powerpoint/2010/main" val="9298191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isspb.cz/wp-content/uploads/Vocabulaire-me%CC%81tiers-exercices.pdf" TargetMode="External"/><Relationship Id="rId7" Type="http://schemas.openxmlformats.org/officeDocument/2006/relationships/hyperlink" Target="https://www.jobboom.com/carriere/quiz-quelle-carriere-est-faite-pour-toi/" TargetMode="External"/><Relationship Id="rId2" Type="http://schemas.openxmlformats.org/officeDocument/2006/relationships/hyperlink" Target="https://www.youtube.com/watch?v=0HqX6gyoBJM" TargetMode="External"/><Relationship Id="rId1" Type="http://schemas.openxmlformats.org/officeDocument/2006/relationships/slideLayout" Target="../slideLayouts/slideLayout6.xml"/><Relationship Id="rId6" Type="http://schemas.openxmlformats.org/officeDocument/2006/relationships/hyperlink" Target="https://wordwall.net/ro/resource/8073664/les-commerces-les-m%C3%A9tiers-memorie" TargetMode="External"/><Relationship Id="rId5" Type="http://schemas.openxmlformats.org/officeDocument/2006/relationships/hyperlink" Target="https://www.coursfrancaisfacile.com/2020/02/expressions-pour-donner-mon-point-vue.html" TargetMode="External"/><Relationship Id="rId4" Type="http://schemas.openxmlformats.org/officeDocument/2006/relationships/hyperlink" Target="https://www.je-change-de-metier.com/les-metiers-de-a-a-z"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ursa.free.fr/IMG/pdf/Les_gaulois.pdf" TargetMode="External"/><Relationship Id="rId2" Type="http://schemas.openxmlformats.org/officeDocument/2006/relationships/hyperlink" Target="https://archeologie.culture.gouv.fr/lascaux/en" TargetMode="External"/><Relationship Id="rId1" Type="http://schemas.openxmlformats.org/officeDocument/2006/relationships/slideLayout" Target="../slideLayouts/slideLayout6.xml"/><Relationship Id="rId5" Type="http://schemas.openxmlformats.org/officeDocument/2006/relationships/hyperlink" Target="https://superieur-concours.nathan.fr/collections-reperes-pratiques" TargetMode="External"/><Relationship Id="rId4" Type="http://schemas.openxmlformats.org/officeDocument/2006/relationships/hyperlink" Target="https://www.youtube.com/watch?v=PF3UKqHQnQ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3DXxjW_KEm8"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t.wikipedia.org/wiki/Lenda_do_Galo_de_Barcelo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histoire-france.net/moyen/art"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rocnee.eu/images/rocnee/fisiere/curriculum/repere%20metodologice%2022-23"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670901"/>
          </a:xfrm>
        </p:spPr>
        <p:txBody>
          <a:bodyPr>
            <a:normAutofit/>
          </a:bodyPr>
          <a:lstStyle/>
          <a:p>
            <a:pPr algn="ctr"/>
            <a:r>
              <a:rPr lang="ro-RO" sz="4000" b="1" dirty="0">
                <a:latin typeface="Arial" panose="020B0604020202020204" pitchFamily="34" charset="0"/>
                <a:cs typeface="Arial" panose="020B0604020202020204" pitchFamily="34" charset="0"/>
              </a:rPr>
              <a:t>REPERE METODOLOGICE PENTRU APLICAREA CURRICULUMULUI </a:t>
            </a:r>
            <a:r>
              <a:rPr lang="ro-RO" sz="4000" b="1" dirty="0" smtClean="0">
                <a:latin typeface="Arial" panose="020B0604020202020204" pitchFamily="34" charset="0"/>
                <a:cs typeface="Arial" panose="020B0604020202020204" pitchFamily="34" charset="0"/>
              </a:rPr>
              <a:t>LA</a:t>
            </a:r>
            <a:endParaRPr lang="ro-RO"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89212" y="4381454"/>
            <a:ext cx="8915399" cy="1126283"/>
          </a:xfrm>
        </p:spPr>
        <p:txBody>
          <a:bodyPr>
            <a:normAutofit fontScale="62500" lnSpcReduction="20000"/>
          </a:bodyPr>
          <a:lstStyle/>
          <a:p>
            <a:pPr algn="ctr"/>
            <a:r>
              <a:rPr lang="ro-RO" sz="3200" b="1" dirty="0">
                <a:latin typeface="Arial" panose="020B0604020202020204" pitchFamily="34" charset="0"/>
                <a:cs typeface="Arial" panose="020B0604020202020204" pitchFamily="34" charset="0"/>
              </a:rPr>
              <a:t>CLASA A </a:t>
            </a:r>
            <a:r>
              <a:rPr lang="ro-RO" sz="3200" b="1" dirty="0" smtClean="0">
                <a:latin typeface="Arial" panose="020B0604020202020204" pitchFamily="34" charset="0"/>
                <a:cs typeface="Arial" panose="020B0604020202020204" pitchFamily="34" charset="0"/>
              </a:rPr>
              <a:t>X-A</a:t>
            </a:r>
          </a:p>
          <a:p>
            <a:pPr algn="ctr"/>
            <a:r>
              <a:rPr lang="ro-RO" sz="3200" b="1" dirty="0" smtClean="0">
                <a:latin typeface="Arial" panose="020B0604020202020204" pitchFamily="34" charset="0"/>
                <a:cs typeface="Arial" panose="020B0604020202020204" pitchFamily="34" charset="0"/>
              </a:rPr>
              <a:t>LIMBA FRANCEZĂ/ LIMBA ITALIANĂ </a:t>
            </a:r>
          </a:p>
          <a:p>
            <a:pPr algn="ctr"/>
            <a:r>
              <a:rPr lang="ro-RO" sz="3200" b="1" dirty="0" smtClean="0">
                <a:latin typeface="Arial" panose="020B0604020202020204" pitchFamily="34" charset="0"/>
                <a:cs typeface="Arial" panose="020B0604020202020204" pitchFamily="34" charset="0"/>
              </a:rPr>
              <a:t>LIMBA SPANIOLĂ/ LIMBA PORTUGHEZĂ</a:t>
            </a:r>
            <a:endParaRPr lang="ro-RO" sz="3200" b="1" dirty="0">
              <a:latin typeface="Arial" panose="020B0604020202020204" pitchFamily="34" charset="0"/>
              <a:cs typeface="Arial" panose="020B0604020202020204" pitchFamily="34" charset="0"/>
            </a:endParaRPr>
          </a:p>
          <a:p>
            <a:endParaRPr lang="ro-RO" b="1" dirty="0"/>
          </a:p>
        </p:txBody>
      </p:sp>
    </p:spTree>
    <p:extLst>
      <p:ext uri="{BB962C8B-B14F-4D97-AF65-F5344CB8AC3E}">
        <p14:creationId xmlns:p14="http://schemas.microsoft.com/office/powerpoint/2010/main" val="4278358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234" y="559455"/>
            <a:ext cx="8735814" cy="938419"/>
          </a:xfrm>
        </p:spPr>
        <p:txBody>
          <a:bodyPr>
            <a:normAutofit fontScale="90000"/>
          </a:bodyPr>
          <a:lstStyle/>
          <a:p>
            <a:pPr algn="ctr"/>
            <a:r>
              <a:rPr lang="ro-RO" sz="3200" b="1" dirty="0">
                <a:latin typeface="Arial" panose="020B0604020202020204" pitchFamily="34" charset="0"/>
                <a:cs typeface="Arial" panose="020B0604020202020204" pitchFamily="34" charset="0"/>
              </a:rPr>
              <a:t>PROIECTUL UNITĂȚII DE </a:t>
            </a:r>
            <a:r>
              <a:rPr lang="ro-RO" sz="3200" b="1" dirty="0" smtClean="0">
                <a:latin typeface="Arial" panose="020B0604020202020204" pitchFamily="34" charset="0"/>
                <a:cs typeface="Arial" panose="020B0604020202020204" pitchFamily="34" charset="0"/>
              </a:rPr>
              <a:t>ÎNVĂȚARE</a:t>
            </a:r>
            <a:br>
              <a:rPr lang="ro-RO" sz="3200" b="1" dirty="0" smtClean="0">
                <a:latin typeface="Arial" panose="020B0604020202020204" pitchFamily="34" charset="0"/>
                <a:cs typeface="Arial" panose="020B0604020202020204" pitchFamily="34" charset="0"/>
              </a:rPr>
            </a:br>
            <a:r>
              <a:rPr lang="ro-RO" sz="3200" b="1" dirty="0" smtClean="0">
                <a:latin typeface="Arial" panose="020B0604020202020204" pitchFamily="34" charset="0"/>
                <a:cs typeface="Arial" panose="020B0604020202020204" pitchFamily="34" charset="0"/>
              </a:rPr>
              <a:t>RECOMANDĂRI</a:t>
            </a:r>
            <a:r>
              <a:rPr lang="ro-RO" sz="3200" dirty="0" smtClean="0">
                <a:latin typeface="Rockwell" panose="02060603020205020403" pitchFamily="18" charset="0"/>
              </a:rPr>
              <a:t/>
            </a:r>
            <a:br>
              <a:rPr lang="ro-RO" sz="3200" dirty="0" smtClean="0">
                <a:latin typeface="Rockwell" panose="02060603020205020403" pitchFamily="18" charset="0"/>
              </a:rPr>
            </a:br>
            <a:endParaRPr lang="en-US" sz="3200" dirty="0"/>
          </a:p>
        </p:txBody>
      </p:sp>
      <p:sp>
        <p:nvSpPr>
          <p:cNvPr id="3" name="Rectangle 2"/>
          <p:cNvSpPr/>
          <p:nvPr/>
        </p:nvSpPr>
        <p:spPr>
          <a:xfrm>
            <a:off x="1125415" y="1793630"/>
            <a:ext cx="10621108" cy="4339650"/>
          </a:xfrm>
          <a:prstGeom prst="rect">
            <a:avLst/>
          </a:prstGeom>
        </p:spPr>
        <p:txBody>
          <a:bodyPr wrap="square">
            <a:spAutoFit/>
          </a:bodyPr>
          <a:lstStyle/>
          <a:p>
            <a:pPr marL="285750" indent="-285750" algn="just">
              <a:buFont typeface="Wingdings" panose="05000000000000000000" pitchFamily="2" charset="2"/>
              <a:buChar char="q"/>
            </a:pPr>
            <a:r>
              <a:rPr lang="ro-RO" sz="1600" dirty="0" smtClean="0">
                <a:latin typeface="Arial" panose="020B0604020202020204" pitchFamily="34" charset="0"/>
                <a:cs typeface="Arial" panose="020B0604020202020204" pitchFamily="34" charset="0"/>
              </a:rPr>
              <a:t>Selectarea unui număr real</a:t>
            </a:r>
            <a:r>
              <a:rPr lang="en-US" sz="1600" dirty="0" smtClean="0">
                <a:latin typeface="Arial" panose="020B0604020202020204" pitchFamily="34" charset="0"/>
                <a:cs typeface="Arial" panose="020B0604020202020204" pitchFamily="34" charset="0"/>
              </a:rPr>
              <a:t>ist</a:t>
            </a:r>
            <a:r>
              <a:rPr lang="ro-RO" sz="1600" dirty="0" smtClean="0">
                <a:latin typeface="Arial" panose="020B0604020202020204" pitchFamily="34" charset="0"/>
                <a:cs typeface="Arial" panose="020B0604020202020204" pitchFamily="34" charset="0"/>
              </a:rPr>
              <a:t> de</a:t>
            </a:r>
            <a:r>
              <a:rPr lang="en-US" sz="1600" dirty="0" smtClean="0">
                <a:latin typeface="Arial" panose="020B0604020202020204" pitchFamily="34" charset="0"/>
                <a:cs typeface="Arial" panose="020B0604020202020204" pitchFamily="34" charset="0"/>
              </a:rPr>
              <a:t> </a:t>
            </a:r>
            <a:r>
              <a:rPr lang="ro-RO" sz="1600" dirty="0" smtClean="0">
                <a:latin typeface="Arial" panose="020B0604020202020204" pitchFamily="34" charset="0"/>
                <a:cs typeface="Arial" panose="020B0604020202020204" pitchFamily="34" charset="0"/>
              </a:rPr>
              <a:t>competențe; </a:t>
            </a:r>
            <a:endParaRPr lang="ro-R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ro-RO" sz="1600" dirty="0" smtClean="0">
                <a:latin typeface="Arial" panose="020B0604020202020204" pitchFamily="34" charset="0"/>
                <a:cs typeface="Arial" panose="020B0604020202020204" pitchFamily="34" charset="0"/>
              </a:rPr>
              <a:t>Inter-relaționarea competențelor specifice; </a:t>
            </a:r>
          </a:p>
          <a:p>
            <a:pPr marL="285750" indent="-285750" algn="just">
              <a:buFont typeface="Wingdings" panose="05000000000000000000" pitchFamily="2" charset="2"/>
              <a:buChar char="q"/>
            </a:pPr>
            <a:r>
              <a:rPr lang="ro-RO" sz="1600" dirty="0">
                <a:latin typeface="Arial" panose="020B0604020202020204" pitchFamily="34" charset="0"/>
                <a:cs typeface="Arial" panose="020B0604020202020204" pitchFamily="34" charset="0"/>
              </a:rPr>
              <a:t>C</a:t>
            </a:r>
            <a:r>
              <a:rPr lang="ro-RO" sz="1600" dirty="0" smtClean="0">
                <a:latin typeface="Arial" panose="020B0604020202020204" pitchFamily="34" charset="0"/>
                <a:cs typeface="Arial" panose="020B0604020202020204" pitchFamily="34" charset="0"/>
              </a:rPr>
              <a:t>ontextualizarea conținutului învățării - evaluării și crearea sarcinilor de lucru adecvate competențelor specifice; </a:t>
            </a:r>
            <a:endParaRPr lang="ro-R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ro-RO" sz="1600" dirty="0" smtClean="0">
                <a:latin typeface="Arial" panose="020B0604020202020204" pitchFamily="34" charset="0"/>
                <a:cs typeface="Arial" panose="020B0604020202020204" pitchFamily="34" charset="0"/>
              </a:rPr>
              <a:t>Utilizarea metodelor activ-participative și a formelor de organizare care să faciliteze interacțiunea lingvistică.</a:t>
            </a:r>
          </a:p>
          <a:p>
            <a:pPr marL="285750" indent="-285750" algn="just">
              <a:buFont typeface="Wingdings" panose="05000000000000000000" pitchFamily="2" charset="2"/>
              <a:buChar char="q"/>
            </a:pPr>
            <a:r>
              <a:rPr lang="ro-RO" sz="1600" dirty="0" smtClean="0">
                <a:latin typeface="Arial" panose="020B0604020202020204" pitchFamily="34" charset="0"/>
                <a:cs typeface="Arial" panose="020B0604020202020204" pitchFamily="34" charset="0"/>
              </a:rPr>
              <a:t>Utilizarea </a:t>
            </a:r>
            <a:r>
              <a:rPr lang="ro-RO" sz="1600" dirty="0">
                <a:latin typeface="Arial" panose="020B0604020202020204" pitchFamily="34" charset="0"/>
                <a:cs typeface="Arial" panose="020B0604020202020204" pitchFamily="34" charset="0"/>
              </a:rPr>
              <a:t>modelului prezentat Reperele metodologice pentru aplicarea curriculumului la clasa a IX-a în anul școlar 2021-2022, care cuprinde următoarele elemente:</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sz="1600" dirty="0" smtClean="0">
                <a:latin typeface="Arial" panose="020B0604020202020204" pitchFamily="34" charset="0"/>
                <a:cs typeface="Arial" panose="020B0604020202020204" pitchFamily="34" charset="0"/>
              </a:rPr>
              <a:t>Competențe </a:t>
            </a:r>
            <a:r>
              <a:rPr lang="ro-RO" sz="1600" dirty="0">
                <a:latin typeface="Arial" panose="020B0604020202020204" pitchFamily="34" charset="0"/>
                <a:cs typeface="Arial" panose="020B0604020202020204" pitchFamily="34" charset="0"/>
              </a:rPr>
              <a:t>specifice – se precizează numărul criterial al competențelor specifice din programa școlară, corelate cu unitatea de învățare;</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sz="1600" dirty="0" smtClean="0">
                <a:latin typeface="Arial" panose="020B0604020202020204" pitchFamily="34" charset="0"/>
                <a:cs typeface="Arial" panose="020B0604020202020204" pitchFamily="34" charset="0"/>
              </a:rPr>
              <a:t>Conținuturi </a:t>
            </a:r>
            <a:r>
              <a:rPr lang="ro-RO" sz="1600" dirty="0">
                <a:latin typeface="Arial" panose="020B0604020202020204" pitchFamily="34" charset="0"/>
                <a:cs typeface="Arial" panose="020B0604020202020204" pitchFamily="34" charset="0"/>
              </a:rPr>
              <a:t>– sunt identificate și selectate/detaliate din programa școlară, pentru a oferi cadrul de structurare a competențelor specifice vizate;</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sz="1600" dirty="0" smtClean="0">
                <a:latin typeface="Arial" panose="020B0604020202020204" pitchFamily="34" charset="0"/>
                <a:cs typeface="Arial" panose="020B0604020202020204" pitchFamily="34" charset="0"/>
              </a:rPr>
              <a:t>Activitățile </a:t>
            </a:r>
            <a:r>
              <a:rPr lang="ro-RO" sz="1600" dirty="0">
                <a:latin typeface="Arial" panose="020B0604020202020204" pitchFamily="34" charset="0"/>
                <a:cs typeface="Arial" panose="020B0604020202020204" pitchFamily="34" charset="0"/>
              </a:rPr>
              <a:t>de învățare – sunt stabilite de </a:t>
            </a:r>
            <a:r>
              <a:rPr lang="ro-RO" sz="1600" dirty="0" smtClean="0">
                <a:latin typeface="Arial" panose="020B0604020202020204" pitchFamily="34" charset="0"/>
                <a:cs typeface="Arial" panose="020B0604020202020204" pitchFamily="34" charset="0"/>
              </a:rPr>
              <a:t>către profesor</a:t>
            </a:r>
            <a:r>
              <a:rPr lang="ro-RO" sz="1600" dirty="0">
                <a:latin typeface="Arial" panose="020B0604020202020204" pitchFamily="34" charset="0"/>
                <a:cs typeface="Arial" panose="020B0604020202020204" pitchFamily="34" charset="0"/>
              </a:rPr>
              <a:t>, în funcție de variate aspecte;</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sz="1600" dirty="0" smtClean="0">
                <a:latin typeface="Arial" panose="020B0604020202020204" pitchFamily="34" charset="0"/>
                <a:cs typeface="Arial" panose="020B0604020202020204" pitchFamily="34" charset="0"/>
              </a:rPr>
              <a:t>Resurse </a:t>
            </a:r>
            <a:r>
              <a:rPr lang="ro-RO" sz="1600" dirty="0">
                <a:latin typeface="Arial" panose="020B0604020202020204" pitchFamily="34" charset="0"/>
                <a:cs typeface="Arial" panose="020B0604020202020204" pitchFamily="34" charset="0"/>
              </a:rPr>
              <a:t>– sunt identificate în mod concret resursele de învățare necesare și cele disponibile, resurse de timp, de loc, forme de organizare a elevilor;</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sz="1600" dirty="0" smtClean="0">
                <a:latin typeface="Arial" panose="020B0604020202020204" pitchFamily="34" charset="0"/>
                <a:cs typeface="Arial" panose="020B0604020202020204" pitchFamily="34" charset="0"/>
              </a:rPr>
              <a:t>Evaluare </a:t>
            </a:r>
            <a:r>
              <a:rPr lang="ro-RO" sz="1600" dirty="0">
                <a:latin typeface="Arial" panose="020B0604020202020204" pitchFamily="34" charset="0"/>
                <a:cs typeface="Arial" panose="020B0604020202020204" pitchFamily="34" charset="0"/>
              </a:rPr>
              <a:t>– se menționează modalitățile de evaluare (continuă, sumativă) ce vor fi </a:t>
            </a:r>
            <a:r>
              <a:rPr lang="ro-RO" sz="1600" dirty="0" smtClean="0">
                <a:latin typeface="Arial" panose="020B0604020202020204" pitchFamily="34" charset="0"/>
                <a:cs typeface="Arial" panose="020B0604020202020204" pitchFamily="34" charset="0"/>
              </a:rPr>
              <a:t>utilizate în </a:t>
            </a:r>
            <a:r>
              <a:rPr lang="ro-RO" sz="1600" dirty="0">
                <a:latin typeface="Arial" panose="020B0604020202020204" pitchFamily="34" charset="0"/>
                <a:cs typeface="Arial" panose="020B0604020202020204" pitchFamily="34" charset="0"/>
              </a:rPr>
              <a:t>cadrul unității de învățare.</a:t>
            </a:r>
            <a:endParaRPr lang="en-US" sz="1600" dirty="0">
              <a:latin typeface="Arial" panose="020B0604020202020204" pitchFamily="34" charset="0"/>
              <a:cs typeface="Arial" panose="020B0604020202020204" pitchFamily="34" charset="0"/>
            </a:endParaRPr>
          </a:p>
          <a:p>
            <a:r>
              <a:rPr lang="ro-RO" sz="1600" dirty="0" smtClean="0">
                <a:latin typeface="Arial" panose="020B0604020202020204" pitchFamily="34" charset="0"/>
                <a:cs typeface="Arial" panose="020B0604020202020204" pitchFamily="34" charset="0"/>
              </a:rPr>
              <a:t> </a:t>
            </a:r>
            <a:br>
              <a:rPr lang="ro-RO"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450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06" y="674909"/>
            <a:ext cx="9537266" cy="3975599"/>
          </a:xfrm>
        </p:spPr>
        <p:txBody>
          <a:bodyPr>
            <a:noAutofit/>
          </a:bodyPr>
          <a:lstStyle/>
          <a:p>
            <a:r>
              <a:rPr lang="ro-RO" sz="2400" b="1" dirty="0">
                <a:latin typeface="Arial" panose="020B0604020202020204" pitchFamily="34" charset="0"/>
                <a:cs typeface="Arial" panose="020B0604020202020204" pitchFamily="34" charset="0"/>
              </a:rPr>
              <a:t>Disciplina: Limba franceză</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Clasa: a X-a, Limba modernă 1</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Număr de ore / săptămână : 2 ore</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Unitatea de învățare 3: </a:t>
            </a:r>
            <a:r>
              <a:rPr lang="ro-RO" sz="2400" b="1" i="1" dirty="0" smtClean="0">
                <a:latin typeface="Arial" panose="020B0604020202020204" pitchFamily="34" charset="0"/>
                <a:cs typeface="Arial" panose="020B0604020202020204" pitchFamily="34" charset="0"/>
              </a:rPr>
              <a:t>Cunoașterea </a:t>
            </a:r>
            <a:r>
              <a:rPr lang="ro-RO" sz="2400" b="1" i="1" dirty="0">
                <a:latin typeface="Arial" panose="020B0604020202020204" pitchFamily="34" charset="0"/>
                <a:cs typeface="Arial" panose="020B0604020202020204" pitchFamily="34" charset="0"/>
              </a:rPr>
              <a:t>unor aspecte semnificative din viața profesională (activități și profesiuni)</a:t>
            </a:r>
            <a:r>
              <a:rPr lang="en-US" sz="2400" b="1" i="1" dirty="0">
                <a:latin typeface="Arial" panose="020B0604020202020204" pitchFamily="34" charset="0"/>
                <a:cs typeface="Arial" panose="020B0604020202020204" pitchFamily="34" charset="0"/>
              </a:rPr>
              <a:t/>
            </a:r>
            <a:br>
              <a:rPr lang="en-US" sz="2400" b="1" i="1"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Timp alocat: 7 ore</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78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17851488"/>
              </p:ext>
            </p:extLst>
          </p:nvPr>
        </p:nvGraphicFramePr>
        <p:xfrm>
          <a:off x="1653310" y="211050"/>
          <a:ext cx="9513454" cy="6237178"/>
        </p:xfrm>
        <a:graphic>
          <a:graphicData uri="http://schemas.openxmlformats.org/drawingml/2006/table">
            <a:tbl>
              <a:tblPr>
                <a:tableStyleId>{5C22544A-7EE6-4342-B048-85BDC9FD1C3A}</a:tableStyleId>
              </a:tblPr>
              <a:tblGrid>
                <a:gridCol w="1317018">
                  <a:extLst>
                    <a:ext uri="{9D8B030D-6E8A-4147-A177-3AD203B41FA5}">
                      <a16:colId xmlns="" xmlns:a16="http://schemas.microsoft.com/office/drawing/2014/main" val="2874727683"/>
                    </a:ext>
                  </a:extLst>
                </a:gridCol>
                <a:gridCol w="1208589">
                  <a:extLst>
                    <a:ext uri="{9D8B030D-6E8A-4147-A177-3AD203B41FA5}">
                      <a16:colId xmlns="" xmlns:a16="http://schemas.microsoft.com/office/drawing/2014/main" val="3580964257"/>
                    </a:ext>
                  </a:extLst>
                </a:gridCol>
                <a:gridCol w="3044703">
                  <a:extLst>
                    <a:ext uri="{9D8B030D-6E8A-4147-A177-3AD203B41FA5}">
                      <a16:colId xmlns="" xmlns:a16="http://schemas.microsoft.com/office/drawing/2014/main" val="3882808486"/>
                    </a:ext>
                  </a:extLst>
                </a:gridCol>
                <a:gridCol w="2516124">
                  <a:extLst>
                    <a:ext uri="{9D8B030D-6E8A-4147-A177-3AD203B41FA5}">
                      <a16:colId xmlns="" xmlns:a16="http://schemas.microsoft.com/office/drawing/2014/main" val="439924633"/>
                    </a:ext>
                  </a:extLst>
                </a:gridCol>
                <a:gridCol w="1427020">
                  <a:extLst>
                    <a:ext uri="{9D8B030D-6E8A-4147-A177-3AD203B41FA5}">
                      <a16:colId xmlns="" xmlns:a16="http://schemas.microsoft.com/office/drawing/2014/main" val="1789052207"/>
                    </a:ext>
                  </a:extLst>
                </a:gridCol>
              </a:tblGrid>
              <a:tr h="217378">
                <a:tc>
                  <a:txBody>
                    <a:bodyPr/>
                    <a:lstStyle/>
                    <a:p>
                      <a:pPr marL="0" marR="0" algn="ctr">
                        <a:lnSpc>
                          <a:spcPct val="120000"/>
                        </a:lnSpc>
                        <a:spcBef>
                          <a:spcPts val="300"/>
                        </a:spcBef>
                        <a:spcAft>
                          <a:spcPts val="300"/>
                        </a:spcAft>
                      </a:pPr>
                      <a:r>
                        <a:rPr lang="ro-RO" sz="800" b="1" dirty="0">
                          <a:effectLst/>
                          <a:latin typeface="Arial" panose="020B0604020202020204" pitchFamily="34" charset="0"/>
                          <a:cs typeface="Arial" panose="020B0604020202020204" pitchFamily="34" charset="0"/>
                        </a:rPr>
                        <a:t>Conținuturi</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gn="ctr">
                        <a:lnSpc>
                          <a:spcPct val="120000"/>
                        </a:lnSpc>
                        <a:spcBef>
                          <a:spcPts val="300"/>
                        </a:spcBef>
                        <a:spcAft>
                          <a:spcPts val="300"/>
                        </a:spcAft>
                      </a:pPr>
                      <a:r>
                        <a:rPr lang="ro-RO" sz="800" b="1" dirty="0">
                          <a:effectLst/>
                          <a:latin typeface="Arial" panose="020B0604020202020204" pitchFamily="34" charset="0"/>
                          <a:cs typeface="Arial" panose="020B0604020202020204" pitchFamily="34" charset="0"/>
                        </a:rPr>
                        <a:t>Competențe specifice</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gn="ctr">
                        <a:lnSpc>
                          <a:spcPct val="120000"/>
                        </a:lnSpc>
                        <a:spcBef>
                          <a:spcPts val="300"/>
                        </a:spcBef>
                        <a:spcAft>
                          <a:spcPts val="300"/>
                        </a:spcAft>
                      </a:pPr>
                      <a:r>
                        <a:rPr lang="ro-RO" sz="800" b="1" dirty="0">
                          <a:effectLst/>
                          <a:latin typeface="Arial" panose="020B0604020202020204" pitchFamily="34" charset="0"/>
                          <a:cs typeface="Arial" panose="020B0604020202020204" pitchFamily="34" charset="0"/>
                        </a:rPr>
                        <a:t>Activități de învățare</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gn="ctr">
                        <a:lnSpc>
                          <a:spcPct val="120000"/>
                        </a:lnSpc>
                        <a:spcBef>
                          <a:spcPts val="300"/>
                        </a:spcBef>
                        <a:spcAft>
                          <a:spcPts val="300"/>
                        </a:spcAft>
                      </a:pPr>
                      <a:r>
                        <a:rPr lang="ro-RO" sz="800" b="1" dirty="0">
                          <a:effectLst/>
                          <a:latin typeface="Arial" panose="020B0604020202020204" pitchFamily="34" charset="0"/>
                          <a:cs typeface="Arial" panose="020B0604020202020204" pitchFamily="34" charset="0"/>
                        </a:rPr>
                        <a:t>Resurse</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gn="ctr">
                        <a:lnSpc>
                          <a:spcPct val="120000"/>
                        </a:lnSpc>
                        <a:spcBef>
                          <a:spcPts val="300"/>
                        </a:spcBef>
                        <a:spcAft>
                          <a:spcPts val="300"/>
                        </a:spcAft>
                      </a:pPr>
                      <a:r>
                        <a:rPr lang="ro-RO" sz="800" b="1" dirty="0">
                          <a:effectLst/>
                          <a:latin typeface="Arial" panose="020B0604020202020204" pitchFamily="34" charset="0"/>
                          <a:cs typeface="Arial" panose="020B0604020202020204" pitchFamily="34" charset="0"/>
                        </a:rPr>
                        <a:t>Evaluare</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extLst>
                  <a:ext uri="{0D108BD9-81ED-4DB2-BD59-A6C34878D82A}">
                    <a16:rowId xmlns="" xmlns:a16="http://schemas.microsoft.com/office/drawing/2014/main" val="3679247703"/>
                  </a:ext>
                </a:extLst>
              </a:tr>
              <a:tr h="1993012">
                <a:tc rowSpan="2">
                  <a:txBody>
                    <a:bodyPr/>
                    <a:lstStyle/>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Lecția 1</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800" dirty="0">
                          <a:effectLst/>
                          <a:latin typeface="Arial" panose="020B0604020202020204" pitchFamily="34" charset="0"/>
                          <a:cs typeface="Arial" panose="020B0604020202020204" pitchFamily="34" charset="0"/>
                        </a:rPr>
                        <a:t>Les professions, les métiers</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spc="-5" dirty="0">
                          <a:effectLst/>
                          <a:latin typeface="Arial" panose="020B0604020202020204" pitchFamily="34" charset="0"/>
                          <a:cs typeface="Arial" panose="020B0604020202020204" pitchFamily="34" charset="0"/>
                        </a:rPr>
                        <a:t>Elemente de construcție a comunicării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Vocabular tematic - activități și profesiuni</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Familii lexicale, meserii vechi/profesii mai vechi sau mai noi și de viitor</a:t>
                      </a:r>
                      <a:endParaRPr lang="en-US" sz="800" dirty="0">
                        <a:effectLst/>
                        <a:latin typeface="Arial" panose="020B0604020202020204" pitchFamily="34" charset="0"/>
                        <a:cs typeface="Arial" panose="020B0604020202020204" pitchFamily="34" charset="0"/>
                      </a:endParaRPr>
                    </a:p>
                    <a:p>
                      <a:pPr marL="0" marR="0">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tc>
                <a:tc>
                  <a:txBody>
                    <a:bodyPr/>
                    <a:lstStyle/>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1.2  Identificarea sensului global al unui mesaj  </a:t>
                      </a:r>
                      <a:endParaRPr lang="en-US" sz="800" dirty="0">
                        <a:effectLst/>
                        <a:latin typeface="Arial" panose="020B0604020202020204" pitchFamily="34" charset="0"/>
                        <a:cs typeface="Arial" panose="020B0604020202020204" pitchFamily="34" charset="0"/>
                      </a:endParaRPr>
                    </a:p>
                    <a:p>
                      <a:pPr marL="0" marR="0">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tc>
                <a:tc>
                  <a:txBody>
                    <a:bodyPr/>
                    <a:lstStyle/>
                    <a:p>
                      <a:pPr marL="0" marR="0">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Vizionarea unui scurt video tematic, pentru identificarea vocabularului specific profesiilor/meseriilor</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Înțelegerea unor informații punctuale din textul auzit prin exerciții de tip adevărat/ fals, exerciții de asociere, de identificare a unor imagini corespunzătoare semnificației mesajului, completarea unui text lacunar și oferirea de răspunsuri la întrebări</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50 minute</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Formă de organizare frontală</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Document audio-video:</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800" kern="1800" dirty="0">
                          <a:effectLst/>
                          <a:latin typeface="Arial" panose="020B0604020202020204" pitchFamily="34" charset="0"/>
                          <a:cs typeface="Arial" panose="020B0604020202020204" pitchFamily="34" charset="0"/>
                        </a:rPr>
                        <a:t>Les professions, les métiers</a:t>
                      </a:r>
                      <a:r>
                        <a:rPr lang="ro-RO" sz="800" kern="1800" dirty="0">
                          <a:effectLst/>
                          <a:latin typeface="Arial" panose="020B0604020202020204" pitchFamily="34" charset="0"/>
                          <a:cs typeface="Arial" panose="020B0604020202020204" pitchFamily="34" charset="0"/>
                        </a:rPr>
                        <a:t>:</a:t>
                      </a:r>
                      <a:r>
                        <a:rPr lang="ro-RO" sz="800" u="sng" dirty="0">
                          <a:effectLst/>
                          <a:latin typeface="Arial" panose="020B0604020202020204" pitchFamily="34" charset="0"/>
                          <a:cs typeface="Arial" panose="020B0604020202020204" pitchFamily="34" charset="0"/>
                          <a:hlinkClick r:id="rId2"/>
                        </a:rPr>
                        <a:t>https://www.youtube.com/watch?v=0HqX6gyoBJM</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Elevii lucrează individual</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Fișă de lucru:</a:t>
                      </a:r>
                      <a:endParaRPr lang="en-US" sz="800" dirty="0">
                        <a:effectLst/>
                        <a:latin typeface="Arial" panose="020B0604020202020204" pitchFamily="34" charset="0"/>
                        <a:cs typeface="Arial" panose="020B0604020202020204" pitchFamily="34" charset="0"/>
                      </a:endParaRPr>
                    </a:p>
                    <a:p>
                      <a:pPr marL="0" marR="0">
                        <a:lnSpc>
                          <a:spcPct val="120000"/>
                        </a:lnSpc>
                        <a:spcBef>
                          <a:spcPts val="300"/>
                        </a:spcBef>
                        <a:spcAft>
                          <a:spcPts val="300"/>
                        </a:spcAft>
                      </a:pPr>
                      <a:r>
                        <a:rPr lang="ro-RO" sz="800" u="sng" kern="1800" dirty="0">
                          <a:effectLst/>
                          <a:latin typeface="Arial" panose="020B0604020202020204" pitchFamily="34" charset="0"/>
                          <a:cs typeface="Arial" panose="020B0604020202020204" pitchFamily="34" charset="0"/>
                          <a:hlinkClick r:id="rId3"/>
                        </a:rPr>
                        <a:t>http://isspb.cz/wp-content/uploads/Vocabulaire-me%CC%81tiers-exercices.pdf</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tc>
                <a:tc>
                  <a:txBody>
                    <a:bodyPr/>
                    <a:lstStyle/>
                    <a:p>
                      <a:pPr marL="0" marR="0" algn="just">
                        <a:lnSpc>
                          <a:spcPct val="120000"/>
                        </a:lnSpc>
                        <a:spcBef>
                          <a:spcPts val="0"/>
                        </a:spcBef>
                        <a:spcAft>
                          <a:spcPts val="1000"/>
                        </a:spcAft>
                      </a:pPr>
                      <a:r>
                        <a:rPr lang="ro-RO" sz="800">
                          <a:effectLst/>
                          <a:latin typeface="Arial" panose="020B0604020202020204" pitchFamily="34" charset="0"/>
                          <a:cs typeface="Arial" panose="020B0604020202020204" pitchFamily="34" charset="0"/>
                        </a:rPr>
                        <a:t>Feedback oral</a:t>
                      </a:r>
                      <a:endParaRPr lang="en-US" sz="800">
                        <a:effectLst/>
                        <a:latin typeface="Arial" panose="020B0604020202020204" pitchFamily="34" charset="0"/>
                        <a:cs typeface="Arial" panose="020B0604020202020204" pitchFamily="34" charset="0"/>
                      </a:endParaRPr>
                    </a:p>
                    <a:p>
                      <a:pPr marL="0" marR="0" algn="ctr">
                        <a:lnSpc>
                          <a:spcPct val="120000"/>
                        </a:lnSpc>
                        <a:spcBef>
                          <a:spcPts val="300"/>
                        </a:spcBef>
                        <a:spcAft>
                          <a:spcPts val="300"/>
                        </a:spcAft>
                      </a:pPr>
                      <a:r>
                        <a:rPr lang="ro-RO" sz="800">
                          <a:effectLst/>
                          <a:latin typeface="Arial" panose="020B0604020202020204" pitchFamily="34" charset="0"/>
                          <a:cs typeface="Arial" panose="020B0604020202020204" pitchFamily="34" charset="0"/>
                        </a:rPr>
                        <a:t> </a:t>
                      </a:r>
                      <a:endParaRPr lang="en-US" sz="800" b="1">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extLst>
                  <a:ext uri="{0D108BD9-81ED-4DB2-BD59-A6C34878D82A}">
                    <a16:rowId xmlns="" xmlns:a16="http://schemas.microsoft.com/office/drawing/2014/main" val="4156686011"/>
                  </a:ext>
                </a:extLst>
              </a:tr>
              <a:tr h="2913851">
                <a:tc vMerge="1">
                  <a:txBody>
                    <a:bodyPr/>
                    <a:lstStyle/>
                    <a:p>
                      <a:endParaRPr lang="en-US"/>
                    </a:p>
                  </a:txBody>
                  <a:tcPr/>
                </a:tc>
                <a:tc>
                  <a:txBody>
                    <a:bodyPr/>
                    <a:lstStyle/>
                    <a:p>
                      <a:pPr marL="0" marR="0">
                        <a:lnSpc>
                          <a:spcPct val="120000"/>
                        </a:lnSpc>
                        <a:spcBef>
                          <a:spcPts val="300"/>
                        </a:spcBef>
                        <a:spcAft>
                          <a:spcPts val="300"/>
                        </a:spcAft>
                      </a:pPr>
                      <a:r>
                        <a:rPr lang="ro-RO" sz="800">
                          <a:effectLst/>
                          <a:latin typeface="Arial" panose="020B0604020202020204" pitchFamily="34" charset="0"/>
                          <a:cs typeface="Arial" panose="020B0604020202020204" pitchFamily="34" charset="0"/>
                        </a:rPr>
                        <a:t>1.5 Selectarea de informații din mai multe texte în scopul îndeplinirii unei sarcini</a:t>
                      </a:r>
                      <a:endParaRPr lang="en-US" sz="800" b="1">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tc>
                <a:tc>
                  <a:txBody>
                    <a:bodyPr/>
                    <a:lstStyle/>
                    <a:p>
                      <a:pPr marL="0" marR="0" algn="just">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Înțelegerea detaliată a unor informații privind meserii/</a:t>
                      </a:r>
                      <a:r>
                        <a:rPr lang="ro-RO" sz="800" dirty="0">
                          <a:effectLst/>
                          <a:latin typeface="Arial" panose="020B0604020202020204" pitchFamily="34" charset="0"/>
                          <a:cs typeface="Arial" panose="020B0604020202020204" pitchFamily="34" charset="0"/>
                        </a:rPr>
                        <a:t>vechi/profesii mai vechi sau mai noi și de viitor</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Prezentarea celor două meserii alese și exprimarea opiniei cu privire la alegerile făcute</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Formularea în propoziții/ fraze a opiniei</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Verificarea vocabularului tematic și identificarea meseriei potrivite</a:t>
                      </a:r>
                      <a:endParaRPr lang="en-US" sz="800" dirty="0">
                        <a:effectLst/>
                        <a:latin typeface="Arial" panose="020B0604020202020204" pitchFamily="34" charset="0"/>
                        <a:cs typeface="Arial" panose="020B0604020202020204" pitchFamily="34" charset="0"/>
                      </a:endParaRPr>
                    </a:p>
                    <a:p>
                      <a:pPr marL="0" marR="0">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tc>
                <a:tc>
                  <a:txBody>
                    <a:bodyPr/>
                    <a:lstStyle/>
                    <a:p>
                      <a:pPr marL="0" marR="0">
                        <a:lnSpc>
                          <a:spcPct val="120000"/>
                        </a:lnSpc>
                        <a:spcBef>
                          <a:spcPts val="0"/>
                        </a:spcBef>
                        <a:spcAft>
                          <a:spcPts val="1000"/>
                        </a:spcAft>
                      </a:pPr>
                      <a:r>
                        <a:rPr lang="ro-RO" sz="800" kern="1800" dirty="0">
                          <a:effectLst/>
                          <a:latin typeface="Arial" panose="020B0604020202020204" pitchFamily="34" charset="0"/>
                          <a:cs typeface="Arial" panose="020B0604020202020204" pitchFamily="34" charset="0"/>
                        </a:rPr>
                        <a:t>Elevii sunt organizați în grupuri. Fiecare grup va alege o meserie mai veche și una nouă din document:</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u="sng" dirty="0">
                          <a:effectLst/>
                          <a:latin typeface="Arial" panose="020B0604020202020204" pitchFamily="34" charset="0"/>
                          <a:cs typeface="Arial" panose="020B0604020202020204" pitchFamily="34" charset="0"/>
                          <a:hlinkClick r:id="rId4"/>
                        </a:rPr>
                        <a:t>https://www.je-change-de-metier.com/les-metiers-de-a-a-z</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Fișă expresii utile pentru exprimarea opiniei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u="sng" dirty="0">
                          <a:effectLst/>
                          <a:latin typeface="Arial" panose="020B0604020202020204" pitchFamily="34" charset="0"/>
                          <a:cs typeface="Arial" panose="020B0604020202020204" pitchFamily="34" charset="0"/>
                          <a:hlinkClick r:id="rId5"/>
                        </a:rPr>
                        <a:t>https://www.coursfrancaisfacile.com/2020/02/expressions-pour-donner-mon-point-vue.html</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Formă de organizare frontală</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0"/>
                        </a:spcBef>
                        <a:spcAft>
                          <a:spcPts val="1000"/>
                        </a:spcAft>
                      </a:pPr>
                      <a:r>
                        <a:rPr lang="ro-RO" sz="800" u="sng" dirty="0">
                          <a:effectLst/>
                          <a:latin typeface="Arial" panose="020B0604020202020204" pitchFamily="34" charset="0"/>
                          <a:cs typeface="Arial" panose="020B0604020202020204" pitchFamily="34" charset="0"/>
                          <a:hlinkClick r:id="rId6"/>
                        </a:rPr>
                        <a:t>https://wordwall.net/ro/resource/8073664/les-commerces-les-m%C3%A9tiers-memorie</a:t>
                      </a:r>
                      <a:endParaRPr lang="en-US" sz="800" dirty="0">
                        <a:effectLst/>
                        <a:latin typeface="Arial" panose="020B0604020202020204" pitchFamily="34" charset="0"/>
                        <a:cs typeface="Arial" panose="020B0604020202020204" pitchFamily="34" charset="0"/>
                      </a:endParaRPr>
                    </a:p>
                    <a:p>
                      <a:pPr marL="0" marR="0" algn="just">
                        <a:lnSpc>
                          <a:spcPct val="120000"/>
                        </a:lnSpc>
                        <a:spcBef>
                          <a:spcPts val="300"/>
                        </a:spcBef>
                        <a:spcAft>
                          <a:spcPts val="300"/>
                        </a:spcAft>
                      </a:pPr>
                      <a:r>
                        <a:rPr lang="ro-RO" sz="800" u="sng" dirty="0">
                          <a:effectLst/>
                          <a:latin typeface="Arial" panose="020B0604020202020204" pitchFamily="34" charset="0"/>
                          <a:cs typeface="Arial" panose="020B0604020202020204" pitchFamily="34" charset="0"/>
                          <a:hlinkClick r:id="rId7"/>
                        </a:rPr>
                        <a:t>https://www.jobboom.com/carriere/quiz-quelle-carriere-est-faite-pour-toi/</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tc>
                  <a:txBody>
                    <a:bodyPr/>
                    <a:lstStyle/>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800" dirty="0">
                          <a:effectLst/>
                          <a:latin typeface="Arial" panose="020B0604020202020204" pitchFamily="34" charset="0"/>
                          <a:cs typeface="Arial" panose="020B0604020202020204" pitchFamily="34" charset="0"/>
                        </a:rPr>
                        <a:t>Observarea sistematică</a:t>
                      </a:r>
                      <a:endParaRPr lang="en-US" sz="800" dirty="0">
                        <a:effectLst/>
                        <a:latin typeface="Arial" panose="020B0604020202020204" pitchFamily="34" charset="0"/>
                        <a:cs typeface="Arial" panose="020B0604020202020204" pitchFamily="34" charset="0"/>
                      </a:endParaRPr>
                    </a:p>
                    <a:p>
                      <a:pPr marL="0" marR="0" algn="ctr">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ctr">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gn="ctr">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cs typeface="Arial" panose="020B0604020202020204" pitchFamily="34" charset="0"/>
                      </a:endParaRPr>
                    </a:p>
                    <a:p>
                      <a:pPr marL="0" marR="0">
                        <a:lnSpc>
                          <a:spcPct val="120000"/>
                        </a:lnSpc>
                        <a:spcBef>
                          <a:spcPts val="300"/>
                        </a:spcBef>
                        <a:spcAft>
                          <a:spcPts val="300"/>
                        </a:spcAft>
                      </a:pPr>
                      <a:r>
                        <a:rPr lang="ro-RO" sz="800" dirty="0">
                          <a:effectLst/>
                          <a:latin typeface="Arial" panose="020B0604020202020204" pitchFamily="34" charset="0"/>
                          <a:cs typeface="Arial" panose="020B0604020202020204" pitchFamily="34" charset="0"/>
                        </a:rPr>
                        <a:t>Evaluare formativă</a:t>
                      </a:r>
                      <a:endParaRPr lang="en-US" sz="800" b="1" dirty="0">
                        <a:effectLst/>
                        <a:latin typeface="Arial" panose="020B0604020202020204" pitchFamily="34" charset="0"/>
                        <a:ea typeface="Times New Roman" panose="02020603050405020304" pitchFamily="18" charset="0"/>
                        <a:cs typeface="Arial" panose="020B0604020202020204" pitchFamily="34" charset="0"/>
                      </a:endParaRPr>
                    </a:p>
                  </a:txBody>
                  <a:tcPr marL="26593" marR="26593" marT="0" marB="0" anchor="ctr"/>
                </a:tc>
                <a:extLst>
                  <a:ext uri="{0D108BD9-81ED-4DB2-BD59-A6C34878D82A}">
                    <a16:rowId xmlns="" xmlns:a16="http://schemas.microsoft.com/office/drawing/2014/main" val="260748920"/>
                  </a:ext>
                </a:extLst>
              </a:tr>
            </a:tbl>
          </a:graphicData>
        </a:graphic>
      </p:graphicFrame>
    </p:spTree>
    <p:extLst>
      <p:ext uri="{BB962C8B-B14F-4D97-AF65-F5344CB8AC3E}">
        <p14:creationId xmlns:p14="http://schemas.microsoft.com/office/powerpoint/2010/main" val="167026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8438817"/>
              </p:ext>
            </p:extLst>
          </p:nvPr>
        </p:nvGraphicFramePr>
        <p:xfrm>
          <a:off x="1995055" y="1524000"/>
          <a:ext cx="8497454" cy="5133240"/>
        </p:xfrm>
        <a:graphic>
          <a:graphicData uri="http://schemas.openxmlformats.org/drawingml/2006/table">
            <a:tbl>
              <a:tblPr firstRow="1" firstCol="1" lastRow="1" lastCol="1" bandRow="1" bandCol="1">
                <a:tableStyleId>{5C22544A-7EE6-4342-B048-85BDC9FD1C3A}</a:tableStyleId>
              </a:tblPr>
              <a:tblGrid>
                <a:gridCol w="1907828">
                  <a:extLst>
                    <a:ext uri="{9D8B030D-6E8A-4147-A177-3AD203B41FA5}">
                      <a16:colId xmlns="" xmlns:a16="http://schemas.microsoft.com/office/drawing/2014/main" val="4250191775"/>
                    </a:ext>
                  </a:extLst>
                </a:gridCol>
                <a:gridCol w="1040468">
                  <a:extLst>
                    <a:ext uri="{9D8B030D-6E8A-4147-A177-3AD203B41FA5}">
                      <a16:colId xmlns="" xmlns:a16="http://schemas.microsoft.com/office/drawing/2014/main" val="3955041187"/>
                    </a:ext>
                  </a:extLst>
                </a:gridCol>
                <a:gridCol w="2167182">
                  <a:extLst>
                    <a:ext uri="{9D8B030D-6E8A-4147-A177-3AD203B41FA5}">
                      <a16:colId xmlns="" xmlns:a16="http://schemas.microsoft.com/office/drawing/2014/main" val="3726326152"/>
                    </a:ext>
                  </a:extLst>
                </a:gridCol>
                <a:gridCol w="1994687">
                  <a:extLst>
                    <a:ext uri="{9D8B030D-6E8A-4147-A177-3AD203B41FA5}">
                      <a16:colId xmlns="" xmlns:a16="http://schemas.microsoft.com/office/drawing/2014/main" val="2168824987"/>
                    </a:ext>
                  </a:extLst>
                </a:gridCol>
                <a:gridCol w="1387289">
                  <a:extLst>
                    <a:ext uri="{9D8B030D-6E8A-4147-A177-3AD203B41FA5}">
                      <a16:colId xmlns="" xmlns:a16="http://schemas.microsoft.com/office/drawing/2014/main" val="1267230349"/>
                    </a:ext>
                  </a:extLst>
                </a:gridCol>
              </a:tblGrid>
              <a:tr h="481052">
                <a:tc>
                  <a:txBody>
                    <a:bodyPr/>
                    <a:lstStyle/>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Conținuturi</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(detalieri)</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nchor="ctr">
                    <a:solidFill>
                      <a:srgbClr val="0070C0"/>
                    </a:solidFill>
                  </a:tcPr>
                </a:tc>
                <a:tc>
                  <a:txBody>
                    <a:bodyPr/>
                    <a:lstStyle/>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Competențe specifice</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nchor="ctr">
                    <a:solidFill>
                      <a:srgbClr val="0070C0"/>
                    </a:solidFill>
                  </a:tcPr>
                </a:tc>
                <a:tc>
                  <a:txBody>
                    <a:bodyPr/>
                    <a:lstStyle/>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Activități de învățare</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nchor="ctr">
                    <a:solidFill>
                      <a:srgbClr val="0070C0"/>
                    </a:solidFill>
                  </a:tcPr>
                </a:tc>
                <a:tc>
                  <a:txBody>
                    <a:bodyPr/>
                    <a:lstStyle/>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Resurse</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nchor="ctr">
                    <a:solidFill>
                      <a:srgbClr val="0070C0"/>
                    </a:solidFill>
                  </a:tcPr>
                </a:tc>
                <a:tc>
                  <a:txBody>
                    <a:bodyPr/>
                    <a:lstStyle/>
                    <a:p>
                      <a:pPr marL="0" marR="0" algn="ctr">
                        <a:lnSpc>
                          <a:spcPct val="120000"/>
                        </a:lnSpc>
                        <a:spcBef>
                          <a:spcPts val="0"/>
                        </a:spcBef>
                        <a:spcAft>
                          <a:spcPts val="1000"/>
                        </a:spcAft>
                      </a:pPr>
                      <a:r>
                        <a:rPr lang="ro-R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Evaluare</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nchor="ctr">
                    <a:solidFill>
                      <a:srgbClr val="0070C0"/>
                    </a:solidFill>
                  </a:tcPr>
                </a:tc>
                <a:extLst>
                  <a:ext uri="{0D108BD9-81ED-4DB2-BD59-A6C34878D82A}">
                    <a16:rowId xmlns="" xmlns:a16="http://schemas.microsoft.com/office/drawing/2014/main" val="2506484616"/>
                  </a:ext>
                </a:extLst>
              </a:tr>
              <a:tr h="1681234">
                <a:tc>
                  <a:txBody>
                    <a:bodyPr/>
                    <a:lstStyle/>
                    <a:p>
                      <a:pPr marL="0" marR="0">
                        <a:lnSpc>
                          <a:spcPct val="120000"/>
                        </a:lnSpc>
                        <a:spcBef>
                          <a:spcPts val="0"/>
                        </a:spcBef>
                        <a:spcAft>
                          <a:spcPts val="1000"/>
                        </a:spcAft>
                      </a:pPr>
                      <a:r>
                        <a:rPr lang="ro-RO" sz="1000" b="1" dirty="0" err="1" smtClean="0">
                          <a:solidFill>
                            <a:schemeClr val="tx1"/>
                          </a:solidFill>
                          <a:effectLst/>
                          <a:latin typeface="Arial" panose="020B0604020202020204" pitchFamily="34" charset="0"/>
                          <a:cs typeface="Arial" panose="020B0604020202020204" pitchFamily="34" charset="0"/>
                        </a:rPr>
                        <a:t>Les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Origines</a:t>
                      </a: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le </a:t>
                      </a:r>
                      <a:r>
                        <a:rPr lang="ro-RO" sz="1000" b="1" dirty="0" err="1" smtClean="0">
                          <a:solidFill>
                            <a:schemeClr val="tx1"/>
                          </a:solidFill>
                          <a:effectLst/>
                          <a:latin typeface="Arial" panose="020B0604020202020204" pitchFamily="34" charset="0"/>
                          <a:cs typeface="Arial" panose="020B0604020202020204" pitchFamily="34" charset="0"/>
                        </a:rPr>
                        <a:t>temps</a:t>
                      </a:r>
                      <a:r>
                        <a:rPr lang="ro-RO" sz="1000" b="1" dirty="0" smtClean="0">
                          <a:solidFill>
                            <a:schemeClr val="tx1"/>
                          </a:solidFill>
                          <a:effectLst/>
                          <a:latin typeface="Arial" panose="020B0604020202020204" pitchFamily="34" charset="0"/>
                          <a:cs typeface="Arial" panose="020B0604020202020204" pitchFamily="34" charset="0"/>
                        </a:rPr>
                        <a:t> des </a:t>
                      </a:r>
                      <a:r>
                        <a:rPr lang="ro-RO" sz="1000" b="1" dirty="0" err="1" smtClean="0">
                          <a:solidFill>
                            <a:schemeClr val="tx1"/>
                          </a:solidFill>
                          <a:effectLst/>
                          <a:latin typeface="Arial" panose="020B0604020202020204" pitchFamily="34" charset="0"/>
                          <a:cs typeface="Arial" panose="020B0604020202020204" pitchFamily="34" charset="0"/>
                        </a:rPr>
                        <a:t>chasseurs</a:t>
                      </a: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les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premiers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cultivateurs</a:t>
                      </a: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gn="ctr">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1.2</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3.1</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Vizitarea virtuală a Grotei Lascaux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Descrierea picturilor rupestre </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Durata</a:t>
                      </a:r>
                      <a:r>
                        <a:rPr lang="fr-FR" sz="1000" b="1" dirty="0" smtClean="0">
                          <a:solidFill>
                            <a:schemeClr val="tx1"/>
                          </a:solidFill>
                          <a:effectLst/>
                          <a:latin typeface="Arial" panose="020B0604020202020204" pitchFamily="34" charset="0"/>
                          <a:cs typeface="Arial" panose="020B0604020202020204" pitchFamily="34" charset="0"/>
                        </a:rPr>
                        <a:t>: 50 minute</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Locul</a:t>
                      </a:r>
                      <a:r>
                        <a:rPr lang="fr-FR" sz="1000" b="1" dirty="0" smtClean="0">
                          <a:solidFill>
                            <a:schemeClr val="tx1"/>
                          </a:solidFill>
                          <a:effectLst/>
                          <a:latin typeface="Arial" panose="020B0604020202020204" pitchFamily="34" charset="0"/>
                          <a:cs typeface="Arial" panose="020B0604020202020204" pitchFamily="34" charset="0"/>
                        </a:rPr>
                        <a:t> de </a:t>
                      </a:r>
                      <a:r>
                        <a:rPr lang="fr-FR" sz="1000" b="1" dirty="0" err="1" smtClean="0">
                          <a:solidFill>
                            <a:schemeClr val="tx1"/>
                          </a:solidFill>
                          <a:effectLst/>
                          <a:latin typeface="Arial" panose="020B0604020202020204" pitchFamily="34" charset="0"/>
                          <a:cs typeface="Arial" panose="020B0604020202020204" pitchFamily="34" charset="0"/>
                        </a:rPr>
                        <a:t>desfășurare</a:t>
                      </a:r>
                      <a:r>
                        <a:rPr lang="fr-FR" sz="1000" b="1" dirty="0" smtClean="0">
                          <a:solidFill>
                            <a:schemeClr val="tx1"/>
                          </a:solidFill>
                          <a:effectLst/>
                          <a:latin typeface="Arial" panose="020B0604020202020204" pitchFamily="34" charset="0"/>
                          <a:cs typeface="Arial" panose="020B0604020202020204" pitchFamily="34" charset="0"/>
                        </a:rPr>
                        <a:t> :  sala de </a:t>
                      </a:r>
                      <a:r>
                        <a:rPr lang="fr-FR" sz="1000" b="1" dirty="0" err="1" smtClean="0">
                          <a:solidFill>
                            <a:schemeClr val="tx1"/>
                          </a:solidFill>
                          <a:effectLst/>
                          <a:latin typeface="Arial" panose="020B0604020202020204" pitchFamily="34" charset="0"/>
                          <a:cs typeface="Arial" panose="020B0604020202020204" pitchFamily="34" charset="0"/>
                        </a:rPr>
                        <a:t>clasă</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Activități</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colective</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și</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în</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echipă</a:t>
                      </a:r>
                      <a:r>
                        <a:rPr lang="fr-FR"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Resurse</a:t>
                      </a:r>
                      <a:r>
                        <a:rPr lang="fr-FR"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u="sng" dirty="0" smtClean="0">
                          <a:solidFill>
                            <a:srgbClr val="0070C0"/>
                          </a:solidFill>
                          <a:effectLst/>
                          <a:latin typeface="Arial" panose="020B0604020202020204" pitchFamily="34" charset="0"/>
                          <a:cs typeface="Arial" panose="020B0604020202020204" pitchFamily="34" charset="0"/>
                          <a:hlinkClick r:id="rId2"/>
                        </a:rPr>
                        <a:t>https://archeologie.culture.gouv.fr/lascaux/en</a:t>
                      </a:r>
                      <a:endParaRPr lang="en-US"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ro-RO" sz="1000" dirty="0" smtClean="0">
                          <a:solidFill>
                            <a:schemeClr val="tx1"/>
                          </a:solidFill>
                          <a:effectLst/>
                          <a:latin typeface="Arial" panose="020B0604020202020204" pitchFamily="34" charset="0"/>
                          <a:cs typeface="Arial" panose="020B0604020202020204" pitchFamily="34" charset="0"/>
                        </a:rPr>
                        <a:t>Evaluare orală</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extLst>
                  <a:ext uri="{0D108BD9-81ED-4DB2-BD59-A6C34878D82A}">
                    <a16:rowId xmlns="" xmlns:a16="http://schemas.microsoft.com/office/drawing/2014/main" val="3918983776"/>
                  </a:ext>
                </a:extLst>
              </a:tr>
              <a:tr h="2779168">
                <a:tc>
                  <a:txBody>
                    <a:bodyPr/>
                    <a:lstStyle/>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La </a:t>
                      </a:r>
                      <a:r>
                        <a:rPr lang="ro-RO" sz="1000" b="1" dirty="0" err="1" smtClean="0">
                          <a:solidFill>
                            <a:schemeClr val="tx1"/>
                          </a:solidFill>
                          <a:effectLst/>
                          <a:latin typeface="Arial" panose="020B0604020202020204" pitchFamily="34" charset="0"/>
                          <a:cs typeface="Arial" panose="020B0604020202020204" pitchFamily="34" charset="0"/>
                        </a:rPr>
                        <a:t>Gaule</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celtique</a:t>
                      </a:r>
                      <a:r>
                        <a:rPr lang="ro-RO"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l’origine</a:t>
                      </a:r>
                      <a:r>
                        <a:rPr lang="ro-RO" sz="1000" b="1" dirty="0" smtClean="0">
                          <a:solidFill>
                            <a:schemeClr val="tx1"/>
                          </a:solidFill>
                          <a:effectLst/>
                          <a:latin typeface="Arial" panose="020B0604020202020204" pitchFamily="34" charset="0"/>
                          <a:cs typeface="Arial" panose="020B0604020202020204" pitchFamily="34" charset="0"/>
                        </a:rPr>
                        <a:t> des </a:t>
                      </a:r>
                      <a:r>
                        <a:rPr lang="ro-RO" sz="1000" b="1" dirty="0" err="1" smtClean="0">
                          <a:solidFill>
                            <a:schemeClr val="tx1"/>
                          </a:solidFill>
                          <a:effectLst/>
                          <a:latin typeface="Arial" panose="020B0604020202020204" pitchFamily="34" charset="0"/>
                          <a:cs typeface="Arial" panose="020B0604020202020204" pitchFamily="34" charset="0"/>
                        </a:rPr>
                        <a:t>Gaulois</a:t>
                      </a:r>
                      <a:r>
                        <a:rPr lang="ro-RO"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l’organisation</a:t>
                      </a:r>
                      <a:r>
                        <a:rPr lang="ro-RO" sz="1000" b="1" dirty="0" smtClean="0">
                          <a:solidFill>
                            <a:schemeClr val="tx1"/>
                          </a:solidFill>
                          <a:effectLst/>
                          <a:latin typeface="Arial" panose="020B0604020202020204" pitchFamily="34" charset="0"/>
                          <a:cs typeface="Arial" panose="020B0604020202020204" pitchFamily="34" charset="0"/>
                        </a:rPr>
                        <a:t> sociale;</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la vie </a:t>
                      </a:r>
                      <a:r>
                        <a:rPr lang="ro-RO" sz="1000" b="1" dirty="0" err="1" smtClean="0">
                          <a:solidFill>
                            <a:schemeClr val="tx1"/>
                          </a:solidFill>
                          <a:effectLst/>
                          <a:latin typeface="Arial" panose="020B0604020202020204" pitchFamily="34" charset="0"/>
                          <a:cs typeface="Arial" panose="020B0604020202020204" pitchFamily="34" charset="0"/>
                        </a:rPr>
                        <a:t>économique</a:t>
                      </a:r>
                      <a:r>
                        <a:rPr lang="ro-RO"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la </a:t>
                      </a:r>
                      <a:r>
                        <a:rPr lang="ro-RO" sz="1000" b="1" dirty="0" err="1" smtClean="0">
                          <a:solidFill>
                            <a:schemeClr val="tx1"/>
                          </a:solidFill>
                          <a:effectLst/>
                          <a:latin typeface="Arial" panose="020B0604020202020204" pitchFamily="34" charset="0"/>
                          <a:cs typeface="Arial" panose="020B0604020202020204" pitchFamily="34" charset="0"/>
                        </a:rPr>
                        <a:t>religion</a:t>
                      </a:r>
                      <a:r>
                        <a:rPr lang="ro-RO" sz="1000" b="1" dirty="0" smtClean="0">
                          <a:solidFill>
                            <a:schemeClr val="tx1"/>
                          </a:solidFill>
                          <a:effectLst/>
                          <a:latin typeface="Arial" panose="020B0604020202020204" pitchFamily="34" charset="0"/>
                          <a:cs typeface="Arial" panose="020B0604020202020204" pitchFamily="34" charset="0"/>
                        </a:rPr>
                        <a:t> – le </a:t>
                      </a:r>
                      <a:r>
                        <a:rPr lang="ro-RO" sz="1000" b="1" dirty="0" err="1" smtClean="0">
                          <a:solidFill>
                            <a:schemeClr val="tx1"/>
                          </a:solidFill>
                          <a:effectLst/>
                          <a:latin typeface="Arial" panose="020B0604020202020204" pitchFamily="34" charset="0"/>
                          <a:cs typeface="Arial" panose="020B0604020202020204" pitchFamily="34" charset="0"/>
                        </a:rPr>
                        <a:t>rôle</a:t>
                      </a:r>
                      <a:r>
                        <a:rPr lang="ro-RO" sz="1000" b="1" dirty="0" smtClean="0">
                          <a:solidFill>
                            <a:schemeClr val="tx1"/>
                          </a:solidFill>
                          <a:effectLst/>
                          <a:latin typeface="Arial" panose="020B0604020202020204" pitchFamily="34" charset="0"/>
                          <a:cs typeface="Arial" panose="020B0604020202020204" pitchFamily="34" charset="0"/>
                        </a:rPr>
                        <a:t> des </a:t>
                      </a:r>
                      <a:r>
                        <a:rPr lang="ro-RO" sz="1000" b="1" dirty="0" err="1" smtClean="0">
                          <a:solidFill>
                            <a:schemeClr val="tx1"/>
                          </a:solidFill>
                          <a:effectLst/>
                          <a:latin typeface="Arial" panose="020B0604020202020204" pitchFamily="34" charset="0"/>
                          <a:cs typeface="Arial" panose="020B0604020202020204" pitchFamily="34" charset="0"/>
                        </a:rPr>
                        <a:t>druides</a:t>
                      </a:r>
                      <a:r>
                        <a:rPr lang="ro-RO" sz="1000" b="1" dirty="0" smtClean="0">
                          <a:solidFill>
                            <a:schemeClr val="tx1"/>
                          </a:solidFill>
                          <a:effectLst/>
                          <a:latin typeface="Arial" panose="020B0604020202020204" pitchFamily="34" charset="0"/>
                          <a:cs typeface="Arial" panose="020B0604020202020204" pitchFamily="34" charset="0"/>
                        </a:rPr>
                        <a:t>.</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gn="ctr">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1.1</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2.2</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Vizionarea emisiunii „Cest pas </a:t>
                      </a:r>
                      <a:r>
                        <a:rPr lang="ro-RO" sz="1000" b="1" dirty="0" err="1" smtClean="0">
                          <a:solidFill>
                            <a:schemeClr val="tx1"/>
                          </a:solidFill>
                          <a:effectLst/>
                          <a:latin typeface="Arial" panose="020B0604020202020204" pitchFamily="34" charset="0"/>
                          <a:cs typeface="Arial" panose="020B0604020202020204" pitchFamily="34" charset="0"/>
                        </a:rPr>
                        <a:t>sorcier</a:t>
                      </a:r>
                      <a:r>
                        <a:rPr lang="ro-RO" sz="1000" b="1" dirty="0" smtClean="0">
                          <a:solidFill>
                            <a:schemeClr val="tx1"/>
                          </a:solidFill>
                          <a:effectLst/>
                          <a:latin typeface="Arial" panose="020B0604020202020204" pitchFamily="34" charset="0"/>
                          <a:cs typeface="Arial" panose="020B0604020202020204" pitchFamily="34" charset="0"/>
                        </a:rPr>
                        <a:t> – </a:t>
                      </a:r>
                      <a:r>
                        <a:rPr lang="ro-RO" sz="1000" b="1" dirty="0" err="1" smtClean="0">
                          <a:solidFill>
                            <a:schemeClr val="tx1"/>
                          </a:solidFill>
                          <a:effectLst/>
                          <a:latin typeface="Arial" panose="020B0604020202020204" pitchFamily="34" charset="0"/>
                          <a:cs typeface="Arial" panose="020B0604020202020204" pitchFamily="34" charset="0"/>
                        </a:rPr>
                        <a:t>Les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Gaulois</a:t>
                      </a:r>
                      <a:r>
                        <a:rPr lang="ro-RO"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Rezolvarea fișei de lucru „Cest pas </a:t>
                      </a:r>
                      <a:r>
                        <a:rPr lang="ro-RO" sz="1000" b="1" dirty="0" err="1" smtClean="0">
                          <a:solidFill>
                            <a:schemeClr val="tx1"/>
                          </a:solidFill>
                          <a:effectLst/>
                          <a:latin typeface="Arial" panose="020B0604020202020204" pitchFamily="34" charset="0"/>
                          <a:cs typeface="Arial" panose="020B0604020202020204" pitchFamily="34" charset="0"/>
                        </a:rPr>
                        <a:t>sorcier</a:t>
                      </a:r>
                      <a:r>
                        <a:rPr lang="ro-RO" sz="1000" b="1" dirty="0" smtClean="0">
                          <a:solidFill>
                            <a:schemeClr val="tx1"/>
                          </a:solidFill>
                          <a:effectLst/>
                          <a:latin typeface="Arial" panose="020B0604020202020204" pitchFamily="34" charset="0"/>
                          <a:cs typeface="Arial" panose="020B0604020202020204" pitchFamily="34" charset="0"/>
                        </a:rPr>
                        <a:t> - </a:t>
                      </a:r>
                      <a:r>
                        <a:rPr lang="ro-RO" sz="1000" b="1" dirty="0" err="1" smtClean="0">
                          <a:solidFill>
                            <a:schemeClr val="tx1"/>
                          </a:solidFill>
                          <a:effectLst/>
                          <a:latin typeface="Arial" panose="020B0604020202020204" pitchFamily="34" charset="0"/>
                          <a:cs typeface="Arial" panose="020B0604020202020204" pitchFamily="34" charset="0"/>
                        </a:rPr>
                        <a:t>Les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dirty="0" err="1" smtClean="0">
                          <a:solidFill>
                            <a:schemeClr val="tx1"/>
                          </a:solidFill>
                          <a:effectLst/>
                          <a:latin typeface="Arial" panose="020B0604020202020204" pitchFamily="34" charset="0"/>
                          <a:cs typeface="Arial" panose="020B0604020202020204" pitchFamily="34" charset="0"/>
                        </a:rPr>
                        <a:t>Gaulois</a:t>
                      </a:r>
                      <a:r>
                        <a:rPr lang="ro-RO" sz="1000" b="1" dirty="0" smtClean="0">
                          <a:solidFill>
                            <a:schemeClr val="tx1"/>
                          </a:solidFill>
                          <a:effectLst/>
                          <a:latin typeface="Arial" panose="020B0604020202020204" pitchFamily="34" charset="0"/>
                          <a:cs typeface="Arial" panose="020B0604020202020204" pitchFamily="34" charset="0"/>
                        </a:rPr>
                        <a:t>” </a:t>
                      </a:r>
                      <a:r>
                        <a:rPr lang="ro-RO" sz="1000" b="1" u="sng" dirty="0" smtClean="0">
                          <a:solidFill>
                            <a:schemeClr val="tx1"/>
                          </a:solidFill>
                          <a:effectLst/>
                          <a:latin typeface="Arial" panose="020B0604020202020204" pitchFamily="34" charset="0"/>
                          <a:cs typeface="Arial" panose="020B0604020202020204" pitchFamily="34" charset="0"/>
                          <a:hlinkClick r:id="rId3"/>
                        </a:rPr>
                        <a:t>http://cursa.free.fr/IMG/pdf/Les_gaulois.pdf</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000" b="1" dirty="0" smtClean="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Durata</a:t>
                      </a:r>
                      <a:r>
                        <a:rPr lang="fr-FR" sz="1000" b="1" dirty="0" smtClean="0">
                          <a:solidFill>
                            <a:schemeClr val="tx1"/>
                          </a:solidFill>
                          <a:effectLst/>
                          <a:latin typeface="Arial" panose="020B0604020202020204" pitchFamily="34" charset="0"/>
                          <a:cs typeface="Arial" panose="020B0604020202020204" pitchFamily="34" charset="0"/>
                        </a:rPr>
                        <a:t>: 50 minute</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Locul</a:t>
                      </a:r>
                      <a:r>
                        <a:rPr lang="fr-FR" sz="1000" b="1" dirty="0" smtClean="0">
                          <a:solidFill>
                            <a:schemeClr val="tx1"/>
                          </a:solidFill>
                          <a:effectLst/>
                          <a:latin typeface="Arial" panose="020B0604020202020204" pitchFamily="34" charset="0"/>
                          <a:cs typeface="Arial" panose="020B0604020202020204" pitchFamily="34" charset="0"/>
                        </a:rPr>
                        <a:t> de </a:t>
                      </a:r>
                      <a:r>
                        <a:rPr lang="fr-FR" sz="1000" b="1" dirty="0" err="1" smtClean="0">
                          <a:solidFill>
                            <a:schemeClr val="tx1"/>
                          </a:solidFill>
                          <a:effectLst/>
                          <a:latin typeface="Arial" panose="020B0604020202020204" pitchFamily="34" charset="0"/>
                          <a:cs typeface="Arial" panose="020B0604020202020204" pitchFamily="34" charset="0"/>
                        </a:rPr>
                        <a:t>desfășurare</a:t>
                      </a:r>
                      <a:r>
                        <a:rPr lang="fr-FR" sz="1000" b="1" dirty="0" smtClean="0">
                          <a:solidFill>
                            <a:schemeClr val="tx1"/>
                          </a:solidFill>
                          <a:effectLst/>
                          <a:latin typeface="Arial" panose="020B0604020202020204" pitchFamily="34" charset="0"/>
                          <a:cs typeface="Arial" panose="020B0604020202020204" pitchFamily="34" charset="0"/>
                        </a:rPr>
                        <a:t> :  sala de </a:t>
                      </a:r>
                      <a:r>
                        <a:rPr lang="fr-FR" sz="1000" b="1" dirty="0" err="1" smtClean="0">
                          <a:solidFill>
                            <a:schemeClr val="tx1"/>
                          </a:solidFill>
                          <a:effectLst/>
                          <a:latin typeface="Arial" panose="020B0604020202020204" pitchFamily="34" charset="0"/>
                          <a:cs typeface="Arial" panose="020B0604020202020204" pitchFamily="34" charset="0"/>
                        </a:rPr>
                        <a:t>clasă</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Activități</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colective</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și</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în</a:t>
                      </a:r>
                      <a:r>
                        <a:rPr lang="fr-FR" sz="1000" b="1" dirty="0" smtClean="0">
                          <a:solidFill>
                            <a:schemeClr val="tx1"/>
                          </a:solidFill>
                          <a:effectLst/>
                          <a:latin typeface="Arial" panose="020B0604020202020204" pitchFamily="34" charset="0"/>
                          <a:cs typeface="Arial" panose="020B0604020202020204" pitchFamily="34" charset="0"/>
                        </a:rPr>
                        <a:t> </a:t>
                      </a:r>
                      <a:r>
                        <a:rPr lang="fr-FR" sz="1000" b="1" dirty="0" err="1" smtClean="0">
                          <a:solidFill>
                            <a:schemeClr val="tx1"/>
                          </a:solidFill>
                          <a:effectLst/>
                          <a:latin typeface="Arial" panose="020B0604020202020204" pitchFamily="34" charset="0"/>
                          <a:cs typeface="Arial" panose="020B0604020202020204" pitchFamily="34" charset="0"/>
                        </a:rPr>
                        <a:t>echipă</a:t>
                      </a:r>
                      <a:r>
                        <a:rPr lang="fr-FR"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dirty="0" err="1" smtClean="0">
                          <a:solidFill>
                            <a:schemeClr val="tx1"/>
                          </a:solidFill>
                          <a:effectLst/>
                          <a:latin typeface="Arial" panose="020B0604020202020204" pitchFamily="34" charset="0"/>
                          <a:cs typeface="Arial" panose="020B0604020202020204" pitchFamily="34" charset="0"/>
                        </a:rPr>
                        <a:t>Resurse</a:t>
                      </a:r>
                      <a:r>
                        <a:rPr lang="fr-FR" sz="1000" b="1" dirty="0" smtClean="0">
                          <a:solidFill>
                            <a:schemeClr val="tx1"/>
                          </a:solidFill>
                          <a:effectLst/>
                          <a:latin typeface="Arial" panose="020B0604020202020204" pitchFamily="34" charset="0"/>
                          <a:cs typeface="Arial" panose="020B0604020202020204" pitchFamily="34" charset="0"/>
                        </a:rPr>
                        <a:t>:</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u="sng" dirty="0" smtClean="0">
                          <a:solidFill>
                            <a:schemeClr val="tx1"/>
                          </a:solidFill>
                          <a:effectLst/>
                          <a:latin typeface="Arial" panose="020B0604020202020204" pitchFamily="34" charset="0"/>
                          <a:cs typeface="Arial" panose="020B0604020202020204" pitchFamily="34" charset="0"/>
                          <a:hlinkClick r:id="rId4"/>
                        </a:rPr>
                        <a:t>https://www.youtube.com/watch?v=PF3UKqHQnQE</a:t>
                      </a:r>
                      <a:r>
                        <a:rPr lang="fr-FR" sz="1000" b="1"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u="sng" dirty="0" smtClean="0">
                          <a:solidFill>
                            <a:schemeClr val="tx1"/>
                          </a:solidFill>
                          <a:effectLst/>
                          <a:latin typeface="Arial" panose="020B0604020202020204" pitchFamily="34" charset="0"/>
                          <a:cs typeface="Arial" panose="020B0604020202020204" pitchFamily="34" charset="0"/>
                          <a:hlinkClick r:id="rId3"/>
                        </a:rPr>
                        <a:t>05b - C'est Pas Sorcier - Les Gaulois.pub (free.fr)</a:t>
                      </a:r>
                      <a:r>
                        <a:rPr lang="fr-FR" sz="1000" b="1" u="sng" dirty="0" smtClean="0">
                          <a:solidFill>
                            <a:schemeClr val="tx1"/>
                          </a:solidFill>
                          <a:effectLst/>
                          <a:latin typeface="Arial" panose="020B0604020202020204" pitchFamily="34" charset="0"/>
                          <a:cs typeface="Arial" panose="020B0604020202020204" pitchFamily="34" charset="0"/>
                        </a:rPr>
                        <a:t> </a:t>
                      </a:r>
                      <a:endParaRPr lang="en-US" sz="1000" b="1" dirty="0" smtClean="0">
                        <a:solidFill>
                          <a:schemeClr val="tx1"/>
                        </a:solidFill>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fr-FR" sz="1000" b="1" u="sng" dirty="0" smtClean="0">
                          <a:solidFill>
                            <a:schemeClr val="tx1"/>
                          </a:solidFill>
                          <a:effectLst/>
                          <a:latin typeface="Arial" panose="020B0604020202020204" pitchFamily="34" charset="0"/>
                          <a:cs typeface="Arial" panose="020B0604020202020204" pitchFamily="34" charset="0"/>
                          <a:hlinkClick r:id="rId3"/>
                        </a:rPr>
                        <a:t>http://cursa.free.fr/IMG/pdf/Les_gaulois.pdf</a:t>
                      </a:r>
                      <a:endParaRPr lang="en-US" sz="1000" b="1" dirty="0">
                        <a:solidFill>
                          <a:schemeClr val="tx1"/>
                        </a:solidFill>
                        <a:effectLst/>
                        <a:latin typeface="Arial" panose="020B0604020202020204" pitchFamily="34" charset="0"/>
                        <a:cs typeface="Arial" panose="020B0604020202020204" pitchFamily="34" charset="0"/>
                      </a:endParaRPr>
                    </a:p>
                  </a:txBody>
                  <a:tcPr marL="40556" marR="40556" marT="0" marB="0">
                    <a:solidFill>
                      <a:srgbClr val="00B0F0"/>
                    </a:solidFill>
                  </a:tcPr>
                </a:tc>
                <a:tc>
                  <a:txBody>
                    <a:bodyPr/>
                    <a:lstStyle/>
                    <a:p>
                      <a:pPr marL="0" marR="0">
                        <a:lnSpc>
                          <a:spcPct val="120000"/>
                        </a:lnSpc>
                        <a:spcBef>
                          <a:spcPts val="0"/>
                        </a:spcBef>
                        <a:spcAft>
                          <a:spcPts val="1000"/>
                        </a:spcAft>
                      </a:pPr>
                      <a:r>
                        <a:rPr lang="ro-RO" sz="1000" dirty="0" smtClean="0">
                          <a:solidFill>
                            <a:schemeClr val="tx1"/>
                          </a:solidFill>
                          <a:effectLst/>
                          <a:latin typeface="Arial" panose="020B0604020202020204" pitchFamily="34" charset="0"/>
                          <a:cs typeface="Arial" panose="020B0604020202020204" pitchFamily="34" charset="0"/>
                        </a:rPr>
                        <a:t>Evaluare orală </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556" marR="40556" marT="0" marB="0">
                    <a:solidFill>
                      <a:srgbClr val="00B0F0"/>
                    </a:solidFill>
                  </a:tcPr>
                </a:tc>
                <a:extLst>
                  <a:ext uri="{0D108BD9-81ED-4DB2-BD59-A6C34878D82A}">
                    <a16:rowId xmlns="" xmlns:a16="http://schemas.microsoft.com/office/drawing/2014/main" val="1770597570"/>
                  </a:ext>
                </a:extLst>
              </a:tr>
            </a:tbl>
          </a:graphicData>
        </a:graphic>
      </p:graphicFrame>
      <p:sp>
        <p:nvSpPr>
          <p:cNvPr id="5" name="Rectangle 4"/>
          <p:cNvSpPr/>
          <p:nvPr/>
        </p:nvSpPr>
        <p:spPr>
          <a:xfrm>
            <a:off x="1874982" y="335385"/>
            <a:ext cx="8737600" cy="1015663"/>
          </a:xfrm>
          <a:prstGeom prst="rect">
            <a:avLst/>
          </a:prstGeom>
        </p:spPr>
        <p:txBody>
          <a:bodyPr wrap="square">
            <a:spAutoFit/>
          </a:bodyPr>
          <a:lstStyle/>
          <a:p>
            <a:pPr lvl="0" defTabSz="914400" eaLnBrk="0" fontAlgn="base" hangingPunct="0">
              <a:spcBef>
                <a:spcPct val="0"/>
              </a:spcBef>
              <a:spcAft>
                <a:spcPct val="0"/>
              </a:spcAft>
            </a:pPr>
            <a:r>
              <a:rPr lang="ro-RO" altLang="en-US" sz="1200" b="1" dirty="0">
                <a:latin typeface="Arial" panose="020B0604020202020204" pitchFamily="34" charset="0"/>
                <a:ea typeface="Times New Roman" panose="02020603050405020304" pitchFamily="18" charset="0"/>
                <a:cs typeface="Times New Roman" panose="02020603050405020304" pitchFamily="18" charset="0"/>
              </a:rPr>
              <a:t>Clasa a X-a, cu program de studiu în regim bilingv/bilingv francofon</a:t>
            </a:r>
            <a:endParaRPr lang="en-US" altLang="en-US" sz="1200" b="1" dirty="0">
              <a:latin typeface="Arial" panose="020B0604020202020204" pitchFamily="34" charset="0"/>
            </a:endParaRPr>
          </a:p>
          <a:p>
            <a:pPr lvl="0" defTabSz="914400" eaLnBrk="0" fontAlgn="base" hangingPunct="0">
              <a:spcBef>
                <a:spcPct val="0"/>
              </a:spcBef>
              <a:spcAft>
                <a:spcPct val="0"/>
              </a:spcAft>
            </a:pPr>
            <a:r>
              <a:rPr lang="ro-RO" altLang="en-US" sz="1200" b="1" dirty="0">
                <a:latin typeface="Arial" panose="020B0604020202020204" pitchFamily="34" charset="0"/>
                <a:ea typeface="Times New Roman" panose="02020603050405020304" pitchFamily="18" charset="0"/>
                <a:cs typeface="Times New Roman" panose="02020603050405020304" pitchFamily="18" charset="0"/>
              </a:rPr>
              <a:t>Unitatea de învățare: </a:t>
            </a:r>
            <a:r>
              <a:rPr lang="fr-FR" altLang="en-US" sz="1200" b="1" i="1" dirty="0">
                <a:latin typeface="Arial" panose="020B0604020202020204" pitchFamily="34" charset="0"/>
                <a:ea typeface="Times New Roman" panose="02020603050405020304" pitchFamily="18" charset="0"/>
                <a:cs typeface="Times New Roman" panose="02020603050405020304" pitchFamily="18" charset="0"/>
              </a:rPr>
              <a:t>La Préhistoire et l’Antiquité sur le territoire français</a:t>
            </a:r>
            <a:endParaRPr lang="en-US" altLang="en-US" sz="1200" b="1" dirty="0">
              <a:latin typeface="Arial" panose="020B0604020202020204" pitchFamily="34" charset="0"/>
            </a:endParaRPr>
          </a:p>
          <a:p>
            <a:pPr lvl="0" defTabSz="914400" eaLnBrk="0" fontAlgn="base" hangingPunct="0">
              <a:spcBef>
                <a:spcPct val="0"/>
              </a:spcBef>
              <a:spcAft>
                <a:spcPct val="0"/>
              </a:spcAft>
            </a:pPr>
            <a:r>
              <a:rPr lang="ro-RO" altLang="en-US" sz="1200" b="1" dirty="0">
                <a:latin typeface="Arial" panose="020B0604020202020204" pitchFamily="34" charset="0"/>
                <a:ea typeface="Times New Roman" panose="02020603050405020304" pitchFamily="18" charset="0"/>
                <a:cs typeface="Times New Roman" panose="02020603050405020304" pitchFamily="18" charset="0"/>
              </a:rPr>
              <a:t>Durata </a:t>
            </a:r>
            <a:r>
              <a:rPr lang="fr-FR" altLang="en-US" sz="1200" b="1" dirty="0">
                <a:latin typeface="Arial" panose="020B0604020202020204" pitchFamily="34" charset="0"/>
                <a:ea typeface="Times New Roman" panose="02020603050405020304" pitchFamily="18" charset="0"/>
                <a:cs typeface="Times New Roman" panose="02020603050405020304" pitchFamily="18" charset="0"/>
              </a:rPr>
              <a:t>/ Durée: 6 heures</a:t>
            </a:r>
            <a:endParaRPr lang="en-US" altLang="en-US" sz="1200" b="1" dirty="0">
              <a:latin typeface="Arial" panose="020B0604020202020204" pitchFamily="34" charset="0"/>
            </a:endParaRPr>
          </a:p>
          <a:p>
            <a:pPr lvl="0" defTabSz="914400" eaLnBrk="0" fontAlgn="base" hangingPunct="0">
              <a:spcBef>
                <a:spcPct val="0"/>
              </a:spcBef>
              <a:spcAft>
                <a:spcPct val="0"/>
              </a:spcAft>
            </a:pPr>
            <a:r>
              <a:rPr lang="ro-RO" altLang="en-US" sz="1200" b="1" dirty="0">
                <a:latin typeface="Arial" panose="020B0604020202020204" pitchFamily="34" charset="0"/>
                <a:ea typeface="Times New Roman" panose="02020603050405020304" pitchFamily="18" charset="0"/>
                <a:cs typeface="Times New Roman" panose="02020603050405020304" pitchFamily="18" charset="0"/>
              </a:rPr>
              <a:t>Resurse / </a:t>
            </a:r>
            <a:r>
              <a:rPr lang="fr-FR" altLang="en-US" sz="1200" b="1" dirty="0">
                <a:latin typeface="Arial" panose="020B0604020202020204" pitchFamily="34" charset="0"/>
                <a:ea typeface="Times New Roman" panose="02020603050405020304" pitchFamily="18" charset="0"/>
                <a:cs typeface="Times New Roman" panose="02020603050405020304" pitchFamily="18" charset="0"/>
              </a:rPr>
              <a:t>Ressources pour le cours: Gérard Labrune, Philippe Toutain, Annie Zwang, </a:t>
            </a:r>
            <a:r>
              <a:rPr lang="fr-FR" altLang="en-US" sz="1200" b="1" i="1" dirty="0">
                <a:latin typeface="Arial" panose="020B0604020202020204" pitchFamily="34" charset="0"/>
                <a:ea typeface="Times New Roman" panose="02020603050405020304" pitchFamily="18" charset="0"/>
                <a:cs typeface="Times New Roman" panose="02020603050405020304" pitchFamily="18" charset="0"/>
              </a:rPr>
              <a:t>L’Histoire de France. Retenir l’essentiel</a:t>
            </a:r>
            <a:r>
              <a:rPr lang="fr-FR" altLang="en-US" sz="1200" b="1" dirty="0">
                <a:latin typeface="Arial" panose="020B0604020202020204" pitchFamily="34" charset="0"/>
                <a:ea typeface="Times New Roman" panose="02020603050405020304" pitchFamily="18" charset="0"/>
                <a:cs typeface="Times New Roman" panose="02020603050405020304" pitchFamily="18" charset="0"/>
              </a:rPr>
              <a:t>, Nathan (Repères pratiques) </a:t>
            </a:r>
            <a:r>
              <a:rPr lang="fr-FR" altLang="en-US" sz="1200" b="1"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5"/>
              </a:rPr>
              <a:t>https://</a:t>
            </a:r>
            <a:r>
              <a:rPr lang="fr-FR" altLang="en-US" sz="1200" b="1" u="sng" dirty="0" smtClean="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5"/>
              </a:rPr>
              <a:t>superieur-concours.nathan.fr/collections-reperes-pratiques</a:t>
            </a:r>
            <a:endParaRPr lang="en-US" altLang="en-US" sz="1200" b="1" dirty="0">
              <a:latin typeface="Arial" panose="020B0604020202020204" pitchFamily="34" charset="0"/>
            </a:endParaRPr>
          </a:p>
        </p:txBody>
      </p:sp>
    </p:spTree>
    <p:extLst>
      <p:ext uri="{BB962C8B-B14F-4D97-AF65-F5344CB8AC3E}">
        <p14:creationId xmlns:p14="http://schemas.microsoft.com/office/powerpoint/2010/main" val="24129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776044" y="-83784"/>
            <a:ext cx="9596684"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en-US" altLang="ro-RO"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altLang="ro-RO" sz="11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r>
            <a:br>
              <a:rPr lang="en-US" altLang="ro-RO" sz="11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Disciplina: Limba spaniolă  </a:t>
            </a: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Clasa a X-a, Limba modernă 1</a:t>
            </a: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Unitatea de învățare: </a:t>
            </a:r>
            <a:r>
              <a:rPr kumimoji="0" lang="ro-RO" altLang="ro-RO"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Quiero</a:t>
            </a: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ro-RO" altLang="ro-RO"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alquilar</a:t>
            </a: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un </a:t>
            </a:r>
            <a:r>
              <a:rPr kumimoji="0" lang="ro-RO" altLang="ro-RO"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piso</a:t>
            </a: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Timp alocat: 8 ore</a:t>
            </a:r>
            <a: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PROIECTUL UNITĂȚII DE ÎNVĂȚARE</a:t>
            </a: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ANUL ȘCOLAR 2022-2023</a:t>
            </a:r>
            <a: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en-US" altLang="ro-RO"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endParaRPr kumimoji="0" lang="ro-RO" altLang="ro-RO"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92736013"/>
              </p:ext>
            </p:extLst>
          </p:nvPr>
        </p:nvGraphicFramePr>
        <p:xfrm>
          <a:off x="1776046" y="3138855"/>
          <a:ext cx="9596682" cy="3242576"/>
        </p:xfrm>
        <a:graphic>
          <a:graphicData uri="http://schemas.openxmlformats.org/drawingml/2006/table">
            <a:tbl>
              <a:tblPr firstRow="1" firstCol="1" lastRow="1" lastCol="1" bandRow="1" bandCol="1">
                <a:tableStyleId>{5C22544A-7EE6-4342-B048-85BDC9FD1C3A}</a:tableStyleId>
              </a:tblPr>
              <a:tblGrid>
                <a:gridCol w="1717106">
                  <a:extLst>
                    <a:ext uri="{9D8B030D-6E8A-4147-A177-3AD203B41FA5}">
                      <a16:colId xmlns="" xmlns:a16="http://schemas.microsoft.com/office/drawing/2014/main" val="20000"/>
                    </a:ext>
                  </a:extLst>
                </a:gridCol>
                <a:gridCol w="2386069">
                  <a:extLst>
                    <a:ext uri="{9D8B030D-6E8A-4147-A177-3AD203B41FA5}">
                      <a16:colId xmlns="" xmlns:a16="http://schemas.microsoft.com/office/drawing/2014/main" val="20001"/>
                    </a:ext>
                  </a:extLst>
                </a:gridCol>
                <a:gridCol w="2386069">
                  <a:extLst>
                    <a:ext uri="{9D8B030D-6E8A-4147-A177-3AD203B41FA5}">
                      <a16:colId xmlns="" xmlns:a16="http://schemas.microsoft.com/office/drawing/2014/main" val="20002"/>
                    </a:ext>
                  </a:extLst>
                </a:gridCol>
                <a:gridCol w="1553719">
                  <a:extLst>
                    <a:ext uri="{9D8B030D-6E8A-4147-A177-3AD203B41FA5}">
                      <a16:colId xmlns="" xmlns:a16="http://schemas.microsoft.com/office/drawing/2014/main" val="20003"/>
                    </a:ext>
                  </a:extLst>
                </a:gridCol>
                <a:gridCol w="1553719">
                  <a:extLst>
                    <a:ext uri="{9D8B030D-6E8A-4147-A177-3AD203B41FA5}">
                      <a16:colId xmlns="" xmlns:a16="http://schemas.microsoft.com/office/drawing/2014/main" val="20004"/>
                    </a:ext>
                  </a:extLst>
                </a:gridCol>
              </a:tblGrid>
              <a:tr h="1504474">
                <a:tc rowSpan="3">
                  <a:txBody>
                    <a:bodyPr/>
                    <a:lstStyle/>
                    <a:p>
                      <a:pPr>
                        <a:lnSpc>
                          <a:spcPct val="115000"/>
                        </a:lnSpc>
                        <a:spcAft>
                          <a:spcPts val="0"/>
                        </a:spcAft>
                      </a:pPr>
                      <a:r>
                        <a:rPr lang="ro-RO" sz="1200" b="0" dirty="0" err="1">
                          <a:solidFill>
                            <a:schemeClr val="tx1"/>
                          </a:solidFill>
                          <a:effectLst/>
                          <a:latin typeface="Arial" panose="020B0604020202020204" pitchFamily="34" charset="0"/>
                          <a:cs typeface="Arial" panose="020B0604020202020204" pitchFamily="34" charset="0"/>
                        </a:rPr>
                        <a:t>Bonito</a:t>
                      </a:r>
                      <a:r>
                        <a:rPr lang="ro-RO" sz="1200" b="0" dirty="0">
                          <a:solidFill>
                            <a:schemeClr val="tx1"/>
                          </a:solidFill>
                          <a:effectLst/>
                          <a:latin typeface="Arial" panose="020B0604020202020204" pitchFamily="34" charset="0"/>
                          <a:cs typeface="Arial" panose="020B0604020202020204" pitchFamily="34" charset="0"/>
                        </a:rPr>
                        <a:t> y </a:t>
                      </a:r>
                      <a:r>
                        <a:rPr lang="ro-RO" sz="1200" b="0" dirty="0" err="1">
                          <a:solidFill>
                            <a:schemeClr val="tx1"/>
                          </a:solidFill>
                          <a:effectLst/>
                          <a:latin typeface="Arial" panose="020B0604020202020204" pitchFamily="34" charset="0"/>
                          <a:cs typeface="Arial" panose="020B0604020202020204" pitchFamily="34" charset="0"/>
                        </a:rPr>
                        <a:t>barato</a:t>
                      </a:r>
                      <a:endParaRPr lang="ro-RO" sz="1200" b="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Viața personală (locuință)</a:t>
                      </a:r>
                    </a:p>
                    <a:p>
                      <a:pP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Limbă și comunicare (anunțuri)</a:t>
                      </a:r>
                    </a:p>
                    <a:p>
                      <a:pP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a oferi și a solicita informații despre prețuri;</a:t>
                      </a:r>
                    </a:p>
                    <a:p>
                      <a:pP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a compara prețuri </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ct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4.3</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Completarea unei scheme cu informații privind tipurile de locuințe și caracteristicile acestora</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tabLst>
                          <a:tab pos="123825" algn="l"/>
                        </a:tabLst>
                      </a:pPr>
                      <a:r>
                        <a:rPr lang="ro-RO" sz="1200" b="0" dirty="0">
                          <a:solidFill>
                            <a:schemeClr val="tx1"/>
                          </a:solidFill>
                          <a:effectLst/>
                          <a:latin typeface="Arial" panose="020B0604020202020204" pitchFamily="34" charset="0"/>
                          <a:cs typeface="Arial" panose="020B0604020202020204" pitchFamily="34" charset="0"/>
                        </a:rPr>
                        <a:t>Înregistrare audio/video</a:t>
                      </a:r>
                    </a:p>
                    <a:p>
                      <a:pPr algn="just">
                        <a:lnSpc>
                          <a:spcPct val="115000"/>
                        </a:lnSpc>
                        <a:spcAft>
                          <a:spcPts val="0"/>
                        </a:spcAft>
                        <a:tabLst>
                          <a:tab pos="123825" algn="l"/>
                        </a:tabLst>
                      </a:pPr>
                      <a:r>
                        <a:rPr lang="ro-RO" sz="1200" b="0" dirty="0">
                          <a:solidFill>
                            <a:schemeClr val="tx1"/>
                          </a:solidFill>
                          <a:effectLst/>
                          <a:latin typeface="Arial" panose="020B0604020202020204" pitchFamily="34" charset="0"/>
                          <a:cs typeface="Arial" panose="020B0604020202020204" pitchFamily="34" charset="0"/>
                        </a:rPr>
                        <a:t>(</a:t>
                      </a:r>
                      <a:r>
                        <a:rPr lang="ro-RO" sz="1200" b="0" u="sng" dirty="0">
                          <a:effectLst/>
                          <a:latin typeface="Arial" panose="020B0604020202020204" pitchFamily="34" charset="0"/>
                          <a:cs typeface="Arial" panose="020B0604020202020204" pitchFamily="34" charset="0"/>
                          <a:hlinkClick r:id="rId2"/>
                        </a:rPr>
                        <a:t>https://www.youtube.com/watch?v=3DXxjW_KEm8</a:t>
                      </a:r>
                      <a:r>
                        <a:rPr lang="ro-RO" sz="1200" b="0" dirty="0">
                          <a:solidFill>
                            <a:schemeClr val="tx1"/>
                          </a:solidFill>
                          <a:effectLst/>
                          <a:latin typeface="Arial" panose="020B0604020202020204" pitchFamily="34" charset="0"/>
                          <a:cs typeface="Arial" panose="020B0604020202020204" pitchFamily="34" charset="0"/>
                        </a:rPr>
                        <a:t>)</a:t>
                      </a:r>
                    </a:p>
                    <a:p>
                      <a:pPr algn="just">
                        <a:lnSpc>
                          <a:spcPct val="115000"/>
                        </a:lnSpc>
                        <a:spcAft>
                          <a:spcPts val="0"/>
                        </a:spcAft>
                        <a:tabLst>
                          <a:tab pos="123825" algn="l"/>
                        </a:tabLst>
                      </a:pPr>
                      <a:r>
                        <a:rPr lang="ro-RO" sz="1200" b="0" dirty="0">
                          <a:solidFill>
                            <a:schemeClr val="tx1"/>
                          </a:solidFill>
                          <a:effectLst/>
                          <a:latin typeface="Arial" panose="020B0604020202020204" pitchFamily="34" charset="0"/>
                          <a:cs typeface="Arial" panose="020B0604020202020204" pitchFamily="34" charset="0"/>
                        </a:rPr>
                        <a:t>Fișe de lucru</a:t>
                      </a:r>
                    </a:p>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Activitate frontală</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Autoevaluare</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extLst>
                  <a:ext uri="{0D108BD9-81ED-4DB2-BD59-A6C34878D82A}">
                    <a16:rowId xmlns="" xmlns:a16="http://schemas.microsoft.com/office/drawing/2014/main" val="10000"/>
                  </a:ext>
                </a:extLst>
              </a:tr>
              <a:tr h="1087525">
                <a:tc vMerge="1">
                  <a:txBody>
                    <a:bodyPr/>
                    <a:lstStyle/>
                    <a:p>
                      <a:endParaRPr lang="ro-RO"/>
                    </a:p>
                  </a:txBody>
                  <a:tcPr/>
                </a:tc>
                <a:tc>
                  <a:txBody>
                    <a:bodyPr/>
                    <a:lstStyle/>
                    <a:p>
                      <a:pPr algn="ct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2.4</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Completarea de formulare pentru înscrierea în baza de date a unei agenții imobiliare în vederea închirierii unei locuințe</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tabLst>
                          <a:tab pos="123825" algn="l"/>
                        </a:tabLst>
                      </a:pPr>
                      <a:r>
                        <a:rPr lang="ro-RO" sz="1200" dirty="0">
                          <a:effectLst/>
                          <a:latin typeface="Arial" panose="020B0604020202020204" pitchFamily="34" charset="0"/>
                          <a:cs typeface="Arial" panose="020B0604020202020204" pitchFamily="34" charset="0"/>
                        </a:rPr>
                        <a:t>Formulare tip</a:t>
                      </a:r>
                    </a:p>
                    <a:p>
                      <a:pPr algn="just">
                        <a:lnSpc>
                          <a:spcPct val="115000"/>
                        </a:lnSpc>
                        <a:spcAft>
                          <a:spcPts val="0"/>
                        </a:spcAft>
                        <a:tabLst>
                          <a:tab pos="123825" algn="l"/>
                        </a:tabLst>
                      </a:pPr>
                      <a:r>
                        <a:rPr lang="ro-RO" sz="1200" dirty="0">
                          <a:effectLst/>
                          <a:latin typeface="Arial" panose="020B0604020202020204" pitchFamily="34" charset="0"/>
                          <a:cs typeface="Arial" panose="020B0604020202020204" pitchFamily="34" charset="0"/>
                        </a:rPr>
                        <a:t>Activitate individuală</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Feedback de la profesor</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extLst>
                  <a:ext uri="{0D108BD9-81ED-4DB2-BD59-A6C34878D82A}">
                    <a16:rowId xmlns="" xmlns:a16="http://schemas.microsoft.com/office/drawing/2014/main" val="10001"/>
                  </a:ext>
                </a:extLst>
              </a:tr>
              <a:tr h="650577">
                <a:tc vMerge="1">
                  <a:txBody>
                    <a:bodyPr/>
                    <a:lstStyle/>
                    <a:p>
                      <a:endParaRPr lang="ro-RO"/>
                    </a:p>
                  </a:txBody>
                  <a:tcPr/>
                </a:tc>
                <a:tc>
                  <a:txBody>
                    <a:bodyPr/>
                    <a:lstStyle/>
                    <a:p>
                      <a:pPr algn="ctr">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2.5</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Redactarea unui anunț în vederea vinderii/ închirierii unei locuințe</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tabLst>
                          <a:tab pos="123825" algn="l"/>
                        </a:tabLst>
                      </a:pPr>
                      <a:r>
                        <a:rPr lang="ro-RO" sz="1200" b="0" dirty="0">
                          <a:solidFill>
                            <a:schemeClr val="tx1"/>
                          </a:solidFill>
                          <a:effectLst/>
                          <a:latin typeface="Arial" panose="020B0604020202020204" pitchFamily="34" charset="0"/>
                          <a:cs typeface="Arial" panose="020B0604020202020204" pitchFamily="34" charset="0"/>
                        </a:rPr>
                        <a:t>Activitate individuală</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tc>
                  <a:txBody>
                    <a:bodyPr/>
                    <a:lstStyle/>
                    <a:p>
                      <a:pPr algn="just">
                        <a:lnSpc>
                          <a:spcPct val="115000"/>
                        </a:lnSpc>
                        <a:spcAft>
                          <a:spcPts val="0"/>
                        </a:spcAft>
                      </a:pPr>
                      <a:r>
                        <a:rPr lang="ro-RO" sz="1200" b="0" dirty="0">
                          <a:solidFill>
                            <a:schemeClr val="tx1"/>
                          </a:solidFill>
                          <a:effectLst/>
                          <a:latin typeface="Arial" panose="020B0604020202020204" pitchFamily="34" charset="0"/>
                          <a:cs typeface="Arial" panose="020B0604020202020204" pitchFamily="34" charset="0"/>
                        </a:rPr>
                        <a:t>Grilă de evaluare pentru exprimarea scrisă</a:t>
                      </a:r>
                      <a:endParaRPr lang="ro-R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861" marR="61861" marT="0" marB="0">
                    <a:solidFill>
                      <a:srgbClr val="00B0F0"/>
                    </a:solidFill>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70857540"/>
              </p:ext>
            </p:extLst>
          </p:nvPr>
        </p:nvGraphicFramePr>
        <p:xfrm>
          <a:off x="1776045" y="2285999"/>
          <a:ext cx="9596683" cy="852855"/>
        </p:xfrm>
        <a:graphic>
          <a:graphicData uri="http://schemas.openxmlformats.org/drawingml/2006/table">
            <a:tbl>
              <a:tblPr firstRow="1" firstCol="1" lastRow="1" lastCol="1" bandRow="1" bandCol="1">
                <a:tableStyleId>{5C22544A-7EE6-4342-B048-85BDC9FD1C3A}</a:tableStyleId>
              </a:tblPr>
              <a:tblGrid>
                <a:gridCol w="1699932">
                  <a:extLst>
                    <a:ext uri="{9D8B030D-6E8A-4147-A177-3AD203B41FA5}">
                      <a16:colId xmlns="" xmlns:a16="http://schemas.microsoft.com/office/drawing/2014/main" val="20000"/>
                    </a:ext>
                  </a:extLst>
                </a:gridCol>
                <a:gridCol w="2367761">
                  <a:extLst>
                    <a:ext uri="{9D8B030D-6E8A-4147-A177-3AD203B41FA5}">
                      <a16:colId xmlns="" xmlns:a16="http://schemas.microsoft.com/office/drawing/2014/main" val="20001"/>
                    </a:ext>
                  </a:extLst>
                </a:gridCol>
                <a:gridCol w="2423569">
                  <a:extLst>
                    <a:ext uri="{9D8B030D-6E8A-4147-A177-3AD203B41FA5}">
                      <a16:colId xmlns="" xmlns:a16="http://schemas.microsoft.com/office/drawing/2014/main" val="20002"/>
                    </a:ext>
                  </a:extLst>
                </a:gridCol>
                <a:gridCol w="1545996">
                  <a:extLst>
                    <a:ext uri="{9D8B030D-6E8A-4147-A177-3AD203B41FA5}">
                      <a16:colId xmlns="" xmlns:a16="http://schemas.microsoft.com/office/drawing/2014/main" val="20003"/>
                    </a:ext>
                  </a:extLst>
                </a:gridCol>
                <a:gridCol w="1559425">
                  <a:extLst>
                    <a:ext uri="{9D8B030D-6E8A-4147-A177-3AD203B41FA5}">
                      <a16:colId xmlns="" xmlns:a16="http://schemas.microsoft.com/office/drawing/2014/main" val="20004"/>
                    </a:ext>
                  </a:extLst>
                </a:gridCol>
              </a:tblGrid>
              <a:tr h="852855">
                <a:tc>
                  <a:txBody>
                    <a:bodyPr/>
                    <a:lstStyle/>
                    <a:p>
                      <a:pPr algn="ctr">
                        <a:lnSpc>
                          <a:spcPct val="115000"/>
                        </a:lnSpc>
                        <a:spcAft>
                          <a:spcPts val="0"/>
                        </a:spcAft>
                      </a:pPr>
                      <a:r>
                        <a:rPr lang="ro-RO" sz="1200" dirty="0">
                          <a:solidFill>
                            <a:schemeClr val="tx1"/>
                          </a:solidFill>
                          <a:effectLst/>
                        </a:rPr>
                        <a:t>Conținuturi (detalieri)</a:t>
                      </a:r>
                      <a:endParaRPr lang="ro-RO"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F0"/>
                    </a:solidFill>
                  </a:tcPr>
                </a:tc>
                <a:tc>
                  <a:txBody>
                    <a:bodyPr/>
                    <a:lstStyle/>
                    <a:p>
                      <a:pPr algn="ctr">
                        <a:lnSpc>
                          <a:spcPct val="115000"/>
                        </a:lnSpc>
                        <a:spcAft>
                          <a:spcPts val="0"/>
                        </a:spcAft>
                      </a:pPr>
                      <a:r>
                        <a:rPr lang="ro-RO" sz="1200" dirty="0">
                          <a:solidFill>
                            <a:schemeClr val="tx1"/>
                          </a:solidFill>
                          <a:effectLst/>
                        </a:rPr>
                        <a:t>Competențe specifice</a:t>
                      </a:r>
                      <a:endParaRPr lang="ro-RO"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F0"/>
                    </a:solidFill>
                  </a:tcPr>
                </a:tc>
                <a:tc>
                  <a:txBody>
                    <a:bodyPr/>
                    <a:lstStyle/>
                    <a:p>
                      <a:pPr algn="ctr">
                        <a:lnSpc>
                          <a:spcPct val="115000"/>
                        </a:lnSpc>
                        <a:spcAft>
                          <a:spcPts val="0"/>
                        </a:spcAft>
                      </a:pPr>
                      <a:r>
                        <a:rPr lang="ro-RO" sz="1200" dirty="0">
                          <a:solidFill>
                            <a:schemeClr val="tx1"/>
                          </a:solidFill>
                          <a:effectLst/>
                        </a:rPr>
                        <a:t>Activități de învățare</a:t>
                      </a:r>
                      <a:endParaRPr lang="ro-RO"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F0"/>
                    </a:solidFill>
                  </a:tcPr>
                </a:tc>
                <a:tc>
                  <a:txBody>
                    <a:bodyPr/>
                    <a:lstStyle/>
                    <a:p>
                      <a:pPr algn="ctr">
                        <a:lnSpc>
                          <a:spcPct val="115000"/>
                        </a:lnSpc>
                        <a:spcAft>
                          <a:spcPts val="0"/>
                        </a:spcAft>
                      </a:pPr>
                      <a:r>
                        <a:rPr lang="ro-RO" sz="1200" dirty="0">
                          <a:solidFill>
                            <a:schemeClr val="tx1"/>
                          </a:solidFill>
                          <a:effectLst/>
                        </a:rPr>
                        <a:t>Resurse</a:t>
                      </a:r>
                      <a:endParaRPr lang="ro-RO"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F0"/>
                    </a:solidFill>
                  </a:tcPr>
                </a:tc>
                <a:tc>
                  <a:txBody>
                    <a:bodyPr/>
                    <a:lstStyle/>
                    <a:p>
                      <a:pPr algn="ctr">
                        <a:lnSpc>
                          <a:spcPct val="115000"/>
                        </a:lnSpc>
                        <a:spcAft>
                          <a:spcPts val="0"/>
                        </a:spcAft>
                      </a:pPr>
                      <a:r>
                        <a:rPr lang="ro-RO" sz="1200" dirty="0">
                          <a:solidFill>
                            <a:schemeClr val="tx1"/>
                          </a:solidFill>
                          <a:effectLst/>
                        </a:rPr>
                        <a:t>Evaluare</a:t>
                      </a:r>
                      <a:endParaRPr lang="ro-RO"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F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14236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6046" y="328547"/>
            <a:ext cx="8868881" cy="770491"/>
          </a:xfrm>
        </p:spPr>
        <p:txBody>
          <a:bodyPr>
            <a:noAutofit/>
          </a:bodyPr>
          <a:lstStyle/>
          <a:p>
            <a:pPr algn="ctr"/>
            <a:r>
              <a:rPr lang="ro-RO" sz="2800" b="1" dirty="0" smtClean="0">
                <a:latin typeface="Arial" panose="020B0604020202020204" pitchFamily="34" charset="0"/>
                <a:cs typeface="Arial" panose="020B0604020202020204" pitchFamily="34" charset="0"/>
              </a:rPr>
              <a:t>TEME DE PROIECT RECOMANDATE</a:t>
            </a:r>
            <a:r>
              <a:rPr lang="ro-RO" sz="2800" dirty="0">
                <a:latin typeface="Arial" panose="020B0604020202020204" pitchFamily="34" charset="0"/>
                <a:cs typeface="Arial" panose="020B0604020202020204" pitchFamily="34" charset="0"/>
              </a:rPr>
              <a:t/>
            </a:r>
            <a:br>
              <a:rPr lang="ro-RO" sz="2800" dirty="0">
                <a:latin typeface="Arial" panose="020B0604020202020204" pitchFamily="34" charset="0"/>
                <a:cs typeface="Arial" panose="020B0604020202020204" pitchFamily="34" charset="0"/>
              </a:rPr>
            </a:br>
            <a:endParaRPr lang="ro-RO" sz="2800" dirty="0">
              <a:latin typeface="Arial" panose="020B0604020202020204" pitchFamily="34" charset="0"/>
              <a:cs typeface="Arial" panose="020B0604020202020204" pitchFamily="34" charset="0"/>
            </a:endParaRPr>
          </a:p>
        </p:txBody>
      </p:sp>
      <p:sp>
        <p:nvSpPr>
          <p:cNvPr id="2" name="Rectangle 1"/>
          <p:cNvSpPr/>
          <p:nvPr/>
        </p:nvSpPr>
        <p:spPr>
          <a:xfrm>
            <a:off x="1310053" y="1338445"/>
            <a:ext cx="10207869" cy="4523290"/>
          </a:xfrm>
          <a:prstGeom prst="rect">
            <a:avLst/>
          </a:prstGeom>
        </p:spPr>
        <p:txBody>
          <a:bodyPr wrap="square">
            <a:spAutoFit/>
          </a:bodyPr>
          <a:lstStyle/>
          <a:p>
            <a:pPr algn="just">
              <a:lnSpc>
                <a:spcPct val="120000"/>
              </a:lnSpc>
              <a:spcAft>
                <a:spcPts val="1000"/>
              </a:spcAft>
            </a:pPr>
            <a:r>
              <a:rPr lang="it-IT" sz="1400" b="1" dirty="0">
                <a:latin typeface="Arial" panose="020B0604020202020204" pitchFamily="34" charset="0"/>
                <a:ea typeface="Times New Roman" panose="02020603050405020304" pitchFamily="18" charset="0"/>
                <a:cs typeface="Arial" panose="020B0604020202020204" pitchFamily="34" charset="0"/>
              </a:rPr>
              <a:t>DOMENIUL PERSONAL Relații interpersonale în familie și în societate</a:t>
            </a:r>
            <a:r>
              <a:rPr lang="it-IT"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it-IT" sz="1400" i="1" dirty="0">
                <a:latin typeface="Arial" panose="020B0604020202020204" pitchFamily="34" charset="0"/>
                <a:ea typeface="Times New Roman" panose="02020603050405020304" pitchFamily="18" charset="0"/>
                <a:cs typeface="Arial" panose="020B0604020202020204" pitchFamily="34" charset="0"/>
              </a:rPr>
              <a:t>LES MOMENTS INOUBLIABLES QU’ON PARTAGE AVEC NOS COPAINS</a:t>
            </a:r>
            <a:r>
              <a:rPr lang="it-IT" sz="1400" dirty="0">
                <a:latin typeface="Arial" panose="020B0604020202020204" pitchFamily="34" charset="0"/>
                <a:ea typeface="Times New Roman" panose="02020603050405020304" pitchFamily="18" charset="0"/>
                <a:cs typeface="Arial" panose="020B0604020202020204" pitchFamily="34" charset="0"/>
              </a:rPr>
              <a:t> (</a:t>
            </a:r>
            <a:r>
              <a:rPr lang="ro-RO" sz="1400" dirty="0">
                <a:latin typeface="Arial" panose="020B0604020202020204" pitchFamily="34" charset="0"/>
                <a:ea typeface="Times New Roman" panose="02020603050405020304" pitchFamily="18" charset="0"/>
                <a:cs typeface="Arial" panose="020B0604020202020204" pitchFamily="34" charset="0"/>
              </a:rPr>
              <a:t>organizarea unei zile aniversare sau a unui moment festiv pentru unul dintre colegi – se organizează cadrul, se stabilesc detaliile programului </a:t>
            </a:r>
            <a:r>
              <a:rPr lang="it-IT" sz="1400" dirty="0">
                <a:latin typeface="Arial" panose="020B0604020202020204" pitchFamily="34" charset="0"/>
                <a:ea typeface="Times New Roman" panose="02020603050405020304" pitchFamily="18" charset="0"/>
                <a:cs typeface="Arial" panose="020B0604020202020204" pitchFamily="34" charset="0"/>
              </a:rPr>
              <a:t>ș</a:t>
            </a:r>
            <a:r>
              <a:rPr lang="ro-RO" sz="1400" dirty="0">
                <a:latin typeface="Arial" panose="020B0604020202020204" pitchFamily="34" charset="0"/>
                <a:ea typeface="Times New Roman" panose="02020603050405020304" pitchFamily="18" charset="0"/>
                <a:cs typeface="Arial" panose="020B0604020202020204" pitchFamily="34" charset="0"/>
              </a:rPr>
              <a:t>i se redactează invitațiile; activitatea poate fi inițiată sau desfășurată integral </a:t>
            </a:r>
            <a:r>
              <a:rPr lang="it-IT" sz="1400" dirty="0">
                <a:latin typeface="Arial" panose="020B0604020202020204" pitchFamily="34" charset="0"/>
                <a:ea typeface="Times New Roman" panose="02020603050405020304" pitchFamily="18" charset="0"/>
                <a:cs typeface="Arial" panose="020B0604020202020204" pitchFamily="34" charset="0"/>
              </a:rPr>
              <a:t>î</a:t>
            </a:r>
            <a:r>
              <a:rPr lang="ro-RO" sz="1400" dirty="0">
                <a:latin typeface="Arial" panose="020B0604020202020204" pitchFamily="34" charset="0"/>
                <a:ea typeface="Times New Roman" panose="02020603050405020304" pitchFamily="18" charset="0"/>
                <a:cs typeface="Arial" panose="020B0604020202020204" pitchFamily="34" charset="0"/>
              </a:rPr>
              <a:t>n Unitatea 1, prin adăugarea unei lecții; astfel, lecțiile 4 si 5 vor fi adaptate acestui demers.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it-IT" sz="1400" dirty="0">
                <a:latin typeface="Arial" panose="020B0604020202020204" pitchFamily="34" charset="0"/>
                <a:ea typeface="Times New Roman" panose="02020603050405020304" pitchFamily="18" charset="0"/>
                <a:cs typeface="Arial" panose="020B0604020202020204" pitchFamily="34" charset="0"/>
              </a:rPr>
              <a:t> </a:t>
            </a:r>
            <a:r>
              <a:rPr lang="it-IT" sz="1400" b="1" dirty="0" smtClean="0">
                <a:latin typeface="Arial" panose="020B0604020202020204" pitchFamily="34" charset="0"/>
                <a:ea typeface="Times New Roman" panose="02020603050405020304" pitchFamily="18" charset="0"/>
                <a:cs typeface="Arial" panose="020B0604020202020204" pitchFamily="34" charset="0"/>
              </a:rPr>
              <a:t>DOMENIUL </a:t>
            </a:r>
            <a:r>
              <a:rPr lang="it-IT" sz="1400" b="1" dirty="0">
                <a:latin typeface="Arial" panose="020B0604020202020204" pitchFamily="34" charset="0"/>
                <a:ea typeface="Times New Roman" panose="02020603050405020304" pitchFamily="18" charset="0"/>
                <a:cs typeface="Arial" panose="020B0604020202020204" pitchFamily="34" charset="0"/>
              </a:rPr>
              <a:t>PUBLIC Aspecte din viața socială / locuri publice Mediul înconjurător</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fr-FR" sz="1400" i="1" dirty="0">
                <a:latin typeface="Arial" panose="020B0604020202020204" pitchFamily="34" charset="0"/>
                <a:ea typeface="Times New Roman" panose="02020603050405020304" pitchFamily="18" charset="0"/>
                <a:cs typeface="Arial" panose="020B0604020202020204" pitchFamily="34" charset="0"/>
              </a:rPr>
              <a:t>L’ÉCOLE, MA DEUXIEME MAISON </a:t>
            </a:r>
            <a:r>
              <a:rPr lang="fr-FR" sz="1400" dirty="0">
                <a:latin typeface="Arial" panose="020B0604020202020204" pitchFamily="34" charset="0"/>
                <a:ea typeface="Times New Roman" panose="02020603050405020304" pitchFamily="18" charset="0"/>
                <a:cs typeface="Arial" panose="020B0604020202020204" pitchFamily="34" charset="0"/>
              </a:rPr>
              <a:t>(Realizarea</a:t>
            </a:r>
            <a:r>
              <a:rPr lang="ro-RO" sz="1400" dirty="0">
                <a:latin typeface="Arial" panose="020B0604020202020204" pitchFamily="34" charset="0"/>
                <a:ea typeface="Times New Roman" panose="02020603050405020304" pitchFamily="18" charset="0"/>
                <a:cs typeface="Arial" panose="020B0604020202020204" pitchFamily="34" charset="0"/>
              </a:rPr>
              <a:t> unei activități de protecție a mediului înconjurător </a:t>
            </a:r>
            <a:r>
              <a:rPr lang="it-IT" sz="1400" dirty="0">
                <a:latin typeface="Arial" panose="020B0604020202020204" pitchFamily="34" charset="0"/>
                <a:ea typeface="Times New Roman" panose="02020603050405020304" pitchFamily="18" charset="0"/>
                <a:cs typeface="Arial" panose="020B0604020202020204" pitchFamily="34" charset="0"/>
              </a:rPr>
              <a:t>ș</a:t>
            </a:r>
            <a:r>
              <a:rPr lang="ro-RO" sz="1400" dirty="0">
                <a:latin typeface="Arial" panose="020B0604020202020204" pitchFamily="34" charset="0"/>
                <a:ea typeface="Times New Roman" panose="02020603050405020304" pitchFamily="18" charset="0"/>
                <a:cs typeface="Arial" panose="020B0604020202020204" pitchFamily="34" charset="0"/>
              </a:rPr>
              <a:t>i prezentarea acesteia într-un articol din revista </a:t>
            </a:r>
            <a:r>
              <a:rPr lang="it-IT" sz="1400" dirty="0">
                <a:latin typeface="Arial" panose="020B0604020202020204" pitchFamily="34" charset="0"/>
                <a:ea typeface="Times New Roman" panose="02020603050405020304" pitchFamily="18" charset="0"/>
                <a:cs typeface="Arial" panose="020B0604020202020204" pitchFamily="34" charset="0"/>
              </a:rPr>
              <a:t>ș</a:t>
            </a:r>
            <a:r>
              <a:rPr lang="ro-RO" sz="1400" dirty="0">
                <a:latin typeface="Arial" panose="020B0604020202020204" pitchFamily="34" charset="0"/>
                <a:ea typeface="Times New Roman" panose="02020603050405020304" pitchFamily="18" charset="0"/>
                <a:cs typeface="Arial" panose="020B0604020202020204" pitchFamily="34" charset="0"/>
              </a:rPr>
              <a:t>colii / blogul personal / jurnalul de bord etc.</a:t>
            </a:r>
            <a:r>
              <a:rPr lang="it-IT" sz="1400" dirty="0">
                <a:latin typeface="Arial" panose="020B0604020202020204" pitchFamily="34" charset="0"/>
                <a:ea typeface="Times New Roman" panose="02020603050405020304" pitchFamily="18" charset="0"/>
                <a:cs typeface="Arial" panose="020B0604020202020204" pitchFamily="34" charset="0"/>
              </a:rPr>
              <a:t>)</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it-IT" sz="1400" dirty="0">
                <a:latin typeface="Arial" panose="020B0604020202020204" pitchFamily="34" charset="0"/>
                <a:ea typeface="Times New Roman" panose="02020603050405020304" pitchFamily="18" charset="0"/>
                <a:cs typeface="Arial" panose="020B0604020202020204" pitchFamily="34" charset="0"/>
              </a:rPr>
              <a:t> </a:t>
            </a:r>
            <a:r>
              <a:rPr lang="it-IT" sz="1400" b="1" dirty="0" smtClean="0">
                <a:latin typeface="Arial" panose="020B0604020202020204" pitchFamily="34" charset="0"/>
                <a:ea typeface="Times New Roman" panose="02020603050405020304" pitchFamily="18" charset="0"/>
                <a:cs typeface="Arial" panose="020B0604020202020204" pitchFamily="34" charset="0"/>
              </a:rPr>
              <a:t>DOMENIUL </a:t>
            </a:r>
            <a:r>
              <a:rPr lang="it-IT" sz="1400" b="1" dirty="0">
                <a:latin typeface="Arial" panose="020B0604020202020204" pitchFamily="34" charset="0"/>
                <a:ea typeface="Times New Roman" panose="02020603050405020304" pitchFamily="18" charset="0"/>
                <a:cs typeface="Arial" panose="020B0604020202020204" pitchFamily="34" charset="0"/>
              </a:rPr>
              <a:t>OCUPAȚIONAL Cunoașterea unor aspecte semnificative din viața profesională (activități și profesiuni)</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it-IT" sz="1400" i="1" dirty="0">
                <a:latin typeface="Arial" panose="020B0604020202020204" pitchFamily="34" charset="0"/>
                <a:ea typeface="Times New Roman" panose="02020603050405020304" pitchFamily="18" charset="0"/>
                <a:cs typeface="Arial" panose="020B0604020202020204" pitchFamily="34" charset="0"/>
              </a:rPr>
              <a:t>PROF POUR UNE HEURE</a:t>
            </a:r>
            <a:r>
              <a:rPr lang="ro-RO" sz="1400" dirty="0">
                <a:latin typeface="Arial" panose="020B0604020202020204" pitchFamily="34" charset="0"/>
                <a:ea typeface="Times New Roman" panose="02020603050405020304" pitchFamily="18" charset="0"/>
                <a:cs typeface="Arial" panose="020B0604020202020204" pitchFamily="34" charset="0"/>
              </a:rPr>
              <a:t> (Construirea unei activități în care lecția este coordonată de către elevi – planificare, realizare </a:t>
            </a:r>
            <a:r>
              <a:rPr lang="it-IT" sz="1400" dirty="0">
                <a:latin typeface="Arial" panose="020B0604020202020204" pitchFamily="34" charset="0"/>
                <a:ea typeface="Times New Roman" panose="02020603050405020304" pitchFamily="18" charset="0"/>
                <a:cs typeface="Arial" panose="020B0604020202020204" pitchFamily="34" charset="0"/>
              </a:rPr>
              <a:t>ș</a:t>
            </a:r>
            <a:r>
              <a:rPr lang="ro-RO" sz="1400" dirty="0">
                <a:latin typeface="Arial" panose="020B0604020202020204" pitchFamily="34" charset="0"/>
                <a:ea typeface="Times New Roman" panose="02020603050405020304" pitchFamily="18" charset="0"/>
                <a:cs typeface="Arial" panose="020B0604020202020204" pitchFamily="34" charset="0"/>
              </a:rPr>
              <a:t>i redactarea unor impresii în jurnalul personal/ jurnalul clasei)</a:t>
            </a:r>
            <a:r>
              <a:rPr lang="it-IT"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r>
              <a:rPr lang="it-IT" sz="1400" dirty="0">
                <a:latin typeface="Arial" panose="020B0604020202020204" pitchFamily="34" charset="0"/>
                <a:ea typeface="Times New Roman" panose="02020603050405020304" pitchFamily="18" charset="0"/>
                <a:cs typeface="Arial" panose="020B0604020202020204" pitchFamily="34" charset="0"/>
              </a:rPr>
              <a:t> </a:t>
            </a:r>
            <a:r>
              <a:rPr lang="it-IT" sz="1400" b="1" dirty="0" smtClean="0">
                <a:latin typeface="Arial" panose="020B0604020202020204" pitchFamily="34" charset="0"/>
                <a:ea typeface="Times New Roman" panose="02020603050405020304" pitchFamily="18" charset="0"/>
                <a:cs typeface="Arial" panose="020B0604020202020204" pitchFamily="34" charset="0"/>
              </a:rPr>
              <a:t>DOMENIUL </a:t>
            </a:r>
            <a:r>
              <a:rPr lang="it-IT" sz="1400" b="1" dirty="0">
                <a:latin typeface="Arial" panose="020B0604020202020204" pitchFamily="34" charset="0"/>
                <a:ea typeface="Times New Roman" panose="02020603050405020304" pitchFamily="18" charset="0"/>
                <a:cs typeface="Arial" panose="020B0604020202020204" pitchFamily="34" charset="0"/>
              </a:rPr>
              <a:t>EDUCAȚIONAL </a:t>
            </a:r>
            <a:r>
              <a:rPr lang="ro-RO" sz="1400" b="1" dirty="0">
                <a:latin typeface="Arial" panose="020B0604020202020204" pitchFamily="34" charset="0"/>
                <a:ea typeface="Times New Roman" panose="02020603050405020304" pitchFamily="18" charset="0"/>
                <a:cs typeface="Arial" panose="020B0604020202020204" pitchFamily="34" charset="0"/>
              </a:rPr>
              <a:t>Ș</a:t>
            </a:r>
            <a:r>
              <a:rPr lang="it-IT" sz="1400" b="1" dirty="0">
                <a:latin typeface="Arial" panose="020B0604020202020204" pitchFamily="34" charset="0"/>
                <a:ea typeface="Times New Roman" panose="02020603050405020304" pitchFamily="18" charset="0"/>
                <a:cs typeface="Arial" panose="020B0604020202020204" pitchFamily="34" charset="0"/>
              </a:rPr>
              <a:t>I CULTURAL Elemente importante din universul cultural francez și francofon</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r>
              <a:rPr lang="fr-FR" sz="1400" i="1" dirty="0">
                <a:latin typeface="Arial" panose="020B0604020202020204" pitchFamily="34" charset="0"/>
                <a:ea typeface="Times New Roman" panose="02020603050405020304" pitchFamily="18" charset="0"/>
                <a:cs typeface="Arial" panose="020B0604020202020204" pitchFamily="34" charset="0"/>
              </a:rPr>
              <a:t>ROUMAINS DANS LA CULTURE FRANÇAISE</a:t>
            </a:r>
            <a:r>
              <a:rPr lang="ro-RO" sz="1400" dirty="0">
                <a:latin typeface="Arial" panose="020B0604020202020204" pitchFamily="34" charset="0"/>
                <a:ea typeface="Times New Roman" panose="02020603050405020304" pitchFamily="18" charset="0"/>
                <a:cs typeface="Arial" panose="020B0604020202020204" pitchFamily="34" charset="0"/>
              </a:rPr>
              <a:t> (Prezentarea, la clasă, a unui autor român de expresie franceză și realizarea de către elevi a unui “Portret de autor” – bibliografie, operă, citate, filmografie, etc.)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89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34" y="2707434"/>
            <a:ext cx="9851010" cy="789910"/>
          </a:xfrm>
        </p:spPr>
        <p:txBody>
          <a:bodyPr/>
          <a:lstStyle/>
          <a:p>
            <a:r>
              <a:rPr lang="ro-RO" b="1" dirty="0">
                <a:latin typeface="Arial" panose="020B0604020202020204" pitchFamily="34" charset="0"/>
                <a:cs typeface="Arial" panose="020B0604020202020204" pitchFamily="34" charset="0"/>
              </a:rPr>
              <a:t>EXEMPLE DE ACTIVITĂȚI DE ÎNVĂȚARE</a:t>
            </a:r>
            <a:endParaRPr lang="en-US" dirty="0"/>
          </a:p>
        </p:txBody>
      </p:sp>
    </p:spTree>
    <p:extLst>
      <p:ext uri="{BB962C8B-B14F-4D97-AF65-F5344CB8AC3E}">
        <p14:creationId xmlns:p14="http://schemas.microsoft.com/office/powerpoint/2010/main" val="348218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49506" y="475129"/>
            <a:ext cx="9708776" cy="1098762"/>
          </a:xfrm>
          <a:prstGeom prst="rect">
            <a:avLst/>
          </a:prstGeom>
        </p:spPr>
        <p:txBody>
          <a:bodyPr wrap="square">
            <a:spAutoFit/>
          </a:bodyPr>
          <a:lstStyle/>
          <a:p>
            <a:pPr algn="ctr">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Fiche de l’élève</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Activité 1. Regardez l’image de la couverture du roman </a:t>
            </a:r>
            <a:r>
              <a:rPr lang="fr-FR" sz="1200" b="1" i="1" dirty="0">
                <a:latin typeface="Arial" panose="020B0604020202020204" pitchFamily="34" charset="0"/>
                <a:ea typeface="Times New Roman" panose="02020603050405020304" pitchFamily="18" charset="0"/>
                <a:cs typeface="Arial" panose="020B0604020202020204" pitchFamily="34" charset="0"/>
              </a:rPr>
              <a:t>Terrienne </a:t>
            </a:r>
            <a:r>
              <a:rPr lang="fr-FR" sz="1200" b="1" dirty="0">
                <a:latin typeface="Arial" panose="020B0604020202020204" pitchFamily="34" charset="0"/>
                <a:ea typeface="Times New Roman" panose="02020603050405020304" pitchFamily="18" charset="0"/>
                <a:cs typeface="Arial" panose="020B0604020202020204" pitchFamily="34" charset="0"/>
              </a:rPr>
              <a:t>de Jean-Claude </a:t>
            </a:r>
            <a:r>
              <a:rPr lang="fr-FR" sz="1200" b="1" dirty="0" err="1">
                <a:latin typeface="Arial" panose="020B0604020202020204" pitchFamily="34" charset="0"/>
                <a:ea typeface="Times New Roman" panose="02020603050405020304" pitchFamily="18" charset="0"/>
                <a:cs typeface="Arial" panose="020B0604020202020204" pitchFamily="34" charset="0"/>
              </a:rPr>
              <a:t>Mourlevat</a:t>
            </a:r>
            <a:r>
              <a:rPr lang="fr-FR" sz="1200" b="1" dirty="0">
                <a:latin typeface="Arial" panose="020B0604020202020204" pitchFamily="34" charset="0"/>
                <a:ea typeface="Times New Roman" panose="02020603050405020304" pitchFamily="18" charset="0"/>
                <a:cs typeface="Arial" panose="020B0604020202020204" pitchFamily="34" charset="0"/>
              </a:rPr>
              <a:t> et imaginez le synopsis du livre. (80 – 100 mots) Temps de travail : 15 minutes.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Synopsis = un bref résumé du contenu d’un livre ou d’un film. Il décrit les grandes lignes de l’histoire, les caractéristiques principales des personnages, sans entrer dans les détails.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6069106" y="1631576"/>
            <a:ext cx="5611906" cy="2717475"/>
          </a:xfrm>
          <a:prstGeom prst="rect">
            <a:avLst/>
          </a:prstGeom>
        </p:spPr>
        <p:txBody>
          <a:bodyPr wrap="square">
            <a:spAutoFit/>
          </a:bodyPr>
          <a:lstStyle/>
          <a:p>
            <a:pPr>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Pour vous aider</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Vous pouvez insérer dans votre texte les réponses aux questions suivantes:</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De quel type de roman s’agit-il ? (roman d’amour/ d’aventures/ fantaisie/ science et fiction etc.)</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Où se déroule l’action du roman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Quelle est l’action principale du roman ? (Pensez à évoquer plutôt la situation initiale et l’élément perturbateur, sans donner des détails sur le dénouement.)</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Quels sont les personnages principaux ? Comment sont-ils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Vous organiserez votre texte dans l’ordre qui vous convient, indépendamment de l’ordre des questions ci-dessus.</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 127"/>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706245"/>
            <a:ext cx="2559050" cy="3750310"/>
          </a:xfrm>
          <a:prstGeom prst="rect">
            <a:avLst/>
          </a:prstGeom>
          <a:noFill/>
          <a:ln>
            <a:noFill/>
          </a:ln>
        </p:spPr>
      </p:pic>
    </p:spTree>
    <p:extLst>
      <p:ext uri="{BB962C8B-B14F-4D97-AF65-F5344CB8AC3E}">
        <p14:creationId xmlns:p14="http://schemas.microsoft.com/office/powerpoint/2010/main" val="3859968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9506" y="528919"/>
            <a:ext cx="9977717" cy="3277820"/>
          </a:xfrm>
          <a:prstGeom prst="rect">
            <a:avLst/>
          </a:prstGeom>
        </p:spPr>
        <p:txBody>
          <a:bodyPr wrap="square">
            <a:spAutoFit/>
          </a:bodyPr>
          <a:lstStyle/>
          <a:p>
            <a:pPr algn="ctr">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Fiche de l’enseignant</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Activité 1</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ro-RO" sz="1200" b="1" dirty="0">
                <a:latin typeface="Arial" panose="020B0604020202020204" pitchFamily="34" charset="0"/>
                <a:ea typeface="Times New Roman" panose="02020603050405020304" pitchFamily="18" charset="0"/>
                <a:cs typeface="Arial" panose="020B0604020202020204" pitchFamily="34" charset="0"/>
              </a:rPr>
              <a:t>Competența specifică vizată: 1.1. </a:t>
            </a:r>
            <a:r>
              <a:rPr lang="ro-RO" sz="1200" dirty="0">
                <a:latin typeface="Arial" panose="020B0604020202020204" pitchFamily="34" charset="0"/>
                <a:ea typeface="Times New Roman" panose="02020603050405020304" pitchFamily="18" charset="0"/>
                <a:cs typeface="Arial" panose="020B0604020202020204" pitchFamily="34" charset="0"/>
              </a:rPr>
              <a:t>Anticiparea elementelor de conținut ale unui text pe</a:t>
            </a:r>
            <a:r>
              <a:rPr lang="ro-RO" sz="12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 baza titlului/ unui stimul vizual</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Avant d’assigner la tâche évoquée par la Fiche de l’élève, on peut imaginer le déroulement suivant:</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0"/>
              </a:spcAft>
              <a:buFont typeface="Courier New" panose="02070309020205020404" pitchFamily="49" charset="0"/>
              <a:buChar char="o"/>
            </a:pPr>
            <a:r>
              <a:rPr lang="fr-FR" sz="1200" dirty="0">
                <a:latin typeface="Arial" panose="020B0604020202020204" pitchFamily="34" charset="0"/>
                <a:ea typeface="Times New Roman" panose="02020603050405020304" pitchFamily="18" charset="0"/>
                <a:cs typeface="Arial" panose="020B0604020202020204" pitchFamily="34" charset="0"/>
              </a:rPr>
              <a:t>Noter au tableau le titre du roman – </a:t>
            </a:r>
            <a:r>
              <a:rPr lang="fr-FR" sz="1200" i="1" dirty="0">
                <a:latin typeface="Arial" panose="020B0604020202020204" pitchFamily="34" charset="0"/>
                <a:ea typeface="Times New Roman" panose="02020603050405020304" pitchFamily="18" charset="0"/>
                <a:cs typeface="Arial" panose="020B0604020202020204" pitchFamily="34" charset="0"/>
              </a:rPr>
              <a:t>Terrienne – </a:t>
            </a:r>
            <a:r>
              <a:rPr lang="fr-FR" sz="1200" dirty="0">
                <a:latin typeface="Arial" panose="020B0604020202020204" pitchFamily="34" charset="0"/>
                <a:ea typeface="Times New Roman" panose="02020603050405020304" pitchFamily="18" charset="0"/>
                <a:cs typeface="Arial" panose="020B0604020202020204" pitchFamily="34" charset="0"/>
              </a:rPr>
              <a:t>et demander aux apprenants d’imaginer la couverture du livre, en réalisant un dessin ou une description orale très brève;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0"/>
              </a:spcAft>
              <a:buFont typeface="Courier New" panose="02070309020205020404" pitchFamily="49" charset="0"/>
              <a:buChar char="o"/>
            </a:pPr>
            <a:r>
              <a:rPr lang="fr-FR" sz="1200" dirty="0">
                <a:latin typeface="Arial" panose="020B0604020202020204" pitchFamily="34" charset="0"/>
                <a:ea typeface="Times New Roman" panose="02020603050405020304" pitchFamily="18" charset="0"/>
                <a:cs typeface="Arial" panose="020B0604020202020204" pitchFamily="34" charset="0"/>
              </a:rPr>
              <a:t>Distribuer la couverture aux apprenants pour vérifier leurs hypothèses;</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0"/>
              </a:spcAft>
              <a:buFont typeface="Courier New" panose="02070309020205020404" pitchFamily="49" charset="0"/>
              <a:buChar char="o"/>
            </a:pPr>
            <a:r>
              <a:rPr lang="fr-FR" sz="1200" dirty="0">
                <a:latin typeface="Arial" panose="020B0604020202020204" pitchFamily="34" charset="0"/>
                <a:ea typeface="Times New Roman" panose="02020603050405020304" pitchFamily="18" charset="0"/>
                <a:cs typeface="Arial" panose="020B0604020202020204" pitchFamily="34" charset="0"/>
              </a:rPr>
              <a:t>Demander aux élèves d’établir la nature du roman et de justifier leurs réponses en s’appuyant sur le titre et l’image du personnage.</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Après avoir assigné la tâche, on peut distribuer le travail des élèves en deux parties. Répondre aux questions proposées dans la rubrique </a:t>
            </a:r>
            <a:r>
              <a:rPr lang="fr-FR" sz="1200" i="1" dirty="0">
                <a:latin typeface="Arial" panose="020B0604020202020204" pitchFamily="34" charset="0"/>
                <a:ea typeface="Times New Roman" panose="02020603050405020304" pitchFamily="18" charset="0"/>
                <a:cs typeface="Arial" panose="020B0604020202020204" pitchFamily="34" charset="0"/>
              </a:rPr>
              <a:t>Pour vous aider</a:t>
            </a:r>
            <a:r>
              <a:rPr lang="fr-FR" sz="1200" dirty="0">
                <a:latin typeface="Arial" panose="020B0604020202020204" pitchFamily="34" charset="0"/>
                <a:ea typeface="Times New Roman" panose="02020603050405020304" pitchFamily="18" charset="0"/>
                <a:cs typeface="Arial" panose="020B0604020202020204" pitchFamily="34" charset="0"/>
              </a:rPr>
              <a:t>, vérifier/ faire la mise en commun des réponses et passer ensuite à la structuration de celles-ci dans un texte, le synopsis proprement-dit.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Pour évaluer la réalisation de la tâche, on peut utiliser la grille ci-dessous. La vérification peut prendre la forme de l’autoévaluation ou de l’inter-évaluation.</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Si l’enseignant décide de traduire les performances des élèves par des points, on peut accorder 10 points pour chaque réponse </a:t>
            </a:r>
            <a:r>
              <a:rPr lang="fr-FR" sz="1200" i="1" dirty="0">
                <a:latin typeface="Arial" panose="020B0604020202020204" pitchFamily="34" charset="0"/>
                <a:ea typeface="Times New Roman" panose="02020603050405020304" pitchFamily="18" charset="0"/>
                <a:cs typeface="Arial" panose="020B0604020202020204" pitchFamily="34" charset="0"/>
              </a:rPr>
              <a:t>oui </a:t>
            </a:r>
            <a:r>
              <a:rPr lang="fr-FR" sz="1200" dirty="0">
                <a:latin typeface="Arial" panose="020B0604020202020204" pitchFamily="34" charset="0"/>
                <a:ea typeface="Times New Roman" panose="02020603050405020304" pitchFamily="18" charset="0"/>
                <a:cs typeface="Arial" panose="020B0604020202020204" pitchFamily="34" charset="0"/>
              </a:rPr>
              <a:t>de la grille, 5 points pour </a:t>
            </a:r>
            <a:r>
              <a:rPr lang="fr-FR" sz="1200" i="1" dirty="0">
                <a:latin typeface="Arial" panose="020B0604020202020204" pitchFamily="34" charset="0"/>
                <a:ea typeface="Times New Roman" panose="02020603050405020304" pitchFamily="18" charset="0"/>
                <a:cs typeface="Arial" panose="020B0604020202020204" pitchFamily="34" charset="0"/>
              </a:rPr>
              <a:t>Partiellement </a:t>
            </a:r>
            <a:r>
              <a:rPr lang="fr-FR" sz="1200" dirty="0">
                <a:latin typeface="Arial" panose="020B0604020202020204" pitchFamily="34" charset="0"/>
                <a:ea typeface="Times New Roman" panose="02020603050405020304" pitchFamily="18" charset="0"/>
                <a:cs typeface="Arial" panose="020B0604020202020204" pitchFamily="34" charset="0"/>
              </a:rPr>
              <a:t>et 0 points pour </a:t>
            </a:r>
            <a:r>
              <a:rPr lang="fr-FR" sz="1200" i="1" dirty="0">
                <a:latin typeface="Arial" panose="020B0604020202020204" pitchFamily="34" charset="0"/>
                <a:ea typeface="Times New Roman" panose="02020603050405020304" pitchFamily="18" charset="0"/>
                <a:cs typeface="Arial" panose="020B0604020202020204" pitchFamily="34" charset="0"/>
              </a:rPr>
              <a:t>Non</a:t>
            </a:r>
            <a:r>
              <a:rPr lang="fr-FR" sz="1200" dirty="0">
                <a:latin typeface="Arial" panose="020B0604020202020204" pitchFamily="34" charset="0"/>
                <a:ea typeface="Times New Roman" panose="02020603050405020304" pitchFamily="18" charset="0"/>
                <a:cs typeface="Arial" panose="020B0604020202020204" pitchFamily="34" charset="0"/>
              </a:rPr>
              <a:t>. Le nombre total de points à obtenir serait 100.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026024" y="3806740"/>
            <a:ext cx="5691574" cy="587853"/>
          </a:xfrm>
          <a:prstGeom prst="rect">
            <a:avLst/>
          </a:prstGeom>
        </p:spPr>
        <p:txBody>
          <a:bodyPr wrap="square">
            <a:spAutoFit/>
          </a:bodyPr>
          <a:lstStyle/>
          <a:p>
            <a:pPr>
              <a:lnSpc>
                <a:spcPct val="115000"/>
              </a:lnSpc>
              <a:spcAft>
                <a:spcPts val="0"/>
              </a:spcAft>
            </a:pPr>
            <a:r>
              <a:rPr lang="fr-FR" sz="1400" dirty="0">
                <a:latin typeface="Arial" panose="020B0604020202020204" pitchFamily="34" charset="0"/>
                <a:ea typeface="Times New Roman" panose="02020603050405020304" pitchFamily="18" charset="0"/>
                <a:cs typeface="Arial" panose="020B0604020202020204" pitchFamily="34" charset="0"/>
              </a:rPr>
              <a:t>Grille d’évaluation du </a:t>
            </a:r>
            <a:r>
              <a:rPr lang="fr-FR" sz="1400" dirty="0" smtClean="0">
                <a:latin typeface="Arial" panose="020B0604020202020204" pitchFamily="34" charset="0"/>
                <a:ea typeface="Times New Roman" panose="02020603050405020304" pitchFamily="18" charset="0"/>
                <a:cs typeface="Arial" panose="020B0604020202020204" pitchFamily="34" charset="0"/>
              </a:rPr>
              <a:t>synopsis</a:t>
            </a:r>
            <a:endParaRPr lang="ro-RO"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ro-RO"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6127245"/>
              </p:ext>
            </p:extLst>
          </p:nvPr>
        </p:nvGraphicFramePr>
        <p:xfrm>
          <a:off x="3083859" y="4150655"/>
          <a:ext cx="6843414" cy="2375648"/>
        </p:xfrm>
        <a:graphic>
          <a:graphicData uri="http://schemas.openxmlformats.org/drawingml/2006/table">
            <a:tbl>
              <a:tblPr firstRow="1" firstCol="1" bandRow="1">
                <a:tableStyleId>{5C22544A-7EE6-4342-B048-85BDC9FD1C3A}</a:tableStyleId>
              </a:tblPr>
              <a:tblGrid>
                <a:gridCol w="4277135"/>
                <a:gridCol w="534830"/>
                <a:gridCol w="1154147"/>
                <a:gridCol w="877302"/>
              </a:tblGrid>
              <a:tr h="296956">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Oui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Partiellement</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Non</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La structure du texte</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Le synopsis…</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 la longueur indiquée.</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situe l’action du roman dans le temps.</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situe l’action du roman dans l’espace.</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présente brièvement les personnages principaux.</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6956">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présente brièvement l’action principale du roman.</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46228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1530041" y="5120120"/>
            <a:ext cx="10113293"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ro-RO" altLang="ro-RO" sz="1200"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o-RO" altLang="ro-RO" sz="1200"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lang="fr-FR" sz="1400" dirty="0" smtClean="0"/>
              <a:t>1</a:t>
            </a:r>
            <a:r>
              <a:rPr lang="fr-FR" sz="1400" dirty="0"/>
              <a:t>. Es de lana u otros materiales. Se pone en el suelo para decorar o para protegerse del frío.</a:t>
            </a:r>
            <a:r>
              <a:rPr lang="en-US" sz="1400" dirty="0"/>
              <a:t/>
            </a:r>
            <a:br>
              <a:rPr lang="en-US" sz="1400" dirty="0"/>
            </a:br>
            <a:r>
              <a:rPr lang="fr-FR" sz="1400" dirty="0"/>
              <a:t>2. Es la parte del frigorífico que está a temperatura más baja. Sirve para congelar los alimentos.</a:t>
            </a:r>
            <a:r>
              <a:rPr lang="en-US" sz="1400" dirty="0"/>
              <a:t/>
            </a:r>
            <a:br>
              <a:rPr lang="en-US" sz="1400" dirty="0"/>
            </a:br>
            <a:r>
              <a:rPr lang="fr-FR" sz="1400" dirty="0"/>
              <a:t>3. Mueble pequeño de madera, en general, que está al lado de la cama. Se utiliza para dejar un libro, el móvil y otras cosas.</a:t>
            </a:r>
            <a:r>
              <a:rPr lang="en-US" sz="1400" dirty="0"/>
              <a:t/>
            </a:r>
            <a:br>
              <a:rPr lang="en-US" sz="1400" dirty="0"/>
            </a:br>
            <a:r>
              <a:rPr lang="fr-FR" sz="1400" dirty="0"/>
              <a:t>4. Es de cerámica o cristal. En él se ponen flores.</a:t>
            </a:r>
            <a:r>
              <a:rPr lang="en-US" sz="1400" dirty="0"/>
              <a:t/>
            </a:r>
            <a:br>
              <a:rPr lang="en-US" sz="1400" dirty="0"/>
            </a:br>
            <a:endParaRPr kumimoji="0" lang="ro-RO" altLang="ro-RO" sz="1400" b="0" i="0" u="none" strike="noStrike" cap="none" normalizeH="0" baseline="0" dirty="0" smtClean="0">
              <a:ln>
                <a:noFill/>
              </a:ln>
              <a:solidFill>
                <a:schemeClr val="tx1"/>
              </a:solidFill>
              <a:effectLst/>
            </a:endParaRPr>
          </a:p>
        </p:txBody>
      </p:sp>
      <p:sp>
        <p:nvSpPr>
          <p:cNvPr id="6" name="Rectangle 5"/>
          <p:cNvSpPr/>
          <p:nvPr/>
        </p:nvSpPr>
        <p:spPr>
          <a:xfrm>
            <a:off x="1530041" y="484670"/>
            <a:ext cx="9856177" cy="3065455"/>
          </a:xfrm>
          <a:prstGeom prst="rect">
            <a:avLst/>
          </a:prstGeom>
        </p:spPr>
        <p:txBody>
          <a:bodyPr wrap="square">
            <a:spAutoFit/>
          </a:bodyPr>
          <a:lstStyle/>
          <a:p>
            <a:pPr>
              <a:lnSpc>
                <a:spcPct val="115000"/>
              </a:lnSpc>
              <a:spcAft>
                <a:spcPts val="0"/>
              </a:spcAft>
            </a:pPr>
            <a:r>
              <a:rPr lang="ro-RO" sz="1400" b="1" dirty="0" smtClean="0">
                <a:latin typeface="Arial" panose="020B0604020202020204" pitchFamily="34" charset="0"/>
                <a:ea typeface="Times New Roman" panose="02020603050405020304" pitchFamily="18" charset="0"/>
                <a:cs typeface="Arial" panose="020B0604020202020204" pitchFamily="34" charset="0"/>
              </a:rPr>
              <a:t>Disciplina</a:t>
            </a:r>
            <a:r>
              <a:rPr lang="ro-RO" sz="1400" b="1" dirty="0">
                <a:latin typeface="Arial" panose="020B0604020202020204" pitchFamily="34" charset="0"/>
                <a:ea typeface="Times New Roman" panose="02020603050405020304" pitchFamily="18" charset="0"/>
                <a:cs typeface="Arial" panose="020B0604020202020204" pitchFamily="34" charset="0"/>
              </a:rPr>
              <a:t>: Limba spaniolă </a:t>
            </a:r>
          </a:p>
          <a:p>
            <a:pPr>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Clasa a X-a, Limba modernă 1</a:t>
            </a:r>
          </a:p>
          <a:p>
            <a:pPr>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Unitatea de învățare: </a:t>
            </a:r>
            <a:r>
              <a:rPr lang="ro-RO" sz="1400" b="1" dirty="0" err="1">
                <a:latin typeface="Arial" panose="020B0604020202020204" pitchFamily="34" charset="0"/>
                <a:ea typeface="Times New Roman" panose="02020603050405020304" pitchFamily="18" charset="0"/>
                <a:cs typeface="Arial" panose="020B0604020202020204" pitchFamily="34" charset="0"/>
              </a:rPr>
              <a:t>Quiero</a:t>
            </a:r>
            <a:r>
              <a:rPr lang="ro-RO" sz="1400" b="1" dirty="0">
                <a:latin typeface="Arial" panose="020B0604020202020204" pitchFamily="34" charset="0"/>
                <a:ea typeface="Times New Roman" panose="02020603050405020304" pitchFamily="18" charset="0"/>
                <a:cs typeface="Arial" panose="020B0604020202020204" pitchFamily="34" charset="0"/>
              </a:rPr>
              <a:t> </a:t>
            </a:r>
            <a:r>
              <a:rPr lang="ro-RO" sz="1400" b="1" dirty="0" err="1">
                <a:latin typeface="Arial" panose="020B0604020202020204" pitchFamily="34" charset="0"/>
                <a:ea typeface="Times New Roman" panose="02020603050405020304" pitchFamily="18" charset="0"/>
                <a:cs typeface="Arial" panose="020B0604020202020204" pitchFamily="34" charset="0"/>
              </a:rPr>
              <a:t>alquilar</a:t>
            </a:r>
            <a:r>
              <a:rPr lang="ro-RO" sz="1400" b="1" dirty="0">
                <a:latin typeface="Arial" panose="020B0604020202020204" pitchFamily="34" charset="0"/>
                <a:ea typeface="Times New Roman" panose="02020603050405020304" pitchFamily="18" charset="0"/>
                <a:cs typeface="Arial" panose="020B0604020202020204" pitchFamily="34" charset="0"/>
              </a:rPr>
              <a:t> un </a:t>
            </a:r>
            <a:r>
              <a:rPr lang="ro-RO" sz="1400" b="1" dirty="0" err="1">
                <a:latin typeface="Arial" panose="020B0604020202020204" pitchFamily="34" charset="0"/>
                <a:ea typeface="Times New Roman" panose="02020603050405020304" pitchFamily="18" charset="0"/>
                <a:cs typeface="Arial" panose="020B0604020202020204" pitchFamily="34" charset="0"/>
              </a:rPr>
              <a:t>piso</a:t>
            </a:r>
            <a:endParaRPr lang="ro-RO" sz="14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Timp de lucru: 10 min.</a:t>
            </a:r>
          </a:p>
          <a:p>
            <a:pPr>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Competența specifică: 1.2 Identificarea sensului global al unui mesaj</a:t>
            </a:r>
          </a:p>
          <a:p>
            <a:pPr algn="just">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Activitatea de învățare: Relaționarea imaginilor cu definiția corespunzătoare în scopul identificării după descriere a obiectelor din </a:t>
            </a:r>
            <a:r>
              <a:rPr lang="ro-RO" sz="1400" b="1" dirty="0" smtClean="0">
                <a:latin typeface="Arial" panose="020B0604020202020204" pitchFamily="34" charset="0"/>
                <a:ea typeface="Times New Roman" panose="02020603050405020304" pitchFamily="18" charset="0"/>
                <a:cs typeface="Arial" panose="020B0604020202020204" pitchFamily="34" charset="0"/>
              </a:rPr>
              <a:t>locuință</a:t>
            </a:r>
            <a:endParaRPr lang="ro-RO" sz="14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o-RO" sz="14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s-ES" sz="1400" dirty="0" smtClean="0">
                <a:latin typeface="Arial" panose="020B0604020202020204" pitchFamily="34" charset="0"/>
                <a:ea typeface="Times New Roman" panose="02020603050405020304" pitchFamily="18" charset="0"/>
                <a:cs typeface="Arial" panose="020B0604020202020204" pitchFamily="34" charset="0"/>
              </a:rPr>
              <a:t>Relaciona </a:t>
            </a:r>
            <a:r>
              <a:rPr lang="es-ES" sz="1400" dirty="0">
                <a:latin typeface="Arial" panose="020B0604020202020204" pitchFamily="34" charset="0"/>
                <a:ea typeface="Times New Roman" panose="02020603050405020304" pitchFamily="18" charset="0"/>
                <a:cs typeface="Arial" panose="020B0604020202020204" pitchFamily="34" charset="0"/>
              </a:rPr>
              <a:t>las definiciones con la imagen correspondiente. Después escribe cómo se llaman estos objetos.</a:t>
            </a:r>
            <a:endParaRPr lang="ro-RO" sz="1400"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s-ES" sz="1400" i="1" dirty="0">
                <a:latin typeface="Arial" panose="020B0604020202020204" pitchFamily="34" charset="0"/>
                <a:ea typeface="Times New Roman" panose="02020603050405020304" pitchFamily="18" charset="0"/>
                <a:cs typeface="Arial" panose="020B0604020202020204" pitchFamily="34" charset="0"/>
              </a:rPr>
              <a:t>cortinas - cómoda - frigorífico - espejo - alfombra - mesilla de noche </a:t>
            </a:r>
            <a:endParaRPr lang="ro-RO" sz="1400"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s-ES" sz="1400" i="1" dirty="0">
                <a:latin typeface="Arial" panose="020B0604020202020204" pitchFamily="34" charset="0"/>
                <a:ea typeface="Times New Roman" panose="02020603050405020304" pitchFamily="18" charset="0"/>
                <a:cs typeface="Arial" panose="020B0604020202020204" pitchFamily="34" charset="0"/>
              </a:rPr>
              <a:t>póster - florero - horno – </a:t>
            </a:r>
            <a:r>
              <a:rPr lang="es-ES" sz="1400" i="1" dirty="0" smtClean="0">
                <a:latin typeface="Arial" panose="020B0604020202020204" pitchFamily="34" charset="0"/>
                <a:ea typeface="Times New Roman" panose="02020603050405020304" pitchFamily="18" charset="0"/>
                <a:cs typeface="Arial" panose="020B0604020202020204" pitchFamily="34" charset="0"/>
              </a:rPr>
              <a:t>congelador</a:t>
            </a:r>
          </a:p>
          <a:p>
            <a:pPr algn="ctr">
              <a:lnSpc>
                <a:spcPct val="115000"/>
              </a:lnSpc>
              <a:spcAft>
                <a:spcPts val="0"/>
              </a:spcAft>
            </a:pPr>
            <a:endParaRPr lang="ro-RO"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092964" y="3305967"/>
            <a:ext cx="8232314" cy="2095592"/>
          </a:xfrm>
          <a:prstGeom prst="rect">
            <a:avLst/>
          </a:prstGeom>
        </p:spPr>
      </p:pic>
      <p:pic>
        <p:nvPicPr>
          <p:cNvPr id="103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7" descr="GAU MESILLA DE NOCHE 38,5X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6043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0275" cy="7159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06463"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846138" cy="746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55638" cy="62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38200" cy="6175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44563"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46138" cy="63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2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98" y="614873"/>
            <a:ext cx="8911687" cy="761345"/>
          </a:xfrm>
        </p:spPr>
        <p:txBody>
          <a:bodyPr>
            <a:normAutofit fontScale="90000"/>
          </a:bodyPr>
          <a:lstStyle/>
          <a:p>
            <a:pPr algn="ctr"/>
            <a:r>
              <a:rPr lang="ro-RO" b="1" dirty="0" smtClean="0">
                <a:latin typeface="Arial" panose="020B0604020202020204" pitchFamily="34" charset="0"/>
                <a:cs typeface="Arial" panose="020B0604020202020204" pitchFamily="34" charset="0"/>
              </a:rPr>
              <a:t>STRUCTURA</a:t>
            </a:r>
            <a:br>
              <a:rPr lang="ro-RO" b="1" dirty="0" smtClean="0">
                <a:latin typeface="Arial" panose="020B0604020202020204" pitchFamily="34" charset="0"/>
                <a:cs typeface="Arial" panose="020B0604020202020204" pitchFamily="34" charset="0"/>
              </a:rPr>
            </a:br>
            <a:endParaRPr lang="ro-RO"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97977" y="1976582"/>
            <a:ext cx="9099871" cy="4415426"/>
          </a:xfrm>
        </p:spPr>
        <p:txBody>
          <a:bodyPr>
            <a:normAutofit fontScale="25000" lnSpcReduction="20000"/>
          </a:bodyPr>
          <a:lstStyle/>
          <a:p>
            <a:r>
              <a:rPr lang="ro-RO" sz="7200" dirty="0" smtClean="0">
                <a:latin typeface="Arial" panose="020B0604020202020204" pitchFamily="34" charset="0"/>
                <a:cs typeface="Arial" panose="020B0604020202020204" pitchFamily="34" charset="0"/>
              </a:rPr>
              <a:t>RESURSE DIDACTICE ASOCIATE LIMBII FRANCEZE/ ITALIENE/ SPANIOLE L1</a:t>
            </a:r>
            <a:r>
              <a:rPr lang="ro-RO" sz="7200" dirty="0">
                <a:latin typeface="Arial" panose="020B0604020202020204" pitchFamily="34" charset="0"/>
                <a:cs typeface="Arial" panose="020B0604020202020204" pitchFamily="34" charset="0"/>
              </a:rPr>
              <a:t>,</a:t>
            </a:r>
            <a:r>
              <a:rPr lang="ro-RO" sz="7200" dirty="0" smtClean="0">
                <a:latin typeface="Arial" panose="020B0604020202020204" pitchFamily="34" charset="0"/>
                <a:cs typeface="Arial" panose="020B0604020202020204" pitchFamily="34" charset="0"/>
              </a:rPr>
              <a:t> L1 INTENSIV, L1 BILINGV, L2, L3</a:t>
            </a:r>
          </a:p>
          <a:p>
            <a:pPr marL="0" indent="0">
              <a:buNone/>
            </a:pPr>
            <a:endParaRPr lang="ro-RO" sz="7200" dirty="0" smtClean="0">
              <a:latin typeface="Arial" panose="020B0604020202020204" pitchFamily="34" charset="0"/>
              <a:cs typeface="Arial" panose="020B0604020202020204" pitchFamily="34" charset="0"/>
            </a:endParaRPr>
          </a:p>
          <a:p>
            <a:r>
              <a:rPr lang="ro-RO" sz="7200" dirty="0">
                <a:latin typeface="Arial" panose="020B0604020202020204" pitchFamily="34" charset="0"/>
                <a:cs typeface="Arial" panose="020B0604020202020204" pitchFamily="34" charset="0"/>
              </a:rPr>
              <a:t>RESURSE DIDACTICE ASOCIATE LIMBII </a:t>
            </a:r>
            <a:r>
              <a:rPr lang="ro-RO" sz="7200" dirty="0" smtClean="0">
                <a:latin typeface="Arial" panose="020B0604020202020204" pitchFamily="34" charset="0"/>
                <a:cs typeface="Arial" panose="020B0604020202020204" pitchFamily="34" charset="0"/>
              </a:rPr>
              <a:t>PORTUGHEZE L3 BILINGV</a:t>
            </a:r>
          </a:p>
          <a:p>
            <a:pPr marL="0" indent="0">
              <a:buNone/>
            </a:pPr>
            <a:endParaRPr lang="ro-RO" sz="7200" dirty="0" smtClean="0">
              <a:latin typeface="Arial" panose="020B0604020202020204" pitchFamily="34" charset="0"/>
              <a:cs typeface="Arial" panose="020B0604020202020204" pitchFamily="34" charset="0"/>
            </a:endParaRPr>
          </a:p>
          <a:p>
            <a:r>
              <a:rPr lang="ro-RO" sz="7200" dirty="0">
                <a:latin typeface="Arial" panose="020B0604020202020204" pitchFamily="34" charset="0"/>
                <a:cs typeface="Arial" panose="020B0604020202020204" pitchFamily="34" charset="0"/>
              </a:rPr>
              <a:t>RESURSE DIDACTICE ASOCIATE DISCIPLINEI </a:t>
            </a:r>
            <a:r>
              <a:rPr lang="ro-RO" sz="7200" dirty="0" smtClean="0">
                <a:latin typeface="Arial" panose="020B0604020202020204" pitchFamily="34" charset="0"/>
                <a:cs typeface="Arial" panose="020B0604020202020204" pitchFamily="34" charset="0"/>
              </a:rPr>
              <a:t>NON-LINGVISTICE: </a:t>
            </a:r>
            <a:r>
              <a:rPr lang="ro-RO" sz="7200" dirty="0">
                <a:latin typeface="Arial" panose="020B0604020202020204" pitchFamily="34" charset="0"/>
                <a:cs typeface="Arial" panose="020B0604020202020204" pitchFamily="34" charset="0"/>
              </a:rPr>
              <a:t>ISTORIA </a:t>
            </a:r>
            <a:r>
              <a:rPr lang="ro-RO" sz="7200" dirty="0" smtClean="0">
                <a:latin typeface="Arial" panose="020B0604020202020204" pitchFamily="34" charset="0"/>
                <a:cs typeface="Arial" panose="020B0604020202020204" pitchFamily="34" charset="0"/>
              </a:rPr>
              <a:t>FRANȚEI/ ITALIEI/ SPANIEI/ PORTUGALIEI</a:t>
            </a:r>
          </a:p>
          <a:p>
            <a:r>
              <a:rPr lang="ro-RO" sz="7200" dirty="0" smtClean="0">
                <a:latin typeface="Arial" panose="020B0604020202020204" pitchFamily="34" charset="0"/>
                <a:cs typeface="Arial" panose="020B0604020202020204" pitchFamily="34" charset="0"/>
              </a:rPr>
              <a:t>Planificare calendaristică anuală</a:t>
            </a:r>
          </a:p>
          <a:p>
            <a:r>
              <a:rPr lang="ro-RO" sz="7200" dirty="0" smtClean="0">
                <a:latin typeface="Arial" panose="020B0604020202020204" pitchFamily="34" charset="0"/>
                <a:cs typeface="Arial" panose="020B0604020202020204" pitchFamily="34" charset="0"/>
              </a:rPr>
              <a:t>Proiectul unității de învățare</a:t>
            </a:r>
          </a:p>
          <a:p>
            <a:r>
              <a:rPr lang="ro-RO" sz="7200" dirty="0" smtClean="0">
                <a:latin typeface="Arial" panose="020B0604020202020204" pitchFamily="34" charset="0"/>
                <a:cs typeface="Arial" panose="020B0604020202020204" pitchFamily="34" charset="0"/>
              </a:rPr>
              <a:t>Teme de proiect recomandate</a:t>
            </a:r>
          </a:p>
          <a:p>
            <a:r>
              <a:rPr lang="ro-RO" sz="7200" dirty="0" smtClean="0">
                <a:latin typeface="Arial" panose="020B0604020202020204" pitchFamily="34" charset="0"/>
                <a:cs typeface="Arial" panose="020B0604020202020204" pitchFamily="34" charset="0"/>
              </a:rPr>
              <a:t>Exemple de activități de învățare</a:t>
            </a:r>
          </a:p>
          <a:p>
            <a:r>
              <a:rPr lang="ro-RO" sz="7200" dirty="0" smtClean="0">
                <a:latin typeface="Arial" panose="020B0604020202020204" pitchFamily="34" charset="0"/>
                <a:cs typeface="Arial" panose="020B0604020202020204" pitchFamily="34" charset="0"/>
              </a:rPr>
              <a:t>Test</a:t>
            </a:r>
            <a:r>
              <a:rPr lang="en-US" sz="7200" dirty="0">
                <a:latin typeface="Arial" panose="020B0604020202020204" pitchFamily="34" charset="0"/>
                <a:cs typeface="Arial" panose="020B0604020202020204" pitchFamily="34" charset="0"/>
              </a:rPr>
              <a:t>e</a:t>
            </a:r>
            <a:r>
              <a:rPr lang="ro-RO" sz="7200" dirty="0" smtClean="0">
                <a:latin typeface="Arial" panose="020B0604020202020204" pitchFamily="34" charset="0"/>
                <a:cs typeface="Arial" panose="020B0604020202020204" pitchFamily="34" charset="0"/>
              </a:rPr>
              <a:t> de evaluare</a:t>
            </a:r>
            <a:endParaRPr lang="ro-RO" sz="7200" dirty="0">
              <a:latin typeface="Arial" panose="020B0604020202020204" pitchFamily="34" charset="0"/>
              <a:cs typeface="Arial" panose="020B0604020202020204" pitchFamily="34" charset="0"/>
            </a:endParaRPr>
          </a:p>
          <a:p>
            <a:r>
              <a:rPr lang="ro-RO" sz="7200" dirty="0" smtClean="0">
                <a:latin typeface="Arial" panose="020B0604020202020204" pitchFamily="34" charset="0"/>
                <a:cs typeface="Arial" panose="020B0604020202020204" pitchFamily="34" charset="0"/>
              </a:rPr>
              <a:t>Aplicații</a:t>
            </a:r>
            <a:r>
              <a:rPr lang="ro-RO" sz="7200" dirty="0">
                <a:latin typeface="Arial" panose="020B0604020202020204" pitchFamily="34" charset="0"/>
                <a:cs typeface="Arial" panose="020B0604020202020204" pitchFamily="34" charset="0"/>
              </a:rPr>
              <a:t>/ </a:t>
            </a:r>
            <a:r>
              <a:rPr lang="ro-RO" sz="7200" dirty="0" smtClean="0">
                <a:latin typeface="Arial" panose="020B0604020202020204" pitchFamily="34" charset="0"/>
                <a:cs typeface="Arial" panose="020B0604020202020204" pitchFamily="34" charset="0"/>
              </a:rPr>
              <a:t>instrumente</a:t>
            </a:r>
            <a:r>
              <a:rPr lang="en-US" sz="7200" dirty="0" smtClean="0">
                <a:latin typeface="Arial" panose="020B0604020202020204" pitchFamily="34" charset="0"/>
                <a:cs typeface="Arial" panose="020B0604020202020204" pitchFamily="34" charset="0"/>
              </a:rPr>
              <a:t>/</a:t>
            </a:r>
            <a:r>
              <a:rPr lang="ro-RO" sz="7200" dirty="0" smtClean="0">
                <a:latin typeface="Arial" panose="020B0604020202020204" pitchFamily="34" charset="0"/>
                <a:cs typeface="Arial" panose="020B0604020202020204" pitchFamily="34" charset="0"/>
              </a:rPr>
              <a:t> </a:t>
            </a:r>
            <a:r>
              <a:rPr lang="ro-RO" sz="7200" dirty="0">
                <a:latin typeface="Arial" panose="020B0604020202020204" pitchFamily="34" charset="0"/>
                <a:cs typeface="Arial" panose="020B0604020202020204" pitchFamily="34" charset="0"/>
              </a:rPr>
              <a:t>resurse online</a:t>
            </a:r>
            <a:endParaRPr lang="en-US" sz="7200"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ro-RO" sz="6400"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ro-RO" dirty="0">
              <a:latin typeface="Rockwell" panose="02060603020205020403" pitchFamily="18" charset="0"/>
            </a:endParaRPr>
          </a:p>
          <a:p>
            <a:pPr marL="0" indent="0">
              <a:buNone/>
            </a:pPr>
            <a:endParaRPr lang="ro-RO" dirty="0" smtClean="0"/>
          </a:p>
          <a:p>
            <a:pPr>
              <a:buFont typeface="Wingdings" panose="05000000000000000000" pitchFamily="2" charset="2"/>
              <a:buChar char="§"/>
            </a:pPr>
            <a:endParaRPr lang="ro-RO" dirty="0" smtClean="0"/>
          </a:p>
          <a:p>
            <a:pPr marL="0" indent="0">
              <a:buNone/>
            </a:pPr>
            <a:r>
              <a:rPr lang="ro-RO" dirty="0"/>
              <a:t> </a:t>
            </a:r>
            <a:r>
              <a:rPr lang="ro-RO" dirty="0" smtClean="0"/>
              <a:t>         </a:t>
            </a:r>
            <a:endParaRPr lang="ro-RO" dirty="0"/>
          </a:p>
        </p:txBody>
      </p:sp>
    </p:spTree>
    <p:extLst>
      <p:ext uri="{BB962C8B-B14F-4D97-AF65-F5344CB8AC3E}">
        <p14:creationId xmlns:p14="http://schemas.microsoft.com/office/powerpoint/2010/main" val="165871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7642" y="154626"/>
            <a:ext cx="9819861" cy="6703374"/>
          </a:xfrm>
          <a:prstGeom prst="rect">
            <a:avLst/>
          </a:prstGeom>
        </p:spPr>
        <p:txBody>
          <a:bodyPr wrap="square">
            <a:spAutoFit/>
          </a:bodyPr>
          <a:lstStyle/>
          <a:p>
            <a:pPr>
              <a:lnSpc>
                <a:spcPct val="115000"/>
              </a:lnSpc>
              <a:spcAft>
                <a:spcPts val="0"/>
              </a:spcAft>
            </a:pPr>
            <a:r>
              <a:rPr lang="es-ES" sz="1200" b="1" dirty="0">
                <a:latin typeface="Arial" panose="020B0604020202020204" pitchFamily="34" charset="0"/>
                <a:ea typeface="Times New Roman" panose="02020603050405020304" pitchFamily="18" charset="0"/>
                <a:cs typeface="Arial" panose="020B0604020202020204" pitchFamily="34" charset="0"/>
              </a:rPr>
              <a:t>Tema: </a:t>
            </a:r>
            <a:r>
              <a:rPr lang="es-ES" sz="1200" b="1" i="1" dirty="0">
                <a:latin typeface="Arial" panose="020B0604020202020204" pitchFamily="34" charset="0"/>
                <a:ea typeface="Times New Roman" panose="02020603050405020304" pitchFamily="18" charset="0"/>
                <a:cs typeface="Arial" panose="020B0604020202020204" pitchFamily="34" charset="0"/>
              </a:rPr>
              <a:t>Vamos conhecer o </a:t>
            </a:r>
            <a:r>
              <a:rPr lang="es-ES" sz="1200" b="1" i="1" dirty="0" smtClean="0">
                <a:latin typeface="Arial" panose="020B0604020202020204" pitchFamily="34" charset="0"/>
                <a:ea typeface="Times New Roman" panose="02020603050405020304" pitchFamily="18" charset="0"/>
                <a:cs typeface="Arial" panose="020B0604020202020204" pitchFamily="34" charset="0"/>
              </a:rPr>
              <a:t>Diogo</a:t>
            </a:r>
            <a:endParaRPr lang="ro-RO" sz="1200" b="1" i="1"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ro-RO" sz="1200" dirty="0" smtClean="0">
                <a:latin typeface="Arial" panose="020B0604020202020204" pitchFamily="34" charset="0"/>
                <a:ea typeface="Times New Roman" panose="02020603050405020304" pitchFamily="18" charset="0"/>
                <a:cs typeface="Arial" panose="020B0604020202020204" pitchFamily="34" charset="0"/>
              </a:rPr>
              <a:t>CG1</a:t>
            </a:r>
            <a:r>
              <a:rPr lang="ro-RO" sz="1200" b="1" dirty="0">
                <a:latin typeface="Arial" panose="020B0604020202020204" pitchFamily="34" charset="0"/>
                <a:ea typeface="Times New Roman" panose="02020603050405020304" pitchFamily="18" charset="0"/>
                <a:cs typeface="Arial" panose="020B0604020202020204" pitchFamily="34" charset="0"/>
              </a:rPr>
              <a:t>: </a:t>
            </a:r>
            <a:r>
              <a:rPr lang="ro-RO" sz="1200" dirty="0">
                <a:latin typeface="Arial" panose="020B0604020202020204" pitchFamily="34" charset="0"/>
                <a:ea typeface="Times New Roman" panose="02020603050405020304" pitchFamily="18" charset="0"/>
                <a:cs typeface="Arial" panose="020B0604020202020204" pitchFamily="34" charset="0"/>
              </a:rPr>
              <a:t>Receptarea mesajelor transmise oral sau în scris în diferite situații de comunicare</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indent="-629920" algn="just"/>
            <a:r>
              <a:rPr lang="ro-RO" sz="1200" dirty="0" smtClean="0">
                <a:latin typeface="Arial" panose="020B0604020202020204" pitchFamily="34" charset="0"/>
                <a:cs typeface="Arial" panose="020B0604020202020204" pitchFamily="34" charset="0"/>
              </a:rPr>
              <a:t>CS </a:t>
            </a:r>
            <a:r>
              <a:rPr lang="ro-RO" sz="1200" dirty="0">
                <a:latin typeface="Arial" panose="020B0604020202020204" pitchFamily="34" charset="0"/>
                <a:cs typeface="Arial" panose="020B0604020202020204" pitchFamily="34" charset="0"/>
              </a:rPr>
              <a:t>1.3. </a:t>
            </a:r>
            <a:r>
              <a:rPr lang="ro-RO" sz="1200" dirty="0">
                <a:solidFill>
                  <a:srgbClr val="000000"/>
                </a:solidFill>
                <a:latin typeface="Arial" panose="020B0604020202020204" pitchFamily="34" charset="0"/>
                <a:cs typeface="Arial" panose="020B0604020202020204" pitchFamily="34" charset="0"/>
              </a:rPr>
              <a:t>Identificarea de informații specifice în materiale simple de tipul broșurilor de informare, fragmentelor de text care </a:t>
            </a:r>
            <a:r>
              <a:rPr lang="ro-RO" sz="1200" dirty="0" smtClean="0">
                <a:solidFill>
                  <a:srgbClr val="000000"/>
                </a:solidFill>
                <a:latin typeface="Arial" panose="020B0604020202020204" pitchFamily="34" charset="0"/>
                <a:cs typeface="Arial" panose="020B0604020202020204" pitchFamily="34" charset="0"/>
              </a:rPr>
              <a:t>descriu</a:t>
            </a:r>
            <a:endParaRPr lang="en-US" sz="1200" dirty="0" smtClean="0">
              <a:solidFill>
                <a:srgbClr val="000000"/>
              </a:solidFill>
              <a:latin typeface="Arial" panose="020B0604020202020204" pitchFamily="34" charset="0"/>
              <a:cs typeface="Arial" panose="020B0604020202020204" pitchFamily="34" charset="0"/>
            </a:endParaRPr>
          </a:p>
          <a:p>
            <a:pPr indent="-629920" algn="just"/>
            <a:r>
              <a:rPr lang="ro-RO" sz="1200" dirty="0" smtClean="0">
                <a:solidFill>
                  <a:srgbClr val="000000"/>
                </a:solidFill>
                <a:latin typeface="Arial" panose="020B0604020202020204" pitchFamily="34" charset="0"/>
                <a:cs typeface="Arial" panose="020B0604020202020204" pitchFamily="34" charset="0"/>
              </a:rPr>
              <a:t> </a:t>
            </a:r>
            <a:r>
              <a:rPr lang="en-US" sz="1200" dirty="0" smtClean="0">
                <a:solidFill>
                  <a:srgbClr val="000000"/>
                </a:solidFill>
                <a:latin typeface="Arial" panose="020B0604020202020204" pitchFamily="34" charset="0"/>
                <a:cs typeface="Arial" panose="020B0604020202020204" pitchFamily="34" charset="0"/>
              </a:rPr>
              <a:t>         </a:t>
            </a:r>
            <a:r>
              <a:rPr lang="ro-RO" sz="1200" dirty="0" smtClean="0">
                <a:solidFill>
                  <a:srgbClr val="000000"/>
                </a:solidFill>
                <a:latin typeface="Arial" panose="020B0604020202020204" pitchFamily="34" charset="0"/>
                <a:cs typeface="Arial" panose="020B0604020202020204" pitchFamily="34" charset="0"/>
              </a:rPr>
              <a:t>evenimente</a:t>
            </a:r>
            <a:r>
              <a:rPr lang="ro-RO" sz="1200" dirty="0">
                <a:solidFill>
                  <a:srgbClr val="000000"/>
                </a:solidFill>
                <a:latin typeface="Arial" panose="020B0604020202020204" pitchFamily="34" charset="0"/>
                <a:cs typeface="Arial" panose="020B0604020202020204" pitchFamily="34" charset="0"/>
              </a:rPr>
              <a:t>, altor texte </a:t>
            </a:r>
            <a:r>
              <a:rPr lang="ro-RO" sz="1200" dirty="0" smtClean="0">
                <a:solidFill>
                  <a:srgbClr val="000000"/>
                </a:solidFill>
                <a:latin typeface="Arial" panose="020B0604020202020204" pitchFamily="34" charset="0"/>
                <a:cs typeface="Arial" panose="020B0604020202020204" pitchFamily="34" charset="0"/>
              </a:rPr>
              <a:t>autentice</a:t>
            </a:r>
            <a:endParaRPr lang="ro-RO" sz="1200" dirty="0">
              <a:latin typeface="Arial" panose="020B0604020202020204" pitchFamily="34" charset="0"/>
              <a:cs typeface="Arial" panose="020B0604020202020204" pitchFamily="34" charset="0"/>
            </a:endParaRPr>
          </a:p>
          <a:p>
            <a:pPr indent="-629920" algn="just"/>
            <a:r>
              <a:rPr lang="ro-RO" sz="1200" u="sng" dirty="0" smtClean="0">
                <a:solidFill>
                  <a:srgbClr val="000000"/>
                </a:solidFill>
                <a:latin typeface="Arial" panose="020B0604020202020204" pitchFamily="34" charset="0"/>
                <a:cs typeface="Arial" panose="020B0604020202020204" pitchFamily="34" charset="0"/>
              </a:rPr>
              <a:t>Activități </a:t>
            </a:r>
            <a:r>
              <a:rPr lang="ro-RO" sz="1200" u="sng" dirty="0">
                <a:solidFill>
                  <a:srgbClr val="000000"/>
                </a:solidFill>
                <a:latin typeface="Arial" panose="020B0604020202020204" pitchFamily="34" charset="0"/>
                <a:cs typeface="Arial" panose="020B0604020202020204" pitchFamily="34" charset="0"/>
              </a:rPr>
              <a:t>de </a:t>
            </a:r>
            <a:r>
              <a:rPr lang="ro-RO" sz="1200" u="sng" dirty="0" smtClean="0">
                <a:solidFill>
                  <a:srgbClr val="000000"/>
                </a:solidFill>
                <a:latin typeface="Arial" panose="020B0604020202020204" pitchFamily="34" charset="0"/>
                <a:cs typeface="Arial" panose="020B0604020202020204" pitchFamily="34" charset="0"/>
              </a:rPr>
              <a:t>învățare:</a:t>
            </a:r>
            <a:endParaRPr lang="ro-RO" sz="1200" dirty="0">
              <a:latin typeface="Arial" panose="020B0604020202020204" pitchFamily="34" charset="0"/>
              <a:cs typeface="Arial" panose="020B0604020202020204" pitchFamily="34" charset="0"/>
            </a:endParaRPr>
          </a:p>
          <a:p>
            <a:pPr indent="-629920" algn="just"/>
            <a:endParaRPr lang="ro-RO"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629920" algn="just"/>
            <a:r>
              <a:rPr lang="pt-PT"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Leia </a:t>
            </a:r>
            <a:r>
              <a:rPr lang="pt-P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atentamente a </a:t>
            </a:r>
            <a:r>
              <a:rPr lang="pt-PT" sz="1200" i="1" dirty="0">
                <a:solidFill>
                  <a:srgbClr val="000000"/>
                </a:solidFill>
                <a:latin typeface="Arial" panose="020B0604020202020204" pitchFamily="34" charset="0"/>
                <a:ea typeface="Times New Roman" panose="02020603050405020304" pitchFamily="18" charset="0"/>
                <a:cs typeface="Arial" panose="020B0604020202020204" pitchFamily="34" charset="0"/>
              </a:rPr>
              <a:t>Lendo do galo de Barcelos </a:t>
            </a:r>
            <a:r>
              <a:rPr lang="pt-P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 responde às seguintes questões (2.1.-2.4.)</a:t>
            </a:r>
            <a:r>
              <a:rPr lang="pt-PT"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PT"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escolhendo a opção correcta (A, B ou C).</a:t>
            </a:r>
            <a:r>
              <a:rPr lang="pt-PT" sz="1200" dirty="0">
                <a:latin typeface="Arial" panose="020B0604020202020204" pitchFamily="34" charset="0"/>
                <a:ea typeface="Times New Roman" panose="02020603050405020304" pitchFamily="18" charset="0"/>
                <a:cs typeface="Arial" panose="020B0604020202020204" pitchFamily="34" charset="0"/>
              </a:rPr>
              <a:t>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indent="-629920" algn="just"/>
            <a:r>
              <a:rPr lang="pt-PT" sz="1200" b="1" u="sng" dirty="0" smtClean="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https</a:t>
            </a:r>
            <a:r>
              <a:rPr lang="pt-PT" sz="1200" b="1"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a:t>
            </a:r>
            <a:r>
              <a:rPr lang="pt-PT" sz="1200" b="1" u="sng" dirty="0" smtClean="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pt.wikipedia.org/wiki/Lenda_do_Galo_de_Barcelos</a:t>
            </a:r>
            <a:endParaRPr lang="pt-PT" sz="12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r>
              <a:rPr lang="pt-PT" sz="1200" b="1" dirty="0">
                <a:latin typeface="Arial" panose="020B0604020202020204" pitchFamily="34" charset="0"/>
                <a:cs typeface="Arial" panose="020B0604020202020204" pitchFamily="34" charset="0"/>
              </a:rPr>
              <a:t>2.1. O que é que estava a fazer o galego em Barcelos?</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a) queria </a:t>
            </a:r>
            <a:r>
              <a:rPr lang="pt-PT" sz="1200" dirty="0">
                <a:latin typeface="Arial" panose="020B0604020202020204" pitchFamily="34" charset="0"/>
                <a:cs typeface="Arial" panose="020B0604020202020204" pitchFamily="34" charset="0"/>
              </a:rPr>
              <a:t>cometer um crime</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b) queria </a:t>
            </a:r>
            <a:r>
              <a:rPr lang="pt-PT" sz="1200" dirty="0">
                <a:latin typeface="Arial" panose="020B0604020202020204" pitchFamily="34" charset="0"/>
                <a:cs typeface="Arial" panose="020B0604020202020204" pitchFamily="34" charset="0"/>
              </a:rPr>
              <a:t>descobrir o criminoso</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c) estava </a:t>
            </a:r>
            <a:r>
              <a:rPr lang="pt-PT" sz="1200" dirty="0">
                <a:latin typeface="Arial" panose="020B0604020202020204" pitchFamily="34" charset="0"/>
                <a:cs typeface="Arial" panose="020B0604020202020204" pitchFamily="34" charset="0"/>
              </a:rPr>
              <a:t>só de </a:t>
            </a:r>
            <a:r>
              <a:rPr lang="pt-PT" sz="1200" dirty="0" smtClean="0">
                <a:latin typeface="Arial" panose="020B0604020202020204" pitchFamily="34" charset="0"/>
                <a:cs typeface="Arial" panose="020B0604020202020204" pitchFamily="34" charset="0"/>
              </a:rPr>
              <a:t>passagem</a:t>
            </a:r>
          </a:p>
          <a:p>
            <a:pPr lvl="0"/>
            <a:endParaRPr lang="ro-RO" sz="1200" b="1" dirty="0">
              <a:latin typeface="Arial" panose="020B0604020202020204" pitchFamily="34" charset="0"/>
              <a:cs typeface="Arial" panose="020B0604020202020204" pitchFamily="34" charset="0"/>
            </a:endParaRPr>
          </a:p>
          <a:p>
            <a:r>
              <a:rPr lang="pt-PT" sz="1200" b="1" dirty="0">
                <a:latin typeface="Arial" panose="020B0604020202020204" pitchFamily="34" charset="0"/>
                <a:cs typeface="Arial" panose="020B0604020202020204" pitchFamily="34" charset="0"/>
              </a:rPr>
              <a:t>2.2. Ao ser condenado à morte, o peregrino quis ver o juiz para...</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a) se </a:t>
            </a:r>
            <a:r>
              <a:rPr lang="pt-PT" sz="1200" dirty="0">
                <a:latin typeface="Arial" panose="020B0604020202020204" pitchFamily="34" charset="0"/>
                <a:cs typeface="Arial" panose="020B0604020202020204" pitchFamily="34" charset="0"/>
              </a:rPr>
              <a:t>defender das acusações </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b) se </a:t>
            </a:r>
            <a:r>
              <a:rPr lang="pt-PT" sz="1200" dirty="0">
                <a:latin typeface="Arial" panose="020B0604020202020204" pitchFamily="34" charset="0"/>
                <a:cs typeface="Arial" panose="020B0604020202020204" pitchFamily="34" charset="0"/>
              </a:rPr>
              <a:t>banquetear com os amigos</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c) ver </a:t>
            </a:r>
            <a:r>
              <a:rPr lang="pt-PT" sz="1200" dirty="0">
                <a:latin typeface="Arial" panose="020B0604020202020204" pitchFamily="34" charset="0"/>
                <a:cs typeface="Arial" panose="020B0604020202020204" pitchFamily="34" charset="0"/>
              </a:rPr>
              <a:t>o galo </a:t>
            </a:r>
            <a:r>
              <a:rPr lang="pt-PT" sz="1200" dirty="0" smtClean="0">
                <a:latin typeface="Arial" panose="020B0604020202020204" pitchFamily="34" charset="0"/>
                <a:cs typeface="Arial" panose="020B0604020202020204" pitchFamily="34" charset="0"/>
              </a:rPr>
              <a:t>assado</a:t>
            </a:r>
          </a:p>
          <a:p>
            <a:pPr lvl="0"/>
            <a:endParaRPr lang="ro-RO" sz="1200" b="1" dirty="0">
              <a:latin typeface="Arial" panose="020B0604020202020204" pitchFamily="34" charset="0"/>
              <a:cs typeface="Arial" panose="020B0604020202020204" pitchFamily="34" charset="0"/>
            </a:endParaRPr>
          </a:p>
          <a:p>
            <a:r>
              <a:rPr lang="pt-PT" sz="1200" b="1" dirty="0">
                <a:latin typeface="Arial" panose="020B0604020202020204" pitchFamily="34" charset="0"/>
                <a:cs typeface="Arial" panose="020B0604020202020204" pitchFamily="34" charset="0"/>
              </a:rPr>
              <a:t>2.3. Qual foi a prova da inocência do galego?</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a) O </a:t>
            </a:r>
            <a:r>
              <a:rPr lang="pt-PT" sz="1200" dirty="0">
                <a:latin typeface="Arial" panose="020B0604020202020204" pitchFamily="34" charset="0"/>
                <a:cs typeface="Arial" panose="020B0604020202020204" pitchFamily="34" charset="0"/>
              </a:rPr>
              <a:t>galo ressuscitou e cantou</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b) O </a:t>
            </a:r>
            <a:r>
              <a:rPr lang="pt-PT" sz="1200" dirty="0">
                <a:latin typeface="Arial" panose="020B0604020202020204" pitchFamily="34" charset="0"/>
                <a:cs typeface="Arial" panose="020B0604020202020204" pitchFamily="34" charset="0"/>
              </a:rPr>
              <a:t>juiz compreendeu o seu erro</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c) A </a:t>
            </a:r>
            <a:r>
              <a:rPr lang="pt-PT" sz="1200" dirty="0">
                <a:latin typeface="Arial" panose="020B0604020202020204" pitchFamily="34" charset="0"/>
                <a:cs typeface="Arial" panose="020B0604020202020204" pitchFamily="34" charset="0"/>
              </a:rPr>
              <a:t>corda da forca tinha um nó mal </a:t>
            </a:r>
            <a:r>
              <a:rPr lang="pt-PT" sz="1200" dirty="0" smtClean="0">
                <a:latin typeface="Arial" panose="020B0604020202020204" pitchFamily="34" charset="0"/>
                <a:cs typeface="Arial" panose="020B0604020202020204" pitchFamily="34" charset="0"/>
              </a:rPr>
              <a:t>feito</a:t>
            </a:r>
          </a:p>
          <a:p>
            <a:pPr lvl="0"/>
            <a:endParaRPr lang="ro-RO" sz="1200" b="1" dirty="0">
              <a:latin typeface="Arial" panose="020B0604020202020204" pitchFamily="34" charset="0"/>
              <a:cs typeface="Arial" panose="020B0604020202020204" pitchFamily="34" charset="0"/>
            </a:endParaRPr>
          </a:p>
          <a:p>
            <a:r>
              <a:rPr lang="pt-PT" sz="1200" b="1" dirty="0">
                <a:latin typeface="Arial" panose="020B0604020202020204" pitchFamily="34" charset="0"/>
                <a:cs typeface="Arial" panose="020B0604020202020204" pitchFamily="34" charset="0"/>
              </a:rPr>
              <a:t>2.4. O galego voltou a Barcelos para construir um monumento em homenagem...</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a) ao </a:t>
            </a:r>
            <a:r>
              <a:rPr lang="pt-PT" sz="1200" dirty="0">
                <a:latin typeface="Arial" panose="020B0604020202020204" pitchFamily="34" charset="0"/>
                <a:cs typeface="Arial" panose="020B0604020202020204" pitchFamily="34" charset="0"/>
              </a:rPr>
              <a:t>galo</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b) à </a:t>
            </a:r>
            <a:r>
              <a:rPr lang="pt-PT" sz="1200" dirty="0">
                <a:latin typeface="Arial" panose="020B0604020202020204" pitchFamily="34" charset="0"/>
                <a:cs typeface="Arial" panose="020B0604020202020204" pitchFamily="34" charset="0"/>
              </a:rPr>
              <a:t>Virgem Maria e a Santiago Maior</a:t>
            </a:r>
            <a:endParaRPr lang="ro-RO" sz="1200" b="1" dirty="0">
              <a:latin typeface="Arial" panose="020B0604020202020204" pitchFamily="34" charset="0"/>
              <a:cs typeface="Arial" panose="020B0604020202020204" pitchFamily="34" charset="0"/>
            </a:endParaRPr>
          </a:p>
          <a:p>
            <a:pPr lvl="0"/>
            <a:r>
              <a:rPr lang="pt-PT" sz="1200" dirty="0" smtClean="0">
                <a:latin typeface="Arial" panose="020B0604020202020204" pitchFamily="34" charset="0"/>
                <a:cs typeface="Arial" panose="020B0604020202020204" pitchFamily="34" charset="0"/>
              </a:rPr>
              <a:t>c) a</a:t>
            </a:r>
            <a:r>
              <a:rPr lang="pt-PT" sz="1200" dirty="0">
                <a:latin typeface="Arial" panose="020B0604020202020204" pitchFamily="34" charset="0"/>
                <a:cs typeface="Arial" panose="020B0604020202020204" pitchFamily="34" charset="0"/>
              </a:rPr>
              <a:t>) e b)</a:t>
            </a:r>
            <a:endParaRPr lang="ro-RO" sz="1200" b="1" dirty="0">
              <a:latin typeface="Arial" panose="020B0604020202020204" pitchFamily="34" charset="0"/>
              <a:cs typeface="Arial" panose="020B0604020202020204" pitchFamily="34" charset="0"/>
            </a:endParaRPr>
          </a:p>
          <a:p>
            <a:pPr marL="450215" algn="just">
              <a:lnSpc>
                <a:spcPct val="150000"/>
              </a:lnSpc>
              <a:spcAft>
                <a:spcPts val="0"/>
              </a:spcAft>
            </a:pPr>
            <a:endParaRPr lang="pt-PT" sz="1200" b="1" u="sng" dirty="0" smtClean="0">
              <a:solidFill>
                <a:srgbClr val="0563C1"/>
              </a:solidFill>
              <a:latin typeface="Arial" panose="020B0604020202020204" pitchFamily="34" charset="0"/>
              <a:ea typeface="Times New Roman" panose="02020603050405020304" pitchFamily="18" charset="0"/>
              <a:cs typeface="Arial" panose="020B0604020202020204" pitchFamily="34" charset="0"/>
            </a:endParaRPr>
          </a:p>
          <a:p>
            <a:pPr marL="450215" algn="just">
              <a:lnSpc>
                <a:spcPct val="150000"/>
              </a:lnSpc>
              <a:spcAft>
                <a:spcPts val="0"/>
              </a:spcAft>
            </a:pPr>
            <a:endParaRPr lang="pt-PT" sz="12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pPr marL="450215" algn="just">
              <a:lnSpc>
                <a:spcPct val="150000"/>
              </a:lnSpc>
              <a:spcAft>
                <a:spcPts val="0"/>
              </a:spcAft>
            </a:pPr>
            <a:endParaRPr lang="pt-PT" sz="1200" b="1" u="sng" dirty="0" smtClean="0">
              <a:solidFill>
                <a:srgbClr val="0563C1"/>
              </a:solidFill>
              <a:latin typeface="Arial" panose="020B0604020202020204" pitchFamily="34" charset="0"/>
              <a:ea typeface="Times New Roman" panose="02020603050405020304" pitchFamily="18" charset="0"/>
              <a:cs typeface="Arial" panose="020B0604020202020204" pitchFamily="34" charset="0"/>
            </a:endParaRPr>
          </a:p>
          <a:p>
            <a:pPr marL="450215" algn="just">
              <a:lnSpc>
                <a:spcPct val="150000"/>
              </a:lnSpc>
              <a:spcAft>
                <a:spcPts val="0"/>
              </a:spcAft>
            </a:pPr>
            <a:endParaRPr lang="pt-PT" sz="1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pPr marL="450215" algn="just">
              <a:lnSpc>
                <a:spcPct val="150000"/>
              </a:lnSpc>
              <a:spcAft>
                <a:spcPts val="0"/>
              </a:spcAft>
            </a:pPr>
            <a:endParaRPr lang="ro-RO"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agen 1" descr="A história do Galo de Barcelos"/>
          <p:cNvPicPr/>
          <p:nvPr/>
        </p:nvPicPr>
        <p:blipFill>
          <a:blip r:embed="rId3"/>
          <a:srcRect/>
          <a:stretch>
            <a:fillRect/>
          </a:stretch>
        </p:blipFill>
        <p:spPr bwMode="auto">
          <a:xfrm>
            <a:off x="8901914" y="2569415"/>
            <a:ext cx="1766570" cy="121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3032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04" y="595829"/>
            <a:ext cx="9935299" cy="2345333"/>
          </a:xfrm>
        </p:spPr>
        <p:txBody>
          <a:bodyPr>
            <a:normAutofit fontScale="90000"/>
          </a:bodyPr>
          <a:lstStyle/>
          <a:p>
            <a:r>
              <a:rPr lang="ro-RO" sz="2200" b="1" dirty="0">
                <a:latin typeface="Arial" panose="020B0604020202020204" pitchFamily="34" charset="0"/>
                <a:cs typeface="Arial" panose="020B0604020202020204" pitchFamily="34" charset="0"/>
              </a:rPr>
              <a:t>Sufragiul feminin în </a:t>
            </a:r>
            <a:r>
              <a:rPr lang="ro-RO" sz="2200" b="1" dirty="0" smtClean="0">
                <a:latin typeface="Arial" panose="020B0604020202020204" pitchFamily="34" charset="0"/>
                <a:cs typeface="Arial" panose="020B0604020202020204" pitchFamily="34" charset="0"/>
              </a:rPr>
              <a:t>Spania</a:t>
            </a:r>
            <a:br>
              <a:rPr lang="ro-RO" sz="2200" b="1" dirty="0" smtClean="0">
                <a:latin typeface="Arial" panose="020B0604020202020204" pitchFamily="34" charset="0"/>
                <a:cs typeface="Arial" panose="020B0604020202020204" pitchFamily="34" charset="0"/>
              </a:rPr>
            </a:br>
            <a:r>
              <a:rPr lang="ro-RO" sz="2200" b="1" dirty="0">
                <a:latin typeface="Arial" panose="020B0604020202020204" pitchFamily="34" charset="0"/>
                <a:cs typeface="Arial" panose="020B0604020202020204" pitchFamily="34" charset="0"/>
              </a:rPr>
              <a:t/>
            </a:r>
            <a:br>
              <a:rPr lang="ro-RO" sz="2200" b="1" dirty="0">
                <a:latin typeface="Arial" panose="020B0604020202020204" pitchFamily="34" charset="0"/>
                <a:cs typeface="Arial" panose="020B0604020202020204" pitchFamily="34" charset="0"/>
              </a:rPr>
            </a:br>
            <a:r>
              <a:rPr lang="ro-RO" sz="2200" b="1" dirty="0" smtClean="0">
                <a:latin typeface="Arial" panose="020B0604020202020204" pitchFamily="34" charset="0"/>
                <a:cs typeface="Arial" panose="020B0604020202020204" pitchFamily="34" charset="0"/>
              </a:rPr>
              <a:t>Activitatea </a:t>
            </a:r>
            <a:r>
              <a:rPr lang="ro-RO" sz="2200" b="1" dirty="0">
                <a:latin typeface="Arial" panose="020B0604020202020204" pitchFamily="34" charset="0"/>
                <a:cs typeface="Arial" panose="020B0604020202020204" pitchFamily="34" charset="0"/>
              </a:rPr>
              <a:t>2</a:t>
            </a:r>
            <a:r>
              <a:rPr lang="ro-RO" sz="2200" dirty="0">
                <a:latin typeface="Arial" panose="020B0604020202020204" pitchFamily="34" charset="0"/>
                <a:cs typeface="Arial" panose="020B0604020202020204" pitchFamily="34" charset="0"/>
              </a:rPr>
              <a:t>: </a:t>
            </a:r>
            <a:r>
              <a:rPr lang="ro-RO" sz="2200" b="1" dirty="0">
                <a:latin typeface="Arial" panose="020B0604020202020204" pitchFamily="34" charset="0"/>
                <a:cs typeface="Arial" panose="020B0604020202020204" pitchFamily="34" charset="0"/>
              </a:rPr>
              <a:t>Poziţii divergente</a:t>
            </a:r>
            <a:r>
              <a:rPr lang="ro-RO" sz="2200" dirty="0">
                <a:latin typeface="Arial" panose="020B0604020202020204" pitchFamily="34" charset="0"/>
                <a:cs typeface="Arial" panose="020B0604020202020204" pitchFamily="34" charset="0"/>
              </a:rPr>
              <a:t>: descifrarea unui text istoric; analiza comparativă a două texte istorice (poziţii divergente asupra sufragiului feminin); dezbatere</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ro-RO" sz="2200" b="1" dirty="0">
                <a:latin typeface="Arial" panose="020B0604020202020204" pitchFamily="34" charset="0"/>
                <a:cs typeface="Arial" panose="020B0604020202020204" pitchFamily="34" charset="0"/>
              </a:rPr>
              <a:t>Timp de lucru</a:t>
            </a:r>
            <a:r>
              <a:rPr lang="ro-RO" sz="2200" dirty="0">
                <a:latin typeface="Arial" panose="020B0604020202020204" pitchFamily="34" charset="0"/>
                <a:cs typeface="Arial" panose="020B0604020202020204" pitchFamily="34" charset="0"/>
              </a:rPr>
              <a:t>: 20 </a:t>
            </a:r>
            <a:r>
              <a:rPr lang="ro-RO" sz="2200" dirty="0" smtClean="0">
                <a:latin typeface="Arial" panose="020B0604020202020204" pitchFamily="34" charset="0"/>
                <a:cs typeface="Arial" panose="020B0604020202020204" pitchFamily="34" charset="0"/>
              </a:rPr>
              <a:t>minute</a:t>
            </a:r>
            <a:br>
              <a:rPr lang="ro-RO" sz="2200" dirty="0" smtClean="0">
                <a:latin typeface="Arial" panose="020B0604020202020204" pitchFamily="34" charset="0"/>
                <a:cs typeface="Arial" panose="020B0604020202020204" pitchFamily="34" charset="0"/>
              </a:rPr>
            </a:br>
            <a:r>
              <a:rPr lang="ro-RO" sz="2200" b="1" dirty="0">
                <a:latin typeface="Arial" panose="020B0604020202020204" pitchFamily="34" charset="0"/>
                <a:cs typeface="Arial" panose="020B0604020202020204" pitchFamily="34" charset="0"/>
              </a:rPr>
              <a:t>Competenţă specifică</a:t>
            </a:r>
            <a:r>
              <a:rPr lang="ro-RO" sz="2200" dirty="0">
                <a:latin typeface="Arial" panose="020B0604020202020204" pitchFamily="34" charset="0"/>
                <a:cs typeface="Arial" panose="020B0604020202020204" pitchFamily="34" charset="0"/>
              </a:rPr>
              <a:t>: </a:t>
            </a:r>
            <a:r>
              <a:rPr lang="es-ES" sz="2200" b="1" dirty="0">
                <a:latin typeface="Arial" panose="020B0604020202020204" pitchFamily="34" charset="0"/>
                <a:cs typeface="Arial" panose="020B0604020202020204" pitchFamily="34" charset="0"/>
              </a:rPr>
              <a:t>4.2.</a:t>
            </a:r>
            <a:r>
              <a:rPr lang="es-ES" sz="2200" dirty="0">
                <a:latin typeface="Arial" panose="020B0604020202020204" pitchFamily="34" charset="0"/>
                <a:cs typeface="Arial" panose="020B0604020202020204" pitchFamily="34" charset="0"/>
              </a:rPr>
              <a:t> </a:t>
            </a:r>
            <a:r>
              <a:rPr lang="ro-RO" sz="2200" dirty="0">
                <a:latin typeface="Arial" panose="020B0604020202020204" pitchFamily="34" charset="0"/>
                <a:cs typeface="Arial" panose="020B0604020202020204" pitchFamily="34" charset="0"/>
              </a:rPr>
              <a:t>Realizarea de analize comparative referitoare la perioade istorice</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Distintas </a:t>
            </a:r>
            <a:r>
              <a:rPr lang="es-ES" sz="2200" b="1" dirty="0">
                <a:latin typeface="Arial" panose="020B0604020202020204" pitchFamily="34" charset="0"/>
                <a:cs typeface="Arial" panose="020B0604020202020204" pitchFamily="34" charset="0"/>
              </a:rPr>
              <a:t>opiniones sobre el sufragio femenino</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s-ES" sz="2200" dirty="0">
                <a:latin typeface="Arial" panose="020B0604020202020204" pitchFamily="34" charset="0"/>
                <a:cs typeface="Arial" panose="020B0604020202020204" pitchFamily="34" charset="0"/>
              </a:rPr>
              <a:t>En la nueva Constitución de 1931 se reconoce, por primera vez el derecho al voto de la mujer española, pero en el debate parlamentario se escucharon voces distintas que opinaron sobre el sufragio femenino. Presenta con tus palabras las dos opiniones expresadas para las dos mujeres diputadas que participaron al debate parlamentario. ¿Cuáles son los argumentos de cada una</a:t>
            </a:r>
            <a:r>
              <a:rPr lang="es-ES" sz="2200" dirty="0" smtClean="0">
                <a:latin typeface="Arial" panose="020B0604020202020204" pitchFamily="34" charset="0"/>
                <a:cs typeface="Arial" panose="020B0604020202020204" pitchFamily="34" charset="0"/>
              </a:rPr>
              <a:t>?</a:t>
            </a:r>
            <a:r>
              <a:rPr lang="ro-RO" sz="2200" dirty="0" smtClean="0">
                <a:latin typeface="Arial" panose="020B0604020202020204" pitchFamily="34" charset="0"/>
                <a:cs typeface="Arial" panose="020B0604020202020204" pitchFamily="34" charset="0"/>
              </a:rPr>
              <a:t/>
            </a:r>
            <a:br>
              <a:rPr lang="ro-RO" sz="2200" dirty="0" smtClean="0">
                <a:latin typeface="Arial" panose="020B0604020202020204" pitchFamily="34" charset="0"/>
                <a:cs typeface="Arial" panose="020B0604020202020204" pitchFamily="34" charset="0"/>
              </a:rPr>
            </a:br>
            <a:r>
              <a:rPr lang="ro-RO" sz="2200" dirty="0">
                <a:latin typeface="Arial" panose="020B0604020202020204" pitchFamily="34" charset="0"/>
                <a:cs typeface="Arial" panose="020B0604020202020204" pitchFamily="34" charset="0"/>
              </a:rPr>
              <a:t/>
            </a:r>
            <a:br>
              <a:rPr lang="ro-RO" sz="2200" dirty="0">
                <a:latin typeface="Arial" panose="020B0604020202020204" pitchFamily="34" charset="0"/>
                <a:cs typeface="Arial" panose="020B0604020202020204" pitchFamily="34" charset="0"/>
              </a:rPr>
            </a:br>
            <a:r>
              <a:rPr lang="ro-RO" sz="2200" dirty="0">
                <a:latin typeface="Arial" panose="020B0604020202020204" pitchFamily="34" charset="0"/>
                <a:cs typeface="Arial" panose="020B0604020202020204" pitchFamily="34" charset="0"/>
              </a:rPr>
              <a:t>En su discurso, Victoria Kent opina que … </a:t>
            </a:r>
            <a:br>
              <a:rPr lang="ro-RO" sz="2200" dirty="0">
                <a:latin typeface="Arial" panose="020B0604020202020204" pitchFamily="34" charset="0"/>
                <a:cs typeface="Arial" panose="020B0604020202020204" pitchFamily="34" charset="0"/>
              </a:rPr>
            </a:br>
            <a:r>
              <a:rPr lang="ro-RO" sz="2200" dirty="0">
                <a:latin typeface="Arial" panose="020B0604020202020204" pitchFamily="34" charset="0"/>
                <a:cs typeface="Arial" panose="020B0604020202020204" pitchFamily="34" charset="0"/>
              </a:rPr>
              <a:t>Clara Campoamor, piensa que … </a:t>
            </a:r>
            <a:br>
              <a:rPr lang="ro-RO" sz="2200" dirty="0">
                <a:latin typeface="Arial" panose="020B0604020202020204" pitchFamily="34" charset="0"/>
                <a:cs typeface="Arial" panose="020B0604020202020204" pitchFamily="34" charset="0"/>
              </a:rPr>
            </a:br>
            <a:r>
              <a:rPr lang="en-US" sz="2200" dirty="0"/>
              <a:t/>
            </a:r>
            <a:br>
              <a:rPr lang="en-US" sz="2200" dirty="0"/>
            </a:br>
            <a:endParaRPr lang="en-US" sz="2200" dirty="0"/>
          </a:p>
        </p:txBody>
      </p:sp>
    </p:spTree>
    <p:extLst>
      <p:ext uri="{BB962C8B-B14F-4D97-AF65-F5344CB8AC3E}">
        <p14:creationId xmlns:p14="http://schemas.microsoft.com/office/powerpoint/2010/main" val="755354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6036" y="849982"/>
            <a:ext cx="8964890" cy="5542961"/>
          </a:xfrm>
          <a:prstGeom prst="rect">
            <a:avLst/>
          </a:prstGeom>
        </p:spPr>
      </p:pic>
    </p:spTree>
    <p:extLst>
      <p:ext uri="{BB962C8B-B14F-4D97-AF65-F5344CB8AC3E}">
        <p14:creationId xmlns:p14="http://schemas.microsoft.com/office/powerpoint/2010/main" val="346640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105" y="2530037"/>
            <a:ext cx="8911687" cy="715163"/>
          </a:xfrm>
        </p:spPr>
        <p:txBody>
          <a:bodyPr>
            <a:normAutofit/>
          </a:bodyPr>
          <a:lstStyle/>
          <a:p>
            <a:pPr algn="ctr"/>
            <a:r>
              <a:rPr lang="ro-RO" b="1" dirty="0" smtClean="0">
                <a:latin typeface="Arial" panose="020B0604020202020204" pitchFamily="34" charset="0"/>
                <a:cs typeface="Arial" panose="020B0604020202020204" pitchFamily="34" charset="0"/>
              </a:rPr>
              <a:t>EXEMPLU DE ACTIVITATE REMEDIALĂ</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926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838" y="576975"/>
            <a:ext cx="10048972" cy="6144336"/>
          </a:xfrm>
        </p:spPr>
        <p:txBody>
          <a:bodyPr>
            <a:normAutofit fontScale="90000"/>
          </a:bodyPr>
          <a:lstStyle/>
          <a:p>
            <a:r>
              <a:rPr lang="en-US" sz="1800" b="1" dirty="0"/>
              <a:t>DISCIPLINA: LIMBA FRANCEZĂ</a:t>
            </a:r>
            <a:br>
              <a:rPr lang="en-US" sz="1800" b="1" dirty="0"/>
            </a:br>
            <a:r>
              <a:rPr lang="en-US" sz="1800" b="1" dirty="0"/>
              <a:t>Clasa:  a X-a, Limba modernă 1</a:t>
            </a:r>
            <a:br>
              <a:rPr lang="en-US" sz="1800" b="1" dirty="0"/>
            </a:br>
            <a:r>
              <a:rPr lang="en-US" sz="1800" b="1" dirty="0"/>
              <a:t>UNITATEA DE ÎNVĂȚARE 3: Cunoașterea unor aspecte semnificative din viața profesională (activități și profesiuni)</a:t>
            </a:r>
            <a:br>
              <a:rPr lang="en-US" sz="1800" b="1" dirty="0"/>
            </a:br>
            <a:r>
              <a:rPr lang="en-US" sz="1800" b="1" dirty="0"/>
              <a:t>Lecția: Lecția 2, Les </a:t>
            </a:r>
            <a:r>
              <a:rPr lang="en-US" sz="1800" b="1" dirty="0" smtClean="0"/>
              <a:t>métiers au </a:t>
            </a:r>
            <a:r>
              <a:rPr lang="en-US" sz="1800" b="1" dirty="0"/>
              <a:t>féminin</a:t>
            </a:r>
            <a:br>
              <a:rPr lang="en-US" sz="1800" b="1" dirty="0"/>
            </a:br>
            <a:r>
              <a:rPr lang="en-US" sz="1800" b="1" dirty="0"/>
              <a:t>Competența specifică: 1.4 </a:t>
            </a:r>
            <a:br>
              <a:rPr lang="en-US" sz="1800" b="1" dirty="0"/>
            </a:br>
            <a:r>
              <a:rPr lang="en-US" sz="1800" b="1" dirty="0"/>
              <a:t>Timp alocat: 10-15 minute</a:t>
            </a:r>
            <a:br>
              <a:rPr lang="en-US" sz="1800" b="1" dirty="0"/>
            </a:br>
            <a:r>
              <a:rPr lang="en-US" sz="1800" b="1" dirty="0"/>
              <a:t>Resurse: Vidéo: la bande-annonce du film «Intouchables » (2011)</a:t>
            </a:r>
            <a:br>
              <a:rPr lang="en-US" sz="1800" b="1" dirty="0"/>
            </a:br>
            <a:r>
              <a:rPr lang="en-US" sz="1800" b="1" dirty="0"/>
              <a:t>               https://www.youtube.com/watch?v=cXu2MhWYUuE&amp;ab_channel=Gaumont</a:t>
            </a:r>
            <a:br>
              <a:rPr lang="en-US" sz="1800" b="1" dirty="0"/>
            </a:br>
            <a:r>
              <a:rPr lang="en-US" sz="1800" b="1" dirty="0"/>
              <a:t>               https://enseigner.tv5monde.com/fiches-pedagogiques-fle/films-et-fic</a:t>
            </a:r>
            <a:r>
              <a:rPr lang="en-US" sz="1300" b="1" dirty="0"/>
              <a:t>tions</a:t>
            </a:r>
            <a:br>
              <a:rPr lang="en-US" sz="1300" b="1" dirty="0"/>
            </a:br>
            <a:r>
              <a:rPr lang="en-US" sz="1300" b="1" dirty="0"/>
              <a:t/>
            </a:r>
            <a:br>
              <a:rPr lang="en-US" sz="1300" b="1" dirty="0"/>
            </a:br>
            <a:r>
              <a:rPr lang="ro-RO" sz="1300" b="1" dirty="0"/>
              <a:t/>
            </a:r>
            <a:br>
              <a:rPr lang="ro-RO" sz="1300" b="1" dirty="0"/>
            </a:br>
            <a:r>
              <a:rPr lang="ro-RO" sz="1300" b="1" dirty="0" smtClean="0"/>
              <a:t/>
            </a:r>
            <a:br>
              <a:rPr lang="ro-RO" sz="1300" b="1" dirty="0" smtClean="0"/>
            </a:br>
            <a:r>
              <a:rPr lang="en-US" sz="1800" b="1" dirty="0" smtClean="0"/>
              <a:t>Analiza </a:t>
            </a:r>
            <a:r>
              <a:rPr lang="en-US" sz="1800" b="1" dirty="0"/>
              <a:t>nevoilor de remediere</a:t>
            </a:r>
            <a:br>
              <a:rPr lang="en-US" sz="1800" b="1" dirty="0"/>
            </a:br>
            <a:r>
              <a:rPr lang="ro-RO" sz="1800" b="1" dirty="0" smtClean="0"/>
              <a:t/>
            </a:r>
            <a:br>
              <a:rPr lang="ro-RO" sz="1800" b="1" dirty="0" smtClean="0"/>
            </a:br>
            <a:r>
              <a:rPr lang="en-US" sz="1800" dirty="0" smtClean="0">
                <a:latin typeface="Arial" panose="020B0604020202020204" pitchFamily="34" charset="0"/>
                <a:cs typeface="Arial" panose="020B0604020202020204" pitchFamily="34" charset="0"/>
              </a:rPr>
              <a:t>Activitatea </a:t>
            </a:r>
            <a:r>
              <a:rPr lang="en-US" sz="1800" dirty="0">
                <a:latin typeface="Arial" panose="020B0604020202020204" pitchFamily="34" charset="0"/>
                <a:cs typeface="Arial" panose="020B0604020202020204" pitchFamily="34" charset="0"/>
              </a:rPr>
              <a:t>de mai jos a fost gândită în urma constatării unor dificultăți ale elevilor de receptare a mesajelor orale autentice în diferite situații de comunicare și vizează structurarea competenței specifice 1.4. Identificarea de detalii din mesaje orale / scrise (autentice).</a:t>
            </a:r>
            <a:br>
              <a:rPr lang="en-US" sz="1800" dirty="0">
                <a:latin typeface="Arial" panose="020B0604020202020204" pitchFamily="34" charset="0"/>
                <a:cs typeface="Arial" panose="020B0604020202020204" pitchFamily="34" charset="0"/>
              </a:rPr>
            </a:br>
            <a:r>
              <a:rPr lang="ro-RO" sz="1800" dirty="0" smtClean="0">
                <a:latin typeface="Arial" panose="020B0604020202020204" pitchFamily="34" charset="0"/>
                <a:cs typeface="Arial" panose="020B0604020202020204" pitchFamily="34" charset="0"/>
              </a:rPr>
              <a:t/>
            </a:r>
            <a:br>
              <a:rPr lang="ro-RO"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Prezenta </a:t>
            </a:r>
            <a:r>
              <a:rPr lang="en-US" sz="1800" dirty="0">
                <a:latin typeface="Arial" panose="020B0604020202020204" pitchFamily="34" charset="0"/>
                <a:cs typeface="Arial" panose="020B0604020202020204" pitchFamily="34" charset="0"/>
              </a:rPr>
              <a:t>activitate se încadrează în tematica Relații interpersonale în familie și societate (style de vie, comportement social, options pour la carrière).  Demersul nostru didactic de remediere își propune să ofere elevilor posibilitatea de a-și ameliora capacitatea de înțelegere a unui document video, sensibilizându-i în același timp față de arta cinematografică și problemele societății actuale și de a-și consolida cunoștințele lexicale, în vederea unei mai bune și mai corecte exprimări în limba franceză.</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824" y="633535"/>
            <a:ext cx="9818755" cy="5823825"/>
          </a:xfrm>
        </p:spPr>
        <p:txBody>
          <a:bodyPr>
            <a:normAutofit fontScale="90000"/>
          </a:bodyPr>
          <a:lstStyle/>
          <a:p>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Activité 1: Avant le visionnage: Analysez l’affiche du film (repérez sur l'image le titre du film, le nom du réalisateur, des acteurs ; identifiez les personnages et la manière dont ils sont représentés).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ro-RO" sz="1800" b="1" dirty="0" smtClean="0">
                <a:latin typeface="Arial" panose="020B0604020202020204" pitchFamily="34" charset="0"/>
                <a:cs typeface="Arial" panose="020B0604020202020204" pitchFamily="34" charset="0"/>
              </a:rPr>
              <a:t/>
            </a:r>
            <a:br>
              <a:rPr lang="ro-RO" sz="1800" b="1" dirty="0" smtClean="0">
                <a:latin typeface="Arial" panose="020B0604020202020204" pitchFamily="34" charset="0"/>
                <a:cs typeface="Arial" panose="020B0604020202020204" pitchFamily="34" charset="0"/>
              </a:rPr>
            </a:br>
            <a:r>
              <a:rPr lang="ro-RO" sz="1800" b="1" dirty="0"/>
              <a:t/>
            </a:r>
            <a:br>
              <a:rPr lang="ro-RO" sz="1800" b="1" dirty="0"/>
            </a:br>
            <a:r>
              <a:rPr lang="ro-RO" sz="1800" b="1" dirty="0" smtClean="0"/>
              <a:t/>
            </a:r>
            <a:br>
              <a:rPr lang="ro-RO" sz="1800" b="1" dirty="0" smtClean="0"/>
            </a:br>
            <a:r>
              <a:rPr lang="ro-RO" sz="1800" b="1" dirty="0"/>
              <a:t/>
            </a:r>
            <a:br>
              <a:rPr lang="ro-RO" sz="1800" b="1" dirty="0"/>
            </a:br>
            <a:r>
              <a:rPr lang="ro-RO" sz="1800" b="1" dirty="0" smtClean="0"/>
              <a:t/>
            </a:r>
            <a:br>
              <a:rPr lang="ro-RO" sz="1800" b="1" dirty="0" smtClean="0"/>
            </a:br>
            <a:r>
              <a:rPr lang="ro-RO" sz="1800" b="1" dirty="0" smtClean="0"/>
              <a:t/>
            </a:r>
            <a:br>
              <a:rPr lang="ro-RO" sz="1800" b="1" dirty="0" smtClean="0"/>
            </a:br>
            <a:r>
              <a:rPr lang="ro-RO" sz="1800" b="1" dirty="0"/>
              <a:t/>
            </a:r>
            <a:br>
              <a:rPr lang="ro-RO" sz="1800" b="1" dirty="0"/>
            </a:br>
            <a:r>
              <a:rPr lang="ro-RO" sz="1800" b="1" dirty="0" smtClean="0"/>
              <a:t/>
            </a:r>
            <a:br>
              <a:rPr lang="ro-RO" sz="1800" b="1" dirty="0" smtClean="0"/>
            </a:br>
            <a:r>
              <a:rPr lang="ro-RO" sz="1800" b="1" dirty="0" smtClean="0"/>
              <a:t/>
            </a:r>
            <a:br>
              <a:rPr lang="ro-RO" sz="1800" b="1" dirty="0" smtClean="0"/>
            </a:br>
            <a:r>
              <a:rPr lang="ro-RO" sz="1800" b="1" dirty="0"/>
              <a:t/>
            </a:r>
            <a:br>
              <a:rPr lang="ro-RO" sz="1800" b="1" dirty="0"/>
            </a:br>
            <a:r>
              <a:rPr lang="ro-RO" sz="1800" b="1" dirty="0" smtClean="0"/>
              <a:t/>
            </a:r>
            <a:br>
              <a:rPr lang="ro-RO" sz="1800" b="1" dirty="0" smtClean="0"/>
            </a:br>
            <a:r>
              <a:rPr lang="ro-RO" sz="1800" b="1" dirty="0" smtClean="0"/>
              <a:t/>
            </a:r>
            <a:br>
              <a:rPr lang="ro-RO" sz="1800" b="1" dirty="0" smtClean="0"/>
            </a:br>
            <a:r>
              <a:rPr lang="ro-RO" sz="1800" b="1" dirty="0"/>
              <a:t/>
            </a:r>
            <a:br>
              <a:rPr lang="ro-RO" sz="1800" b="1" dirty="0"/>
            </a:br>
            <a:r>
              <a:rPr lang="fr-FR" sz="1800" dirty="0" smtClean="0">
                <a:latin typeface="Arial" panose="020B0604020202020204" pitchFamily="34" charset="0"/>
                <a:cs typeface="Arial" panose="020B0604020202020204" pitchFamily="34" charset="0"/>
              </a:rPr>
              <a:t>Activité </a:t>
            </a:r>
            <a:r>
              <a:rPr lang="fr-FR" sz="1800" dirty="0">
                <a:latin typeface="Arial" panose="020B0604020202020204" pitchFamily="34" charset="0"/>
                <a:cs typeface="Arial" panose="020B0604020202020204" pitchFamily="34" charset="0"/>
              </a:rPr>
              <a:t>2 : Regardez la bande-annonce. Décrivez les personnes, les lieux et les actions.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ro-RO" sz="1800" dirty="0" smtClean="0">
                <a:latin typeface="Arial" panose="020B0604020202020204" pitchFamily="34" charset="0"/>
                <a:cs typeface="Arial" panose="020B0604020202020204" pitchFamily="34" charset="0"/>
              </a:rPr>
              <a:t/>
            </a:r>
            <a:br>
              <a:rPr lang="ro-RO"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Activité </a:t>
            </a:r>
            <a:r>
              <a:rPr lang="fr-FR" sz="1800" dirty="0">
                <a:latin typeface="Arial" panose="020B0604020202020204" pitchFamily="34" charset="0"/>
                <a:cs typeface="Arial" panose="020B0604020202020204" pitchFamily="34" charset="0"/>
              </a:rPr>
              <a:t>3 : Écoutez un extrait en cachant les images.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fr-FR" sz="1800" i="1" dirty="0">
                <a:latin typeface="Arial" panose="020B0604020202020204" pitchFamily="34" charset="0"/>
                <a:cs typeface="Arial" panose="020B0604020202020204" pitchFamily="34" charset="0"/>
              </a:rPr>
              <a:t>Dites les sons que vous avez entendus.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fr-FR" sz="1800" i="1" dirty="0">
                <a:latin typeface="Arial" panose="020B0604020202020204" pitchFamily="34" charset="0"/>
                <a:cs typeface="Arial" panose="020B0604020202020204" pitchFamily="34" charset="0"/>
              </a:rPr>
              <a:t>Où se déroule l’action ? A l’extérieur ? A l’intérieur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fr-FR" sz="1800" i="1" dirty="0">
                <a:latin typeface="Arial" panose="020B0604020202020204" pitchFamily="34" charset="0"/>
                <a:cs typeface="Arial" panose="020B0604020202020204" pitchFamily="34" charset="0"/>
              </a:rPr>
              <a:t>Reproduisez les propos des protagonistes que vous avez retenus.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fr-FR" sz="1800" i="1" dirty="0">
                <a:latin typeface="Arial" panose="020B0604020202020204" pitchFamily="34" charset="0"/>
                <a:cs typeface="Arial" panose="020B0604020202020204" pitchFamily="34" charset="0"/>
              </a:rPr>
              <a:t>Quelles hypothèses pouvez-vous formuler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ro-RO" sz="1800" b="1" dirty="0"/>
              <a:t/>
            </a:r>
            <a:br>
              <a:rPr lang="ro-RO" sz="1800" b="1" dirty="0"/>
            </a:br>
            <a:r>
              <a:rPr lang="ro-RO" dirty="0"/>
              <a:t> </a:t>
            </a:r>
            <a:r>
              <a:rPr lang="en-US" b="1" dirty="0"/>
              <a:t/>
            </a:r>
            <a:br>
              <a:rPr lang="en-US" b="1" dirty="0"/>
            </a:br>
            <a:endParaRPr lang="en-US" sz="1300" dirty="0"/>
          </a:p>
        </p:txBody>
      </p:sp>
      <p:pic>
        <p:nvPicPr>
          <p:cNvPr id="4098" name="Picture 2" descr="Intouch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57" y="1703175"/>
            <a:ext cx="1967028" cy="258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44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2300140"/>
            <a:ext cx="9869775" cy="1404594"/>
          </a:xfrm>
        </p:spPr>
        <p:txBody>
          <a:bodyPr>
            <a:normAutofit fontScale="90000"/>
          </a:bodyPr>
          <a:lstStyle/>
          <a:p>
            <a:pPr algn="ctr"/>
            <a:r>
              <a:rPr lang="ro-RO" sz="4400" b="1" dirty="0" smtClean="0">
                <a:latin typeface="Arial" panose="020B0604020202020204" pitchFamily="34" charset="0"/>
                <a:cs typeface="Arial" panose="020B0604020202020204" pitchFamily="34" charset="0"/>
              </a:rPr>
              <a:t>EXEMPLU DE ACTIVITATE PENTRU ELEVII CU CES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841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27412" y="20177"/>
            <a:ext cx="880029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en-US" sz="1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Competenţă specifică:</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 Identificarea de detalii din mesaje orale/scrise (autentice)</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Comprensión lectora:</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5fa520cd84db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18" y="2664837"/>
            <a:ext cx="2735263" cy="1539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1647" y="1126946"/>
            <a:ext cx="7234980" cy="5616922"/>
          </a:xfrm>
          <a:prstGeom prst="rect">
            <a:avLst/>
          </a:prstGeom>
        </p:spPr>
        <p:txBody>
          <a:bodyPr wrap="square">
            <a:spAutoFit/>
          </a:bodyPr>
          <a:lstStyle/>
          <a:p>
            <a:r>
              <a:rPr lang="ro-RO" sz="1100" dirty="0" smtClean="0"/>
              <a:t>	</a:t>
            </a:r>
            <a:r>
              <a:rPr lang="en-US" sz="1200" dirty="0" smtClean="0">
                <a:latin typeface="Arial" panose="020B0604020202020204" pitchFamily="34" charset="0"/>
                <a:cs typeface="Arial" panose="020B0604020202020204" pitchFamily="34" charset="0"/>
              </a:rPr>
              <a:t>El </a:t>
            </a:r>
            <a:r>
              <a:rPr lang="en-US" sz="1200" dirty="0">
                <a:latin typeface="Arial" panose="020B0604020202020204" pitchFamily="34" charset="0"/>
                <a:cs typeface="Arial" panose="020B0604020202020204" pitchFamily="34" charset="0"/>
              </a:rPr>
              <a:t>teléfono fue inventado en el año 1854 por el inventor italiano Antonio Meucci. Lo construyó para conectar su oficina con su dormitorio y así poder hablar con su esposa, que estaba inmovilizada en cama por una enfermedad.</a:t>
            </a:r>
          </a:p>
          <a:p>
            <a:r>
              <a:rPr lang="en-US" sz="1200" dirty="0">
                <a:latin typeface="Arial" panose="020B0604020202020204" pitchFamily="34" charset="0"/>
                <a:cs typeface="Arial" panose="020B0604020202020204" pitchFamily="34" charset="0"/>
              </a:rPr>
              <a:t>	El dispositivo podía transmitir señales acústicas a distancia por medio de señales eléctricas. Era el precursor del teléfono actual, pero Meucci no tenía dinero para patentar el invento, de forma que su descubrimiento nunca fue reconocido.</a:t>
            </a:r>
          </a:p>
          <a:p>
            <a:r>
              <a:rPr lang="en-US" sz="1200" dirty="0">
                <a:latin typeface="Arial" panose="020B0604020202020204" pitchFamily="34" charset="0"/>
                <a:cs typeface="Arial" panose="020B0604020202020204" pitchFamily="34" charset="0"/>
              </a:rPr>
              <a:t>	Durante mucho tiempo, Alexander Graham Bell fue considerado el inventor del teléfono, pero solo porque fue el primero en patentar el dispositivo en 1876.</a:t>
            </a:r>
          </a:p>
          <a:p>
            <a:r>
              <a:rPr lang="en-US" sz="1200" dirty="0">
                <a:latin typeface="Arial" panose="020B0604020202020204" pitchFamily="34" charset="0"/>
                <a:cs typeface="Arial" panose="020B0604020202020204" pitchFamily="34" charset="0"/>
              </a:rPr>
              <a:t>	No fue hasta el año 2002 que el Congreso de los Estados Unidos aprobó el reconocimiento de Antonio Meucci como inventor del teléfono.</a:t>
            </a:r>
          </a:p>
          <a:p>
            <a:r>
              <a:rPr lang="en-US" sz="1200" dirty="0">
                <a:latin typeface="Arial" panose="020B0604020202020204" pitchFamily="34" charset="0"/>
                <a:cs typeface="Arial" panose="020B0604020202020204" pitchFamily="34" charset="0"/>
              </a:rPr>
              <a:t>	La primera llamada sin cables tuvo lugar en 1973 gracias a Martin Cooper, ingeniero de la empresa de telecomunicaciones Motorola.</a:t>
            </a:r>
          </a:p>
          <a:p>
            <a:r>
              <a:rPr lang="en-US" sz="1200" dirty="0">
                <a:latin typeface="Arial" panose="020B0604020202020204" pitchFamily="34" charset="0"/>
                <a:cs typeface="Arial" panose="020B0604020202020204" pitchFamily="34" charset="0"/>
              </a:rPr>
              <a:t>	Durante los años siguientes, los avances tecnológicos permitieron desarrollar los primeros modelos de teléfono móvil, que permitían comunicarse desde cualquier lugar. En ese momento, la llamada podía tener una duración máxima de 30 minutos.</a:t>
            </a:r>
          </a:p>
          <a:p>
            <a:r>
              <a:rPr lang="en-US" sz="1200" dirty="0">
                <a:latin typeface="Arial" panose="020B0604020202020204" pitchFamily="34" charset="0"/>
                <a:cs typeface="Arial" panose="020B0604020202020204" pitchFamily="34" charset="0"/>
              </a:rPr>
              <a:t>	A partir de ahí, en la década de 1990 ya había infinidad de marcas que comercializaban teléfonos móviles. Algunos eran más compactos e incluso tenían una tapa para protegerlos de los golpes.</a:t>
            </a:r>
          </a:p>
          <a:p>
            <a:r>
              <a:rPr lang="en-US" sz="1200" dirty="0">
                <a:latin typeface="Arial" panose="020B0604020202020204" pitchFamily="34" charset="0"/>
                <a:cs typeface="Arial" panose="020B0604020202020204" pitchFamily="34" charset="0"/>
              </a:rPr>
              <a:t>	La siguiente gran incorporación de los dispositivos móviles fue la pantalla a color. Pero no fue hasta este siglo que apareció el primer teléfono con cámara incorporada que permitía hacer fotografías.</a:t>
            </a:r>
          </a:p>
          <a:p>
            <a:r>
              <a:rPr lang="en-US" sz="1200" dirty="0">
                <a:latin typeface="Arial" panose="020B0604020202020204" pitchFamily="34" charset="0"/>
                <a:cs typeface="Arial" panose="020B0604020202020204" pitchFamily="34" charset="0"/>
              </a:rPr>
              <a:t>Después llegaron los mensajes de texto y los mensajes multimedia.</a:t>
            </a:r>
          </a:p>
          <a:p>
            <a:r>
              <a:rPr lang="en-US" sz="1200" dirty="0">
                <a:latin typeface="Arial" panose="020B0604020202020204" pitchFamily="34" charset="0"/>
                <a:cs typeface="Arial" panose="020B0604020202020204" pitchFamily="34" charset="0"/>
              </a:rPr>
              <a:t>	Steve Jobs revolucionó la industria del teléfono móvil y las nuevas tecnologías en 2007, cuando se presentó el primer modelo de iPhone que incluía el dispositivo táctil, la navegación por internet y otras aplicaciones de servicios.</a:t>
            </a:r>
          </a:p>
          <a:p>
            <a:r>
              <a:rPr lang="en-US" sz="1200" dirty="0">
                <a:latin typeface="Arial" panose="020B0604020202020204" pitchFamily="34" charset="0"/>
                <a:cs typeface="Arial" panose="020B0604020202020204" pitchFamily="34" charset="0"/>
              </a:rPr>
              <a:t>	El mundo del teléfono móvil está en constante cambio y evolución. Las últimas novedades incluyen los smartwatches o relojes inteligentes conectados al móvil, las pantallas curvas o los dispòsitivos resistentes al agua.</a:t>
            </a:r>
          </a:p>
          <a:p>
            <a:r>
              <a:rPr lang="en-US" sz="1100" dirty="0">
                <a:latin typeface="Arial" panose="020B0604020202020204" pitchFamily="34" charset="0"/>
                <a:cs typeface="Arial" panose="020B0604020202020204" pitchFamily="34" charset="0"/>
              </a:rPr>
              <a:t>								</a:t>
            </a:r>
            <a:r>
              <a:rPr lang="ro-RO" sz="1100" dirty="0" smtClean="0">
                <a:latin typeface="Arial" panose="020B0604020202020204" pitchFamily="34" charset="0"/>
                <a:cs typeface="Arial" panose="020B0604020202020204" pitchFamily="34" charset="0"/>
              </a:rPr>
              <a:t>	</a:t>
            </a:r>
            <a:r>
              <a:rPr lang="ro-RO" sz="1100" dirty="0" smtClean="0"/>
              <a:t>		</a:t>
            </a: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www.lavanguardia.com)</a:t>
            </a:r>
          </a:p>
          <a:p>
            <a:endParaRPr lang="en-US" dirty="0"/>
          </a:p>
          <a:p>
            <a:endParaRPr lang="en-US" dirty="0"/>
          </a:p>
        </p:txBody>
      </p:sp>
    </p:spTree>
    <p:extLst>
      <p:ext uri="{BB962C8B-B14F-4D97-AF65-F5344CB8AC3E}">
        <p14:creationId xmlns:p14="http://schemas.microsoft.com/office/powerpoint/2010/main" val="1377275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654" y="353288"/>
            <a:ext cx="9341961" cy="6355586"/>
          </a:xfrm>
          <a:prstGeom prst="rect">
            <a:avLst/>
          </a:prstGeom>
        </p:spPr>
        <p:txBody>
          <a:bodyPr wrap="square">
            <a:spAutoFit/>
          </a:bodyPr>
          <a:lstStyle/>
          <a:p>
            <a:pPr marL="457200" marR="0">
              <a:spcBef>
                <a:spcPts val="0"/>
              </a:spcBef>
              <a:spcAft>
                <a:spcPts val="0"/>
              </a:spcAft>
            </a:pPr>
            <a:r>
              <a:rPr lang="es-ES" sz="1100" b="1" dirty="0">
                <a:latin typeface="Arial" panose="020B0604020202020204" pitchFamily="34" charset="0"/>
                <a:ea typeface="Calibri" panose="020F0502020204030204" pitchFamily="34" charset="0"/>
                <a:cs typeface="Arial" panose="020B0604020202020204" pitchFamily="34" charset="0"/>
              </a:rPr>
              <a:t>Rodea la letra de la respuesta correcta.</a:t>
            </a:r>
            <a:endParaRPr lang="en-US" sz="1100" dirty="0">
              <a:latin typeface="Arial" panose="020B0604020202020204" pitchFamily="34" charset="0"/>
              <a:ea typeface="Calibri" panose="020F0502020204030204" pitchFamily="34" charset="0"/>
              <a:cs typeface="Arial" panose="020B0604020202020204" pitchFamily="34" charset="0"/>
            </a:endParaRPr>
          </a:p>
          <a:p>
            <a:pPr marL="685800" marR="0">
              <a:spcBef>
                <a:spcPts val="0"/>
              </a:spcBef>
              <a:spcAft>
                <a:spcPts val="0"/>
              </a:spcAft>
            </a:pPr>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A. </a:t>
            </a:r>
            <a:r>
              <a:rPr lang="es-ES" sz="1100" dirty="0" smtClean="0">
                <a:latin typeface="Arial" panose="020B0604020202020204" pitchFamily="34" charset="0"/>
                <a:ea typeface="Calibri" panose="020F0502020204030204" pitchFamily="34" charset="0"/>
                <a:cs typeface="Arial" panose="020B0604020202020204" pitchFamily="34" charset="0"/>
              </a:rPr>
              <a:t>Meucci </a:t>
            </a:r>
            <a:r>
              <a:rPr lang="es-ES" sz="1100" dirty="0">
                <a:latin typeface="Arial" panose="020B0604020202020204" pitchFamily="34" charset="0"/>
                <a:ea typeface="Calibri" panose="020F0502020204030204" pitchFamily="34" charset="0"/>
                <a:cs typeface="Arial" panose="020B0604020202020204" pitchFamily="34" charset="0"/>
              </a:rPr>
              <a:t>inventó el teléfono…</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para comunicarse con una persona enferma.</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para ganar dinero.</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en 1876.</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apoyado por el Congreso de los Estados Unidos.</a:t>
            </a:r>
            <a:endParaRPr lang="en-US" sz="1100" dirty="0">
              <a:latin typeface="Arial" panose="020B0604020202020204" pitchFamily="34" charset="0"/>
              <a:ea typeface="Calibri" panose="020F0502020204030204" pitchFamily="34" charset="0"/>
              <a:cs typeface="Arial" panose="020B0604020202020204" pitchFamily="34" charset="0"/>
            </a:endParaRPr>
          </a:p>
          <a:p>
            <a:pPr marL="914400" marR="0">
              <a:spcBef>
                <a:spcPts val="0"/>
              </a:spcBef>
              <a:spcAft>
                <a:spcPts val="0"/>
              </a:spcAft>
            </a:pPr>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B. </a:t>
            </a:r>
            <a:r>
              <a:rPr lang="es-ES" sz="1100" dirty="0" smtClean="0">
                <a:latin typeface="Arial" panose="020B0604020202020204" pitchFamily="34" charset="0"/>
                <a:ea typeface="Calibri" panose="020F0502020204030204" pitchFamily="34" charset="0"/>
                <a:cs typeface="Arial" panose="020B0604020202020204" pitchFamily="34" charset="0"/>
              </a:rPr>
              <a:t>Meucci </a:t>
            </a:r>
            <a:r>
              <a:rPr lang="es-ES" sz="1100" dirty="0">
                <a:latin typeface="Arial" panose="020B0604020202020204" pitchFamily="34" charset="0"/>
                <a:ea typeface="Calibri" panose="020F0502020204030204" pitchFamily="34" charset="0"/>
                <a:cs typeface="Arial" panose="020B0604020202020204" pitchFamily="34" charset="0"/>
              </a:rPr>
              <a:t>no patentó su invención…</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porque no le permitió Graham Bell.</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porque él no era el verdadero inventor.</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porque no estaba contento con el resultado de su trabajo.</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por razones económicas. </a:t>
            </a:r>
            <a:endParaRPr lang="en-US" sz="1100" dirty="0">
              <a:latin typeface="Arial" panose="020B0604020202020204" pitchFamily="34" charset="0"/>
              <a:ea typeface="Calibri" panose="020F0502020204030204" pitchFamily="34" charset="0"/>
              <a:cs typeface="Arial" panose="020B0604020202020204" pitchFamily="34" charset="0"/>
            </a:endParaRPr>
          </a:p>
          <a:p>
            <a:pPr marL="685800" marR="0">
              <a:spcBef>
                <a:spcPts val="0"/>
              </a:spcBef>
              <a:spcAft>
                <a:spcPts val="0"/>
              </a:spcAft>
            </a:pPr>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C. </a:t>
            </a:r>
            <a:r>
              <a:rPr lang="es-ES" sz="1100" dirty="0" smtClean="0">
                <a:latin typeface="Arial" panose="020B0604020202020204" pitchFamily="34" charset="0"/>
                <a:ea typeface="Calibri" panose="020F0502020204030204" pitchFamily="34" charset="0"/>
                <a:cs typeface="Arial" panose="020B0604020202020204" pitchFamily="34" charset="0"/>
              </a:rPr>
              <a:t>La </a:t>
            </a:r>
            <a:r>
              <a:rPr lang="es-ES" sz="1100" dirty="0">
                <a:latin typeface="Arial" panose="020B0604020202020204" pitchFamily="34" charset="0"/>
                <a:ea typeface="Calibri" panose="020F0502020204030204" pitchFamily="34" charset="0"/>
                <a:cs typeface="Arial" panose="020B0604020202020204" pitchFamily="34" charset="0"/>
              </a:rPr>
              <a:t>primera llamada sin cables…</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tuvo lugar gracias a Steve Jobs.</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se hizo por un iPhone.</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tuvo lugar a comienzos de los años setenta.</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no duró más de 30 minutos.</a:t>
            </a:r>
            <a:endParaRPr lang="en-US" sz="1100" dirty="0">
              <a:latin typeface="Arial" panose="020B0604020202020204" pitchFamily="34" charset="0"/>
              <a:ea typeface="Calibri" panose="020F0502020204030204" pitchFamily="34" charset="0"/>
              <a:cs typeface="Arial" panose="020B0604020202020204" pitchFamily="34" charset="0"/>
            </a:endParaRPr>
          </a:p>
          <a:p>
            <a:pPr marL="914400" marR="0">
              <a:spcBef>
                <a:spcPts val="0"/>
              </a:spcBef>
              <a:spcAft>
                <a:spcPts val="0"/>
              </a:spcAft>
            </a:pPr>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D. </a:t>
            </a:r>
            <a:r>
              <a:rPr lang="es-ES" sz="1100" dirty="0" smtClean="0">
                <a:latin typeface="Arial" panose="020B0604020202020204" pitchFamily="34" charset="0"/>
                <a:ea typeface="Calibri" panose="020F0502020204030204" pitchFamily="34" charset="0"/>
                <a:cs typeface="Arial" panose="020B0604020202020204" pitchFamily="34" charset="0"/>
              </a:rPr>
              <a:t>Según </a:t>
            </a:r>
            <a:r>
              <a:rPr lang="es-ES" sz="1100" dirty="0">
                <a:latin typeface="Arial" panose="020B0604020202020204" pitchFamily="34" charset="0"/>
                <a:ea typeface="Calibri" panose="020F0502020204030204" pitchFamily="34" charset="0"/>
                <a:cs typeface="Arial" panose="020B0604020202020204" pitchFamily="34" charset="0"/>
              </a:rPr>
              <a:t>el texto,…</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la cámara fue incorporada al teléfono antes de la pantalla a color.</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la cámara fue incorporada al teléfono después de la pantalla a color.</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los mensajes multimedia llegaron antes de los mensajes de texto.</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los primeros móviles tenían tapa y cámara fotográfica incorporada.</a:t>
            </a:r>
            <a:endParaRPr lang="en-US" sz="1100" dirty="0">
              <a:latin typeface="Arial" panose="020B0604020202020204" pitchFamily="34" charset="0"/>
              <a:ea typeface="Calibri" panose="020F0502020204030204" pitchFamily="34" charset="0"/>
              <a:cs typeface="Arial" panose="020B0604020202020204" pitchFamily="34" charset="0"/>
            </a:endParaRPr>
          </a:p>
          <a:p>
            <a:pPr marL="685800" marR="0">
              <a:spcBef>
                <a:spcPts val="0"/>
              </a:spcBef>
              <a:spcAft>
                <a:spcPts val="0"/>
              </a:spcAft>
            </a:pPr>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E. </a:t>
            </a:r>
            <a:r>
              <a:rPr lang="es-ES" sz="1100" dirty="0" smtClean="0">
                <a:latin typeface="Arial" panose="020B0604020202020204" pitchFamily="34" charset="0"/>
                <a:ea typeface="Calibri" panose="020F0502020204030204" pitchFamily="34" charset="0"/>
                <a:cs typeface="Arial" panose="020B0604020202020204" pitchFamily="34" charset="0"/>
              </a:rPr>
              <a:t>La </a:t>
            </a:r>
            <a:r>
              <a:rPr lang="es-ES" sz="1100" dirty="0">
                <a:latin typeface="Arial" panose="020B0604020202020204" pitchFamily="34" charset="0"/>
                <a:ea typeface="Calibri" panose="020F0502020204030204" pitchFamily="34" charset="0"/>
                <a:cs typeface="Arial" panose="020B0604020202020204" pitchFamily="34" charset="0"/>
              </a:rPr>
              <a:t>navegación en la red  por el móvil se hizo posible…</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en 1973.</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gracias a la compañía Motorola.</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en 1990.</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al aparecer el primer modelo de iPhone. </a:t>
            </a:r>
            <a:endParaRPr lang="en-US" sz="1100" dirty="0">
              <a:latin typeface="Arial" panose="020B0604020202020204" pitchFamily="34" charset="0"/>
              <a:ea typeface="Calibri" panose="020F0502020204030204" pitchFamily="34" charset="0"/>
              <a:cs typeface="Arial" panose="020B0604020202020204" pitchFamily="34" charset="0"/>
            </a:endParaRPr>
          </a:p>
          <a:p>
            <a:r>
              <a:rPr lang="es-ES" sz="11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ro-RO" sz="1100" dirty="0" smtClean="0">
                <a:latin typeface="Arial" panose="020B0604020202020204" pitchFamily="34" charset="0"/>
                <a:ea typeface="Calibri" panose="020F0502020204030204" pitchFamily="34" charset="0"/>
                <a:cs typeface="Arial" panose="020B0604020202020204" pitchFamily="34" charset="0"/>
              </a:rPr>
              <a:t>F. </a:t>
            </a:r>
            <a:r>
              <a:rPr lang="es-ES" sz="1100" dirty="0" smtClean="0">
                <a:latin typeface="Arial" panose="020B0604020202020204" pitchFamily="34" charset="0"/>
                <a:ea typeface="Calibri" panose="020F0502020204030204" pitchFamily="34" charset="0"/>
                <a:cs typeface="Arial" panose="020B0604020202020204" pitchFamily="34" charset="0"/>
              </a:rPr>
              <a:t>En </a:t>
            </a:r>
            <a:r>
              <a:rPr lang="es-ES" sz="1100" dirty="0">
                <a:latin typeface="Arial" panose="020B0604020202020204" pitchFamily="34" charset="0"/>
                <a:ea typeface="Calibri" panose="020F0502020204030204" pitchFamily="34" charset="0"/>
                <a:cs typeface="Arial" panose="020B0604020202020204" pitchFamily="34" charset="0"/>
              </a:rPr>
              <a:t>el texto se dice que hoy día,…</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los móviles han dejado de evolucionar.</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han aparecido otros dispositivos relacionados con el móvil.</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la gente espera la aparición de las pantallas curvas.</a:t>
            </a: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s-ES" sz="1100" dirty="0">
                <a:latin typeface="Arial" panose="020B0604020202020204" pitchFamily="34" charset="0"/>
                <a:ea typeface="Calibri" panose="020F0502020204030204" pitchFamily="34" charset="0"/>
                <a:cs typeface="Arial" panose="020B0604020202020204" pitchFamily="34" charset="0"/>
              </a:rPr>
              <a:t>los compradores esperan el lanzamiento del reloj inteligente.</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69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836" y="430306"/>
            <a:ext cx="3668136" cy="729191"/>
          </a:xfrm>
        </p:spPr>
        <p:txBody>
          <a:bodyPr>
            <a:noAutofit/>
          </a:bodyPr>
          <a:lstStyle/>
          <a:p>
            <a:r>
              <a:rPr lang="en-US" sz="1800" b="1" dirty="0">
                <a:latin typeface="Arial" panose="020B0604020202020204" pitchFamily="34" charset="0"/>
                <a:cs typeface="Arial" panose="020B0604020202020204" pitchFamily="34" charset="0"/>
              </a:rPr>
              <a:t>ADAPTARE CURRICULARĂ </a:t>
            </a:r>
            <a:r>
              <a:rPr lang="ro-RO" sz="1800" b="1" dirty="0" smtClean="0">
                <a:latin typeface="Arial" panose="020B0604020202020204" pitchFamily="34" charset="0"/>
                <a:cs typeface="Arial" panose="020B0604020202020204" pitchFamily="34" charset="0"/>
              </a:rPr>
              <a:t/>
            </a:r>
            <a:br>
              <a:rPr lang="ro-RO"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NESEMNIFICATIVĂ</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2241176" y="1159496"/>
            <a:ext cx="4389285" cy="5698504"/>
          </a:xfrm>
          <a:prstGeom prst="rect">
            <a:avLst/>
          </a:prstGeom>
        </p:spPr>
        <p:txBody>
          <a:bodyPr wrap="square">
            <a:spAutoFit/>
          </a:bodyPr>
          <a:lstStyle/>
          <a:p>
            <a:pPr marL="457200" marR="0">
              <a:spcBef>
                <a:spcPts val="0"/>
              </a:spcBef>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Rodea la letra de la respuesta correcta.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A.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Meucci </a:t>
            </a:r>
            <a:r>
              <a:rPr lang="es-ES" sz="1100" dirty="0">
                <a:latin typeface="Times New Roman" panose="02020603050405020304" pitchFamily="18" charset="0"/>
                <a:ea typeface="Calibri" panose="020F0502020204030204" pitchFamily="34" charset="0"/>
                <a:cs typeface="Times New Roman" panose="02020603050405020304" pitchFamily="18" charset="0"/>
              </a:rPr>
              <a:t>inventó el teléfono…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para comunicarse con una persona enferma.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para ganar dinero.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en 1876.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B.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Meucci </a:t>
            </a:r>
            <a:r>
              <a:rPr lang="es-ES" sz="1100" dirty="0">
                <a:latin typeface="Times New Roman" panose="02020603050405020304" pitchFamily="18" charset="0"/>
                <a:ea typeface="Calibri" panose="020F0502020204030204" pitchFamily="34" charset="0"/>
                <a:cs typeface="Times New Roman" panose="02020603050405020304" pitchFamily="18" charset="0"/>
              </a:rPr>
              <a:t>no patentó su invención…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porque él no era el verdadero inventor.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porque no estaba contento con el resultado de su trabajo.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por razones económicas.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C.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S" sz="1100" dirty="0">
                <a:latin typeface="Times New Roman" panose="02020603050405020304" pitchFamily="18" charset="0"/>
                <a:ea typeface="Calibri" panose="020F0502020204030204" pitchFamily="34" charset="0"/>
                <a:cs typeface="Times New Roman" panose="02020603050405020304" pitchFamily="18" charset="0"/>
              </a:rPr>
              <a:t>primera llamada sin cables…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se hizo por un iPhone.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tuvo lugar a comienzos de los años setenta.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no duró más de 30 minutos.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D.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Según </a:t>
            </a:r>
            <a:r>
              <a:rPr lang="es-ES" sz="1100" dirty="0">
                <a:latin typeface="Times New Roman" panose="02020603050405020304" pitchFamily="18" charset="0"/>
                <a:ea typeface="Calibri" panose="020F0502020204030204" pitchFamily="34" charset="0"/>
                <a:cs typeface="Times New Roman" panose="02020603050405020304" pitchFamily="18" charset="0"/>
              </a:rPr>
              <a:t>el texto,…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la cámara fue incorporada al teléfono antes de la pantalla a color.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la cámara fue incorporada al teléfono después de la pantalla a color.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los mensajes multimedia llegaron antes de los mensajes de texto.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E.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S" sz="1100" dirty="0">
                <a:latin typeface="Times New Roman" panose="02020603050405020304" pitchFamily="18" charset="0"/>
                <a:ea typeface="Calibri" panose="020F0502020204030204" pitchFamily="34" charset="0"/>
                <a:cs typeface="Times New Roman" panose="02020603050405020304" pitchFamily="18" charset="0"/>
              </a:rPr>
              <a:t>navegación en la red por el móvil se hizo posible…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gracias a la compañía Motorola.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en 1990.</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al aparecer el primer modelo de iPhone.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F.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En </a:t>
            </a:r>
            <a:r>
              <a:rPr lang="es-ES" sz="1100" dirty="0">
                <a:latin typeface="Times New Roman" panose="02020603050405020304" pitchFamily="18" charset="0"/>
                <a:ea typeface="Calibri" panose="020F0502020204030204" pitchFamily="34" charset="0"/>
                <a:cs typeface="Times New Roman" panose="02020603050405020304" pitchFamily="18" charset="0"/>
              </a:rPr>
              <a:t>el texto se dice que hoy día,…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los móviles han dejado de evolucionar.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han aparecido otros dispositivos relacionados con el móvil.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los compradores esperan el lanzamiento del reloj inteligente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61142" y="1348800"/>
            <a:ext cx="5002491" cy="4493538"/>
          </a:xfrm>
          <a:prstGeom prst="rect">
            <a:avLst/>
          </a:prstGeom>
        </p:spPr>
        <p:txBody>
          <a:bodyPr wrap="square">
            <a:spAutoFit/>
          </a:bodyPr>
          <a:lstStyle/>
          <a:p>
            <a:pPr marL="457200" marR="0">
              <a:spcBef>
                <a:spcPts val="0"/>
              </a:spcBef>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Rodea la letra de la respuesta correcta.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A.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Meucci </a:t>
            </a:r>
            <a:r>
              <a:rPr lang="es-ES" sz="1100" dirty="0">
                <a:latin typeface="Times New Roman" panose="02020603050405020304" pitchFamily="18" charset="0"/>
                <a:ea typeface="Calibri" panose="020F0502020204030204" pitchFamily="34" charset="0"/>
                <a:cs typeface="Times New Roman" panose="02020603050405020304" pitchFamily="18" charset="0"/>
              </a:rPr>
              <a:t>inventó el teléfono…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para comunicarse con una persona enferma.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para ganar dinero.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B.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Meucci </a:t>
            </a:r>
            <a:r>
              <a:rPr lang="es-ES" sz="1100" dirty="0">
                <a:latin typeface="Times New Roman" panose="02020603050405020304" pitchFamily="18" charset="0"/>
                <a:ea typeface="Calibri" panose="020F0502020204030204" pitchFamily="34" charset="0"/>
                <a:cs typeface="Times New Roman" panose="02020603050405020304" pitchFamily="18" charset="0"/>
              </a:rPr>
              <a:t>no patentó su invención…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porque él no era el verdadero inventor.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por razones económicas.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7155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C.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S" sz="1100" dirty="0">
                <a:latin typeface="Times New Roman" panose="02020603050405020304" pitchFamily="18" charset="0"/>
                <a:ea typeface="Calibri" panose="020F0502020204030204" pitchFamily="34" charset="0"/>
                <a:cs typeface="Times New Roman" panose="02020603050405020304" pitchFamily="18" charset="0"/>
              </a:rPr>
              <a:t>primera llamada sin cables…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no duró más de 30 minutos.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tuvo lugar a comienzos de los años setenta.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D.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Según </a:t>
            </a:r>
            <a:r>
              <a:rPr lang="es-ES" sz="1100" dirty="0">
                <a:latin typeface="Times New Roman" panose="02020603050405020304" pitchFamily="18" charset="0"/>
                <a:ea typeface="Calibri" panose="020F0502020204030204" pitchFamily="34" charset="0"/>
                <a:cs typeface="Times New Roman" panose="02020603050405020304" pitchFamily="18" charset="0"/>
              </a:rPr>
              <a:t>el texto,…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la cámara fue incorporada al teléfono antes de la pantalla a color.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la cámara fue incorporada al teléfono después de la pantalla a color.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E.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La </a:t>
            </a:r>
            <a:r>
              <a:rPr lang="es-ES" sz="1100" dirty="0">
                <a:latin typeface="Times New Roman" panose="02020603050405020304" pitchFamily="18" charset="0"/>
                <a:ea typeface="Calibri" panose="020F0502020204030204" pitchFamily="34" charset="0"/>
                <a:cs typeface="Times New Roman" panose="02020603050405020304" pitchFamily="18" charset="0"/>
              </a:rPr>
              <a:t>navegación en la red por el móvil se hizo posible…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al aparecer el primer modelo de iPhone.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gracias a la compañía Motorola.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tabLst>
                <a:tab pos="3448050" algn="l"/>
              </a:tabLs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ro-RO" sz="1100" dirty="0" smtClean="0">
                <a:latin typeface="Times New Roman" panose="02020603050405020304" pitchFamily="18" charset="0"/>
                <a:ea typeface="Calibri" panose="020F0502020204030204" pitchFamily="34" charset="0"/>
                <a:cs typeface="Times New Roman" panose="02020603050405020304" pitchFamily="18" charset="0"/>
              </a:rPr>
              <a:t>F.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En </a:t>
            </a:r>
            <a:r>
              <a:rPr lang="es-ES" sz="1100" dirty="0">
                <a:latin typeface="Times New Roman" panose="02020603050405020304" pitchFamily="18" charset="0"/>
                <a:ea typeface="Calibri" panose="020F0502020204030204" pitchFamily="34" charset="0"/>
                <a:cs typeface="Times New Roman" panose="02020603050405020304" pitchFamily="18" charset="0"/>
              </a:rPr>
              <a:t>el texto se dice que hoy día,…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los móviles han dejado de evolucionar.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s-ES" sz="1100" dirty="0">
                <a:latin typeface="Times New Roman" panose="02020603050405020304" pitchFamily="18" charset="0"/>
                <a:ea typeface="Calibri" panose="020F0502020204030204" pitchFamily="34" charset="0"/>
                <a:cs typeface="Times New Roman" panose="02020603050405020304" pitchFamily="18" charset="0"/>
              </a:rPr>
              <a:t>han aparecido otros dispositivos relacionados con el móvil.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a:spcBef>
                <a:spcPts val="0"/>
              </a:spcBef>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a:off x="6761142" y="510988"/>
            <a:ext cx="3657047" cy="6485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latin typeface="Arial" panose="020B0604020202020204" pitchFamily="34" charset="0"/>
                <a:cs typeface="Arial" panose="020B0604020202020204" pitchFamily="34" charset="0"/>
              </a:rPr>
              <a:t>ADAPTARE CURRICULARĂ </a:t>
            </a:r>
            <a:r>
              <a:rPr lang="ro-RO" sz="1800" b="1" dirty="0" smtClean="0">
                <a:latin typeface="Arial" panose="020B0604020202020204" pitchFamily="34" charset="0"/>
                <a:cs typeface="Arial" panose="020B0604020202020204" pitchFamily="34" charset="0"/>
              </a:rPr>
              <a:t/>
            </a:r>
            <a:br>
              <a:rPr lang="ro-RO"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SEMNIFICATIVĂ</a:t>
            </a:r>
            <a:br>
              <a:rPr lang="en-US" sz="1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247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80" y="577928"/>
            <a:ext cx="8911687" cy="1280890"/>
          </a:xfrm>
        </p:spPr>
        <p:txBody>
          <a:bodyPr>
            <a:normAutofit fontScale="90000"/>
          </a:bodyPr>
          <a:lstStyle/>
          <a:p>
            <a:r>
              <a:rPr lang="ro-RO" b="1" dirty="0">
                <a:latin typeface="Arial" panose="020B0604020202020204" pitchFamily="34" charset="0"/>
                <a:cs typeface="Arial" panose="020B0604020202020204" pitchFamily="34" charset="0"/>
              </a:rPr>
              <a:t>Lectura programei școlare și</a:t>
            </a:r>
            <a:r>
              <a:rPr lang="ro-RO" dirty="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particularizarea demersului didactic prin</a:t>
            </a:r>
            <a:r>
              <a:rPr lang="ro-RO" dirty="0">
                <a:latin typeface="Arial" panose="020B0604020202020204" pitchFamily="34" charset="0"/>
                <a:cs typeface="Arial" panose="020B0604020202020204" pitchFamily="34" charset="0"/>
              </a:rPr>
              <a:t>:  </a:t>
            </a:r>
            <a:br>
              <a:rPr lang="ro-RO"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145867" y="1985818"/>
            <a:ext cx="8466448" cy="3777622"/>
          </a:xfrm>
        </p:spPr>
        <p:txBody>
          <a:bodyPr>
            <a:normAutofit/>
          </a:bodyPr>
          <a:lstStyle/>
          <a:p>
            <a:pPr marL="0" indent="0">
              <a:buNone/>
            </a:pPr>
            <a:endParaRPr lang="ro-RO" sz="2400" dirty="0" smtClean="0">
              <a:latin typeface="Rockwell" panose="02060603020205020403" pitchFamily="18" charset="0"/>
            </a:endParaRPr>
          </a:p>
          <a:p>
            <a:pPr>
              <a:buFont typeface="Wingdings" panose="05000000000000000000" pitchFamily="2" charset="2"/>
              <a:buChar char="Ø"/>
            </a:pPr>
            <a:r>
              <a:rPr lang="ro-RO" sz="2400" dirty="0" smtClean="0">
                <a:latin typeface="Arial" panose="020B0604020202020204" pitchFamily="34" charset="0"/>
                <a:cs typeface="Arial" panose="020B0604020202020204" pitchFamily="34" charset="0"/>
              </a:rPr>
              <a:t>contextualizarea învățării;</a:t>
            </a:r>
          </a:p>
          <a:p>
            <a:pPr>
              <a:buFont typeface="Wingdings" panose="05000000000000000000" pitchFamily="2" charset="2"/>
              <a:buChar char="Ø"/>
            </a:pPr>
            <a:r>
              <a:rPr lang="ro-RO" sz="2400" dirty="0" smtClean="0">
                <a:latin typeface="Arial" panose="020B0604020202020204" pitchFamily="34" charset="0"/>
                <a:cs typeface="Arial" panose="020B0604020202020204" pitchFamily="34" charset="0"/>
              </a:rPr>
              <a:t>includerea elementelor de învățare diferențiată</a:t>
            </a:r>
            <a:r>
              <a:rPr lang="en-US" sz="24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a:t>
            </a:r>
            <a:r>
              <a:rPr lang="ro-RO" sz="2400" dirty="0" smtClean="0">
                <a:latin typeface="Arial" panose="020B0604020202020204" pitchFamily="34" charset="0"/>
                <a:cs typeface="Arial" panose="020B0604020202020204" pitchFamily="34" charset="0"/>
              </a:rPr>
              <a:t>entrarea procesului predării–învățării–evaluării pe </a:t>
            </a:r>
            <a:r>
              <a:rPr lang="ro-RO" altLang="ro-RO" sz="2400" dirty="0" smtClean="0">
                <a:latin typeface="Arial" panose="020B0604020202020204" pitchFamily="34" charset="0"/>
                <a:cs typeface="Arial" panose="020B0604020202020204" pitchFamily="34" charset="0"/>
              </a:rPr>
              <a:t>operaționalitatea achizițiilor </a:t>
            </a:r>
            <a:r>
              <a:rPr lang="ro-RO" altLang="ro-RO" sz="2400" dirty="0">
                <a:latin typeface="Arial" panose="020B0604020202020204" pitchFamily="34" charset="0"/>
                <a:cs typeface="Arial" panose="020B0604020202020204" pitchFamily="34" charset="0"/>
              </a:rPr>
              <a:t>dobândite și a competențelor </a:t>
            </a:r>
            <a:r>
              <a:rPr lang="ro-RO" altLang="ro-RO" sz="2400" dirty="0" smtClean="0">
                <a:latin typeface="Arial" panose="020B0604020202020204" pitchFamily="34" charset="0"/>
                <a:cs typeface="Arial" panose="020B0604020202020204" pitchFamily="34" charset="0"/>
              </a:rPr>
              <a:t>formate</a:t>
            </a:r>
            <a:r>
              <a:rPr lang="en-US" altLang="ro-RO" sz="2400" dirty="0" smtClean="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858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693" y="2415203"/>
            <a:ext cx="8911687" cy="1647750"/>
          </a:xfrm>
        </p:spPr>
        <p:txBody>
          <a:bodyPr>
            <a:normAutofit fontScale="90000"/>
          </a:bodyPr>
          <a:lstStyle/>
          <a:p>
            <a:pPr lvl="0" algn="ctr" defTabSz="914400" eaLnBrk="0" fontAlgn="base" hangingPunct="0">
              <a:spcAft>
                <a:spcPct val="0"/>
              </a:spcAft>
            </a:pPr>
            <a:r>
              <a:rPr lang="ro-RO" altLang="ro-RO" b="1" dirty="0" smtClean="0">
                <a:latin typeface="Arial" panose="020B0604020202020204" pitchFamily="34" charset="0"/>
                <a:ea typeface="Times New Roman" panose="02020603050405020304" pitchFamily="18" charset="0"/>
                <a:cs typeface="Times New Roman" panose="02020603050405020304" pitchFamily="18" charset="0"/>
              </a:rPr>
              <a:t>EXEMPLU</a:t>
            </a:r>
            <a:br>
              <a:rPr lang="ro-RO" altLang="ro-RO" b="1" dirty="0" smtClean="0">
                <a:latin typeface="Arial" panose="020B0604020202020204" pitchFamily="34" charset="0"/>
                <a:ea typeface="Times New Roman" panose="02020603050405020304" pitchFamily="18" charset="0"/>
                <a:cs typeface="Times New Roman" panose="02020603050405020304" pitchFamily="18" charset="0"/>
              </a:rPr>
            </a:br>
            <a:r>
              <a:rPr lang="ro-RO" altLang="ro-RO" b="1" dirty="0" smtClean="0">
                <a:latin typeface="Arial" panose="020B0604020202020204" pitchFamily="34" charset="0"/>
                <a:ea typeface="Times New Roman" panose="02020603050405020304" pitchFamily="18" charset="0"/>
                <a:cs typeface="Times New Roman" panose="02020603050405020304" pitchFamily="18" charset="0"/>
              </a:rPr>
              <a:t>GRILĂ </a:t>
            </a:r>
            <a:r>
              <a:rPr lang="ro-RO" altLang="ro-RO" b="1" dirty="0">
                <a:latin typeface="Arial" panose="020B0604020202020204" pitchFamily="34" charset="0"/>
                <a:ea typeface="Times New Roman" panose="02020603050405020304" pitchFamily="18" charset="0"/>
                <a:cs typeface="Times New Roman" panose="02020603050405020304" pitchFamily="18" charset="0"/>
              </a:rPr>
              <a:t>DE EVALUARE</a:t>
            </a:r>
            <a:r>
              <a:rPr lang="ro-RO" altLang="ro-RO" dirty="0">
                <a:latin typeface="Arial" panose="020B0604020202020204" pitchFamily="34" charset="0"/>
              </a:rPr>
              <a:t/>
            </a:r>
            <a:br>
              <a:rPr lang="ro-RO" altLang="ro-RO" dirty="0">
                <a:latin typeface="Arial" panose="020B0604020202020204" pitchFamily="34" charset="0"/>
              </a:rPr>
            </a:br>
            <a:r>
              <a:rPr lang="ro-RO" altLang="ro-RO" b="1" dirty="0">
                <a:latin typeface="Arial" panose="020B0604020202020204" pitchFamily="34" charset="0"/>
                <a:ea typeface="Times New Roman" panose="02020603050405020304" pitchFamily="18" charset="0"/>
                <a:cs typeface="Times New Roman" panose="02020603050405020304" pitchFamily="18" charset="0"/>
              </a:rPr>
              <a:t>pentru producerea de mesaje scrise</a:t>
            </a:r>
            <a:r>
              <a:rPr lang="ro-RO" dirty="0"/>
              <a:t/>
            </a:r>
            <a:br>
              <a:rPr lang="ro-RO" dirty="0"/>
            </a:br>
            <a:endParaRPr lang="en-US" dirty="0"/>
          </a:p>
        </p:txBody>
      </p:sp>
    </p:spTree>
    <p:extLst>
      <p:ext uri="{BB962C8B-B14F-4D97-AF65-F5344CB8AC3E}">
        <p14:creationId xmlns:p14="http://schemas.microsoft.com/office/powerpoint/2010/main" val="2723718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5431747"/>
              </p:ext>
            </p:extLst>
          </p:nvPr>
        </p:nvGraphicFramePr>
        <p:xfrm>
          <a:off x="1259731" y="2102177"/>
          <a:ext cx="10457786" cy="4260916"/>
        </p:xfrm>
        <a:graphic>
          <a:graphicData uri="http://schemas.openxmlformats.org/drawingml/2006/table">
            <a:tbl>
              <a:tblPr>
                <a:tableStyleId>{5C22544A-7EE6-4342-B048-85BDC9FD1C3A}</a:tableStyleId>
              </a:tblPr>
              <a:tblGrid>
                <a:gridCol w="1213768">
                  <a:extLst>
                    <a:ext uri="{9D8B030D-6E8A-4147-A177-3AD203B41FA5}">
                      <a16:colId xmlns="" xmlns:a16="http://schemas.microsoft.com/office/drawing/2014/main" val="20000"/>
                    </a:ext>
                  </a:extLst>
                </a:gridCol>
                <a:gridCol w="1556019">
                  <a:extLst>
                    <a:ext uri="{9D8B030D-6E8A-4147-A177-3AD203B41FA5}">
                      <a16:colId xmlns="" xmlns:a16="http://schemas.microsoft.com/office/drawing/2014/main" val="20001"/>
                    </a:ext>
                  </a:extLst>
                </a:gridCol>
                <a:gridCol w="1484944">
                  <a:extLst>
                    <a:ext uri="{9D8B030D-6E8A-4147-A177-3AD203B41FA5}">
                      <a16:colId xmlns="" xmlns:a16="http://schemas.microsoft.com/office/drawing/2014/main" val="20002"/>
                    </a:ext>
                  </a:extLst>
                </a:gridCol>
                <a:gridCol w="1596649">
                  <a:extLst>
                    <a:ext uri="{9D8B030D-6E8A-4147-A177-3AD203B41FA5}">
                      <a16:colId xmlns="" xmlns:a16="http://schemas.microsoft.com/office/drawing/2014/main" val="20003"/>
                    </a:ext>
                  </a:extLst>
                </a:gridCol>
                <a:gridCol w="1522699">
                  <a:extLst>
                    <a:ext uri="{9D8B030D-6E8A-4147-A177-3AD203B41FA5}">
                      <a16:colId xmlns="" xmlns:a16="http://schemas.microsoft.com/office/drawing/2014/main" val="20004"/>
                    </a:ext>
                  </a:extLst>
                </a:gridCol>
                <a:gridCol w="1419730">
                  <a:extLst>
                    <a:ext uri="{9D8B030D-6E8A-4147-A177-3AD203B41FA5}">
                      <a16:colId xmlns="" xmlns:a16="http://schemas.microsoft.com/office/drawing/2014/main" val="20005"/>
                    </a:ext>
                  </a:extLst>
                </a:gridCol>
                <a:gridCol w="1663977">
                  <a:extLst>
                    <a:ext uri="{9D8B030D-6E8A-4147-A177-3AD203B41FA5}">
                      <a16:colId xmlns="" xmlns:a16="http://schemas.microsoft.com/office/drawing/2014/main" val="20006"/>
                    </a:ext>
                  </a:extLst>
                </a:gridCol>
              </a:tblGrid>
              <a:tr h="355078">
                <a:tc>
                  <a:txBody>
                    <a:bodyPr/>
                    <a:lstStyle/>
                    <a:p>
                      <a:pPr indent="-1270" algn="ctr">
                        <a:lnSpc>
                          <a:spcPct val="115000"/>
                        </a:lnSpc>
                        <a:spcAft>
                          <a:spcPts val="0"/>
                        </a:spcAft>
                      </a:pPr>
                      <a:r>
                        <a:rPr lang="ro-RO" sz="1000" b="1" dirty="0">
                          <a:effectLst/>
                        </a:rPr>
                        <a:t>Nume elev</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nchor="ctr"/>
                </a:tc>
                <a:tc>
                  <a:txBody>
                    <a:bodyPr/>
                    <a:lstStyle/>
                    <a:p>
                      <a:pPr indent="-1270" algn="ctr">
                        <a:lnSpc>
                          <a:spcPct val="115000"/>
                        </a:lnSpc>
                        <a:spcAft>
                          <a:spcPts val="0"/>
                        </a:spcAft>
                      </a:pPr>
                      <a:r>
                        <a:rPr lang="ro-RO" sz="1000" b="1" dirty="0">
                          <a:effectLst/>
                        </a:rPr>
                        <a:t>Nota 5</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nchor="ctr"/>
                </a:tc>
                <a:tc>
                  <a:txBody>
                    <a:bodyPr/>
                    <a:lstStyle/>
                    <a:p>
                      <a:pPr indent="-1270" algn="ctr">
                        <a:lnSpc>
                          <a:spcPct val="115000"/>
                        </a:lnSpc>
                        <a:spcAft>
                          <a:spcPts val="0"/>
                        </a:spcAft>
                      </a:pPr>
                      <a:r>
                        <a:rPr lang="ro-RO" sz="1000" b="1" dirty="0">
                          <a:effectLst/>
                        </a:rPr>
                        <a:t>Nota 6</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ctr">
                        <a:lnSpc>
                          <a:spcPct val="115000"/>
                        </a:lnSpc>
                        <a:spcAft>
                          <a:spcPts val="0"/>
                        </a:spcAft>
                      </a:pPr>
                      <a:r>
                        <a:rPr lang="ro-RO" sz="1000" b="1" dirty="0">
                          <a:effectLst/>
                        </a:rPr>
                        <a:t>Nota 7</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nchor="ctr"/>
                </a:tc>
                <a:tc>
                  <a:txBody>
                    <a:bodyPr/>
                    <a:lstStyle/>
                    <a:p>
                      <a:pPr indent="-1270" algn="ctr">
                        <a:lnSpc>
                          <a:spcPct val="115000"/>
                        </a:lnSpc>
                        <a:spcAft>
                          <a:spcPts val="0"/>
                        </a:spcAft>
                      </a:pPr>
                      <a:r>
                        <a:rPr lang="ro-RO" sz="1000" b="1" dirty="0">
                          <a:effectLst/>
                        </a:rPr>
                        <a:t>Nota 8</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ctr">
                        <a:lnSpc>
                          <a:spcPct val="115000"/>
                        </a:lnSpc>
                        <a:spcAft>
                          <a:spcPts val="0"/>
                        </a:spcAft>
                      </a:pPr>
                      <a:r>
                        <a:rPr lang="ro-RO" sz="1000" b="1" dirty="0">
                          <a:effectLst/>
                        </a:rPr>
                        <a:t>Nota 9</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nchor="ctr"/>
                </a:tc>
                <a:tc>
                  <a:txBody>
                    <a:bodyPr/>
                    <a:lstStyle/>
                    <a:p>
                      <a:pPr indent="-1270" algn="ctr">
                        <a:lnSpc>
                          <a:spcPct val="115000"/>
                        </a:lnSpc>
                        <a:spcAft>
                          <a:spcPts val="0"/>
                        </a:spcAft>
                      </a:pPr>
                      <a:r>
                        <a:rPr lang="ro-RO" sz="1000" b="1" dirty="0">
                          <a:effectLst/>
                        </a:rPr>
                        <a:t>Nota 10</a:t>
                      </a:r>
                      <a:endPar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nchor="ctr"/>
                </a:tc>
                <a:extLst>
                  <a:ext uri="{0D108BD9-81ED-4DB2-BD59-A6C34878D82A}">
                    <a16:rowId xmlns="" xmlns:a16="http://schemas.microsoft.com/office/drawing/2014/main" val="10000"/>
                  </a:ext>
                </a:extLst>
              </a:tr>
              <a:tr h="3905838">
                <a:tc>
                  <a:txBody>
                    <a:bodyPr/>
                    <a:lstStyle/>
                    <a:p>
                      <a:pPr indent="-1270">
                        <a:lnSpc>
                          <a:spcPct val="115000"/>
                        </a:lnSpc>
                        <a:spcAft>
                          <a:spcPts val="0"/>
                        </a:spcAft>
                      </a:pPr>
                      <a:r>
                        <a:rPr lang="ro-RO" sz="1000">
                          <a:effectLst/>
                        </a:rPr>
                        <a:t> </a:t>
                      </a:r>
                      <a:endParaRPr lang="ro-RO"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cu multe greșeli de exprimare, deși are un model oferit de profesor. </a:t>
                      </a:r>
                    </a:p>
                    <a:p>
                      <a:pPr indent="-1270" algn="just">
                        <a:lnSpc>
                          <a:spcPct val="115000"/>
                        </a:lnSpc>
                        <a:spcAft>
                          <a:spcPts val="0"/>
                        </a:spcAft>
                      </a:pPr>
                      <a:r>
                        <a:rPr lang="ro-RO" sz="1400" dirty="0">
                          <a:effectLst/>
                        </a:rPr>
                        <a:t>Nu respectă numărul de cuvinte și tipul de redactare.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cu greșeli de exprimare, încadrându-se doar în linii mari în modelul oferit de profesor. </a:t>
                      </a:r>
                    </a:p>
                    <a:p>
                      <a:pPr indent="-1270" algn="just">
                        <a:lnSpc>
                          <a:spcPct val="115000"/>
                        </a:lnSpc>
                        <a:spcAft>
                          <a:spcPts val="0"/>
                        </a:spcAft>
                      </a:pPr>
                      <a:r>
                        <a:rPr lang="ro-RO" sz="1400" dirty="0">
                          <a:effectLst/>
                        </a:rPr>
                        <a:t>Nu respectă numărul de cuvinte și tipul de redactare.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parțial clar și coerent, cu unele greșeli de exprimare, pe baza modelului oferit de profesor. Respectă tipul de redactare, dar textul este mai scurt / lung decât se cere.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în general clar și coerent, cu câteva greșeli de exprimare, pe baza modelului oferit de profesor. Respectă tipul de redactare, dar textul este mai scurt / lung decât se cere.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clar și coerent, cu doar trei-patru greșeli de exprimare. </a:t>
                      </a:r>
                    </a:p>
                    <a:p>
                      <a:pPr indent="-1270" algn="just">
                        <a:lnSpc>
                          <a:spcPct val="115000"/>
                        </a:lnSpc>
                        <a:spcAft>
                          <a:spcPts val="0"/>
                        </a:spcAft>
                      </a:pPr>
                      <a:r>
                        <a:rPr lang="ro-RO" sz="1400" dirty="0">
                          <a:effectLst/>
                        </a:rPr>
                        <a:t>Respectă numărul de cuvinte și tipul de redactare.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tc>
                  <a:txBody>
                    <a:bodyPr/>
                    <a:lstStyle/>
                    <a:p>
                      <a:pPr indent="-1270" algn="just">
                        <a:lnSpc>
                          <a:spcPct val="115000"/>
                        </a:lnSpc>
                        <a:spcAft>
                          <a:spcPts val="0"/>
                        </a:spcAft>
                      </a:pPr>
                      <a:r>
                        <a:rPr lang="ro-RO" sz="1400" dirty="0">
                          <a:effectLst/>
                        </a:rPr>
                        <a:t>Scrie un mesaj scurt, clar și coerent, fără greșeli sau cu doar una, două greșeli de exprimare. </a:t>
                      </a:r>
                    </a:p>
                    <a:p>
                      <a:pPr indent="-1270" algn="just">
                        <a:lnSpc>
                          <a:spcPct val="115000"/>
                        </a:lnSpc>
                        <a:spcAft>
                          <a:spcPts val="0"/>
                        </a:spcAft>
                      </a:pPr>
                      <a:r>
                        <a:rPr lang="ro-RO" sz="1400" dirty="0">
                          <a:effectLst/>
                        </a:rPr>
                        <a:t>Respectă întru totul numărul de cuvinte și tipul de redactare.</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01" marR="60001" marT="0" marB="0"/>
                </a:tc>
                <a:extLst>
                  <a:ext uri="{0D108BD9-81ED-4DB2-BD59-A6C34878D82A}">
                    <a16:rowId xmlns="" xmlns:a16="http://schemas.microsoft.com/office/drawing/2014/main" val="10001"/>
                  </a:ext>
                </a:extLst>
              </a:tr>
            </a:tbl>
          </a:graphicData>
        </a:graphic>
      </p:graphicFrame>
      <p:sp>
        <p:nvSpPr>
          <p:cNvPr id="9" name="Rectangle 8"/>
          <p:cNvSpPr/>
          <p:nvPr/>
        </p:nvSpPr>
        <p:spPr>
          <a:xfrm>
            <a:off x="1595726" y="544351"/>
            <a:ext cx="10338319" cy="1384995"/>
          </a:xfrm>
          <a:prstGeom prst="rect">
            <a:avLst/>
          </a:prstGeom>
        </p:spPr>
        <p:txBody>
          <a:bodyPr wrap="square">
            <a:spAutoFit/>
          </a:bodyPr>
          <a:lstStyle/>
          <a:p>
            <a:pPr lvl="0" defTabSz="914400" eaLnBrk="0" fontAlgn="base" hangingPunct="0">
              <a:spcBef>
                <a:spcPct val="0"/>
              </a:spcBef>
              <a:spcAft>
                <a:spcPct val="0"/>
              </a:spcAft>
            </a:pPr>
            <a:r>
              <a:rPr lang="ro-RO" altLang="ro-RO" sz="1400" b="1" dirty="0" smtClean="0">
                <a:latin typeface="Arial" panose="020B0604020202020204" pitchFamily="34" charset="0"/>
                <a:ea typeface="Times New Roman" panose="02020603050405020304" pitchFamily="18" charset="0"/>
                <a:cs typeface="Times New Roman" panose="02020603050405020304" pitchFamily="18" charset="0"/>
              </a:rPr>
              <a:t>Clasa</a:t>
            </a:r>
            <a:r>
              <a:rPr lang="ro-RO" altLang="ro-RO" sz="1400" b="1" dirty="0">
                <a:latin typeface="Arial" panose="020B0604020202020204" pitchFamily="34" charset="0"/>
                <a:ea typeface="Times New Roman" panose="02020603050405020304" pitchFamily="18" charset="0"/>
                <a:cs typeface="Times New Roman" panose="02020603050405020304" pitchFamily="18" charset="0"/>
              </a:rPr>
              <a:t>: a X-a, Limba modernă 1 intensiv</a:t>
            </a:r>
            <a:endParaRPr lang="ro-RO" altLang="ro-RO" sz="1400" dirty="0">
              <a:latin typeface="Arial" panose="020B0604020202020204" pitchFamily="34" charset="0"/>
            </a:endParaRPr>
          </a:p>
          <a:p>
            <a:pPr lvl="0" defTabSz="914400" eaLnBrk="0" fontAlgn="base" hangingPunct="0">
              <a:spcBef>
                <a:spcPct val="0"/>
              </a:spcBef>
              <a:spcAft>
                <a:spcPct val="0"/>
              </a:spcAft>
            </a:pPr>
            <a:r>
              <a:rPr lang="ro-RO" altLang="ro-RO" sz="1400" b="1" dirty="0">
                <a:latin typeface="Arial" panose="020B0604020202020204" pitchFamily="34" charset="0"/>
                <a:ea typeface="Times New Roman" panose="02020603050405020304" pitchFamily="18" charset="0"/>
                <a:cs typeface="Times New Roman" panose="02020603050405020304" pitchFamily="18" charset="0"/>
              </a:rPr>
              <a:t>Unitatea de învățare: Viața culturală și mass-media pentru tineret </a:t>
            </a:r>
            <a:endParaRPr lang="ro-RO" altLang="ro-RO" sz="1400" dirty="0">
              <a:latin typeface="Arial" panose="020B0604020202020204" pitchFamily="34" charset="0"/>
            </a:endParaRPr>
          </a:p>
          <a:p>
            <a:pPr lvl="0" defTabSz="914400" eaLnBrk="0" fontAlgn="base" hangingPunct="0">
              <a:spcBef>
                <a:spcPct val="0"/>
              </a:spcBef>
              <a:spcAft>
                <a:spcPct val="0"/>
              </a:spcAft>
            </a:pPr>
            <a:r>
              <a:rPr lang="ro-RO" altLang="ro-RO" sz="1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ro-RO" altLang="ro-RO" sz="1400" b="1" i="1" dirty="0">
                <a:latin typeface="Arial" panose="020B0604020202020204" pitchFamily="34" charset="0"/>
                <a:ea typeface="Times New Roman" panose="02020603050405020304" pitchFamily="18" charset="0"/>
                <a:cs typeface="Times New Roman" panose="02020603050405020304" pitchFamily="18" charset="0"/>
              </a:rPr>
              <a:t>ompetența specifică: </a:t>
            </a:r>
            <a:r>
              <a:rPr lang="ro-RO" altLang="ro-RO" sz="1400" b="1" dirty="0">
                <a:latin typeface="Arial" panose="020B0604020202020204" pitchFamily="34" charset="0"/>
                <a:ea typeface="Times New Roman" panose="02020603050405020304" pitchFamily="18" charset="0"/>
                <a:cs typeface="Times New Roman" panose="02020603050405020304" pitchFamily="18" charset="0"/>
              </a:rPr>
              <a:t>2.2 </a:t>
            </a:r>
            <a:r>
              <a:rPr lang="ro-RO" altLang="ro-RO" sz="1400" dirty="0">
                <a:latin typeface="Arial" panose="020B0604020202020204" pitchFamily="34" charset="0"/>
                <a:ea typeface="Times New Roman" panose="02020603050405020304" pitchFamily="18" charset="0"/>
                <a:cs typeface="Times New Roman" panose="02020603050405020304" pitchFamily="18" charset="0"/>
              </a:rPr>
              <a:t>Relatarea conținutului unui film / al unei povestiri, pe baza unui plan de idei dat</a:t>
            </a:r>
            <a:endParaRPr lang="ro-RO" altLang="ro-RO" sz="1400" dirty="0">
              <a:latin typeface="Arial" panose="020B0604020202020204" pitchFamily="34" charset="0"/>
            </a:endParaRPr>
          </a:p>
          <a:p>
            <a:pPr lvl="0" defTabSz="914400" eaLnBrk="0" fontAlgn="base" hangingPunct="0">
              <a:spcBef>
                <a:spcPct val="0"/>
              </a:spcBef>
              <a:spcAft>
                <a:spcPct val="0"/>
              </a:spcAft>
            </a:pPr>
            <a:r>
              <a:rPr lang="ro-RO" altLang="ro-RO" sz="1400" b="1" dirty="0">
                <a:latin typeface="Arial" panose="020B0604020202020204" pitchFamily="34" charset="0"/>
                <a:ea typeface="Times New Roman" panose="02020603050405020304" pitchFamily="18" charset="0"/>
                <a:cs typeface="Times New Roman" panose="02020603050405020304" pitchFamily="18" charset="0"/>
              </a:rPr>
              <a:t>Cerința: </a:t>
            </a:r>
            <a:r>
              <a:rPr lang="fr-FR" altLang="ro-RO" sz="1400" b="1" i="1" dirty="0">
                <a:latin typeface="Arial" panose="020B0604020202020204" pitchFamily="34" charset="0"/>
                <a:ea typeface="Times New Roman" panose="02020603050405020304" pitchFamily="18" charset="0"/>
                <a:cs typeface="Times New Roman" panose="02020603050405020304" pitchFamily="18" charset="0"/>
              </a:rPr>
              <a:t>Vous rencontrez un(e) ami (e) perdu(e) de vue depuis quelque temps. Vous lui racontez une histoire pour renouer votre </a:t>
            </a:r>
            <a:r>
              <a:rPr lang="fr-FR" altLang="ro-RO" sz="1400" b="1" i="1" dirty="0" smtClean="0">
                <a:latin typeface="Arial" panose="020B0604020202020204" pitchFamily="34" charset="0"/>
                <a:ea typeface="Times New Roman" panose="02020603050405020304" pitchFamily="18" charset="0"/>
                <a:cs typeface="Times New Roman" panose="02020603050405020304" pitchFamily="18" charset="0"/>
              </a:rPr>
              <a:t>relation</a:t>
            </a:r>
            <a:r>
              <a:rPr lang="fr-FR" altLang="ro-RO" sz="1400" b="1" i="1" dirty="0">
                <a:latin typeface="Arial" panose="020B0604020202020204" pitchFamily="34" charset="0"/>
                <a:ea typeface="Times New Roman" panose="02020603050405020304" pitchFamily="18" charset="0"/>
                <a:cs typeface="Times New Roman" panose="02020603050405020304" pitchFamily="18" charset="0"/>
              </a:rPr>
              <a:t>. Vous lui donnez les détails des événements. Utilisez le dictionnaire bilingue et le plan d’idées. (160-180 mots</a:t>
            </a:r>
            <a:r>
              <a:rPr lang="fr-FR" altLang="ro-RO" sz="1400" b="1" i="1" dirty="0" smtClean="0">
                <a:latin typeface="Arial" panose="020B0604020202020204" pitchFamily="34" charset="0"/>
                <a:ea typeface="Times New Roman" panose="02020603050405020304" pitchFamily="18" charset="0"/>
                <a:cs typeface="Times New Roman" panose="02020603050405020304" pitchFamily="18" charset="0"/>
              </a:rPr>
              <a:t>)</a:t>
            </a:r>
            <a:endParaRPr lang="ro-RO" altLang="ro-RO" sz="1400" dirty="0">
              <a:latin typeface="Arial" panose="020B0604020202020204" pitchFamily="34" charset="0"/>
            </a:endParaRPr>
          </a:p>
        </p:txBody>
      </p:sp>
    </p:spTree>
    <p:extLst>
      <p:ext uri="{BB962C8B-B14F-4D97-AF65-F5344CB8AC3E}">
        <p14:creationId xmlns:p14="http://schemas.microsoft.com/office/powerpoint/2010/main" val="1229095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6727722"/>
              </p:ext>
            </p:extLst>
          </p:nvPr>
        </p:nvGraphicFramePr>
        <p:xfrm>
          <a:off x="1730189" y="2553042"/>
          <a:ext cx="8695764" cy="3407163"/>
        </p:xfrm>
        <a:graphic>
          <a:graphicData uri="http://schemas.openxmlformats.org/drawingml/2006/table">
            <a:tbl>
              <a:tblPr firstRow="1" firstCol="1" bandRow="1">
                <a:tableStyleId>{5C22544A-7EE6-4342-B048-85BDC9FD1C3A}</a:tableStyleId>
              </a:tblPr>
              <a:tblGrid>
                <a:gridCol w="2429435"/>
                <a:gridCol w="2689411"/>
                <a:gridCol w="3576918"/>
              </a:tblGrid>
              <a:tr h="534127">
                <a:tc>
                  <a:txBody>
                    <a:bodyPr/>
                    <a:lstStyle/>
                    <a:p>
                      <a:pPr algn="l">
                        <a:lnSpc>
                          <a:spcPct val="115000"/>
                        </a:lnSpc>
                        <a:spcAft>
                          <a:spcPts val="0"/>
                        </a:spcAft>
                      </a:pPr>
                      <a:r>
                        <a:rPr lang="ro-RO" sz="700" dirty="0">
                          <a:effectLst/>
                        </a:rPr>
                        <a:t>Competențe</a:t>
                      </a:r>
                    </a:p>
                    <a:p>
                      <a:pPr algn="l">
                        <a:lnSpc>
                          <a:spcPct val="115000"/>
                        </a:lnSpc>
                        <a:spcAft>
                          <a:spcPts val="0"/>
                        </a:spcAft>
                      </a:pPr>
                      <a:r>
                        <a:rPr lang="ro-RO" sz="700" dirty="0">
                          <a:effectLst/>
                        </a:rPr>
                        <a:t> </a:t>
                      </a:r>
                    </a:p>
                    <a:p>
                      <a:pPr algn="ctr">
                        <a:lnSpc>
                          <a:spcPct val="115000"/>
                        </a:lnSpc>
                        <a:spcAft>
                          <a:spcPts val="0"/>
                        </a:spcAft>
                      </a:pPr>
                      <a:r>
                        <a:rPr lang="ro-RO" sz="700" dirty="0">
                          <a:effectLst/>
                        </a:rPr>
                        <a:t> </a:t>
                      </a:r>
                    </a:p>
                    <a:p>
                      <a:pPr algn="ctr">
                        <a:lnSpc>
                          <a:spcPct val="115000"/>
                        </a:lnSpc>
                        <a:spcAft>
                          <a:spcPts val="0"/>
                        </a:spcAft>
                      </a:pPr>
                      <a:r>
                        <a:rPr lang="ro-RO" sz="700" dirty="0">
                          <a:effectLst/>
                        </a:rPr>
                        <a:t> </a:t>
                      </a:r>
                    </a:p>
                    <a:p>
                      <a:pPr algn="ctr">
                        <a:lnSpc>
                          <a:spcPct val="115000"/>
                        </a:lnSpc>
                        <a:spcAft>
                          <a:spcPts val="0"/>
                        </a:spcAft>
                      </a:pPr>
                      <a:r>
                        <a:rPr lang="ro-RO" sz="700" dirty="0">
                          <a:effectLst/>
                        </a:rPr>
                        <a:t> </a:t>
                      </a:r>
                    </a:p>
                    <a:p>
                      <a:pPr algn="r">
                        <a:lnSpc>
                          <a:spcPct val="115000"/>
                        </a:lnSpc>
                        <a:spcAft>
                          <a:spcPts val="0"/>
                        </a:spcAft>
                      </a:pPr>
                      <a:r>
                        <a:rPr lang="ro-RO" sz="700" dirty="0">
                          <a:effectLst/>
                        </a:rPr>
                        <a:t>Conținuturi</a:t>
                      </a:r>
                      <a:endParaRPr lang="ro-RO"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l">
                        <a:lnSpc>
                          <a:spcPct val="115000"/>
                        </a:lnSpc>
                        <a:spcAft>
                          <a:spcPts val="0"/>
                        </a:spcAft>
                      </a:pPr>
                      <a:r>
                        <a:rPr lang="ro-RO" sz="700">
                          <a:effectLst/>
                        </a:rPr>
                        <a:t>1.4 Selectarea unor informații relevante din fragmente de texte informative, instrucțiuni, tabele, hărți, pentru a îndeplini o sarcină de lucru</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l">
                        <a:lnSpc>
                          <a:spcPct val="115000"/>
                        </a:lnSpc>
                        <a:spcAft>
                          <a:spcPts val="0"/>
                        </a:spcAft>
                      </a:pPr>
                      <a:r>
                        <a:rPr lang="ro-RO" sz="700" dirty="0">
                          <a:effectLst/>
                        </a:rPr>
                        <a:t>2.2 Prezentarea succintă – oral sau în scris – a unui eveniment sau a unor experiențe personale, utilizând elemente de descriere și narațiune</a:t>
                      </a:r>
                      <a:endParaRPr lang="ro-RO"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r>
              <a:tr h="623148">
                <a:tc>
                  <a:txBody>
                    <a:bodyPr/>
                    <a:lstStyle/>
                    <a:p>
                      <a:pPr algn="ctr">
                        <a:lnSpc>
                          <a:spcPct val="115000"/>
                        </a:lnSpc>
                        <a:spcAft>
                          <a:spcPts val="0"/>
                        </a:spcAft>
                      </a:pPr>
                      <a:r>
                        <a:rPr lang="ro-RO" sz="700" dirty="0">
                          <a:effectLst/>
                        </a:rPr>
                        <a:t>Tema:</a:t>
                      </a:r>
                    </a:p>
                    <a:p>
                      <a:pPr algn="l">
                        <a:lnSpc>
                          <a:spcPct val="115000"/>
                        </a:lnSpc>
                        <a:spcAft>
                          <a:spcPts val="0"/>
                        </a:spcAft>
                      </a:pPr>
                      <a:r>
                        <a:rPr lang="ro-RO" sz="700" dirty="0">
                          <a:effectLst/>
                        </a:rPr>
                        <a:t>Universul adolescenței </a:t>
                      </a:r>
                    </a:p>
                    <a:p>
                      <a:pPr algn="l">
                        <a:lnSpc>
                          <a:spcPct val="115000"/>
                        </a:lnSpc>
                        <a:spcAft>
                          <a:spcPts val="0"/>
                        </a:spcAft>
                      </a:pPr>
                      <a:r>
                        <a:rPr lang="ro-RO" sz="700" dirty="0">
                          <a:effectLst/>
                        </a:rPr>
                        <a:t> </a:t>
                      </a:r>
                    </a:p>
                    <a:p>
                      <a:pPr algn="l">
                        <a:lnSpc>
                          <a:spcPct val="115000"/>
                        </a:lnSpc>
                        <a:spcAft>
                          <a:spcPts val="0"/>
                        </a:spcAft>
                      </a:pPr>
                      <a:r>
                        <a:rPr lang="ro-RO" sz="700" dirty="0">
                          <a:effectLst/>
                        </a:rPr>
                        <a:t>Forme de prezentare :</a:t>
                      </a:r>
                    </a:p>
                    <a:p>
                      <a:pPr algn="l">
                        <a:lnSpc>
                          <a:spcPct val="115000"/>
                        </a:lnSpc>
                        <a:spcAft>
                          <a:spcPts val="0"/>
                        </a:spcAft>
                      </a:pPr>
                      <a:r>
                        <a:rPr lang="ro-RO" sz="700" dirty="0">
                          <a:effectLst/>
                        </a:rPr>
                        <a:t>C1: texte simple</a:t>
                      </a:r>
                    </a:p>
                    <a:p>
                      <a:pPr algn="l">
                        <a:lnSpc>
                          <a:spcPct val="115000"/>
                        </a:lnSpc>
                        <a:spcAft>
                          <a:spcPts val="0"/>
                        </a:spcAft>
                      </a:pPr>
                      <a:r>
                        <a:rPr lang="ro-RO" sz="700" dirty="0">
                          <a:effectLst/>
                        </a:rPr>
                        <a:t>C2 : mesaje scrise simple</a:t>
                      </a:r>
                      <a:endParaRPr lang="ro-RO"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ctr">
                        <a:lnSpc>
                          <a:spcPct val="115000"/>
                        </a:lnSpc>
                        <a:spcAft>
                          <a:spcPts val="0"/>
                        </a:spcAft>
                      </a:pPr>
                      <a:r>
                        <a:rPr lang="ro-RO" sz="700">
                          <a:effectLst/>
                        </a:rPr>
                        <a:t> </a:t>
                      </a:r>
                    </a:p>
                    <a:p>
                      <a:pPr algn="ctr">
                        <a:lnSpc>
                          <a:spcPct val="115000"/>
                        </a:lnSpc>
                        <a:spcAft>
                          <a:spcPts val="0"/>
                        </a:spcAft>
                      </a:pPr>
                      <a:r>
                        <a:rPr lang="ro-RO" sz="700">
                          <a:effectLst/>
                        </a:rPr>
                        <a:t>x</a:t>
                      </a:r>
                    </a:p>
                    <a:p>
                      <a:pPr algn="ctr">
                        <a:lnSpc>
                          <a:spcPct val="115000"/>
                        </a:lnSpc>
                        <a:spcAft>
                          <a:spcPts val="0"/>
                        </a:spcAft>
                      </a:pPr>
                      <a:r>
                        <a:rPr lang="ro-RO" sz="700">
                          <a:effectLst/>
                        </a:rPr>
                        <a:t> </a:t>
                      </a:r>
                    </a:p>
                    <a:p>
                      <a:pPr algn="ctr">
                        <a:lnSpc>
                          <a:spcPct val="115000"/>
                        </a:lnSpc>
                        <a:spcAft>
                          <a:spcPts val="0"/>
                        </a:spcAft>
                      </a:pPr>
                      <a:r>
                        <a:rPr lang="ro-RO" sz="700">
                          <a:effectLst/>
                        </a:rPr>
                        <a:t> </a:t>
                      </a:r>
                    </a:p>
                    <a:p>
                      <a:pPr algn="ctr">
                        <a:lnSpc>
                          <a:spcPct val="115000"/>
                        </a:lnSpc>
                        <a:spcAft>
                          <a:spcPts val="0"/>
                        </a:spcAft>
                      </a:pPr>
                      <a:r>
                        <a:rPr lang="ro-RO" sz="700">
                          <a:effectLst/>
                        </a:rPr>
                        <a:t>x</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ctr">
                        <a:lnSpc>
                          <a:spcPct val="115000"/>
                        </a:lnSpc>
                        <a:spcAft>
                          <a:spcPts val="0"/>
                        </a:spcAft>
                      </a:pPr>
                      <a:r>
                        <a:rPr lang="ro-RO" sz="700">
                          <a:effectLst/>
                        </a:rPr>
                        <a:t> </a:t>
                      </a:r>
                    </a:p>
                    <a:p>
                      <a:pPr algn="ctr">
                        <a:lnSpc>
                          <a:spcPct val="115000"/>
                        </a:lnSpc>
                        <a:spcAft>
                          <a:spcPts val="0"/>
                        </a:spcAft>
                      </a:pPr>
                      <a:r>
                        <a:rPr lang="ro-RO" sz="700">
                          <a:effectLst/>
                        </a:rPr>
                        <a:t>x</a:t>
                      </a:r>
                    </a:p>
                    <a:p>
                      <a:pPr algn="ctr">
                        <a:lnSpc>
                          <a:spcPct val="115000"/>
                        </a:lnSpc>
                        <a:spcAft>
                          <a:spcPts val="0"/>
                        </a:spcAft>
                      </a:pPr>
                      <a:r>
                        <a:rPr lang="ro-RO" sz="700">
                          <a:effectLst/>
                        </a:rPr>
                        <a:t> </a:t>
                      </a:r>
                    </a:p>
                    <a:p>
                      <a:pPr algn="ctr">
                        <a:lnSpc>
                          <a:spcPct val="115000"/>
                        </a:lnSpc>
                        <a:spcAft>
                          <a:spcPts val="0"/>
                        </a:spcAft>
                      </a:pPr>
                      <a:r>
                        <a:rPr lang="ro-RO" sz="700">
                          <a:effectLst/>
                        </a:rPr>
                        <a:t> </a:t>
                      </a:r>
                    </a:p>
                    <a:p>
                      <a:pPr algn="ctr">
                        <a:lnSpc>
                          <a:spcPct val="115000"/>
                        </a:lnSpc>
                        <a:spcAft>
                          <a:spcPts val="0"/>
                        </a:spcAft>
                      </a:pPr>
                      <a:r>
                        <a:rPr lang="ro-RO" sz="700">
                          <a:effectLst/>
                        </a:rPr>
                        <a:t> </a:t>
                      </a:r>
                    </a:p>
                    <a:p>
                      <a:pPr algn="ctr">
                        <a:lnSpc>
                          <a:spcPct val="115000"/>
                        </a:lnSpc>
                        <a:spcAft>
                          <a:spcPts val="0"/>
                        </a:spcAft>
                      </a:pPr>
                      <a:r>
                        <a:rPr lang="ro-RO" sz="700">
                          <a:effectLst/>
                        </a:rPr>
                        <a:t> </a:t>
                      </a:r>
                    </a:p>
                    <a:p>
                      <a:pPr algn="ctr">
                        <a:lnSpc>
                          <a:spcPct val="115000"/>
                        </a:lnSpc>
                        <a:spcAft>
                          <a:spcPts val="0"/>
                        </a:spcAft>
                      </a:pPr>
                      <a:r>
                        <a:rPr lang="ro-RO" sz="700">
                          <a:effectLst/>
                        </a:rPr>
                        <a:t>x</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r>
              <a:tr h="103579">
                <a:tc>
                  <a:txBody>
                    <a:bodyPr/>
                    <a:lstStyle/>
                    <a:p>
                      <a:pPr algn="ctr">
                        <a:lnSpc>
                          <a:spcPct val="115000"/>
                        </a:lnSpc>
                        <a:spcAft>
                          <a:spcPts val="0"/>
                        </a:spcAft>
                      </a:pPr>
                      <a:r>
                        <a:rPr lang="ro-RO" sz="700" dirty="0">
                          <a:effectLst/>
                        </a:rPr>
                        <a:t>Lexic adecvat </a:t>
                      </a:r>
                      <a:r>
                        <a:rPr lang="ro-RO" sz="700" dirty="0" smtClean="0">
                          <a:effectLst/>
                        </a:rPr>
                        <a:t>temei</a:t>
                      </a:r>
                    </a:p>
                    <a:p>
                      <a:pPr algn="ctr">
                        <a:lnSpc>
                          <a:spcPct val="115000"/>
                        </a:lnSpc>
                        <a:spcAft>
                          <a:spcPts val="0"/>
                        </a:spcAft>
                      </a:pPr>
                      <a:endParaRPr lang="ro-RO"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ctr">
                        <a:lnSpc>
                          <a:spcPct val="115000"/>
                        </a:lnSpc>
                        <a:spcAft>
                          <a:spcPts val="0"/>
                        </a:spcAft>
                      </a:pPr>
                      <a:r>
                        <a:rPr lang="ro-RO" sz="700">
                          <a:effectLst/>
                        </a:rPr>
                        <a:t>x</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ctr">
                        <a:lnSpc>
                          <a:spcPct val="115000"/>
                        </a:lnSpc>
                        <a:spcAft>
                          <a:spcPts val="0"/>
                        </a:spcAft>
                      </a:pPr>
                      <a:r>
                        <a:rPr lang="ro-RO" sz="700">
                          <a:effectLst/>
                        </a:rPr>
                        <a:t>x</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r>
              <a:tr h="1566933">
                <a:tc>
                  <a:txBody>
                    <a:bodyPr/>
                    <a:lstStyle/>
                    <a:p>
                      <a:pPr algn="ctr">
                        <a:lnSpc>
                          <a:spcPct val="115000"/>
                        </a:lnSpc>
                        <a:spcAft>
                          <a:spcPts val="0"/>
                        </a:spcAft>
                      </a:pPr>
                      <a:r>
                        <a:rPr lang="ro-RO" sz="700">
                          <a:effectLst/>
                        </a:rPr>
                        <a:t>Gramatică funcțională (acte de vorbire / funcții ale limbii) și elemente de construcție a comunicării</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l">
                        <a:lnSpc>
                          <a:spcPct val="115000"/>
                        </a:lnSpc>
                        <a:spcAft>
                          <a:spcPts val="0"/>
                        </a:spcAft>
                      </a:pPr>
                      <a:r>
                        <a:rPr lang="ro-RO" sz="700">
                          <a:effectLst/>
                        </a:rPr>
                        <a:t>A relata la prezent</a:t>
                      </a:r>
                    </a:p>
                    <a:p>
                      <a:pPr algn="l">
                        <a:lnSpc>
                          <a:spcPct val="115000"/>
                        </a:lnSpc>
                        <a:spcAft>
                          <a:spcPts val="0"/>
                        </a:spcAft>
                      </a:pPr>
                      <a:r>
                        <a:rPr lang="ro-RO" sz="700">
                          <a:effectLst/>
                        </a:rPr>
                        <a:t>- utilizarea prezentului </a:t>
                      </a:r>
                      <a:endParaRPr lang="ro-RO" sz="7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c>
                  <a:txBody>
                    <a:bodyPr/>
                    <a:lstStyle/>
                    <a:p>
                      <a:pPr algn="l">
                        <a:lnSpc>
                          <a:spcPct val="115000"/>
                        </a:lnSpc>
                        <a:spcAft>
                          <a:spcPts val="0"/>
                        </a:spcAft>
                      </a:pPr>
                      <a:r>
                        <a:rPr lang="ro-RO" sz="700" dirty="0">
                          <a:effectLst/>
                        </a:rPr>
                        <a:t>A da / a cere informații practice despre persoane, obiecte, locuri, acțiuni</a:t>
                      </a:r>
                    </a:p>
                    <a:p>
                      <a:pPr algn="l">
                        <a:lnSpc>
                          <a:spcPct val="115000"/>
                        </a:lnSpc>
                        <a:spcAft>
                          <a:spcPts val="0"/>
                        </a:spcAft>
                      </a:pPr>
                      <a:r>
                        <a:rPr lang="ro-RO" sz="700" dirty="0">
                          <a:effectLst/>
                        </a:rPr>
                        <a:t>- utilizarea prezentului / viitorului</a:t>
                      </a:r>
                    </a:p>
                    <a:p>
                      <a:pPr algn="l">
                        <a:lnSpc>
                          <a:spcPct val="115000"/>
                        </a:lnSpc>
                        <a:spcAft>
                          <a:spcPts val="0"/>
                        </a:spcAft>
                      </a:pPr>
                      <a:r>
                        <a:rPr lang="ro-RO" sz="700" dirty="0">
                          <a:effectLst/>
                        </a:rPr>
                        <a:t>- utilizarea adjectivului calificativ și a adjectivului numeral cardinal</a:t>
                      </a:r>
                    </a:p>
                    <a:p>
                      <a:pPr algn="l">
                        <a:lnSpc>
                          <a:spcPct val="115000"/>
                        </a:lnSpc>
                        <a:spcAft>
                          <a:spcPts val="0"/>
                        </a:spcAft>
                      </a:pPr>
                      <a:r>
                        <a:rPr lang="ro-RO" sz="700" dirty="0">
                          <a:effectLst/>
                        </a:rPr>
                        <a:t>- folosirea pronumelor personale și a pronumelor complemente directe și indirecte</a:t>
                      </a:r>
                    </a:p>
                    <a:p>
                      <a:pPr algn="l">
                        <a:lnSpc>
                          <a:spcPct val="107000"/>
                        </a:lnSpc>
                        <a:spcAft>
                          <a:spcPts val="0"/>
                        </a:spcAft>
                      </a:pPr>
                      <a:r>
                        <a:rPr lang="ro-RO" sz="700" dirty="0">
                          <a:effectLst/>
                        </a:rPr>
                        <a:t>- utilizarea prepozițiilor și conjuncțiilor</a:t>
                      </a:r>
                    </a:p>
                    <a:p>
                      <a:pPr algn="l">
                        <a:lnSpc>
                          <a:spcPct val="115000"/>
                        </a:lnSpc>
                        <a:spcAft>
                          <a:spcPts val="0"/>
                        </a:spcAft>
                      </a:pPr>
                      <a:r>
                        <a:rPr lang="ro-RO" sz="700" dirty="0">
                          <a:effectLst/>
                        </a:rPr>
                        <a:t>A exprima gusturi, preferințe</a:t>
                      </a:r>
                    </a:p>
                    <a:p>
                      <a:pPr algn="l">
                        <a:lnSpc>
                          <a:spcPct val="107000"/>
                        </a:lnSpc>
                        <a:spcAft>
                          <a:spcPts val="0"/>
                        </a:spcAft>
                      </a:pPr>
                      <a:r>
                        <a:rPr lang="ro-RO" sz="700" dirty="0">
                          <a:effectLst/>
                        </a:rPr>
                        <a:t>- utilizarea adjectivului calificativ</a:t>
                      </a:r>
                      <a:endParaRPr lang="ro-RO"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222" marR="66222" marT="0" marB="0"/>
                </a:tc>
              </a:tr>
            </a:tbl>
          </a:graphicData>
        </a:graphic>
      </p:graphicFrame>
      <p:sp>
        <p:nvSpPr>
          <p:cNvPr id="4" name="Rectangle 1"/>
          <p:cNvSpPr>
            <a:spLocks noChangeArrowheads="1"/>
          </p:cNvSpPr>
          <p:nvPr/>
        </p:nvSpPr>
        <p:spPr bwMode="auto">
          <a:xfrm>
            <a:off x="2124636" y="138815"/>
            <a:ext cx="9232212"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TEST DE EVALUARE INIȚIALĂ</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EXEMPLU</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Disciplina Limba franceză</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Clasa a X-a, Limba modernă 2</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Matricea de specificații</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Competențe generale: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Receptarea mesajelor transmise oral sau în scris în diferite situații de comunicare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Producerea de mesaje orale sau scrise adecvate unor anumite contexte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Competențe specifice: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Receptarea mesajelor transmise oral sau în scris în diferite situații de comunicare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 Selectarea unor informații relevante din fragmente de texte informative, instrucțiuni, tabele, hărți, pentru a îndeplini o sarcină de lucru</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Producerea de mesaje orale sau scrise adecvate unor anumite contexte</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 Elaborarea – oral sau în scris – a unor descrieri simple, cu referire la evenimente sau experiențe personale, pe bază de suport vizual sau de plan de idei</a:t>
            </a:r>
            <a:endParaRPr kumimoji="0" lang="ro-RO" altLang="ro-RO"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o-RO" altLang="ro-RO"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ro-RO" altLang="ro-RO"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799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800" b="1" dirty="0" smtClean="0">
                <a:latin typeface="Arial" panose="020B0604020202020204" pitchFamily="34" charset="0"/>
                <a:cs typeface="Arial" panose="020B0604020202020204" pitchFamily="34" charset="0"/>
              </a:rPr>
              <a:t>TESTE DE EVALUARE</a:t>
            </a:r>
            <a:br>
              <a:rPr lang="ro-RO" sz="2800" b="1" dirty="0" smtClean="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RECOMANDĂRI</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2398961" y="2117728"/>
            <a:ext cx="8823220" cy="2677656"/>
          </a:xfrm>
          <a:prstGeom prst="rect">
            <a:avLst/>
          </a:prstGeom>
        </p:spPr>
        <p:txBody>
          <a:bodyPr wrap="square">
            <a:spAutoFit/>
          </a:bodyPr>
          <a:lstStyle/>
          <a:p>
            <a:pPr marL="342900" indent="-342900">
              <a:buFont typeface="Wingdings" panose="05000000000000000000" pitchFamily="2" charset="2"/>
              <a:buChar char="v"/>
            </a:pPr>
            <a:r>
              <a:rPr lang="ro-RO" sz="2400" dirty="0" smtClean="0">
                <a:latin typeface="Rockwell" panose="02060603020205020403" pitchFamily="18" charset="0"/>
              </a:rPr>
              <a:t>Selectarea </a:t>
            </a:r>
            <a:r>
              <a:rPr lang="ro-RO" sz="2400" dirty="0">
                <a:latin typeface="Rockwell" panose="02060603020205020403" pitchFamily="18" charset="0"/>
              </a:rPr>
              <a:t>competențelor relevante pentru test</a:t>
            </a:r>
            <a:r>
              <a:rPr lang="ro-RO" sz="2400" dirty="0" smtClean="0">
                <a:latin typeface="Rockwell" panose="02060603020205020403" pitchFamily="18" charset="0"/>
              </a:rPr>
              <a:t>;</a:t>
            </a:r>
          </a:p>
          <a:p>
            <a:r>
              <a:rPr lang="ro-RO" sz="2400" dirty="0" smtClean="0">
                <a:latin typeface="Rockwell" panose="02060603020205020403" pitchFamily="18" charset="0"/>
              </a:rPr>
              <a:t> </a:t>
            </a:r>
          </a:p>
          <a:p>
            <a:pPr marL="342900" indent="-342900">
              <a:buFont typeface="Wingdings" panose="05000000000000000000" pitchFamily="2" charset="2"/>
              <a:buChar char="v"/>
            </a:pPr>
            <a:r>
              <a:rPr lang="ro-RO" sz="2400" dirty="0" smtClean="0">
                <a:latin typeface="Rockwell" panose="02060603020205020403" pitchFamily="18" charset="0"/>
              </a:rPr>
              <a:t>Crearea </a:t>
            </a:r>
            <a:r>
              <a:rPr lang="ro-RO" sz="2400" dirty="0">
                <a:latin typeface="Rockwell" panose="02060603020205020403" pitchFamily="18" charset="0"/>
              </a:rPr>
              <a:t>sarcinilor de lucru adecvate nivelului lingvistic al competențelor; </a:t>
            </a:r>
            <a:endParaRPr lang="ro-RO" sz="2400" dirty="0" smtClean="0">
              <a:latin typeface="Rockwell" panose="02060603020205020403" pitchFamily="18" charset="0"/>
            </a:endParaRPr>
          </a:p>
          <a:p>
            <a:endParaRPr lang="ro-RO" sz="2400" dirty="0" smtClean="0">
              <a:latin typeface="Rockwell" panose="02060603020205020403" pitchFamily="18" charset="0"/>
            </a:endParaRPr>
          </a:p>
          <a:p>
            <a:pPr marL="342900" indent="-342900">
              <a:buFont typeface="Wingdings" panose="05000000000000000000" pitchFamily="2" charset="2"/>
              <a:buChar char="v"/>
            </a:pPr>
            <a:r>
              <a:rPr lang="ro-RO" sz="2400" dirty="0" smtClean="0">
                <a:latin typeface="Rockwell" panose="02060603020205020403" pitchFamily="18" charset="0"/>
              </a:rPr>
              <a:t>Stabilirea </a:t>
            </a:r>
            <a:r>
              <a:rPr lang="ro-RO" sz="2400" dirty="0">
                <a:latin typeface="Rockwell" panose="02060603020205020403" pitchFamily="18" charset="0"/>
              </a:rPr>
              <a:t>baremului de evaluare și </a:t>
            </a:r>
            <a:r>
              <a:rPr lang="en-US" sz="2400" dirty="0" smtClean="0">
                <a:latin typeface="Rockwell" panose="02060603020205020403" pitchFamily="18" charset="0"/>
              </a:rPr>
              <a:t>de </a:t>
            </a:r>
            <a:r>
              <a:rPr lang="ro-RO" sz="2400" dirty="0" smtClean="0">
                <a:latin typeface="Rockwell" panose="02060603020205020403" pitchFamily="18" charset="0"/>
              </a:rPr>
              <a:t>notare</a:t>
            </a:r>
            <a:r>
              <a:rPr lang="ro-RO" sz="2400" dirty="0">
                <a:latin typeface="Rockwell" panose="02060603020205020403" pitchFamily="18" charset="0"/>
              </a:rPr>
              <a:t>, în vederea formării competenței de auto-evaluare.</a:t>
            </a:r>
            <a:endParaRPr lang="en-US" sz="2400" dirty="0"/>
          </a:p>
        </p:txBody>
      </p:sp>
    </p:spTree>
    <p:extLst>
      <p:ext uri="{BB962C8B-B14F-4D97-AF65-F5344CB8AC3E}">
        <p14:creationId xmlns:p14="http://schemas.microsoft.com/office/powerpoint/2010/main" val="3919621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3671" y="179293"/>
            <a:ext cx="10022541" cy="5493812"/>
          </a:xfrm>
          <a:prstGeom prst="rect">
            <a:avLst/>
          </a:prstGeom>
        </p:spPr>
        <p:txBody>
          <a:bodyPr wrap="square">
            <a:spAutoFit/>
          </a:bodyPr>
          <a:lstStyle/>
          <a:p>
            <a:pPr algn="ctr">
              <a:lnSpc>
                <a:spcPct val="115000"/>
              </a:lnSpc>
              <a:spcAft>
                <a:spcPts val="0"/>
              </a:spcAft>
            </a:pPr>
            <a:r>
              <a:rPr lang="ro-RO" sz="1000" b="1" dirty="0">
                <a:latin typeface="Arial" panose="020B0604020202020204" pitchFamily="34" charset="0"/>
                <a:ea typeface="Times New Roman" panose="02020603050405020304" pitchFamily="18" charset="0"/>
                <a:cs typeface="Arial" panose="020B0604020202020204" pitchFamily="34" charset="0"/>
              </a:rPr>
              <a:t>TEST DE EVALUARE INIȚIALĂ</a:t>
            </a:r>
          </a:p>
          <a:p>
            <a:pPr algn="r">
              <a:lnSpc>
                <a:spcPct val="115000"/>
              </a:lnSpc>
              <a:spcAft>
                <a:spcPts val="0"/>
              </a:spcAft>
            </a:pPr>
            <a:r>
              <a:rPr lang="ro-RO" sz="1000" b="1" dirty="0">
                <a:latin typeface="Arial" panose="020B0604020202020204" pitchFamily="34" charset="0"/>
                <a:ea typeface="Times New Roman" panose="02020603050405020304" pitchFamily="18" charset="0"/>
                <a:cs typeface="Arial" panose="020B0604020202020204" pitchFamily="34" charset="0"/>
              </a:rPr>
              <a:t>EXEMPLU</a:t>
            </a:r>
          </a:p>
          <a:p>
            <a:pPr algn="ctr">
              <a:lnSpc>
                <a:spcPct val="115000"/>
              </a:lnSpc>
              <a:spcAft>
                <a:spcPts val="0"/>
              </a:spcAft>
            </a:pPr>
            <a:r>
              <a:rPr lang="ro-RO" sz="1000" b="1" dirty="0">
                <a:latin typeface="Arial" panose="020B0604020202020204" pitchFamily="34" charset="0"/>
                <a:ea typeface="Times New Roman" panose="02020603050405020304" pitchFamily="18" charset="0"/>
                <a:cs typeface="Arial" panose="020B0604020202020204" pitchFamily="34" charset="0"/>
              </a:rPr>
              <a:t>Disciplina: Istoria Franței </a:t>
            </a:r>
          </a:p>
          <a:p>
            <a:pPr algn="ctr">
              <a:lnSpc>
                <a:spcPct val="115000"/>
              </a:lnSpc>
              <a:spcAft>
                <a:spcPts val="0"/>
              </a:spcAft>
            </a:pPr>
            <a:r>
              <a:rPr lang="ro-RO" sz="1000" b="1" dirty="0">
                <a:latin typeface="Arial" panose="020B0604020202020204" pitchFamily="34" charset="0"/>
                <a:ea typeface="Times New Roman" panose="02020603050405020304" pitchFamily="18" charset="0"/>
                <a:cs typeface="Arial" panose="020B0604020202020204" pitchFamily="34" charset="0"/>
              </a:rPr>
              <a:t>Clasa a X-a, cu studiu în regim bilingv/bilingv francofon</a:t>
            </a:r>
          </a:p>
          <a:p>
            <a:pPr algn="ctr">
              <a:lnSpc>
                <a:spcPct val="115000"/>
              </a:lnSpc>
              <a:spcAft>
                <a:spcPts val="0"/>
              </a:spcAft>
            </a:pPr>
            <a:r>
              <a:rPr lang="ro-RO" sz="1000" b="1" dirty="0">
                <a:latin typeface="Arial" panose="020B0604020202020204" pitchFamily="34" charset="0"/>
                <a:ea typeface="Times New Roman" panose="02020603050405020304" pitchFamily="18" charset="0"/>
                <a:cs typeface="Arial" panose="020B0604020202020204" pitchFamily="34" charset="0"/>
              </a:rPr>
              <a:t>Anul școlar 2022-2023</a:t>
            </a:r>
          </a:p>
          <a:p>
            <a:pPr algn="ctr">
              <a:lnSpc>
                <a:spcPct val="115000"/>
              </a:lnSpc>
              <a:spcAft>
                <a:spcPts val="0"/>
              </a:spcAft>
            </a:pPr>
            <a:r>
              <a:rPr lang="ro-RO" sz="1000" dirty="0">
                <a:latin typeface="Arial" panose="020B0604020202020204" pitchFamily="34" charset="0"/>
                <a:ea typeface="Times New Roman" panose="02020603050405020304" pitchFamily="18" charset="0"/>
                <a:cs typeface="Arial" panose="020B0604020202020204" pitchFamily="34" charset="0"/>
              </a:rPr>
              <a:t> </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o-RO" sz="1000" b="1" dirty="0">
                <a:latin typeface="Arial" panose="020B0604020202020204" pitchFamily="34" charset="0"/>
                <a:ea typeface="Times New Roman" panose="02020603050405020304" pitchFamily="18" charset="0"/>
                <a:cs typeface="Arial" panose="020B0604020202020204" pitchFamily="34" charset="0"/>
              </a:rPr>
              <a:t>Toate subiectele sunt obligatorii.</a:t>
            </a:r>
          </a:p>
          <a:p>
            <a:pPr marL="342900" lvl="0" indent="-342900" algn="just">
              <a:lnSpc>
                <a:spcPct val="115000"/>
              </a:lnSpc>
              <a:spcAft>
                <a:spcPts val="0"/>
              </a:spcAft>
              <a:buFont typeface="Symbol" panose="05050102010706020507" pitchFamily="18" charset="2"/>
              <a:buChar char=""/>
            </a:pPr>
            <a:r>
              <a:rPr lang="ro-RO" sz="1000" b="1" dirty="0">
                <a:latin typeface="Arial" panose="020B0604020202020204" pitchFamily="34" charset="0"/>
                <a:ea typeface="Times New Roman" panose="02020603050405020304" pitchFamily="18" charset="0"/>
                <a:cs typeface="Arial" panose="020B0604020202020204" pitchFamily="34" charset="0"/>
              </a:rPr>
              <a:t>Se acordă 10 puncte din oficiu.</a:t>
            </a:r>
          </a:p>
          <a:p>
            <a:pPr marL="342900" lvl="0" indent="-342900" algn="just">
              <a:lnSpc>
                <a:spcPct val="115000"/>
              </a:lnSpc>
              <a:spcAft>
                <a:spcPts val="0"/>
              </a:spcAft>
              <a:buFont typeface="Symbol" panose="05050102010706020507" pitchFamily="18" charset="2"/>
              <a:buChar char=""/>
            </a:pPr>
            <a:r>
              <a:rPr lang="ro-RO" sz="1000" b="1" dirty="0">
                <a:latin typeface="Arial" panose="020B0604020202020204" pitchFamily="34" charset="0"/>
                <a:ea typeface="Times New Roman" panose="02020603050405020304" pitchFamily="18" charset="0"/>
                <a:cs typeface="Arial" panose="020B0604020202020204" pitchFamily="34" charset="0"/>
              </a:rPr>
              <a:t>Timpul efectiv de lucru: 50 de minute.</a:t>
            </a:r>
          </a:p>
          <a:p>
            <a:pPr algn="just">
              <a:lnSpc>
                <a:spcPct val="150000"/>
              </a:lnSpc>
              <a:spcAft>
                <a:spcPts val="0"/>
              </a:spcAft>
            </a:pPr>
            <a:r>
              <a:rPr lang="ro-RO" sz="1000" dirty="0">
                <a:latin typeface="Arial" panose="020B0604020202020204" pitchFamily="34" charset="0"/>
                <a:ea typeface="Calibri" panose="020F0502020204030204" pitchFamily="34" charset="0"/>
                <a:cs typeface="Arial" panose="020B0604020202020204" pitchFamily="34" charset="0"/>
              </a:rPr>
              <a:t>Prin intermediul testului inițial se vor evalua competențele specifice din Programa școlară de clasa a IX-a, Istorie:</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o-RO" sz="1000" b="1" i="1" dirty="0">
                <a:latin typeface="Arial" panose="020B0604020202020204" pitchFamily="34" charset="0"/>
                <a:ea typeface="Times New Roman" panose="02020603050405020304" pitchFamily="18" charset="0"/>
                <a:cs typeface="Arial" panose="020B0604020202020204" pitchFamily="34" charset="0"/>
              </a:rPr>
              <a:t>2.2. Extragerea informației esențiale dintr-un mesaj</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o-RO" sz="1000" b="1" i="1" dirty="0">
                <a:latin typeface="Arial" panose="020B0604020202020204" pitchFamily="34" charset="0"/>
                <a:ea typeface="Times New Roman" panose="02020603050405020304" pitchFamily="18" charset="0"/>
                <a:cs typeface="Arial" panose="020B0604020202020204" pitchFamily="34" charset="0"/>
              </a:rPr>
              <a:t>5.3. Utilizarea adecvată a coordonatelor temporale și spațiale relative la un subiect istoric</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o-RO" sz="1000" dirty="0">
                <a:latin typeface="Arial" panose="020B0604020202020204" pitchFamily="34" charset="0"/>
                <a:ea typeface="Calibri" panose="020F0502020204030204" pitchFamily="34" charset="0"/>
                <a:cs typeface="Arial" panose="020B0604020202020204" pitchFamily="34" charset="0"/>
              </a:rPr>
              <a:t>Conținuturile folosite ca suport pentru evaluare fac parte din Programa școlară de clasa a IX-a, Istorie, și se referă la teme din istoria Franței.</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o-RO" sz="1000" dirty="0">
                <a:latin typeface="Arial" panose="020B0604020202020204" pitchFamily="34" charset="0"/>
                <a:ea typeface="Calibri" panose="020F0502020204030204" pitchFamily="34" charset="0"/>
                <a:cs typeface="Arial" panose="020B0604020202020204" pitchFamily="34" charset="0"/>
              </a:rPr>
              <a:t>Nivelul de competență lingvistică în limba franceză necesar pentru rezolvarea testului este A2.</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SUJET I– 30 POINTS</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Lisez attentivement le document suivant :</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Sous l'affermissement des rois Capétiens (Louis VII, Philippe Auguste), cet art nouveau apparaît en Île-de-France. L'architecte gothique cherche à unir les masses, à fondre les volumes. L'arc-boutant y joue un rôle tout aussi important que l'ogive. Il crée une dynamique verticale, il permet aussi de réduire le rôle porteur du mur. Les grandes arcades s'inscrivent dans une volonté d'amplifier les vides au détriment des pleins. Les vitraux sont beaucoup mieux utilisés, parfois jusqu'à la démesure (cathédrale de Reims). Par ailleurs, les sculpteurs affirment leur originalité par un jeu complexe de courbes et de contre-courbes dans les plis, par des effets d'ombre et de lumière. Dans tous les domaines d'arts, la lumière joue un rôle dynamique. La peinture joue un rôle plus prépondérant, on voit ainsi apparaître de magnifiques fresques murales. Les objets d'arts se multiplient, notamment à Limoges. L'art gothique s'impose comme l'art caractéristique du style médiéval. »</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 (</a:t>
            </a:r>
            <a:r>
              <a:rPr lang="fr-FR" sz="10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http://www.histoire-france.net/moyen/art</a:t>
            </a:r>
            <a:r>
              <a:rPr lang="fr-FR" sz="1000" b="1" dirty="0">
                <a:latin typeface="Arial" panose="020B0604020202020204" pitchFamily="34" charset="0"/>
                <a:ea typeface="Calibri" panose="020F0502020204030204" pitchFamily="34" charset="0"/>
                <a:cs typeface="Arial" panose="020B0604020202020204" pitchFamily="34" charset="0"/>
              </a:rPr>
              <a:t>) </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1000" b="1" i="1" dirty="0">
                <a:latin typeface="Arial" panose="020B0604020202020204" pitchFamily="34" charset="0"/>
                <a:ea typeface="Times New Roman" panose="02020603050405020304" pitchFamily="18" charset="0"/>
                <a:cs typeface="Arial" panose="020B0604020202020204" pitchFamily="34" charset="0"/>
              </a:rPr>
              <a:t> </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fr-FR" sz="1000" dirty="0">
                <a:latin typeface="Arial" panose="020B0604020202020204" pitchFamily="34" charset="0"/>
                <a:ea typeface="Times New Roman" panose="02020603050405020304" pitchFamily="18" charset="0"/>
                <a:cs typeface="Arial" panose="020B0604020202020204" pitchFamily="34" charset="0"/>
              </a:rPr>
              <a:t>Indiquez, d’après le document, le lieu de naissance de l’art gothique.               5 points</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fr-FR" sz="1000" dirty="0">
                <a:latin typeface="Arial" panose="020B0604020202020204" pitchFamily="34" charset="0"/>
                <a:ea typeface="Times New Roman" panose="02020603050405020304" pitchFamily="18" charset="0"/>
                <a:cs typeface="Arial" panose="020B0604020202020204" pitchFamily="34" charset="0"/>
              </a:rPr>
              <a:t>Précisez, d’après le document, la période dans laquelle est né l’art gothique.   5 points</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fr-FR" sz="1000" dirty="0">
                <a:latin typeface="Arial" panose="020B0604020202020204" pitchFamily="34" charset="0"/>
                <a:ea typeface="Times New Roman" panose="02020603050405020304" pitchFamily="18" charset="0"/>
                <a:cs typeface="Arial" panose="020B0604020202020204" pitchFamily="34" charset="0"/>
              </a:rPr>
              <a:t>Trouvez dans le document deux éléments caractéristiques de l’architecture </a:t>
            </a:r>
            <a:r>
              <a:rPr lang="fr-FR" sz="1000" dirty="0" smtClean="0">
                <a:latin typeface="Arial" panose="020B0604020202020204" pitchFamily="34" charset="0"/>
                <a:ea typeface="Times New Roman" panose="02020603050405020304" pitchFamily="18" charset="0"/>
                <a:cs typeface="Arial" panose="020B0604020202020204" pitchFamily="34" charset="0"/>
              </a:rPr>
              <a:t>gothique</a:t>
            </a:r>
            <a:endParaRPr lang="en-US" sz="1000" b="1"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en-US" sz="1000" b="1" dirty="0">
                <a:latin typeface="Arial" panose="020B0604020202020204" pitchFamily="34" charset="0"/>
                <a:ea typeface="Times New Roman" panose="02020603050405020304" pitchFamily="18" charset="0"/>
                <a:cs typeface="Arial" panose="020B0604020202020204" pitchFamily="34" charset="0"/>
              </a:rPr>
              <a:t> </a:t>
            </a:r>
            <a:r>
              <a:rPr lang="en-US" sz="1000" b="1" dirty="0" smtClean="0">
                <a:latin typeface="Arial" panose="020B0604020202020204" pitchFamily="34" charset="0"/>
                <a:ea typeface="Times New Roman" panose="02020603050405020304" pitchFamily="18" charset="0"/>
                <a:cs typeface="Arial" panose="020B0604020202020204" pitchFamily="34" charset="0"/>
              </a:rPr>
              <a:t>                                                                                                                                    </a:t>
            </a:r>
            <a:r>
              <a:rPr lang="fr-FR" sz="1000" dirty="0" smtClean="0">
                <a:latin typeface="Arial" panose="020B0604020202020204" pitchFamily="34" charset="0"/>
                <a:ea typeface="Times New Roman" panose="02020603050405020304" pitchFamily="18" charset="0"/>
                <a:cs typeface="Arial" panose="020B0604020202020204" pitchFamily="34" charset="0"/>
              </a:rPr>
              <a:t>10 </a:t>
            </a:r>
            <a:r>
              <a:rPr lang="fr-FR" sz="1000" dirty="0">
                <a:latin typeface="Arial" panose="020B0604020202020204" pitchFamily="34" charset="0"/>
                <a:ea typeface="Times New Roman" panose="02020603050405020304" pitchFamily="18" charset="0"/>
                <a:cs typeface="Arial" panose="020B0604020202020204" pitchFamily="34" charset="0"/>
              </a:rPr>
              <a:t>points</a:t>
            </a:r>
            <a:endParaRPr lang="ro-RO" sz="1000" b="1"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fr-FR" sz="1000" dirty="0" smtClean="0">
                <a:latin typeface="Arial" panose="020B0604020202020204" pitchFamily="34" charset="0"/>
                <a:ea typeface="Times New Roman" panose="02020603050405020304" pitchFamily="18" charset="0"/>
                <a:cs typeface="Arial" panose="020B0604020202020204" pitchFamily="34" charset="0"/>
              </a:rPr>
              <a:t>4. Selon </a:t>
            </a:r>
            <a:r>
              <a:rPr lang="fr-FR" sz="1000" dirty="0">
                <a:latin typeface="Arial" panose="020B0604020202020204" pitchFamily="34" charset="0"/>
                <a:ea typeface="Times New Roman" panose="02020603050405020304" pitchFamily="18" charset="0"/>
                <a:cs typeface="Arial" panose="020B0604020202020204" pitchFamily="34" charset="0"/>
              </a:rPr>
              <a:t>le document, précisez une information sur la peinture gothique.             </a:t>
            </a:r>
            <a:r>
              <a:rPr lang="fr-FR" sz="1000" dirty="0" smtClean="0">
                <a:latin typeface="Arial" panose="020B0604020202020204" pitchFamily="34" charset="0"/>
                <a:ea typeface="Times New Roman" panose="02020603050405020304" pitchFamily="18" charset="0"/>
                <a:cs typeface="Arial" panose="020B0604020202020204" pitchFamily="34" charset="0"/>
              </a:rPr>
              <a:t>     10 </a:t>
            </a:r>
            <a:r>
              <a:rPr lang="fr-FR" sz="1000" dirty="0">
                <a:latin typeface="Arial" panose="020B0604020202020204" pitchFamily="34" charset="0"/>
                <a:ea typeface="Times New Roman" panose="02020603050405020304" pitchFamily="18" charset="0"/>
                <a:cs typeface="Arial" panose="020B0604020202020204" pitchFamily="34" charset="0"/>
              </a:rPr>
              <a:t>points</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927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5035" y="475129"/>
            <a:ext cx="9646024" cy="4441216"/>
          </a:xfrm>
          <a:prstGeom prst="rect">
            <a:avLst/>
          </a:prstGeom>
        </p:spPr>
        <p:txBody>
          <a:bodyPr wrap="square">
            <a:spAutoFit/>
          </a:bodyPr>
          <a:lstStyle/>
          <a:p>
            <a:pPr algn="ctr">
              <a:lnSpc>
                <a:spcPct val="115000"/>
              </a:lnSpc>
              <a:spcAft>
                <a:spcPts val="0"/>
              </a:spcAft>
            </a:pPr>
            <a:r>
              <a:rPr lang="ro-RO" sz="1200" b="1" dirty="0">
                <a:latin typeface="Arial" panose="020B0604020202020204" pitchFamily="34" charset="0"/>
                <a:ea typeface="Calibri" panose="020F0502020204030204" pitchFamily="34" charset="0"/>
                <a:cs typeface="Arial" panose="020B0604020202020204" pitchFamily="34" charset="0"/>
              </a:rPr>
              <a:t>LIMBA FRANCEZĂ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1" dirty="0">
                <a:latin typeface="Arial" panose="020B0604020202020204" pitchFamily="34" charset="0"/>
                <a:ea typeface="Times New Roman" panose="02020603050405020304" pitchFamily="18" charset="0"/>
                <a:cs typeface="Arial" panose="020B0604020202020204" pitchFamily="34" charset="0"/>
              </a:rPr>
              <a:t>CLASA A X-A, </a:t>
            </a:r>
            <a:r>
              <a:rPr lang="ro-RO" sz="1200" b="1" dirty="0">
                <a:latin typeface="Arial" panose="020B0604020202020204" pitchFamily="34" charset="0"/>
                <a:ea typeface="Calibri" panose="020F0502020204030204" pitchFamily="34" charset="0"/>
                <a:cs typeface="Arial" panose="020B0604020202020204" pitchFamily="34" charset="0"/>
              </a:rPr>
              <a:t>L1 BILINGV/ BILINGV FRANCOFON</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1" dirty="0">
                <a:latin typeface="Arial" panose="020B0604020202020204" pitchFamily="34" charset="0"/>
                <a:ea typeface="Times New Roman" panose="02020603050405020304" pitchFamily="18" charset="0"/>
                <a:cs typeface="Arial" panose="020B0604020202020204" pitchFamily="34" charset="0"/>
              </a:rPr>
              <a:t>ANUL ȘCOLAR 2022-2023</a:t>
            </a:r>
          </a:p>
          <a:p>
            <a:pPr algn="ctr">
              <a:lnSpc>
                <a:spcPct val="115000"/>
              </a:lnSpc>
              <a:spcAft>
                <a:spcPts val="0"/>
              </a:spcAft>
            </a:pPr>
            <a:r>
              <a:rPr lang="ro-RO" sz="1200" b="1" dirty="0">
                <a:latin typeface="Arial" panose="020B0604020202020204" pitchFamily="34" charset="0"/>
                <a:ea typeface="Times New Roman" panose="02020603050405020304" pitchFamily="18" charset="0"/>
                <a:cs typeface="Arial" panose="020B0604020202020204" pitchFamily="34" charset="0"/>
              </a:rPr>
              <a:t>TEST DE EVALUARE INIȚIALĂ</a:t>
            </a:r>
          </a:p>
          <a:p>
            <a:pPr algn="r">
              <a:lnSpc>
                <a:spcPct val="115000"/>
              </a:lnSpc>
              <a:spcBef>
                <a:spcPts val="600"/>
              </a:spcBef>
              <a:spcAft>
                <a:spcPts val="600"/>
              </a:spcAft>
            </a:pPr>
            <a:r>
              <a:rPr lang="ro-RO" sz="1200" b="1" dirty="0">
                <a:latin typeface="Arial" panose="020B0604020202020204" pitchFamily="34" charset="0"/>
                <a:ea typeface="Times New Roman" panose="02020603050405020304" pitchFamily="18" charset="0"/>
                <a:cs typeface="Arial" panose="020B0604020202020204" pitchFamily="34" charset="0"/>
              </a:rPr>
              <a:t>EXEMPLU</a:t>
            </a:r>
          </a:p>
          <a:p>
            <a:pPr marL="342900" lvl="0" indent="-342900">
              <a:lnSpc>
                <a:spcPct val="115000"/>
              </a:lnSpc>
              <a:spcBef>
                <a:spcPts val="600"/>
              </a:spcBef>
              <a:spcAft>
                <a:spcPts val="600"/>
              </a:spcAft>
              <a:buFont typeface="+mj-lt"/>
              <a:buAutoNum type="romanUcPeriod"/>
            </a:pPr>
            <a:r>
              <a:rPr lang="fr-FR" sz="1200" b="1" dirty="0" smtClean="0">
                <a:latin typeface="Arial" panose="020B0604020202020204" pitchFamily="34" charset="0"/>
                <a:ea typeface="Times New Roman" panose="02020603050405020304" pitchFamily="18" charset="0"/>
                <a:cs typeface="Arial" panose="020B0604020202020204" pitchFamily="34" charset="0"/>
              </a:rPr>
              <a:t>COMPRÉHENSION </a:t>
            </a:r>
            <a:r>
              <a:rPr lang="fr-FR" sz="1200" b="1" dirty="0">
                <a:latin typeface="Arial" panose="020B0604020202020204" pitchFamily="34" charset="0"/>
                <a:ea typeface="Times New Roman" panose="02020603050405020304" pitchFamily="18" charset="0"/>
                <a:cs typeface="Arial" panose="020B0604020202020204" pitchFamily="34" charset="0"/>
              </a:rPr>
              <a:t>DES ÉCRITS / 40p</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228600">
              <a:lnSpc>
                <a:spcPct val="115000"/>
              </a:lnSpc>
              <a:spcBef>
                <a:spcPts val="600"/>
              </a:spcBef>
              <a:spcAft>
                <a:spcPts val="600"/>
              </a:spcAft>
            </a:pPr>
            <a:r>
              <a:rPr lang="fr-FR" sz="1200" b="1" dirty="0">
                <a:latin typeface="Arial" panose="020B0604020202020204" pitchFamily="34" charset="0"/>
                <a:ea typeface="Times New Roman" panose="02020603050405020304" pitchFamily="18" charset="0"/>
                <a:cs typeface="Arial" panose="020B0604020202020204" pitchFamily="34" charset="0"/>
              </a:rPr>
              <a:t>Lisez attentivement le texte ci-dessous:</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Le deal avec mes parents, c’était qu’elle reste dans le jardin et que j’en sois le seul et unique responsable. Il ne fallait pas compter sur eux pour la considérer, pour nous considérer, comme des membres de la famille à part entière. On était les parias, les dégueulasses, les intouchables. Si par malheur elle mettait une patte à l’intérieur, c’était à coup de pied dans le derrière et sous les cris qu’on la chassait. Je me suis appliqué à prendre soin d’elle. Je lui ai construit une niche de mes mains. Vous voyez, mon père est un sacré bricoleur, dans une maison il est capable de tout, mais il ne m’a jamais rien appris, et à me voir galérer avec les planches, les clous et le marteau, il n’a pas bougé le petit doigt pour m’aider. Mais je m’en suis sorti, elle a eu une niche étanche, douillette, et si je l’avais faite plus grande, je l’aurais habitée avec elle. Chaque jour, je passais au marché récupérer chez le boucher ou le volailler tout ce que je pouvais, moyennant de petites corvées le dimanche. J’ai porté des caisses, j’ai nettoyé le sol, j’ai travaillé pour elle. Ma mère mettait de côté les restes qui convenaient à son alimentation, et même, parfois, elle me donnait des sous pour lui acheter du </a:t>
            </a:r>
            <a:r>
              <a:rPr lang="fr-FR" sz="1200" dirty="0" err="1">
                <a:latin typeface="Arial" panose="020B0604020202020204" pitchFamily="34" charset="0"/>
                <a:ea typeface="Times New Roman" panose="02020603050405020304" pitchFamily="18" charset="0"/>
                <a:cs typeface="Arial" panose="020B0604020202020204" pitchFamily="34" charset="0"/>
              </a:rPr>
              <a:t>Canicha</a:t>
            </a: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Il ne faut pas croire qu’auprès d’elle, Bella était en odeur de sainteté. Ma mère la détestait autant que mon père, mais elle m’aimait.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indent="457200" algn="r">
              <a:lnSpc>
                <a:spcPct val="150000"/>
              </a:lnSpc>
              <a:spcAft>
                <a:spcPts val="0"/>
              </a:spcAft>
            </a:pPr>
            <a:r>
              <a:rPr lang="ro-RO" sz="1200" dirty="0">
                <a:latin typeface="Arial" panose="020B0604020202020204" pitchFamily="34" charset="0"/>
                <a:ea typeface="Times New Roman" panose="02020603050405020304" pitchFamily="18" charset="0"/>
                <a:cs typeface="Arial" panose="020B0604020202020204" pitchFamily="34" charset="0"/>
              </a:rPr>
              <a:t>(</a:t>
            </a:r>
            <a:r>
              <a:rPr lang="ro-RO" sz="1200" dirty="0" err="1">
                <a:latin typeface="Arial" panose="020B0604020202020204" pitchFamily="34" charset="0"/>
                <a:ea typeface="Times New Roman" panose="02020603050405020304" pitchFamily="18" charset="0"/>
                <a:cs typeface="Arial" panose="020B0604020202020204" pitchFamily="34" charset="0"/>
              </a:rPr>
              <a:t>Yamen</a:t>
            </a:r>
            <a:r>
              <a:rPr lang="ro-RO" sz="1200" dirty="0">
                <a:latin typeface="Arial" panose="020B0604020202020204" pitchFamily="34" charset="0"/>
                <a:ea typeface="Times New Roman" panose="02020603050405020304" pitchFamily="18" charset="0"/>
                <a:cs typeface="Arial" panose="020B0604020202020204" pitchFamily="34" charset="0"/>
              </a:rPr>
              <a:t> </a:t>
            </a:r>
            <a:r>
              <a:rPr lang="ro-RO" sz="1200" dirty="0" err="1">
                <a:latin typeface="Arial" panose="020B0604020202020204" pitchFamily="34" charset="0"/>
                <a:ea typeface="Times New Roman" panose="02020603050405020304" pitchFamily="18" charset="0"/>
                <a:cs typeface="Arial" panose="020B0604020202020204" pitchFamily="34" charset="0"/>
              </a:rPr>
              <a:t>Manai</a:t>
            </a:r>
            <a:r>
              <a:rPr lang="ro-RO" sz="1200" dirty="0">
                <a:latin typeface="Arial" panose="020B0604020202020204" pitchFamily="34" charset="0"/>
                <a:ea typeface="Times New Roman" panose="02020603050405020304" pitchFamily="18" charset="0"/>
                <a:cs typeface="Arial" panose="020B0604020202020204" pitchFamily="34" charset="0"/>
              </a:rPr>
              <a:t>, </a:t>
            </a:r>
            <a:r>
              <a:rPr lang="ro-RO" sz="1200" i="1" dirty="0">
                <a:latin typeface="Arial" panose="020B0604020202020204" pitchFamily="34" charset="0"/>
                <a:ea typeface="Times New Roman" panose="02020603050405020304" pitchFamily="18" charset="0"/>
                <a:cs typeface="Arial" panose="020B0604020202020204" pitchFamily="34" charset="0"/>
              </a:rPr>
              <a:t>Bel </a:t>
            </a:r>
            <a:r>
              <a:rPr lang="ro-RO" sz="1200" i="1" dirty="0" err="1">
                <a:latin typeface="Arial" panose="020B0604020202020204" pitchFamily="34" charset="0"/>
                <a:ea typeface="Times New Roman" panose="02020603050405020304" pitchFamily="18" charset="0"/>
                <a:cs typeface="Arial" panose="020B0604020202020204" pitchFamily="34" charset="0"/>
              </a:rPr>
              <a:t>abîme</a:t>
            </a:r>
            <a:r>
              <a:rPr lang="ro-RO" sz="1200" dirty="0">
                <a:latin typeface="Arial" panose="020B0604020202020204" pitchFamily="34" charset="0"/>
                <a:ea typeface="Times New Roman" panose="02020603050405020304" pitchFamily="18" charset="0"/>
                <a:cs typeface="Arial" panose="020B0604020202020204" pitchFamily="34" charset="0"/>
              </a:rPr>
              <a:t>, 2021, ed. </a:t>
            </a:r>
            <a:r>
              <a:rPr lang="ro-RO" sz="1200" dirty="0" err="1">
                <a:latin typeface="Arial" panose="020B0604020202020204" pitchFamily="34" charset="0"/>
                <a:ea typeface="Times New Roman" panose="02020603050405020304" pitchFamily="18" charset="0"/>
                <a:cs typeface="Arial" panose="020B0604020202020204" pitchFamily="34" charset="0"/>
              </a:rPr>
              <a:t>Elyzad</a:t>
            </a:r>
            <a:r>
              <a:rPr lang="ro-RO" sz="1200" dirty="0">
                <a:latin typeface="Arial" panose="020B0604020202020204" pitchFamily="34" charset="0"/>
                <a:ea typeface="Times New Roman" panose="02020603050405020304" pitchFamily="18" charset="0"/>
                <a:cs typeface="Arial" panose="020B0604020202020204" pitchFamily="34" charset="0"/>
              </a:rPr>
              <a:t>)</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972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7059" y="358588"/>
            <a:ext cx="9224682" cy="340093"/>
          </a:xfrm>
          <a:prstGeom prst="rect">
            <a:avLst/>
          </a:prstGeom>
        </p:spPr>
        <p:txBody>
          <a:bodyPr wrap="square">
            <a:spAutoFit/>
          </a:bodyPr>
          <a:lstStyle/>
          <a:p>
            <a:pPr lvl="0" algn="just">
              <a:lnSpc>
                <a:spcPct val="115000"/>
              </a:lnSpc>
              <a:spcAft>
                <a:spcPts val="0"/>
              </a:spcAft>
            </a:pPr>
            <a:r>
              <a:rPr lang="ro-RO" sz="1400" b="1" dirty="0" smtClean="0">
                <a:latin typeface="Arial" panose="020B0604020202020204" pitchFamily="34" charset="0"/>
                <a:ea typeface="Times New Roman" panose="02020603050405020304" pitchFamily="18" charset="0"/>
                <a:cs typeface="Arial" panose="020B0604020202020204" pitchFamily="34" charset="0"/>
              </a:rPr>
              <a:t>2. </a:t>
            </a:r>
            <a:r>
              <a:rPr lang="fr-FR" sz="1400" b="1" dirty="0" smtClean="0">
                <a:latin typeface="Arial" panose="020B0604020202020204" pitchFamily="34" charset="0"/>
                <a:ea typeface="Times New Roman" panose="02020603050405020304" pitchFamily="18" charset="0"/>
                <a:cs typeface="Arial" panose="020B0604020202020204" pitchFamily="34" charset="0"/>
              </a:rPr>
              <a:t>(20p</a:t>
            </a:r>
            <a:r>
              <a:rPr lang="fr-FR" sz="1400" b="1" dirty="0">
                <a:latin typeface="Arial" panose="020B0604020202020204" pitchFamily="34" charset="0"/>
                <a:ea typeface="Times New Roman" panose="02020603050405020304" pitchFamily="18" charset="0"/>
                <a:cs typeface="Arial" panose="020B0604020202020204" pitchFamily="34" charset="0"/>
              </a:rPr>
              <a:t>) Vrai ou Faux ? Cochez la bonne case et recopiez le fragment qui justifie votre réponse.</a:t>
            </a:r>
            <a:endParaRPr lang="ro-RO"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97405043"/>
              </p:ext>
            </p:extLst>
          </p:nvPr>
        </p:nvGraphicFramePr>
        <p:xfrm>
          <a:off x="2124636" y="968188"/>
          <a:ext cx="7732656" cy="3643141"/>
        </p:xfrm>
        <a:graphic>
          <a:graphicData uri="http://schemas.openxmlformats.org/drawingml/2006/table">
            <a:tbl>
              <a:tblPr firstRow="1" firstCol="1" bandRow="1">
                <a:tableStyleId>{5C22544A-7EE6-4342-B048-85BDC9FD1C3A}</a:tableStyleId>
              </a:tblPr>
              <a:tblGrid>
                <a:gridCol w="6410879"/>
                <a:gridCol w="635173"/>
                <a:gridCol w="686604"/>
              </a:tblGrid>
              <a:tr h="619219">
                <a:tc>
                  <a:txBody>
                    <a:bodyPr/>
                    <a:lstStyle/>
                    <a:p>
                      <a:pPr>
                        <a:lnSpc>
                          <a:spcPct val="115000"/>
                        </a:lnSpc>
                        <a:spcAft>
                          <a:spcPts val="0"/>
                        </a:spcAft>
                      </a:pPr>
                      <a:r>
                        <a:rPr lang="fr-FR" sz="1200" dirty="0">
                          <a:effectLst/>
                        </a:rPr>
                        <a:t> </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VRAI</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FAUX</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5510">
                <a:tc>
                  <a:txBody>
                    <a:bodyPr/>
                    <a:lstStyle/>
                    <a:p>
                      <a:pPr>
                        <a:lnSpc>
                          <a:spcPct val="115000"/>
                        </a:lnSpc>
                        <a:spcAft>
                          <a:spcPts val="0"/>
                        </a:spcAft>
                      </a:pPr>
                      <a:r>
                        <a:rPr lang="fr-FR" sz="1200" dirty="0">
                          <a:effectLst/>
                        </a:rPr>
                        <a:t>a. Bella est une chienne.</a:t>
                      </a:r>
                      <a:endParaRPr lang="ro-RO" sz="1200" dirty="0">
                        <a:effectLst/>
                      </a:endParaRPr>
                    </a:p>
                    <a:p>
                      <a:pPr>
                        <a:lnSpc>
                          <a:spcPct val="115000"/>
                        </a:lnSpc>
                        <a:spcAft>
                          <a:spcPts val="0"/>
                        </a:spcAft>
                      </a:pPr>
                      <a:r>
                        <a:rPr lang="fr-FR" sz="1200" dirty="0">
                          <a:effectLst/>
                        </a:rPr>
                        <a:t>Justification : </a:t>
                      </a:r>
                      <a:r>
                        <a:rPr lang="fr-FR" sz="1200" dirty="0" smtClean="0">
                          <a:effectLst/>
                        </a:rPr>
                        <a:t>…………………………………………………………………..</a:t>
                      </a:r>
                      <a:endParaRPr lang="ro-RO" sz="1200" dirty="0" smtClean="0">
                        <a:effectLst/>
                      </a:endParaRPr>
                    </a:p>
                    <a:p>
                      <a:pPr>
                        <a:lnSpc>
                          <a:spcPct val="115000"/>
                        </a:lnSpc>
                        <a:spcAft>
                          <a:spcPts val="0"/>
                        </a:spcAft>
                      </a:pP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9600">
                <a:tc>
                  <a:txBody>
                    <a:bodyPr/>
                    <a:lstStyle/>
                    <a:p>
                      <a:pPr>
                        <a:lnSpc>
                          <a:spcPct val="115000"/>
                        </a:lnSpc>
                        <a:spcAft>
                          <a:spcPts val="0"/>
                        </a:spcAft>
                      </a:pPr>
                      <a:r>
                        <a:rPr lang="fr-FR" sz="1200">
                          <a:effectLst/>
                        </a:rPr>
                        <a:t>b. Le narrateur n’a pas réussi à construire la niche de son chien tout seul.</a:t>
                      </a:r>
                      <a:endParaRPr lang="ro-RO" sz="1200">
                        <a:effectLst/>
                      </a:endParaRPr>
                    </a:p>
                    <a:p>
                      <a:pPr>
                        <a:lnSpc>
                          <a:spcPct val="115000"/>
                        </a:lnSpc>
                        <a:spcAft>
                          <a:spcPts val="0"/>
                        </a:spcAft>
                      </a:pPr>
                      <a:r>
                        <a:rPr lang="fr-FR" sz="1200">
                          <a:effectLst/>
                        </a:rPr>
                        <a:t>Justification :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2706">
                <a:tc>
                  <a:txBody>
                    <a:bodyPr/>
                    <a:lstStyle/>
                    <a:p>
                      <a:pPr algn="just">
                        <a:lnSpc>
                          <a:spcPct val="115000"/>
                        </a:lnSpc>
                        <a:spcAft>
                          <a:spcPts val="0"/>
                        </a:spcAft>
                      </a:pPr>
                      <a:r>
                        <a:rPr lang="fr-FR" sz="1200" dirty="0">
                          <a:effectLst/>
                        </a:rPr>
                        <a:t>c. Pour nourrir son animal de compagnie, le narrateur doit faire de petits boulots tous les jours.</a:t>
                      </a:r>
                      <a:endParaRPr lang="ro-RO" sz="1200" dirty="0">
                        <a:effectLst/>
                      </a:endParaRPr>
                    </a:p>
                    <a:p>
                      <a:pPr>
                        <a:lnSpc>
                          <a:spcPct val="115000"/>
                        </a:lnSpc>
                        <a:spcAft>
                          <a:spcPts val="0"/>
                        </a:spcAft>
                      </a:pPr>
                      <a:r>
                        <a:rPr lang="fr-FR" sz="1200" dirty="0">
                          <a:effectLst/>
                        </a:rPr>
                        <a:t>Justification : </a:t>
                      </a:r>
                      <a:r>
                        <a:rPr lang="fr-FR" sz="1200" dirty="0" smtClean="0">
                          <a:effectLst/>
                        </a:rPr>
                        <a:t>…………………………………………………………………..</a:t>
                      </a:r>
                      <a:endParaRPr lang="ro-RO" sz="1200" dirty="0" smtClean="0">
                        <a:effectLst/>
                      </a:endParaRPr>
                    </a:p>
                    <a:p>
                      <a:pPr>
                        <a:lnSpc>
                          <a:spcPct val="115000"/>
                        </a:lnSpc>
                        <a:spcAft>
                          <a:spcPts val="0"/>
                        </a:spcAft>
                      </a:pP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42138">
                <a:tc>
                  <a:txBody>
                    <a:bodyPr/>
                    <a:lstStyle/>
                    <a:p>
                      <a:pPr>
                        <a:lnSpc>
                          <a:spcPct val="115000"/>
                        </a:lnSpc>
                        <a:spcAft>
                          <a:spcPts val="0"/>
                        </a:spcAft>
                      </a:pPr>
                      <a:r>
                        <a:rPr lang="fr-FR" sz="1200" dirty="0">
                          <a:effectLst/>
                        </a:rPr>
                        <a:t>d. La mère de l’auteur aime plus son chien que son père.</a:t>
                      </a:r>
                      <a:endParaRPr lang="ro-RO" sz="1200" dirty="0">
                        <a:effectLst/>
                      </a:endParaRPr>
                    </a:p>
                    <a:p>
                      <a:pPr>
                        <a:lnSpc>
                          <a:spcPct val="115000"/>
                        </a:lnSpc>
                        <a:spcAft>
                          <a:spcPts val="0"/>
                        </a:spcAft>
                      </a:pPr>
                      <a:r>
                        <a:rPr lang="fr-FR" sz="1200" dirty="0">
                          <a:effectLst/>
                        </a:rPr>
                        <a:t>Justification : …………………………………………………………………..</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a:effectLst/>
                        </a:rPr>
                        <a:t> </a:t>
                      </a:r>
                      <a:endParaRPr lang="ro-RO"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200" dirty="0">
                          <a:effectLst/>
                        </a:rPr>
                        <a:t> </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angle 6"/>
          <p:cNvSpPr/>
          <p:nvPr/>
        </p:nvSpPr>
        <p:spPr>
          <a:xfrm>
            <a:off x="1891554" y="4975412"/>
            <a:ext cx="8543364" cy="320280"/>
          </a:xfrm>
          <a:prstGeom prst="rect">
            <a:avLst/>
          </a:prstGeom>
        </p:spPr>
        <p:txBody>
          <a:bodyPr wrap="square">
            <a:spAutoFit/>
          </a:bodyPr>
          <a:lstStyle/>
          <a:p>
            <a:pPr lvl="0">
              <a:lnSpc>
                <a:spcPct val="115000"/>
              </a:lnSpc>
              <a:spcBef>
                <a:spcPts val="300"/>
              </a:spcBef>
              <a:spcAft>
                <a:spcPts val="300"/>
              </a:spcAft>
            </a:pPr>
            <a:r>
              <a:rPr lang="ro-RO" sz="1400" b="1" dirty="0" smtClean="0">
                <a:latin typeface="Arial" panose="020B0604020202020204" pitchFamily="34" charset="0"/>
                <a:ea typeface="Times New Roman" panose="02020603050405020304" pitchFamily="18" charset="0"/>
                <a:cs typeface="Arial" panose="020B0604020202020204" pitchFamily="34" charset="0"/>
              </a:rPr>
              <a:t>3. </a:t>
            </a:r>
            <a:r>
              <a:rPr lang="fr-FR" sz="1400" b="1" dirty="0" smtClean="0">
                <a:latin typeface="Arial" panose="020B0604020202020204" pitchFamily="34" charset="0"/>
                <a:ea typeface="Times New Roman" panose="02020603050405020304" pitchFamily="18" charset="0"/>
                <a:cs typeface="Arial" panose="020B0604020202020204" pitchFamily="34" charset="0"/>
              </a:rPr>
              <a:t>(10p</a:t>
            </a:r>
            <a:r>
              <a:rPr lang="fr-FR" sz="1400" b="1" dirty="0">
                <a:latin typeface="Arial" panose="020B0604020202020204" pitchFamily="34" charset="0"/>
                <a:ea typeface="Times New Roman" panose="02020603050405020304" pitchFamily="18" charset="0"/>
                <a:cs typeface="Arial" panose="020B0604020202020204" pitchFamily="34" charset="0"/>
              </a:rPr>
              <a:t>) Expliquez, de vos propres mots, l’attitude de la mère envers Bella. </a:t>
            </a:r>
            <a:endParaRPr lang="ro-RO" sz="1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4921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9129" y="564776"/>
            <a:ext cx="9403977" cy="779124"/>
          </a:xfrm>
          <a:prstGeom prst="rect">
            <a:avLst/>
          </a:prstGeom>
        </p:spPr>
        <p:txBody>
          <a:bodyPr wrap="square">
            <a:spAutoFit/>
          </a:bodyPr>
          <a:lstStyle/>
          <a:p>
            <a:pPr algn="ctr">
              <a:lnSpc>
                <a:spcPct val="115000"/>
              </a:lnSpc>
              <a:spcAft>
                <a:spcPts val="0"/>
              </a:spcAft>
            </a:pPr>
            <a:r>
              <a:rPr lang="ro-RO" sz="1200" b="1" dirty="0">
                <a:latin typeface="Arial" panose="020B0604020202020204" pitchFamily="34" charset="0"/>
                <a:ea typeface="Times New Roman" panose="02020603050405020304" pitchFamily="18" charset="0"/>
                <a:cs typeface="Arial" panose="020B0604020202020204" pitchFamily="34" charset="0"/>
              </a:rPr>
              <a:t>BAREM DE EVALUARE ȘI DE NOTARE</a:t>
            </a:r>
          </a:p>
          <a:p>
            <a:pPr algn="r">
              <a:lnSpc>
                <a:spcPct val="115000"/>
              </a:lnSpc>
              <a:spcAft>
                <a:spcPts val="0"/>
              </a:spcAft>
            </a:pPr>
            <a:r>
              <a:rPr lang="ro-RO" sz="1400" b="1" dirty="0">
                <a:latin typeface="Arial" panose="020B0604020202020204" pitchFamily="34" charset="0"/>
                <a:ea typeface="Times New Roman" panose="02020603050405020304" pitchFamily="18" charset="0"/>
                <a:cs typeface="Arial" panose="020B0604020202020204" pitchFamily="34" charset="0"/>
              </a:rPr>
              <a:t>EXEMPLU</a:t>
            </a:r>
          </a:p>
          <a:p>
            <a:pPr algn="just">
              <a:lnSpc>
                <a:spcPct val="115000"/>
              </a:lnSpc>
              <a:spcAft>
                <a:spcPts val="0"/>
              </a:spcAft>
            </a:pPr>
            <a:r>
              <a:rPr lang="ro-RO" sz="1400" b="1" dirty="0">
                <a:latin typeface="Arial" panose="020B0604020202020204" pitchFamily="34" charset="0"/>
                <a:ea typeface="Arial,Bold"/>
                <a:cs typeface="Arial" panose="020B0604020202020204" pitchFamily="34" charset="0"/>
              </a:rPr>
              <a:t>• </a:t>
            </a:r>
            <a:r>
              <a:rPr lang="ro-RO" sz="1200" b="1" dirty="0">
                <a:latin typeface="Arial" panose="020B0604020202020204" pitchFamily="34" charset="0"/>
                <a:ea typeface="Arial,Bold"/>
                <a:cs typeface="Arial" panose="020B0604020202020204" pitchFamily="34" charset="0"/>
              </a:rPr>
              <a:t>Se punctează oricare alte formulări/ modalități de rezolvare corectă a cerințelor.</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54635992"/>
              </p:ext>
            </p:extLst>
          </p:nvPr>
        </p:nvGraphicFramePr>
        <p:xfrm>
          <a:off x="1264024" y="1974824"/>
          <a:ext cx="9807388" cy="2659872"/>
        </p:xfrm>
        <a:graphic>
          <a:graphicData uri="http://schemas.openxmlformats.org/drawingml/2006/table">
            <a:tbl>
              <a:tblPr firstRow="1" firstCol="1" bandRow="1">
                <a:tableStyleId>{5C22544A-7EE6-4342-B048-85BDC9FD1C3A}</a:tableStyleId>
              </a:tblPr>
              <a:tblGrid>
                <a:gridCol w="7959459"/>
                <a:gridCol w="886961"/>
                <a:gridCol w="960968"/>
              </a:tblGrid>
              <a:tr h="247049">
                <a:tc>
                  <a:txBody>
                    <a:bodyPr/>
                    <a:lstStyle/>
                    <a:p>
                      <a:pPr>
                        <a:lnSpc>
                          <a:spcPct val="115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fr-FR" sz="1000">
                          <a:effectLst/>
                          <a:latin typeface="Arial" panose="020B0604020202020204" pitchFamily="34" charset="0"/>
                          <a:cs typeface="Arial" panose="020B0604020202020204" pitchFamily="34" charset="0"/>
                        </a:rPr>
                        <a:t>VRAI</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fr-FR" sz="1000">
                          <a:effectLst/>
                          <a:latin typeface="Arial" panose="020B0604020202020204" pitchFamily="34" charset="0"/>
                          <a:cs typeface="Arial" panose="020B0604020202020204" pitchFamily="34" charset="0"/>
                        </a:rPr>
                        <a:t>FAUX</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721170">
                <a:tc>
                  <a:txBody>
                    <a:bodyPr/>
                    <a:lstStyle/>
                    <a:p>
                      <a:pPr algn="just">
                        <a:lnSpc>
                          <a:spcPct val="115000"/>
                        </a:lnSpc>
                        <a:spcAft>
                          <a:spcPts val="0"/>
                        </a:spcAft>
                      </a:pPr>
                      <a:r>
                        <a:rPr lang="fr-FR" sz="1000" dirty="0">
                          <a:effectLst/>
                          <a:latin typeface="Arial" panose="020B0604020202020204" pitchFamily="34" charset="0"/>
                          <a:cs typeface="Arial" panose="020B0604020202020204" pitchFamily="34" charset="0"/>
                        </a:rPr>
                        <a:t>a. Bella est une chienne.</a:t>
                      </a:r>
                      <a:endParaRPr lang="ro-RO" sz="1000" dirty="0">
                        <a:effectLst/>
                        <a:latin typeface="Arial" panose="020B0604020202020204" pitchFamily="34" charset="0"/>
                        <a:cs typeface="Arial" panose="020B0604020202020204" pitchFamily="34" charset="0"/>
                      </a:endParaRPr>
                    </a:p>
                    <a:p>
                      <a:pPr algn="just">
                        <a:lnSpc>
                          <a:spcPct val="115000"/>
                        </a:lnSpc>
                        <a:spcAft>
                          <a:spcPts val="0"/>
                        </a:spcAft>
                      </a:pPr>
                      <a:r>
                        <a:rPr lang="fr-FR" sz="1000" dirty="0">
                          <a:effectLst/>
                          <a:latin typeface="Arial" panose="020B0604020202020204" pitchFamily="34" charset="0"/>
                          <a:cs typeface="Arial" panose="020B0604020202020204" pitchFamily="34" charset="0"/>
                        </a:rPr>
                        <a:t>Justification : Si par malheur elle mettait une patte à l’intérieur, c’était à coup de pied dans le derrière et sous les cris qu’on la chassait / Je lui ai construit une niche de mes mains.</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a:effectLst/>
                          <a:latin typeface="Arial" panose="020B0604020202020204" pitchFamily="34" charset="0"/>
                          <a:cs typeface="Arial" panose="020B0604020202020204" pitchFamily="34" charset="0"/>
                        </a:rPr>
                        <a:t>X</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53267">
                <a:tc>
                  <a:txBody>
                    <a:bodyPr/>
                    <a:lstStyle/>
                    <a:p>
                      <a:pPr algn="just">
                        <a:lnSpc>
                          <a:spcPct val="115000"/>
                        </a:lnSpc>
                        <a:spcAft>
                          <a:spcPts val="0"/>
                        </a:spcAft>
                      </a:pPr>
                      <a:r>
                        <a:rPr lang="fr-FR" sz="1000" dirty="0">
                          <a:effectLst/>
                          <a:latin typeface="Arial" panose="020B0604020202020204" pitchFamily="34" charset="0"/>
                          <a:cs typeface="Arial" panose="020B0604020202020204" pitchFamily="34" charset="0"/>
                        </a:rPr>
                        <a:t>b. Le narrateur n’a pas réussi à construire la niche de son chien tout seul.</a:t>
                      </a:r>
                      <a:endParaRPr lang="ro-RO" sz="1000" dirty="0">
                        <a:effectLst/>
                        <a:latin typeface="Arial" panose="020B0604020202020204" pitchFamily="34" charset="0"/>
                        <a:cs typeface="Arial" panose="020B0604020202020204" pitchFamily="34" charset="0"/>
                      </a:endParaRPr>
                    </a:p>
                    <a:p>
                      <a:pPr algn="just">
                        <a:lnSpc>
                          <a:spcPct val="115000"/>
                        </a:lnSpc>
                        <a:spcAft>
                          <a:spcPts val="0"/>
                        </a:spcAft>
                      </a:pPr>
                      <a:r>
                        <a:rPr lang="fr-FR" sz="1000" dirty="0">
                          <a:effectLst/>
                          <a:latin typeface="Arial" panose="020B0604020202020204" pitchFamily="34" charset="0"/>
                          <a:cs typeface="Arial" panose="020B0604020202020204" pitchFamily="34" charset="0"/>
                        </a:rPr>
                        <a:t>Justification : Je lui ai construit une niche de mes mains./ Mais je m’en suis sorti, elle a eu une niche étanche, douillette</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a:effectLst/>
                          <a:latin typeface="Arial" panose="020B0604020202020204" pitchFamily="34" charset="0"/>
                          <a:cs typeface="Arial" panose="020B0604020202020204" pitchFamily="34" charset="0"/>
                        </a:rPr>
                        <a:t>X</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53268">
                <a:tc>
                  <a:txBody>
                    <a:bodyPr/>
                    <a:lstStyle/>
                    <a:p>
                      <a:pPr algn="just">
                        <a:lnSpc>
                          <a:spcPct val="115000"/>
                        </a:lnSpc>
                        <a:spcAft>
                          <a:spcPts val="0"/>
                        </a:spcAft>
                      </a:pPr>
                      <a:r>
                        <a:rPr lang="fr-FR" sz="1000" dirty="0">
                          <a:effectLst/>
                          <a:latin typeface="Arial" panose="020B0604020202020204" pitchFamily="34" charset="0"/>
                          <a:cs typeface="Arial" panose="020B0604020202020204" pitchFamily="34" charset="0"/>
                        </a:rPr>
                        <a:t>c. Pour nourrir son animal de compagnie, le narrateur doit faire de petits boulots tous les jours.</a:t>
                      </a:r>
                      <a:endParaRPr lang="ro-RO" sz="1000" dirty="0">
                        <a:effectLst/>
                        <a:latin typeface="Arial" panose="020B0604020202020204" pitchFamily="34" charset="0"/>
                        <a:cs typeface="Arial" panose="020B0604020202020204" pitchFamily="34" charset="0"/>
                      </a:endParaRPr>
                    </a:p>
                    <a:p>
                      <a:pPr algn="just">
                        <a:lnSpc>
                          <a:spcPct val="115000"/>
                        </a:lnSpc>
                        <a:spcAft>
                          <a:spcPts val="0"/>
                        </a:spcAft>
                      </a:pPr>
                      <a:r>
                        <a:rPr lang="fr-FR" sz="1000" dirty="0">
                          <a:effectLst/>
                          <a:latin typeface="Arial" panose="020B0604020202020204" pitchFamily="34" charset="0"/>
                          <a:cs typeface="Arial" panose="020B0604020202020204" pitchFamily="34" charset="0"/>
                        </a:rPr>
                        <a:t>Justification : moyennant de petites corvées le dimanche.</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dirty="0">
                          <a:effectLst/>
                          <a:latin typeface="Arial" panose="020B0604020202020204" pitchFamily="34" charset="0"/>
                          <a:cs typeface="Arial" panose="020B0604020202020204" pitchFamily="34" charset="0"/>
                        </a:rPr>
                        <a:t> </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dirty="0">
                          <a:effectLst/>
                          <a:latin typeface="Arial" panose="020B0604020202020204" pitchFamily="34" charset="0"/>
                          <a:cs typeface="Arial" panose="020B0604020202020204" pitchFamily="34" charset="0"/>
                        </a:rPr>
                        <a:t>X</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85118">
                <a:tc>
                  <a:txBody>
                    <a:bodyPr/>
                    <a:lstStyle/>
                    <a:p>
                      <a:pPr algn="just">
                        <a:lnSpc>
                          <a:spcPct val="115000"/>
                        </a:lnSpc>
                        <a:spcAft>
                          <a:spcPts val="0"/>
                        </a:spcAft>
                      </a:pPr>
                      <a:r>
                        <a:rPr lang="fr-FR" sz="1000" dirty="0">
                          <a:effectLst/>
                          <a:latin typeface="Arial" panose="020B0604020202020204" pitchFamily="34" charset="0"/>
                          <a:cs typeface="Arial" panose="020B0604020202020204" pitchFamily="34" charset="0"/>
                        </a:rPr>
                        <a:t>d. La mère </a:t>
                      </a:r>
                      <a:r>
                        <a:rPr lang="fr-FR" sz="1000" dirty="0" smtClean="0">
                          <a:effectLst/>
                          <a:latin typeface="Arial" panose="020B0604020202020204" pitchFamily="34" charset="0"/>
                          <a:cs typeface="Arial" panose="020B0604020202020204" pitchFamily="34" charset="0"/>
                        </a:rPr>
                        <a:t>de l’auteur aime </a:t>
                      </a:r>
                      <a:r>
                        <a:rPr lang="fr-FR" sz="1000" dirty="0">
                          <a:effectLst/>
                          <a:latin typeface="Arial" panose="020B0604020202020204" pitchFamily="34" charset="0"/>
                          <a:cs typeface="Arial" panose="020B0604020202020204" pitchFamily="34" charset="0"/>
                        </a:rPr>
                        <a:t>plus son chien que son père.</a:t>
                      </a:r>
                      <a:endParaRPr lang="ro-RO" sz="1000" dirty="0">
                        <a:effectLst/>
                        <a:latin typeface="Arial" panose="020B0604020202020204" pitchFamily="34" charset="0"/>
                        <a:cs typeface="Arial" panose="020B0604020202020204" pitchFamily="34" charset="0"/>
                      </a:endParaRPr>
                    </a:p>
                    <a:p>
                      <a:pPr algn="just">
                        <a:lnSpc>
                          <a:spcPct val="115000"/>
                        </a:lnSpc>
                        <a:spcAft>
                          <a:spcPts val="0"/>
                        </a:spcAft>
                      </a:pPr>
                      <a:r>
                        <a:rPr lang="fr-FR" sz="1000" dirty="0">
                          <a:effectLst/>
                          <a:latin typeface="Arial" panose="020B0604020202020204" pitchFamily="34" charset="0"/>
                          <a:cs typeface="Arial" panose="020B0604020202020204" pitchFamily="34" charset="0"/>
                        </a:rPr>
                        <a:t>Justification : </a:t>
                      </a:r>
                      <a:r>
                        <a:rPr lang="fr-FR" sz="1000" dirty="0" smtClean="0">
                          <a:effectLst/>
                          <a:latin typeface="Arial" panose="020B0604020202020204" pitchFamily="34" charset="0"/>
                          <a:cs typeface="Arial" panose="020B0604020202020204" pitchFamily="34" charset="0"/>
                        </a:rPr>
                        <a:t>Ma </a:t>
                      </a:r>
                      <a:r>
                        <a:rPr lang="fr-FR" sz="1000" dirty="0">
                          <a:effectLst/>
                          <a:latin typeface="Arial" panose="020B0604020202020204" pitchFamily="34" charset="0"/>
                          <a:cs typeface="Arial" panose="020B0604020202020204" pitchFamily="34" charset="0"/>
                        </a:rPr>
                        <a:t>mère la détestait autant que mon père...</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a:effectLst/>
                          <a:latin typeface="Arial" panose="020B0604020202020204" pitchFamily="34" charset="0"/>
                          <a:cs typeface="Arial" panose="020B0604020202020204" pitchFamily="34" charset="0"/>
                        </a:rPr>
                        <a:t> </a:t>
                      </a:r>
                      <a:endParaRPr lang="ro-RO"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fr-FR" sz="1000" dirty="0">
                          <a:effectLst/>
                          <a:latin typeface="Arial" panose="020B0604020202020204" pitchFamily="34" charset="0"/>
                          <a:cs typeface="Arial" panose="020B0604020202020204" pitchFamily="34" charset="0"/>
                        </a:rPr>
                        <a:t>X</a:t>
                      </a:r>
                      <a:endParaRPr lang="ro-RO"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1532966" y="1574713"/>
            <a:ext cx="9984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ro-RO"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(4x5p = 20p) On accorde la totalité des points si le choix V/F et la justification</a:t>
            </a:r>
            <a:r>
              <a:rPr kumimoji="0" lang="fr-FR" altLang="ro-RO"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sont </a:t>
            </a:r>
            <a:r>
              <a:rPr kumimoji="0" lang="fr-FR" altLang="ro-RO"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corrects, sinon aucun point.</a:t>
            </a:r>
            <a:endParaRPr kumimoji="0" lang="ro-RO" altLang="ro-RO"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ro-RO" sz="1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2142565" y="4876800"/>
            <a:ext cx="7001435" cy="941796"/>
          </a:xfrm>
          <a:prstGeom prst="rect">
            <a:avLst/>
          </a:prstGeom>
        </p:spPr>
        <p:txBody>
          <a:bodyPr wrap="square">
            <a:spAutoFit/>
          </a:bodyPr>
          <a:lstStyle/>
          <a:p>
            <a:pPr lvl="0">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(10p) Toute explication pertinente/ en accord avec le texte sera considérée correcte. </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Times New Roman" panose="02020603050405020304" pitchFamily="18" charset="0"/>
              <a:buChar char="-"/>
            </a:pPr>
            <a:r>
              <a:rPr lang="fr-FR" sz="1200" dirty="0">
                <a:latin typeface="Arial" panose="020B0604020202020204" pitchFamily="34" charset="0"/>
                <a:ea typeface="Times New Roman" panose="02020603050405020304" pitchFamily="18" charset="0"/>
                <a:cs typeface="Arial" panose="020B0604020202020204" pitchFamily="34" charset="0"/>
              </a:rPr>
              <a:t>La mère détestait son chien, mais elle aimait plus son fils que son mari.</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Times New Roman" panose="02020603050405020304" pitchFamily="18" charset="0"/>
              <a:buChar char="-"/>
            </a:pPr>
            <a:r>
              <a:rPr lang="fr-FR" sz="1200" dirty="0">
                <a:latin typeface="Arial" panose="020B0604020202020204" pitchFamily="34" charset="0"/>
                <a:ea typeface="Times New Roman" panose="02020603050405020304" pitchFamily="18" charset="0"/>
                <a:cs typeface="Arial" panose="020B0604020202020204" pitchFamily="34" charset="0"/>
              </a:rPr>
              <a:t>La mère avait une attitude un peu plus bienveillante vis-à-vis du chien parce qu’elle aimait son fils.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050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2924" y="624110"/>
            <a:ext cx="8911687" cy="1971044"/>
          </a:xfrm>
        </p:spPr>
        <p:txBody>
          <a:bodyPr>
            <a:normAutofit fontScale="90000"/>
          </a:bodyPr>
          <a:lstStyle/>
          <a:p>
            <a:pPr algn="ctr"/>
            <a:r>
              <a:rPr lang="ro-RO" dirty="0">
                <a:latin typeface="Arial" panose="020B0604020202020204" pitchFamily="34" charset="0"/>
                <a:cs typeface="Arial" panose="020B0604020202020204" pitchFamily="34" charset="0"/>
              </a:rPr>
              <a:t>REPERE METODOLOGICE PENTRU APLICAREA CURRICULUMULUI </a:t>
            </a:r>
            <a:r>
              <a:rPr lang="ro-RO" dirty="0" smtClean="0">
                <a:latin typeface="Arial" panose="020B0604020202020204" pitchFamily="34" charset="0"/>
                <a:cs typeface="Arial" panose="020B0604020202020204" pitchFamily="34" charset="0"/>
              </a:rPr>
              <a:t>LA</a:t>
            </a:r>
            <a:br>
              <a:rPr lang="ro-RO" dirty="0" smtClean="0">
                <a:latin typeface="Arial" panose="020B0604020202020204" pitchFamily="34" charset="0"/>
                <a:cs typeface="Arial" panose="020B0604020202020204" pitchFamily="34" charset="0"/>
              </a:rPr>
            </a:br>
            <a:r>
              <a:rPr lang="ro-RO" dirty="0">
                <a:latin typeface="Arial" panose="020B0604020202020204" pitchFamily="34" charset="0"/>
                <a:cs typeface="Arial" panose="020B0604020202020204" pitchFamily="34" charset="0"/>
              </a:rPr>
              <a:t>CLASA A X-A</a:t>
            </a:r>
            <a:r>
              <a:rPr lang="ro-RO" dirty="0">
                <a:latin typeface="Rockwell" panose="02060603020205020403" pitchFamily="18" charset="0"/>
              </a:rPr>
              <a:t/>
            </a:r>
            <a:br>
              <a:rPr lang="ro-RO" dirty="0">
                <a:latin typeface="Rockwell" panose="02060603020205020403" pitchFamily="18" charset="0"/>
              </a:rPr>
            </a:br>
            <a:endParaRPr lang="ro-RO" dirty="0"/>
          </a:p>
        </p:txBody>
      </p:sp>
      <p:sp>
        <p:nvSpPr>
          <p:cNvPr id="8" name="Rectangle 7"/>
          <p:cNvSpPr/>
          <p:nvPr/>
        </p:nvSpPr>
        <p:spPr>
          <a:xfrm>
            <a:off x="1400615" y="2760970"/>
            <a:ext cx="10710284" cy="646331"/>
          </a:xfrm>
          <a:prstGeom prst="rect">
            <a:avLst/>
          </a:prstGeom>
        </p:spPr>
        <p:txBody>
          <a:bodyPr wrap="square">
            <a:spAutoFit/>
          </a:bodyPr>
          <a:lstStyle/>
          <a:p>
            <a:r>
              <a:rPr lang="ro-RO" dirty="0">
                <a:latin typeface="Arial" panose="020B0604020202020204" pitchFamily="34" charset="0"/>
                <a:cs typeface="Arial" panose="020B0604020202020204" pitchFamily="34" charset="0"/>
                <a:hlinkClick r:id="rId2"/>
              </a:rPr>
              <a:t>https://</a:t>
            </a:r>
            <a:r>
              <a:rPr lang="ro-RO" dirty="0" smtClean="0">
                <a:latin typeface="Arial" panose="020B0604020202020204" pitchFamily="34" charset="0"/>
                <a:cs typeface="Arial" panose="020B0604020202020204" pitchFamily="34" charset="0"/>
                <a:hlinkClick r:id="rId2"/>
              </a:rPr>
              <a:t>rocnee.eu/images/rocnee/fisiere/curriculum/repere%20metodologice%2022-23</a:t>
            </a:r>
            <a:endParaRPr lang="en-US" dirty="0" smtClean="0">
              <a:latin typeface="Arial" panose="020B0604020202020204" pitchFamily="34" charset="0"/>
              <a:cs typeface="Arial" panose="020B0604020202020204" pitchFamily="34" charset="0"/>
            </a:endParaRPr>
          </a:p>
          <a:p>
            <a:r>
              <a:rPr lang="ro-RO" dirty="0" smtClean="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REPERE_METODOLOGICE_LB_MODERNE_EN_JAP_FRANC_IT_SP_PORTUG_2022_2023_1.pdf</a:t>
            </a:r>
          </a:p>
        </p:txBody>
      </p:sp>
    </p:spTree>
    <p:extLst>
      <p:ext uri="{BB962C8B-B14F-4D97-AF65-F5344CB8AC3E}">
        <p14:creationId xmlns:p14="http://schemas.microsoft.com/office/powerpoint/2010/main" val="2726089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algn="ctr"/>
            <a:r>
              <a:rPr lang="ro-RO" dirty="0" smtClean="0">
                <a:latin typeface="Rockwell" panose="02060603020205020403" pitchFamily="18" charset="0"/>
              </a:rPr>
              <a:t>RĂBDARE, OPTIMISM, CREATIVITATE ȘI MULT SUCCES!</a:t>
            </a:r>
            <a:endParaRPr lang="ro-RO" dirty="0">
              <a:latin typeface="Rockwell" panose="02060603020205020403" pitchFamily="18" charset="0"/>
            </a:endParaRPr>
          </a:p>
        </p:txBody>
      </p:sp>
      <p:sp>
        <p:nvSpPr>
          <p:cNvPr id="8" name="Subtitle 7"/>
          <p:cNvSpPr>
            <a:spLocks noGrp="1"/>
          </p:cNvSpPr>
          <p:nvPr>
            <p:ph type="subTitle" idx="1"/>
          </p:nvPr>
        </p:nvSpPr>
        <p:spPr/>
        <p:txBody>
          <a:bodyPr/>
          <a:lstStyle/>
          <a:p>
            <a:pPr algn="r"/>
            <a:r>
              <a:rPr lang="ro-RO" b="1" dirty="0" smtClean="0">
                <a:latin typeface="Rockwell" panose="02060603020205020403" pitchFamily="18" charset="0"/>
              </a:rPr>
              <a:t>Manuela – Delia ANGHEL </a:t>
            </a:r>
            <a:endParaRPr lang="ro-RO" b="1" dirty="0">
              <a:latin typeface="Rockwell" panose="02060603020205020403" pitchFamily="18" charset="0"/>
            </a:endParaRPr>
          </a:p>
        </p:txBody>
      </p:sp>
    </p:spTree>
    <p:extLst>
      <p:ext uri="{BB962C8B-B14F-4D97-AF65-F5344CB8AC3E}">
        <p14:creationId xmlns:p14="http://schemas.microsoft.com/office/powerpoint/2010/main" val="3831348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107" y="577929"/>
            <a:ext cx="8911687" cy="1280890"/>
          </a:xfrm>
        </p:spPr>
        <p:txBody>
          <a:bodyPr/>
          <a:lstStyle/>
          <a:p>
            <a:pPr algn="ctr"/>
            <a:r>
              <a:rPr lang="ro-RO" b="1" dirty="0" smtClean="0">
                <a:latin typeface="Arial" panose="020B0604020202020204" pitchFamily="34" charset="0"/>
                <a:cs typeface="Arial" panose="020B0604020202020204" pitchFamily="34" charset="0"/>
              </a:rPr>
              <a:t>PLANIFICAREA CALENDARISTICĂ</a:t>
            </a:r>
            <a:br>
              <a:rPr lang="ro-RO" b="1" dirty="0" smtClean="0">
                <a:latin typeface="Arial" panose="020B0604020202020204" pitchFamily="34" charset="0"/>
                <a:cs typeface="Arial" panose="020B0604020202020204" pitchFamily="34" charset="0"/>
              </a:rPr>
            </a:br>
            <a:r>
              <a:rPr lang="ro-RO" b="1" dirty="0" smtClean="0">
                <a:latin typeface="Arial" panose="020B0604020202020204" pitchFamily="34" charset="0"/>
                <a:cs typeface="Arial" panose="020B0604020202020204" pitchFamily="34" charset="0"/>
              </a:rPr>
              <a:t>ETAPELE DE ELABORARE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8230" y="2078182"/>
            <a:ext cx="8915400" cy="3777622"/>
          </a:xfrm>
        </p:spPr>
        <p:txBody>
          <a:bodyPr>
            <a:normAutofit fontScale="92500"/>
          </a:bodyPr>
          <a:lstStyle/>
          <a:p>
            <a:pPr marL="0" indent="0" algn="just">
              <a:buNone/>
            </a:pPr>
            <a:endParaRPr lang="en-US" dirty="0"/>
          </a:p>
          <a:p>
            <a:pPr algn="just"/>
            <a:r>
              <a:rPr lang="ro-RO" dirty="0" smtClean="0">
                <a:latin typeface="Arial" panose="020B0604020202020204" pitchFamily="34" charset="0"/>
                <a:cs typeface="Arial" panose="020B0604020202020204" pitchFamily="34" charset="0"/>
              </a:rPr>
              <a:t>stabilirea </a:t>
            </a:r>
            <a:r>
              <a:rPr lang="ro-RO" dirty="0">
                <a:latin typeface="Arial" panose="020B0604020202020204" pitchFamily="34" charset="0"/>
                <a:cs typeface="Arial" panose="020B0604020202020204" pitchFamily="34" charset="0"/>
              </a:rPr>
              <a:t>asocierilor și a corespondențelor dintre competențele specifice și conținuturile programei școlare (Prin ce conținuturi se pot realiza competențe specifice?);</a:t>
            </a:r>
            <a:endParaRPr lang="en-US" dirty="0">
              <a:latin typeface="Arial" panose="020B0604020202020204" pitchFamily="34" charset="0"/>
              <a:cs typeface="Arial" panose="020B0604020202020204" pitchFamily="34" charset="0"/>
            </a:endParaRPr>
          </a:p>
          <a:p>
            <a:pPr algn="just"/>
            <a:r>
              <a:rPr lang="ro-RO" dirty="0" smtClean="0">
                <a:latin typeface="Arial" panose="020B0604020202020204" pitchFamily="34" charset="0"/>
                <a:cs typeface="Arial" panose="020B0604020202020204" pitchFamily="34" charset="0"/>
              </a:rPr>
              <a:t>stabilirea </a:t>
            </a:r>
            <a:r>
              <a:rPr lang="ro-RO" dirty="0">
                <a:latin typeface="Arial" panose="020B0604020202020204" pitchFamily="34" charset="0"/>
                <a:cs typeface="Arial" panose="020B0604020202020204" pitchFamily="34" charset="0"/>
              </a:rPr>
              <a:t>unităților de învățare, respectând prevederile din programa școlară și logica disciplinară (Care sunt unitățile majore ce vor fi vizate prin învățarea elevilor?);</a:t>
            </a:r>
            <a:endParaRPr lang="en-US" dirty="0">
              <a:latin typeface="Arial" panose="020B0604020202020204" pitchFamily="34" charset="0"/>
              <a:cs typeface="Arial" panose="020B0604020202020204" pitchFamily="34" charset="0"/>
            </a:endParaRPr>
          </a:p>
          <a:p>
            <a:pPr algn="just"/>
            <a:r>
              <a:rPr lang="ro-RO" dirty="0" smtClean="0">
                <a:latin typeface="Arial" panose="020B0604020202020204" pitchFamily="34" charset="0"/>
                <a:cs typeface="Arial" panose="020B0604020202020204" pitchFamily="34" charset="0"/>
              </a:rPr>
              <a:t>stabilirea </a:t>
            </a:r>
            <a:r>
              <a:rPr lang="ro-RO" dirty="0">
                <a:latin typeface="Arial" panose="020B0604020202020204" pitchFamily="34" charset="0"/>
                <a:cs typeface="Arial" panose="020B0604020202020204" pitchFamily="34" charset="0"/>
              </a:rPr>
              <a:t>succesiunii de parcurgere a unităților de învățare (Care este succesiunea logică a unităților de </a:t>
            </a:r>
            <a:r>
              <a:rPr lang="ro-RO" dirty="0" smtClean="0">
                <a:latin typeface="Arial" panose="020B0604020202020204" pitchFamily="34" charset="0"/>
                <a:cs typeface="Arial" panose="020B0604020202020204" pitchFamily="34" charset="0"/>
              </a:rPr>
              <a:t>învățare </a:t>
            </a:r>
            <a:r>
              <a:rPr lang="ro-RO" dirty="0">
                <a:latin typeface="Arial" panose="020B0604020202020204" pitchFamily="34" charset="0"/>
                <a:cs typeface="Arial" panose="020B0604020202020204" pitchFamily="34" charset="0"/>
              </a:rPr>
              <a:t>în structura anului școlar?);</a:t>
            </a:r>
            <a:endParaRPr lang="en-US" dirty="0">
              <a:latin typeface="Arial" panose="020B0604020202020204" pitchFamily="34" charset="0"/>
              <a:cs typeface="Arial" panose="020B0604020202020204" pitchFamily="34" charset="0"/>
            </a:endParaRPr>
          </a:p>
          <a:p>
            <a:pPr algn="just"/>
            <a:r>
              <a:rPr lang="ro-RO" dirty="0" smtClean="0">
                <a:latin typeface="Arial" panose="020B0604020202020204" pitchFamily="34" charset="0"/>
                <a:cs typeface="Arial" panose="020B0604020202020204" pitchFamily="34" charset="0"/>
              </a:rPr>
              <a:t>structurarea </a:t>
            </a:r>
            <a:r>
              <a:rPr lang="ro-RO" dirty="0">
                <a:latin typeface="Arial" panose="020B0604020202020204" pitchFamily="34" charset="0"/>
                <a:cs typeface="Arial" panose="020B0604020202020204" pitchFamily="34" charset="0"/>
              </a:rPr>
              <a:t>parcursului (Planificarea calendaristică acoperă integral programa școlară? Se asigură raportarea corectă la structura modulară a anului școlar 2022- 2023? Timpul alocat fiecărei unități de învățare este suficient? Parcursul planificat este eficient și adecvat elevilor cărora se adresează? etc.).</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19627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61" y="596401"/>
            <a:ext cx="8911687" cy="1280890"/>
          </a:xfrm>
        </p:spPr>
        <p:txBody>
          <a:bodyPr/>
          <a:lstStyle/>
          <a:p>
            <a:pPr algn="ctr"/>
            <a:r>
              <a:rPr lang="ro-RO" b="1" dirty="0">
                <a:latin typeface="Arial" panose="020B0604020202020204" pitchFamily="34" charset="0"/>
                <a:cs typeface="Arial" panose="020B0604020202020204" pitchFamily="34" charset="0"/>
              </a:rPr>
              <a:t>PLANIFICAREA CALENDARISTICĂ</a:t>
            </a:r>
            <a:br>
              <a:rPr lang="ro-RO" b="1" dirty="0">
                <a:latin typeface="Arial" panose="020B0604020202020204" pitchFamily="34" charset="0"/>
                <a:cs typeface="Arial" panose="020B0604020202020204" pitchFamily="34" charset="0"/>
              </a:rPr>
            </a:br>
            <a:r>
              <a:rPr lang="ro-RO" b="1" dirty="0">
                <a:latin typeface="Arial" panose="020B0604020202020204" pitchFamily="34" charset="0"/>
                <a:cs typeface="Arial" panose="020B0604020202020204" pitchFamily="34" charset="0"/>
              </a:rPr>
              <a:t>RECOMANDĂRI</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5761" y="2087418"/>
            <a:ext cx="8915400" cy="3777622"/>
          </a:xfrm>
        </p:spPr>
        <p:txBody>
          <a:bodyPr/>
          <a:lstStyle/>
          <a:p>
            <a:r>
              <a:rPr lang="ro-RO" dirty="0">
                <a:latin typeface="Arial" panose="020B0604020202020204" pitchFamily="34" charset="0"/>
                <a:cs typeface="Arial" panose="020B0604020202020204" pitchFamily="34" charset="0"/>
              </a:rPr>
              <a:t>Elaborarea planificării calendaristice conform programei școlare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a:t>
            </a:r>
            <a:r>
              <a:rPr lang="en-US" dirty="0">
                <a:latin typeface="Arial" panose="020B0604020202020204" pitchFamily="34" charset="0"/>
                <a:cs typeface="Arial" panose="020B0604020202020204" pitchFamily="34" charset="0"/>
              </a:rPr>
              <a:t>n vigoare</a:t>
            </a:r>
            <a:r>
              <a:rPr lang="ro-RO" dirty="0" smtClean="0">
                <a:latin typeface="Arial" panose="020B0604020202020204" pitchFamily="34" charset="0"/>
                <a:cs typeface="Arial" panose="020B0604020202020204" pitchFamily="34" charset="0"/>
              </a:rPr>
              <a:t>;</a:t>
            </a:r>
          </a:p>
          <a:p>
            <a:r>
              <a:rPr lang="ro-RO" dirty="0" smtClean="0">
                <a:latin typeface="Arial" panose="020B0604020202020204" pitchFamily="34" charset="0"/>
                <a:cs typeface="Arial" panose="020B0604020202020204" pitchFamily="34" charset="0"/>
              </a:rPr>
              <a:t>Parcurgerea </a:t>
            </a:r>
            <a:r>
              <a:rPr lang="ro-RO" dirty="0">
                <a:latin typeface="Arial" panose="020B0604020202020204" pitchFamily="34" charset="0"/>
                <a:cs typeface="Arial" panose="020B0604020202020204" pitchFamily="34" charset="0"/>
              </a:rPr>
              <a:t>integrală a programei școlare;  </a:t>
            </a:r>
            <a:endParaRPr lang="ro-RO" dirty="0" smtClean="0">
              <a:latin typeface="Arial" panose="020B0604020202020204" pitchFamily="34" charset="0"/>
              <a:cs typeface="Arial" panose="020B0604020202020204" pitchFamily="34" charset="0"/>
            </a:endParaRPr>
          </a:p>
          <a:p>
            <a:r>
              <a:rPr lang="ro-RO" dirty="0" smtClean="0">
                <a:latin typeface="Arial" panose="020B0604020202020204" pitchFamily="34" charset="0"/>
                <a:cs typeface="Arial" panose="020B0604020202020204" pitchFamily="34" charset="0"/>
              </a:rPr>
              <a:t>Planificarea </a:t>
            </a:r>
            <a:r>
              <a:rPr lang="ro-RO" dirty="0">
                <a:latin typeface="Arial" panose="020B0604020202020204" pitchFamily="34" charset="0"/>
                <a:cs typeface="Arial" panose="020B0604020202020204" pitchFamily="34" charset="0"/>
              </a:rPr>
              <a:t>unității/unităților de învățare astfel încât să se încadreze integral în orizontul temporal al unui modul; </a:t>
            </a:r>
            <a:endParaRPr lang="ro-RO" dirty="0" smtClean="0">
              <a:latin typeface="Arial" panose="020B0604020202020204" pitchFamily="34" charset="0"/>
              <a:cs typeface="Arial" panose="020B0604020202020204" pitchFamily="34" charset="0"/>
            </a:endParaRPr>
          </a:p>
          <a:p>
            <a:r>
              <a:rPr lang="ro-RO" dirty="0" smtClean="0">
                <a:latin typeface="Arial" panose="020B0604020202020204" pitchFamily="34" charset="0"/>
                <a:cs typeface="Arial" panose="020B0604020202020204" pitchFamily="34" charset="0"/>
              </a:rPr>
              <a:t>Integrarea </a:t>
            </a:r>
            <a:r>
              <a:rPr lang="ro-RO" dirty="0">
                <a:latin typeface="Arial" panose="020B0604020202020204" pitchFamily="34" charset="0"/>
                <a:cs typeface="Arial" panose="020B0604020202020204" pitchFamily="34" charset="0"/>
              </a:rPr>
              <a:t>unor conținuturi suplimentare, adecvate nivelului lingvistic, pentru clasele cu predare învățare a limbii </a:t>
            </a:r>
            <a:r>
              <a:rPr lang="ro-RO" dirty="0" smtClean="0">
                <a:latin typeface="Arial" panose="020B0604020202020204" pitchFamily="34" charset="0"/>
                <a:cs typeface="Arial" panose="020B0604020202020204" pitchFamily="34" charset="0"/>
              </a:rPr>
              <a:t>în </a:t>
            </a:r>
            <a:r>
              <a:rPr lang="ro-RO" dirty="0">
                <a:latin typeface="Arial" panose="020B0604020202020204" pitchFamily="34" charset="0"/>
                <a:cs typeface="Arial" panose="020B0604020202020204" pitchFamily="34" charset="0"/>
              </a:rPr>
              <a:t>regim intensiv și bilingv (inclusiv marcarea acestora cu un simbol); </a:t>
            </a:r>
            <a:endParaRPr lang="ro-RO" dirty="0" smtClean="0">
              <a:latin typeface="Arial" panose="020B0604020202020204" pitchFamily="34" charset="0"/>
              <a:cs typeface="Arial" panose="020B0604020202020204" pitchFamily="34" charset="0"/>
            </a:endParaRPr>
          </a:p>
          <a:p>
            <a:r>
              <a:rPr lang="ro-RO" dirty="0" smtClean="0">
                <a:latin typeface="Arial" panose="020B0604020202020204" pitchFamily="34" charset="0"/>
                <a:cs typeface="Arial" panose="020B0604020202020204" pitchFamily="34" charset="0"/>
              </a:rPr>
              <a:t>Respectarea </a:t>
            </a:r>
            <a:r>
              <a:rPr lang="ro-RO" dirty="0">
                <a:latin typeface="Arial" panose="020B0604020202020204" pitchFamily="34" charset="0"/>
                <a:cs typeface="Arial" panose="020B0604020202020204" pitchFamily="34" charset="0"/>
              </a:rPr>
              <a:t>formatului de redactare a planificării calendaristice propus.</a:t>
            </a:r>
            <a:br>
              <a:rPr lang="ro-RO" dirty="0">
                <a:latin typeface="Arial" panose="020B0604020202020204" pitchFamily="34" charset="0"/>
                <a:cs typeface="Arial" panose="020B0604020202020204" pitchFamily="34" charset="0"/>
              </a:rPr>
            </a:br>
            <a:r>
              <a:rPr lang="ro-RO" dirty="0">
                <a:latin typeface="Arial" panose="020B0604020202020204" pitchFamily="34" charset="0"/>
                <a:cs typeface="Arial" panose="020B0604020202020204" pitchFamily="34" charset="0"/>
              </a:rPr>
              <a:t/>
            </a:r>
            <a:br>
              <a:rPr lang="ro-RO"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75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9547" y="587165"/>
            <a:ext cx="8911687" cy="647341"/>
          </a:xfrm>
        </p:spPr>
        <p:txBody>
          <a:bodyPr>
            <a:normAutofit fontScale="90000"/>
          </a:bodyPr>
          <a:lstStyle/>
          <a:p>
            <a:pPr algn="ctr"/>
            <a:r>
              <a:rPr lang="ro-RO" b="1" dirty="0" smtClean="0">
                <a:latin typeface="Arial" panose="020B0604020202020204" pitchFamily="34" charset="0"/>
                <a:cs typeface="Arial" panose="020B0604020202020204" pitchFamily="34" charset="0"/>
              </a:rPr>
              <a:t>PLANIFICAREA CALENDARISTICĂ</a:t>
            </a:r>
            <a:r>
              <a:rPr lang="ro-RO" dirty="0" smtClean="0">
                <a:latin typeface="Rockwell" panose="02060603020205020403" pitchFamily="18" charset="0"/>
              </a:rPr>
              <a:t/>
            </a:r>
            <a:br>
              <a:rPr lang="ro-RO" dirty="0" smtClean="0">
                <a:latin typeface="Rockwell" panose="02060603020205020403" pitchFamily="18" charset="0"/>
              </a:rPr>
            </a:br>
            <a:endParaRPr lang="ro-RO" dirty="0">
              <a:latin typeface="Rockwell" panose="020606030202050204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69578949"/>
              </p:ext>
            </p:extLst>
          </p:nvPr>
        </p:nvGraphicFramePr>
        <p:xfrm>
          <a:off x="1714500" y="1337730"/>
          <a:ext cx="9516735" cy="4985512"/>
        </p:xfrm>
        <a:graphic>
          <a:graphicData uri="http://schemas.openxmlformats.org/drawingml/2006/table">
            <a:tbl>
              <a:tblPr>
                <a:tableStyleId>{5C22544A-7EE6-4342-B048-85BDC9FD1C3A}</a:tableStyleId>
              </a:tblPr>
              <a:tblGrid>
                <a:gridCol w="1651609">
                  <a:extLst>
                    <a:ext uri="{9D8B030D-6E8A-4147-A177-3AD203B41FA5}">
                      <a16:colId xmlns="" xmlns:a16="http://schemas.microsoft.com/office/drawing/2014/main" val="4182685242"/>
                    </a:ext>
                  </a:extLst>
                </a:gridCol>
                <a:gridCol w="1900417">
                  <a:extLst>
                    <a:ext uri="{9D8B030D-6E8A-4147-A177-3AD203B41FA5}">
                      <a16:colId xmlns="" xmlns:a16="http://schemas.microsoft.com/office/drawing/2014/main" val="2099279376"/>
                    </a:ext>
                  </a:extLst>
                </a:gridCol>
                <a:gridCol w="2345830">
                  <a:extLst>
                    <a:ext uri="{9D8B030D-6E8A-4147-A177-3AD203B41FA5}">
                      <a16:colId xmlns="" xmlns:a16="http://schemas.microsoft.com/office/drawing/2014/main" val="1066235044"/>
                    </a:ext>
                  </a:extLst>
                </a:gridCol>
                <a:gridCol w="926039">
                  <a:extLst>
                    <a:ext uri="{9D8B030D-6E8A-4147-A177-3AD203B41FA5}">
                      <a16:colId xmlns="" xmlns:a16="http://schemas.microsoft.com/office/drawing/2014/main" val="1938589830"/>
                    </a:ext>
                  </a:extLst>
                </a:gridCol>
                <a:gridCol w="1218775">
                  <a:extLst>
                    <a:ext uri="{9D8B030D-6E8A-4147-A177-3AD203B41FA5}">
                      <a16:colId xmlns="" xmlns:a16="http://schemas.microsoft.com/office/drawing/2014/main" val="3106715863"/>
                    </a:ext>
                  </a:extLst>
                </a:gridCol>
                <a:gridCol w="1474065">
                  <a:extLst>
                    <a:ext uri="{9D8B030D-6E8A-4147-A177-3AD203B41FA5}">
                      <a16:colId xmlns="" xmlns:a16="http://schemas.microsoft.com/office/drawing/2014/main" val="1162277363"/>
                    </a:ext>
                  </a:extLst>
                </a:gridCol>
              </a:tblGrid>
              <a:tr h="799923">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Unitatea de învățare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Competențe specifice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Conținuturi</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Număr de ore alocate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Săptămâna</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tc>
                  <a:txBody>
                    <a:bodyPr/>
                    <a:lstStyle/>
                    <a:p>
                      <a:pPr marL="0" marR="0" algn="ctr">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Observații / Modul</a:t>
                      </a:r>
                      <a:endParaRPr lang="en-US" sz="1400" b="1"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nchor="ctr"/>
                </a:tc>
                <a:extLst>
                  <a:ext uri="{0D108BD9-81ED-4DB2-BD59-A6C34878D82A}">
                    <a16:rowId xmlns="" xmlns:a16="http://schemas.microsoft.com/office/drawing/2014/main" val="3874824889"/>
                  </a:ext>
                </a:extLst>
              </a:tr>
              <a:tr h="3325608">
                <a:tc>
                  <a:txBody>
                    <a:bodyPr/>
                    <a:lstStyle/>
                    <a:p>
                      <a:pPr marL="0" marR="0">
                        <a:lnSpc>
                          <a:spcPct val="120000"/>
                        </a:lnSpc>
                        <a:spcBef>
                          <a:spcPts val="600"/>
                        </a:spcBef>
                        <a:spcAft>
                          <a:spcPts val="600"/>
                        </a:spcAft>
                      </a:pPr>
                      <a:r>
                        <a:rPr lang="ro-RO" sz="1400" dirty="0">
                          <a:effectLst/>
                          <a:latin typeface="Arial" panose="020B0604020202020204" pitchFamily="34" charset="0"/>
                          <a:cs typeface="Arial" panose="020B0604020202020204" pitchFamily="34" charset="0"/>
                        </a:rPr>
                        <a:t>Recapitulare și evaluare inițială</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tc>
                  <a:txBody>
                    <a:bodyPr/>
                    <a:lstStyle/>
                    <a:p>
                      <a:pPr marL="0" marR="0" algn="ctr">
                        <a:lnSpc>
                          <a:spcPct val="120000"/>
                        </a:lnSpc>
                        <a:spcBef>
                          <a:spcPts val="300"/>
                        </a:spcBef>
                        <a:spcAft>
                          <a:spcPts val="1000"/>
                        </a:spcAft>
                      </a:pPr>
                      <a:r>
                        <a:rPr lang="ro-RO" sz="1400" dirty="0">
                          <a:effectLst/>
                          <a:latin typeface="Arial" panose="020B0604020202020204" pitchFamily="34" charset="0"/>
                          <a:cs typeface="Arial" panose="020B0604020202020204" pitchFamily="34" charset="0"/>
                        </a:rPr>
                        <a:t>Competențe specifice clasa a IX-a</a:t>
                      </a:r>
                      <a:endParaRPr lang="en-US" sz="1400" dirty="0">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1.3</a:t>
                      </a:r>
                      <a:endParaRPr lang="en-US" sz="1400" dirty="0">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2.1</a:t>
                      </a:r>
                      <a:endParaRPr lang="en-US" sz="1400" dirty="0">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3.1</a:t>
                      </a:r>
                      <a:endParaRPr lang="en-US" sz="1400" dirty="0">
                        <a:effectLst/>
                        <a:latin typeface="Arial" panose="020B0604020202020204" pitchFamily="34" charset="0"/>
                        <a:cs typeface="Arial" panose="020B0604020202020204" pitchFamily="34" charset="0"/>
                      </a:endParaRPr>
                    </a:p>
                    <a:p>
                      <a:pPr marL="0" marR="0" algn="ctr">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4.3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tc>
                  <a:txBody>
                    <a:bodyPr/>
                    <a:lstStyle/>
                    <a:p>
                      <a:pPr marL="0" marR="0">
                        <a:lnSpc>
                          <a:spcPct val="120000"/>
                        </a:lnSpc>
                        <a:spcBef>
                          <a:spcPts val="600"/>
                        </a:spcBef>
                        <a:spcAft>
                          <a:spcPts val="1000"/>
                        </a:spcAft>
                      </a:pPr>
                      <a:r>
                        <a:rPr lang="ro-RO" sz="1400" dirty="0">
                          <a:effectLst/>
                          <a:latin typeface="Arial" panose="020B0604020202020204" pitchFamily="34" charset="0"/>
                          <a:cs typeface="Arial" panose="020B0604020202020204" pitchFamily="34" charset="0"/>
                        </a:rPr>
                        <a:t>Conținuturi clasa a IX-a</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Tema:</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smtClean="0">
                          <a:effectLst/>
                          <a:latin typeface="Arial" panose="020B0604020202020204" pitchFamily="34" charset="0"/>
                          <a:cs typeface="Arial" panose="020B0604020202020204" pitchFamily="34" charset="0"/>
                        </a:rPr>
                        <a:t>Relații </a:t>
                      </a:r>
                      <a:r>
                        <a:rPr lang="ro-RO" sz="1400" dirty="0">
                          <a:effectLst/>
                          <a:latin typeface="Arial" panose="020B0604020202020204" pitchFamily="34" charset="0"/>
                          <a:cs typeface="Arial" panose="020B0604020202020204" pitchFamily="34" charset="0"/>
                        </a:rPr>
                        <a:t>interpersonale</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Viața personală (alimentație, sănătate, activități de timp liber)</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A descrie persoane, obiecte, locuri, activități, experiențe personale</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A relata activități / evenimente</a:t>
                      </a:r>
                      <a:endParaRPr lang="en-US" sz="1400" dirty="0">
                        <a:effectLst/>
                        <a:latin typeface="Arial" panose="020B0604020202020204" pitchFamily="34" charset="0"/>
                        <a:cs typeface="Arial" panose="020B0604020202020204" pitchFamily="34" charset="0"/>
                      </a:endParaRPr>
                    </a:p>
                    <a:p>
                      <a:pPr marL="0" marR="0">
                        <a:lnSpc>
                          <a:spcPct val="120000"/>
                        </a:lnSpc>
                        <a:spcBef>
                          <a:spcPts val="0"/>
                        </a:spcBef>
                        <a:spcAft>
                          <a:spcPts val="1000"/>
                        </a:spcAft>
                      </a:pPr>
                      <a:r>
                        <a:rPr lang="ro-RO" sz="1400" dirty="0">
                          <a:effectLst/>
                          <a:latin typeface="Arial" panose="020B0604020202020204" pitchFamily="34" charset="0"/>
                          <a:cs typeface="Arial" panose="020B0604020202020204" pitchFamily="34" charset="0"/>
                        </a:rPr>
                        <a:t>Elemente de construcție a comunicării</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tc>
                  <a:txBody>
                    <a:bodyPr/>
                    <a:lstStyle/>
                    <a:p>
                      <a:pPr marL="0" marR="0" algn="ctr">
                        <a:lnSpc>
                          <a:spcPct val="120000"/>
                        </a:lnSpc>
                        <a:spcBef>
                          <a:spcPts val="600"/>
                        </a:spcBef>
                        <a:spcAft>
                          <a:spcPts val="600"/>
                        </a:spcAft>
                      </a:pPr>
                      <a:r>
                        <a:rPr lang="ro-RO" sz="1400" dirty="0">
                          <a:effectLst/>
                          <a:latin typeface="Arial" panose="020B0604020202020204" pitchFamily="34" charset="0"/>
                          <a:cs typeface="Arial" panose="020B0604020202020204" pitchFamily="34" charset="0"/>
                        </a:rPr>
                        <a:t>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tc>
                  <a:txBody>
                    <a:bodyPr/>
                    <a:lstStyle/>
                    <a:p>
                      <a:pPr marL="0" marR="0" algn="ctr">
                        <a:lnSpc>
                          <a:spcPct val="120000"/>
                        </a:lnSpc>
                        <a:spcBef>
                          <a:spcPts val="300"/>
                        </a:spcBef>
                        <a:spcAft>
                          <a:spcPts val="0"/>
                        </a:spcAft>
                      </a:pPr>
                      <a:r>
                        <a:rPr lang="ro-RO" sz="1400" dirty="0">
                          <a:effectLst/>
                          <a:latin typeface="Arial" panose="020B0604020202020204" pitchFamily="34" charset="0"/>
                          <a:cs typeface="Arial" panose="020B0604020202020204" pitchFamily="34" charset="0"/>
                        </a:rPr>
                        <a:t>S1</a:t>
                      </a:r>
                      <a:endParaRPr lang="en-US" sz="1400" dirty="0">
                        <a:effectLst/>
                        <a:latin typeface="Arial" panose="020B0604020202020204" pitchFamily="34" charset="0"/>
                        <a:cs typeface="Arial" panose="020B0604020202020204" pitchFamily="34" charset="0"/>
                      </a:endParaRPr>
                    </a:p>
                    <a:p>
                      <a:pPr marL="0" marR="0" algn="ctr">
                        <a:lnSpc>
                          <a:spcPct val="120000"/>
                        </a:lnSpc>
                        <a:spcBef>
                          <a:spcPts val="600"/>
                        </a:spcBef>
                        <a:spcAft>
                          <a:spcPts val="600"/>
                        </a:spcAft>
                      </a:pPr>
                      <a:r>
                        <a:rPr lang="ro-RO" sz="1400"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tc>
                  <a:txBody>
                    <a:bodyPr/>
                    <a:lstStyle/>
                    <a:p>
                      <a:pPr marL="0" marR="0">
                        <a:lnSpc>
                          <a:spcPct val="120000"/>
                        </a:lnSpc>
                        <a:spcBef>
                          <a:spcPts val="600"/>
                        </a:spcBef>
                        <a:spcAft>
                          <a:spcPts val="300"/>
                        </a:spcAft>
                      </a:pPr>
                      <a:r>
                        <a:rPr lang="ro-RO" sz="1400" dirty="0">
                          <a:effectLst/>
                          <a:latin typeface="Arial" panose="020B0604020202020204" pitchFamily="34" charset="0"/>
                          <a:cs typeface="Arial" panose="020B0604020202020204" pitchFamily="34" charset="0"/>
                        </a:rPr>
                        <a:t>Modulul 1</a:t>
                      </a:r>
                      <a:endParaRPr lang="en-US" sz="1400" dirty="0">
                        <a:effectLst/>
                        <a:latin typeface="Arial" panose="020B0604020202020204" pitchFamily="34" charset="0"/>
                        <a:cs typeface="Arial" panose="020B0604020202020204" pitchFamily="34" charset="0"/>
                      </a:endParaRPr>
                    </a:p>
                    <a:p>
                      <a:pPr marL="0" marR="0">
                        <a:lnSpc>
                          <a:spcPct val="120000"/>
                        </a:lnSpc>
                        <a:spcBef>
                          <a:spcPts val="600"/>
                        </a:spcBef>
                        <a:spcAft>
                          <a:spcPts val="600"/>
                        </a:spcAft>
                      </a:pPr>
                      <a:r>
                        <a:rPr lang="ro-RO" sz="1400" dirty="0">
                          <a:effectLst/>
                          <a:latin typeface="Arial" panose="020B0604020202020204" pitchFamily="34" charset="0"/>
                          <a:cs typeface="Arial" panose="020B0604020202020204" pitchFamily="34" charset="0"/>
                        </a:rPr>
                        <a:t>Evaluare inițială și remediere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41" marR="68541" marT="0" marB="0"/>
                </a:tc>
                <a:extLst>
                  <a:ext uri="{0D108BD9-81ED-4DB2-BD59-A6C34878D82A}">
                    <a16:rowId xmlns="" xmlns:a16="http://schemas.microsoft.com/office/drawing/2014/main" val="319625590"/>
                  </a:ext>
                </a:extLst>
              </a:tr>
            </a:tbl>
          </a:graphicData>
        </a:graphic>
      </p:graphicFrame>
    </p:spTree>
    <p:extLst>
      <p:ext uri="{BB962C8B-B14F-4D97-AF65-F5344CB8AC3E}">
        <p14:creationId xmlns:p14="http://schemas.microsoft.com/office/powerpoint/2010/main" val="229471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54178032"/>
              </p:ext>
            </p:extLst>
          </p:nvPr>
        </p:nvGraphicFramePr>
        <p:xfrm>
          <a:off x="1608991" y="949568"/>
          <a:ext cx="10128737" cy="3840179"/>
        </p:xfrm>
        <a:graphic>
          <a:graphicData uri="http://schemas.openxmlformats.org/drawingml/2006/table">
            <a:tbl>
              <a:tblPr>
                <a:tableStyleId>{5C22544A-7EE6-4342-B048-85BDC9FD1C3A}</a:tableStyleId>
              </a:tblPr>
              <a:tblGrid>
                <a:gridCol w="2068475">
                  <a:extLst>
                    <a:ext uri="{9D8B030D-6E8A-4147-A177-3AD203B41FA5}">
                      <a16:colId xmlns="" xmlns:a16="http://schemas.microsoft.com/office/drawing/2014/main" val="3387507433"/>
                    </a:ext>
                  </a:extLst>
                </a:gridCol>
                <a:gridCol w="1136207">
                  <a:extLst>
                    <a:ext uri="{9D8B030D-6E8A-4147-A177-3AD203B41FA5}">
                      <a16:colId xmlns="" xmlns:a16="http://schemas.microsoft.com/office/drawing/2014/main" val="2348779339"/>
                    </a:ext>
                  </a:extLst>
                </a:gridCol>
                <a:gridCol w="3344245">
                  <a:extLst>
                    <a:ext uri="{9D8B030D-6E8A-4147-A177-3AD203B41FA5}">
                      <a16:colId xmlns="" xmlns:a16="http://schemas.microsoft.com/office/drawing/2014/main" val="643155055"/>
                    </a:ext>
                  </a:extLst>
                </a:gridCol>
                <a:gridCol w="713798">
                  <a:extLst>
                    <a:ext uri="{9D8B030D-6E8A-4147-A177-3AD203B41FA5}">
                      <a16:colId xmlns="" xmlns:a16="http://schemas.microsoft.com/office/drawing/2014/main" val="1789188238"/>
                    </a:ext>
                  </a:extLst>
                </a:gridCol>
                <a:gridCol w="1016624">
                  <a:extLst>
                    <a:ext uri="{9D8B030D-6E8A-4147-A177-3AD203B41FA5}">
                      <a16:colId xmlns="" xmlns:a16="http://schemas.microsoft.com/office/drawing/2014/main" val="1769914039"/>
                    </a:ext>
                  </a:extLst>
                </a:gridCol>
                <a:gridCol w="1849388">
                  <a:extLst>
                    <a:ext uri="{9D8B030D-6E8A-4147-A177-3AD203B41FA5}">
                      <a16:colId xmlns="" xmlns:a16="http://schemas.microsoft.com/office/drawing/2014/main" val="2719833665"/>
                    </a:ext>
                  </a:extLst>
                </a:gridCol>
              </a:tblGrid>
              <a:tr h="2032808">
                <a:tc>
                  <a:txBody>
                    <a:bodyPr/>
                    <a:lstStyle/>
                    <a:p>
                      <a:pPr>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Unitatea 4</a:t>
                      </a:r>
                    </a:p>
                    <a:p>
                      <a:pPr>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Tema: </a:t>
                      </a:r>
                      <a:r>
                        <a:rPr lang="ro-RO" sz="1200" b="1" i="1" dirty="0">
                          <a:effectLst/>
                          <a:latin typeface="Arial" panose="020B0604020202020204" pitchFamily="34" charset="0"/>
                          <a:ea typeface="Times New Roman" panose="02020603050405020304" pitchFamily="18" charset="0"/>
                          <a:cs typeface="Arial" panose="020B0604020202020204" pitchFamily="34" charset="0"/>
                        </a:rPr>
                        <a:t>Relații interpersonale în familie și în societate, bunele maniere</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1.1</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1.3</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2.3</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2.5</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3.2</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3.3</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4.2</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4.4</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marL="50800"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marL="50800"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algn="just">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Acte de vorbire</a:t>
                      </a:r>
                    </a:p>
                    <a:p>
                      <a:pPr algn="just">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A da sfaturi</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Elemente de construcție a comunicării</a:t>
                      </a:r>
                    </a:p>
                    <a:p>
                      <a:pPr algn="just">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a. </a:t>
                      </a:r>
                      <a:r>
                        <a:rPr lang="ro-RO" sz="1200" b="0" i="1" dirty="0">
                          <a:effectLst/>
                          <a:latin typeface="Arial" panose="020B0604020202020204" pitchFamily="34" charset="0"/>
                          <a:ea typeface="Times New Roman" panose="02020603050405020304" pitchFamily="18" charset="0"/>
                          <a:cs typeface="Arial" panose="020B0604020202020204" pitchFamily="34" charset="0"/>
                        </a:rPr>
                        <a:t>elemente fonetice și lexicale</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Vocabular tematic</a:t>
                      </a:r>
                      <a:r>
                        <a:rPr lang="ro-RO" sz="1200" b="0" dirty="0">
                          <a:effectLst/>
                          <a:latin typeface="Arial" panose="020B0604020202020204" pitchFamily="34" charset="0"/>
                          <a:ea typeface="Times New Roman" panose="02020603050405020304" pitchFamily="18" charset="0"/>
                          <a:cs typeface="Arial" panose="020B0604020202020204" pitchFamily="34" charset="0"/>
                        </a:rPr>
                        <a:t>: </a:t>
                      </a:r>
                      <a:r>
                        <a:rPr lang="ro-RO" sz="1200" b="0" dirty="0" err="1">
                          <a:effectLst/>
                          <a:latin typeface="Arial" panose="020B0604020202020204" pitchFamily="34" charset="0"/>
                          <a:ea typeface="Times New Roman" panose="02020603050405020304" pitchFamily="18" charset="0"/>
                          <a:cs typeface="Arial" panose="020B0604020202020204" pitchFamily="34" charset="0"/>
                        </a:rPr>
                        <a:t>convivialitate</a:t>
                      </a:r>
                      <a:r>
                        <a:rPr lang="ro-RO" sz="1200" b="0" dirty="0">
                          <a:effectLst/>
                          <a:latin typeface="Arial" panose="020B0604020202020204" pitchFamily="34" charset="0"/>
                          <a:ea typeface="Times New Roman" panose="02020603050405020304" pitchFamily="18" charset="0"/>
                          <a:cs typeface="Arial" panose="020B0604020202020204" pitchFamily="34" charset="0"/>
                        </a:rPr>
                        <a:t> și bune maniere</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b. </a:t>
                      </a:r>
                      <a:r>
                        <a:rPr lang="ro-RO" sz="1200" b="0" i="1" dirty="0">
                          <a:effectLst/>
                          <a:latin typeface="Arial" panose="020B0604020202020204" pitchFamily="34" charset="0"/>
                          <a:ea typeface="Times New Roman" panose="02020603050405020304" pitchFamily="18" charset="0"/>
                          <a:cs typeface="Arial" panose="020B0604020202020204" pitchFamily="34" charset="0"/>
                        </a:rPr>
                        <a:t>elemente gramaticale</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marL="50800" algn="just">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modul subjonctiv: subjonctivul prezent și trecut, utilizarea subjonctivului după conjuncții, locuțiuni conjuncționale; utilizarea subjonctivului în propozițiile completivă și relativă</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p>
                      <a:pPr marL="50800" algn="just">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c. lectura imaginii </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algn="ct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7</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S11</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S12</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S13</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S14</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ro-RO" sz="1200" b="0">
                          <a:effectLst/>
                          <a:latin typeface="Arial" panose="020B0604020202020204" pitchFamily="34" charset="0"/>
                          <a:ea typeface="Times New Roman" panose="02020603050405020304" pitchFamily="18" charset="0"/>
                          <a:cs typeface="Arial" panose="020B0604020202020204" pitchFamily="34" charset="0"/>
                        </a:rPr>
                        <a:t>Modulul 2</a:t>
                      </a:r>
                      <a:endParaRPr lang="ro-RO"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726080551"/>
                  </a:ext>
                </a:extLst>
              </a:tr>
              <a:tr h="979123">
                <a:tc gridSpan="3">
                  <a:txBody>
                    <a:bodyPr/>
                    <a:lstStyle/>
                    <a:p>
                      <a:pPr>
                        <a:lnSpc>
                          <a:spcPct val="115000"/>
                        </a:lnSpc>
                        <a:spcAft>
                          <a:spcPts val="0"/>
                        </a:spcAft>
                      </a:pPr>
                      <a:r>
                        <a:rPr lang="ro-RO" sz="1200" b="1" dirty="0">
                          <a:effectLst/>
                          <a:latin typeface="Arial" panose="020B0604020202020204" pitchFamily="34" charset="0"/>
                          <a:ea typeface="Times New Roman" panose="02020603050405020304" pitchFamily="18" charset="0"/>
                          <a:cs typeface="Arial" panose="020B0604020202020204" pitchFamily="34" charset="0"/>
                        </a:rPr>
                        <a:t>Evaluare și remediere - Modul 2</a:t>
                      </a:r>
                    </a:p>
                  </a:txBody>
                  <a:tcPr marL="68580" marR="68580" marT="0" marB="0"/>
                </a:tc>
                <a:tc hMerge="1">
                  <a:txBody>
                    <a:bodyPr/>
                    <a:lstStyle/>
                    <a:p>
                      <a:endParaRPr lang="ro-RO"/>
                    </a:p>
                  </a:txBody>
                  <a:tcPr/>
                </a:tc>
                <a:tc hMerge="1">
                  <a:txBody>
                    <a:bodyPr/>
                    <a:lstStyle/>
                    <a:p>
                      <a:endParaRPr lang="ro-RO"/>
                    </a:p>
                  </a:txBody>
                  <a:tcPr/>
                </a:tc>
                <a:tc>
                  <a:txBody>
                    <a:bodyPr/>
                    <a:lstStyle/>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2</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S15</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ro-RO" sz="1200" b="0" dirty="0">
                          <a:effectLst/>
                          <a:latin typeface="Arial" panose="020B0604020202020204" pitchFamily="34" charset="0"/>
                          <a:ea typeface="Times New Roman" panose="02020603050405020304" pitchFamily="18" charset="0"/>
                          <a:cs typeface="Arial" panose="020B0604020202020204" pitchFamily="34" charset="0"/>
                        </a:rPr>
                        <a:t>Modulul 2</a:t>
                      </a:r>
                      <a:endParaRPr lang="ro-RO"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3531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141" y="382721"/>
            <a:ext cx="8911687" cy="1280890"/>
          </a:xfrm>
        </p:spPr>
        <p:txBody>
          <a:bodyPr>
            <a:normAutofit/>
          </a:bodyPr>
          <a:lstStyle/>
          <a:p>
            <a:r>
              <a:rPr lang="ro-RO" sz="2000" b="1" dirty="0">
                <a:latin typeface="Arial" panose="020B0604020202020204" pitchFamily="34" charset="0"/>
                <a:cs typeface="Arial" panose="020B0604020202020204" pitchFamily="34" charset="0"/>
              </a:rPr>
              <a:t>Disciplina:  Istoria Spaniei</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Clasa: a X-a, cu program de studiu în regim bilingv – limba spaniolă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Nr. ore: 1h/ săptămână</a:t>
            </a:r>
            <a:endParaRPr lang="en-US" sz="20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998352"/>
              </p:ext>
            </p:extLst>
          </p:nvPr>
        </p:nvGraphicFramePr>
        <p:xfrm>
          <a:off x="1874980" y="1948872"/>
          <a:ext cx="8857674" cy="4387273"/>
        </p:xfrm>
        <a:graphic>
          <a:graphicData uri="http://schemas.openxmlformats.org/drawingml/2006/table">
            <a:tbl>
              <a:tblPr firstRow="1" firstCol="1" bandRow="1">
                <a:tableStyleId>{5C22544A-7EE6-4342-B048-85BDC9FD1C3A}</a:tableStyleId>
              </a:tblPr>
              <a:tblGrid>
                <a:gridCol w="1418702">
                  <a:extLst>
                    <a:ext uri="{9D8B030D-6E8A-4147-A177-3AD203B41FA5}">
                      <a16:colId xmlns="" xmlns:a16="http://schemas.microsoft.com/office/drawing/2014/main" val="1266597189"/>
                    </a:ext>
                  </a:extLst>
                </a:gridCol>
                <a:gridCol w="1061036">
                  <a:extLst>
                    <a:ext uri="{9D8B030D-6E8A-4147-A177-3AD203B41FA5}">
                      <a16:colId xmlns="" xmlns:a16="http://schemas.microsoft.com/office/drawing/2014/main" val="337176088"/>
                    </a:ext>
                  </a:extLst>
                </a:gridCol>
                <a:gridCol w="3729174">
                  <a:extLst>
                    <a:ext uri="{9D8B030D-6E8A-4147-A177-3AD203B41FA5}">
                      <a16:colId xmlns="" xmlns:a16="http://schemas.microsoft.com/office/drawing/2014/main" val="3290591402"/>
                    </a:ext>
                  </a:extLst>
                </a:gridCol>
                <a:gridCol w="863637">
                  <a:extLst>
                    <a:ext uri="{9D8B030D-6E8A-4147-A177-3AD203B41FA5}">
                      <a16:colId xmlns="" xmlns:a16="http://schemas.microsoft.com/office/drawing/2014/main" val="1957871701"/>
                    </a:ext>
                  </a:extLst>
                </a:gridCol>
                <a:gridCol w="766002">
                  <a:extLst>
                    <a:ext uri="{9D8B030D-6E8A-4147-A177-3AD203B41FA5}">
                      <a16:colId xmlns="" xmlns:a16="http://schemas.microsoft.com/office/drawing/2014/main" val="543886936"/>
                    </a:ext>
                  </a:extLst>
                </a:gridCol>
                <a:gridCol w="1019123">
                  <a:extLst>
                    <a:ext uri="{9D8B030D-6E8A-4147-A177-3AD203B41FA5}">
                      <a16:colId xmlns="" xmlns:a16="http://schemas.microsoft.com/office/drawing/2014/main" val="3625057408"/>
                    </a:ext>
                  </a:extLst>
                </a:gridCol>
              </a:tblGrid>
              <a:tr h="438727">
                <a:tc>
                  <a:txBody>
                    <a:bodyPr/>
                    <a:lstStyle/>
                    <a:p>
                      <a:pPr marL="0" marR="0" algn="ctr">
                        <a:lnSpc>
                          <a:spcPct val="115000"/>
                        </a:lnSpc>
                        <a:spcBef>
                          <a:spcPts val="0"/>
                        </a:spcBef>
                        <a:spcAft>
                          <a:spcPts val="0"/>
                        </a:spcAft>
                      </a:pPr>
                      <a:r>
                        <a:rPr lang="ro-RO" sz="1100" dirty="0">
                          <a:effectLst/>
                        </a:rPr>
                        <a:t>Unitatea de </a:t>
                      </a:r>
                      <a:r>
                        <a:rPr lang="ro-RO" sz="1100" dirty="0" err="1">
                          <a:effectLst/>
                        </a:rPr>
                        <a:t>învăţare</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Competenţe specifice</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dirty="0">
                          <a:effectLst/>
                        </a:rPr>
                        <a:t>Conţinuturi</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Nr. ore alocate</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Săptămâna</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Observaţii/ Modul</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extLst>
                  <a:ext uri="{0D108BD9-81ED-4DB2-BD59-A6C34878D82A}">
                    <a16:rowId xmlns="" xmlns:a16="http://schemas.microsoft.com/office/drawing/2014/main" val="4214885281"/>
                  </a:ext>
                </a:extLst>
              </a:tr>
              <a:tr h="1316182">
                <a:tc>
                  <a:txBody>
                    <a:bodyPr/>
                    <a:lstStyle/>
                    <a:p>
                      <a:pPr marL="0" marR="0" algn="just">
                        <a:lnSpc>
                          <a:spcPct val="115000"/>
                        </a:lnSpc>
                        <a:spcBef>
                          <a:spcPts val="0"/>
                        </a:spcBef>
                        <a:spcAft>
                          <a:spcPts val="0"/>
                        </a:spcAft>
                      </a:pPr>
                      <a:r>
                        <a:rPr lang="es-ES" sz="1100">
                          <a:effectLst/>
                        </a:rPr>
                        <a:t>Introducción a la historia de España </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1.1.</a:t>
                      </a:r>
                      <a:endParaRPr lang="en-US" sz="1100">
                        <a:effectLst/>
                      </a:endParaRPr>
                    </a:p>
                    <a:p>
                      <a:pPr marL="0" marR="0" algn="ctr">
                        <a:lnSpc>
                          <a:spcPct val="115000"/>
                        </a:lnSpc>
                        <a:spcBef>
                          <a:spcPts val="0"/>
                        </a:spcBef>
                        <a:spcAft>
                          <a:spcPts val="0"/>
                        </a:spcAft>
                      </a:pPr>
                      <a:r>
                        <a:rPr lang="ro-RO" sz="1100">
                          <a:effectLst/>
                        </a:rPr>
                        <a:t>2.1.</a:t>
                      </a:r>
                      <a:endParaRPr lang="en-US" sz="1100">
                        <a:effectLst/>
                      </a:endParaRPr>
                    </a:p>
                    <a:p>
                      <a:pPr marL="0" marR="0" algn="ctr">
                        <a:lnSpc>
                          <a:spcPct val="115000"/>
                        </a:lnSpc>
                        <a:spcBef>
                          <a:spcPts val="0"/>
                        </a:spcBef>
                        <a:spcAft>
                          <a:spcPts val="0"/>
                        </a:spcAft>
                      </a:pPr>
                      <a:r>
                        <a:rPr lang="ro-RO" sz="1100">
                          <a:effectLst/>
                        </a:rPr>
                        <a:t>3.1.</a:t>
                      </a:r>
                      <a:endParaRPr lang="en-US" sz="1100">
                        <a:effectLst/>
                      </a:endParaRPr>
                    </a:p>
                    <a:p>
                      <a:pPr marL="0" marR="0" algn="ctr">
                        <a:lnSpc>
                          <a:spcPct val="115000"/>
                        </a:lnSpc>
                        <a:spcBef>
                          <a:spcPts val="0"/>
                        </a:spcBef>
                        <a:spcAft>
                          <a:spcPts val="0"/>
                        </a:spcAft>
                      </a:pPr>
                      <a:r>
                        <a:rPr lang="ro-RO" sz="1100">
                          <a:effectLst/>
                        </a:rPr>
                        <a:t>5.3.</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just">
                        <a:lnSpc>
                          <a:spcPct val="115000"/>
                        </a:lnSpc>
                        <a:spcBef>
                          <a:spcPts val="0"/>
                        </a:spcBef>
                        <a:spcAft>
                          <a:spcPts val="0"/>
                        </a:spcAft>
                      </a:pPr>
                      <a:r>
                        <a:rPr lang="ro-RO" sz="1100">
                          <a:effectLst/>
                        </a:rPr>
                        <a:t>Repere istorice</a:t>
                      </a:r>
                      <a:endParaRPr lang="en-US" sz="1100">
                        <a:effectLst/>
                      </a:endParaRPr>
                    </a:p>
                    <a:p>
                      <a:pPr marL="0" marR="0" algn="just">
                        <a:lnSpc>
                          <a:spcPct val="115000"/>
                        </a:lnSpc>
                        <a:spcBef>
                          <a:spcPts val="0"/>
                        </a:spcBef>
                        <a:spcAft>
                          <a:spcPts val="0"/>
                        </a:spcAft>
                      </a:pPr>
                      <a:r>
                        <a:rPr lang="ro-RO" sz="1100">
                          <a:effectLst/>
                        </a:rPr>
                        <a:t>Simboluri (drapel, stemă, ziua Hispanităţii, „Marşul regal”, imnul Spaniei)</a:t>
                      </a:r>
                      <a:endParaRPr lang="en-US" sz="1100">
                        <a:effectLst/>
                      </a:endParaRPr>
                    </a:p>
                    <a:p>
                      <a:pPr marL="0" marR="0" algn="just">
                        <a:lnSpc>
                          <a:spcPct val="115000"/>
                        </a:lnSpc>
                        <a:spcBef>
                          <a:spcPts val="0"/>
                        </a:spcBef>
                        <a:spcAft>
                          <a:spcPts val="0"/>
                        </a:spcAft>
                      </a:pPr>
                      <a:r>
                        <a:rPr lang="ro-RO" sz="1100">
                          <a:effectLst/>
                        </a:rPr>
                        <a:t>Primele date istorice despre Madrid, simbolurile Madridului</a:t>
                      </a:r>
                      <a:endParaRPr lang="en-US" sz="1100">
                        <a:effectLst/>
                      </a:endParaRPr>
                    </a:p>
                    <a:p>
                      <a:pPr marL="0" marR="0" algn="just">
                        <a:lnSpc>
                          <a:spcPct val="115000"/>
                        </a:lnSpc>
                        <a:spcBef>
                          <a:spcPts val="0"/>
                        </a:spcBef>
                        <a:spcAft>
                          <a:spcPts val="0"/>
                        </a:spcAft>
                      </a:pPr>
                      <a:r>
                        <a:rPr lang="ro-RO" sz="1100">
                          <a:effectLst/>
                        </a:rPr>
                        <a:t> </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2h</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S1</a:t>
                      </a:r>
                      <a:endParaRPr lang="en-US" sz="1100">
                        <a:effectLst/>
                      </a:endParaRPr>
                    </a:p>
                    <a:p>
                      <a:pPr marL="0" marR="0" algn="ctr">
                        <a:lnSpc>
                          <a:spcPct val="115000"/>
                        </a:lnSpc>
                        <a:spcBef>
                          <a:spcPts val="0"/>
                        </a:spcBef>
                        <a:spcAft>
                          <a:spcPts val="0"/>
                        </a:spcAft>
                      </a:pPr>
                      <a:r>
                        <a:rPr lang="ro-RO" sz="1100">
                          <a:effectLst/>
                        </a:rPr>
                        <a:t>S2</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just">
                        <a:lnSpc>
                          <a:spcPct val="115000"/>
                        </a:lnSpc>
                        <a:spcBef>
                          <a:spcPts val="0"/>
                        </a:spcBef>
                        <a:spcAft>
                          <a:spcPts val="0"/>
                        </a:spcAft>
                      </a:pPr>
                      <a:r>
                        <a:rPr lang="ro-RO" sz="1100">
                          <a:effectLst/>
                        </a:rPr>
                        <a:t> </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extLst>
                  <a:ext uri="{0D108BD9-81ED-4DB2-BD59-A6C34878D82A}">
                    <a16:rowId xmlns="" xmlns:a16="http://schemas.microsoft.com/office/drawing/2014/main" val="1395152670"/>
                  </a:ext>
                </a:extLst>
              </a:tr>
              <a:tr h="2413000">
                <a:tc>
                  <a:txBody>
                    <a:bodyPr/>
                    <a:lstStyle/>
                    <a:p>
                      <a:pPr marL="0" marR="0" algn="just">
                        <a:lnSpc>
                          <a:spcPct val="115000"/>
                        </a:lnSpc>
                        <a:spcBef>
                          <a:spcPts val="0"/>
                        </a:spcBef>
                        <a:spcAft>
                          <a:spcPts val="0"/>
                        </a:spcAft>
                      </a:pPr>
                      <a:r>
                        <a:rPr lang="es-ES" sz="1100">
                          <a:effectLst/>
                        </a:rPr>
                        <a:t>Unidad 1</a:t>
                      </a:r>
                      <a:endParaRPr lang="en-US" sz="1100">
                        <a:effectLst/>
                      </a:endParaRPr>
                    </a:p>
                    <a:p>
                      <a:pPr marL="0" marR="0" algn="just">
                        <a:lnSpc>
                          <a:spcPct val="115000"/>
                        </a:lnSpc>
                        <a:spcBef>
                          <a:spcPts val="0"/>
                        </a:spcBef>
                        <a:spcAft>
                          <a:spcPts val="0"/>
                        </a:spcAft>
                      </a:pPr>
                      <a:r>
                        <a:rPr lang="es-ES" sz="1100">
                          <a:effectLst/>
                        </a:rPr>
                        <a:t>Pueblos y espacios históricos/ Elementos de civilización hispánica</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1.1.</a:t>
                      </a:r>
                      <a:endParaRPr lang="en-US" sz="1100">
                        <a:effectLst/>
                      </a:endParaRPr>
                    </a:p>
                    <a:p>
                      <a:pPr marL="0" marR="0" algn="ctr">
                        <a:lnSpc>
                          <a:spcPct val="115000"/>
                        </a:lnSpc>
                        <a:spcBef>
                          <a:spcPts val="0"/>
                        </a:spcBef>
                        <a:spcAft>
                          <a:spcPts val="0"/>
                        </a:spcAft>
                      </a:pPr>
                      <a:r>
                        <a:rPr lang="ro-RO" sz="1100">
                          <a:effectLst/>
                        </a:rPr>
                        <a:t>2.1.</a:t>
                      </a:r>
                      <a:endParaRPr lang="en-US" sz="1100">
                        <a:effectLst/>
                      </a:endParaRPr>
                    </a:p>
                    <a:p>
                      <a:pPr marL="0" marR="0" algn="ctr">
                        <a:lnSpc>
                          <a:spcPct val="115000"/>
                        </a:lnSpc>
                        <a:spcBef>
                          <a:spcPts val="0"/>
                        </a:spcBef>
                        <a:spcAft>
                          <a:spcPts val="0"/>
                        </a:spcAft>
                      </a:pPr>
                      <a:r>
                        <a:rPr lang="ro-RO" sz="1100">
                          <a:effectLst/>
                        </a:rPr>
                        <a:t>3.1.</a:t>
                      </a:r>
                      <a:endParaRPr lang="en-US" sz="1100">
                        <a:effectLst/>
                      </a:endParaRPr>
                    </a:p>
                    <a:p>
                      <a:pPr marL="0" marR="0" algn="ctr">
                        <a:lnSpc>
                          <a:spcPct val="115000"/>
                        </a:lnSpc>
                        <a:spcBef>
                          <a:spcPts val="0"/>
                        </a:spcBef>
                        <a:spcAft>
                          <a:spcPts val="0"/>
                        </a:spcAft>
                      </a:pPr>
                      <a:r>
                        <a:rPr lang="ro-RO" sz="1100">
                          <a:effectLst/>
                        </a:rPr>
                        <a:t>4.1.</a:t>
                      </a:r>
                      <a:endParaRPr lang="en-US" sz="1100">
                        <a:effectLst/>
                      </a:endParaRPr>
                    </a:p>
                    <a:p>
                      <a:pPr marL="0" marR="0" algn="ctr">
                        <a:lnSpc>
                          <a:spcPct val="115000"/>
                        </a:lnSpc>
                        <a:spcBef>
                          <a:spcPts val="0"/>
                        </a:spcBef>
                        <a:spcAft>
                          <a:spcPts val="0"/>
                        </a:spcAft>
                      </a:pPr>
                      <a:r>
                        <a:rPr lang="ro-RO" sz="1100">
                          <a:effectLst/>
                        </a:rPr>
                        <a:t>5.1.</a:t>
                      </a:r>
                      <a:endParaRPr lang="en-US" sz="1100">
                        <a:effectLst/>
                      </a:endParaRPr>
                    </a:p>
                    <a:p>
                      <a:pPr marL="0" marR="0" algn="ctr">
                        <a:lnSpc>
                          <a:spcPct val="115000"/>
                        </a:lnSpc>
                        <a:spcBef>
                          <a:spcPts val="0"/>
                        </a:spcBef>
                        <a:spcAft>
                          <a:spcPts val="0"/>
                        </a:spcAft>
                      </a:pPr>
                      <a:r>
                        <a:rPr lang="ro-RO" sz="1100">
                          <a:effectLst/>
                        </a:rPr>
                        <a:t>5.2.</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just">
                        <a:lnSpc>
                          <a:spcPct val="115000"/>
                        </a:lnSpc>
                        <a:spcBef>
                          <a:spcPts val="0"/>
                        </a:spcBef>
                        <a:spcAft>
                          <a:spcPts val="0"/>
                        </a:spcAft>
                      </a:pPr>
                      <a:r>
                        <a:rPr lang="ro-RO" sz="1100" dirty="0">
                          <a:effectLst/>
                        </a:rPr>
                        <a:t>Originile Spaniei</a:t>
                      </a:r>
                      <a:endParaRPr lang="en-US" sz="1100" dirty="0">
                        <a:effectLst/>
                      </a:endParaRPr>
                    </a:p>
                    <a:p>
                      <a:pPr marL="0" marR="0" algn="just">
                        <a:lnSpc>
                          <a:spcPct val="115000"/>
                        </a:lnSpc>
                        <a:spcBef>
                          <a:spcPts val="0"/>
                        </a:spcBef>
                        <a:spcAft>
                          <a:spcPts val="0"/>
                        </a:spcAft>
                      </a:pPr>
                      <a:r>
                        <a:rPr lang="ro-RO" sz="1100" dirty="0">
                          <a:effectLst/>
                        </a:rPr>
                        <a:t>Peştera din Altamira</a:t>
                      </a:r>
                      <a:endParaRPr lang="en-US" sz="1100" dirty="0">
                        <a:effectLst/>
                      </a:endParaRPr>
                    </a:p>
                    <a:p>
                      <a:pPr marL="0" marR="0" algn="just">
                        <a:lnSpc>
                          <a:spcPct val="115000"/>
                        </a:lnSpc>
                        <a:spcBef>
                          <a:spcPts val="0"/>
                        </a:spcBef>
                        <a:spcAft>
                          <a:spcPts val="0"/>
                        </a:spcAft>
                      </a:pPr>
                      <a:r>
                        <a:rPr lang="ro-RO" sz="1100" dirty="0">
                          <a:effectLst/>
                        </a:rPr>
                        <a:t>Perioada preromană </a:t>
                      </a:r>
                      <a:endParaRPr lang="en-US" sz="1100" dirty="0">
                        <a:effectLst/>
                      </a:endParaRPr>
                    </a:p>
                    <a:p>
                      <a:pPr marL="0" marR="0" algn="just">
                        <a:lnSpc>
                          <a:spcPct val="115000"/>
                        </a:lnSpc>
                        <a:spcBef>
                          <a:spcPts val="0"/>
                        </a:spcBef>
                        <a:spcAft>
                          <a:spcPts val="0"/>
                        </a:spcAft>
                      </a:pPr>
                      <a:r>
                        <a:rPr lang="ro-RO" sz="1100" dirty="0">
                          <a:effectLst/>
                        </a:rPr>
                        <a:t>Popoarele indigene (iberici, celți, celtiberi, Tartessos)</a:t>
                      </a:r>
                      <a:endParaRPr lang="en-US" sz="1100" dirty="0">
                        <a:effectLst/>
                      </a:endParaRPr>
                    </a:p>
                    <a:p>
                      <a:pPr marL="0" marR="0" algn="just">
                        <a:lnSpc>
                          <a:spcPct val="115000"/>
                        </a:lnSpc>
                        <a:spcBef>
                          <a:spcPts val="0"/>
                        </a:spcBef>
                        <a:spcAft>
                          <a:spcPts val="0"/>
                        </a:spcAft>
                      </a:pPr>
                      <a:r>
                        <a:rPr lang="ro-RO" sz="1100" dirty="0">
                          <a:effectLst/>
                        </a:rPr>
                        <a:t>Popoare colonizatoare (fenicieni, greci, cartaginezi) </a:t>
                      </a:r>
                      <a:endParaRPr lang="en-US" sz="1100" dirty="0">
                        <a:effectLst/>
                      </a:endParaRPr>
                    </a:p>
                    <a:p>
                      <a:pPr marL="0" marR="0" algn="just">
                        <a:lnSpc>
                          <a:spcPct val="115000"/>
                        </a:lnSpc>
                        <a:spcBef>
                          <a:spcPts val="0"/>
                        </a:spcBef>
                        <a:spcAft>
                          <a:spcPts val="0"/>
                        </a:spcAft>
                      </a:pPr>
                      <a:r>
                        <a:rPr lang="ro-RO" sz="1100" dirty="0">
                          <a:effectLst/>
                        </a:rPr>
                        <a:t>Perioada romană</a:t>
                      </a:r>
                      <a:endParaRPr lang="en-US" sz="1100" dirty="0">
                        <a:effectLst/>
                      </a:endParaRPr>
                    </a:p>
                    <a:p>
                      <a:pPr marL="0" marR="0" algn="just">
                        <a:lnSpc>
                          <a:spcPct val="115000"/>
                        </a:lnSpc>
                        <a:spcBef>
                          <a:spcPts val="0"/>
                        </a:spcBef>
                        <a:spcAft>
                          <a:spcPts val="0"/>
                        </a:spcAft>
                      </a:pPr>
                      <a:r>
                        <a:rPr lang="ro-RO" sz="1100" dirty="0">
                          <a:effectLst/>
                        </a:rPr>
                        <a:t>Procesul de romanizare</a:t>
                      </a:r>
                      <a:endParaRPr lang="en-US" sz="1100" dirty="0">
                        <a:effectLst/>
                      </a:endParaRPr>
                    </a:p>
                    <a:p>
                      <a:pPr marL="0" marR="0" algn="just">
                        <a:lnSpc>
                          <a:spcPct val="115000"/>
                        </a:lnSpc>
                        <a:spcBef>
                          <a:spcPts val="0"/>
                        </a:spcBef>
                        <a:spcAft>
                          <a:spcPts val="0"/>
                        </a:spcAft>
                      </a:pPr>
                      <a:r>
                        <a:rPr lang="ro-RO" sz="1100" dirty="0">
                          <a:effectLst/>
                        </a:rPr>
                        <a:t>Civilizația hispanică - sinteză multiculturală</a:t>
                      </a:r>
                      <a:endParaRPr lang="en-US" sz="1100" dirty="0">
                        <a:effectLst/>
                      </a:endParaRPr>
                    </a:p>
                    <a:p>
                      <a:pPr marL="0" marR="0" algn="just">
                        <a:lnSpc>
                          <a:spcPct val="115000"/>
                        </a:lnSpc>
                        <a:spcBef>
                          <a:spcPts val="0"/>
                        </a:spcBef>
                        <a:spcAft>
                          <a:spcPts val="0"/>
                        </a:spcAft>
                      </a:pPr>
                      <a:r>
                        <a:rPr lang="ro-RO" sz="1100" dirty="0">
                          <a:effectLst/>
                        </a:rPr>
                        <a:t>Preistorie şi Evul Mediu</a:t>
                      </a:r>
                      <a:endParaRPr lang="en-US" sz="1100" dirty="0">
                        <a:effectLst/>
                      </a:endParaRPr>
                    </a:p>
                    <a:p>
                      <a:pPr marL="0" marR="0" algn="just">
                        <a:lnSpc>
                          <a:spcPct val="115000"/>
                        </a:lnSpc>
                        <a:spcBef>
                          <a:spcPts val="0"/>
                        </a:spcBef>
                        <a:spcAft>
                          <a:spcPts val="0"/>
                        </a:spcAft>
                      </a:pPr>
                      <a:r>
                        <a:rPr lang="ro-RO" sz="1100" dirty="0">
                          <a:effectLst/>
                        </a:rPr>
                        <a:t>Stăpânirea vizigoţilor. Stăpânirea musulmană</a:t>
                      </a:r>
                      <a:endParaRPr lang="en-US" sz="1100" dirty="0">
                        <a:effectLst/>
                      </a:endParaRPr>
                    </a:p>
                    <a:p>
                      <a:pPr marL="0" marR="0" algn="just">
                        <a:lnSpc>
                          <a:spcPct val="115000"/>
                        </a:lnSpc>
                        <a:spcBef>
                          <a:spcPts val="0"/>
                        </a:spcBef>
                        <a:spcAft>
                          <a:spcPts val="0"/>
                        </a:spcAft>
                      </a:pPr>
                      <a:r>
                        <a:rPr lang="ro-RO" sz="1100" dirty="0">
                          <a:effectLst/>
                        </a:rPr>
                        <a:t>Recucerirea teritoriilor musulmane (Reconquista)</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5h</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ctr">
                        <a:lnSpc>
                          <a:spcPct val="115000"/>
                        </a:lnSpc>
                        <a:spcBef>
                          <a:spcPts val="0"/>
                        </a:spcBef>
                        <a:spcAft>
                          <a:spcPts val="0"/>
                        </a:spcAft>
                      </a:pPr>
                      <a:r>
                        <a:rPr lang="ro-RO" sz="1100">
                          <a:effectLst/>
                        </a:rPr>
                        <a:t>S3</a:t>
                      </a:r>
                      <a:endParaRPr lang="en-US" sz="1100">
                        <a:effectLst/>
                      </a:endParaRPr>
                    </a:p>
                    <a:p>
                      <a:pPr marL="0" marR="0" algn="ctr">
                        <a:lnSpc>
                          <a:spcPct val="115000"/>
                        </a:lnSpc>
                        <a:spcBef>
                          <a:spcPts val="0"/>
                        </a:spcBef>
                        <a:spcAft>
                          <a:spcPts val="0"/>
                        </a:spcAft>
                      </a:pPr>
                      <a:r>
                        <a:rPr lang="ro-RO" sz="1100">
                          <a:effectLst/>
                        </a:rPr>
                        <a:t>S4</a:t>
                      </a:r>
                      <a:endParaRPr lang="en-US" sz="1100">
                        <a:effectLst/>
                      </a:endParaRPr>
                    </a:p>
                    <a:p>
                      <a:pPr marL="0" marR="0" algn="ctr">
                        <a:lnSpc>
                          <a:spcPct val="115000"/>
                        </a:lnSpc>
                        <a:spcBef>
                          <a:spcPts val="0"/>
                        </a:spcBef>
                        <a:spcAft>
                          <a:spcPts val="0"/>
                        </a:spcAft>
                      </a:pPr>
                      <a:r>
                        <a:rPr lang="ro-RO" sz="1100">
                          <a:effectLst/>
                        </a:rPr>
                        <a:t>S5</a:t>
                      </a:r>
                      <a:endParaRPr lang="en-US" sz="1100">
                        <a:effectLst/>
                      </a:endParaRPr>
                    </a:p>
                    <a:p>
                      <a:pPr marL="0" marR="0" algn="ctr">
                        <a:lnSpc>
                          <a:spcPct val="115000"/>
                        </a:lnSpc>
                        <a:spcBef>
                          <a:spcPts val="0"/>
                        </a:spcBef>
                        <a:spcAft>
                          <a:spcPts val="0"/>
                        </a:spcAft>
                      </a:pPr>
                      <a:r>
                        <a:rPr lang="ro-RO" sz="1100">
                          <a:effectLst/>
                        </a:rPr>
                        <a:t>S6</a:t>
                      </a:r>
                      <a:endParaRPr lang="en-US" sz="1100">
                        <a:effectLst/>
                      </a:endParaRPr>
                    </a:p>
                    <a:p>
                      <a:pPr marL="0" marR="0" algn="ctr">
                        <a:lnSpc>
                          <a:spcPct val="115000"/>
                        </a:lnSpc>
                        <a:spcBef>
                          <a:spcPts val="0"/>
                        </a:spcBef>
                        <a:spcAft>
                          <a:spcPts val="0"/>
                        </a:spcAft>
                      </a:pPr>
                      <a:r>
                        <a:rPr lang="ro-RO" sz="1100">
                          <a:effectLst/>
                        </a:rPr>
                        <a:t>S7</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a:txBody>
                    <a:bodyPr/>
                    <a:lstStyle/>
                    <a:p>
                      <a:pPr marL="0" marR="0" algn="just">
                        <a:lnSpc>
                          <a:spcPct val="115000"/>
                        </a:lnSpc>
                        <a:spcBef>
                          <a:spcPts val="0"/>
                        </a:spcBef>
                        <a:spcAft>
                          <a:spcPts val="0"/>
                        </a:spcAft>
                      </a:pPr>
                      <a:r>
                        <a:rPr lang="ro-RO" sz="1100">
                          <a:effectLst/>
                        </a:rPr>
                        <a:t>Modulul 1</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extLst>
                  <a:ext uri="{0D108BD9-81ED-4DB2-BD59-A6C34878D82A}">
                    <a16:rowId xmlns="" xmlns:a16="http://schemas.microsoft.com/office/drawing/2014/main" val="1157507301"/>
                  </a:ext>
                </a:extLst>
              </a:tr>
              <a:tr h="219364">
                <a:tc gridSpan="6">
                  <a:txBody>
                    <a:bodyPr/>
                    <a:lstStyle/>
                    <a:p>
                      <a:pPr marL="0" marR="0" algn="ctr">
                        <a:lnSpc>
                          <a:spcPct val="115000"/>
                        </a:lnSpc>
                        <a:spcBef>
                          <a:spcPts val="0"/>
                        </a:spcBef>
                        <a:spcAft>
                          <a:spcPts val="0"/>
                        </a:spcAft>
                      </a:pPr>
                      <a:r>
                        <a:rPr lang="ro-RO" sz="1100" dirty="0">
                          <a:effectLst/>
                        </a:rPr>
                        <a:t>Vacanţă</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2" marR="6336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23935608"/>
                  </a:ext>
                </a:extLst>
              </a:tr>
            </a:tbl>
          </a:graphicData>
        </a:graphic>
      </p:graphicFrame>
    </p:spTree>
    <p:extLst>
      <p:ext uri="{BB962C8B-B14F-4D97-AF65-F5344CB8AC3E}">
        <p14:creationId xmlns:p14="http://schemas.microsoft.com/office/powerpoint/2010/main" val="105078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4" y="624110"/>
            <a:ext cx="8911687" cy="786679"/>
          </a:xfrm>
        </p:spPr>
        <p:txBody>
          <a:bodyPr>
            <a:normAutofit/>
          </a:bodyPr>
          <a:lstStyle/>
          <a:p>
            <a:pPr algn="ctr"/>
            <a:r>
              <a:rPr lang="ro-RO" b="1" dirty="0" smtClean="0">
                <a:latin typeface="Arial" panose="020B0604020202020204" pitchFamily="34" charset="0"/>
                <a:cs typeface="Arial" panose="020B0604020202020204" pitchFamily="34" charset="0"/>
              </a:rPr>
              <a:t>PROIECTUL UNITĂȚII DE ÎNVĂȚARE</a:t>
            </a:r>
            <a:endParaRPr lang="ro-RO" b="1" dirty="0">
              <a:latin typeface="Arial" panose="020B0604020202020204" pitchFamily="34" charset="0"/>
              <a:cs typeface="Arial" panose="020B0604020202020204" pitchFamily="34" charset="0"/>
            </a:endParaRPr>
          </a:p>
        </p:txBody>
      </p:sp>
      <p:sp>
        <p:nvSpPr>
          <p:cNvPr id="2" name="Rectangle 1"/>
          <p:cNvSpPr/>
          <p:nvPr/>
        </p:nvSpPr>
        <p:spPr>
          <a:xfrm>
            <a:off x="2253673" y="1744452"/>
            <a:ext cx="8959271" cy="3268908"/>
          </a:xfrm>
          <a:prstGeom prst="rect">
            <a:avLst/>
          </a:prstGeom>
        </p:spPr>
        <p:txBody>
          <a:bodyPr wrap="square">
            <a:spAutoFit/>
          </a:bodyPr>
          <a:lstStyle/>
          <a:p>
            <a:pPr algn="just">
              <a:lnSpc>
                <a:spcPct val="107000"/>
              </a:lnSpc>
              <a:spcAft>
                <a:spcPts val="800"/>
              </a:spcAft>
            </a:pPr>
            <a:r>
              <a:rPr lang="ro-RO" sz="2400" dirty="0">
                <a:latin typeface="Arial" panose="020B0604020202020204" pitchFamily="34" charset="0"/>
                <a:ea typeface="Calibri" panose="020F0502020204030204" pitchFamily="34" charset="0"/>
                <a:cs typeface="Arial" panose="020B0604020202020204" pitchFamily="34" charset="0"/>
              </a:rPr>
              <a:t>Unitatea de învățare reprezintă o structură didactică flexibilă cu următoarele caracteristici</a:t>
            </a:r>
            <a:r>
              <a:rPr lang="ro-RO" sz="2400" dirty="0" smtClean="0">
                <a:latin typeface="Arial" panose="020B0604020202020204" pitchFamily="34" charset="0"/>
                <a:ea typeface="Calibri" panose="020F0502020204030204" pitchFamily="34" charset="0"/>
                <a:cs typeface="Arial" panose="020B0604020202020204" pitchFamily="34" charset="0"/>
              </a:rPr>
              <a:t>:</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ro-RO" sz="2400" dirty="0" smtClean="0">
                <a:latin typeface="Arial" panose="020B0604020202020204" pitchFamily="34" charset="0"/>
                <a:ea typeface="Calibri" panose="020F0502020204030204" pitchFamily="34" charset="0"/>
                <a:cs typeface="Arial" panose="020B0604020202020204" pitchFamily="34" charset="0"/>
              </a:rPr>
              <a:t>este unitară din punct de vedere tematic și didactic;</a:t>
            </a:r>
            <a:endParaRPr lang="ro-RO"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ro-RO" sz="2400" dirty="0" smtClean="0">
                <a:latin typeface="Arial" panose="020B0604020202020204" pitchFamily="34" charset="0"/>
                <a:ea typeface="Calibri" panose="020F0502020204030204" pitchFamily="34" charset="0"/>
                <a:cs typeface="Arial" panose="020B0604020202020204" pitchFamily="34" charset="0"/>
              </a:rPr>
              <a:t>vizează </a:t>
            </a:r>
            <a:r>
              <a:rPr lang="ro-RO" sz="2400" dirty="0">
                <a:latin typeface="Arial" panose="020B0604020202020204" pitchFamily="34" charset="0"/>
                <a:ea typeface="Calibri" panose="020F0502020204030204" pitchFamily="34" charset="0"/>
                <a:cs typeface="Arial" panose="020B0604020202020204" pitchFamily="34" charset="0"/>
              </a:rPr>
              <a:t>formarea anumitor competențe specifice la nivelul </a:t>
            </a:r>
            <a:r>
              <a:rPr lang="ro-RO" sz="2400" dirty="0" smtClean="0">
                <a:latin typeface="Arial" panose="020B0604020202020204" pitchFamily="34" charset="0"/>
                <a:ea typeface="Calibri" panose="020F0502020204030204" pitchFamily="34" charset="0"/>
                <a:cs typeface="Arial" panose="020B0604020202020204" pitchFamily="34" charset="0"/>
              </a:rPr>
              <a:t>elevilor;</a:t>
            </a:r>
            <a:endParaRPr lang="ro-RO"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ro-RO" sz="2400" dirty="0" smtClean="0">
                <a:latin typeface="Arial" panose="020B0604020202020204" pitchFamily="34" charset="0"/>
                <a:ea typeface="Calibri" panose="020F0502020204030204" pitchFamily="34" charset="0"/>
                <a:cs typeface="Arial" panose="020B0604020202020204" pitchFamily="34" charset="0"/>
              </a:rPr>
              <a:t>este </a:t>
            </a:r>
            <a:r>
              <a:rPr lang="ro-RO" sz="2400" dirty="0">
                <a:latin typeface="Arial" panose="020B0604020202020204" pitchFamily="34" charset="0"/>
                <a:ea typeface="Calibri" panose="020F0502020204030204" pitchFamily="34" charset="0"/>
                <a:cs typeface="Arial" panose="020B0604020202020204" pitchFamily="34" charset="0"/>
              </a:rPr>
              <a:t>realizată pe o perioadă determinată de </a:t>
            </a:r>
            <a:r>
              <a:rPr lang="ro-RO" sz="2400" dirty="0" smtClean="0">
                <a:latin typeface="Arial" panose="020B0604020202020204" pitchFamily="34" charset="0"/>
                <a:ea typeface="Calibri" panose="020F0502020204030204" pitchFamily="34" charset="0"/>
                <a:cs typeface="Arial" panose="020B0604020202020204" pitchFamily="34" charset="0"/>
              </a:rPr>
              <a:t>timp;</a:t>
            </a:r>
            <a:endParaRPr lang="ro-RO"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ro-RO" sz="2400" dirty="0" smtClean="0">
                <a:latin typeface="Arial" panose="020B0604020202020204" pitchFamily="34" charset="0"/>
                <a:ea typeface="Calibri" panose="020F0502020204030204" pitchFamily="34" charset="0"/>
                <a:cs typeface="Arial" panose="020B0604020202020204" pitchFamily="34" charset="0"/>
              </a:rPr>
              <a:t>se </a:t>
            </a:r>
            <a:r>
              <a:rPr lang="ro-RO" sz="2400" dirty="0">
                <a:latin typeface="Arial" panose="020B0604020202020204" pitchFamily="34" charset="0"/>
                <a:ea typeface="Calibri" panose="020F0502020204030204" pitchFamily="34" charset="0"/>
                <a:cs typeface="Arial" panose="020B0604020202020204" pitchFamily="34" charset="0"/>
              </a:rPr>
              <a:t>finalizează prin evaluare.</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2227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992</TotalTime>
  <Words>3278</Words>
  <Application>Microsoft Office PowerPoint</Application>
  <PresentationFormat>Widescreen</PresentationFormat>
  <Paragraphs>681</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Arial,Bold</vt:lpstr>
      <vt:lpstr>Calibri</vt:lpstr>
      <vt:lpstr>Century Gothic</vt:lpstr>
      <vt:lpstr>Courier New</vt:lpstr>
      <vt:lpstr>Rockwell</vt:lpstr>
      <vt:lpstr>Symbol</vt:lpstr>
      <vt:lpstr>Times New Roman</vt:lpstr>
      <vt:lpstr>Wingdings</vt:lpstr>
      <vt:lpstr>Wingdings 3</vt:lpstr>
      <vt:lpstr>Wisp</vt:lpstr>
      <vt:lpstr>REPERE METODOLOGICE PENTRU APLICAREA CURRICULUMULUI LA</vt:lpstr>
      <vt:lpstr>STRUCTURA </vt:lpstr>
      <vt:lpstr>Lectura programei școlare și particularizarea demersului didactic prin:   </vt:lpstr>
      <vt:lpstr>PLANIFICAREA CALENDARISTICĂ ETAPELE DE ELABORARE</vt:lpstr>
      <vt:lpstr>PLANIFICAREA CALENDARISTICĂ RECOMANDĂRI</vt:lpstr>
      <vt:lpstr>PLANIFICAREA CALENDARISTICĂ </vt:lpstr>
      <vt:lpstr>PowerPoint Presentation</vt:lpstr>
      <vt:lpstr>Disciplina:  Istoria Spaniei Clasa: a X-a, cu program de studiu în regim bilingv – limba spaniolă  Nr. ore: 1h/ săptămână</vt:lpstr>
      <vt:lpstr>PROIECTUL UNITĂȚII DE ÎNVĂȚARE</vt:lpstr>
      <vt:lpstr>PROIECTUL UNITĂȚII DE ÎNVĂȚARE RECOMANDĂRI </vt:lpstr>
      <vt:lpstr>Disciplina: Limba franceză Clasa: a X-a, Limba modernă 1 Număr de ore / săptămână : 2 ore Unitatea de învățare 3: Cunoașterea unor aspecte semnificative din viața profesională (activități și profesiuni) Timp alocat: 7 ore </vt:lpstr>
      <vt:lpstr>PowerPoint Presentation</vt:lpstr>
      <vt:lpstr>PowerPoint Presentation</vt:lpstr>
      <vt:lpstr>  Disciplina: Limba spaniolă   Clasa a X-a, Limba modernă 1 Unitatea de învățare: Quiero alquilar un piso Timp alocat: 8 ore   PROIECTUL UNITĂȚII DE ÎNVĂȚARE ANUL ȘCOLAR 2022-2023  </vt:lpstr>
      <vt:lpstr>TEME DE PROIECT RECOMANDATE </vt:lpstr>
      <vt:lpstr>EXEMPLE DE ACTIVITĂȚI DE ÎNVĂȚARE</vt:lpstr>
      <vt:lpstr>PowerPoint Presentation</vt:lpstr>
      <vt:lpstr>PowerPoint Presentation</vt:lpstr>
      <vt:lpstr>PowerPoint Presentation</vt:lpstr>
      <vt:lpstr>PowerPoint Presentation</vt:lpstr>
      <vt:lpstr>Sufragiul feminin în Spania  Activitatea 2: Poziţii divergente: descifrarea unui text istoric; analiza comparativă a două texte istorice (poziţii divergente asupra sufragiului feminin); dezbatere Timp de lucru: 20 minute Competenţă specifică: 4.2. Realizarea de analize comparative referitoare la perioade istorice  Distintas opiniones sobre el sufragio femenino En la nueva Constitución de 1931 se reconoce, por primera vez el derecho al voto de la mujer española, pero en el debate parlamentario se escucharon voces distintas que opinaron sobre el sufragio femenino. Presenta con tus palabras las dos opiniones expresadas para las dos mujeres diputadas que participaron al debate parlamentario. ¿Cuáles son los argumentos de cada una?  En su discurso, Victoria Kent opina que …  Clara Campoamor, piensa que …   </vt:lpstr>
      <vt:lpstr>PowerPoint Presentation</vt:lpstr>
      <vt:lpstr>EXEMPLU DE ACTIVITATE REMEDIALĂ</vt:lpstr>
      <vt:lpstr>DISCIPLINA: LIMBA FRANCEZĂ Clasa:  a X-a, Limba modernă 1 UNITATEA DE ÎNVĂȚARE 3: Cunoașterea unor aspecte semnificative din viața profesională (activități și profesiuni) Lecția: Lecția 2, Les métiers au féminin Competența specifică: 1.4  Timp alocat: 10-15 minute Resurse: Vidéo: la bande-annonce du film «Intouchables » (2011)                https://www.youtube.com/watch?v=cXu2MhWYUuE&amp;ab_channel=Gaumont                https://enseigner.tv5monde.com/fiches-pedagogiques-fle/films-et-fictions    Analiza nevoilor de remediere  Activitatea de mai jos a fost gândită în urma constatării unor dificultăți ale elevilor de receptare a mesajelor orale autentice în diferite situații de comunicare și vizează structurarea competenței specifice 1.4. Identificarea de detalii din mesaje orale / scrise (autentice).  Prezenta activitate se încadrează în tematica Relații interpersonale în familie și societate (style de vie, comportement social, options pour la carrière).  Demersul nostru didactic de remediere își propune să ofere elevilor posibilitatea de a-și ameliora capacitatea de înțelegere a unui document video, sensibilizându-i în același timp față de arta cinematografică și problemele societății actuale și de a-și consolida cunoștințele lexicale, în vederea unei mai bune și mai corecte exprimări în limba franceză. </vt:lpstr>
      <vt:lpstr> Activité 1: Avant le visionnage: Analysez l’affiche du film (repérez sur l'image le titre du film, le nom du réalisateur, des acteurs ; identifiez les personnages et la manière dont ils sont représentés).              Activité 2 : Regardez la bande-annonce. Décrivez les personnes, les lieux et les actions.  Activité 3 : Écoutez un extrait en cachant les images.   Dites les sons que vous avez entendus. Où se déroule l’action ? A l’extérieur ? A l’intérieur ? Reproduisez les propos des protagonistes que vous avez retenus. Quelles hypothèses pouvez-vous formuler ?    </vt:lpstr>
      <vt:lpstr>EXEMPLU DE ACTIVITATE PENTRU ELEVII CU CES</vt:lpstr>
      <vt:lpstr>PowerPoint Presentation</vt:lpstr>
      <vt:lpstr>PowerPoint Presentation</vt:lpstr>
      <vt:lpstr>ADAPTARE CURRICULARĂ  NESEMNIFICATIVĂ  </vt:lpstr>
      <vt:lpstr>EXEMPLU GRILĂ DE EVALUARE pentru producerea de mesaje scrise </vt:lpstr>
      <vt:lpstr>PowerPoint Presentation</vt:lpstr>
      <vt:lpstr>PowerPoint Presentation</vt:lpstr>
      <vt:lpstr>TESTE DE EVALUARE RECOMANDĂRI</vt:lpstr>
      <vt:lpstr>PowerPoint Presentation</vt:lpstr>
      <vt:lpstr>PowerPoint Presentation</vt:lpstr>
      <vt:lpstr>PowerPoint Presentation</vt:lpstr>
      <vt:lpstr>PowerPoint Presentation</vt:lpstr>
      <vt:lpstr>REPERE METODOLOGICE PENTRU APLICAREA CURRICULUMULUI LA CLASA A X-A </vt:lpstr>
      <vt:lpstr>RĂBDARE, OPTIMISM, CREATIVITATE ȘI MULT SUCCES!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REPERE METODOLOGICE PENTRU APLICAREA CURRICULUMULUI LA</dc:title>
  <dc:creator>Manuela Delia</dc:creator>
  <cp:lastModifiedBy>Manuela Delia</cp:lastModifiedBy>
  <cp:revision>125</cp:revision>
  <dcterms:created xsi:type="dcterms:W3CDTF">2022-09-02T09:06:01Z</dcterms:created>
  <dcterms:modified xsi:type="dcterms:W3CDTF">2022-09-08T09:58:37Z</dcterms:modified>
</cp:coreProperties>
</file>