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9" r:id="rId2"/>
    <p:sldMasterId id="2147483690" r:id="rId3"/>
  </p:sldMasterIdLst>
  <p:notesMasterIdLst>
    <p:notesMasterId r:id="rId58"/>
  </p:notesMasterIdLst>
  <p:sldIdLst>
    <p:sldId id="256" r:id="rId4"/>
    <p:sldId id="257" r:id="rId5"/>
    <p:sldId id="258" r:id="rId6"/>
    <p:sldId id="428" r:id="rId7"/>
    <p:sldId id="429" r:id="rId8"/>
    <p:sldId id="430" r:id="rId9"/>
    <p:sldId id="431" r:id="rId10"/>
    <p:sldId id="432" r:id="rId11"/>
    <p:sldId id="392" r:id="rId12"/>
    <p:sldId id="427" r:id="rId13"/>
    <p:sldId id="391" r:id="rId14"/>
    <p:sldId id="433" r:id="rId15"/>
    <p:sldId id="402" r:id="rId16"/>
    <p:sldId id="403" r:id="rId17"/>
    <p:sldId id="410" r:id="rId18"/>
    <p:sldId id="416" r:id="rId19"/>
    <p:sldId id="411" r:id="rId20"/>
    <p:sldId id="417" r:id="rId21"/>
    <p:sldId id="412" r:id="rId22"/>
    <p:sldId id="418" r:id="rId23"/>
    <p:sldId id="413" r:id="rId24"/>
    <p:sldId id="419" r:id="rId25"/>
    <p:sldId id="414" r:id="rId26"/>
    <p:sldId id="404" r:id="rId27"/>
    <p:sldId id="415" r:id="rId28"/>
    <p:sldId id="420" r:id="rId29"/>
    <p:sldId id="438" r:id="rId30"/>
    <p:sldId id="442" r:id="rId31"/>
    <p:sldId id="405" r:id="rId32"/>
    <p:sldId id="443" r:id="rId33"/>
    <p:sldId id="406" r:id="rId34"/>
    <p:sldId id="444" r:id="rId35"/>
    <p:sldId id="439" r:id="rId36"/>
    <p:sldId id="445" r:id="rId37"/>
    <p:sldId id="440" r:id="rId38"/>
    <p:sldId id="446" r:id="rId39"/>
    <p:sldId id="441" r:id="rId40"/>
    <p:sldId id="447" r:id="rId41"/>
    <p:sldId id="398" r:id="rId42"/>
    <p:sldId id="397" r:id="rId43"/>
    <p:sldId id="394" r:id="rId44"/>
    <p:sldId id="396" r:id="rId45"/>
    <p:sldId id="399" r:id="rId46"/>
    <p:sldId id="400" r:id="rId47"/>
    <p:sldId id="401" r:id="rId48"/>
    <p:sldId id="421" r:id="rId49"/>
    <p:sldId id="422" r:id="rId50"/>
    <p:sldId id="423" r:id="rId51"/>
    <p:sldId id="424" r:id="rId52"/>
    <p:sldId id="425" r:id="rId53"/>
    <p:sldId id="434" r:id="rId54"/>
    <p:sldId id="426" r:id="rId55"/>
    <p:sldId id="437" r:id="rId56"/>
    <p:sldId id="435" r:id="rId57"/>
  </p:sldIdLst>
  <p:sldSz cx="12192000" cy="6858000"/>
  <p:notesSz cx="13716000" cy="24384000"/>
  <p:embeddedFontLst>
    <p:embeddedFont>
      <p:font typeface="Arial Black" panose="020B0A04020102020204" pitchFamily="34" charset="0"/>
      <p:regular r:id="rId59"/>
      <p:bold r:id="rId60"/>
    </p:embeddedFon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Calibri Light" panose="020F0302020204030204" pitchFamily="34" charset="0"/>
      <p:regular r:id="rId65"/>
      <p:italic r:id="rId66"/>
    </p:embeddedFont>
    <p:embeddedFont>
      <p:font typeface="EB Garamond" panose="00000500000000000000" pitchFamily="2" charset="0"/>
      <p:regular r:id="rId67"/>
      <p:bold r:id="rId68"/>
      <p:italic r:id="rId69"/>
      <p:boldItalic r:id="rId70"/>
    </p:embeddedFont>
    <p:embeddedFont>
      <p:font typeface="Goudy Stout" panose="0202090407030B020401" pitchFamily="18" charset="0"/>
      <p:regular r:id="rId71"/>
    </p:embeddedFont>
    <p:embeddedFont>
      <p:font typeface="Roboto Condensed" panose="02000000000000000000" pitchFamily="2" charset="0"/>
      <p:regular r:id="rId72"/>
      <p:bold r:id="rId73"/>
      <p:italic r:id="rId74"/>
      <p:boldItalic r:id="rId75"/>
    </p:embeddedFont>
    <p:embeddedFont>
      <p:font typeface="Sabon Next LT" panose="02000500000000000000" pitchFamily="2" charset="0"/>
      <p:regular r:id="rId76"/>
      <p:bold r:id="rId77"/>
      <p:italic r:id="rId78"/>
      <p:boldItalic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>
          <p15:clr>
            <a:srgbClr val="A4A3A4"/>
          </p15:clr>
        </p15:guide>
        <p15:guide id="2" pos="456">
          <p15:clr>
            <a:srgbClr val="A4A3A4"/>
          </p15:clr>
        </p15:guide>
        <p15:guide id="3" orient="horz" pos="2616">
          <p15:clr>
            <a:srgbClr val="A4A3A4"/>
          </p15:clr>
        </p15:guide>
        <p15:guide id="4" orient="horz" pos="3264">
          <p15:clr>
            <a:srgbClr val="A4A3A4"/>
          </p15:clr>
        </p15:guide>
        <p15:guide id="5" pos="6912">
          <p15:clr>
            <a:srgbClr val="A4A3A4"/>
          </p15:clr>
        </p15:guide>
        <p15:guide id="6" orient="horz" pos="2136">
          <p15:clr>
            <a:srgbClr val="A4A3A4"/>
          </p15:clr>
        </p15:guide>
        <p15:guide id="7" orient="horz" pos="4008">
          <p15:clr>
            <a:srgbClr val="A4A3A4"/>
          </p15:clr>
        </p15:guide>
        <p15:guide id="8" orient="horz" pos="115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orient="horz" pos="1512">
          <p15:clr>
            <a:srgbClr val="A4A3A4"/>
          </p15:clr>
        </p15:guide>
        <p15:guide id="11" pos="7680">
          <p15:clr>
            <a:srgbClr val="A4A3A4"/>
          </p15:clr>
        </p15:guide>
        <p15:guide id="12" pos="6696">
          <p15:clr>
            <a:srgbClr val="A4A3A4"/>
          </p15:clr>
        </p15:guide>
        <p15:guide id="13" pos="1008">
          <p15:clr>
            <a:srgbClr val="A4A3A4"/>
          </p15:clr>
        </p15:guide>
        <p15:guide id="14" pos="1584">
          <p15:clr>
            <a:srgbClr val="A4A3A4"/>
          </p15:clr>
        </p15:guide>
        <p15:guide id="15" pos="2136">
          <p15:clr>
            <a:srgbClr val="A4A3A4"/>
          </p15:clr>
        </p15:guide>
        <p15:guide id="16" pos="2760">
          <p15:clr>
            <a:srgbClr val="A4A3A4"/>
          </p15:clr>
        </p15:guide>
        <p15:guide id="17" pos="3288">
          <p15:clr>
            <a:srgbClr val="A4A3A4"/>
          </p15:clr>
        </p15:guide>
        <p15:guide id="18" pos="4032">
          <p15:clr>
            <a:srgbClr val="A4A3A4"/>
          </p15:clr>
        </p15:guide>
        <p15:guide id="19" pos="4392">
          <p15:clr>
            <a:srgbClr val="A4A3A4"/>
          </p15:clr>
        </p15:guide>
        <p15:guide id="20" pos="4944">
          <p15:clr>
            <a:srgbClr val="A4A3A4"/>
          </p15:clr>
        </p15:guide>
        <p15:guide id="21" pos="5544">
          <p15:clr>
            <a:srgbClr val="A4A3A4"/>
          </p15:clr>
        </p15:guide>
        <p15:guide id="22" pos="6072">
          <p15:clr>
            <a:srgbClr val="A4A3A4"/>
          </p15:clr>
        </p15:guide>
        <p15:guide id="23" orient="horz" pos="2448">
          <p15:clr>
            <a:srgbClr val="A4A3A4"/>
          </p15:clr>
        </p15:guide>
        <p15:guide id="24" orient="horz" pos="960">
          <p15:clr>
            <a:srgbClr val="A4A3A4"/>
          </p15:clr>
        </p15:guide>
        <p15:guide id="25" pos="5256">
          <p15:clr>
            <a:srgbClr val="A4A3A4"/>
          </p15:clr>
        </p15:guide>
        <p15:guide id="26" pos="726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3" roundtripDataSignature="AMtx7mgxZUaB0RHPkezbN0ZfrcGBrOXv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E36B4C-5931-45A1-A587-772E23260D52}">
  <a:tblStyle styleId="{37E36B4C-5931-45A1-A587-772E23260D52}" styleName="Table_0">
    <a:wholeTbl>
      <a:tcTxStyle b="off" i="off">
        <a:font>
          <a:latin typeface="Sabon Next LT"/>
          <a:ea typeface="Sabon Next LT"/>
          <a:cs typeface="Sabon Next L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F6F6"/>
          </a:solidFill>
        </a:fill>
      </a:tcStyle>
    </a:wholeTbl>
    <a:band1H>
      <a:tcTxStyle/>
      <a:tcStyle>
        <a:tcBdr/>
        <a:fill>
          <a:solidFill>
            <a:srgbClr val="FBEDE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BEDE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Sabon Next LT"/>
          <a:ea typeface="Sabon Next LT"/>
          <a:cs typeface="Sabon Next L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font" Target="fonts/font5.fntdata"/><Relationship Id="rId68" Type="http://schemas.openxmlformats.org/officeDocument/2006/relationships/font" Target="fonts/font10.fntdata"/><Relationship Id="rId196" Type="http://schemas.openxmlformats.org/officeDocument/2006/relationships/theme" Target="theme/theme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6.fntdata"/><Relationship Id="rId79" Type="http://schemas.openxmlformats.org/officeDocument/2006/relationships/font" Target="fonts/font21.fntdata"/><Relationship Id="rId5" Type="http://schemas.openxmlformats.org/officeDocument/2006/relationships/slide" Target="slides/slide2.xml"/><Relationship Id="rId61" Type="http://schemas.openxmlformats.org/officeDocument/2006/relationships/font" Target="fonts/font3.fntdata"/><Relationship Id="rId194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font" Target="fonts/font6.fntdata"/><Relationship Id="rId69" Type="http://schemas.openxmlformats.org/officeDocument/2006/relationships/font" Target="fonts/font11.fntdata"/><Relationship Id="rId77" Type="http://schemas.openxmlformats.org/officeDocument/2006/relationships/font" Target="fonts/font19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14.fntdata"/><Relationship Id="rId197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font" Target="fonts/font1.fntdata"/><Relationship Id="rId67" Type="http://schemas.openxmlformats.org/officeDocument/2006/relationships/font" Target="fonts/font9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font" Target="fonts/font4.fntdata"/><Relationship Id="rId70" Type="http://schemas.openxmlformats.org/officeDocument/2006/relationships/font" Target="fonts/font12.fntdata"/><Relationship Id="rId75" Type="http://schemas.openxmlformats.org/officeDocument/2006/relationships/font" Target="fonts/font17.fntdata"/><Relationship Id="rId19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73" Type="http://schemas.openxmlformats.org/officeDocument/2006/relationships/font" Target="fonts/font15.fntdata"/><Relationship Id="rId78" Type="http://schemas.openxmlformats.org/officeDocument/2006/relationships/font" Target="fonts/font2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93" Type="http://customschemas.google.com/relationships/presentationmetadata" Target="metadata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8.fntdata"/><Relationship Id="rId7" Type="http://schemas.openxmlformats.org/officeDocument/2006/relationships/slide" Target="slides/slide4.xml"/><Relationship Id="rId71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B6AAB-50C0-4A97-824B-FB07BB05BAB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9AB564F5-79F9-4E58-8FA3-C9608AB96A02}">
      <dgm:prSet phldrT="[Text]" custT="1"/>
      <dgm:spPr/>
      <dgm:t>
        <a:bodyPr/>
        <a:lstStyle/>
        <a:p>
          <a:r>
            <a:rPr lang="ro-RO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I-FINALIZAT</a:t>
          </a:r>
        </a:p>
        <a:p>
          <a:r>
            <a:rPr lang="ro-RO" sz="18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FORMAREA FORMATORILOR</a:t>
          </a:r>
          <a:r>
            <a:rPr lang="ro-RO" sz="1800" dirty="0">
              <a:latin typeface="Arial" panose="020B0604020202020204" pitchFamily="34" charset="0"/>
              <a:cs typeface="Arial" panose="020B0604020202020204" pitchFamily="34" charset="0"/>
            </a:rPr>
            <a:t> ÎN DOMENIUL MENTORATULUI DE CARIERĂ DIDACTICĂ</a:t>
          </a:r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800" dirty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o-RO" sz="1500" dirty="0"/>
            <a:t>40 cadre didactice universitare au format 611 formatori în domeniul mentoratului de carieră didactică</a:t>
          </a:r>
          <a:endParaRPr lang="en-US" sz="1500" dirty="0"/>
        </a:p>
      </dgm:t>
    </dgm:pt>
    <dgm:pt modelId="{684D1C39-8241-4436-B230-FA0CB05BC443}" type="parTrans" cxnId="{E83E1830-6443-43AD-A543-7161C780222F}">
      <dgm:prSet/>
      <dgm:spPr/>
      <dgm:t>
        <a:bodyPr/>
        <a:lstStyle/>
        <a:p>
          <a:endParaRPr lang="en-US"/>
        </a:p>
      </dgm:t>
    </dgm:pt>
    <dgm:pt modelId="{E4A7DC92-3EB5-4B5A-81C4-E0A916ABD7B6}" type="sibTrans" cxnId="{E83E1830-6443-43AD-A543-7161C780222F}">
      <dgm:prSet/>
      <dgm:spPr/>
      <dgm:t>
        <a:bodyPr/>
        <a:lstStyle/>
        <a:p>
          <a:endParaRPr lang="en-US"/>
        </a:p>
      </dgm:t>
    </dgm:pt>
    <dgm:pt modelId="{3652A42B-3586-42B0-B37B-7097527A1778}">
      <dgm:prSet phldrT="[Text]" custT="1"/>
      <dgm:spPr/>
      <dgm:t>
        <a:bodyPr/>
        <a:lstStyle/>
        <a:p>
          <a:r>
            <a:rPr lang="ro-RO" sz="1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II-FINALIZAT</a:t>
          </a:r>
        </a:p>
        <a:p>
          <a:r>
            <a:rPr lang="ro-RO" sz="1800" dirty="0">
              <a:latin typeface="Arial" panose="020B0604020202020204" pitchFamily="34" charset="0"/>
              <a:cs typeface="Arial" panose="020B0604020202020204" pitchFamily="34" charset="0"/>
            </a:rPr>
            <a:t>  FORMAREA MENTORILOR DE PRACTICĂ PEDAGOGICĂ     </a:t>
          </a:r>
          <a:r>
            <a:rPr lang="ro-RO" sz="1500" dirty="0"/>
            <a:t>40 cadre didactice universitare au format 600 de mentori de practică pedagogică</a:t>
          </a:r>
          <a:endParaRPr lang="en-US" sz="1500" dirty="0"/>
        </a:p>
      </dgm:t>
    </dgm:pt>
    <dgm:pt modelId="{501B6382-3C09-423E-86D2-BFF00073DBB9}" type="parTrans" cxnId="{C43AD069-C66A-4E1F-B724-9790F89D1926}">
      <dgm:prSet/>
      <dgm:spPr/>
      <dgm:t>
        <a:bodyPr/>
        <a:lstStyle/>
        <a:p>
          <a:endParaRPr lang="en-US"/>
        </a:p>
      </dgm:t>
    </dgm:pt>
    <dgm:pt modelId="{7BE69C4E-3268-473D-B514-24E7291B5C63}" type="sibTrans" cxnId="{C43AD069-C66A-4E1F-B724-9790F89D1926}">
      <dgm:prSet/>
      <dgm:spPr/>
      <dgm:t>
        <a:bodyPr/>
        <a:lstStyle/>
        <a:p>
          <a:endParaRPr lang="en-US"/>
        </a:p>
      </dgm:t>
    </dgm:pt>
    <dgm:pt modelId="{BAB0423D-8097-4D5F-B1AD-B637C3EDCE4F}">
      <dgm:prSet phldrT="[Text]" custT="1"/>
      <dgm:spPr/>
      <dgm:t>
        <a:bodyPr/>
        <a:lstStyle/>
        <a:p>
          <a:r>
            <a:rPr lang="ro-RO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III-ÎN DERULARE</a:t>
          </a:r>
        </a:p>
        <a:p>
          <a:r>
            <a:rPr lang="ro-RO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800" dirty="0">
              <a:latin typeface="Arial" panose="020B0604020202020204" pitchFamily="34" charset="0"/>
              <a:cs typeface="Arial" panose="020B0604020202020204" pitchFamily="34" charset="0"/>
            </a:rPr>
            <a:t>FORMAREA CADRELOR DIDACTICE CA MENTORI DE CARIERĂ DIDACTICĂ       </a:t>
          </a:r>
          <a:r>
            <a:rPr lang="ro-RO" sz="1600" dirty="0"/>
            <a:t>(350 de formatori formează 7000 de cadre didactice)</a:t>
          </a:r>
          <a:endParaRPr lang="en-US" sz="1900" dirty="0"/>
        </a:p>
      </dgm:t>
    </dgm:pt>
    <dgm:pt modelId="{66203DFB-A35D-4FEF-A982-1587FA7D6050}" type="parTrans" cxnId="{8DF3EF74-DDA5-44ED-B1E4-6E1966457233}">
      <dgm:prSet/>
      <dgm:spPr/>
      <dgm:t>
        <a:bodyPr/>
        <a:lstStyle/>
        <a:p>
          <a:endParaRPr lang="en-US"/>
        </a:p>
      </dgm:t>
    </dgm:pt>
    <dgm:pt modelId="{484C47F7-EDC2-4452-9950-54B15A8D7A02}" type="sibTrans" cxnId="{8DF3EF74-DDA5-44ED-B1E4-6E1966457233}">
      <dgm:prSet/>
      <dgm:spPr/>
      <dgm:t>
        <a:bodyPr/>
        <a:lstStyle/>
        <a:p>
          <a:endParaRPr lang="en-US"/>
        </a:p>
      </dgm:t>
    </dgm:pt>
    <dgm:pt modelId="{7BDFD2E4-4519-4E3E-AB86-350A02CDE2F2}">
      <dgm:prSet phldrT="[Text]" custT="1"/>
      <dgm:spPr/>
      <dgm:t>
        <a:bodyPr/>
        <a:lstStyle/>
        <a:p>
          <a:r>
            <a:rPr lang="ro-RO" sz="1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IV-ÎN DERULARE</a:t>
          </a:r>
        </a:p>
        <a:p>
          <a:r>
            <a:rPr lang="ro-RO" sz="1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900" dirty="0">
              <a:latin typeface="Arial" panose="020B0604020202020204" pitchFamily="34" charset="0"/>
              <a:cs typeface="Arial" panose="020B0604020202020204" pitchFamily="34" charset="0"/>
            </a:rPr>
            <a:t>FORMAREA PERSONALULUI DIDACTIC PE ARII CURRICULARE </a:t>
          </a:r>
          <a:r>
            <a:rPr lang="ro-RO" sz="1900" dirty="0"/>
            <a:t>(825 cadre didactice mentori formează 20000 de profesori)</a:t>
          </a:r>
          <a:endParaRPr lang="en-US" sz="1900" dirty="0"/>
        </a:p>
      </dgm:t>
    </dgm:pt>
    <dgm:pt modelId="{201228D6-81A5-4F63-8A7C-2C997AEBC4A1}" type="parTrans" cxnId="{B5EA8AC7-EFE7-4E2E-BEFA-3013F3D253D8}">
      <dgm:prSet/>
      <dgm:spPr/>
      <dgm:t>
        <a:bodyPr/>
        <a:lstStyle/>
        <a:p>
          <a:endParaRPr lang="en-US"/>
        </a:p>
      </dgm:t>
    </dgm:pt>
    <dgm:pt modelId="{30AE1723-99FA-45B5-95A0-4FE8D2CDFDA7}" type="sibTrans" cxnId="{B5EA8AC7-EFE7-4E2E-BEFA-3013F3D253D8}">
      <dgm:prSet/>
      <dgm:spPr/>
      <dgm:t>
        <a:bodyPr/>
        <a:lstStyle/>
        <a:p>
          <a:endParaRPr lang="en-US"/>
        </a:p>
      </dgm:t>
    </dgm:pt>
    <dgm:pt modelId="{88FB231D-4D6B-426C-B4D9-6BDF7F766F65}" type="pres">
      <dgm:prSet presAssocID="{24EB6AAB-50C0-4A97-824B-FB07BB05BABB}" presName="Name0" presStyleCnt="0">
        <dgm:presLayoutVars>
          <dgm:dir/>
          <dgm:resizeHandles val="exact"/>
        </dgm:presLayoutVars>
      </dgm:prSet>
      <dgm:spPr/>
    </dgm:pt>
    <dgm:pt modelId="{4B10C9EA-90BD-4C4A-9971-C20F4EE4B3AA}" type="pres">
      <dgm:prSet presAssocID="{24EB6AAB-50C0-4A97-824B-FB07BB05BABB}" presName="fgShape" presStyleLbl="fgShp" presStyleIdx="0" presStyleCnt="1" custLinFactNeighborX="918" custLinFactNeighborY="36250"/>
      <dgm:spPr/>
    </dgm:pt>
    <dgm:pt modelId="{4012C54B-D99A-4F23-BFD5-3692504F8792}" type="pres">
      <dgm:prSet presAssocID="{24EB6AAB-50C0-4A97-824B-FB07BB05BABB}" presName="linComp" presStyleCnt="0"/>
      <dgm:spPr/>
    </dgm:pt>
    <dgm:pt modelId="{3E04A4B2-1037-4F45-9C28-84A3EF452D77}" type="pres">
      <dgm:prSet presAssocID="{9AB564F5-79F9-4E58-8FA3-C9608AB96A02}" presName="compNode" presStyleCnt="0"/>
      <dgm:spPr/>
    </dgm:pt>
    <dgm:pt modelId="{5D966DD4-AB9A-47AC-9C74-79D84DD351E1}" type="pres">
      <dgm:prSet presAssocID="{9AB564F5-79F9-4E58-8FA3-C9608AB96A02}" presName="bkgdShape" presStyleLbl="node1" presStyleIdx="0" presStyleCnt="4"/>
      <dgm:spPr/>
    </dgm:pt>
    <dgm:pt modelId="{4CA6107B-FC53-498C-B432-59EA8D84A1E4}" type="pres">
      <dgm:prSet presAssocID="{9AB564F5-79F9-4E58-8FA3-C9608AB96A02}" presName="nodeTx" presStyleLbl="node1" presStyleIdx="0" presStyleCnt="4">
        <dgm:presLayoutVars>
          <dgm:bulletEnabled val="1"/>
        </dgm:presLayoutVars>
      </dgm:prSet>
      <dgm:spPr/>
    </dgm:pt>
    <dgm:pt modelId="{0CD72124-14A4-48ED-AD1E-4397AF88144F}" type="pres">
      <dgm:prSet presAssocID="{9AB564F5-79F9-4E58-8FA3-C9608AB96A02}" presName="invisiNode" presStyleLbl="node1" presStyleIdx="0" presStyleCnt="4"/>
      <dgm:spPr/>
    </dgm:pt>
    <dgm:pt modelId="{A1337715-0084-4235-9818-510A90C8BB99}" type="pres">
      <dgm:prSet presAssocID="{9AB564F5-79F9-4E58-8FA3-C9608AB96A02}" presName="imagNode" presStyleLbl="fgImgPlace1" presStyleIdx="0" presStyleCnt="4" custScaleX="141703" custScaleY="90803" custLinFactNeighborX="-563" custLinFactNeighborY="-185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AB29213-56F4-4170-B68B-C920D8DDC463}" type="pres">
      <dgm:prSet presAssocID="{E4A7DC92-3EB5-4B5A-81C4-E0A916ABD7B6}" presName="sibTrans" presStyleLbl="sibTrans2D1" presStyleIdx="0" presStyleCnt="0"/>
      <dgm:spPr/>
    </dgm:pt>
    <dgm:pt modelId="{E3581FC9-1B0D-43DA-BE8C-4EBE3E4598A5}" type="pres">
      <dgm:prSet presAssocID="{3652A42B-3586-42B0-B37B-7097527A1778}" presName="compNode" presStyleCnt="0"/>
      <dgm:spPr/>
    </dgm:pt>
    <dgm:pt modelId="{CF26D79B-0059-4CE0-8908-988B384FAE64}" type="pres">
      <dgm:prSet presAssocID="{3652A42B-3586-42B0-B37B-7097527A1778}" presName="bkgdShape" presStyleLbl="node1" presStyleIdx="1" presStyleCnt="4" custScaleX="116022"/>
      <dgm:spPr/>
    </dgm:pt>
    <dgm:pt modelId="{B0E8C8AE-2F7C-44EB-90A4-7DE460430D68}" type="pres">
      <dgm:prSet presAssocID="{3652A42B-3586-42B0-B37B-7097527A1778}" presName="nodeTx" presStyleLbl="node1" presStyleIdx="1" presStyleCnt="4">
        <dgm:presLayoutVars>
          <dgm:bulletEnabled val="1"/>
        </dgm:presLayoutVars>
      </dgm:prSet>
      <dgm:spPr/>
    </dgm:pt>
    <dgm:pt modelId="{8320ABE5-5D8E-4F98-9E94-34B056E5754F}" type="pres">
      <dgm:prSet presAssocID="{3652A42B-3586-42B0-B37B-7097527A1778}" presName="invisiNode" presStyleLbl="node1" presStyleIdx="1" presStyleCnt="4"/>
      <dgm:spPr/>
    </dgm:pt>
    <dgm:pt modelId="{9DAC8A02-A57D-4179-9B8B-8910F1AF43D5}" type="pres">
      <dgm:prSet presAssocID="{3652A42B-3586-42B0-B37B-7097527A1778}" presName="imagNode" presStyleLbl="fgImgPlace1" presStyleIdx="1" presStyleCnt="4" custScaleX="137387" custLinFactNeighborX="0" custLinFactNeighborY="-168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BD7C376D-CCA5-4AD8-8E28-C00D32132C79}" type="pres">
      <dgm:prSet presAssocID="{7BE69C4E-3268-473D-B514-24E7291B5C63}" presName="sibTrans" presStyleLbl="sibTrans2D1" presStyleIdx="0" presStyleCnt="0"/>
      <dgm:spPr/>
    </dgm:pt>
    <dgm:pt modelId="{0AAEB9BC-5EA5-4AFD-8C7A-DDDD84A54B50}" type="pres">
      <dgm:prSet presAssocID="{BAB0423D-8097-4D5F-B1AD-B637C3EDCE4F}" presName="compNode" presStyleCnt="0"/>
      <dgm:spPr/>
    </dgm:pt>
    <dgm:pt modelId="{8488AA2D-C5B7-41B1-A93B-F7B93593620E}" type="pres">
      <dgm:prSet presAssocID="{BAB0423D-8097-4D5F-B1AD-B637C3EDCE4F}" presName="bkgdShape" presStyleLbl="node1" presStyleIdx="2" presStyleCnt="4"/>
      <dgm:spPr/>
    </dgm:pt>
    <dgm:pt modelId="{1A935CA3-542E-43DC-846D-AC01D97454FC}" type="pres">
      <dgm:prSet presAssocID="{BAB0423D-8097-4D5F-B1AD-B637C3EDCE4F}" presName="nodeTx" presStyleLbl="node1" presStyleIdx="2" presStyleCnt="4">
        <dgm:presLayoutVars>
          <dgm:bulletEnabled val="1"/>
        </dgm:presLayoutVars>
      </dgm:prSet>
      <dgm:spPr/>
    </dgm:pt>
    <dgm:pt modelId="{E55A09EA-7F13-4734-8800-9CAF450A7E44}" type="pres">
      <dgm:prSet presAssocID="{BAB0423D-8097-4D5F-B1AD-B637C3EDCE4F}" presName="invisiNode" presStyleLbl="node1" presStyleIdx="2" presStyleCnt="4"/>
      <dgm:spPr/>
    </dgm:pt>
    <dgm:pt modelId="{B36405FB-3555-4C36-A0A2-E1D6C65A90A1}" type="pres">
      <dgm:prSet presAssocID="{BAB0423D-8097-4D5F-B1AD-B637C3EDCE4F}" presName="imagNode" presStyleLbl="fgImgPlace1" presStyleIdx="2" presStyleCnt="4" custScaleX="143955" custLinFactNeighborX="-1126" custLinFactNeighborY="-1351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EF5EDFCA-AB02-48AB-A4E0-18DCADD9DA28}" type="pres">
      <dgm:prSet presAssocID="{484C47F7-EDC2-4452-9950-54B15A8D7A02}" presName="sibTrans" presStyleLbl="sibTrans2D1" presStyleIdx="0" presStyleCnt="0"/>
      <dgm:spPr/>
    </dgm:pt>
    <dgm:pt modelId="{131238F0-800C-4809-A7A5-9BC29CF70447}" type="pres">
      <dgm:prSet presAssocID="{7BDFD2E4-4519-4E3E-AB86-350A02CDE2F2}" presName="compNode" presStyleCnt="0"/>
      <dgm:spPr/>
    </dgm:pt>
    <dgm:pt modelId="{0F3203D3-36EB-4588-829F-3C757E65F9CA}" type="pres">
      <dgm:prSet presAssocID="{7BDFD2E4-4519-4E3E-AB86-350A02CDE2F2}" presName="bkgdShape" presStyleLbl="node1" presStyleIdx="3" presStyleCnt="4" custScaleX="131281" custLinFactNeighborX="461" custLinFactNeighborY="-1875"/>
      <dgm:spPr/>
    </dgm:pt>
    <dgm:pt modelId="{23EA9DAB-130D-4870-834A-FB2B80E0099F}" type="pres">
      <dgm:prSet presAssocID="{7BDFD2E4-4519-4E3E-AB86-350A02CDE2F2}" presName="nodeTx" presStyleLbl="node1" presStyleIdx="3" presStyleCnt="4">
        <dgm:presLayoutVars>
          <dgm:bulletEnabled val="1"/>
        </dgm:presLayoutVars>
      </dgm:prSet>
      <dgm:spPr/>
    </dgm:pt>
    <dgm:pt modelId="{BF70F737-80C3-45A3-8210-5B1BF671C9EB}" type="pres">
      <dgm:prSet presAssocID="{7BDFD2E4-4519-4E3E-AB86-350A02CDE2F2}" presName="invisiNode" presStyleLbl="node1" presStyleIdx="3" presStyleCnt="4"/>
      <dgm:spPr/>
    </dgm:pt>
    <dgm:pt modelId="{76161009-9BA5-459F-9C76-B8E3A57C70BE}" type="pres">
      <dgm:prSet presAssocID="{7BDFD2E4-4519-4E3E-AB86-350A02CDE2F2}" presName="imagNode" presStyleLbl="fgImgPlace1" presStyleIdx="3" presStyleCnt="4" custScaleX="121141" custLinFactNeighborX="563" custLinFactNeighborY="-1520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81CB7714-A455-4EE3-9559-EC72A90DC4EA}" type="presOf" srcId="{3652A42B-3586-42B0-B37B-7097527A1778}" destId="{B0E8C8AE-2F7C-44EB-90A4-7DE460430D68}" srcOrd="1" destOrd="0" presId="urn:microsoft.com/office/officeart/2005/8/layout/hList7"/>
    <dgm:cxn modelId="{E83E1830-6443-43AD-A543-7161C780222F}" srcId="{24EB6AAB-50C0-4A97-824B-FB07BB05BABB}" destId="{9AB564F5-79F9-4E58-8FA3-C9608AB96A02}" srcOrd="0" destOrd="0" parTransId="{684D1C39-8241-4436-B230-FA0CB05BC443}" sibTransId="{E4A7DC92-3EB5-4B5A-81C4-E0A916ABD7B6}"/>
    <dgm:cxn modelId="{1DCA0132-E75C-4F2F-8D19-43BE959862F6}" type="presOf" srcId="{484C47F7-EDC2-4452-9950-54B15A8D7A02}" destId="{EF5EDFCA-AB02-48AB-A4E0-18DCADD9DA28}" srcOrd="0" destOrd="0" presId="urn:microsoft.com/office/officeart/2005/8/layout/hList7"/>
    <dgm:cxn modelId="{848C7E34-41D0-489E-B118-D76362705BFD}" type="presOf" srcId="{24EB6AAB-50C0-4A97-824B-FB07BB05BABB}" destId="{88FB231D-4D6B-426C-B4D9-6BDF7F766F65}" srcOrd="0" destOrd="0" presId="urn:microsoft.com/office/officeart/2005/8/layout/hList7"/>
    <dgm:cxn modelId="{79ECD338-601C-4646-AA15-46B598160656}" type="presOf" srcId="{7BDFD2E4-4519-4E3E-AB86-350A02CDE2F2}" destId="{23EA9DAB-130D-4870-834A-FB2B80E0099F}" srcOrd="1" destOrd="0" presId="urn:microsoft.com/office/officeart/2005/8/layout/hList7"/>
    <dgm:cxn modelId="{6751803E-1C85-4FD7-B664-0DA9E3F3A2C3}" type="presOf" srcId="{9AB564F5-79F9-4E58-8FA3-C9608AB96A02}" destId="{5D966DD4-AB9A-47AC-9C74-79D84DD351E1}" srcOrd="0" destOrd="0" presId="urn:microsoft.com/office/officeart/2005/8/layout/hList7"/>
    <dgm:cxn modelId="{C43AD069-C66A-4E1F-B724-9790F89D1926}" srcId="{24EB6AAB-50C0-4A97-824B-FB07BB05BABB}" destId="{3652A42B-3586-42B0-B37B-7097527A1778}" srcOrd="1" destOrd="0" parTransId="{501B6382-3C09-423E-86D2-BFF00073DBB9}" sibTransId="{7BE69C4E-3268-473D-B514-24E7291B5C63}"/>
    <dgm:cxn modelId="{8DF3EF74-DDA5-44ED-B1E4-6E1966457233}" srcId="{24EB6AAB-50C0-4A97-824B-FB07BB05BABB}" destId="{BAB0423D-8097-4D5F-B1AD-B637C3EDCE4F}" srcOrd="2" destOrd="0" parTransId="{66203DFB-A35D-4FEF-A982-1587FA7D6050}" sibTransId="{484C47F7-EDC2-4452-9950-54B15A8D7A02}"/>
    <dgm:cxn modelId="{E5AB4059-E19A-4360-A00B-DECD647B350B}" type="presOf" srcId="{BAB0423D-8097-4D5F-B1AD-B637C3EDCE4F}" destId="{1A935CA3-542E-43DC-846D-AC01D97454FC}" srcOrd="1" destOrd="0" presId="urn:microsoft.com/office/officeart/2005/8/layout/hList7"/>
    <dgm:cxn modelId="{9028F0BC-4E20-49FA-8D82-02AA19DE062D}" type="presOf" srcId="{9AB564F5-79F9-4E58-8FA3-C9608AB96A02}" destId="{4CA6107B-FC53-498C-B432-59EA8D84A1E4}" srcOrd="1" destOrd="0" presId="urn:microsoft.com/office/officeart/2005/8/layout/hList7"/>
    <dgm:cxn modelId="{B5EA8AC7-EFE7-4E2E-BEFA-3013F3D253D8}" srcId="{24EB6AAB-50C0-4A97-824B-FB07BB05BABB}" destId="{7BDFD2E4-4519-4E3E-AB86-350A02CDE2F2}" srcOrd="3" destOrd="0" parTransId="{201228D6-81A5-4F63-8A7C-2C997AEBC4A1}" sibTransId="{30AE1723-99FA-45B5-95A0-4FE8D2CDFDA7}"/>
    <dgm:cxn modelId="{164C81C9-9CB2-40A2-A3A5-6B9D97377BD9}" type="presOf" srcId="{BAB0423D-8097-4D5F-B1AD-B637C3EDCE4F}" destId="{8488AA2D-C5B7-41B1-A93B-F7B93593620E}" srcOrd="0" destOrd="0" presId="urn:microsoft.com/office/officeart/2005/8/layout/hList7"/>
    <dgm:cxn modelId="{7392E5CE-BAEE-4C96-A359-D418853DFF8B}" type="presOf" srcId="{7BE69C4E-3268-473D-B514-24E7291B5C63}" destId="{BD7C376D-CCA5-4AD8-8E28-C00D32132C79}" srcOrd="0" destOrd="0" presId="urn:microsoft.com/office/officeart/2005/8/layout/hList7"/>
    <dgm:cxn modelId="{4B217FE3-CA2D-41B3-BC6D-9F56AC05CC30}" type="presOf" srcId="{3652A42B-3586-42B0-B37B-7097527A1778}" destId="{CF26D79B-0059-4CE0-8908-988B384FAE64}" srcOrd="0" destOrd="0" presId="urn:microsoft.com/office/officeart/2005/8/layout/hList7"/>
    <dgm:cxn modelId="{F07858EC-3307-445A-AA6C-5C892B83ECF8}" type="presOf" srcId="{7BDFD2E4-4519-4E3E-AB86-350A02CDE2F2}" destId="{0F3203D3-36EB-4588-829F-3C757E65F9CA}" srcOrd="0" destOrd="0" presId="urn:microsoft.com/office/officeart/2005/8/layout/hList7"/>
    <dgm:cxn modelId="{15FE65EF-080A-4778-A265-F9E0BA1C2552}" type="presOf" srcId="{E4A7DC92-3EB5-4B5A-81C4-E0A916ABD7B6}" destId="{FAB29213-56F4-4170-B68B-C920D8DDC463}" srcOrd="0" destOrd="0" presId="urn:microsoft.com/office/officeart/2005/8/layout/hList7"/>
    <dgm:cxn modelId="{B73175F1-67C2-4ADE-9F1D-470CA5831695}" type="presParOf" srcId="{88FB231D-4D6B-426C-B4D9-6BDF7F766F65}" destId="{4B10C9EA-90BD-4C4A-9971-C20F4EE4B3AA}" srcOrd="0" destOrd="0" presId="urn:microsoft.com/office/officeart/2005/8/layout/hList7"/>
    <dgm:cxn modelId="{B51D19B9-46E1-4704-9445-7138E31D6BF7}" type="presParOf" srcId="{88FB231D-4D6B-426C-B4D9-6BDF7F766F65}" destId="{4012C54B-D99A-4F23-BFD5-3692504F8792}" srcOrd="1" destOrd="0" presId="urn:microsoft.com/office/officeart/2005/8/layout/hList7"/>
    <dgm:cxn modelId="{931578F4-BA48-4BD2-88E7-4A9EB10219C4}" type="presParOf" srcId="{4012C54B-D99A-4F23-BFD5-3692504F8792}" destId="{3E04A4B2-1037-4F45-9C28-84A3EF452D77}" srcOrd="0" destOrd="0" presId="urn:microsoft.com/office/officeart/2005/8/layout/hList7"/>
    <dgm:cxn modelId="{F79229E5-1952-4972-B4B9-FC2BC946CC6A}" type="presParOf" srcId="{3E04A4B2-1037-4F45-9C28-84A3EF452D77}" destId="{5D966DD4-AB9A-47AC-9C74-79D84DD351E1}" srcOrd="0" destOrd="0" presId="urn:microsoft.com/office/officeart/2005/8/layout/hList7"/>
    <dgm:cxn modelId="{BFA3D4A5-12BB-4389-ABDE-F109CE65B9E3}" type="presParOf" srcId="{3E04A4B2-1037-4F45-9C28-84A3EF452D77}" destId="{4CA6107B-FC53-498C-B432-59EA8D84A1E4}" srcOrd="1" destOrd="0" presId="urn:microsoft.com/office/officeart/2005/8/layout/hList7"/>
    <dgm:cxn modelId="{312A31DB-9B71-4751-804C-C43E90FE9459}" type="presParOf" srcId="{3E04A4B2-1037-4F45-9C28-84A3EF452D77}" destId="{0CD72124-14A4-48ED-AD1E-4397AF88144F}" srcOrd="2" destOrd="0" presId="urn:microsoft.com/office/officeart/2005/8/layout/hList7"/>
    <dgm:cxn modelId="{01838013-AED0-445B-B56D-5D704DC38C4D}" type="presParOf" srcId="{3E04A4B2-1037-4F45-9C28-84A3EF452D77}" destId="{A1337715-0084-4235-9818-510A90C8BB99}" srcOrd="3" destOrd="0" presId="urn:microsoft.com/office/officeart/2005/8/layout/hList7"/>
    <dgm:cxn modelId="{2DDC6E26-A4F1-4B18-A040-05A700AB9F79}" type="presParOf" srcId="{4012C54B-D99A-4F23-BFD5-3692504F8792}" destId="{FAB29213-56F4-4170-B68B-C920D8DDC463}" srcOrd="1" destOrd="0" presId="urn:microsoft.com/office/officeart/2005/8/layout/hList7"/>
    <dgm:cxn modelId="{19580B56-7853-49A0-AEDD-2D34A5D3D0AA}" type="presParOf" srcId="{4012C54B-D99A-4F23-BFD5-3692504F8792}" destId="{E3581FC9-1B0D-43DA-BE8C-4EBE3E4598A5}" srcOrd="2" destOrd="0" presId="urn:microsoft.com/office/officeart/2005/8/layout/hList7"/>
    <dgm:cxn modelId="{E4F55814-31C3-449D-BE9D-0F9955E333C2}" type="presParOf" srcId="{E3581FC9-1B0D-43DA-BE8C-4EBE3E4598A5}" destId="{CF26D79B-0059-4CE0-8908-988B384FAE64}" srcOrd="0" destOrd="0" presId="urn:microsoft.com/office/officeart/2005/8/layout/hList7"/>
    <dgm:cxn modelId="{8D4A97BF-8CE5-4E6F-8235-0479526A3CC9}" type="presParOf" srcId="{E3581FC9-1B0D-43DA-BE8C-4EBE3E4598A5}" destId="{B0E8C8AE-2F7C-44EB-90A4-7DE460430D68}" srcOrd="1" destOrd="0" presId="urn:microsoft.com/office/officeart/2005/8/layout/hList7"/>
    <dgm:cxn modelId="{32B4C60A-4C0A-40F9-9247-DC406765B118}" type="presParOf" srcId="{E3581FC9-1B0D-43DA-BE8C-4EBE3E4598A5}" destId="{8320ABE5-5D8E-4F98-9E94-34B056E5754F}" srcOrd="2" destOrd="0" presId="urn:microsoft.com/office/officeart/2005/8/layout/hList7"/>
    <dgm:cxn modelId="{71B7D724-6FE9-465A-93A5-5294333FADA5}" type="presParOf" srcId="{E3581FC9-1B0D-43DA-BE8C-4EBE3E4598A5}" destId="{9DAC8A02-A57D-4179-9B8B-8910F1AF43D5}" srcOrd="3" destOrd="0" presId="urn:microsoft.com/office/officeart/2005/8/layout/hList7"/>
    <dgm:cxn modelId="{F0A922D2-3F7C-43F5-8BFA-44C91EC39E34}" type="presParOf" srcId="{4012C54B-D99A-4F23-BFD5-3692504F8792}" destId="{BD7C376D-CCA5-4AD8-8E28-C00D32132C79}" srcOrd="3" destOrd="0" presId="urn:microsoft.com/office/officeart/2005/8/layout/hList7"/>
    <dgm:cxn modelId="{48B33C90-CCED-4311-82CA-2AB930147314}" type="presParOf" srcId="{4012C54B-D99A-4F23-BFD5-3692504F8792}" destId="{0AAEB9BC-5EA5-4AFD-8C7A-DDDD84A54B50}" srcOrd="4" destOrd="0" presId="urn:microsoft.com/office/officeart/2005/8/layout/hList7"/>
    <dgm:cxn modelId="{2660A33C-A9B9-4586-9A86-16FF48E62F54}" type="presParOf" srcId="{0AAEB9BC-5EA5-4AFD-8C7A-DDDD84A54B50}" destId="{8488AA2D-C5B7-41B1-A93B-F7B93593620E}" srcOrd="0" destOrd="0" presId="urn:microsoft.com/office/officeart/2005/8/layout/hList7"/>
    <dgm:cxn modelId="{FB3059FB-01AF-4BA9-89DF-7A18799847D7}" type="presParOf" srcId="{0AAEB9BC-5EA5-4AFD-8C7A-DDDD84A54B50}" destId="{1A935CA3-542E-43DC-846D-AC01D97454FC}" srcOrd="1" destOrd="0" presId="urn:microsoft.com/office/officeart/2005/8/layout/hList7"/>
    <dgm:cxn modelId="{19CE338B-0C44-4E4D-9805-0BEA03735EDA}" type="presParOf" srcId="{0AAEB9BC-5EA5-4AFD-8C7A-DDDD84A54B50}" destId="{E55A09EA-7F13-4734-8800-9CAF450A7E44}" srcOrd="2" destOrd="0" presId="urn:microsoft.com/office/officeart/2005/8/layout/hList7"/>
    <dgm:cxn modelId="{300B1C15-43E8-4E9C-8797-FE66775FF171}" type="presParOf" srcId="{0AAEB9BC-5EA5-4AFD-8C7A-DDDD84A54B50}" destId="{B36405FB-3555-4C36-A0A2-E1D6C65A90A1}" srcOrd="3" destOrd="0" presId="urn:microsoft.com/office/officeart/2005/8/layout/hList7"/>
    <dgm:cxn modelId="{F4E3F94D-64E2-41A3-8E31-F595363A779B}" type="presParOf" srcId="{4012C54B-D99A-4F23-BFD5-3692504F8792}" destId="{EF5EDFCA-AB02-48AB-A4E0-18DCADD9DA28}" srcOrd="5" destOrd="0" presId="urn:microsoft.com/office/officeart/2005/8/layout/hList7"/>
    <dgm:cxn modelId="{4B7A797D-D4D9-497C-823E-C6BDA04B6736}" type="presParOf" srcId="{4012C54B-D99A-4F23-BFD5-3692504F8792}" destId="{131238F0-800C-4809-A7A5-9BC29CF70447}" srcOrd="6" destOrd="0" presId="urn:microsoft.com/office/officeart/2005/8/layout/hList7"/>
    <dgm:cxn modelId="{9554A271-81F9-4259-B543-0D268DA2B634}" type="presParOf" srcId="{131238F0-800C-4809-A7A5-9BC29CF70447}" destId="{0F3203D3-36EB-4588-829F-3C757E65F9CA}" srcOrd="0" destOrd="0" presId="urn:microsoft.com/office/officeart/2005/8/layout/hList7"/>
    <dgm:cxn modelId="{7817D311-1C1F-41D1-BC16-CD639FE8912F}" type="presParOf" srcId="{131238F0-800C-4809-A7A5-9BC29CF70447}" destId="{23EA9DAB-130D-4870-834A-FB2B80E0099F}" srcOrd="1" destOrd="0" presId="urn:microsoft.com/office/officeart/2005/8/layout/hList7"/>
    <dgm:cxn modelId="{BE2FFA8A-2343-46E2-88A5-6F2FB409DD7A}" type="presParOf" srcId="{131238F0-800C-4809-A7A5-9BC29CF70447}" destId="{BF70F737-80C3-45A3-8210-5B1BF671C9EB}" srcOrd="2" destOrd="0" presId="urn:microsoft.com/office/officeart/2005/8/layout/hList7"/>
    <dgm:cxn modelId="{EAA92DAF-CB98-4D52-A867-4F4F402AF53B}" type="presParOf" srcId="{131238F0-800C-4809-A7A5-9BC29CF70447}" destId="{76161009-9BA5-459F-9C76-B8E3A57C70B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66DD4-AB9A-47AC-9C74-79D84DD351E1}">
      <dsp:nvSpPr>
        <dsp:cNvPr id="0" name=""/>
        <dsp:cNvSpPr/>
      </dsp:nvSpPr>
      <dsp:spPr>
        <a:xfrm>
          <a:off x="-12983" y="0"/>
          <a:ext cx="2269677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I-FINALIZAT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FORMAREA FORMATORILOR</a:t>
          </a:r>
          <a:r>
            <a:rPr lang="ro-RO" sz="1800" kern="1200" dirty="0">
              <a:latin typeface="Arial" panose="020B0604020202020204" pitchFamily="34" charset="0"/>
              <a:cs typeface="Arial" panose="020B0604020202020204" pitchFamily="34" charset="0"/>
            </a:rPr>
            <a:t> ÎN DOMENIUL MENTORATULUI DE CARIERĂ DIDACTICĂ</a:t>
          </a: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800" kern="1200" dirty="0">
              <a:latin typeface="Arial" panose="020B0604020202020204" pitchFamily="34" charset="0"/>
              <a:cs typeface="Arial" panose="020B0604020202020204" pitchFamily="34" charset="0"/>
            </a:rPr>
            <a:t>          </a:t>
          </a:r>
          <a:r>
            <a:rPr lang="ro-RO" sz="1500" kern="1200" dirty="0"/>
            <a:t>40 cadre didactice universitare au format 611 formatori în domeniul mentoratului de carieră didactică</a:t>
          </a:r>
          <a:endParaRPr lang="en-US" sz="1500" kern="1200" dirty="0"/>
        </a:p>
      </dsp:txBody>
      <dsp:txXfrm>
        <a:off x="-12983" y="2167466"/>
        <a:ext cx="2269677" cy="2167466"/>
      </dsp:txXfrm>
    </dsp:sp>
    <dsp:sp modelId="{A1337715-0084-4235-9818-510A90C8BB99}">
      <dsp:nvSpPr>
        <dsp:cNvPr id="0" name=""/>
        <dsp:cNvSpPr/>
      </dsp:nvSpPr>
      <dsp:spPr>
        <a:xfrm>
          <a:off x="-156600" y="72817"/>
          <a:ext cx="2556911" cy="16384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26D79B-0059-4CE0-8908-988B384FAE64}">
      <dsp:nvSpPr>
        <dsp:cNvPr id="0" name=""/>
        <dsp:cNvSpPr/>
      </dsp:nvSpPr>
      <dsp:spPr>
        <a:xfrm>
          <a:off x="2573079" y="0"/>
          <a:ext cx="2269677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rPr>
            <a:t>II-FINALIZAT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kern="1200" dirty="0">
              <a:latin typeface="Arial" panose="020B0604020202020204" pitchFamily="34" charset="0"/>
              <a:cs typeface="Arial" panose="020B0604020202020204" pitchFamily="34" charset="0"/>
            </a:rPr>
            <a:t>  FORMAREA MENTORILOR DE PRACTICĂ PEDAGOGICĂ     </a:t>
          </a:r>
          <a:r>
            <a:rPr lang="ro-RO" sz="1500" kern="1200" dirty="0"/>
            <a:t>40 cadre didactice universitare au format 600 de mentori de practică pedagogică</a:t>
          </a:r>
          <a:endParaRPr lang="en-US" sz="1500" kern="1200" dirty="0"/>
        </a:p>
      </dsp:txBody>
      <dsp:txXfrm>
        <a:off x="2573079" y="2167466"/>
        <a:ext cx="2269677" cy="2167466"/>
      </dsp:txXfrm>
    </dsp:sp>
    <dsp:sp modelId="{9DAC8A02-A57D-4179-9B8B-8910F1AF43D5}">
      <dsp:nvSpPr>
        <dsp:cNvPr id="0" name=""/>
        <dsp:cNvSpPr/>
      </dsp:nvSpPr>
      <dsp:spPr>
        <a:xfrm>
          <a:off x="2468401" y="20318"/>
          <a:ext cx="2479033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8AA2D-C5B7-41B1-A93B-F7B93593620E}">
      <dsp:nvSpPr>
        <dsp:cNvPr id="0" name=""/>
        <dsp:cNvSpPr/>
      </dsp:nvSpPr>
      <dsp:spPr>
        <a:xfrm>
          <a:off x="5179460" y="0"/>
          <a:ext cx="2269677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III-ÎN DERULARE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8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800" kern="1200" dirty="0">
              <a:latin typeface="Arial" panose="020B0604020202020204" pitchFamily="34" charset="0"/>
              <a:cs typeface="Arial" panose="020B0604020202020204" pitchFamily="34" charset="0"/>
            </a:rPr>
            <a:t>FORMAREA CADRELOR DIDACTICE CA MENTORI DE CARIERĂ DIDACTICĂ       </a:t>
          </a:r>
          <a:r>
            <a:rPr lang="ro-RO" sz="1600" kern="1200" dirty="0"/>
            <a:t>(350 de formatori formează 7000 de cadre didactice)</a:t>
          </a:r>
          <a:endParaRPr lang="en-US" sz="1900" kern="1200" dirty="0"/>
        </a:p>
      </dsp:txBody>
      <dsp:txXfrm>
        <a:off x="5179460" y="2167466"/>
        <a:ext cx="2269677" cy="2167466"/>
      </dsp:txXfrm>
    </dsp:sp>
    <dsp:sp modelId="{B36405FB-3555-4C36-A0A2-E1D6C65A90A1}">
      <dsp:nvSpPr>
        <dsp:cNvPr id="0" name=""/>
        <dsp:cNvSpPr/>
      </dsp:nvSpPr>
      <dsp:spPr>
        <a:xfrm>
          <a:off x="4995207" y="81271"/>
          <a:ext cx="2597547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203D3-36EB-4588-829F-3C757E65F9CA}">
      <dsp:nvSpPr>
        <dsp:cNvPr id="0" name=""/>
        <dsp:cNvSpPr/>
      </dsp:nvSpPr>
      <dsp:spPr>
        <a:xfrm>
          <a:off x="7681162" y="0"/>
          <a:ext cx="2269677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IV-ÎN DERULARE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9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o-RO" sz="1900" kern="1200" dirty="0">
              <a:latin typeface="Arial" panose="020B0604020202020204" pitchFamily="34" charset="0"/>
              <a:cs typeface="Arial" panose="020B0604020202020204" pitchFamily="34" charset="0"/>
            </a:rPr>
            <a:t>FORMAREA PERSONALULUI DIDACTIC PE ARII CURRICULARE </a:t>
          </a:r>
          <a:r>
            <a:rPr lang="ro-RO" sz="1900" kern="1200" dirty="0"/>
            <a:t>(825 cadre didactice mentori formează 20000 de profesori)</a:t>
          </a:r>
          <a:endParaRPr lang="en-US" sz="1900" kern="1200" dirty="0"/>
        </a:p>
      </dsp:txBody>
      <dsp:txXfrm>
        <a:off x="7681162" y="2167466"/>
        <a:ext cx="2269677" cy="2167466"/>
      </dsp:txXfrm>
    </dsp:sp>
    <dsp:sp modelId="{76161009-9BA5-459F-9C76-B8E3A57C70BE}">
      <dsp:nvSpPr>
        <dsp:cNvPr id="0" name=""/>
        <dsp:cNvSpPr/>
      </dsp:nvSpPr>
      <dsp:spPr>
        <a:xfrm>
          <a:off x="7831647" y="50794"/>
          <a:ext cx="1968707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0C9EA-90BD-4C4A-9971-C20F4EE4B3AA}">
      <dsp:nvSpPr>
        <dsp:cNvPr id="0" name=""/>
        <dsp:cNvSpPr/>
      </dsp:nvSpPr>
      <dsp:spPr>
        <a:xfrm>
          <a:off x="510940" y="4605866"/>
          <a:ext cx="8936431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1828800"/>
            <a:ext cx="9144450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79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399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9091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883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3284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7851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6662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931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34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786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910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0179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9247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7463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0432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17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5535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263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2154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607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302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82103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34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1828800"/>
            <a:ext cx="9144450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61687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1256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998132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34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1873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37988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61507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040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35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7978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4211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50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34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736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35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602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7446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268413" y="1828800"/>
            <a:ext cx="16254413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664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7" descr="preencoded.png"/>
          <p:cNvSpPr/>
          <p:nvPr/>
        </p:nvSpPr>
        <p:spPr>
          <a:xfrm>
            <a:off x="8758238" y="-14287"/>
            <a:ext cx="3433763" cy="3452812"/>
          </a:xfrm>
          <a:custGeom>
            <a:avLst/>
            <a:gdLst/>
            <a:ahLst/>
            <a:cxnLst/>
            <a:rect l="l" t="t" r="r" b="b"/>
            <a:pathLst>
              <a:path w="3433763" h="3452812" extrusionOk="0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137" descr="preencoded.png"/>
          <p:cNvSpPr/>
          <p:nvPr/>
        </p:nvSpPr>
        <p:spPr>
          <a:xfrm>
            <a:off x="8758238" y="3438525"/>
            <a:ext cx="3433763" cy="3433762"/>
          </a:xfrm>
          <a:custGeom>
            <a:avLst/>
            <a:gdLst/>
            <a:ahLst/>
            <a:cxnLst/>
            <a:rect l="l" t="t" r="r" b="b"/>
            <a:pathLst>
              <a:path w="3433763" h="3433762" extrusionOk="0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137" descr="preencoded.png"/>
          <p:cNvSpPr/>
          <p:nvPr/>
        </p:nvSpPr>
        <p:spPr>
          <a:xfrm rot="10800000" flipH="1">
            <a:off x="9991725" y="1247775"/>
            <a:ext cx="2200275" cy="2181225"/>
          </a:xfrm>
          <a:custGeom>
            <a:avLst/>
            <a:gdLst/>
            <a:ahLst/>
            <a:cxnLst/>
            <a:rect l="l" t="t" r="r" b="b"/>
            <a:pathLst>
              <a:path w="2200275" h="2181225" extrusionOk="0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" name="Google Shape;14;p137" descr="preencoded.png"/>
          <p:cNvSpPr/>
          <p:nvPr/>
        </p:nvSpPr>
        <p:spPr>
          <a:xfrm rot="10800000" flipH="1">
            <a:off x="-20086" y="4580051"/>
            <a:ext cx="2277948" cy="2277948"/>
          </a:xfrm>
          <a:custGeom>
            <a:avLst/>
            <a:gdLst/>
            <a:ahLst/>
            <a:cxnLst/>
            <a:rect l="l" t="t" r="r" b="b"/>
            <a:pathLst>
              <a:path w="2277948" h="2277948" extrusionOk="0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13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37" descr="preencoded.png"/>
          <p:cNvSpPr/>
          <p:nvPr/>
        </p:nvSpPr>
        <p:spPr>
          <a:xfrm>
            <a:off x="1707959" y="5667616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" name="Google Shape;17;p137"/>
          <p:cNvSpPr txBox="1"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7"/>
          <p:cNvSpPr txBox="1">
            <a:spLocks noGrp="1"/>
          </p:cNvSpPr>
          <p:nvPr>
            <p:ph type="body" idx="1"/>
          </p:nvPr>
        </p:nvSpPr>
        <p:spPr>
          <a:xfrm>
            <a:off x="1508760" y="2837688"/>
            <a:ext cx="5879592" cy="27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37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20" name="Google Shape;20;p137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x4">
  <p:cSld name="Team x4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6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6" name="Google Shape;86;p146"/>
          <p:cNvSpPr txBox="1"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46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6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89" name="Google Shape;89;p146"/>
          <p:cNvSpPr>
            <a:spLocks noGrp="1"/>
          </p:cNvSpPr>
          <p:nvPr>
            <p:ph type="pic" idx="2"/>
          </p:nvPr>
        </p:nvSpPr>
        <p:spPr>
          <a:xfrm>
            <a:off x="758905" y="2392023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90" name="Google Shape;90;p146"/>
          <p:cNvSpPr txBox="1">
            <a:spLocks noGrp="1"/>
          </p:cNvSpPr>
          <p:nvPr>
            <p:ph type="body" idx="1"/>
          </p:nvPr>
        </p:nvSpPr>
        <p:spPr>
          <a:xfrm>
            <a:off x="758905" y="4989515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743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46"/>
          <p:cNvSpPr txBox="1">
            <a:spLocks noGrp="1"/>
          </p:cNvSpPr>
          <p:nvPr>
            <p:ph type="body" idx="3"/>
          </p:nvPr>
        </p:nvSpPr>
        <p:spPr>
          <a:xfrm>
            <a:off x="916885" y="5599755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6"/>
          <p:cNvSpPr>
            <a:spLocks noGrp="1"/>
          </p:cNvSpPr>
          <p:nvPr>
            <p:ph type="pic" idx="4"/>
          </p:nvPr>
        </p:nvSpPr>
        <p:spPr>
          <a:xfrm>
            <a:off x="3517361" y="2392619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93" name="Google Shape;93;p146"/>
          <p:cNvSpPr txBox="1">
            <a:spLocks noGrp="1"/>
          </p:cNvSpPr>
          <p:nvPr>
            <p:ph type="body" idx="5"/>
          </p:nvPr>
        </p:nvSpPr>
        <p:spPr>
          <a:xfrm>
            <a:off x="3516747" y="4990111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743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6"/>
          <p:cNvSpPr txBox="1">
            <a:spLocks noGrp="1"/>
          </p:cNvSpPr>
          <p:nvPr>
            <p:ph type="body" idx="6"/>
          </p:nvPr>
        </p:nvSpPr>
        <p:spPr>
          <a:xfrm>
            <a:off x="3674073" y="5600351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6"/>
          <p:cNvSpPr>
            <a:spLocks noGrp="1"/>
          </p:cNvSpPr>
          <p:nvPr>
            <p:ph type="pic" idx="7"/>
          </p:nvPr>
        </p:nvSpPr>
        <p:spPr>
          <a:xfrm>
            <a:off x="6275817" y="2393215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96" name="Google Shape;96;p146"/>
          <p:cNvSpPr txBox="1">
            <a:spLocks noGrp="1"/>
          </p:cNvSpPr>
          <p:nvPr>
            <p:ph type="body" idx="8"/>
          </p:nvPr>
        </p:nvSpPr>
        <p:spPr>
          <a:xfrm>
            <a:off x="6274589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743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6"/>
          <p:cNvSpPr txBox="1">
            <a:spLocks noGrp="1"/>
          </p:cNvSpPr>
          <p:nvPr>
            <p:ph type="body" idx="9"/>
          </p:nvPr>
        </p:nvSpPr>
        <p:spPr>
          <a:xfrm>
            <a:off x="6432529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46"/>
          <p:cNvSpPr>
            <a:spLocks noGrp="1"/>
          </p:cNvSpPr>
          <p:nvPr>
            <p:ph type="pic" idx="13"/>
          </p:nvPr>
        </p:nvSpPr>
        <p:spPr>
          <a:xfrm>
            <a:off x="9034272" y="2393215"/>
            <a:ext cx="2596896" cy="2596896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99" name="Google Shape;99;p146"/>
          <p:cNvSpPr txBox="1">
            <a:spLocks noGrp="1"/>
          </p:cNvSpPr>
          <p:nvPr>
            <p:ph type="body" idx="14"/>
          </p:nvPr>
        </p:nvSpPr>
        <p:spPr>
          <a:xfrm>
            <a:off x="9032431" y="4990707"/>
            <a:ext cx="2598737" cy="11096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2743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6"/>
          <p:cNvSpPr txBox="1">
            <a:spLocks noGrp="1"/>
          </p:cNvSpPr>
          <p:nvPr>
            <p:ph type="body" idx="15"/>
          </p:nvPr>
        </p:nvSpPr>
        <p:spPr>
          <a:xfrm>
            <a:off x="9190984" y="5600947"/>
            <a:ext cx="22834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x8">
  <p:cSld name="Team x8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7"/>
          <p:cNvSpPr txBox="1"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7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7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105" name="Google Shape;105;p147"/>
          <p:cNvSpPr>
            <a:spLocks noGrp="1"/>
          </p:cNvSpPr>
          <p:nvPr>
            <p:ph type="pic" idx="2"/>
          </p:nvPr>
        </p:nvSpPr>
        <p:spPr>
          <a:xfrm>
            <a:off x="1271016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06" name="Google Shape;106;p147"/>
          <p:cNvSpPr txBox="1">
            <a:spLocks noGrp="1"/>
          </p:cNvSpPr>
          <p:nvPr>
            <p:ph type="body" idx="1"/>
          </p:nvPr>
        </p:nvSpPr>
        <p:spPr>
          <a:xfrm>
            <a:off x="1271016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55425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47"/>
          <p:cNvSpPr txBox="1">
            <a:spLocks noGrp="1"/>
          </p:cNvSpPr>
          <p:nvPr>
            <p:ph type="body" idx="3"/>
          </p:nvPr>
        </p:nvSpPr>
        <p:spPr>
          <a:xfrm>
            <a:off x="1271016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47"/>
          <p:cNvSpPr>
            <a:spLocks noGrp="1"/>
          </p:cNvSpPr>
          <p:nvPr>
            <p:ph type="pic" idx="4"/>
          </p:nvPr>
        </p:nvSpPr>
        <p:spPr>
          <a:xfrm>
            <a:off x="1271016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09" name="Google Shape;109;p147"/>
          <p:cNvSpPr txBox="1">
            <a:spLocks noGrp="1"/>
          </p:cNvSpPr>
          <p:nvPr>
            <p:ph type="body" idx="5"/>
          </p:nvPr>
        </p:nvSpPr>
        <p:spPr>
          <a:xfrm>
            <a:off x="1271016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55425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47"/>
          <p:cNvSpPr txBox="1">
            <a:spLocks noGrp="1"/>
          </p:cNvSpPr>
          <p:nvPr>
            <p:ph type="body" idx="6"/>
          </p:nvPr>
        </p:nvSpPr>
        <p:spPr>
          <a:xfrm>
            <a:off x="1271016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47"/>
          <p:cNvSpPr>
            <a:spLocks noGrp="1"/>
          </p:cNvSpPr>
          <p:nvPr>
            <p:ph type="pic" idx="7"/>
          </p:nvPr>
        </p:nvSpPr>
        <p:spPr>
          <a:xfrm>
            <a:off x="3828288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12" name="Google Shape;112;p147"/>
          <p:cNvSpPr txBox="1">
            <a:spLocks noGrp="1"/>
          </p:cNvSpPr>
          <p:nvPr>
            <p:ph type="body" idx="8"/>
          </p:nvPr>
        </p:nvSpPr>
        <p:spPr>
          <a:xfrm>
            <a:off x="3828288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55425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147"/>
          <p:cNvSpPr txBox="1">
            <a:spLocks noGrp="1"/>
          </p:cNvSpPr>
          <p:nvPr>
            <p:ph type="body" idx="9"/>
          </p:nvPr>
        </p:nvSpPr>
        <p:spPr>
          <a:xfrm>
            <a:off x="3828288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47"/>
          <p:cNvSpPr>
            <a:spLocks noGrp="1"/>
          </p:cNvSpPr>
          <p:nvPr>
            <p:ph type="pic" idx="13"/>
          </p:nvPr>
        </p:nvSpPr>
        <p:spPr>
          <a:xfrm>
            <a:off x="3828288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15" name="Google Shape;115;p147"/>
          <p:cNvSpPr txBox="1">
            <a:spLocks noGrp="1"/>
          </p:cNvSpPr>
          <p:nvPr>
            <p:ph type="body" idx="14"/>
          </p:nvPr>
        </p:nvSpPr>
        <p:spPr>
          <a:xfrm>
            <a:off x="3828288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55425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47"/>
          <p:cNvSpPr txBox="1">
            <a:spLocks noGrp="1"/>
          </p:cNvSpPr>
          <p:nvPr>
            <p:ph type="body" idx="15"/>
          </p:nvPr>
        </p:nvSpPr>
        <p:spPr>
          <a:xfrm>
            <a:off x="3828288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47"/>
          <p:cNvSpPr>
            <a:spLocks noGrp="1"/>
          </p:cNvSpPr>
          <p:nvPr>
            <p:ph type="pic" idx="16"/>
          </p:nvPr>
        </p:nvSpPr>
        <p:spPr>
          <a:xfrm>
            <a:off x="6385560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18" name="Google Shape;118;p147"/>
          <p:cNvSpPr txBox="1">
            <a:spLocks noGrp="1"/>
          </p:cNvSpPr>
          <p:nvPr>
            <p:ph type="body" idx="17"/>
          </p:nvPr>
        </p:nvSpPr>
        <p:spPr>
          <a:xfrm>
            <a:off x="6385560" y="3191256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55425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47"/>
          <p:cNvSpPr txBox="1">
            <a:spLocks noGrp="1"/>
          </p:cNvSpPr>
          <p:nvPr>
            <p:ph type="body" idx="18"/>
          </p:nvPr>
        </p:nvSpPr>
        <p:spPr>
          <a:xfrm>
            <a:off x="6385560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47"/>
          <p:cNvSpPr>
            <a:spLocks noGrp="1"/>
          </p:cNvSpPr>
          <p:nvPr>
            <p:ph type="pic" idx="19"/>
          </p:nvPr>
        </p:nvSpPr>
        <p:spPr>
          <a:xfrm>
            <a:off x="6385560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21" name="Google Shape;121;p147"/>
          <p:cNvSpPr txBox="1">
            <a:spLocks noGrp="1"/>
          </p:cNvSpPr>
          <p:nvPr>
            <p:ph type="body" idx="20"/>
          </p:nvPr>
        </p:nvSpPr>
        <p:spPr>
          <a:xfrm>
            <a:off x="6385560" y="5790184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55425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147"/>
          <p:cNvSpPr txBox="1">
            <a:spLocks noGrp="1"/>
          </p:cNvSpPr>
          <p:nvPr>
            <p:ph type="body" idx="21"/>
          </p:nvPr>
        </p:nvSpPr>
        <p:spPr>
          <a:xfrm>
            <a:off x="6385560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47"/>
          <p:cNvSpPr>
            <a:spLocks noGrp="1"/>
          </p:cNvSpPr>
          <p:nvPr>
            <p:ph type="pic" idx="22"/>
          </p:nvPr>
        </p:nvSpPr>
        <p:spPr>
          <a:xfrm>
            <a:off x="8942832" y="1545336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24" name="Google Shape;124;p147"/>
          <p:cNvSpPr txBox="1">
            <a:spLocks noGrp="1"/>
          </p:cNvSpPr>
          <p:nvPr>
            <p:ph type="body" idx="23"/>
          </p:nvPr>
        </p:nvSpPr>
        <p:spPr>
          <a:xfrm>
            <a:off x="8942832" y="3191256"/>
            <a:ext cx="2029968" cy="694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155425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147"/>
          <p:cNvSpPr txBox="1">
            <a:spLocks noGrp="1"/>
          </p:cNvSpPr>
          <p:nvPr>
            <p:ph type="body" idx="24"/>
          </p:nvPr>
        </p:nvSpPr>
        <p:spPr>
          <a:xfrm>
            <a:off x="8942832" y="3616960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47"/>
          <p:cNvSpPr>
            <a:spLocks noGrp="1"/>
          </p:cNvSpPr>
          <p:nvPr>
            <p:ph type="pic" idx="25"/>
          </p:nvPr>
        </p:nvSpPr>
        <p:spPr>
          <a:xfrm>
            <a:off x="8942832" y="4144264"/>
            <a:ext cx="2029968" cy="1828800"/>
          </a:xfrm>
          <a:prstGeom prst="rect">
            <a:avLst/>
          </a:prstGeom>
          <a:solidFill>
            <a:srgbClr val="E3E5BC"/>
          </a:solidFill>
          <a:ln>
            <a:noFill/>
          </a:ln>
        </p:spPr>
      </p:sp>
      <p:sp>
        <p:nvSpPr>
          <p:cNvPr id="127" name="Google Shape;127;p147"/>
          <p:cNvSpPr txBox="1">
            <a:spLocks noGrp="1"/>
          </p:cNvSpPr>
          <p:nvPr>
            <p:ph type="body" idx="26"/>
          </p:nvPr>
        </p:nvSpPr>
        <p:spPr>
          <a:xfrm>
            <a:off x="8942832" y="5790184"/>
            <a:ext cx="2029968" cy="6949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155425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47"/>
          <p:cNvSpPr txBox="1">
            <a:spLocks noGrp="1"/>
          </p:cNvSpPr>
          <p:nvPr>
            <p:ph type="body" idx="27"/>
          </p:nvPr>
        </p:nvSpPr>
        <p:spPr>
          <a:xfrm>
            <a:off x="8942832" y="6215888"/>
            <a:ext cx="202996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Column">
  <p:cSld name="5 Colum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8"/>
          <p:cNvSpPr/>
          <p:nvPr/>
        </p:nvSpPr>
        <p:spPr>
          <a:xfrm>
            <a:off x="685338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1" name="Google Shape;131;p148"/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rgbClr val="DCE6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2" name="Google Shape;132;p148"/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148"/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4" name="Google Shape;134;p148"/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rgbClr val="DCE6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148"/>
          <p:cNvSpPr txBox="1"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8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8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138" name="Google Shape;138;p148"/>
          <p:cNvSpPr txBox="1"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858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148"/>
          <p:cNvSpPr>
            <a:spLocks noGrp="1"/>
          </p:cNvSpPr>
          <p:nvPr>
            <p:ph type="pic" idx="2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0" name="Google Shape;140;p148"/>
          <p:cNvSpPr txBox="1">
            <a:spLocks noGrp="1"/>
          </p:cNvSpPr>
          <p:nvPr>
            <p:ph type="body" idx="3"/>
          </p:nvPr>
        </p:nvSpPr>
        <p:spPr>
          <a:xfrm>
            <a:off x="731058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148"/>
          <p:cNvSpPr txBox="1">
            <a:spLocks noGrp="1"/>
          </p:cNvSpPr>
          <p:nvPr>
            <p:ph type="body" idx="4"/>
          </p:nvPr>
        </p:nvSpPr>
        <p:spPr>
          <a:xfrm>
            <a:off x="2900910" y="2491684"/>
            <a:ext cx="2011680" cy="2825173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858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148"/>
          <p:cNvSpPr>
            <a:spLocks noGrp="1"/>
          </p:cNvSpPr>
          <p:nvPr>
            <p:ph type="pic" idx="5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3" name="Google Shape;143;p148"/>
          <p:cNvSpPr txBox="1">
            <a:spLocks noGrp="1"/>
          </p:cNvSpPr>
          <p:nvPr>
            <p:ph type="body" idx="6"/>
          </p:nvPr>
        </p:nvSpPr>
        <p:spPr>
          <a:xfrm>
            <a:off x="2946630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148"/>
          <p:cNvSpPr txBox="1">
            <a:spLocks noGrp="1"/>
          </p:cNvSpPr>
          <p:nvPr>
            <p:ph type="body" idx="7"/>
          </p:nvPr>
        </p:nvSpPr>
        <p:spPr>
          <a:xfrm>
            <a:off x="5116484" y="2491684"/>
            <a:ext cx="2011680" cy="2825173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858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5" name="Google Shape;145;p148"/>
          <p:cNvSpPr>
            <a:spLocks noGrp="1"/>
          </p:cNvSpPr>
          <p:nvPr>
            <p:ph type="pic" idx="8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46" name="Google Shape;146;p148"/>
          <p:cNvSpPr txBox="1">
            <a:spLocks noGrp="1"/>
          </p:cNvSpPr>
          <p:nvPr>
            <p:ph type="body" idx="9"/>
          </p:nvPr>
        </p:nvSpPr>
        <p:spPr>
          <a:xfrm>
            <a:off x="5162204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148"/>
          <p:cNvSpPr txBox="1">
            <a:spLocks noGrp="1"/>
          </p:cNvSpPr>
          <p:nvPr>
            <p:ph type="body" idx="13"/>
          </p:nvPr>
        </p:nvSpPr>
        <p:spPr>
          <a:xfrm>
            <a:off x="7332057" y="2491684"/>
            <a:ext cx="2011680" cy="2825173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858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148"/>
          <p:cNvSpPr>
            <a:spLocks noGrp="1"/>
          </p:cNvSpPr>
          <p:nvPr>
            <p:ph type="pic" idx="14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49" name="Google Shape;149;p148"/>
          <p:cNvSpPr txBox="1">
            <a:spLocks noGrp="1"/>
          </p:cNvSpPr>
          <p:nvPr>
            <p:ph type="body" idx="15"/>
          </p:nvPr>
        </p:nvSpPr>
        <p:spPr>
          <a:xfrm>
            <a:off x="7377777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148"/>
          <p:cNvSpPr txBox="1">
            <a:spLocks noGrp="1"/>
          </p:cNvSpPr>
          <p:nvPr>
            <p:ph type="body" idx="16"/>
          </p:nvPr>
        </p:nvSpPr>
        <p:spPr>
          <a:xfrm>
            <a:off x="9547629" y="2491684"/>
            <a:ext cx="2011680" cy="2825173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858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p148"/>
          <p:cNvSpPr>
            <a:spLocks noGrp="1"/>
          </p:cNvSpPr>
          <p:nvPr>
            <p:ph type="pic" idx="17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52" name="Google Shape;152;p148"/>
          <p:cNvSpPr txBox="1">
            <a:spLocks noGrp="1"/>
          </p:cNvSpPr>
          <p:nvPr>
            <p:ph type="body" idx="18"/>
          </p:nvPr>
        </p:nvSpPr>
        <p:spPr>
          <a:xfrm>
            <a:off x="9593349" y="3888404"/>
            <a:ext cx="192024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Timelin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9"/>
          <p:cNvSpPr/>
          <p:nvPr/>
        </p:nvSpPr>
        <p:spPr>
          <a:xfrm>
            <a:off x="0" y="0"/>
            <a:ext cx="2838450" cy="2857958"/>
          </a:xfrm>
          <a:custGeom>
            <a:avLst/>
            <a:gdLst/>
            <a:ahLst/>
            <a:cxnLst/>
            <a:rect l="l" t="t" r="r" b="b"/>
            <a:pathLst>
              <a:path w="2838450" h="2857958" extrusionOk="0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5" name="Google Shape;155;p149"/>
          <p:cNvSpPr/>
          <p:nvPr/>
        </p:nvSpPr>
        <p:spPr>
          <a:xfrm>
            <a:off x="1" y="-1"/>
            <a:ext cx="1970627" cy="1990267"/>
          </a:xfrm>
          <a:custGeom>
            <a:avLst/>
            <a:gdLst/>
            <a:ahLst/>
            <a:cxnLst/>
            <a:rect l="l" t="t" r="r" b="b"/>
            <a:pathLst>
              <a:path w="1970627" h="1990267" extrusionOk="0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6" name="Google Shape;156;p149"/>
          <p:cNvSpPr/>
          <p:nvPr/>
        </p:nvSpPr>
        <p:spPr>
          <a:xfrm>
            <a:off x="1" y="1"/>
            <a:ext cx="1003449" cy="1013015"/>
          </a:xfrm>
          <a:custGeom>
            <a:avLst/>
            <a:gdLst/>
            <a:ahLst/>
            <a:cxnLst/>
            <a:rect l="l" t="t" r="r" b="b"/>
            <a:pathLst>
              <a:path w="1003449" h="1013015" extrusionOk="0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7" name="Google Shape;157;p149"/>
          <p:cNvSpPr txBox="1"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49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159" name="Google Shape;159;p149" descr="preencoded.png"/>
          <p:cNvSpPr/>
          <p:nvPr/>
        </p:nvSpPr>
        <p:spPr>
          <a:xfrm>
            <a:off x="1458332" y="590133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60" name="Google Shape;160;p149"/>
          <p:cNvSpPr txBox="1">
            <a:spLocks noGrp="1"/>
          </p:cNvSpPr>
          <p:nvPr>
            <p:ph type="body" idx="1"/>
          </p:nvPr>
        </p:nvSpPr>
        <p:spPr>
          <a:xfrm>
            <a:off x="685338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Google Shape;161;p149"/>
          <p:cNvSpPr txBox="1">
            <a:spLocks noGrp="1"/>
          </p:cNvSpPr>
          <p:nvPr>
            <p:ph type="body" idx="2"/>
          </p:nvPr>
        </p:nvSpPr>
        <p:spPr>
          <a:xfrm>
            <a:off x="2900911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2" name="Google Shape;162;p149"/>
          <p:cNvSpPr txBox="1">
            <a:spLocks noGrp="1"/>
          </p:cNvSpPr>
          <p:nvPr>
            <p:ph type="body" idx="3"/>
          </p:nvPr>
        </p:nvSpPr>
        <p:spPr>
          <a:xfrm>
            <a:off x="5116484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3" name="Google Shape;163;p149"/>
          <p:cNvSpPr txBox="1">
            <a:spLocks noGrp="1"/>
          </p:cNvSpPr>
          <p:nvPr>
            <p:ph type="body" idx="4"/>
          </p:nvPr>
        </p:nvSpPr>
        <p:spPr>
          <a:xfrm>
            <a:off x="7332057" y="3017520"/>
            <a:ext cx="1993392" cy="557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4" name="Google Shape;164;p149"/>
          <p:cNvSpPr txBox="1">
            <a:spLocks noGrp="1"/>
          </p:cNvSpPr>
          <p:nvPr>
            <p:ph type="body" idx="5"/>
          </p:nvPr>
        </p:nvSpPr>
        <p:spPr>
          <a:xfrm>
            <a:off x="9547629" y="3017520"/>
            <a:ext cx="1993392" cy="5577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5" name="Google Shape;165;p149"/>
          <p:cNvSpPr txBox="1">
            <a:spLocks noGrp="1"/>
          </p:cNvSpPr>
          <p:nvPr>
            <p:ph type="body" idx="6"/>
          </p:nvPr>
        </p:nvSpPr>
        <p:spPr>
          <a:xfrm>
            <a:off x="685338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149"/>
          <p:cNvSpPr txBox="1">
            <a:spLocks noGrp="1"/>
          </p:cNvSpPr>
          <p:nvPr>
            <p:ph type="body" idx="7"/>
          </p:nvPr>
        </p:nvSpPr>
        <p:spPr>
          <a:xfrm>
            <a:off x="2900911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149"/>
          <p:cNvSpPr txBox="1">
            <a:spLocks noGrp="1"/>
          </p:cNvSpPr>
          <p:nvPr>
            <p:ph type="body" idx="8"/>
          </p:nvPr>
        </p:nvSpPr>
        <p:spPr>
          <a:xfrm>
            <a:off x="5116484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149"/>
          <p:cNvSpPr txBox="1">
            <a:spLocks noGrp="1"/>
          </p:cNvSpPr>
          <p:nvPr>
            <p:ph type="body" idx="9"/>
          </p:nvPr>
        </p:nvSpPr>
        <p:spPr>
          <a:xfrm>
            <a:off x="7332057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149"/>
          <p:cNvSpPr txBox="1">
            <a:spLocks noGrp="1"/>
          </p:cNvSpPr>
          <p:nvPr>
            <p:ph type="body" idx="13"/>
          </p:nvPr>
        </p:nvSpPr>
        <p:spPr>
          <a:xfrm>
            <a:off x="9547629" y="4745736"/>
            <a:ext cx="1993392" cy="79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70" name="Google Shape;170;p149"/>
          <p:cNvCxnSpPr/>
          <p:nvPr/>
        </p:nvCxnSpPr>
        <p:spPr>
          <a:xfrm>
            <a:off x="739398" y="4187681"/>
            <a:ext cx="10812360" cy="0"/>
          </a:xfrm>
          <a:prstGeom prst="straightConnector1">
            <a:avLst/>
          </a:prstGeom>
          <a:noFill/>
          <a:ln w="12700" cap="flat" cmpd="sng">
            <a:solidFill>
              <a:srgbClr val="F1D0D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0"/>
          <p:cNvSpPr txBox="1"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50" descr="preencoded.png"/>
          <p:cNvSpPr/>
          <p:nvPr/>
        </p:nvSpPr>
        <p:spPr>
          <a:xfrm>
            <a:off x="-5568" y="-2784"/>
            <a:ext cx="3443288" cy="6891337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4" name="Google Shape;174;p15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50"/>
          <p:cNvSpPr/>
          <p:nvPr/>
        </p:nvSpPr>
        <p:spPr>
          <a:xfrm>
            <a:off x="1721621" y="-2784"/>
            <a:ext cx="1716115" cy="1720853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76" name="Google Shape;176;p150" descr="preencoded.png"/>
          <p:cNvSpPr/>
          <p:nvPr/>
        </p:nvSpPr>
        <p:spPr>
          <a:xfrm>
            <a:off x="-5568" y="3440504"/>
            <a:ext cx="3443288" cy="3448050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7" name="Google Shape;177;p15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0"/>
          <p:cNvSpPr txBox="1"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79" name="Google Shape;179;p150"/>
          <p:cNvSpPr txBox="1">
            <a:spLocks noGrp="1"/>
          </p:cNvSpPr>
          <p:nvPr>
            <p:ph type="body" idx="2"/>
          </p:nvPr>
        </p:nvSpPr>
        <p:spPr>
          <a:xfrm>
            <a:off x="368503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marL="914400" lvl="1" indent="-3111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150"/>
          <p:cNvSpPr txBox="1">
            <a:spLocks noGrp="1"/>
          </p:cNvSpPr>
          <p:nvPr>
            <p:ph type="body" idx="3"/>
          </p:nvPr>
        </p:nvSpPr>
        <p:spPr>
          <a:xfrm>
            <a:off x="8046720" y="2330704"/>
            <a:ext cx="3822192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150"/>
          <p:cNvSpPr txBox="1">
            <a:spLocks noGrp="1"/>
          </p:cNvSpPr>
          <p:nvPr>
            <p:ph type="body" idx="4"/>
          </p:nvPr>
        </p:nvSpPr>
        <p:spPr>
          <a:xfrm>
            <a:off x="7754112" y="2877312"/>
            <a:ext cx="374192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marL="914400" lvl="1" indent="-3111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150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51"/>
          <p:cNvSpPr txBox="1"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51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51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187" name="Google Shape;187;p151"/>
          <p:cNvSpPr txBox="1"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prstGeom prst="rect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858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8" name="Google Shape;188;p151"/>
          <p:cNvSpPr>
            <a:spLocks noGrp="1"/>
          </p:cNvSpPr>
          <p:nvPr>
            <p:ph type="pic" idx="2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</p:sp>
      <p:sp>
        <p:nvSpPr>
          <p:cNvPr id="189" name="Google Shape;189;p151"/>
          <p:cNvSpPr txBox="1">
            <a:spLocks noGrp="1"/>
          </p:cNvSpPr>
          <p:nvPr>
            <p:ph type="body" idx="3"/>
          </p:nvPr>
        </p:nvSpPr>
        <p:spPr>
          <a:xfrm>
            <a:off x="992124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151"/>
          <p:cNvSpPr txBox="1">
            <a:spLocks noGrp="1"/>
          </p:cNvSpPr>
          <p:nvPr>
            <p:ph type="body" idx="4"/>
          </p:nvPr>
        </p:nvSpPr>
        <p:spPr>
          <a:xfrm>
            <a:off x="4443984" y="2743200"/>
            <a:ext cx="3328416" cy="3557016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858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151"/>
          <p:cNvSpPr>
            <a:spLocks noGrp="1"/>
          </p:cNvSpPr>
          <p:nvPr>
            <p:ph type="pic" idx="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192" name="Google Shape;192;p151"/>
          <p:cNvSpPr txBox="1">
            <a:spLocks noGrp="1"/>
          </p:cNvSpPr>
          <p:nvPr>
            <p:ph type="body" idx="6"/>
          </p:nvPr>
        </p:nvSpPr>
        <p:spPr>
          <a:xfrm>
            <a:off x="4722876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p151"/>
          <p:cNvSpPr txBox="1">
            <a:spLocks noGrp="1"/>
          </p:cNvSpPr>
          <p:nvPr>
            <p:ph type="body" idx="7"/>
          </p:nvPr>
        </p:nvSpPr>
        <p:spPr>
          <a:xfrm>
            <a:off x="8092440" y="2743200"/>
            <a:ext cx="3328416" cy="3557016"/>
          </a:xfrm>
          <a:prstGeom prst="rect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6858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4" name="Google Shape;194;p151"/>
          <p:cNvSpPr>
            <a:spLocks noGrp="1"/>
          </p:cNvSpPr>
          <p:nvPr>
            <p:ph type="pic" idx="8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95" name="Google Shape;195;p151"/>
          <p:cNvSpPr txBox="1">
            <a:spLocks noGrp="1"/>
          </p:cNvSpPr>
          <p:nvPr>
            <p:ph type="body" idx="9"/>
          </p:nvPr>
        </p:nvSpPr>
        <p:spPr>
          <a:xfrm>
            <a:off x="8371332" y="3950208"/>
            <a:ext cx="2770632" cy="220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Arial"/>
              <a:buChar char="•"/>
              <a:defRPr sz="15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2" descr="preencoded.png"/>
          <p:cNvSpPr/>
          <p:nvPr/>
        </p:nvSpPr>
        <p:spPr>
          <a:xfrm>
            <a:off x="-5568" y="-2784"/>
            <a:ext cx="3443288" cy="6891337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98" name="Google Shape;198;p15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52"/>
          <p:cNvSpPr/>
          <p:nvPr/>
        </p:nvSpPr>
        <p:spPr>
          <a:xfrm>
            <a:off x="1721621" y="-2784"/>
            <a:ext cx="1716115" cy="1720853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0" name="Google Shape;200;p152" descr="preencoded.png"/>
          <p:cNvSpPr/>
          <p:nvPr/>
        </p:nvSpPr>
        <p:spPr>
          <a:xfrm>
            <a:off x="-5568" y="3440504"/>
            <a:ext cx="3443288" cy="3448050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201" name="Google Shape;201;p15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52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2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204" name="Google Shape;204;p152"/>
          <p:cNvSpPr txBox="1"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52"/>
          <p:cNvSpPr txBox="1">
            <a:spLocks noGrp="1"/>
          </p:cNvSpPr>
          <p:nvPr>
            <p:ph type="body" idx="1"/>
          </p:nvPr>
        </p:nvSpPr>
        <p:spPr>
          <a:xfrm>
            <a:off x="368503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marL="914400" lvl="1" indent="-3111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152"/>
          <p:cNvSpPr txBox="1">
            <a:spLocks noGrp="1"/>
          </p:cNvSpPr>
          <p:nvPr>
            <p:ph type="body" idx="2"/>
          </p:nvPr>
        </p:nvSpPr>
        <p:spPr>
          <a:xfrm>
            <a:off x="7754112" y="2255520"/>
            <a:ext cx="3741928" cy="430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1pPr>
            <a:lvl2pPr marL="914400" lvl="1" indent="-3111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300"/>
              <a:buChar char="•"/>
              <a:defRPr sz="1300"/>
            </a:lvl2pPr>
            <a:lvl3pPr marL="1371600" lvl="2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3pPr>
            <a:lvl4pPr marL="1828800" lvl="3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3"/>
          <p:cNvSpPr/>
          <p:nvPr/>
        </p:nvSpPr>
        <p:spPr>
          <a:xfrm>
            <a:off x="1" y="0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09" name="Google Shape;209;p153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0" name="Google Shape;210;p153"/>
          <p:cNvSpPr txBox="1"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53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53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4"/>
          <p:cNvSpPr/>
          <p:nvPr/>
        </p:nvSpPr>
        <p:spPr>
          <a:xfrm>
            <a:off x="1" y="0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5" name="Google Shape;215;p154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16" name="Google Shape;216;p154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4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5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0" name="Google Shape;220;p15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2" name="Google Shape;222;p15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3" name="Google Shape;223;p155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55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8" descr="preencoded.png"/>
          <p:cNvSpPr/>
          <p:nvPr/>
        </p:nvSpPr>
        <p:spPr>
          <a:xfrm>
            <a:off x="0" y="0"/>
            <a:ext cx="5295900" cy="6877050"/>
          </a:xfrm>
          <a:custGeom>
            <a:avLst/>
            <a:gdLst/>
            <a:ahLst/>
            <a:cxnLst/>
            <a:rect l="l" t="t" r="r" b="b"/>
            <a:pathLst>
              <a:path w="5295900" h="6877050" extrusionOk="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3" name="Google Shape;23;p138"/>
          <p:cNvSpPr/>
          <p:nvPr/>
        </p:nvSpPr>
        <p:spPr>
          <a:xfrm>
            <a:off x="1600201" y="1153228"/>
            <a:ext cx="9191625" cy="5704772"/>
          </a:xfrm>
          <a:custGeom>
            <a:avLst/>
            <a:gdLst/>
            <a:ahLst/>
            <a:cxnLst/>
            <a:rect l="l" t="t" r="r" b="b"/>
            <a:pathLst>
              <a:path w="9191625" h="5704772" extrusionOk="0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4" name="Google Shape;24;p138"/>
          <p:cNvSpPr/>
          <p:nvPr/>
        </p:nvSpPr>
        <p:spPr>
          <a:xfrm>
            <a:off x="2795588" y="0"/>
            <a:ext cx="6803142" cy="5396474"/>
          </a:xfrm>
          <a:custGeom>
            <a:avLst/>
            <a:gdLst/>
            <a:ahLst/>
            <a:cxnLst/>
            <a:rect l="l" t="t" r="r" b="b"/>
            <a:pathLst>
              <a:path w="6803142" h="5396474" extrusionOk="0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82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5" name="Google Shape;25;p138"/>
          <p:cNvSpPr txBox="1"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lv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8"/>
          <p:cNvSpPr txBox="1"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6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7" name="Google Shape;227;p15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5234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5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15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0" name="Google Shape;230;p156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56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36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1294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5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65039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64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7006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13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92157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7959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139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29" name="Google Shape;29;p139"/>
            <p:cNvSpPr/>
            <p:nvPr/>
          </p:nvSpPr>
          <p:spPr>
            <a:xfrm>
              <a:off x="5009037" y="2525712"/>
              <a:ext cx="3601721" cy="4332288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0" name="Google Shape;30;p139"/>
            <p:cNvSpPr/>
            <p:nvPr/>
          </p:nvSpPr>
          <p:spPr>
            <a:xfrm>
              <a:off x="8589536" y="2525712"/>
              <a:ext cx="3589694" cy="4332288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31" name="Google Shape;31;p139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32" name="Google Shape;32;p139"/>
            <p:cNvSpPr/>
            <p:nvPr/>
          </p:nvSpPr>
          <p:spPr>
            <a:xfrm>
              <a:off x="5183405" y="2678112"/>
              <a:ext cx="3601721" cy="4332288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3" name="Google Shape;33;p139"/>
            <p:cNvSpPr/>
            <p:nvPr/>
          </p:nvSpPr>
          <p:spPr>
            <a:xfrm>
              <a:off x="8763903" y="2678112"/>
              <a:ext cx="3589695" cy="4332288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34" name="Google Shape;34;p139" descr="preencoded.png"/>
          <p:cNvSpPr/>
          <p:nvPr/>
        </p:nvSpPr>
        <p:spPr>
          <a:xfrm>
            <a:off x="7642518" y="4577658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5" name="Google Shape;35;p139"/>
          <p:cNvSpPr txBox="1"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9"/>
          <p:cNvSpPr txBox="1">
            <a:spLocks noGrp="1"/>
          </p:cNvSpPr>
          <p:nvPr>
            <p:ph type="body" idx="1"/>
          </p:nvPr>
        </p:nvSpPr>
        <p:spPr>
          <a:xfrm>
            <a:off x="1499616" y="2770632"/>
            <a:ext cx="5693664" cy="3122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7898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9827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96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048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131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51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56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1788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1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8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Introduc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0"/>
          <p:cNvSpPr/>
          <p:nvPr/>
        </p:nvSpPr>
        <p:spPr>
          <a:xfrm>
            <a:off x="0" y="3427336"/>
            <a:ext cx="3430200" cy="3430665"/>
          </a:xfrm>
          <a:custGeom>
            <a:avLst/>
            <a:gdLst/>
            <a:ahLst/>
            <a:cxnLst/>
            <a:rect l="l" t="t" r="r" b="b"/>
            <a:pathLst>
              <a:path w="3430200" h="3430665" extrusionOk="0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140"/>
          <p:cNvSpPr/>
          <p:nvPr/>
        </p:nvSpPr>
        <p:spPr>
          <a:xfrm>
            <a:off x="0" y="3427336"/>
            <a:ext cx="3430200" cy="3430665"/>
          </a:xfrm>
          <a:custGeom>
            <a:avLst/>
            <a:gdLst/>
            <a:ahLst/>
            <a:cxnLst/>
            <a:rect l="l" t="t" r="r" b="b"/>
            <a:pathLst>
              <a:path w="3430200" h="3430665" extrusionOk="0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0" name="Google Shape;40;p140"/>
          <p:cNvSpPr/>
          <p:nvPr/>
        </p:nvSpPr>
        <p:spPr>
          <a:xfrm>
            <a:off x="1" y="1"/>
            <a:ext cx="3423785" cy="3437345"/>
          </a:xfrm>
          <a:custGeom>
            <a:avLst/>
            <a:gdLst/>
            <a:ahLst/>
            <a:cxnLst/>
            <a:rect l="l" t="t" r="r" b="b"/>
            <a:pathLst>
              <a:path w="3423785" h="3437345" extrusionOk="0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1" name="Google Shape;41;p140"/>
          <p:cNvSpPr txBox="1"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0"/>
          <p:cNvSpPr txBox="1">
            <a:spLocks noGrp="1"/>
          </p:cNvSpPr>
          <p:nvPr>
            <p:ph type="body" idx="1"/>
          </p:nvPr>
        </p:nvSpPr>
        <p:spPr>
          <a:xfrm>
            <a:off x="4224528" y="3222752"/>
            <a:ext cx="6766560" cy="270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None/>
              <a:defRPr sz="1500"/>
            </a:lvl1pPr>
            <a:lvl2pPr marL="914400" lvl="1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2pPr>
            <a:lvl3pPr marL="1371600" lvl="2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3pPr>
            <a:lvl4pPr marL="1828800" lvl="3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500"/>
              <a:buChar char="•"/>
              <a:defRPr sz="15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40"/>
          <p:cNvSpPr txBox="1">
            <a:spLocks noGrp="1"/>
          </p:cNvSpPr>
          <p:nvPr>
            <p:ph type="ftr" idx="11"/>
          </p:nvPr>
        </p:nvSpPr>
        <p:spPr>
          <a:xfrm>
            <a:off x="4224528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0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  <p:sp>
        <p:nvSpPr>
          <p:cNvPr id="45" name="Google Shape;45;p140"/>
          <p:cNvSpPr/>
          <p:nvPr/>
        </p:nvSpPr>
        <p:spPr>
          <a:xfrm>
            <a:off x="1" y="869"/>
            <a:ext cx="3423785" cy="3436477"/>
          </a:xfrm>
          <a:custGeom>
            <a:avLst/>
            <a:gdLst/>
            <a:ahLst/>
            <a:cxnLst/>
            <a:rect l="l" t="t" r="r" b="b"/>
            <a:pathLst>
              <a:path w="3423785" h="3436477" extrusionOk="0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515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3543B-9832-47B5-8D2C-71F43B14A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8F3C37-6ED5-4083-A1F4-43A61FD1B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B8EBE-8866-4640-BF1B-DFA2ACBD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421D-68F4-45BA-B537-9B45935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6A3A9-E43C-460E-816A-FE854EA6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51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302C-F9FD-467E-99C7-03DCC8A9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BA561-A610-419C-87C9-006F14648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CAD27-4E7A-44F2-ABBF-CBEDC5A94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71D39-7EB0-425A-B6DF-F50B3B040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F292E-8990-4C67-B84A-BB707DC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1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F5D7-171E-4A60-A55F-C31703F1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8C262-A732-46F8-80FB-46A819418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EACC3-9DB6-4769-897F-7A88D0B5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E765C-B2FC-408D-9DFA-101343861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6BEB6-2819-4055-BC18-EEE62859C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526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A1FC2-AC91-4C59-93F2-ED32C2158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059D3-7BA0-40C4-A10E-5ACE0BEA2B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1FBAB-E9B9-4279-A525-1007ED62F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4CBBD-F00C-4B54-BF89-43402E2FF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4C497D-07F9-486A-92F4-8EDB92B51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9EE67-1E2F-485A-9CB2-9B8DAFC7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083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7CA57-791D-430A-99AE-C92565175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77518-9914-4909-B577-C352B5F7D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D075-BF09-444A-9371-DF589754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D2AED-3AE2-4915-BA07-BC02AD5DC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D2E82D-0DF6-41F2-8B6E-B545CF509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73881-6036-4838-9102-86CF4D1C1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969DA-6CA7-43FB-8C82-2DEB3B70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23051-22A7-4BBE-B076-13F8113C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2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01DE5-B165-4C69-B164-C941596DB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BA1962-C0C6-431F-98EB-10053C859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98F04-EDA4-4A3E-A415-2DD35FFB3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B3947-439E-4AC6-9F24-5F8B6843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723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67584D-83A2-4E44-9D5A-FE5CD36A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5264A3-5CFC-4791-8B82-CFCCE4C2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F3A33-BF91-4DE2-BD59-B1BC363C1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22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67F7B-D4B8-4928-89C6-63B46C85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CE341-0B59-453F-A2A5-2AB6DBC6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05C44-5DB8-45FE-8C92-858F3E5D5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3C48E-B431-413C-BDB6-CF62DBF45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2E8A8-E875-49E9-AB59-1EF83E05F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4FD6D-A745-4051-87B6-E62D0C61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6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051BB-CEBF-49F9-8FE2-B3C1C243E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1BBA87-F7F1-47C1-8C5E-98CEFC4CE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80516-F06B-434C-810E-72BDC1787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A81AA-D719-4E3C-B309-858C7909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2126A-AE9A-4BEB-8C7F-A13B0A96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58BBB-48DC-41A5-8E52-F4B0126B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3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accent6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1"/>
          <p:cNvSpPr/>
          <p:nvPr/>
        </p:nvSpPr>
        <p:spPr>
          <a:xfrm>
            <a:off x="0" y="0"/>
            <a:ext cx="8948738" cy="6858000"/>
          </a:xfrm>
          <a:custGeom>
            <a:avLst/>
            <a:gdLst/>
            <a:ahLst/>
            <a:cxnLst/>
            <a:rect l="l" t="t" r="r" b="b"/>
            <a:pathLst>
              <a:path w="8948738" h="6858000" extrusionOk="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8" name="Google Shape;48;p141" descr="preencoded.png"/>
          <p:cNvSpPr/>
          <p:nvPr/>
        </p:nvSpPr>
        <p:spPr>
          <a:xfrm>
            <a:off x="7538626" y="13142"/>
            <a:ext cx="4653374" cy="6831717"/>
          </a:xfrm>
          <a:custGeom>
            <a:avLst/>
            <a:gdLst/>
            <a:ahLst/>
            <a:cxnLst/>
            <a:rect l="l" t="t" r="r" b="b"/>
            <a:pathLst>
              <a:path w="4653374" h="6831717" extrusionOk="0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9" name="Google Shape;49;p14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41"/>
          <p:cNvSpPr txBox="1"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lv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1"/>
          <p:cNvSpPr txBox="1"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88D1-5C10-466A-A328-67493AA7B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6711BA-31D4-427F-BD0E-A18A78690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D9CB2-D2C4-4888-9188-4D5D531E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272FA-37F6-4675-9BC5-45C80556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38D5B-54F4-4084-9F6C-5430D0D8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82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EC95A-47AC-4322-8963-32FD0A82A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A0E61-15ED-4E2E-918C-74A53090A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53F68-606A-487C-9B50-425235D0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4B23F-770E-4726-8612-FAD32967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70A0A-4FBD-48C0-8AA6-8765593E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9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2"/>
          <p:cNvSpPr/>
          <p:nvPr/>
        </p:nvSpPr>
        <p:spPr>
          <a:xfrm>
            <a:off x="2062836" y="686475"/>
            <a:ext cx="7774629" cy="6193018"/>
          </a:xfrm>
          <a:custGeom>
            <a:avLst/>
            <a:gdLst/>
            <a:ahLst/>
            <a:cxnLst/>
            <a:rect l="l" t="t" r="r" b="b"/>
            <a:pathLst>
              <a:path w="7774629" h="6193018" extrusionOk="0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rgbClr val="F8E7E7">
              <a:alpha val="9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4" name="Google Shape;54;p142"/>
          <p:cNvSpPr/>
          <p:nvPr/>
        </p:nvSpPr>
        <p:spPr>
          <a:xfrm>
            <a:off x="7610252" y="1"/>
            <a:ext cx="2273668" cy="3147998"/>
          </a:xfrm>
          <a:custGeom>
            <a:avLst/>
            <a:gdLst/>
            <a:ahLst/>
            <a:cxnLst/>
            <a:rect l="l" t="t" r="r" b="b"/>
            <a:pathLst>
              <a:path w="2273668" h="3147998" extrusionOk="0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42"/>
          <p:cNvSpPr/>
          <p:nvPr/>
        </p:nvSpPr>
        <p:spPr>
          <a:xfrm>
            <a:off x="9883919" y="2"/>
            <a:ext cx="2254928" cy="3141557"/>
          </a:xfrm>
          <a:custGeom>
            <a:avLst/>
            <a:gdLst/>
            <a:ahLst/>
            <a:cxnLst/>
            <a:rect l="l" t="t" r="r" b="b"/>
            <a:pathLst>
              <a:path w="2254928" h="3141557" extrusionOk="0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42"/>
          <p:cNvSpPr/>
          <p:nvPr/>
        </p:nvSpPr>
        <p:spPr>
          <a:xfrm>
            <a:off x="8395730" y="2"/>
            <a:ext cx="2959203" cy="2352793"/>
          </a:xfrm>
          <a:custGeom>
            <a:avLst/>
            <a:gdLst/>
            <a:ahLst/>
            <a:cxnLst/>
            <a:rect l="l" t="t" r="r" b="b"/>
            <a:pathLst>
              <a:path w="2959203" h="2352793" extrusionOk="0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7" name="Google Shape;57;p142"/>
          <p:cNvSpPr/>
          <p:nvPr/>
        </p:nvSpPr>
        <p:spPr>
          <a:xfrm>
            <a:off x="1390854" y="3130662"/>
            <a:ext cx="3106248" cy="3748831"/>
          </a:xfrm>
          <a:custGeom>
            <a:avLst/>
            <a:gdLst/>
            <a:ahLst/>
            <a:cxnLst/>
            <a:rect l="l" t="t" r="r" b="b"/>
            <a:pathLst>
              <a:path w="3106248" h="3748831" extrusionOk="0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882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8" name="Google Shape;58;p142"/>
          <p:cNvSpPr/>
          <p:nvPr/>
        </p:nvSpPr>
        <p:spPr>
          <a:xfrm>
            <a:off x="0" y="3130661"/>
            <a:ext cx="1400640" cy="3748832"/>
          </a:xfrm>
          <a:custGeom>
            <a:avLst/>
            <a:gdLst/>
            <a:ahLst/>
            <a:cxnLst/>
            <a:rect l="l" t="t" r="r" b="b"/>
            <a:pathLst>
              <a:path w="1400640" h="3748832" extrusionOk="0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9" name="Google Shape;59;p142"/>
          <p:cNvSpPr txBox="1"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2"/>
          <p:cNvSpPr txBox="1"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>
  <p:cSld name="Title and Char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3"/>
          <p:cNvSpPr/>
          <p:nvPr/>
        </p:nvSpPr>
        <p:spPr>
          <a:xfrm>
            <a:off x="1" y="0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3" name="Google Shape;63;p143"/>
          <p:cNvSpPr txBox="1"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3"/>
          <p:cNvSpPr txBox="1">
            <a:spLocks noGrp="1"/>
          </p:cNvSpPr>
          <p:nvPr>
            <p:ph type="body" idx="1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3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3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>
  <p:cSld name="Title and Tab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4"/>
          <p:cNvSpPr/>
          <p:nvPr/>
        </p:nvSpPr>
        <p:spPr>
          <a:xfrm>
            <a:off x="9866106" y="0"/>
            <a:ext cx="2325894" cy="2180854"/>
          </a:xfrm>
          <a:custGeom>
            <a:avLst/>
            <a:gdLst/>
            <a:ahLst/>
            <a:cxnLst/>
            <a:rect l="l" t="t" r="r" b="b"/>
            <a:pathLst>
              <a:path w="2325894" h="2180854" extrusionOk="0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9" name="Google Shape;69;p144"/>
          <p:cNvSpPr txBox="1"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4"/>
          <p:cNvSpPr txBox="1">
            <a:spLocks noGrp="1"/>
          </p:cNvSpPr>
          <p:nvPr>
            <p:ph type="body" idx="1"/>
          </p:nvPr>
        </p:nvSpPr>
        <p:spPr>
          <a:xfrm>
            <a:off x="755904" y="2825496"/>
            <a:ext cx="10680192" cy="283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4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4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5"/>
          <p:cNvSpPr txBox="1"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rial"/>
              <a:buNone/>
              <a:defRPr sz="3300" b="1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5"/>
          <p:cNvSpPr txBox="1">
            <a:spLocks noGrp="1"/>
          </p:cNvSpPr>
          <p:nvPr>
            <p:ph type="body" idx="1"/>
          </p:nvPr>
        </p:nvSpPr>
        <p:spPr>
          <a:xfrm>
            <a:off x="3611880" y="1984248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54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sz="100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45"/>
          <p:cNvSpPr txBox="1">
            <a:spLocks noGrp="1"/>
          </p:cNvSpPr>
          <p:nvPr>
            <p:ph type="body" idx="2"/>
          </p:nvPr>
        </p:nvSpPr>
        <p:spPr>
          <a:xfrm>
            <a:off x="4389120" y="4308475"/>
            <a:ext cx="3932238" cy="58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5"/>
          <p:cNvSpPr txBox="1">
            <a:spLocks noGrp="1"/>
          </p:cNvSpPr>
          <p:nvPr>
            <p:ph type="body" idx="3"/>
          </p:nvPr>
        </p:nvSpPr>
        <p:spPr>
          <a:xfrm>
            <a:off x="9500616" y="3209544"/>
            <a:ext cx="768096" cy="162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5485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0"/>
              <a:buNone/>
              <a:defRPr sz="10000" b="1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45" descr="preencoded.png"/>
          <p:cNvSpPr/>
          <p:nvPr/>
        </p:nvSpPr>
        <p:spPr>
          <a:xfrm>
            <a:off x="-7117" y="0"/>
            <a:ext cx="2550985" cy="6858000"/>
          </a:xfrm>
          <a:custGeom>
            <a:avLst/>
            <a:gdLst/>
            <a:ahLst/>
            <a:cxnLst/>
            <a:rect l="l" t="t" r="r" b="b"/>
            <a:pathLst>
              <a:path w="2550985" h="6858000" extrusionOk="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9" name="Google Shape;79;p145"/>
          <p:cNvSpPr/>
          <p:nvPr/>
        </p:nvSpPr>
        <p:spPr>
          <a:xfrm>
            <a:off x="-9415" y="0"/>
            <a:ext cx="2548591" cy="2555628"/>
          </a:xfrm>
          <a:custGeom>
            <a:avLst/>
            <a:gdLst/>
            <a:ahLst/>
            <a:cxnLst/>
            <a:rect l="l" t="t" r="r" b="b"/>
            <a:pathLst>
              <a:path w="2548591" h="2555628" extrusionOk="0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0" name="Google Shape;80;p145" descr="preencoded.png"/>
          <p:cNvSpPr/>
          <p:nvPr/>
        </p:nvSpPr>
        <p:spPr>
          <a:xfrm>
            <a:off x="2543868" y="0"/>
            <a:ext cx="2560340" cy="2560340"/>
          </a:xfrm>
          <a:custGeom>
            <a:avLst/>
            <a:gdLst/>
            <a:ahLst/>
            <a:cxnLst/>
            <a:rect l="l" t="t" r="r" b="b"/>
            <a:pathLst>
              <a:path w="2560340" h="2560340" extrusionOk="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1" name="Google Shape;81;p145"/>
          <p:cNvSpPr/>
          <p:nvPr/>
        </p:nvSpPr>
        <p:spPr>
          <a:xfrm flipH="1">
            <a:off x="2535251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2" name="Google Shape;82;p145"/>
          <p:cNvSpPr/>
          <p:nvPr/>
        </p:nvSpPr>
        <p:spPr>
          <a:xfrm flipH="1">
            <a:off x="-10617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3" name="Google Shape;83;p145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6"/>
          <p:cNvSpPr txBox="1"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  <a:defRPr sz="4400" b="1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6"/>
          <p:cNvSpPr txBox="1"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p136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9" name="Google Shape;9;p136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36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BFEBB8-1DA5-4695-BAF6-B0A9F59B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4ECA3-5735-4DF4-90E0-4631CF2C4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C7080-F0F7-439E-8C06-6882463A6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3207A-DE6F-410A-A3C9-DD1EFF6FD4D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1E21F-9069-444A-B8FC-97C1B98D2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8BAC9-29D0-442D-8BF3-6B4B013EE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21E87-2E6B-4AA1-87C9-DB4B390D72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id="{C989C1F8-2D71-40CB-BAE3-B9051FDC844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1261" y="8464"/>
            <a:ext cx="9152030" cy="715436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FE167075-C917-4558-B8E5-6C0AF07CB35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01260" y="5909699"/>
            <a:ext cx="9272799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#_Toc129994200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ro/100_baze_practica_pedagogica_BPP" TargetMode="Externa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ro/corp_national_formatori_invatamant_preuniversitar" TargetMode="Externa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 txBox="1">
            <a:spLocks noGrp="1"/>
          </p:cNvSpPr>
          <p:nvPr>
            <p:ph type="title"/>
          </p:nvPr>
        </p:nvSpPr>
        <p:spPr>
          <a:xfrm>
            <a:off x="1996440" y="863600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en-US" dirty="0"/>
              <a:t>PROIECTUL </a:t>
            </a:r>
            <a:r>
              <a:rPr lang="ro-RO" dirty="0"/>
              <a:t>PROF </a:t>
            </a:r>
            <a:endParaRPr dirty="0"/>
          </a:p>
        </p:txBody>
      </p:sp>
      <p:sp>
        <p:nvSpPr>
          <p:cNvPr id="237" name="Google Shape;237;p1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/>
              <a:t>1</a:t>
            </a:fld>
            <a:endParaRPr/>
          </a:p>
        </p:txBody>
      </p:sp>
      <p:pic>
        <p:nvPicPr>
          <p:cNvPr id="1026" name="Picture 2" descr="Profesionalizarea carierei didactice - PROF | Ministerul ...">
            <a:extLst>
              <a:ext uri="{FF2B5EF4-FFF2-40B4-BE49-F238E27FC236}">
                <a16:creationId xmlns:a16="http://schemas.microsoft.com/office/drawing/2014/main" id="{E925F9FE-89A4-728A-8BDC-90D3B472C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994664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BEAE92-1B91-0429-5A6B-E9C9A253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568" y="73152"/>
            <a:ext cx="6766560" cy="768096"/>
          </a:xfrm>
        </p:spPr>
        <p:txBody>
          <a:bodyPr/>
          <a:lstStyle/>
          <a:p>
            <a:r>
              <a:rPr lang="ro-RO" sz="4000" dirty="0"/>
              <a:t>Structură partenerială</a:t>
            </a:r>
            <a:endParaRPr lang="en-US" sz="4000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0AB1C13-6C6A-51DE-74A7-69147FF3A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66744" y="731520"/>
            <a:ext cx="7772400" cy="2700528"/>
          </a:xfrm>
        </p:spPr>
        <p:txBody>
          <a:bodyPr/>
          <a:lstStyle/>
          <a:p>
            <a:pPr algn="just"/>
            <a:r>
              <a:rPr lang="en-US" sz="2800" b="1" dirty="0"/>
              <a:t>I. 11 Case ale </a:t>
            </a:r>
            <a:r>
              <a:rPr lang="en-US" sz="2800" b="1" dirty="0" err="1"/>
              <a:t>Corpului</a:t>
            </a:r>
            <a:r>
              <a:rPr lang="en-US" sz="2800" b="1" dirty="0"/>
              <a:t> Didactic - CCD</a:t>
            </a:r>
          </a:p>
          <a:p>
            <a:pPr algn="just"/>
            <a:r>
              <a:rPr lang="en-US" sz="2400" dirty="0"/>
              <a:t>P5. Casa </a:t>
            </a:r>
            <a:r>
              <a:rPr lang="en-US" sz="2400" dirty="0" err="1"/>
              <a:t>Corpului</a:t>
            </a:r>
            <a:r>
              <a:rPr lang="en-US" sz="2400" dirty="0"/>
              <a:t> Didactic </a:t>
            </a:r>
            <a:r>
              <a:rPr lang="en-US" sz="2400" dirty="0" err="1"/>
              <a:t>Brăila</a:t>
            </a:r>
            <a:endParaRPr lang="en-US" sz="2400" dirty="0"/>
          </a:p>
          <a:p>
            <a:pPr algn="just"/>
            <a:r>
              <a:rPr lang="en-US" sz="2400" dirty="0"/>
              <a:t>P6. Casa </a:t>
            </a:r>
            <a:r>
              <a:rPr lang="en-US" sz="2400" dirty="0" err="1"/>
              <a:t>Corpului</a:t>
            </a:r>
            <a:r>
              <a:rPr lang="en-US" sz="2400" dirty="0"/>
              <a:t> Didactic Grigore T</a:t>
            </a:r>
            <a:r>
              <a:rPr lang="ro-RO" sz="2400" dirty="0"/>
              <a:t>ă</a:t>
            </a:r>
            <a:r>
              <a:rPr lang="en-US" sz="2400" dirty="0"/>
              <a:t>b</a:t>
            </a:r>
            <a:r>
              <a:rPr lang="ro-RO" sz="2400" dirty="0"/>
              <a:t>ă</a:t>
            </a:r>
            <a:r>
              <a:rPr lang="en-US" sz="2400" dirty="0" err="1"/>
              <a:t>caru</a:t>
            </a:r>
            <a:r>
              <a:rPr lang="en-US" sz="2400" dirty="0"/>
              <a:t> </a:t>
            </a:r>
            <a:r>
              <a:rPr lang="en-US" sz="2400" dirty="0" err="1"/>
              <a:t>Bacău</a:t>
            </a:r>
            <a:endParaRPr lang="en-US" sz="2400" dirty="0"/>
          </a:p>
          <a:p>
            <a:pPr algn="just"/>
            <a:r>
              <a:rPr lang="en-US" sz="2400" dirty="0"/>
              <a:t>P7. Casa </a:t>
            </a:r>
            <a:r>
              <a:rPr lang="en-US" sz="2400" dirty="0" err="1"/>
              <a:t>Corpului</a:t>
            </a:r>
            <a:r>
              <a:rPr lang="en-US" sz="2400" dirty="0"/>
              <a:t> Didactic Bistrița-</a:t>
            </a:r>
            <a:r>
              <a:rPr lang="en-US" sz="2400" dirty="0" err="1"/>
              <a:t>Năsăud</a:t>
            </a:r>
            <a:endParaRPr lang="en-US" sz="2400" dirty="0"/>
          </a:p>
          <a:p>
            <a:pPr algn="just"/>
            <a:r>
              <a:rPr lang="en-US" sz="2400" dirty="0"/>
              <a:t>P8. Casa </a:t>
            </a:r>
            <a:r>
              <a:rPr lang="en-US" sz="2400" dirty="0" err="1"/>
              <a:t>Corpului</a:t>
            </a:r>
            <a:r>
              <a:rPr lang="en-US" sz="2400" dirty="0"/>
              <a:t> Didactic </a:t>
            </a:r>
            <a:r>
              <a:rPr lang="en-US" sz="2400" dirty="0" err="1"/>
              <a:t>Constanța</a:t>
            </a:r>
            <a:endParaRPr lang="en-US" sz="2400" dirty="0"/>
          </a:p>
          <a:p>
            <a:pPr algn="just"/>
            <a:r>
              <a:rPr lang="en-US" sz="2400" dirty="0"/>
              <a:t>P9. Casa </a:t>
            </a:r>
            <a:r>
              <a:rPr lang="en-US" sz="2400" dirty="0" err="1"/>
              <a:t>Corpului</a:t>
            </a:r>
            <a:r>
              <a:rPr lang="en-US" sz="2400" dirty="0"/>
              <a:t> Didactic </a:t>
            </a:r>
            <a:r>
              <a:rPr lang="en-US" sz="2400" dirty="0" err="1"/>
              <a:t>Dolj</a:t>
            </a:r>
            <a:endParaRPr lang="en-US" sz="2400" dirty="0"/>
          </a:p>
          <a:p>
            <a:pPr algn="just"/>
            <a:r>
              <a:rPr lang="en-US" sz="2400" dirty="0"/>
              <a:t>P10. Casa </a:t>
            </a:r>
            <a:r>
              <a:rPr lang="en-US" sz="2400" dirty="0" err="1"/>
              <a:t>Corpului</a:t>
            </a:r>
            <a:r>
              <a:rPr lang="en-US" sz="2400" dirty="0"/>
              <a:t> Didactic Hunedoara</a:t>
            </a:r>
          </a:p>
          <a:p>
            <a:pPr algn="just"/>
            <a:r>
              <a:rPr lang="en-US" sz="2400" dirty="0"/>
              <a:t>P11. Casa </a:t>
            </a:r>
            <a:r>
              <a:rPr lang="en-US" sz="2400" dirty="0" err="1"/>
              <a:t>Corpului</a:t>
            </a:r>
            <a:r>
              <a:rPr lang="en-US" sz="2400" dirty="0"/>
              <a:t> Didactic </a:t>
            </a:r>
            <a:r>
              <a:rPr lang="en-US" sz="2400" dirty="0" err="1"/>
              <a:t>Spiru</a:t>
            </a:r>
            <a:r>
              <a:rPr lang="en-US" sz="2400" dirty="0"/>
              <a:t> Haret </a:t>
            </a:r>
            <a:r>
              <a:rPr lang="en-US" sz="2400" dirty="0" err="1"/>
              <a:t>Iași</a:t>
            </a:r>
            <a:endParaRPr lang="en-US" sz="2400" dirty="0"/>
          </a:p>
          <a:p>
            <a:pPr algn="just"/>
            <a:r>
              <a:rPr lang="en-US" sz="2400" dirty="0"/>
              <a:t>P12. Casa </a:t>
            </a:r>
            <a:r>
              <a:rPr lang="en-US" sz="2400" dirty="0" err="1"/>
              <a:t>Corpului</a:t>
            </a:r>
            <a:r>
              <a:rPr lang="en-US" sz="2400" dirty="0"/>
              <a:t> Didactic Ilfov</a:t>
            </a:r>
          </a:p>
          <a:p>
            <a:pPr algn="just"/>
            <a:r>
              <a:rPr lang="en-US" sz="2400" dirty="0"/>
              <a:t>P13. Casa </a:t>
            </a:r>
            <a:r>
              <a:rPr lang="en-US" sz="2400" dirty="0" err="1"/>
              <a:t>Corpului</a:t>
            </a:r>
            <a:r>
              <a:rPr lang="en-US" sz="2400" dirty="0"/>
              <a:t> Didactic Mureș</a:t>
            </a:r>
          </a:p>
          <a:p>
            <a:pPr algn="just"/>
            <a:r>
              <a:rPr lang="en-US" sz="2400" dirty="0"/>
              <a:t>P14. Casa </a:t>
            </a:r>
            <a:r>
              <a:rPr lang="en-US" sz="2400" dirty="0" err="1"/>
              <a:t>Corpului</a:t>
            </a:r>
            <a:r>
              <a:rPr lang="en-US" sz="2400" dirty="0"/>
              <a:t> Didactic Prahova</a:t>
            </a:r>
          </a:p>
          <a:p>
            <a:pPr algn="just"/>
            <a:r>
              <a:rPr lang="en-US" sz="2400" dirty="0"/>
              <a:t>P15. Casa </a:t>
            </a:r>
            <a:r>
              <a:rPr lang="en-US" sz="2400" dirty="0" err="1"/>
              <a:t>Corpului</a:t>
            </a:r>
            <a:r>
              <a:rPr lang="en-US" sz="2400" dirty="0"/>
              <a:t> Didactic </a:t>
            </a:r>
            <a:r>
              <a:rPr lang="en-US" sz="2400" dirty="0" err="1"/>
              <a:t>Sălaj</a:t>
            </a:r>
            <a:endParaRPr lang="en-US" sz="2400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EC3DCAE-86B3-629C-3508-F582FECAC9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10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27304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35"/>
          <p:cNvSpPr txBox="1">
            <a:spLocks noGrp="1"/>
          </p:cNvSpPr>
          <p:nvPr>
            <p:ph type="ctrTitle"/>
          </p:nvPr>
        </p:nvSpPr>
        <p:spPr>
          <a:xfrm>
            <a:off x="589280" y="254000"/>
            <a:ext cx="5963920" cy="163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ro-RO" sz="2800" b="0" dirty="0"/>
              <a:t>Oferta de programe de formare profesională prin Proiectul PROF </a:t>
            </a:r>
            <a:endParaRPr sz="2800" b="0" dirty="0"/>
          </a:p>
        </p:txBody>
      </p:sp>
      <p:sp>
        <p:nvSpPr>
          <p:cNvPr id="1188" name="Google Shape;1188;p135"/>
          <p:cNvSpPr txBox="1">
            <a:spLocks noGrp="1"/>
          </p:cNvSpPr>
          <p:nvPr>
            <p:ph type="subTitle" idx="1"/>
          </p:nvPr>
        </p:nvSpPr>
        <p:spPr>
          <a:xfrm>
            <a:off x="589280" y="3230880"/>
            <a:ext cx="6329680" cy="28956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 lang="ro-RO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b="1" dirty="0"/>
              <a:t>PROF I</a:t>
            </a:r>
            <a:r>
              <a:rPr lang="ro-RO" dirty="0"/>
              <a:t> – Mentorat de carieră didactică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b="1" dirty="0"/>
              <a:t>PROF II - </a:t>
            </a:r>
            <a:r>
              <a:rPr lang="ro-RO" dirty="0"/>
              <a:t>Mentorat de practică pedagogică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b="1" dirty="0"/>
              <a:t>PROF III </a:t>
            </a:r>
            <a:r>
              <a:rPr lang="ro-RO" dirty="0"/>
              <a:t>– Management educațional în context </a:t>
            </a:r>
            <a:r>
              <a:rPr lang="ro-RO" dirty="0" err="1"/>
              <a:t>mentoral</a:t>
            </a:r>
            <a:endParaRPr lang="ro-RO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b="1" dirty="0"/>
              <a:t>PROF IV </a:t>
            </a:r>
            <a:r>
              <a:rPr lang="ro-RO" dirty="0"/>
              <a:t>– </a:t>
            </a:r>
            <a:r>
              <a:rPr lang="ro-RO" dirty="0" err="1"/>
              <a:t>Coaching</a:t>
            </a:r>
            <a:r>
              <a:rPr lang="ro-RO" dirty="0"/>
              <a:t> în procesul de predare-învățare-evaluare în context </a:t>
            </a:r>
            <a:r>
              <a:rPr lang="ro-RO" dirty="0" err="1"/>
              <a:t>blended-learning</a:t>
            </a:r>
            <a:endParaRPr dirty="0"/>
          </a:p>
        </p:txBody>
      </p:sp>
      <p:sp>
        <p:nvSpPr>
          <p:cNvPr id="2" name="Săgeată: jos 1">
            <a:extLst>
              <a:ext uri="{FF2B5EF4-FFF2-40B4-BE49-F238E27FC236}">
                <a16:creationId xmlns:a16="http://schemas.microsoft.com/office/drawing/2014/main" id="{81E85677-47BE-5D36-B599-F1788E7575C0}"/>
              </a:ext>
            </a:extLst>
          </p:cNvPr>
          <p:cNvSpPr/>
          <p:nvPr/>
        </p:nvSpPr>
        <p:spPr>
          <a:xfrm>
            <a:off x="3190240" y="1991360"/>
            <a:ext cx="484632" cy="978408"/>
          </a:xfrm>
          <a:prstGeom prst="downArrow">
            <a:avLst/>
          </a:prstGeom>
          <a:ln>
            <a:solidFill>
              <a:srgbClr val="200D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97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Nomogramă 4">
            <a:extLst>
              <a:ext uri="{FF2B5EF4-FFF2-40B4-BE49-F238E27FC236}">
                <a16:creationId xmlns:a16="http://schemas.microsoft.com/office/drawing/2014/main" id="{6DC16A94-CFBB-F987-B0F6-482DCA5E4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7137859"/>
              </p:ext>
            </p:extLst>
          </p:nvPr>
        </p:nvGraphicFramePr>
        <p:xfrm>
          <a:off x="1117600" y="821266"/>
          <a:ext cx="97942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reptunghi 5">
            <a:extLst>
              <a:ext uri="{FF2B5EF4-FFF2-40B4-BE49-F238E27FC236}">
                <a16:creationId xmlns:a16="http://schemas.microsoft.com/office/drawing/2014/main" id="{C616329E-16C7-4394-E7F1-47E785A52AD6}"/>
              </a:ext>
            </a:extLst>
          </p:cNvPr>
          <p:cNvSpPr/>
          <p:nvPr/>
        </p:nvSpPr>
        <p:spPr>
          <a:xfrm>
            <a:off x="3804920" y="5618480"/>
            <a:ext cx="4582160" cy="4182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>
                <a:latin typeface="Arial Black" panose="020B0A04020102020204" pitchFamily="34" charset="0"/>
              </a:rPr>
              <a:t>PROF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948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34"/>
          <p:cNvSpPr txBox="1"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ro-RO" dirty="0"/>
              <a:t>„PROF I – MANAGEMENT EDUCAȚIONAL ÎN CONTEXT MENTORAL”</a:t>
            </a:r>
            <a:endParaRPr dirty="0"/>
          </a:p>
        </p:txBody>
      </p:sp>
      <p:sp>
        <p:nvSpPr>
          <p:cNvPr id="1181" name="Google Shape;1181;p134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o-RO" sz="1200" b="0" i="0" u="none" strike="noStrike" kern="0" cap="none" spc="0" normalizeH="0" baseline="0" noProof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PREZENTARE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134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o-RO" sz="1200" b="0" i="0" u="none" strike="noStrike" kern="0" cap="none" spc="0" normalizeH="0" baseline="0" noProof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B67417C8-A2A5-C49E-8194-60623E11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34" y="5136834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26090" y="328702"/>
            <a:ext cx="5586904" cy="35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20312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dirty="0"/>
              <a:t>M1 </a:t>
            </a:r>
            <a:br>
              <a:rPr lang="ro-RO" sz="2400" dirty="0"/>
            </a:br>
            <a:r>
              <a:rPr lang="ro-RO" sz="2400" dirty="0"/>
              <a:t>MODULUL 1: MENTORATUL DE CARIERĂ DIDACTICĂ – DE LA CONCEPT, LA ACȚIUNE</a:t>
            </a:r>
            <a:br>
              <a:rPr lang="ro-RO" sz="2400" dirty="0"/>
            </a:b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65492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M1 - MENTORATUL DE CARIERĂ DIDACTICĂ – DE LA CONCEPT, LA ACȚIUNE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19230" y="2162556"/>
            <a:ext cx="9711890" cy="398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it-IT" dirty="0"/>
              <a:t>1.1. Noile politici europene și naționale în profesionalizarea carierei didactice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1.2 Concepte și procese de profesionalizare cu privire la mentoratul didactic, aspecte legislative naționale și internaționale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1.3 Procesul de mentorat: concepte, tipuri, roluri, etape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1.4 Mentoratul în domeniul </a:t>
            </a:r>
            <a:r>
              <a:rPr lang="ro-RO" dirty="0" err="1"/>
              <a:t>educaționa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1.5 Diferențe culturale și de gen în procesul de mentorat</a:t>
            </a: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75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02548" y="0"/>
            <a:ext cx="5586904" cy="35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20312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dirty="0"/>
              <a:t>M2 </a:t>
            </a:r>
            <a:br>
              <a:rPr lang="ro-RO" sz="2400" dirty="0"/>
            </a:br>
            <a:r>
              <a:rPr lang="ro-RO" sz="2400" dirty="0"/>
              <a:t>MODULUL 2: ELEMENTE DE EDUCAȚIA ADULȚILOR ȘI MENTORATUL DE CARIERĂ DIDACTICĂ – VALORI, PRINCIPII, CARACTERISTICI</a:t>
            </a:r>
            <a:br>
              <a:rPr lang="ro-RO" sz="2400" dirty="0"/>
            </a:br>
            <a:br>
              <a:rPr lang="ro-RO" sz="2400" dirty="0"/>
            </a:b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100839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MODULUL 2: ELEMENTE DE EDUCAȚIA ADULȚILOR ȘI MENTORATUL DE CARIERĂ DIDACTICĂ – VALORI, PRINCIPII, CARACTERISTICI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29390" y="2873756"/>
            <a:ext cx="7121090" cy="186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2.1	Principii și modele ale învățării la adulți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2.2	Proiectarea și organizarea procesului de instruire a adulților/ formatorilor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2.3	Managementul situațiilor și personalităților dificile în contextul formării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99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454948" y="1127761"/>
            <a:ext cx="5586904" cy="17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o-RO" sz="2400" dirty="0"/>
              <a:t>M3 </a:t>
            </a:r>
            <a:br>
              <a:rPr lang="ro-RO" sz="2400" dirty="0"/>
            </a:br>
            <a:br>
              <a:rPr lang="ro-RO" sz="2400" dirty="0"/>
            </a:br>
            <a:r>
              <a:rPr lang="ro-RO" sz="2400" dirty="0"/>
              <a:t>MODULUL 3: </a:t>
            </a:r>
            <a:r>
              <a:rPr lang="en-US" sz="2400" dirty="0"/>
              <a:t>PROIECTAREA ACTIVITĂȚII DE MENTORAT</a:t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dirty="0"/>
            </a:br>
            <a:br>
              <a:rPr lang="ro-RO" sz="2400" dirty="0"/>
            </a:b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4267608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6897893" cy="122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sym typeface="Arial Black"/>
              </a:rPr>
              <a:t>MODULUL 3: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sym typeface="Arial Black"/>
              </a:rPr>
              <a:t>PROIECTAREA ACTIVITĂȚII DE MENTORAT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19230" y="2011546"/>
            <a:ext cx="7293810" cy="398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3.1 Identificarea nevoilor de formare și dezvoltare profesională în cariera didactică - strategii si instrumente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3.2 Factori ce contribuie la eficiența procesului de mentorat în educație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3.3 Strategii în activitatea de mentorat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3.4 Facilitarea învățării de profunzime. Dezvoltarea </a:t>
            </a:r>
            <a:r>
              <a:rPr lang="ro-RO" dirty="0" err="1"/>
              <a:t>capacităţilor</a:t>
            </a:r>
            <a:r>
              <a:rPr lang="ro-RO" dirty="0"/>
              <a:t> de predare a conținuturilor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3.5 Etica relațiilor de mentorat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4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26090" y="328703"/>
            <a:ext cx="558690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20312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br>
              <a:rPr lang="ro-RO" sz="1200" dirty="0"/>
            </a:br>
            <a:endParaRPr sz="12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48AAD6-7C04-92D6-D2E6-DAF164593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720" y="4141138"/>
            <a:ext cx="2998311" cy="250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192C09F1-9CA9-E0C4-931D-2A57F16D4334}"/>
              </a:ext>
            </a:extLst>
          </p:cNvPr>
          <p:cNvSpPr txBox="1"/>
          <p:nvPr/>
        </p:nvSpPr>
        <p:spPr>
          <a:xfrm>
            <a:off x="3230880" y="128281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finanțare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europeană</a:t>
            </a:r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își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propune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asigurarea</a:t>
            </a:r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mentoratului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</a:t>
            </a:r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întregii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cariere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învățământ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preuniversitar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național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coerent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fiabil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formare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profesională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competenței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6256C147-0CBD-ADEE-7888-DC64F5E62C04}"/>
              </a:ext>
            </a:extLst>
          </p:cNvPr>
          <p:cNvSpPr txBox="1"/>
          <p:nvPr/>
        </p:nvSpPr>
        <p:spPr>
          <a:xfrm>
            <a:off x="3048000" y="208482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Goudy Stout" panose="0202090407030B020401" pitchFamily="18" charset="0"/>
              </a:rPr>
              <a:t>CE ESTE PROIECTUL </a:t>
            </a:r>
            <a:r>
              <a:rPr lang="ro-RO" sz="3200" dirty="0">
                <a:solidFill>
                  <a:schemeClr val="accent6">
                    <a:lumMod val="75000"/>
                  </a:schemeClr>
                </a:solidFill>
                <a:latin typeface="Goudy Stout" panose="0202090407030B020401" pitchFamily="18" charset="0"/>
              </a:rPr>
              <a:t>PROF</a:t>
            </a:r>
            <a:r>
              <a:rPr lang="ro-RO" sz="2400" dirty="0">
                <a:solidFill>
                  <a:schemeClr val="accent6">
                    <a:lumMod val="75000"/>
                  </a:schemeClr>
                </a:solidFill>
                <a:latin typeface="Goudy Stout" panose="0202090407030B020401" pitchFamily="18" charset="0"/>
              </a:rPr>
              <a:t>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Goudy Stout" panose="0202090407030B020401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454948" y="1127760"/>
            <a:ext cx="5586904" cy="23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o-RO" sz="2400" dirty="0"/>
              <a:t>M4 </a:t>
            </a:r>
            <a:br>
              <a:rPr lang="ro-RO" sz="2400" dirty="0"/>
            </a:br>
            <a:br>
              <a:rPr lang="ro-RO" sz="2400" dirty="0"/>
            </a:br>
            <a:r>
              <a:rPr lang="ro-RO" sz="2400" dirty="0"/>
              <a:t>MODULUL 4: </a:t>
            </a:r>
            <a:r>
              <a:rPr lang="en-US" sz="2400" dirty="0"/>
              <a:t>MANAGEMENTUL PROCESULUI DE MENTORAT DIDACTIC</a:t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dirty="0"/>
            </a:br>
            <a:br>
              <a:rPr lang="ro-RO" sz="2400" dirty="0"/>
            </a:b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235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M4 - MANAGEMENTUL PROCESULUI DE MENTORAT DIDACTIC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600510" y="1894716"/>
            <a:ext cx="7923730" cy="398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4.1 </a:t>
            </a:r>
            <a:r>
              <a:rPr lang="it-IT" dirty="0"/>
              <a:t>Managementul prin obiective (MbO): stabilirea obiectivelor, implementare,</a:t>
            </a:r>
            <a:r>
              <a:rPr lang="ro-RO" dirty="0"/>
              <a:t> </a:t>
            </a:r>
            <a:r>
              <a:rPr lang="it-IT" dirty="0"/>
              <a:t>monitorizare, evaluare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4.2 </a:t>
            </a:r>
            <a:r>
              <a:rPr lang="it-IT" dirty="0"/>
              <a:t>Autocunoaștere si performanță -</a:t>
            </a:r>
            <a:r>
              <a:rPr lang="ro-RO" dirty="0"/>
              <a:t> </a:t>
            </a:r>
            <a:r>
              <a:rPr lang="it-IT" dirty="0"/>
              <a:t>explorarea profilului</a:t>
            </a:r>
            <a:r>
              <a:rPr lang="ro-RO" dirty="0"/>
              <a:t> </a:t>
            </a:r>
            <a:r>
              <a:rPr lang="it-IT" dirty="0"/>
              <a:t>personal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4.3 </a:t>
            </a:r>
            <a:r>
              <a:rPr lang="it-IT" dirty="0"/>
              <a:t>Motivație: Instrumente și tehnici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4.4 Comunicarea Asertivă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4.5 </a:t>
            </a:r>
            <a:r>
              <a:rPr lang="it-IT" dirty="0"/>
              <a:t>Cunoașterea echipei - stadii si profiluri de interac</a:t>
            </a:r>
            <a:r>
              <a:rPr lang="ro-RO" dirty="0"/>
              <a:t>ț</a:t>
            </a:r>
            <a:r>
              <a:rPr lang="it-IT" dirty="0"/>
              <a:t>iune</a:t>
            </a:r>
            <a:endParaRPr lang="ro-RO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4.6 </a:t>
            </a:r>
            <a:r>
              <a:rPr lang="it-IT" dirty="0"/>
              <a:t>Tehnici de lucru pentru gestionarea și consolidarea </a:t>
            </a:r>
            <a:endParaRPr lang="ro-RO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it-IT" dirty="0"/>
              <a:t>echipei </a:t>
            </a:r>
            <a:r>
              <a:rPr lang="ro-RO" dirty="0"/>
              <a:t> </a:t>
            </a:r>
            <a:r>
              <a:rPr lang="it-IT" dirty="0"/>
              <a:t>și a încrederii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2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454948" y="1127760"/>
            <a:ext cx="5586904" cy="23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o-RO" sz="2400" dirty="0"/>
              <a:t>M5 </a:t>
            </a:r>
            <a:br>
              <a:rPr lang="ro-RO" sz="2400" dirty="0"/>
            </a:br>
            <a:br>
              <a:rPr lang="ro-RO" sz="2400" dirty="0"/>
            </a:br>
            <a:r>
              <a:rPr lang="ro-RO" sz="2400" dirty="0"/>
              <a:t>MODULUL 5: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CONSILIERE PENTRU FORMARE ȘI DEZVOLTARE PROFESIONALĂ ÎN MENTORATUL DE CARIERĂ DIDACTICĂ </a:t>
            </a:r>
            <a:br>
              <a:rPr lang="ro-RO" sz="2400" dirty="0"/>
            </a:br>
            <a:br>
              <a:rPr lang="ro-RO" sz="2400" dirty="0"/>
            </a:b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18168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420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M5 - </a:t>
            </a:r>
            <a:r>
              <a:rPr lang="en-US" sz="2400" dirty="0"/>
              <a:t>CONSILIERE PENTRU FORMARE ȘI DEZVOLTARE PROFESIONALĂ ÎN MENTORATUL DE CARIERĂ DIDACTICĂ </a:t>
            </a:r>
            <a:endParaRPr sz="2400"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70030" y="2416556"/>
            <a:ext cx="7283650" cy="322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5.1 Tehnici de </a:t>
            </a:r>
            <a:r>
              <a:rPr lang="ro-RO" dirty="0" err="1"/>
              <a:t>coaching</a:t>
            </a:r>
            <a:r>
              <a:rPr lang="ro-RO" dirty="0"/>
              <a:t>, consiliere și orientare psihopedagogică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5.2 Îndrumarea profesorilor debutanți în demersul de proiectare didactică – proiectarea lecției și a unității de învățare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5.3 Relaționarea în procesul de mentorat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5.4 </a:t>
            </a:r>
            <a:r>
              <a:rPr lang="it-IT" dirty="0"/>
              <a:t>Dezvoltarea personală și profesională în cariera didactică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26090" y="328703"/>
            <a:ext cx="558690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20312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dirty="0"/>
              <a:t>M6 </a:t>
            </a:r>
            <a:br>
              <a:rPr lang="ro-RO" sz="2400" dirty="0"/>
            </a:br>
            <a:r>
              <a:rPr lang="ro-RO" sz="2400" dirty="0"/>
              <a:t>EVALUAREA ȘI VALIDAREA COMPETENȚELOR PROFESIONALE DIDACTICE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74478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M6 - EVALUAREA ȘI VALIDAREA COMPETENȚELOR PROFESIONALE DIDACTICE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29390" y="2873756"/>
            <a:ext cx="7212530" cy="24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6.1	Elaborarea metodelor și instrumentelor de evaluare la adulți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6.2	Evaluarea și autoevaluarea în activitățile de mentorat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6.3	Standarde profesionale didactice și niveluri de calificare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24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34"/>
          <p:cNvSpPr txBox="1"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ro-RO" dirty="0"/>
              <a:t>„PROF II – MENTORAT DE PRACTICĂ PEDAGOGICĂ”</a:t>
            </a:r>
            <a:endParaRPr dirty="0"/>
          </a:p>
        </p:txBody>
      </p:sp>
      <p:sp>
        <p:nvSpPr>
          <p:cNvPr id="1181" name="Google Shape;1181;p134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o-RO" sz="1200" b="0" i="0" u="none" strike="noStrike" kern="0" cap="none" spc="0" normalizeH="0" baseline="0" noProof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PREZENTARE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134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o-RO" sz="1200" b="0" i="0" u="none" strike="noStrike" kern="0" cap="none" spc="0" normalizeH="0" baseline="0" noProof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B67417C8-A2A5-C49E-8194-60623E11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34" y="5136834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85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26090" y="328702"/>
            <a:ext cx="5586904" cy="3562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20312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dirty="0"/>
              <a:t>M1 </a:t>
            </a:r>
            <a:br>
              <a:rPr lang="ro-RO" sz="2400" dirty="0"/>
            </a:br>
            <a:r>
              <a:rPr lang="ro-RO" sz="2400" dirty="0"/>
              <a:t>MODULUL 1: MENTORATUL DE PRACTICĂ PEDAGOGICĂ - PREMISĂ A GENERĂRII</a:t>
            </a:r>
            <a:br>
              <a:rPr lang="ro-RO" sz="2400" dirty="0"/>
            </a:br>
            <a:r>
              <a:rPr lang="ro-RO" sz="2400" dirty="0"/>
              <a:t>CALITĂȚII EDUCAȚIEI</a:t>
            </a:r>
            <a:br>
              <a:rPr lang="ro-RO" sz="2400" dirty="0"/>
            </a:b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146320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251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MODULUL 1: MENTORATUL DE PRACTICĂ PEDAGOGICĂ - PREMISĂ A GENERĂRII</a:t>
            </a:r>
            <a:b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CALITĂȚII EDUCAȚIEI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620830" y="2223105"/>
            <a:ext cx="8441890" cy="3772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000" dirty="0"/>
              <a:t>1.1. </a:t>
            </a:r>
            <a:r>
              <a:rPr lang="en-US" sz="2000" dirty="0" err="1"/>
              <a:t>Rolul</a:t>
            </a:r>
            <a:r>
              <a:rPr lang="en-US" sz="2000" dirty="0"/>
              <a:t> </a:t>
            </a:r>
            <a:r>
              <a:rPr lang="en-US" sz="2000" dirty="0" err="1"/>
              <a:t>mentoratului</a:t>
            </a:r>
            <a:r>
              <a:rPr lang="en-US" sz="2000" dirty="0"/>
              <a:t> – context </a:t>
            </a:r>
            <a:r>
              <a:rPr lang="en-US" sz="2000" dirty="0" err="1"/>
              <a:t>european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național</a:t>
            </a:r>
            <a:r>
              <a:rPr lang="en-US" sz="2000" dirty="0"/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000" dirty="0"/>
              <a:t>1.2. </a:t>
            </a:r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axiologică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praxiologică</a:t>
            </a:r>
            <a:r>
              <a:rPr lang="en-US" sz="2000" dirty="0"/>
              <a:t> a </a:t>
            </a:r>
            <a:r>
              <a:rPr lang="en-US" sz="2000" dirty="0" err="1"/>
              <a:t>mentoratului</a:t>
            </a:r>
            <a:r>
              <a:rPr lang="en-US" sz="2000" dirty="0"/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000" dirty="0"/>
              <a:t>1.3. </a:t>
            </a:r>
            <a:r>
              <a:rPr lang="en-US" sz="2000" dirty="0" err="1"/>
              <a:t>Mentoratul</a:t>
            </a:r>
            <a:r>
              <a:rPr lang="en-US" sz="2000" dirty="0"/>
              <a:t> de </a:t>
            </a:r>
            <a:r>
              <a:rPr lang="en-US" sz="2000" dirty="0" err="1"/>
              <a:t>practică</a:t>
            </a:r>
            <a:r>
              <a:rPr lang="en-US" sz="2000" dirty="0"/>
              <a:t> </a:t>
            </a:r>
            <a:r>
              <a:rPr lang="en-US" sz="2000" dirty="0" err="1"/>
              <a:t>pedagogică</a:t>
            </a:r>
            <a:r>
              <a:rPr lang="en-US" sz="2000" dirty="0"/>
              <a:t> -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profesiune</a:t>
            </a:r>
            <a:r>
              <a:rPr lang="en-US" sz="2000" dirty="0"/>
              <a:t>, </a:t>
            </a:r>
            <a:r>
              <a:rPr lang="en-US" sz="2000" dirty="0" err="1"/>
              <a:t>vocație</a:t>
            </a:r>
            <a:r>
              <a:rPr lang="en-US" sz="2000" dirty="0"/>
              <a:t>, </a:t>
            </a:r>
            <a:r>
              <a:rPr lang="en-US" sz="2000" dirty="0" err="1"/>
              <a:t>artă</a:t>
            </a:r>
            <a:r>
              <a:rPr lang="en-US" sz="2000" dirty="0"/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000" dirty="0"/>
              <a:t>1.4. </a:t>
            </a:r>
            <a:r>
              <a:rPr lang="en-US" sz="2000" dirty="0" err="1"/>
              <a:t>Structura</a:t>
            </a:r>
            <a:r>
              <a:rPr lang="en-US" sz="2000" dirty="0"/>
              <a:t> de </a:t>
            </a:r>
            <a:r>
              <a:rPr lang="en-US" sz="2000" dirty="0" err="1"/>
              <a:t>personalitate</a:t>
            </a:r>
            <a:r>
              <a:rPr lang="en-US" sz="2000" dirty="0"/>
              <a:t>, </a:t>
            </a:r>
            <a:r>
              <a:rPr lang="en-US" sz="2000" dirty="0" err="1"/>
              <a:t>profilul</a:t>
            </a:r>
            <a:r>
              <a:rPr lang="en-US" sz="2000" dirty="0"/>
              <a:t> de </a:t>
            </a:r>
            <a:r>
              <a:rPr lang="en-US" sz="2000" dirty="0" err="1"/>
              <a:t>competențe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rolurile</a:t>
            </a:r>
            <a:r>
              <a:rPr lang="en-US" sz="2000" dirty="0"/>
              <a:t> </a:t>
            </a:r>
            <a:r>
              <a:rPr lang="en-US" sz="2000" dirty="0" err="1"/>
              <a:t>mentorului</a:t>
            </a:r>
            <a:r>
              <a:rPr lang="en-US" sz="2000" dirty="0"/>
              <a:t> de </a:t>
            </a:r>
            <a:r>
              <a:rPr lang="en-US" sz="2000" dirty="0" err="1"/>
              <a:t>practică</a:t>
            </a:r>
            <a:r>
              <a:rPr lang="ro-RO" sz="2000" dirty="0"/>
              <a:t> </a:t>
            </a:r>
            <a:r>
              <a:rPr lang="en-US" sz="2000" dirty="0" err="1"/>
              <a:t>pedagogică</a:t>
            </a:r>
            <a:r>
              <a:rPr lang="en-US" sz="2000" dirty="0"/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000" dirty="0"/>
              <a:t>1.5. </a:t>
            </a:r>
            <a:r>
              <a:rPr lang="en-US" sz="2000" dirty="0" err="1"/>
              <a:t>Mentoratul</a:t>
            </a:r>
            <a:r>
              <a:rPr lang="en-US" sz="2000" dirty="0"/>
              <a:t> de </a:t>
            </a:r>
            <a:r>
              <a:rPr lang="en-US" sz="2000" dirty="0" err="1"/>
              <a:t>practică</a:t>
            </a:r>
            <a:r>
              <a:rPr lang="en-US" sz="2000" dirty="0"/>
              <a:t> </a:t>
            </a:r>
            <a:r>
              <a:rPr lang="en-US" sz="2000" dirty="0" err="1"/>
              <a:t>pedagogică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etapa</a:t>
            </a:r>
            <a:r>
              <a:rPr lang="en-US" sz="2000" dirty="0"/>
              <a:t> </a:t>
            </a:r>
            <a:r>
              <a:rPr lang="en-US" sz="2000" dirty="0" err="1"/>
              <a:t>formării</a:t>
            </a:r>
            <a:r>
              <a:rPr lang="en-US" sz="2000" dirty="0"/>
              <a:t> </a:t>
            </a:r>
            <a:r>
              <a:rPr lang="en-US" sz="2000" dirty="0" err="1"/>
              <a:t>inițiale</a:t>
            </a:r>
            <a:r>
              <a:rPr lang="en-US" sz="2000" dirty="0"/>
              <a:t> a </a:t>
            </a:r>
            <a:endParaRPr lang="ro-RO" sz="20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000" dirty="0" err="1"/>
              <a:t>viitorilor</a:t>
            </a:r>
            <a:r>
              <a:rPr lang="en-US" sz="2000" dirty="0"/>
              <a:t> </a:t>
            </a:r>
            <a:r>
              <a:rPr lang="en-US" sz="2000" dirty="0" err="1"/>
              <a:t>profesori</a:t>
            </a:r>
            <a:r>
              <a:rPr lang="en-US" sz="2000" dirty="0"/>
              <a:t>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sz="2000" dirty="0"/>
              <a:t>1.6. </a:t>
            </a:r>
            <a:r>
              <a:rPr lang="en-US" sz="2000" dirty="0" err="1"/>
              <a:t>Formarea</a:t>
            </a:r>
            <a:r>
              <a:rPr lang="en-US" sz="2000" dirty="0"/>
              <a:t> </a:t>
            </a:r>
            <a:r>
              <a:rPr lang="en-US" sz="2000" dirty="0" err="1"/>
              <a:t>mentorilor</a:t>
            </a:r>
            <a:r>
              <a:rPr lang="en-US" sz="2000" dirty="0"/>
              <a:t> de </a:t>
            </a:r>
            <a:r>
              <a:rPr lang="en-US" sz="2000" dirty="0" err="1"/>
              <a:t>practică</a:t>
            </a:r>
            <a:r>
              <a:rPr lang="en-US" sz="2000" dirty="0"/>
              <a:t> </a:t>
            </a:r>
            <a:r>
              <a:rPr lang="en-US" sz="2000" dirty="0" err="1"/>
              <a:t>pedagogică</a:t>
            </a:r>
            <a:r>
              <a:rPr lang="en-US" sz="2000" dirty="0"/>
              <a:t> – </a:t>
            </a:r>
            <a:r>
              <a:rPr lang="en-US" sz="2000" dirty="0" err="1"/>
              <a:t>investiție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educației</a:t>
            </a:r>
            <a:r>
              <a:rPr lang="en-US" sz="2000" dirty="0"/>
              <a:t> </a:t>
            </a:r>
            <a:endParaRPr sz="2000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17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26090" y="328703"/>
            <a:ext cx="558690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20312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dirty="0"/>
              <a:t>M2 </a:t>
            </a:r>
            <a:br>
              <a:rPr lang="ro-RO" sz="2400" dirty="0"/>
            </a:br>
            <a:r>
              <a:rPr lang="ro-RO" sz="2400" dirty="0"/>
              <a:t>PROFESIONALIZAREA CARIEREI DIDACTICE PRIN MENTORATUL DE PRACTICĂ</a:t>
            </a:r>
            <a:br>
              <a:rPr lang="ro-RO" sz="2400" dirty="0"/>
            </a:br>
            <a:r>
              <a:rPr lang="ro-RO" sz="2400" dirty="0"/>
              <a:t>PEDAGOGICĂ – POLITICI ȘI DIRECȚII DE ACȚIUNE</a:t>
            </a: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38666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ăgeată: pentagon 1">
            <a:extLst>
              <a:ext uri="{FF2B5EF4-FFF2-40B4-BE49-F238E27FC236}">
                <a16:creationId xmlns:a16="http://schemas.microsoft.com/office/drawing/2014/main" id="{92E94850-935D-EDF8-C194-F6AFA1C54F69}"/>
              </a:ext>
            </a:extLst>
          </p:cNvPr>
          <p:cNvSpPr/>
          <p:nvPr/>
        </p:nvSpPr>
        <p:spPr>
          <a:xfrm>
            <a:off x="325120" y="1122680"/>
            <a:ext cx="8402320" cy="4815840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C8F"/>
              </a:buClr>
              <a:buSzPts val="2400"/>
              <a:buFont typeface="Arial"/>
              <a:buNone/>
              <a:tabLst/>
              <a:defRPr/>
            </a:pPr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Proiectul PROF se constituie într-o intervenție integrată la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2C8F"/>
              </a:buClr>
              <a:buSzPts val="2400"/>
              <a:buFont typeface="Arial"/>
              <a:buNone/>
              <a:tabLst/>
              <a:defRPr/>
            </a:pPr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nivelul sistemului național de educație, creând punți solide și sustenabile între învățământul universitar și învățământul preuniversitar, între formarea inițială și formarea continuă a cadrelor cadrelor didactice din învățământul preuniversitar. Proiectul PROF  își propune crearea a 100 de Baze de Practică Pedagogică (BPP) și asigurarea mentoratului profesional pe durata întregii cariere didactice, în interesul unui sistem național coerent și fiabil de formare inițială și continuă a profesorilor, care să  genereze și să dezvolte competența didactică necesară obținerii performanței pedagogice, în activitatea de predare/formare și în activitatea de  management educațional, în contextul procesului global de digitalizare a sistemelor de educație.</a:t>
            </a:r>
          </a:p>
        </p:txBody>
      </p:sp>
      <p:sp>
        <p:nvSpPr>
          <p:cNvPr id="3" name="Săgeată: pentagon 2">
            <a:extLst>
              <a:ext uri="{FF2B5EF4-FFF2-40B4-BE49-F238E27FC236}">
                <a16:creationId xmlns:a16="http://schemas.microsoft.com/office/drawing/2014/main" id="{05BBC813-BD8F-0FBE-A3B4-64FA9227B648}"/>
              </a:ext>
            </a:extLst>
          </p:cNvPr>
          <p:cNvSpPr/>
          <p:nvPr/>
        </p:nvSpPr>
        <p:spPr>
          <a:xfrm rot="10800000">
            <a:off x="9682480" y="3067625"/>
            <a:ext cx="2346960" cy="722750"/>
          </a:xfrm>
          <a:prstGeom prst="homePlat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id="{512A1125-8DA8-67FF-D123-CA2B56D1953D}"/>
              </a:ext>
            </a:extLst>
          </p:cNvPr>
          <p:cNvSpPr/>
          <p:nvPr/>
        </p:nvSpPr>
        <p:spPr>
          <a:xfrm>
            <a:off x="10068560" y="3149599"/>
            <a:ext cx="1879600" cy="558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o-RO" sz="2000" b="1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Arial Black"/>
                <a:cs typeface="Arial Black"/>
                <a:sym typeface="Arial Black"/>
              </a:rPr>
              <a:t>PROIECTUL PROF</a:t>
            </a:r>
            <a:endParaRPr lang="en-US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30BEDEF-C1D1-B7FD-730A-949DE60DB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160" y="5157180"/>
            <a:ext cx="1696720" cy="14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M2 - PROFESIONALIZAREA CARIEREI DIDACTICE PRIN MENTORATUL DE PRACTICĂ</a:t>
            </a:r>
            <a:b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PEDAGOGICĂ – POLITICI ȘI DIRECȚII DE ACȚIUNE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641150" y="2223105"/>
            <a:ext cx="7527490" cy="241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dirty="0"/>
              <a:t>2.1. </a:t>
            </a:r>
            <a:r>
              <a:rPr lang="en-US" dirty="0" err="1"/>
              <a:t>Politici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profesionalizarea</a:t>
            </a:r>
            <a:r>
              <a:rPr lang="en-US" dirty="0"/>
              <a:t> </a:t>
            </a:r>
            <a:r>
              <a:rPr lang="en-US" dirty="0" err="1"/>
              <a:t>didactică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mentoratul</a:t>
            </a:r>
            <a:r>
              <a:rPr lang="ro-RO" dirty="0"/>
              <a:t> </a:t>
            </a:r>
            <a:r>
              <a:rPr lang="en-US" dirty="0"/>
              <a:t>pedagogic</a:t>
            </a:r>
            <a:endParaRPr lang="ro-RO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dirty="0"/>
              <a:t>2.2. </a:t>
            </a:r>
            <a:r>
              <a:rPr lang="en-US" dirty="0" err="1"/>
              <a:t>Cariera</a:t>
            </a:r>
            <a:r>
              <a:rPr lang="en-US" dirty="0"/>
              <a:t> </a:t>
            </a:r>
            <a:r>
              <a:rPr lang="en-US" dirty="0" err="1"/>
              <a:t>didactică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dezvoltarea</a:t>
            </a:r>
            <a:r>
              <a:rPr lang="en-US" dirty="0"/>
              <a:t> </a:t>
            </a:r>
            <a:r>
              <a:rPr lang="en-US" dirty="0" err="1"/>
              <a:t>profesională</a:t>
            </a:r>
            <a:r>
              <a:rPr lang="en-US" dirty="0"/>
              <a:t> – </a:t>
            </a:r>
            <a:r>
              <a:rPr lang="en-US" dirty="0" err="1"/>
              <a:t>domeniu</a:t>
            </a:r>
            <a:r>
              <a:rPr lang="en-US" dirty="0"/>
              <a:t> </a:t>
            </a:r>
            <a:r>
              <a:rPr lang="en-US" dirty="0" err="1"/>
              <a:t>prioritar</a:t>
            </a:r>
            <a:r>
              <a:rPr lang="en-US" dirty="0"/>
              <a:t> al </a:t>
            </a:r>
            <a:r>
              <a:rPr lang="en-US" dirty="0" err="1"/>
              <a:t>politicilor</a:t>
            </a:r>
            <a:r>
              <a:rPr lang="ro-RO" dirty="0"/>
              <a:t> </a:t>
            </a:r>
            <a:r>
              <a:rPr lang="en-US" dirty="0" err="1"/>
              <a:t>educaționale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formarea</a:t>
            </a:r>
            <a:r>
              <a:rPr lang="en-US" dirty="0"/>
              <a:t> </a:t>
            </a:r>
            <a:r>
              <a:rPr lang="en-US" dirty="0" err="1"/>
              <a:t>profesorilor</a:t>
            </a:r>
            <a:endParaRPr lang="en-US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dirty="0"/>
              <a:t>2.3. </a:t>
            </a:r>
            <a:r>
              <a:rPr lang="en-US" dirty="0" err="1"/>
              <a:t>Mentoratul</a:t>
            </a:r>
            <a:r>
              <a:rPr lang="en-US" dirty="0"/>
              <a:t> de </a:t>
            </a:r>
            <a:r>
              <a:rPr lang="en-US" dirty="0" err="1"/>
              <a:t>practică</a:t>
            </a:r>
            <a:r>
              <a:rPr lang="en-US" dirty="0"/>
              <a:t> </a:t>
            </a:r>
            <a:r>
              <a:rPr lang="en-US" dirty="0" err="1"/>
              <a:t>pedagogică</a:t>
            </a:r>
            <a:r>
              <a:rPr lang="en-US" dirty="0"/>
              <a:t> – </a:t>
            </a:r>
            <a:r>
              <a:rPr lang="en-US" dirty="0" err="1"/>
              <a:t>premisă</a:t>
            </a:r>
            <a:r>
              <a:rPr lang="en-US" dirty="0"/>
              <a:t> de </a:t>
            </a:r>
            <a:r>
              <a:rPr lang="en-US" dirty="0" err="1"/>
              <a:t>bază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profesionalizarea</a:t>
            </a:r>
            <a:r>
              <a:rPr lang="en-US" dirty="0"/>
              <a:t> </a:t>
            </a:r>
            <a:r>
              <a:rPr lang="en-US" dirty="0" err="1"/>
              <a:t>carierei</a:t>
            </a:r>
            <a:r>
              <a:rPr lang="ro-RO" dirty="0"/>
              <a:t> </a:t>
            </a:r>
            <a:r>
              <a:rPr lang="en-US" dirty="0" err="1"/>
              <a:t>didactice</a:t>
            </a: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32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02548" y="613183"/>
            <a:ext cx="558690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dirty="0"/>
              <a:t>M3 </a:t>
            </a:r>
            <a:br>
              <a:rPr lang="ro-RO" sz="2400" dirty="0"/>
            </a:br>
            <a:r>
              <a:rPr lang="ro-RO" sz="2400" dirty="0"/>
              <a:t>MENTORATUL PROIECTĂRII ACTIVITĂȚILOR</a:t>
            </a:r>
            <a:br>
              <a:rPr lang="ro-RO" sz="2400" dirty="0"/>
            </a:br>
            <a:r>
              <a:rPr lang="ro-RO" sz="2400" dirty="0"/>
              <a:t>DIDACTICE</a:t>
            </a: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0773806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M3 - MENTORATUL PROIECTĂRII ACTIVITĂȚILOR</a:t>
            </a:r>
            <a:b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DIDACTICE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29390" y="2873756"/>
            <a:ext cx="7212530" cy="293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romanUcPeriod"/>
            </a:pPr>
            <a:r>
              <a:rPr lang="en-US" dirty="0" err="1"/>
              <a:t>Mentoratul</a:t>
            </a:r>
            <a:r>
              <a:rPr lang="en-US" dirty="0"/>
              <a:t> </a:t>
            </a:r>
            <a:r>
              <a:rPr lang="en-US" dirty="0" err="1"/>
              <a:t>școlar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proiectarea</a:t>
            </a:r>
            <a:r>
              <a:rPr lang="en-US" dirty="0"/>
              <a:t> </a:t>
            </a:r>
            <a:r>
              <a:rPr lang="en-US" dirty="0" err="1"/>
              <a:t>activității</a:t>
            </a:r>
            <a:r>
              <a:rPr lang="en-US" dirty="0"/>
              <a:t> </a:t>
            </a:r>
            <a:r>
              <a:rPr lang="en-US" dirty="0" err="1"/>
              <a:t>didactice</a:t>
            </a:r>
            <a:endParaRPr lang="ro-RO" dirty="0"/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romanUcPeriod"/>
            </a:pPr>
            <a:r>
              <a:rPr lang="ro-RO" dirty="0"/>
              <a:t>Partea întâi – Conceperea și organizarea modernă a activității de mentorat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</a:pPr>
            <a:r>
              <a:rPr lang="ro-RO" dirty="0"/>
              <a:t>         Partea a doua – Optimizarea asistată </a:t>
            </a:r>
            <a:r>
              <a:rPr lang="ro-RO" dirty="0" err="1"/>
              <a:t>mentoral</a:t>
            </a:r>
            <a:r>
              <a:rPr lang="ro-RO" dirty="0"/>
              <a:t> a proiectării activității didactice curente</a:t>
            </a:r>
          </a:p>
          <a:p>
            <a:pPr marL="514350" lvl="0" indent="-514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romanUcPeriod"/>
            </a:pP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65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454948" y="1127761"/>
            <a:ext cx="5586904" cy="171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o-RO" sz="2400" dirty="0"/>
              <a:t>M4 </a:t>
            </a:r>
            <a:br>
              <a:rPr lang="ro-RO" sz="2400" dirty="0"/>
            </a:br>
            <a:br>
              <a:rPr lang="ro-RO" sz="2400" dirty="0"/>
            </a:br>
            <a:r>
              <a:rPr lang="ro-RO" sz="2400" dirty="0"/>
              <a:t>MODULUL 4: </a:t>
            </a:r>
            <a:r>
              <a:rPr lang="en-US" sz="2400" dirty="0"/>
              <a:t>MANAGEMENTUL ACTIVITĂȚILOR DE</a:t>
            </a:r>
            <a:br>
              <a:rPr lang="en-US" sz="2400" dirty="0"/>
            </a:br>
            <a:r>
              <a:rPr lang="en-US" sz="2400" dirty="0"/>
              <a:t>PRACTICĂ PEDAGOGICĂ</a:t>
            </a:r>
            <a:b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400" dirty="0"/>
            </a:br>
            <a:br>
              <a:rPr lang="ro-RO" sz="2400" dirty="0"/>
            </a:b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27828542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650987" y="284481"/>
            <a:ext cx="9463559" cy="87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M4 - MANAGEMENTUL ACTIVITĂȚILOR DE</a:t>
            </a:r>
            <a:b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PRACTICĂ PEDAGOGICĂ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29390" y="1249680"/>
            <a:ext cx="9061650" cy="532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en-US" dirty="0" err="1"/>
              <a:t>Cunoașterea</a:t>
            </a:r>
            <a:r>
              <a:rPr lang="en-US" dirty="0"/>
              <a:t> </a:t>
            </a:r>
            <a:r>
              <a:rPr lang="en-US" dirty="0" err="1"/>
              <a:t>specificului</a:t>
            </a:r>
            <a:r>
              <a:rPr lang="en-US" dirty="0"/>
              <a:t> </a:t>
            </a:r>
            <a:r>
              <a:rPr lang="en-US" dirty="0" err="1"/>
              <a:t>instituției</a:t>
            </a:r>
            <a:r>
              <a:rPr lang="en-US" dirty="0"/>
              <a:t> </a:t>
            </a:r>
            <a:r>
              <a:rPr lang="en-US" dirty="0" err="1"/>
              <a:t>școlare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practicii</a:t>
            </a:r>
            <a:r>
              <a:rPr lang="en-US" dirty="0"/>
              <a:t> </a:t>
            </a:r>
            <a:r>
              <a:rPr lang="en-US" dirty="0" err="1"/>
              <a:t>pedagogice</a:t>
            </a:r>
            <a:endParaRPr lang="ro-RO" dirty="0"/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en-US" dirty="0" err="1"/>
              <a:t>Cunoașterea</a:t>
            </a:r>
            <a:r>
              <a:rPr lang="en-US" dirty="0"/>
              <a:t> </a:t>
            </a:r>
            <a:r>
              <a:rPr lang="en-US" dirty="0" err="1"/>
              <a:t>specificului</a:t>
            </a:r>
            <a:r>
              <a:rPr lang="en-US" dirty="0"/>
              <a:t> </a:t>
            </a:r>
            <a:r>
              <a:rPr lang="en-US" dirty="0" err="1"/>
              <a:t>managementului</a:t>
            </a:r>
            <a:r>
              <a:rPr lang="en-US" dirty="0"/>
              <a:t> </a:t>
            </a:r>
            <a:r>
              <a:rPr lang="en-US" dirty="0" err="1"/>
              <a:t>instituției</a:t>
            </a:r>
            <a:r>
              <a:rPr lang="en-US" dirty="0"/>
              <a:t> </a:t>
            </a:r>
            <a:r>
              <a:rPr lang="en-US" dirty="0" err="1"/>
              <a:t>școlare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practicii</a:t>
            </a:r>
            <a:r>
              <a:rPr lang="en-US" dirty="0"/>
              <a:t> </a:t>
            </a:r>
            <a:r>
              <a:rPr lang="en-US" dirty="0" err="1"/>
              <a:t>pedagogice</a:t>
            </a:r>
            <a:endParaRPr lang="ro-RO" dirty="0"/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en-US" dirty="0" err="1"/>
              <a:t>Managementul</a:t>
            </a:r>
            <a:r>
              <a:rPr lang="en-US" dirty="0"/>
              <a:t> </a:t>
            </a:r>
            <a:r>
              <a:rPr lang="en-US" dirty="0" err="1"/>
              <a:t>calității</a:t>
            </a:r>
            <a:r>
              <a:rPr lang="en-US" dirty="0"/>
              <a:t> </a:t>
            </a:r>
            <a:r>
              <a:rPr lang="en-US" dirty="0" err="1"/>
              <a:t>activităților</a:t>
            </a:r>
            <a:r>
              <a:rPr lang="en-US" dirty="0"/>
              <a:t> de </a:t>
            </a:r>
            <a:r>
              <a:rPr lang="en-US" dirty="0" err="1"/>
              <a:t>practică</a:t>
            </a:r>
            <a:r>
              <a:rPr lang="en-US" dirty="0"/>
              <a:t> </a:t>
            </a:r>
            <a:r>
              <a:rPr lang="en-US" dirty="0" err="1"/>
              <a:t>pedagogică</a:t>
            </a:r>
            <a:endParaRPr lang="ro-RO" dirty="0"/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pt-BR" dirty="0"/>
              <a:t>Tipologia activităților de practică pedagogică</a:t>
            </a:r>
            <a:endParaRPr lang="ro-RO" dirty="0"/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spațiul</a:t>
            </a:r>
            <a:r>
              <a:rPr lang="en-US" dirty="0"/>
              <a:t> virtual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resursele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practica</a:t>
            </a:r>
            <a:r>
              <a:rPr lang="en-US" dirty="0"/>
              <a:t> </a:t>
            </a:r>
            <a:r>
              <a:rPr lang="en-US" dirty="0" err="1"/>
              <a:t>pedagogică</a:t>
            </a:r>
            <a:endParaRPr lang="ro-RO" dirty="0"/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pt-BR" dirty="0"/>
              <a:t>Metodologia mentoratului de practică pedagogică</a:t>
            </a:r>
            <a:endParaRPr lang="ro-RO" dirty="0"/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en-US" dirty="0" err="1"/>
              <a:t>Cunoașterea</a:t>
            </a:r>
            <a:r>
              <a:rPr lang="en-US" dirty="0"/>
              <a:t> </a:t>
            </a:r>
            <a:r>
              <a:rPr lang="en-US" dirty="0" err="1"/>
              <a:t>specificului</a:t>
            </a:r>
            <a:r>
              <a:rPr lang="en-US" dirty="0"/>
              <a:t> </a:t>
            </a:r>
            <a:r>
              <a:rPr lang="en-US" dirty="0" err="1"/>
              <a:t>parteneriatelor</a:t>
            </a:r>
            <a:r>
              <a:rPr lang="en-US" dirty="0"/>
              <a:t> </a:t>
            </a:r>
            <a:r>
              <a:rPr lang="en-US" dirty="0" err="1"/>
              <a:t>educaționale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practicii</a:t>
            </a:r>
            <a:r>
              <a:rPr lang="en-US" dirty="0"/>
              <a:t> </a:t>
            </a:r>
            <a:r>
              <a:rPr lang="en-US" dirty="0" err="1"/>
              <a:t>pedagogice</a:t>
            </a: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45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454948" y="1127760"/>
            <a:ext cx="5586904" cy="23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o-RO" sz="2400" dirty="0"/>
              <a:t>M5 </a:t>
            </a:r>
            <a:br>
              <a:rPr lang="ro-RO" sz="2400" dirty="0"/>
            </a:br>
            <a:br>
              <a:rPr lang="ro-RO" sz="2400" dirty="0"/>
            </a:br>
            <a:r>
              <a:rPr lang="ro-RO" sz="2400" dirty="0"/>
              <a:t>MODULUL 5: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CONSILIERE PENTRU FORMARE ȘI DEZVOLTARE PROFESIONALĂ ÎN MENTORATUL DE </a:t>
            </a:r>
            <a:r>
              <a:rPr lang="ro-R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PRACTICĂ PEDAGOGICĂ</a:t>
            </a:r>
            <a:br>
              <a:rPr lang="ro-RO" sz="2400" dirty="0"/>
            </a:br>
            <a:br>
              <a:rPr lang="ro-RO" sz="2400" dirty="0"/>
            </a:br>
            <a:br>
              <a:rPr lang="ro-RO" sz="1200" dirty="0"/>
            </a:b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3782922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854187" y="759494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MODULUL 5: CONSILIERE PENTRU FORMARE ȘI DEZVOLTARE PROFESIONALĂ ÎN MENTORATUL DE PRACTICĂ PEDAGOGICĂ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29390" y="2245360"/>
            <a:ext cx="8777170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5.1. Profesorul mentor de practică pedagogică – repere contractuale, competențe și caracteristici dezirabile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dirty="0"/>
              <a:t>5.2. </a:t>
            </a:r>
            <a:r>
              <a:rPr lang="en-US" dirty="0" err="1"/>
              <a:t>Colaborarea</a:t>
            </a:r>
            <a:r>
              <a:rPr lang="en-US" dirty="0"/>
              <a:t> </a:t>
            </a:r>
            <a:r>
              <a:rPr lang="en-US" dirty="0" err="1"/>
              <a:t>actorilor</a:t>
            </a:r>
            <a:r>
              <a:rPr lang="en-US" dirty="0"/>
              <a:t> </a:t>
            </a:r>
            <a:r>
              <a:rPr lang="en-US" dirty="0" err="1"/>
              <a:t>implicați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realizarea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gestionarea</a:t>
            </a:r>
            <a:r>
              <a:rPr lang="en-US" dirty="0"/>
              <a:t> </a:t>
            </a:r>
            <a:r>
              <a:rPr lang="en-US" dirty="0" err="1"/>
              <a:t>portofoliului</a:t>
            </a:r>
            <a:r>
              <a:rPr lang="en-US" dirty="0"/>
              <a:t> de </a:t>
            </a:r>
            <a:r>
              <a:rPr lang="en-US" dirty="0" err="1"/>
              <a:t>practică</a:t>
            </a:r>
            <a:r>
              <a:rPr lang="en-US" dirty="0"/>
              <a:t> </a:t>
            </a:r>
            <a:r>
              <a:rPr lang="en-US" dirty="0" err="1"/>
              <a:t>pedagogică</a:t>
            </a:r>
            <a:endParaRPr lang="ro-RO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dirty="0"/>
              <a:t>5.3. </a:t>
            </a:r>
            <a:r>
              <a:rPr lang="en-US" dirty="0" err="1"/>
              <a:t>Portofoliul</a:t>
            </a:r>
            <a:r>
              <a:rPr lang="en-US" dirty="0"/>
              <a:t> / </a:t>
            </a:r>
            <a:r>
              <a:rPr lang="en-US" dirty="0" err="1"/>
              <a:t>kitul</a:t>
            </a:r>
            <a:r>
              <a:rPr lang="en-US" dirty="0"/>
              <a:t> </a:t>
            </a:r>
            <a:r>
              <a:rPr lang="en-US" dirty="0" err="1"/>
              <a:t>profesorului</a:t>
            </a:r>
            <a:r>
              <a:rPr lang="en-US" dirty="0"/>
              <a:t> mentor de </a:t>
            </a:r>
            <a:r>
              <a:rPr lang="en-US" dirty="0" err="1"/>
              <a:t>practică</a:t>
            </a:r>
            <a:r>
              <a:rPr lang="en-US" dirty="0"/>
              <a:t> </a:t>
            </a:r>
            <a:endParaRPr lang="ro-RO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dirty="0" err="1"/>
              <a:t>pedagogică</a:t>
            </a:r>
            <a:endParaRPr lang="ro-RO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 dirty="0"/>
              <a:t>5.4. </a:t>
            </a:r>
            <a:r>
              <a:rPr lang="en-US" dirty="0" err="1"/>
              <a:t>Portofoliul</a:t>
            </a:r>
            <a:r>
              <a:rPr lang="en-US" dirty="0"/>
              <a:t> </a:t>
            </a:r>
            <a:r>
              <a:rPr lang="en-US" dirty="0" err="1"/>
              <a:t>practicantului</a:t>
            </a: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16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26090" y="328703"/>
            <a:ext cx="558690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20312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dirty="0"/>
              <a:t>M6 </a:t>
            </a:r>
            <a:br>
              <a:rPr lang="ro-RO" sz="2400" dirty="0"/>
            </a:br>
            <a:r>
              <a:rPr lang="ro-RO" sz="2400" dirty="0"/>
              <a:t>EVALUAREA ȘI AUTOEVALUAREA ACTIVITĂȚILOR DE PRACTICĂ PEDAGOGICĂ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711127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854187" y="759495"/>
            <a:ext cx="9463559" cy="1079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MODULUL 6: EVALUAREA ȘI AUTOEVALUAREA ACTIVITĂȚILOR DE PRACTICĂ PEDAGOGICĂ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437949" y="1838525"/>
            <a:ext cx="9275010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ro-RO" dirty="0"/>
              <a:t>Specificul activității de practica pedagogica: caracteristici, structură, perspective de evaluare, forme și tipuri de evaluare</a:t>
            </a:r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en-US" dirty="0" err="1"/>
              <a:t>Obiective</a:t>
            </a:r>
            <a:r>
              <a:rPr lang="en-US" dirty="0"/>
              <a:t>, </a:t>
            </a:r>
            <a:r>
              <a:rPr lang="en-US" dirty="0" err="1"/>
              <a:t>criterii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indicatori</a:t>
            </a:r>
            <a:r>
              <a:rPr lang="en-US" dirty="0"/>
              <a:t> de </a:t>
            </a:r>
            <a:r>
              <a:rPr lang="en-US" dirty="0" err="1"/>
              <a:t>evaluare</a:t>
            </a:r>
            <a:r>
              <a:rPr lang="en-US" dirty="0"/>
              <a:t> a </a:t>
            </a:r>
            <a:r>
              <a:rPr lang="en-US" dirty="0" err="1"/>
              <a:t>activității</a:t>
            </a:r>
            <a:r>
              <a:rPr lang="en-US" dirty="0"/>
              <a:t> de </a:t>
            </a:r>
            <a:r>
              <a:rPr lang="en-US" dirty="0" err="1"/>
              <a:t>practică</a:t>
            </a:r>
            <a:r>
              <a:rPr lang="en-US" dirty="0"/>
              <a:t> </a:t>
            </a:r>
            <a:r>
              <a:rPr lang="en-US" dirty="0" err="1"/>
              <a:t>pedagogică</a:t>
            </a:r>
            <a:endParaRPr lang="ro-RO" dirty="0"/>
          </a:p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AutoNum type="arabicPeriod"/>
            </a:pPr>
            <a:r>
              <a:rPr lang="pt-BR" dirty="0"/>
              <a:t>Metode, tehnici şi instrumente de evaluare a activității de practică pedagogică</a:t>
            </a:r>
            <a:endParaRPr lang="ro-RO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4.    </a:t>
            </a:r>
            <a:r>
              <a:rPr lang="en-US" dirty="0" err="1"/>
              <a:t>Autoevaluarea</a:t>
            </a:r>
            <a:r>
              <a:rPr lang="en-US" dirty="0"/>
              <a:t> </a:t>
            </a:r>
            <a:r>
              <a:rPr lang="en-US" dirty="0" err="1"/>
              <a:t>activității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: un model </a:t>
            </a:r>
            <a:r>
              <a:rPr lang="en-US" dirty="0" err="1"/>
              <a:t>integrat</a:t>
            </a: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92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34"/>
          <p:cNvSpPr txBox="1"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ro-RO" dirty="0"/>
              <a:t>„PROF III – MANAGEMENT EDUCAȚIONAL ÎN CONTEXT MENTORAL”</a:t>
            </a:r>
            <a:endParaRPr dirty="0"/>
          </a:p>
        </p:txBody>
      </p:sp>
      <p:sp>
        <p:nvSpPr>
          <p:cNvPr id="1181" name="Google Shape;1181;p134"/>
          <p:cNvSpPr txBox="1">
            <a:spLocks noGrp="1"/>
          </p:cNvSpPr>
          <p:nvPr>
            <p:ph type="ftr" idx="11"/>
          </p:nvPr>
        </p:nvSpPr>
        <p:spPr>
          <a:xfrm>
            <a:off x="621792" y="457200"/>
            <a:ext cx="32004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ro-RO" sz="1200" b="0" i="0" u="none" strike="noStrike" kern="0" cap="none" spc="0" normalizeH="0" baseline="0" noProof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PREZENTARE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2" name="Google Shape;1182;p134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o-RO" sz="1200" b="0" i="0" u="none" strike="noStrike" kern="0" cap="none" spc="0" normalizeH="0" baseline="0" noProof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B67417C8-A2A5-C49E-8194-60623E11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34" y="5136834"/>
            <a:ext cx="1700931" cy="14204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BA14-F06E-41CA-A5F3-934D5A57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197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28AFF-ED3B-40A1-A8FE-1B69107B9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042160"/>
            <a:ext cx="10271760" cy="3215640"/>
          </a:xfrm>
        </p:spPr>
        <p:txBody>
          <a:bodyPr>
            <a:normAutofit lnSpcReduction="10000"/>
          </a:bodyPr>
          <a:lstStyle/>
          <a:p>
            <a:pPr algn="just"/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intervenția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sistemică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realizată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proiectul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PROF,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Ministerul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Educației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regândește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sistemul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formării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profesionale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pentru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cariera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didactică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intervenind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atât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la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nivelul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formării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inițiale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stagiile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practice 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cât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la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nivelul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formării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continue,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crearea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comunități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învățare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rute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flexibile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acces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evoluție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carieră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Atât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partea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practică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formării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inițiale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cât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formarea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continuă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cadrelor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didactice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ca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dezvoltare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profesională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se fac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formatul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comunității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învățare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bazele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practică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pedagogică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-BPP-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consorții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școlare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care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reunesc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sub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coordonarea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unei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școli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aplicație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diverse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tipuri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unități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învățământ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38122"/>
      </p:ext>
    </p:extLst>
  </p:cSld>
  <p:clrMapOvr>
    <a:masterClrMapping/>
  </p:clrMapOvr>
  <p:transition spd="slow"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"/>
          <p:cNvSpPr txBox="1">
            <a:spLocks noGrp="1"/>
          </p:cNvSpPr>
          <p:nvPr>
            <p:ph type="ctrTitle"/>
          </p:nvPr>
        </p:nvSpPr>
        <p:spPr>
          <a:xfrm>
            <a:off x="3326090" y="328703"/>
            <a:ext cx="5586904" cy="1490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0" lvl="0" indent="0" algn="ctr" rtl="0">
              <a:lnSpc>
                <a:spcPct val="203125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/>
              <a:t>M1 </a:t>
            </a:r>
            <a:br>
              <a:rPr lang="ro-RO" sz="2400"/>
            </a:br>
            <a:r>
              <a:rPr lang="ro-RO" sz="2400"/>
              <a:t>MENTORATUL DE CARIERĂ DIDACTICĂ ÎN RELAȚIE CU MANAGEMENTUL EDUCAȚIONAL LA NIVELUL COMUNITĂȚILOR DE ÎNVĂȚARE</a:t>
            </a:r>
            <a:br>
              <a:rPr lang="ro-RO" sz="1200"/>
            </a:br>
            <a:endParaRPr sz="1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ro-RO" sz="2400" b="1" dirty="0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M1 - MENTORATUL DE CARIERĂ DIDACTICĂ ÎN RELAȚIE CU MANAGEMENTUL EDUCAȚIONAL LA NIVELUL COMUNITĂȚILOR DE ÎNVĂȚARE </a:t>
            </a: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529390" y="2873756"/>
            <a:ext cx="9711890" cy="398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1.1	Politici europene și naționale în profesionalizarea carierei didactice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1.2	Mentoratul didactic: aspecte legislative naționale și internaționale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1.3	Procesul de mentorat – concept, funcții, beneficii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1.4	Mentoratul în domeniul educațional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1.5	Provocări culturale și de gen în procesul de mentorat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0263E903-229E-5260-E88F-8A09C024C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49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117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6090" y="328703"/>
            <a:ext cx="5586904" cy="1490472"/>
          </a:xfrm>
        </p:spPr>
        <p:txBody>
          <a:bodyPr/>
          <a:lstStyle/>
          <a:p>
            <a:r>
              <a:rPr lang="ro-RO" sz="3200" i="1" dirty="0"/>
              <a:t>Modul 2: Proiectarea activităților de management educațional în sistem </a:t>
            </a:r>
            <a:r>
              <a:rPr lang="ro-RO" sz="3200" i="1" dirty="0" err="1"/>
              <a:t>peer-learning</a:t>
            </a:r>
            <a:br>
              <a:rPr lang="ro-RO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925307" y="862209"/>
            <a:ext cx="9463559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kumimoji="0" lang="ro-RO" sz="2400" b="1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Modul 2: </a:t>
            </a:r>
            <a:r>
              <a:rPr kumimoji="0" lang="ro-RO" sz="2400" b="1" i="1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Proiectarea activităților de management educațional în sistem </a:t>
            </a:r>
            <a:r>
              <a:rPr kumimoji="0" lang="ro-RO" sz="2400" b="1" i="1" u="none" strike="noStrike" kern="1200" cap="all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peer-learning</a:t>
            </a:r>
            <a:br>
              <a:rPr kumimoji="0" lang="ro-RO" sz="44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endParaRPr dirty="0"/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600510" y="2377749"/>
            <a:ext cx="6917890" cy="398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2.1. Concepte, noțiuni, definiții</a:t>
            </a:r>
            <a:br>
              <a:rPr lang="ro-RO" dirty="0"/>
            </a:br>
            <a:r>
              <a:rPr lang="ro-RO" dirty="0"/>
              <a:t>2.2. Facilitarea învățării în sistem </a:t>
            </a:r>
            <a:r>
              <a:rPr lang="ro-RO" dirty="0" err="1"/>
              <a:t>peer-learning</a:t>
            </a:r>
            <a:r>
              <a:rPr lang="ro-RO" dirty="0"/>
              <a:t> în procesul de învățare al adulților</a:t>
            </a:r>
            <a:br>
              <a:rPr lang="ro-RO" dirty="0"/>
            </a:br>
            <a:r>
              <a:rPr lang="ro-RO" dirty="0"/>
              <a:t>2.3. Proiectarea activităților de management educațional în sistem </a:t>
            </a:r>
            <a:r>
              <a:rPr lang="ro-RO" dirty="0" err="1"/>
              <a:t>peer-learning</a:t>
            </a:r>
            <a:br>
              <a:rPr lang="ro-RO" dirty="0"/>
            </a:br>
            <a:r>
              <a:rPr lang="ro-RO" dirty="0"/>
              <a:t>2.4. Management educațional în context </a:t>
            </a:r>
            <a:r>
              <a:rPr lang="ro-RO" dirty="0" err="1"/>
              <a:t>mentoral</a:t>
            </a:r>
            <a:r>
              <a:rPr lang="ro-RO" dirty="0"/>
              <a:t> </a:t>
            </a:r>
            <a:endParaRPr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B94E2147-714D-A137-43FB-825E8FB8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054" y="5285545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649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370" y="206783"/>
            <a:ext cx="6701830" cy="1490472"/>
          </a:xfrm>
        </p:spPr>
        <p:txBody>
          <a:bodyPr/>
          <a:lstStyle/>
          <a:p>
            <a:r>
              <a:rPr lang="ro-RO" sz="3200" i="1" dirty="0"/>
              <a:t>   </a:t>
            </a:r>
            <a:r>
              <a:rPr lang="ro-RO" sz="3200" dirty="0"/>
              <a:t>Modulul 3</a:t>
            </a:r>
            <a:r>
              <a:rPr lang="ro-RO" sz="3200" i="1" dirty="0"/>
              <a:t> –  Evaluare, recunoaștere și echivalare în activitatea didactică, la nivelul comunității de învățare, în context </a:t>
            </a:r>
            <a:r>
              <a:rPr lang="ro-RO" sz="3200" i="1" dirty="0" err="1"/>
              <a:t>mentoral</a:t>
            </a:r>
            <a:br>
              <a:rPr lang="ro-RO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7761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488427" y="567569"/>
            <a:ext cx="8655573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en-US" sz="2800" dirty="0"/>
              <a:t>M</a:t>
            </a:r>
            <a:r>
              <a:rPr lang="ro-RO" sz="2800" dirty="0"/>
              <a:t>ODULUL</a:t>
            </a:r>
            <a:r>
              <a:rPr lang="en-US" sz="2800" dirty="0"/>
              <a:t> 3</a:t>
            </a:r>
            <a:r>
              <a:rPr lang="ro-RO" sz="2800" dirty="0"/>
              <a:t> - </a:t>
            </a:r>
            <a:r>
              <a:rPr kumimoji="0" lang="ro-RO" sz="2800" b="1" i="1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Evaluare, recunoaștere și echivalare în activitatea didactică, la nivelul comunității de învățare, în context </a:t>
            </a:r>
            <a:r>
              <a:rPr kumimoji="0" lang="ro-RO" sz="2800" b="1" i="1" u="none" strike="noStrike" kern="1200" cap="all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mentoral</a:t>
            </a:r>
            <a:br>
              <a:rPr kumimoji="0" lang="ro-RO" sz="2800" b="1" i="0" u="none" strike="noStrike" kern="1200" cap="all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</a:br>
            <a:br>
              <a:rPr lang="en-US" sz="2400" dirty="0"/>
            </a:br>
            <a:br>
              <a:rPr lang="en-US" sz="2800" dirty="0"/>
            </a:br>
            <a:br>
              <a:rPr lang="ro-RO" sz="2400" i="1" kern="1200" cap="all" dirty="0">
                <a:solidFill>
                  <a:srgbClr val="1F2C8F"/>
                </a:solidFill>
                <a:ea typeface="+mj-ea"/>
                <a:cs typeface="+mj-cs"/>
              </a:rPr>
            </a:br>
            <a:endParaRPr sz="2400" i="1" kern="1200" cap="all" dirty="0">
              <a:solidFill>
                <a:srgbClr val="1F2C8F"/>
              </a:solidFill>
              <a:ea typeface="+mj-ea"/>
              <a:cs typeface="+mj-cs"/>
            </a:endParaRPr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407470" y="2873756"/>
            <a:ext cx="6917890" cy="398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3.1. Evaluarea competențelor cadrului didactic, la nivelul comunității de învățare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ro-RO" dirty="0"/>
              <a:t>3.2. Recunoașterea, echivalarea și validarea achizițiilor dobândite de personalul didactic prin diferite programe </a:t>
            </a:r>
            <a:r>
              <a:rPr lang="ro-RO" dirty="0" err="1"/>
              <a:t>şi</a:t>
            </a:r>
            <a:r>
              <a:rPr lang="ro-RO" dirty="0"/>
              <a:t> forme de organizare a formării continue/</a:t>
            </a:r>
            <a:r>
              <a:rPr lang="ro-RO" dirty="0" err="1"/>
              <a:t>perfecţionării</a:t>
            </a:r>
            <a:endParaRPr lang="ro-RO" dirty="0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F8098E2-E73B-DA1F-B71F-35B4F80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694" y="5279074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1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34"/>
          <p:cNvSpPr txBox="1">
            <a:spLocks noGrp="1"/>
          </p:cNvSpPr>
          <p:nvPr>
            <p:ph type="title"/>
          </p:nvPr>
        </p:nvSpPr>
        <p:spPr>
          <a:xfrm>
            <a:off x="1457960" y="827024"/>
            <a:ext cx="6766560" cy="768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 Black"/>
              <a:buNone/>
            </a:pPr>
            <a:r>
              <a:rPr lang="ro-RO" dirty="0"/>
              <a:t>„PROF IV – COACHING ÎN PROCESUL DE PREDARE-ÎNVĂȚARE-EVALUARE ÎN CONTEXT BLENDED-LEARNING”</a:t>
            </a:r>
            <a:endParaRPr dirty="0"/>
          </a:p>
        </p:txBody>
      </p:sp>
      <p:sp>
        <p:nvSpPr>
          <p:cNvPr id="1182" name="Google Shape;1182;p134"/>
          <p:cNvSpPr txBox="1">
            <a:spLocks noGrp="1"/>
          </p:cNvSpPr>
          <p:nvPr>
            <p:ph type="sldNum" idx="12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ro-RO" sz="1200" b="0" i="0" u="none" strike="noStrike" kern="0" cap="none" spc="0" normalizeH="0" baseline="0" noProof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B67417C8-A2A5-C49E-8194-60623E11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934" y="5136834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093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2730" y="836703"/>
            <a:ext cx="6701830" cy="1490472"/>
          </a:xfrm>
        </p:spPr>
        <p:txBody>
          <a:bodyPr/>
          <a:lstStyle/>
          <a:p>
            <a:r>
              <a:rPr lang="ro-RO" sz="3200" i="1" dirty="0"/>
              <a:t>   </a:t>
            </a:r>
            <a:r>
              <a:rPr lang="ro-RO" sz="3200" dirty="0"/>
              <a:t>Modulul 1</a:t>
            </a:r>
            <a:r>
              <a:rPr lang="ro-RO" sz="3200" i="1" dirty="0"/>
              <a:t> –  </a:t>
            </a:r>
            <a:br>
              <a:rPr lang="ro-RO" sz="3200" i="1" dirty="0"/>
            </a:br>
            <a:r>
              <a:rPr lang="en-US" sz="3200" i="1" dirty="0"/>
              <a:t>APLICAREA CDȘ ȘI CD ÎN CONTEXT BLENDED-LEARNING</a:t>
            </a:r>
            <a:br>
              <a:rPr lang="en-US" sz="3200" i="1" dirty="0"/>
            </a:br>
            <a:br>
              <a:rPr lang="ro-RO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78268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488426" y="230765"/>
            <a:ext cx="6532133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en-US" sz="2800" dirty="0"/>
              <a:t>M</a:t>
            </a:r>
            <a:r>
              <a:rPr lang="ro-RO" sz="2800" dirty="0"/>
              <a:t>ODULUL</a:t>
            </a:r>
            <a:r>
              <a:rPr lang="en-US" sz="2800" dirty="0"/>
              <a:t> </a:t>
            </a:r>
            <a:r>
              <a:rPr lang="ro-RO" sz="2800" dirty="0"/>
              <a:t>1</a:t>
            </a:r>
            <a:r>
              <a:rPr lang="en-US" sz="2800" dirty="0"/>
              <a:t> </a:t>
            </a:r>
            <a:br>
              <a:rPr lang="ro-RO" sz="2800" dirty="0"/>
            </a:br>
            <a:r>
              <a:rPr lang="en-US" sz="2400" dirty="0"/>
              <a:t>APLICAREA CDȘ ȘI CD ÎN CONTEXT BLENDED-LEARNING</a:t>
            </a:r>
            <a:br>
              <a:rPr lang="en-US" sz="2400" dirty="0"/>
            </a:br>
            <a:br>
              <a:rPr lang="ro-RO" sz="2400" i="1" kern="1200" cap="all" dirty="0">
                <a:solidFill>
                  <a:srgbClr val="1F2C8F"/>
                </a:solidFill>
                <a:ea typeface="+mj-ea"/>
                <a:cs typeface="+mj-cs"/>
              </a:rPr>
            </a:br>
            <a:endParaRPr sz="2400" i="1" kern="1200" cap="all" dirty="0">
              <a:solidFill>
                <a:srgbClr val="1F2C8F"/>
              </a:solidFill>
              <a:ea typeface="+mj-ea"/>
              <a:cs typeface="+mj-cs"/>
            </a:endParaRPr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488426" y="1371600"/>
            <a:ext cx="8594614" cy="44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n-lt"/>
                <a:sym typeface="Arial Black"/>
              </a:rPr>
              <a:t>TEMA 1 – EDUCA</a:t>
            </a:r>
            <a:r>
              <a:rPr lang="ro-RO" b="1" dirty="0">
                <a:latin typeface="+mn-lt"/>
                <a:sym typeface="Arial Black"/>
              </a:rPr>
              <a:t>Ț</a:t>
            </a:r>
            <a:r>
              <a:rPr lang="en-US" b="1" dirty="0">
                <a:latin typeface="+mn-lt"/>
                <a:sym typeface="Arial Black"/>
              </a:rPr>
              <a:t>IE DIGITAL</a:t>
            </a:r>
            <a:r>
              <a:rPr lang="ro-RO" b="1" dirty="0">
                <a:latin typeface="+mn-lt"/>
                <a:sym typeface="Arial Black"/>
              </a:rPr>
              <a:t>Ă</a:t>
            </a:r>
            <a:r>
              <a:rPr lang="en-US" b="1" dirty="0">
                <a:latin typeface="+mn-lt"/>
                <a:sym typeface="Arial Black"/>
              </a:rPr>
              <a:t> </a:t>
            </a:r>
            <a:r>
              <a:rPr lang="ro-RO" b="1" dirty="0">
                <a:latin typeface="+mn-lt"/>
                <a:sym typeface="Arial Black"/>
              </a:rPr>
              <a:t>Ș</a:t>
            </a:r>
            <a:r>
              <a:rPr lang="en-US" b="1" dirty="0">
                <a:latin typeface="+mn-lt"/>
                <a:sym typeface="Arial Black"/>
              </a:rPr>
              <a:t>I ABILIT</a:t>
            </a:r>
            <a:r>
              <a:rPr lang="ro-RO" b="1" dirty="0">
                <a:latin typeface="+mn-lt"/>
                <a:sym typeface="Arial Black"/>
              </a:rPr>
              <a:t>ĂȚ</a:t>
            </a:r>
            <a:r>
              <a:rPr lang="en-US" b="1" dirty="0">
                <a:latin typeface="+mn-lt"/>
                <a:sym typeface="Arial Black"/>
              </a:rPr>
              <a:t>I MEDIA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</a:rPr>
              <a:t>1.1. MASS-MEDIA ȘI MEDIA. MEDIUL DIGITAL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</a:rPr>
              <a:t>1.2.</a:t>
            </a:r>
            <a:r>
              <a:rPr lang="ro-RO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DREPTURILE ȘI RESPONSABILITĂȚILE RECEPTORULUI ȘI CREATORULUI DE CONȚINUT</a:t>
            </a:r>
            <a:endParaRPr lang="ro-RO" dirty="0">
              <a:latin typeface="Calibri" panose="020F050202020403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1.3. DECONSTRUCȚIA MESAJELOR MEDIA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1.4. ROLUL MASS-MEDIEI/MEDIEI ÎN SOCIETATE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1.5. SISTEMUL MASS - MEDIA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1.6. INTERNET SI RETELE SOCIALE</a:t>
            </a:r>
            <a:endParaRPr lang="ro-RO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1.7. DEZINFORMAREA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1.8. GHID METODOLOGIC PENTRU PREDAREA DISCIPLINEI EDUCAȚIE DIGITALĂ ȘI ABILITĂȚI MEDIA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F8098E2-E73B-DA1F-B71F-35B4F80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694" y="5279074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949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488426" y="230765"/>
            <a:ext cx="6532133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en-US" sz="2800" dirty="0"/>
              <a:t>M</a:t>
            </a:r>
            <a:r>
              <a:rPr lang="ro-RO" sz="2800" dirty="0"/>
              <a:t>ODULUL</a:t>
            </a:r>
            <a:r>
              <a:rPr lang="en-US" sz="2800" dirty="0"/>
              <a:t> </a:t>
            </a:r>
            <a:r>
              <a:rPr lang="ro-RO" sz="2800" dirty="0"/>
              <a:t>1</a:t>
            </a:r>
            <a:r>
              <a:rPr lang="en-US" sz="2800" dirty="0"/>
              <a:t> </a:t>
            </a:r>
            <a:br>
              <a:rPr lang="ro-RO" sz="2800" dirty="0"/>
            </a:br>
            <a:r>
              <a:rPr lang="en-US" sz="2400" dirty="0"/>
              <a:t>APLICAREA CDȘ ȘI CD ÎN CONTEXT BLENDED-LEARNING</a:t>
            </a:r>
            <a:br>
              <a:rPr lang="en-US" sz="2400" dirty="0"/>
            </a:br>
            <a:br>
              <a:rPr lang="ro-RO" sz="2400" i="1" kern="1200" cap="all" dirty="0">
                <a:solidFill>
                  <a:srgbClr val="1F2C8F"/>
                </a:solidFill>
                <a:ea typeface="+mj-ea"/>
                <a:cs typeface="+mj-cs"/>
              </a:rPr>
            </a:br>
            <a:endParaRPr sz="2400" i="1" kern="1200" cap="all" dirty="0">
              <a:solidFill>
                <a:srgbClr val="1F2C8F"/>
              </a:solidFill>
              <a:ea typeface="+mj-ea"/>
              <a:cs typeface="+mj-cs"/>
            </a:endParaRPr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417306" y="2001520"/>
            <a:ext cx="8594614" cy="44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n-lt"/>
                <a:sym typeface="Arial Black"/>
              </a:rPr>
              <a:t>TEMA 2 - STRATEGII METACOGNITIVE IN APLICAREA CDS </a:t>
            </a:r>
            <a:r>
              <a:rPr lang="ro-RO" b="1" dirty="0">
                <a:latin typeface="+mn-lt"/>
                <a:sym typeface="Arial Black"/>
              </a:rPr>
              <a:t>ș</a:t>
            </a:r>
            <a:r>
              <a:rPr lang="en-US" b="1" dirty="0" err="1">
                <a:latin typeface="+mn-lt"/>
                <a:sym typeface="Arial Black"/>
              </a:rPr>
              <a:t>i</a:t>
            </a:r>
            <a:r>
              <a:rPr lang="en-US" b="1" dirty="0">
                <a:latin typeface="+mn-lt"/>
                <a:sym typeface="Arial Black"/>
              </a:rPr>
              <a:t> CD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2.1.ROLUL PROFESORULUI ÎN DEZVOLTAREA STRATEGIILOR METACOGNITIVE A ELEVILOR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2.2. EXEMPLE DE BUNE PRACTICI PENTRU DEZVOLTAREA METACOGNITIVĂ A ELEVILOR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2.3. GHID METODOLOGIC PENTRU PREDAREA DISCIPLINEI STRATEGII METACOGNITIVE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2.4. GHID METODOLOGIC PENTRU PREDAREA DISCIPLINEI MANAGEMENTUL EMOȚIILOR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F8098E2-E73B-DA1F-B71F-35B4F80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694" y="5279074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BA14-F06E-41CA-A5F3-934D5A57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280" y="980123"/>
            <a:ext cx="9144000" cy="9197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28AFF-ED3B-40A1-A8FE-1B69107B9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899920"/>
            <a:ext cx="10271760" cy="397795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 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Rolul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profesorului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mentor,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cadrul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unei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comunități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învățare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construite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pentru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început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structura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bazei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practică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pedagogică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devine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foarte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important.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Acesta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identifică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nevoia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susține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mediază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validează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diseminează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formarea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pe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baza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standardelor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asociate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profilului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al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profesorului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.</a:t>
            </a:r>
          </a:p>
          <a:p>
            <a:pPr algn="just"/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EB Garamond"/>
              <a:ea typeface="EB Garamond"/>
              <a:sym typeface="EB Garamond"/>
            </a:endParaRPr>
          </a:p>
          <a:p>
            <a:pPr algn="just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Formarea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continuă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se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desfășoară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școală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pe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sistemul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practicii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pedagogice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nu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afara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ei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nu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scoaterea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profesorilor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la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cursuri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/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prin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plasarea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lor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contexte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învățare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externe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procesului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învățământ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și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implică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relația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profesor-elev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pe un model de tip peer-learning,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sistem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blended-learning.</a:t>
            </a:r>
          </a:p>
          <a:p>
            <a:pPr algn="just"/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F2C8F"/>
              </a:solidFill>
              <a:effectLst/>
              <a:uLnTx/>
              <a:uFillTx/>
              <a:latin typeface="EB Garamond"/>
              <a:ea typeface="EB Garamond"/>
              <a:sym typeface="EB Garamond"/>
            </a:endParaRPr>
          </a:p>
          <a:p>
            <a:pPr algn="just"/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   Componenta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digitală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a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procesului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didactic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este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asemenea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foarte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importantă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în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asigurarea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mentoratului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de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carieră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didactică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F2C8F"/>
                </a:solidFill>
                <a:effectLst/>
                <a:uLnTx/>
                <a:uFillTx/>
                <a:latin typeface="EB Garamond"/>
                <a:ea typeface="EB Garamond"/>
                <a:sym typeface="EB Garamond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6898"/>
      </p:ext>
    </p:extLst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488426" y="230765"/>
            <a:ext cx="6532133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en-US" sz="2800" dirty="0"/>
              <a:t>M</a:t>
            </a:r>
            <a:r>
              <a:rPr lang="ro-RO" sz="2800" dirty="0"/>
              <a:t>ODULUL</a:t>
            </a:r>
            <a:r>
              <a:rPr lang="en-US" sz="2800" dirty="0"/>
              <a:t> </a:t>
            </a:r>
            <a:r>
              <a:rPr lang="ro-RO" sz="2800" dirty="0"/>
              <a:t>1</a:t>
            </a:r>
            <a:r>
              <a:rPr lang="en-US" sz="2800" dirty="0"/>
              <a:t> </a:t>
            </a:r>
            <a:br>
              <a:rPr lang="ro-RO" sz="2800" dirty="0"/>
            </a:br>
            <a:r>
              <a:rPr lang="en-US" sz="2400" dirty="0"/>
              <a:t>APLICAREA CDȘ ȘI CD ÎN CONTEXT BLENDED-LEARNING</a:t>
            </a:r>
            <a:br>
              <a:rPr lang="en-US" sz="2400" dirty="0"/>
            </a:br>
            <a:br>
              <a:rPr lang="ro-RO" sz="2400" i="1" kern="1200" cap="all" dirty="0">
                <a:solidFill>
                  <a:srgbClr val="1F2C8F"/>
                </a:solidFill>
                <a:ea typeface="+mj-ea"/>
                <a:cs typeface="+mj-cs"/>
              </a:rPr>
            </a:br>
            <a:endParaRPr sz="2400" i="1" kern="1200" cap="all" dirty="0">
              <a:solidFill>
                <a:srgbClr val="1F2C8F"/>
              </a:solidFill>
              <a:ea typeface="+mj-ea"/>
              <a:cs typeface="+mj-cs"/>
            </a:endParaRPr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264906" y="2418080"/>
            <a:ext cx="7426214" cy="327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latin typeface="+mn-lt"/>
                <a:sym typeface="Arial Black"/>
              </a:rPr>
              <a:t>TEMA 3 - EDUCAȚIE INCLUZIVĂ ȘI DEZVOLTAREA GÂNDIRII CRITICE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+mn-lt"/>
                <a:sym typeface="Arial Black"/>
              </a:rPr>
              <a:t>3.1. SOCIETATEA ȘI DIVERSITATEA EI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3.2. ÎNVĂȚĂM SĂ TRĂIM ÎMPREUNĂ</a:t>
            </a:r>
            <a:endParaRPr lang="ro-RO" dirty="0">
              <a:latin typeface="+mn-lt"/>
              <a:sym typeface="Arial Bl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3.3. DEPĂȘIND INDIFERENȚA LA DIFERENȚE- PROIECTUL EDUCAȚIONAL	</a:t>
            </a:r>
            <a:endParaRPr lang="ro-RO" dirty="0">
              <a:latin typeface="+mn-lt"/>
              <a:sym typeface="Arial Bl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latin typeface="+mn-lt"/>
                <a:sym typeface="Arial Black"/>
              </a:rPr>
              <a:t>3.4. DEZVOLTAREA GÂNDIRII CRITICE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F8098E2-E73B-DA1F-B71F-35B4F80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694" y="5279074"/>
            <a:ext cx="1700931" cy="1420491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DDED11-D8A1-9010-B285-D2843AAA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1505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5050" algn="r"/>
              </a:tabLst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3.3.      DEPĂȘIND INDIFERENȚA LA DIFERENȚE- PROIECTUL EDUCAȚIONAL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46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0170" y="704623"/>
            <a:ext cx="6701830" cy="1490472"/>
          </a:xfrm>
        </p:spPr>
        <p:txBody>
          <a:bodyPr/>
          <a:lstStyle/>
          <a:p>
            <a:r>
              <a:rPr lang="ro-RO" sz="3200" i="1" dirty="0"/>
              <a:t>   </a:t>
            </a:r>
            <a:r>
              <a:rPr lang="ro-RO" sz="3200" dirty="0"/>
              <a:t>Modulul 2</a:t>
            </a:r>
            <a:r>
              <a:rPr lang="ro-RO" sz="3200" i="1" dirty="0"/>
              <a:t> –  </a:t>
            </a:r>
            <a:br>
              <a:rPr lang="ro-RO" sz="3200" i="1" dirty="0"/>
            </a:br>
            <a:r>
              <a:rPr lang="en-US" sz="2800" i="1" dirty="0"/>
              <a:t>PROMOVAREA ACTIVITĂȚILOR DE EVALUARE/ AUTOEVALUARE FOLOSIND APLICAȚIILE INFORMATICE EDUCAȚIONALE</a:t>
            </a:r>
            <a:br>
              <a:rPr lang="en-US" sz="3200" i="1" dirty="0"/>
            </a:br>
            <a:br>
              <a:rPr lang="ro-RO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34185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488426" y="230765"/>
            <a:ext cx="7863094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en-US" sz="2800" dirty="0"/>
              <a:t>M</a:t>
            </a:r>
            <a:r>
              <a:rPr lang="ro-RO" sz="2800" dirty="0"/>
              <a:t>ODULUL</a:t>
            </a:r>
            <a:r>
              <a:rPr lang="en-US" sz="2800" dirty="0"/>
              <a:t> </a:t>
            </a:r>
            <a:r>
              <a:rPr lang="ro-RO" sz="2800" dirty="0"/>
              <a:t>2</a:t>
            </a:r>
            <a:r>
              <a:rPr lang="en-US" sz="2800" dirty="0"/>
              <a:t> </a:t>
            </a:r>
            <a:br>
              <a:rPr lang="ro-RO" sz="2800" dirty="0"/>
            </a:br>
            <a:r>
              <a:rPr lang="en-US" sz="2400" b="0" dirty="0"/>
              <a:t>PROMOVAREA ACTIVITĂȚILOR DE EVALUARE/ AUTOEVALUARE FOLOSIND APLICAȚIILE INFORMATICE EDUCAȚIONALE</a:t>
            </a:r>
            <a:br>
              <a:rPr lang="en-US" sz="2400" dirty="0"/>
            </a:br>
            <a:br>
              <a:rPr lang="ro-RO" sz="2400" i="1" kern="1200" cap="all" dirty="0">
                <a:solidFill>
                  <a:srgbClr val="1F2C8F"/>
                </a:solidFill>
                <a:ea typeface="+mj-ea"/>
                <a:cs typeface="+mj-cs"/>
              </a:rPr>
            </a:br>
            <a:endParaRPr sz="2400" i="1" kern="1200" cap="all" dirty="0">
              <a:solidFill>
                <a:srgbClr val="1F2C8F"/>
              </a:solidFill>
              <a:ea typeface="+mj-ea"/>
              <a:cs typeface="+mj-cs"/>
            </a:endParaRPr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417306" y="2001520"/>
            <a:ext cx="8594614" cy="44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n-lt"/>
                <a:sym typeface="Arial Black"/>
              </a:rPr>
              <a:t>2.1. </a:t>
            </a:r>
            <a:r>
              <a:rPr lang="en-US" b="1" dirty="0" err="1">
                <a:latin typeface="+mn-lt"/>
                <a:sym typeface="Arial Black"/>
              </a:rPr>
              <a:t>Platforma</a:t>
            </a:r>
            <a:r>
              <a:rPr lang="en-US" b="1" dirty="0">
                <a:latin typeface="+mn-lt"/>
                <a:sym typeface="Arial Black"/>
              </a:rPr>
              <a:t> TEACH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n-lt"/>
                <a:sym typeface="Arial Black"/>
              </a:rPr>
              <a:t> </a:t>
            </a:r>
            <a:r>
              <a:rPr lang="en-US" dirty="0">
                <a:latin typeface="+mn-lt"/>
                <a:sym typeface="Arial Black"/>
              </a:rPr>
              <a:t>2.1.1. Demers </a:t>
            </a:r>
            <a:r>
              <a:rPr lang="en-US" dirty="0" err="1">
                <a:latin typeface="+mn-lt"/>
                <a:sym typeface="Arial Black"/>
              </a:rPr>
              <a:t>introductiv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privind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utilizarea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platformei</a:t>
            </a:r>
            <a:r>
              <a:rPr lang="en-US" dirty="0">
                <a:latin typeface="+mn-lt"/>
                <a:sym typeface="Arial Black"/>
              </a:rPr>
              <a:t> TEACH </a:t>
            </a:r>
            <a:r>
              <a:rPr lang="en-US" dirty="0" err="1">
                <a:latin typeface="+mn-lt"/>
                <a:sym typeface="Arial Black"/>
              </a:rPr>
              <a:t>în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activitatea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didactică</a:t>
            </a:r>
            <a:r>
              <a:rPr lang="en-US" dirty="0">
                <a:latin typeface="+mn-lt"/>
                <a:sym typeface="Arial Black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n-lt"/>
                <a:sym typeface="Arial Black"/>
              </a:rPr>
              <a:t> </a:t>
            </a:r>
            <a:r>
              <a:rPr lang="en-US" dirty="0">
                <a:latin typeface="+mn-lt"/>
                <a:sym typeface="Arial Black"/>
              </a:rPr>
              <a:t>2.1.2. </a:t>
            </a:r>
            <a:r>
              <a:rPr lang="en-US" dirty="0" err="1">
                <a:latin typeface="+mn-lt"/>
                <a:sym typeface="Arial Black"/>
              </a:rPr>
              <a:t>Utilizarea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aplicată</a:t>
            </a:r>
            <a:r>
              <a:rPr lang="en-US" dirty="0">
                <a:latin typeface="+mn-lt"/>
                <a:sym typeface="Arial Black"/>
              </a:rPr>
              <a:t> a </a:t>
            </a:r>
            <a:r>
              <a:rPr lang="en-US" dirty="0" err="1">
                <a:latin typeface="+mn-lt"/>
                <a:sym typeface="Arial Black"/>
              </a:rPr>
              <a:t>platformei</a:t>
            </a:r>
            <a:r>
              <a:rPr lang="en-US" dirty="0">
                <a:latin typeface="+mn-lt"/>
                <a:sym typeface="Arial Black"/>
              </a:rPr>
              <a:t> TEACH </a:t>
            </a:r>
            <a:r>
              <a:rPr lang="en-US" dirty="0" err="1">
                <a:latin typeface="+mn-lt"/>
                <a:sym typeface="Arial Black"/>
              </a:rPr>
              <a:t>în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activitatea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didactică</a:t>
            </a:r>
            <a:endParaRPr lang="en-US" dirty="0">
              <a:latin typeface="+mn-lt"/>
              <a:sym typeface="Arial Bl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n-lt"/>
                <a:sym typeface="Arial Black"/>
              </a:rPr>
              <a:t>2.2. </a:t>
            </a:r>
            <a:r>
              <a:rPr lang="en-US" b="1" dirty="0" err="1">
                <a:latin typeface="+mn-lt"/>
                <a:sym typeface="Arial Black"/>
              </a:rPr>
              <a:t>Platforma</a:t>
            </a:r>
            <a:r>
              <a:rPr lang="en-US" b="1" dirty="0">
                <a:latin typeface="+mn-lt"/>
                <a:sym typeface="Arial Black"/>
              </a:rPr>
              <a:t> SELFIE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 2.2.1. Demers </a:t>
            </a:r>
            <a:r>
              <a:rPr lang="en-US" dirty="0" err="1">
                <a:latin typeface="+mn-lt"/>
                <a:sym typeface="Arial Black"/>
              </a:rPr>
              <a:t>introductiv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privind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utilizarea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platformei</a:t>
            </a:r>
            <a:r>
              <a:rPr lang="en-US" dirty="0">
                <a:latin typeface="+mn-lt"/>
                <a:sym typeface="Arial Black"/>
              </a:rPr>
              <a:t> SELFIE/ SELFIE for TEACHERS </a:t>
            </a:r>
            <a:r>
              <a:rPr lang="en-US" dirty="0" err="1">
                <a:latin typeface="+mn-lt"/>
                <a:sym typeface="Arial Black"/>
              </a:rPr>
              <a:t>în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activitatea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didactică</a:t>
            </a:r>
            <a:endParaRPr lang="en-US" dirty="0">
              <a:latin typeface="+mn-lt"/>
              <a:sym typeface="Arial Bl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 2.2.2. </a:t>
            </a:r>
            <a:r>
              <a:rPr lang="en-US" dirty="0" err="1">
                <a:latin typeface="+mn-lt"/>
                <a:sym typeface="Arial Black"/>
              </a:rPr>
              <a:t>Utilizarea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aplicată</a:t>
            </a:r>
            <a:r>
              <a:rPr lang="en-US" dirty="0">
                <a:latin typeface="+mn-lt"/>
                <a:sym typeface="Arial Black"/>
              </a:rPr>
              <a:t> a </a:t>
            </a:r>
            <a:r>
              <a:rPr lang="en-US" dirty="0" err="1">
                <a:latin typeface="+mn-lt"/>
                <a:sym typeface="Arial Black"/>
              </a:rPr>
              <a:t>platformei</a:t>
            </a:r>
            <a:r>
              <a:rPr lang="en-US" dirty="0">
                <a:latin typeface="+mn-lt"/>
                <a:sym typeface="Arial Black"/>
              </a:rPr>
              <a:t> SELFIE for TEACHERS </a:t>
            </a: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F8098E2-E73B-DA1F-B71F-35B4F80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694" y="5279074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44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0490" y="1019583"/>
            <a:ext cx="6701830" cy="1490472"/>
          </a:xfrm>
        </p:spPr>
        <p:txBody>
          <a:bodyPr/>
          <a:lstStyle/>
          <a:p>
            <a:r>
              <a:rPr lang="ro-RO" sz="3200" i="1" dirty="0"/>
              <a:t>   </a:t>
            </a:r>
            <a:r>
              <a:rPr lang="ro-RO" sz="3200" dirty="0"/>
              <a:t>Modulul 3</a:t>
            </a:r>
            <a:r>
              <a:rPr lang="ro-RO" sz="3200" i="1" dirty="0"/>
              <a:t> –  </a:t>
            </a:r>
            <a:br>
              <a:rPr lang="ro-RO" sz="3200" i="1" dirty="0"/>
            </a:br>
            <a:r>
              <a:rPr lang="en-US" sz="2800" i="1" dirty="0"/>
              <a:t>STRATEGII DE INTERVENȚIE EDUCAȚIONALĂ ÎN CONTEXT BLENDED – LEARNING</a:t>
            </a:r>
            <a:br>
              <a:rPr lang="en-US" sz="2800" i="1" dirty="0"/>
            </a:br>
            <a:br>
              <a:rPr lang="en-US" sz="3200" i="1" dirty="0"/>
            </a:br>
            <a:br>
              <a:rPr lang="ro-RO" dirty="0"/>
            </a:b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044445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"/>
          <p:cNvSpPr txBox="1">
            <a:spLocks noGrp="1"/>
          </p:cNvSpPr>
          <p:nvPr>
            <p:ph type="title"/>
          </p:nvPr>
        </p:nvSpPr>
        <p:spPr>
          <a:xfrm>
            <a:off x="488426" y="230765"/>
            <a:ext cx="7863094" cy="1625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 Black"/>
              <a:buNone/>
            </a:pPr>
            <a:r>
              <a:rPr lang="en-US" sz="2800" dirty="0"/>
              <a:t>M</a:t>
            </a:r>
            <a:r>
              <a:rPr lang="ro-RO" sz="2800" dirty="0"/>
              <a:t>ODULUL</a:t>
            </a:r>
            <a:r>
              <a:rPr lang="en-US" sz="2800" dirty="0"/>
              <a:t> </a:t>
            </a:r>
            <a:r>
              <a:rPr lang="ro-RO" sz="2800" dirty="0"/>
              <a:t>3</a:t>
            </a:r>
            <a:r>
              <a:rPr lang="en-US" sz="2800" dirty="0"/>
              <a:t> </a:t>
            </a:r>
            <a:br>
              <a:rPr lang="ro-RO" sz="2800" dirty="0"/>
            </a:br>
            <a:r>
              <a:rPr lang="en-US" sz="2400" b="0" dirty="0"/>
              <a:t>STRATEGII DE INTERVENȚIE EDUCAȚIONALĂ ÎN CONTEXT BLENDED – LEARNING</a:t>
            </a:r>
            <a:br>
              <a:rPr lang="en-US" sz="2400" b="0" dirty="0"/>
            </a:br>
            <a:br>
              <a:rPr lang="en-US" sz="2400" dirty="0"/>
            </a:br>
            <a:br>
              <a:rPr lang="ro-RO" sz="2400" i="1" kern="1200" cap="all" dirty="0">
                <a:solidFill>
                  <a:srgbClr val="1F2C8F"/>
                </a:solidFill>
                <a:ea typeface="+mj-ea"/>
                <a:cs typeface="+mj-cs"/>
              </a:rPr>
            </a:br>
            <a:endParaRPr sz="2400" i="1" kern="1200" cap="all" dirty="0">
              <a:solidFill>
                <a:srgbClr val="1F2C8F"/>
              </a:solidFill>
              <a:ea typeface="+mj-ea"/>
              <a:cs typeface="+mj-cs"/>
            </a:endParaRPr>
          </a:p>
        </p:txBody>
      </p:sp>
      <p:sp>
        <p:nvSpPr>
          <p:cNvPr id="248" name="Google Shape;248;p3"/>
          <p:cNvSpPr txBox="1">
            <a:spLocks noGrp="1"/>
          </p:cNvSpPr>
          <p:nvPr>
            <p:ph type="body" idx="1"/>
          </p:nvPr>
        </p:nvSpPr>
        <p:spPr>
          <a:xfrm>
            <a:off x="417306" y="2001520"/>
            <a:ext cx="7720854" cy="4469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n-lt"/>
                <a:sym typeface="Arial Black"/>
              </a:rPr>
              <a:t>Tema 1: </a:t>
            </a:r>
            <a:r>
              <a:rPr lang="en-US" b="1" dirty="0" err="1">
                <a:latin typeface="+mn-lt"/>
                <a:sym typeface="Arial Black"/>
              </a:rPr>
              <a:t>Utilizarea</a:t>
            </a:r>
            <a:r>
              <a:rPr lang="en-US" b="1" dirty="0">
                <a:latin typeface="+mn-lt"/>
                <a:sym typeface="Arial Black"/>
              </a:rPr>
              <a:t> / </a:t>
            </a:r>
            <a:r>
              <a:rPr lang="en-US" b="1" dirty="0" err="1">
                <a:latin typeface="+mn-lt"/>
                <a:sym typeface="Arial Black"/>
              </a:rPr>
              <a:t>remixarea</a:t>
            </a:r>
            <a:r>
              <a:rPr lang="en-US" b="1" dirty="0">
                <a:latin typeface="+mn-lt"/>
                <a:sym typeface="Arial Black"/>
              </a:rPr>
              <a:t> </a:t>
            </a:r>
            <a:r>
              <a:rPr lang="en-US" b="1" dirty="0" err="1">
                <a:latin typeface="+mn-lt"/>
                <a:sym typeface="Arial Black"/>
              </a:rPr>
              <a:t>resurselor</a:t>
            </a:r>
            <a:r>
              <a:rPr lang="en-US" b="1" dirty="0">
                <a:latin typeface="+mn-lt"/>
                <a:sym typeface="Arial Black"/>
              </a:rPr>
              <a:t> </a:t>
            </a:r>
            <a:r>
              <a:rPr lang="en-US" b="1" dirty="0" err="1">
                <a:latin typeface="+mn-lt"/>
                <a:sym typeface="Arial Black"/>
              </a:rPr>
              <a:t>educaționale</a:t>
            </a:r>
            <a:r>
              <a:rPr lang="en-US" b="1" dirty="0">
                <a:latin typeface="+mn-lt"/>
                <a:sym typeface="Arial Black"/>
              </a:rPr>
              <a:t> </a:t>
            </a:r>
            <a:r>
              <a:rPr lang="en-US" b="1" dirty="0" err="1">
                <a:latin typeface="+mn-lt"/>
                <a:sym typeface="Arial Black"/>
              </a:rPr>
              <a:t>deschise</a:t>
            </a:r>
            <a:r>
              <a:rPr lang="en-US" b="1" dirty="0">
                <a:latin typeface="+mn-lt"/>
                <a:sym typeface="Arial Black"/>
              </a:rPr>
              <a:t> de </a:t>
            </a:r>
            <a:r>
              <a:rPr lang="en-US" b="1" dirty="0" err="1">
                <a:latin typeface="+mn-lt"/>
                <a:sym typeface="Arial Black"/>
              </a:rPr>
              <a:t>către</a:t>
            </a:r>
            <a:r>
              <a:rPr lang="en-US" b="1" dirty="0">
                <a:latin typeface="+mn-lt"/>
                <a:sym typeface="Arial Black"/>
              </a:rPr>
              <a:t> </a:t>
            </a:r>
            <a:r>
              <a:rPr lang="en-US" b="1" dirty="0" err="1">
                <a:latin typeface="+mn-lt"/>
                <a:sym typeface="Arial Black"/>
              </a:rPr>
              <a:t>cadrele</a:t>
            </a:r>
            <a:r>
              <a:rPr lang="en-US" b="1" dirty="0">
                <a:latin typeface="+mn-lt"/>
                <a:sym typeface="Arial Black"/>
              </a:rPr>
              <a:t> </a:t>
            </a:r>
            <a:r>
              <a:rPr lang="en-US" b="1" dirty="0" err="1">
                <a:latin typeface="+mn-lt"/>
                <a:sym typeface="Arial Black"/>
              </a:rPr>
              <a:t>didactice</a:t>
            </a:r>
            <a:endParaRPr lang="ro-RO" b="1" dirty="0">
              <a:latin typeface="+mn-lt"/>
              <a:sym typeface="Arial Bl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o-RO" b="1" dirty="0">
              <a:latin typeface="+mn-lt"/>
              <a:sym typeface="Arial Bl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1.1 Demers </a:t>
            </a:r>
            <a:r>
              <a:rPr lang="en-US" dirty="0" err="1">
                <a:latin typeface="+mn-lt"/>
                <a:sym typeface="Arial Black"/>
              </a:rPr>
              <a:t>introductiv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privind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utilizarea</a:t>
            </a:r>
            <a:r>
              <a:rPr lang="en-US" dirty="0">
                <a:latin typeface="+mn-lt"/>
                <a:sym typeface="Arial Black"/>
              </a:rPr>
              <a:t>/ </a:t>
            </a:r>
            <a:r>
              <a:rPr lang="en-US" dirty="0" err="1">
                <a:latin typeface="+mn-lt"/>
                <a:sym typeface="Arial Black"/>
              </a:rPr>
              <a:t>remixarea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resurselor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educaționale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deschise</a:t>
            </a:r>
            <a:r>
              <a:rPr lang="en-US" dirty="0">
                <a:latin typeface="+mn-lt"/>
                <a:sym typeface="Arial Black"/>
              </a:rPr>
              <a:t> (RED) de </a:t>
            </a:r>
            <a:r>
              <a:rPr lang="en-US" dirty="0" err="1">
                <a:latin typeface="+mn-lt"/>
                <a:sym typeface="Arial Black"/>
              </a:rPr>
              <a:t>către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cadrele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didactice</a:t>
            </a:r>
            <a:endParaRPr lang="ro-RO" dirty="0">
              <a:latin typeface="+mn-lt"/>
              <a:sym typeface="Arial Bl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+mn-lt"/>
                <a:sym typeface="Arial Black"/>
              </a:rPr>
              <a:t>1.2 </a:t>
            </a:r>
            <a:r>
              <a:rPr lang="en-US" dirty="0" err="1">
                <a:latin typeface="+mn-lt"/>
                <a:sym typeface="Arial Black"/>
              </a:rPr>
              <a:t>Utilizarea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aplicată</a:t>
            </a:r>
            <a:r>
              <a:rPr lang="en-US" dirty="0">
                <a:latin typeface="+mn-lt"/>
                <a:sym typeface="Arial Black"/>
              </a:rPr>
              <a:t> a </a:t>
            </a:r>
            <a:r>
              <a:rPr lang="en-US" dirty="0" err="1">
                <a:latin typeface="+mn-lt"/>
                <a:sym typeface="Arial Black"/>
              </a:rPr>
              <a:t>resurselor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educaționale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deschise</a:t>
            </a:r>
            <a:r>
              <a:rPr lang="en-US" dirty="0">
                <a:latin typeface="+mn-lt"/>
                <a:sym typeface="Arial Black"/>
              </a:rPr>
              <a:t> (RED) de </a:t>
            </a:r>
            <a:r>
              <a:rPr lang="en-US" dirty="0" err="1">
                <a:latin typeface="+mn-lt"/>
                <a:sym typeface="Arial Black"/>
              </a:rPr>
              <a:t>către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cadrele</a:t>
            </a:r>
            <a:r>
              <a:rPr lang="en-US" dirty="0">
                <a:latin typeface="+mn-lt"/>
                <a:sym typeface="Arial Black"/>
              </a:rPr>
              <a:t> </a:t>
            </a:r>
            <a:r>
              <a:rPr lang="en-US" dirty="0" err="1">
                <a:latin typeface="+mn-lt"/>
                <a:sym typeface="Arial Black"/>
              </a:rPr>
              <a:t>didactice</a:t>
            </a:r>
            <a:r>
              <a:rPr lang="en-US" dirty="0">
                <a:latin typeface="+mn-lt"/>
                <a:sym typeface="Arial Black"/>
              </a:rPr>
              <a:t> (pe </a:t>
            </a:r>
            <a:r>
              <a:rPr lang="en-US" dirty="0" err="1">
                <a:latin typeface="+mn-lt"/>
                <a:sym typeface="Arial Black"/>
              </a:rPr>
              <a:t>disciplină</a:t>
            </a:r>
            <a:r>
              <a:rPr lang="en-US" dirty="0">
                <a:latin typeface="+mn-lt"/>
                <a:sym typeface="Arial Black"/>
              </a:rPr>
              <a:t>/</a:t>
            </a:r>
            <a:r>
              <a:rPr lang="en-US" dirty="0" err="1">
                <a:latin typeface="+mn-lt"/>
                <a:sym typeface="Arial Black"/>
              </a:rPr>
              <a:t>domeniu</a:t>
            </a:r>
            <a:r>
              <a:rPr lang="en-US" dirty="0">
                <a:latin typeface="+mn-lt"/>
                <a:sym typeface="Arial Black"/>
              </a:rPr>
              <a:t>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+mn-lt"/>
              <a:sym typeface="Arial Black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latin typeface="+mn-lt"/>
              <a:sym typeface="Arial Black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algn="just">
              <a:lnSpc>
                <a:spcPct val="107000"/>
              </a:lnSpc>
              <a:spcAft>
                <a:spcPts val="80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id="{CF8098E2-E73B-DA1F-B71F-35B4F8022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1694" y="5279074"/>
            <a:ext cx="170093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62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BA14-F06E-41CA-A5F3-934D5A57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280" y="980123"/>
            <a:ext cx="9144000" cy="53371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PROF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28AFF-ED3B-40A1-A8FE-1B69107B9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520" y="1440021"/>
            <a:ext cx="10891520" cy="397795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42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  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O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asemenea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intervenție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educațională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complexă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realizată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Ministerul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Educației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prin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proiectul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necompetitiv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b="1" kern="0" dirty="0">
                <a:solidFill>
                  <a:srgbClr val="1F2C8F"/>
                </a:solidFill>
                <a:latin typeface="EB Garamond"/>
                <a:ea typeface="EB Garamond"/>
              </a:rPr>
              <a:t>PROF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este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parte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a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unei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intervenții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integrate, care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reunește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abilitarea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currriculară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 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realizată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pentru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nivelurile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învățământ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primar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gimnazial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prin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proiectul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b="1" kern="0" dirty="0">
                <a:solidFill>
                  <a:srgbClr val="1F2C8F"/>
                </a:solidFill>
                <a:latin typeface="EB Garamond"/>
                <a:ea typeface="EB Garamond"/>
              </a:rPr>
              <a:t>CRED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formarea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inițială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academică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pentru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realizată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prin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proiectul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b="1" kern="0" dirty="0">
                <a:solidFill>
                  <a:srgbClr val="1F2C8F"/>
                </a:solidFill>
                <a:latin typeface="EB Garamond"/>
                <a:ea typeface="EB Garamond"/>
              </a:rPr>
              <a:t>START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. </a:t>
            </a:r>
          </a:p>
          <a:p>
            <a:pPr algn="just">
              <a:lnSpc>
                <a:spcPct val="170000"/>
              </a:lnSpc>
            </a:pP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Se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dore</a:t>
            </a:r>
            <a:r>
              <a:rPr lang="ro-RO" sz="7200" kern="0" dirty="0">
                <a:solidFill>
                  <a:srgbClr val="1F2C8F"/>
                </a:solidFill>
                <a:latin typeface="EB Garamond"/>
                <a:ea typeface="EB Garamond"/>
              </a:rPr>
              <a:t>ș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te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formarea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continuă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perfecționarea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profesională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a </a:t>
            </a:r>
            <a:r>
              <a:rPr lang="en-US" sz="7200" b="1" kern="0" dirty="0">
                <a:solidFill>
                  <a:srgbClr val="1F2C8F"/>
                </a:solidFill>
                <a:latin typeface="EB Garamond"/>
                <a:ea typeface="EB Garamond"/>
              </a:rPr>
              <a:t>28.000 cadre </a:t>
            </a:r>
            <a:r>
              <a:rPr lang="en-US" sz="72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sz="7200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din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învățământul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preuniversitar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scopul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dezvoltării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profesionale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al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evoluției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pentru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asigurarea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continuității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pedagogice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predare-învățare-evaluare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cu accent pe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componenta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practică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(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predarea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la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clasă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) a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formării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contextul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mentoratului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domenii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precum: 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noile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educații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incluziune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curriculum,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evaluare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Teleșcoală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combaterea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bullyingului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transdisciplinaritate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- 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inclusiv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vederea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completării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perfecționării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continue a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personalului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didactic,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contextul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global al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digitalizării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sistemelor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educație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contexte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specifice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/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nespecifice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privind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activitatea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cu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elevi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aparținând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grupurilor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vulnerabile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inclusiv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copii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aparținând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minorității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roma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copii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cu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cerințe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educaționale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speciale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(CES)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sau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copii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aflate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situații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risc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medical-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școlarizați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spital,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copii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din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comunitățile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7200" kern="0" dirty="0" err="1">
                <a:solidFill>
                  <a:srgbClr val="1F2C8F"/>
                </a:solidFill>
                <a:latin typeface="EB Garamond"/>
                <a:ea typeface="EB Garamond"/>
              </a:rPr>
              <a:t>dezavantajate</a:t>
            </a:r>
            <a:r>
              <a:rPr lang="en-US" sz="7200" kern="0" dirty="0">
                <a:solidFill>
                  <a:srgbClr val="1F2C8F"/>
                </a:solidFill>
                <a:latin typeface="EB Garamond"/>
                <a:ea typeface="EB Garamond"/>
              </a:rPr>
              <a:t> socio-economic</a:t>
            </a:r>
            <a:r>
              <a:rPr lang="en-US" sz="72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0111702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C28AFF-ED3B-40A1-A8FE-1B69107B9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0" y="1409541"/>
            <a:ext cx="10891520" cy="4147979"/>
          </a:xfrm>
          <a:ln w="28575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4200" b="0" i="0" dirty="0">
                <a:solidFill>
                  <a:srgbClr val="333333"/>
                </a:solidFill>
                <a:effectLst/>
                <a:latin typeface="Roboto Condensed" panose="02000000000000000000" pitchFamily="2" charset="0"/>
              </a:rPr>
              <a:t>  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Prin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acest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proiect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se are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vedere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elaborarea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dezvoltarea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unui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cadru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instituțional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adecvat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mecanismelor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standardelor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actuale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pentru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formarea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dezvoltarea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competenței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acord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cu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recomandările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liniile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directoare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elaborate de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Comisia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Europeană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domeniul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carierei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/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formării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profesorilor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- 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mecanismul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instituțional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al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mentoratului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carierei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mecanism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va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asigura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coerență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unitate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conceptuală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operațională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metodologică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legislativă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sistemul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dezvoltare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a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carierei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;</a:t>
            </a:r>
          </a:p>
          <a:p>
            <a:pPr algn="just">
              <a:lnSpc>
                <a:spcPct val="120000"/>
              </a:lnSpc>
            </a:pP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- 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organism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național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reglementare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cariera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didactică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-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Centrul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Național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Mentorat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al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Carierei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- CNMCD;</a:t>
            </a:r>
          </a:p>
          <a:p>
            <a:pPr algn="just">
              <a:lnSpc>
                <a:spcPct val="120000"/>
              </a:lnSpc>
            </a:pP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- 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100 de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Baze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Practică</a:t>
            </a:r>
            <a:r>
              <a:rPr lang="en-US" sz="8000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8000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Pedagogică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(BPP)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structurate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pe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sistemul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consorțiilor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școlare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 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reunind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 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școli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aplicație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(529)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care se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organizează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stagiile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practice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pedagogice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-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atât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la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nivelul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formării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inițiale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cât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la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nivelul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formării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continue -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lecții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demonstrative,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evaluări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practice ale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competenței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(diverse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tipuri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inspecție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școlară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),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cercuri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pedagogice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studii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privind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calitatea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predării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/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învățării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/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evaluării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sistem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blended learning </a:t>
            </a:r>
            <a:r>
              <a:rPr lang="en-US" sz="8000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sz="8000" kern="0" dirty="0">
                <a:solidFill>
                  <a:srgbClr val="1F2C8F"/>
                </a:solidFill>
                <a:latin typeface="EB Garamond"/>
                <a:ea typeface="EB Garamond"/>
              </a:rPr>
              <a:t> online etc.;</a:t>
            </a:r>
          </a:p>
        </p:txBody>
      </p:sp>
    </p:spTree>
    <p:extLst>
      <p:ext uri="{BB962C8B-B14F-4D97-AF65-F5344CB8AC3E}">
        <p14:creationId xmlns:p14="http://schemas.microsoft.com/office/powerpoint/2010/main" val="378581363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C28AFF-ED3B-40A1-A8FE-1B69107B99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240" y="871061"/>
            <a:ext cx="10891520" cy="4991259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- 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11 Centre de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Tutorat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 Didactic 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(CTD),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necesare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formării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dezvoltării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competenței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pe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durata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întregii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structura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actuală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a CCD, ca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centre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facilitare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a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învățării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/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formării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- 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4 Centre de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Formare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pentru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Cariera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Didactică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(CFCD) -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instituții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învățământ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superior cu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atribuții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formare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continuă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structura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actuală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a DPPD din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cadrul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universităților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, ca 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entități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furnizoare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formare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la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nivel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academic/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profesional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-  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Corp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național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</a:rPr>
              <a:t>experți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domeniul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mentoratului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carieră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didactică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- 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 de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formatori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în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domeniul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mentoratului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de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carieră</a:t>
            </a:r>
            <a:r>
              <a:rPr lang="en-US" b="1" kern="0" dirty="0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b="1" kern="0" dirty="0" err="1">
                <a:solidFill>
                  <a:srgbClr val="1F2C8F"/>
                </a:solidFill>
                <a:latin typeface="EB Garamond"/>
                <a:ea typeface="EB Garamon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didactică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înființat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 la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nivelul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fiecărui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județ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/ la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nivelul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municipiului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București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Toate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entitățile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enumerate,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înființate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în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cadrul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proiectului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urmând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a fi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asimilate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și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integrate de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sistemul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educațional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național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,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își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desfășoară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activitatea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ca o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rețea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instituțională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, sub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coordonarea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Centrului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Național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de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Mentorat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al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Carierei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</a:t>
            </a:r>
            <a:r>
              <a:rPr lang="en-US" kern="0" dirty="0" err="1">
                <a:solidFill>
                  <a:srgbClr val="1F2C8F"/>
                </a:solidFill>
                <a:latin typeface="EB Garamond"/>
                <a:ea typeface="EB Garamond"/>
              </a:rPr>
              <a:t>Didactice</a:t>
            </a:r>
            <a:r>
              <a:rPr lang="en-US" kern="0" dirty="0">
                <a:solidFill>
                  <a:srgbClr val="1F2C8F"/>
                </a:solidFill>
                <a:latin typeface="EB Garamond"/>
                <a:ea typeface="EB Garamond"/>
              </a:rPr>
              <a:t> (CNMCD).</a:t>
            </a:r>
          </a:p>
        </p:txBody>
      </p:sp>
    </p:spTree>
    <p:extLst>
      <p:ext uri="{BB962C8B-B14F-4D97-AF65-F5344CB8AC3E}">
        <p14:creationId xmlns:p14="http://schemas.microsoft.com/office/powerpoint/2010/main" val="364170155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BEAE92-1B91-0429-5A6B-E9C9A2536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888" y="550672"/>
            <a:ext cx="6766560" cy="768096"/>
          </a:xfrm>
        </p:spPr>
        <p:txBody>
          <a:bodyPr/>
          <a:lstStyle/>
          <a:p>
            <a:r>
              <a:rPr lang="ro-RO" sz="4000" dirty="0"/>
              <a:t>Structură partenerială</a:t>
            </a:r>
            <a:endParaRPr lang="en-US" sz="4000" dirty="0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50AB1C13-6C6A-51DE-74A7-69147FF3A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37888" y="1881632"/>
            <a:ext cx="6766560" cy="2700528"/>
          </a:xfrm>
        </p:spPr>
        <p:txBody>
          <a:bodyPr/>
          <a:lstStyle/>
          <a:p>
            <a:r>
              <a:rPr lang="en-US" sz="2800" b="1" dirty="0" err="1"/>
              <a:t>Ministerul</a:t>
            </a:r>
            <a:r>
              <a:rPr lang="en-US" sz="2800" b="1" dirty="0"/>
              <a:t> </a:t>
            </a:r>
            <a:r>
              <a:rPr lang="en-US" sz="2800" b="1" dirty="0" err="1"/>
              <a:t>Educației</a:t>
            </a:r>
            <a:r>
              <a:rPr lang="en-US" sz="2800" b="1" dirty="0"/>
              <a:t> </a:t>
            </a:r>
            <a:r>
              <a:rPr lang="en-US" sz="2800" dirty="0"/>
              <a:t>- </a:t>
            </a:r>
            <a:r>
              <a:rPr lang="en-US" sz="2800" dirty="0" err="1"/>
              <a:t>Beneficiar</a:t>
            </a:r>
            <a:endParaRPr lang="en-US" sz="2800" dirty="0"/>
          </a:p>
          <a:p>
            <a:r>
              <a:rPr lang="en-US" sz="2800" b="1" dirty="0"/>
              <a:t>I. 4 </a:t>
            </a:r>
            <a:r>
              <a:rPr lang="en-US" sz="2800" b="1" dirty="0" err="1"/>
              <a:t>universități</a:t>
            </a:r>
            <a:endParaRPr lang="en-US" sz="2800" b="1" dirty="0"/>
          </a:p>
          <a:p>
            <a:r>
              <a:rPr lang="en-US" sz="2800" dirty="0"/>
              <a:t>P1. </a:t>
            </a:r>
            <a:r>
              <a:rPr lang="en-US" sz="2800" dirty="0" err="1"/>
              <a:t>Universitatea</a:t>
            </a:r>
            <a:r>
              <a:rPr lang="en-US" sz="2800" dirty="0"/>
              <a:t> Lucian Blaga din Sibiu</a:t>
            </a:r>
          </a:p>
          <a:p>
            <a:r>
              <a:rPr lang="en-US" sz="2800" dirty="0"/>
              <a:t>P2. </a:t>
            </a:r>
            <a:r>
              <a:rPr lang="en-US" sz="2800" dirty="0" err="1"/>
              <a:t>Universitatea</a:t>
            </a:r>
            <a:r>
              <a:rPr lang="en-US" sz="2800" dirty="0"/>
              <a:t> </a:t>
            </a:r>
            <a:r>
              <a:rPr lang="en-US" sz="2800" dirty="0" err="1"/>
              <a:t>Transilvania</a:t>
            </a:r>
            <a:r>
              <a:rPr lang="en-US" sz="2800" dirty="0"/>
              <a:t> din </a:t>
            </a:r>
            <a:r>
              <a:rPr lang="en-US" sz="2800" dirty="0" err="1"/>
              <a:t>Brașov</a:t>
            </a:r>
            <a:endParaRPr lang="en-US" sz="2800" dirty="0"/>
          </a:p>
          <a:p>
            <a:r>
              <a:rPr lang="en-US" sz="2800" dirty="0"/>
              <a:t>P3. </a:t>
            </a:r>
            <a:r>
              <a:rPr lang="en-US" sz="2800" dirty="0" err="1"/>
              <a:t>Universitatea</a:t>
            </a:r>
            <a:r>
              <a:rPr lang="en-US" sz="2800" dirty="0"/>
              <a:t> </a:t>
            </a:r>
            <a:r>
              <a:rPr lang="en-US" sz="2800" dirty="0" err="1"/>
              <a:t>Dunărea</a:t>
            </a:r>
            <a:r>
              <a:rPr lang="en-US" sz="2800" dirty="0"/>
              <a:t> de Jos din </a:t>
            </a:r>
            <a:r>
              <a:rPr lang="en-US" sz="2800" dirty="0" err="1"/>
              <a:t>Galați</a:t>
            </a:r>
            <a:endParaRPr lang="en-US" sz="2800" dirty="0"/>
          </a:p>
          <a:p>
            <a:r>
              <a:rPr lang="en-US" sz="2800" dirty="0"/>
              <a:t>P4. </a:t>
            </a:r>
            <a:r>
              <a:rPr lang="en-US" sz="2800" dirty="0" err="1"/>
              <a:t>Universitatea</a:t>
            </a:r>
            <a:r>
              <a:rPr lang="en-US" sz="2800" dirty="0"/>
              <a:t> de </a:t>
            </a:r>
            <a:r>
              <a:rPr lang="en-US" sz="2800" dirty="0" err="1"/>
              <a:t>Medicină</a:t>
            </a:r>
            <a:r>
              <a:rPr lang="en-US" sz="2800" dirty="0"/>
              <a:t>, </a:t>
            </a:r>
            <a:r>
              <a:rPr lang="en-US" sz="2800" dirty="0" err="1"/>
              <a:t>Farmacie</a:t>
            </a:r>
            <a:r>
              <a:rPr lang="en-US" sz="2800" dirty="0"/>
              <a:t>, </a:t>
            </a:r>
            <a:r>
              <a:rPr lang="en-US" sz="2800" dirty="0" err="1"/>
              <a:t>Științe</a:t>
            </a:r>
            <a:r>
              <a:rPr lang="en-US" sz="2800" dirty="0"/>
              <a:t> </a:t>
            </a:r>
            <a:r>
              <a:rPr lang="en-US" sz="2800" dirty="0" err="1"/>
              <a:t>și</a:t>
            </a:r>
            <a:r>
              <a:rPr lang="en-US" sz="2800" dirty="0"/>
              <a:t> </a:t>
            </a:r>
            <a:r>
              <a:rPr lang="en-US" sz="2800" dirty="0" err="1"/>
              <a:t>Tehnologie</a:t>
            </a:r>
            <a:r>
              <a:rPr lang="en-US" sz="2800" dirty="0"/>
              <a:t> </a:t>
            </a:r>
            <a:r>
              <a:rPr lang="en-US" sz="2800" i="1" dirty="0"/>
              <a:t>George Emil Palade </a:t>
            </a:r>
            <a:r>
              <a:rPr lang="en-US" sz="2800" dirty="0"/>
              <a:t>din </a:t>
            </a:r>
            <a:r>
              <a:rPr lang="en-US" sz="2800" dirty="0" err="1"/>
              <a:t>Tg.Mureș</a:t>
            </a:r>
            <a:endParaRPr lang="en-US" sz="2800" dirty="0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5EC3DCAE-86B3-629C-3508-F582FECAC9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o-RO" smtClean="0"/>
              <a:t>9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1218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2740</Words>
  <Application>Microsoft Office PowerPoint</Application>
  <PresentationFormat>Ecran lat</PresentationFormat>
  <Paragraphs>210</Paragraphs>
  <Slides>54</Slides>
  <Notes>41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54</vt:i4>
      </vt:variant>
    </vt:vector>
  </HeadingPairs>
  <TitlesOfParts>
    <vt:vector size="66" baseType="lpstr">
      <vt:lpstr>Times New Roman</vt:lpstr>
      <vt:lpstr>Goudy Stout</vt:lpstr>
      <vt:lpstr>Calibri Light</vt:lpstr>
      <vt:lpstr>Sabon Next LT</vt:lpstr>
      <vt:lpstr>Arial</vt:lpstr>
      <vt:lpstr>Calibri</vt:lpstr>
      <vt:lpstr>Roboto Condensed</vt:lpstr>
      <vt:lpstr>Arial Black</vt:lpstr>
      <vt:lpstr>EB Garamond</vt:lpstr>
      <vt:lpstr>Office Theme</vt:lpstr>
      <vt:lpstr>1_Office Theme</vt:lpstr>
      <vt:lpstr>2_Office Theme</vt:lpstr>
      <vt:lpstr>PROIECTUL PROF </vt:lpstr>
      <vt:lpstr> </vt:lpstr>
      <vt:lpstr>Prezentare PowerPoint</vt:lpstr>
      <vt:lpstr>PROF</vt:lpstr>
      <vt:lpstr>PROF</vt:lpstr>
      <vt:lpstr>PROF</vt:lpstr>
      <vt:lpstr>Prezentare PowerPoint</vt:lpstr>
      <vt:lpstr>Prezentare PowerPoint</vt:lpstr>
      <vt:lpstr>Structură partenerială</vt:lpstr>
      <vt:lpstr>Structură partenerială</vt:lpstr>
      <vt:lpstr>Oferta de programe de formare profesională prin Proiectul PROF </vt:lpstr>
      <vt:lpstr>Prezentare PowerPoint</vt:lpstr>
      <vt:lpstr>„PROF I – MANAGEMENT EDUCAȚIONAL ÎN CONTEXT MENTORAL”</vt:lpstr>
      <vt:lpstr>M1  MODULUL 1: MENTORATUL DE CARIERĂ DIDACTICĂ – DE LA CONCEPT, LA ACȚIUNE  </vt:lpstr>
      <vt:lpstr>M1 - MENTORATUL DE CARIERĂ DIDACTICĂ – DE LA CONCEPT, LA ACȚIUNE</vt:lpstr>
      <vt:lpstr>M2  MODULUL 2: ELEMENTE DE EDUCAȚIA ADULȚILOR ȘI MENTORATUL DE CARIERĂ DIDACTICĂ – VALORI, PRINCIPII, CARACTERISTICI   </vt:lpstr>
      <vt:lpstr>MODULUL 2: ELEMENTE DE EDUCAȚIA ADULȚILOR ȘI MENTORATUL DE CARIERĂ DIDACTICĂ – VALORI, PRINCIPII, CARACTERISTICI</vt:lpstr>
      <vt:lpstr>M3   MODULUL 3: PROIECTAREA ACTIVITĂȚII DE MENTORAT    </vt:lpstr>
      <vt:lpstr>MODULUL 3: PROIECTAREA ACTIVITĂȚII DE MENTORAT</vt:lpstr>
      <vt:lpstr>M4   MODULUL 4: MANAGEMENTUL PROCESULUI DE MENTORAT DIDACTIC    </vt:lpstr>
      <vt:lpstr>M4 - MANAGEMENTUL PROCESULUI DE MENTORAT DIDACTIC</vt:lpstr>
      <vt:lpstr>M5   MODULUL 5: CONSILIERE PENTRU FORMARE ȘI DEZVOLTARE PROFESIONALĂ ÎN MENTORATUL DE CARIERĂ DIDACTICĂ    </vt:lpstr>
      <vt:lpstr>M5 - CONSILIERE PENTRU FORMARE ȘI DEZVOLTARE PROFESIONALĂ ÎN MENTORATUL DE CARIERĂ DIDACTICĂ </vt:lpstr>
      <vt:lpstr>M6  EVALUAREA ȘI VALIDAREA COMPETENȚELOR PROFESIONALE DIDACTICE</vt:lpstr>
      <vt:lpstr>M6 - EVALUAREA ȘI VALIDAREA COMPETENȚELOR PROFESIONALE DIDACTICE</vt:lpstr>
      <vt:lpstr>„PROF II – MENTORAT DE PRACTICĂ PEDAGOGICĂ”</vt:lpstr>
      <vt:lpstr>M1  MODULUL 1: MENTORATUL DE PRACTICĂ PEDAGOGICĂ - PREMISĂ A GENERĂRII CALITĂȚII EDUCAȚIEI  </vt:lpstr>
      <vt:lpstr>MODULUL 1: MENTORATUL DE PRACTICĂ PEDAGOGICĂ - PREMISĂ A GENERĂRII CALITĂȚII EDUCAȚIEI</vt:lpstr>
      <vt:lpstr>M2  PROFESIONALIZAREA CARIEREI DIDACTICE PRIN MENTORATUL DE PRACTICĂ PEDAGOGICĂ – POLITICI ȘI DIRECȚII DE ACȚIUNE </vt:lpstr>
      <vt:lpstr>M2 - PROFESIONALIZAREA CARIEREI DIDACTICE PRIN MENTORATUL DE PRACTICĂ PEDAGOGICĂ – POLITICI ȘI DIRECȚII DE ACȚIUNE</vt:lpstr>
      <vt:lpstr>M3  MENTORATUL PROIECTĂRII ACTIVITĂȚILOR DIDACTICE </vt:lpstr>
      <vt:lpstr>M3 - MENTORATUL PROIECTĂRII ACTIVITĂȚILOR DIDACTICE</vt:lpstr>
      <vt:lpstr>M4   MODULUL 4: MANAGEMENTUL ACTIVITĂȚILOR DE PRACTICĂ PEDAGOGICĂ    </vt:lpstr>
      <vt:lpstr>M4 - MANAGEMENTUL ACTIVITĂȚILOR DE PRACTICĂ PEDAGOGICĂ</vt:lpstr>
      <vt:lpstr>M5   MODULUL 5: CONSILIERE PENTRU FORMARE ȘI DEZVOLTARE PROFESIONALĂ ÎN MENTORATUL DE PRACTICĂ PEDAGOGICĂ   </vt:lpstr>
      <vt:lpstr>MODULUL 5: CONSILIERE PENTRU FORMARE ȘI DEZVOLTARE PROFESIONALĂ ÎN MENTORATUL DE PRACTICĂ PEDAGOGICĂ</vt:lpstr>
      <vt:lpstr>M6  EVALUAREA ȘI AUTOEVALUAREA ACTIVITĂȚILOR DE PRACTICĂ PEDAGOGICĂ</vt:lpstr>
      <vt:lpstr>MODULUL 6: EVALUAREA ȘI AUTOEVALUAREA ACTIVITĂȚILOR DE PRACTICĂ PEDAGOGICĂ</vt:lpstr>
      <vt:lpstr>„PROF III – MANAGEMENT EDUCAȚIONAL ÎN CONTEXT MENTORAL”</vt:lpstr>
      <vt:lpstr>M1  MENTORATUL DE CARIERĂ DIDACTICĂ ÎN RELAȚIE CU MANAGEMENTUL EDUCAȚIONAL LA NIVELUL COMUNITĂȚILOR DE ÎNVĂȚARE </vt:lpstr>
      <vt:lpstr>M1 - MENTORATUL DE CARIERĂ DIDACTICĂ ÎN RELAȚIE CU MANAGEMENTUL EDUCAȚIONAL LA NIVELUL COMUNITĂȚILOR DE ÎNVĂȚARE </vt:lpstr>
      <vt:lpstr>Modul 2: Proiectarea activităților de management educațional în sistem peer-learning  </vt:lpstr>
      <vt:lpstr>Modul 2: Proiectarea activităților de management educațional în sistem peer-learning </vt:lpstr>
      <vt:lpstr>   Modulul 3 –  Evaluare, recunoaștere și echivalare în activitatea didactică, la nivelul comunității de învățare, în context mentoral  </vt:lpstr>
      <vt:lpstr>MODULUL 3 - Evaluare, recunoaștere și echivalare în activitatea didactică, la nivelul comunității de învățare, în context mentoral    </vt:lpstr>
      <vt:lpstr>„PROF IV – COACHING ÎN PROCESUL DE PREDARE-ÎNVĂȚARE-EVALUARE ÎN CONTEXT BLENDED-LEARNING”</vt:lpstr>
      <vt:lpstr>   Modulul 1 –   APLICAREA CDȘ ȘI CD ÎN CONTEXT BLENDED-LEARNING   </vt:lpstr>
      <vt:lpstr>MODULUL 1  APLICAREA CDȘ ȘI CD ÎN CONTEXT BLENDED-LEARNING  </vt:lpstr>
      <vt:lpstr>MODULUL 1  APLICAREA CDȘ ȘI CD ÎN CONTEXT BLENDED-LEARNING  </vt:lpstr>
      <vt:lpstr>MODULUL 1  APLICAREA CDȘ ȘI CD ÎN CONTEXT BLENDED-LEARNING  </vt:lpstr>
      <vt:lpstr>   Modulul 2 –   PROMOVAREA ACTIVITĂȚILOR DE EVALUARE/ AUTOEVALUARE FOLOSIND APLICAȚIILE INFORMATICE EDUCAȚIONALE   </vt:lpstr>
      <vt:lpstr>MODULUL 2  PROMOVAREA ACTIVITĂȚILOR DE EVALUARE/ AUTOEVALUARE FOLOSIND APLICAȚIILE INFORMATICE EDUCAȚIONALE  </vt:lpstr>
      <vt:lpstr>   Modulul 3 –   STRATEGII DE INTERVENȚIE EDUCAȚIONALĂ ÎN CONTEXT BLENDED – LEARNING    </vt:lpstr>
      <vt:lpstr>MODULUL 3  STRATEGII DE INTERVENȚIE EDUCAȚIONALĂ ÎN CONTEXT BLENDED – LEARNING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„PROF III – MANAGEMENT EDUCAȚIONAL ÎN CONTEXT MENTORAL”</dc:title>
  <dc:creator>CCD</dc:creator>
  <cp:lastModifiedBy>Manuela</cp:lastModifiedBy>
  <cp:revision>13</cp:revision>
  <dcterms:created xsi:type="dcterms:W3CDTF">2023-01-02T10:04:18Z</dcterms:created>
  <dcterms:modified xsi:type="dcterms:W3CDTF">2023-09-06T16:53:46Z</dcterms:modified>
</cp:coreProperties>
</file>