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0" r:id="rId1"/>
  </p:sldMasterIdLst>
  <p:notesMasterIdLst>
    <p:notesMasterId r:id="rId26"/>
  </p:notesMasterIdLst>
  <p:sldIdLst>
    <p:sldId id="256" r:id="rId2"/>
    <p:sldId id="269" r:id="rId3"/>
    <p:sldId id="270" r:id="rId4"/>
    <p:sldId id="295" r:id="rId5"/>
    <p:sldId id="271" r:id="rId6"/>
    <p:sldId id="272" r:id="rId7"/>
    <p:sldId id="273" r:id="rId8"/>
    <p:sldId id="274" r:id="rId9"/>
    <p:sldId id="275" r:id="rId10"/>
    <p:sldId id="288" r:id="rId11"/>
    <p:sldId id="276" r:id="rId12"/>
    <p:sldId id="286" r:id="rId13"/>
    <p:sldId id="287" r:id="rId14"/>
    <p:sldId id="305" r:id="rId15"/>
    <p:sldId id="309" r:id="rId16"/>
    <p:sldId id="306" r:id="rId17"/>
    <p:sldId id="308" r:id="rId18"/>
    <p:sldId id="259" r:id="rId19"/>
    <p:sldId id="304" r:id="rId20"/>
    <p:sldId id="307" r:id="rId21"/>
    <p:sldId id="260" r:id="rId22"/>
    <p:sldId id="280" r:id="rId23"/>
    <p:sldId id="281" r:id="rId24"/>
    <p:sldId id="265" r:id="rId25"/>
  </p:sldIdLst>
  <p:sldSz cx="12192000" cy="6858000"/>
  <p:notesSz cx="6735763" cy="9866313"/>
  <p:defaultTextStyle>
    <a:defPPr>
      <a:defRPr lang="ro-R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591" autoAdjust="0"/>
  </p:normalViewPr>
  <p:slideViewPr>
    <p:cSldViewPr snapToGrid="0">
      <p:cViewPr varScale="1">
        <p:scale>
          <a:sx n="110" d="100"/>
          <a:sy n="110" d="100"/>
        </p:scale>
        <p:origin x="594" y="12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o-RO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2BDA379-4C7A-42C1-8F3B-249A7AE66455}" type="datetimeFigureOut">
              <a:rPr lang="ro-RO" smtClean="0"/>
              <a:pPr/>
              <a:t>11.09.2019</a:t>
            </a:fld>
            <a:endParaRPr lang="ro-RO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09575" y="1233488"/>
            <a:ext cx="5916613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o-RO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3577" y="4748163"/>
            <a:ext cx="5388610" cy="388486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o-R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o-R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15373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0688A31-E9B5-41D7-B192-DBA2D1FD5A22}" type="slidenum">
              <a:rPr lang="ro-RO" smtClean="0"/>
              <a:pPr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19857336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9B0070-6D11-4362-937B-6F544D6FD6FC}" type="datetimeFigureOut">
              <a:rPr lang="ro-RO" smtClean="0"/>
              <a:pPr/>
              <a:t>11.09.2019</a:t>
            </a:fld>
            <a:endParaRPr lang="ro-RO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65B2E4-5D02-4446-B474-2C2D06EDA931}" type="slidenum">
              <a:rPr lang="ro-RO" smtClean="0"/>
              <a:pPr/>
              <a:t>‹#›</a:t>
            </a:fld>
            <a:endParaRPr lang="ro-RO" dirty="0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25234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9B0070-6D11-4362-937B-6F544D6FD6FC}" type="datetimeFigureOut">
              <a:rPr lang="ro-RO" smtClean="0"/>
              <a:pPr/>
              <a:t>11.09.2019</a:t>
            </a:fld>
            <a:endParaRPr lang="ro-RO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65B2E4-5D02-4446-B474-2C2D06EDA931}" type="slidenum">
              <a:rPr lang="ro-RO" smtClean="0"/>
              <a:pPr/>
              <a:t>‹#›</a:t>
            </a:fld>
            <a:endParaRPr lang="ro-RO" dirty="0"/>
          </a:p>
        </p:txBody>
      </p:sp>
    </p:spTree>
    <p:extLst>
      <p:ext uri="{BB962C8B-B14F-4D97-AF65-F5344CB8AC3E}">
        <p14:creationId xmlns:p14="http://schemas.microsoft.com/office/powerpoint/2010/main" val="21423956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9B0070-6D11-4362-937B-6F544D6FD6FC}" type="datetimeFigureOut">
              <a:rPr lang="ro-RO" smtClean="0"/>
              <a:pPr/>
              <a:t>11.09.2019</a:t>
            </a:fld>
            <a:endParaRPr lang="ro-RO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65B2E4-5D02-4446-B474-2C2D06EDA931}" type="slidenum">
              <a:rPr lang="ro-RO" smtClean="0"/>
              <a:pPr/>
              <a:t>‹#›</a:t>
            </a:fld>
            <a:endParaRPr lang="ro-RO" dirty="0"/>
          </a:p>
        </p:txBody>
      </p:sp>
    </p:spTree>
    <p:extLst>
      <p:ext uri="{BB962C8B-B14F-4D97-AF65-F5344CB8AC3E}">
        <p14:creationId xmlns:p14="http://schemas.microsoft.com/office/powerpoint/2010/main" val="339748757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9B0070-6D11-4362-937B-6F544D6FD6FC}" type="datetimeFigureOut">
              <a:rPr lang="ro-RO" smtClean="0"/>
              <a:pPr/>
              <a:t>11.09.2019</a:t>
            </a:fld>
            <a:endParaRPr lang="ro-RO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65B2E4-5D02-4446-B474-2C2D06EDA931}" type="slidenum">
              <a:rPr lang="ro-RO" smtClean="0"/>
              <a:pPr/>
              <a:t>‹#›</a:t>
            </a:fld>
            <a:endParaRPr lang="ro-RO" dirty="0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9948531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9B0070-6D11-4362-937B-6F544D6FD6FC}" type="datetimeFigureOut">
              <a:rPr lang="ro-RO" smtClean="0"/>
              <a:pPr/>
              <a:t>11.09.2019</a:t>
            </a:fld>
            <a:endParaRPr lang="ro-RO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65B2E4-5D02-4446-B474-2C2D06EDA931}" type="slidenum">
              <a:rPr lang="ro-RO" smtClean="0"/>
              <a:pPr/>
              <a:t>‹#›</a:t>
            </a:fld>
            <a:endParaRPr lang="ro-RO" dirty="0"/>
          </a:p>
        </p:txBody>
      </p:sp>
    </p:spTree>
    <p:extLst>
      <p:ext uri="{BB962C8B-B14F-4D97-AF65-F5344CB8AC3E}">
        <p14:creationId xmlns:p14="http://schemas.microsoft.com/office/powerpoint/2010/main" val="207342890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9B0070-6D11-4362-937B-6F544D6FD6FC}" type="datetimeFigureOut">
              <a:rPr lang="ro-RO" smtClean="0"/>
              <a:pPr/>
              <a:t>11.09.2019</a:t>
            </a:fld>
            <a:endParaRPr lang="ro-RO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65B2E4-5D02-4446-B474-2C2D06EDA931}" type="slidenum">
              <a:rPr lang="ro-RO" smtClean="0"/>
              <a:pPr/>
              <a:t>‹#›</a:t>
            </a:fld>
            <a:endParaRPr lang="ro-RO" dirty="0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6605557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9B0070-6D11-4362-937B-6F544D6FD6FC}" type="datetimeFigureOut">
              <a:rPr lang="ro-RO" smtClean="0"/>
              <a:pPr/>
              <a:t>11.09.2019</a:t>
            </a:fld>
            <a:endParaRPr lang="ro-RO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65B2E4-5D02-4446-B474-2C2D06EDA931}" type="slidenum">
              <a:rPr lang="ro-RO" smtClean="0"/>
              <a:pPr/>
              <a:t>‹#›</a:t>
            </a:fld>
            <a:endParaRPr lang="ro-RO" dirty="0"/>
          </a:p>
        </p:txBody>
      </p:sp>
    </p:spTree>
    <p:extLst>
      <p:ext uri="{BB962C8B-B14F-4D97-AF65-F5344CB8AC3E}">
        <p14:creationId xmlns:p14="http://schemas.microsoft.com/office/powerpoint/2010/main" val="299887416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9B0070-6D11-4362-937B-6F544D6FD6FC}" type="datetimeFigureOut">
              <a:rPr lang="ro-RO" smtClean="0"/>
              <a:pPr/>
              <a:t>11.09.2019</a:t>
            </a:fld>
            <a:endParaRPr lang="ro-RO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65B2E4-5D02-4446-B474-2C2D06EDA931}" type="slidenum">
              <a:rPr lang="ro-RO" smtClean="0"/>
              <a:pPr/>
              <a:t>‹#›</a:t>
            </a:fld>
            <a:endParaRPr lang="ro-RO" dirty="0"/>
          </a:p>
        </p:txBody>
      </p:sp>
    </p:spTree>
    <p:extLst>
      <p:ext uri="{BB962C8B-B14F-4D97-AF65-F5344CB8AC3E}">
        <p14:creationId xmlns:p14="http://schemas.microsoft.com/office/powerpoint/2010/main" val="128852673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9B0070-6D11-4362-937B-6F544D6FD6FC}" type="datetimeFigureOut">
              <a:rPr lang="ro-RO" smtClean="0"/>
              <a:pPr/>
              <a:t>11.09.2019</a:t>
            </a:fld>
            <a:endParaRPr lang="ro-RO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65B2E4-5D02-4446-B474-2C2D06EDA931}" type="slidenum">
              <a:rPr lang="ro-RO" smtClean="0"/>
              <a:pPr/>
              <a:t>‹#›</a:t>
            </a:fld>
            <a:endParaRPr lang="ro-RO" dirty="0"/>
          </a:p>
        </p:txBody>
      </p:sp>
    </p:spTree>
    <p:extLst>
      <p:ext uri="{BB962C8B-B14F-4D97-AF65-F5344CB8AC3E}">
        <p14:creationId xmlns:p14="http://schemas.microsoft.com/office/powerpoint/2010/main" val="34031494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9B0070-6D11-4362-937B-6F544D6FD6FC}" type="datetimeFigureOut">
              <a:rPr lang="ro-RO" smtClean="0"/>
              <a:pPr/>
              <a:t>11.09.2019</a:t>
            </a:fld>
            <a:endParaRPr lang="ro-RO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65B2E4-5D02-4446-B474-2C2D06EDA931}" type="slidenum">
              <a:rPr lang="ro-RO" smtClean="0"/>
              <a:pPr/>
              <a:t>‹#›</a:t>
            </a:fld>
            <a:endParaRPr lang="ro-RO" dirty="0"/>
          </a:p>
        </p:txBody>
      </p:sp>
    </p:spTree>
    <p:extLst>
      <p:ext uri="{BB962C8B-B14F-4D97-AF65-F5344CB8AC3E}">
        <p14:creationId xmlns:p14="http://schemas.microsoft.com/office/powerpoint/2010/main" val="5290239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9B0070-6D11-4362-937B-6F544D6FD6FC}" type="datetimeFigureOut">
              <a:rPr lang="ro-RO" smtClean="0"/>
              <a:pPr/>
              <a:t>11.09.2019</a:t>
            </a:fld>
            <a:endParaRPr lang="ro-RO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65B2E4-5D02-4446-B474-2C2D06EDA931}" type="slidenum">
              <a:rPr lang="ro-RO" smtClean="0"/>
              <a:pPr/>
              <a:t>‹#›</a:t>
            </a:fld>
            <a:endParaRPr lang="ro-RO" dirty="0"/>
          </a:p>
        </p:txBody>
      </p:sp>
    </p:spTree>
    <p:extLst>
      <p:ext uri="{BB962C8B-B14F-4D97-AF65-F5344CB8AC3E}">
        <p14:creationId xmlns:p14="http://schemas.microsoft.com/office/powerpoint/2010/main" val="31708924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9B0070-6D11-4362-937B-6F544D6FD6FC}" type="datetimeFigureOut">
              <a:rPr lang="ro-RO" smtClean="0"/>
              <a:pPr/>
              <a:t>11.09.2019</a:t>
            </a:fld>
            <a:endParaRPr lang="ro-RO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65B2E4-5D02-4446-B474-2C2D06EDA931}" type="slidenum">
              <a:rPr lang="ro-RO" smtClean="0"/>
              <a:pPr/>
              <a:t>‹#›</a:t>
            </a:fld>
            <a:endParaRPr lang="ro-RO" dirty="0"/>
          </a:p>
        </p:txBody>
      </p:sp>
    </p:spTree>
    <p:extLst>
      <p:ext uri="{BB962C8B-B14F-4D97-AF65-F5344CB8AC3E}">
        <p14:creationId xmlns:p14="http://schemas.microsoft.com/office/powerpoint/2010/main" val="400182069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9B0070-6D11-4362-937B-6F544D6FD6FC}" type="datetimeFigureOut">
              <a:rPr lang="ro-RO" smtClean="0"/>
              <a:pPr/>
              <a:t>11.09.2019</a:t>
            </a:fld>
            <a:endParaRPr lang="ro-RO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65B2E4-5D02-4446-B474-2C2D06EDA931}" type="slidenum">
              <a:rPr lang="ro-RO" smtClean="0"/>
              <a:pPr/>
              <a:t>‹#›</a:t>
            </a:fld>
            <a:endParaRPr lang="ro-RO" dirty="0"/>
          </a:p>
        </p:txBody>
      </p:sp>
    </p:spTree>
    <p:extLst>
      <p:ext uri="{BB962C8B-B14F-4D97-AF65-F5344CB8AC3E}">
        <p14:creationId xmlns:p14="http://schemas.microsoft.com/office/powerpoint/2010/main" val="284993051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9B0070-6D11-4362-937B-6F544D6FD6FC}" type="datetimeFigureOut">
              <a:rPr lang="ro-RO" smtClean="0"/>
              <a:pPr/>
              <a:t>11.09.2019</a:t>
            </a:fld>
            <a:endParaRPr lang="ro-RO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65B2E4-5D02-4446-B474-2C2D06EDA931}" type="slidenum">
              <a:rPr lang="ro-RO" smtClean="0"/>
              <a:pPr/>
              <a:t>‹#›</a:t>
            </a:fld>
            <a:endParaRPr lang="ro-RO" dirty="0"/>
          </a:p>
        </p:txBody>
      </p:sp>
    </p:spTree>
    <p:extLst>
      <p:ext uri="{BB962C8B-B14F-4D97-AF65-F5344CB8AC3E}">
        <p14:creationId xmlns:p14="http://schemas.microsoft.com/office/powerpoint/2010/main" val="18095611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9B0070-6D11-4362-937B-6F544D6FD6FC}" type="datetimeFigureOut">
              <a:rPr lang="ro-RO" smtClean="0"/>
              <a:pPr/>
              <a:t>11.09.2019</a:t>
            </a:fld>
            <a:endParaRPr lang="ro-RO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65B2E4-5D02-4446-B474-2C2D06EDA931}" type="slidenum">
              <a:rPr lang="ro-RO" smtClean="0"/>
              <a:pPr/>
              <a:t>‹#›</a:t>
            </a:fld>
            <a:endParaRPr lang="ro-RO" dirty="0"/>
          </a:p>
        </p:txBody>
      </p:sp>
    </p:spTree>
    <p:extLst>
      <p:ext uri="{BB962C8B-B14F-4D97-AF65-F5344CB8AC3E}">
        <p14:creationId xmlns:p14="http://schemas.microsoft.com/office/powerpoint/2010/main" val="39524625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9B0070-6D11-4362-937B-6F544D6FD6FC}" type="datetimeFigureOut">
              <a:rPr lang="ro-RO" smtClean="0"/>
              <a:pPr/>
              <a:t>11.09.2019</a:t>
            </a:fld>
            <a:endParaRPr lang="ro-RO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65B2E4-5D02-4446-B474-2C2D06EDA931}" type="slidenum">
              <a:rPr lang="ro-RO" smtClean="0"/>
              <a:pPr/>
              <a:t>‹#›</a:t>
            </a:fld>
            <a:endParaRPr lang="ro-RO" dirty="0"/>
          </a:p>
        </p:txBody>
      </p:sp>
    </p:spTree>
    <p:extLst>
      <p:ext uri="{BB962C8B-B14F-4D97-AF65-F5344CB8AC3E}">
        <p14:creationId xmlns:p14="http://schemas.microsoft.com/office/powerpoint/2010/main" val="390113411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9B0070-6D11-4362-937B-6F544D6FD6FC}" type="datetimeFigureOut">
              <a:rPr lang="ro-RO" smtClean="0"/>
              <a:pPr/>
              <a:t>11.09.2019</a:t>
            </a:fld>
            <a:endParaRPr lang="ro-RO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65B2E4-5D02-4446-B474-2C2D06EDA931}" type="slidenum">
              <a:rPr lang="ro-RO" smtClean="0"/>
              <a:pPr/>
              <a:t>‹#›</a:t>
            </a:fld>
            <a:endParaRPr lang="ro-RO" dirty="0"/>
          </a:p>
        </p:txBody>
      </p:sp>
    </p:spTree>
    <p:extLst>
      <p:ext uri="{BB962C8B-B14F-4D97-AF65-F5344CB8AC3E}">
        <p14:creationId xmlns:p14="http://schemas.microsoft.com/office/powerpoint/2010/main" val="35861250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EA9B0070-6D11-4362-937B-6F544D6FD6FC}" type="datetimeFigureOut">
              <a:rPr lang="ro-RO" smtClean="0"/>
              <a:pPr/>
              <a:t>11.09.2019</a:t>
            </a:fld>
            <a:endParaRPr lang="ro-RO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ro-RO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E465B2E4-5D02-4446-B474-2C2D06EDA931}" type="slidenum">
              <a:rPr lang="ro-RO" smtClean="0"/>
              <a:pPr/>
              <a:t>‹#›</a:t>
            </a:fld>
            <a:endParaRPr lang="ro-RO" dirty="0"/>
          </a:p>
        </p:txBody>
      </p:sp>
    </p:spTree>
    <p:extLst>
      <p:ext uri="{BB962C8B-B14F-4D97-AF65-F5344CB8AC3E}">
        <p14:creationId xmlns:p14="http://schemas.microsoft.com/office/powerpoint/2010/main" val="60797577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51" r:id="rId1"/>
    <p:sldLayoutId id="2147483752" r:id="rId2"/>
    <p:sldLayoutId id="2147483753" r:id="rId3"/>
    <p:sldLayoutId id="2147483754" r:id="rId4"/>
    <p:sldLayoutId id="2147483755" r:id="rId5"/>
    <p:sldLayoutId id="2147483756" r:id="rId6"/>
    <p:sldLayoutId id="2147483757" r:id="rId7"/>
    <p:sldLayoutId id="2147483758" r:id="rId8"/>
    <p:sldLayoutId id="2147483759" r:id="rId9"/>
    <p:sldLayoutId id="2147483760" r:id="rId10"/>
    <p:sldLayoutId id="2147483761" r:id="rId11"/>
    <p:sldLayoutId id="2147483762" r:id="rId12"/>
    <p:sldLayoutId id="2147483763" r:id="rId13"/>
    <p:sldLayoutId id="2147483764" r:id="rId14"/>
    <p:sldLayoutId id="2147483765" r:id="rId15"/>
    <p:sldLayoutId id="2147483766" r:id="rId16"/>
    <p:sldLayoutId id="214748376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du.ro/" TargetMode="External"/><Relationship Id="rId2" Type="http://schemas.openxmlformats.org/officeDocument/2006/relationships/hyperlink" Target="https://www.manuale.edu.ro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edu.ro/auxiliare-didactice" TargetMode="Externa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https://lege5.ro/Gratuit/gm2dgmzwgy4q/ordinul-nr-4948-2019-privind-organizarea-si-desfasurarea-admiterii-in-invatamantul-liceal-de-stat-pentru-anul-scolar-2020-2021?pid=293348371&amp;d=2019-09-09#p-293348371" TargetMode="Externa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://programe.ise.ro/actuale.aspx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066699" y="1574075"/>
            <a:ext cx="8915399" cy="2262781"/>
          </a:xfrm>
        </p:spPr>
        <p:txBody>
          <a:bodyPr>
            <a:normAutofit fontScale="90000"/>
          </a:bodyPr>
          <a:lstStyle/>
          <a:p>
            <a:pPr algn="ctr"/>
            <a:r>
              <a:rPr lang="ro-RO" dirty="0">
                <a:latin typeface="Calisto MT" panose="02040603050505030304" pitchFamily="18" charset="0"/>
              </a:rPr>
              <a:t>CONSFĂTUIREA INSPECTORILOR ȘCOLARI PENTRU LIMBI MODERNE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22172" y="3918857"/>
            <a:ext cx="6305006" cy="1872343"/>
          </a:xfrm>
        </p:spPr>
        <p:txBody>
          <a:bodyPr>
            <a:normAutofit/>
          </a:bodyPr>
          <a:lstStyle/>
          <a:p>
            <a:endParaRPr lang="ro-RO" dirty="0"/>
          </a:p>
          <a:p>
            <a:pPr algn="ctr"/>
            <a:r>
              <a:rPr lang="en-US" dirty="0" smtClean="0">
                <a:latin typeface="Calisto MT" panose="02040603050505030304" pitchFamily="18" charset="0"/>
              </a:rPr>
              <a:t> -</a:t>
            </a:r>
            <a:r>
              <a:rPr lang="ro-RO" dirty="0">
                <a:latin typeface="Calisto MT" panose="02040603050505030304" pitchFamily="18" charset="0"/>
              </a:rPr>
              <a:t> </a:t>
            </a:r>
            <a:r>
              <a:rPr lang="ro-RO" dirty="0" smtClean="0">
                <a:latin typeface="Calisto MT" panose="02040603050505030304" pitchFamily="18" charset="0"/>
              </a:rPr>
              <a:t> </a:t>
            </a:r>
            <a:r>
              <a:rPr lang="ro-RO" dirty="0">
                <a:latin typeface="Calisto MT" panose="02040603050505030304" pitchFamily="18" charset="0"/>
              </a:rPr>
              <a:t>SEPTEMBRIE </a:t>
            </a:r>
            <a:r>
              <a:rPr lang="ro-RO" dirty="0" smtClean="0">
                <a:latin typeface="Calisto MT" panose="02040603050505030304" pitchFamily="18" charset="0"/>
              </a:rPr>
              <a:t>201</a:t>
            </a:r>
            <a:r>
              <a:rPr lang="en-US" dirty="0" smtClean="0">
                <a:latin typeface="Calisto MT" panose="02040603050505030304" pitchFamily="18" charset="0"/>
              </a:rPr>
              <a:t>9</a:t>
            </a:r>
            <a:r>
              <a:rPr lang="ro-RO" dirty="0">
                <a:latin typeface="Calisto MT" panose="02040603050505030304" pitchFamily="18" charset="0"/>
              </a:rPr>
              <a:t>-</a:t>
            </a:r>
          </a:p>
        </p:txBody>
      </p:sp>
    </p:spTree>
    <p:extLst>
      <p:ext uri="{BB962C8B-B14F-4D97-AF65-F5344CB8AC3E}">
        <p14:creationId xmlns:p14="http://schemas.microsoft.com/office/powerpoint/2010/main" val="21566219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92480" y="1271452"/>
            <a:ext cx="10258494" cy="4841966"/>
          </a:xfrm>
        </p:spPr>
        <p:txBody>
          <a:bodyPr>
            <a:normAutofit fontScale="25000" lnSpcReduction="20000"/>
          </a:bodyPr>
          <a:lstStyle/>
          <a:p>
            <a:pPr marL="0" indent="0" algn="just">
              <a:buNone/>
              <a:defRPr/>
            </a:pPr>
            <a:endParaRPr lang="en-US" sz="4300" b="1" dirty="0" smtClean="0">
              <a:latin typeface="Calisto MT" pitchFamily="18" charset="0"/>
            </a:endParaRPr>
          </a:p>
          <a:p>
            <a:pPr marL="0" indent="0" algn="just">
              <a:buNone/>
              <a:defRPr/>
            </a:pPr>
            <a:endParaRPr lang="en-US" sz="4300" b="1" dirty="0" smtClean="0">
              <a:latin typeface="Calisto MT" pitchFamily="18" charset="0"/>
            </a:endParaRPr>
          </a:p>
          <a:p>
            <a:pPr algn="just">
              <a:buFont typeface="Wingdings" pitchFamily="2" charset="2"/>
              <a:buChar char="v"/>
              <a:defRPr/>
            </a:pPr>
            <a:r>
              <a:rPr lang="en-US" sz="7200" b="1" dirty="0" smtClean="0">
                <a:latin typeface="Calisto MT" pitchFamily="18" charset="0"/>
              </a:rPr>
              <a:t>OMEN </a:t>
            </a:r>
            <a:r>
              <a:rPr lang="en-US" sz="7200" b="1" dirty="0">
                <a:latin typeface="Calisto MT" pitchFamily="18" charset="0"/>
              </a:rPr>
              <a:t>nr. 3027/08.01.2018 </a:t>
            </a:r>
            <a:r>
              <a:rPr lang="en-US" sz="7200" i="1" dirty="0" err="1">
                <a:latin typeface="Calisto MT" pitchFamily="18" charset="0"/>
              </a:rPr>
              <a:t>pentru</a:t>
            </a:r>
            <a:r>
              <a:rPr lang="en-US" sz="7200" i="1" dirty="0">
                <a:latin typeface="Calisto MT" pitchFamily="18" charset="0"/>
              </a:rPr>
              <a:t> </a:t>
            </a:r>
            <a:r>
              <a:rPr lang="en-US" sz="7200" i="1" dirty="0" err="1">
                <a:latin typeface="Calisto MT" pitchFamily="18" charset="0"/>
              </a:rPr>
              <a:t>modificarea</a:t>
            </a:r>
            <a:r>
              <a:rPr lang="en-US" sz="7200" i="1" dirty="0">
                <a:latin typeface="Calisto MT" pitchFamily="18" charset="0"/>
              </a:rPr>
              <a:t> </a:t>
            </a:r>
            <a:r>
              <a:rPr lang="ro-RO" sz="7200" i="1" dirty="0">
                <a:latin typeface="Calisto MT" pitchFamily="18" charset="0"/>
              </a:rPr>
              <a:t>și</a:t>
            </a:r>
            <a:r>
              <a:rPr lang="en-US" sz="7200" i="1" dirty="0">
                <a:latin typeface="Calisto MT" pitchFamily="18" charset="0"/>
              </a:rPr>
              <a:t> </a:t>
            </a:r>
            <a:r>
              <a:rPr lang="en-US" sz="7200" i="1" dirty="0" err="1">
                <a:latin typeface="Calisto MT" pitchFamily="18" charset="0"/>
              </a:rPr>
              <a:t>completarea</a:t>
            </a:r>
            <a:r>
              <a:rPr lang="en-US" sz="7200" i="1" dirty="0">
                <a:latin typeface="Calisto MT" pitchFamily="18" charset="0"/>
              </a:rPr>
              <a:t> A</a:t>
            </a:r>
            <a:r>
              <a:rPr lang="ro-RO" sz="7200" i="1" dirty="0" err="1">
                <a:latin typeface="Calisto MT" pitchFamily="18" charset="0"/>
              </a:rPr>
              <a:t>nexei</a:t>
            </a:r>
            <a:r>
              <a:rPr lang="ro-RO" sz="7200" i="1" dirty="0">
                <a:latin typeface="Calisto MT" pitchFamily="18" charset="0"/>
              </a:rPr>
              <a:t> - Regulament-cadru de organizare și funcționare a unităților de învățământ preuniversitar</a:t>
            </a:r>
            <a:r>
              <a:rPr lang="ro-RO" sz="7200" dirty="0">
                <a:latin typeface="Calisto MT" pitchFamily="18" charset="0"/>
              </a:rPr>
              <a:t> la Ordinul ministrului educației naționale și cercetării științifice nr. 5079/2016 privind aprobarea </a:t>
            </a:r>
            <a:r>
              <a:rPr lang="ro-RO" sz="7200" i="1" dirty="0" smtClean="0">
                <a:latin typeface="Calisto MT" pitchFamily="18" charset="0"/>
              </a:rPr>
              <a:t>Regulamentu</a:t>
            </a:r>
            <a:r>
              <a:rPr lang="en-US" sz="7200" i="1" dirty="0" err="1" smtClean="0">
                <a:latin typeface="Calisto MT" pitchFamily="18" charset="0"/>
              </a:rPr>
              <a:t>lu</a:t>
            </a:r>
            <a:r>
              <a:rPr lang="ro-RO" sz="7200" i="1" dirty="0" smtClean="0">
                <a:latin typeface="Calisto MT" pitchFamily="18" charset="0"/>
              </a:rPr>
              <a:t>i-cadru </a:t>
            </a:r>
            <a:r>
              <a:rPr lang="ro-RO" sz="7200" i="1" dirty="0">
                <a:latin typeface="Calisto MT" pitchFamily="18" charset="0"/>
              </a:rPr>
              <a:t>de organizare și funcționare a unităților de învățământ </a:t>
            </a:r>
            <a:r>
              <a:rPr lang="ro-RO" sz="7200" i="1" dirty="0" smtClean="0">
                <a:latin typeface="Calisto MT" pitchFamily="18" charset="0"/>
              </a:rPr>
              <a:t>preuniversitar</a:t>
            </a:r>
            <a:r>
              <a:rPr lang="en-US" sz="7200" dirty="0" smtClean="0">
                <a:latin typeface="Calisto MT" pitchFamily="18" charset="0"/>
              </a:rPr>
              <a:t> (</a:t>
            </a:r>
            <a:r>
              <a:rPr lang="ro-RO" sz="7200" dirty="0" smtClean="0"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modificarea și completarea</a:t>
            </a:r>
            <a:r>
              <a:rPr lang="en-US" sz="7200" dirty="0" smtClean="0"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o-RO" sz="7200" b="1" dirty="0" smtClean="0"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art. 66 </a:t>
            </a:r>
            <a:r>
              <a:rPr lang="ro-RO" sz="7200" dirty="0" smtClean="0"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– privind atribuțiile catedrelor/comisiilor metodice în elaborarea ofertei CDȘ și selectarea auxiliarelor didactice și a mijloacelor de învățământ</a:t>
            </a:r>
            <a:r>
              <a:rPr lang="en-US" sz="7200" dirty="0" smtClean="0"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 )</a:t>
            </a:r>
            <a:endParaRPr lang="ro-RO" sz="7200" dirty="0">
              <a:latin typeface="Calisto MT" pitchFamily="18" charset="0"/>
            </a:endParaRPr>
          </a:p>
          <a:p>
            <a:pPr algn="just">
              <a:buFont typeface="Wingdings" pitchFamily="2" charset="2"/>
              <a:buChar char="v"/>
            </a:pPr>
            <a:r>
              <a:rPr lang="ro-RO" sz="7200" b="1" i="1" dirty="0">
                <a:latin typeface="Calisto MT" pitchFamily="18" charset="0"/>
              </a:rPr>
              <a:t>Regulamentul – cadru de organizare şi funcționare a claselor cu  predare a unei limbi moderne în regim intensiv sau bilingv în unitățile de învățământ preuniversitar</a:t>
            </a:r>
            <a:r>
              <a:rPr lang="en-US" sz="7200" dirty="0">
                <a:latin typeface="Calisto MT" panose="02040603050505030304" pitchFamily="18" charset="0"/>
              </a:rPr>
              <a:t> – a</a:t>
            </a:r>
            <a:r>
              <a:rPr lang="ro-RO" sz="7200" dirty="0">
                <a:latin typeface="Calisto MT" pitchFamily="18" charset="0"/>
              </a:rPr>
              <a:t>p</a:t>
            </a:r>
            <a:r>
              <a:rPr lang="en-US" sz="7200" dirty="0" err="1">
                <a:latin typeface="Calisto MT" panose="02040603050505030304" pitchFamily="18" charset="0"/>
              </a:rPr>
              <a:t>robat</a:t>
            </a:r>
            <a:r>
              <a:rPr lang="en-US" sz="7200" dirty="0">
                <a:latin typeface="Calisto MT" panose="02040603050505030304" pitchFamily="18" charset="0"/>
              </a:rPr>
              <a:t> </a:t>
            </a:r>
            <a:r>
              <a:rPr lang="en-US" sz="7200" dirty="0" err="1">
                <a:latin typeface="Calisto MT" panose="02040603050505030304" pitchFamily="18" charset="0"/>
              </a:rPr>
              <a:t>pri</a:t>
            </a:r>
            <a:r>
              <a:rPr lang="ro-RO" sz="7200" dirty="0">
                <a:latin typeface="Calisto MT" pitchFamily="18" charset="0"/>
              </a:rPr>
              <a:t>n</a:t>
            </a:r>
            <a:r>
              <a:rPr lang="en-US" sz="7200" dirty="0">
                <a:latin typeface="Calisto MT" panose="02040603050505030304" pitchFamily="18" charset="0"/>
              </a:rPr>
              <a:t> </a:t>
            </a:r>
            <a:r>
              <a:rPr lang="ro-RO" sz="7200" dirty="0">
                <a:latin typeface="Calisto MT" pitchFamily="18" charset="0"/>
              </a:rPr>
              <a:t>OM</a:t>
            </a:r>
            <a:r>
              <a:rPr lang="en-US" sz="7200" dirty="0">
                <a:latin typeface="Calisto MT" pitchFamily="18" charset="0"/>
              </a:rPr>
              <a:t>EN nr. </a:t>
            </a:r>
            <a:r>
              <a:rPr lang="en-US" sz="7200" dirty="0" smtClean="0">
                <a:latin typeface="Calisto MT" pitchFamily="18" charset="0"/>
              </a:rPr>
              <a:t>4797/2017:</a:t>
            </a:r>
            <a:endParaRPr lang="ro-RO" sz="7200" dirty="0" smtClean="0">
              <a:latin typeface="Calisto MT" pitchFamily="18" charset="0"/>
            </a:endParaRPr>
          </a:p>
          <a:p>
            <a:pPr algn="just">
              <a:buFont typeface="Wingdings" panose="05000000000000000000" pitchFamily="2" charset="2"/>
              <a:buChar char="ü"/>
            </a:pPr>
            <a:r>
              <a:rPr lang="ro-RO" sz="7200" i="1" dirty="0">
                <a:latin typeface="Calisto MT" panose="02040603050505030304" pitchFamily="18" charset="0"/>
              </a:rPr>
              <a:t>Art. 5. (1) În învățământul gimnazial, la clasele cu predare a unei limbi moderne </a:t>
            </a:r>
            <a:r>
              <a:rPr lang="ro-RO" sz="7200" b="1" i="1" dirty="0">
                <a:latin typeface="Calisto MT" panose="02040603050505030304" pitchFamily="18" charset="0"/>
              </a:rPr>
              <a:t>în regim intensiv</a:t>
            </a:r>
            <a:r>
              <a:rPr lang="ro-RO" sz="7200" i="1" dirty="0">
                <a:latin typeface="Calisto MT" panose="02040603050505030304" pitchFamily="18" charset="0"/>
              </a:rPr>
              <a:t>, pentru orele alocate din trunchiul comun se </a:t>
            </a:r>
            <a:r>
              <a:rPr lang="ro-RO" sz="7200" b="1" i="1" dirty="0" smtClean="0">
                <a:latin typeface="Calisto MT" panose="02040603050505030304" pitchFamily="18" charset="0"/>
              </a:rPr>
              <a:t>susține </a:t>
            </a:r>
            <a:r>
              <a:rPr lang="ro-RO" sz="7200" b="1" i="1" dirty="0">
                <a:latin typeface="Calisto MT" panose="02040603050505030304" pitchFamily="18" charset="0"/>
              </a:rPr>
              <a:t>lucrare scrisă semestrială la limba modernă respectivă, începând din clasa a VII-a. </a:t>
            </a:r>
            <a:endParaRPr lang="ro-RO" sz="7200" b="1" i="1" dirty="0" smtClean="0">
              <a:latin typeface="Calisto MT" panose="02040603050505030304" pitchFamily="18" charset="0"/>
            </a:endParaRPr>
          </a:p>
          <a:p>
            <a:pPr algn="just">
              <a:buFont typeface="Wingdings" panose="05000000000000000000" pitchFamily="2" charset="2"/>
              <a:buChar char="q"/>
            </a:pPr>
            <a:r>
              <a:rPr lang="ro-RO" sz="7200" dirty="0" smtClean="0">
                <a:latin typeface="Calisto MT" panose="02040603050505030304" pitchFamily="18" charset="0"/>
              </a:rPr>
              <a:t>Recomandări </a:t>
            </a:r>
            <a:r>
              <a:rPr lang="ro-RO" sz="7200" dirty="0" smtClean="0">
                <a:latin typeface="Calisto MT" panose="02040603050505030304" pitchFamily="18" charset="0"/>
              </a:rPr>
              <a:t>MEN privind </a:t>
            </a:r>
            <a:r>
              <a:rPr lang="ro-RO" sz="7200" dirty="0" smtClean="0">
                <a:latin typeface="Calisto MT" panose="02040603050505030304" pitchFamily="18" charset="0"/>
              </a:rPr>
              <a:t>structura lucrării scrise semestriale la disciplina </a:t>
            </a:r>
            <a:r>
              <a:rPr lang="ro-RO" sz="7200" i="1" dirty="0" smtClean="0">
                <a:latin typeface="Calisto MT" panose="02040603050505030304" pitchFamily="18" charset="0"/>
              </a:rPr>
              <a:t>Limba modernă 1- studiu intensiv</a:t>
            </a:r>
          </a:p>
          <a:p>
            <a:pPr marL="0" indent="0" algn="just">
              <a:buNone/>
            </a:pPr>
            <a:r>
              <a:rPr lang="ro-RO" sz="7200" dirty="0" smtClean="0">
                <a:latin typeface="Calisto MT" panose="02040603050505030304" pitchFamily="18" charset="0"/>
              </a:rPr>
              <a:t>          - engleză</a:t>
            </a:r>
          </a:p>
          <a:p>
            <a:pPr marL="0" indent="0" algn="just">
              <a:buNone/>
            </a:pPr>
            <a:r>
              <a:rPr lang="ro-RO" sz="7200" dirty="0" smtClean="0">
                <a:latin typeface="Calisto MT" panose="02040603050505030304" pitchFamily="18" charset="0"/>
              </a:rPr>
              <a:t>          - franceză, spaniolă, italiană</a:t>
            </a:r>
          </a:p>
          <a:p>
            <a:pPr marL="0" indent="0" algn="just">
              <a:buNone/>
            </a:pPr>
            <a:r>
              <a:rPr lang="ro-RO" sz="7200" dirty="0">
                <a:latin typeface="Calisto MT" panose="02040603050505030304" pitchFamily="18" charset="0"/>
              </a:rPr>
              <a:t> </a:t>
            </a:r>
            <a:r>
              <a:rPr lang="ro-RO" sz="7200" dirty="0" smtClean="0">
                <a:latin typeface="Calisto MT" panose="02040603050505030304" pitchFamily="18" charset="0"/>
              </a:rPr>
              <a:t>         - germană</a:t>
            </a:r>
          </a:p>
          <a:p>
            <a:pPr marL="0" indent="0" algn="just">
              <a:buNone/>
            </a:pPr>
            <a:r>
              <a:rPr lang="ro-RO" sz="7200" i="1" dirty="0" smtClean="0">
                <a:latin typeface="Calisto MT" panose="02040603050505030304" pitchFamily="18" charset="0"/>
              </a:rPr>
              <a:t> </a:t>
            </a:r>
          </a:p>
          <a:p>
            <a:pPr algn="just">
              <a:buFont typeface="Wingdings" panose="05000000000000000000" pitchFamily="2" charset="2"/>
              <a:buChar char="ü"/>
            </a:pPr>
            <a:endParaRPr lang="ro-RO" sz="6400" dirty="0" smtClean="0">
              <a:latin typeface="Calisto MT" pitchFamily="18" charset="0"/>
            </a:endParaRPr>
          </a:p>
          <a:p>
            <a:pPr marL="0" indent="0" algn="just">
              <a:buNone/>
            </a:pPr>
            <a:endParaRPr lang="ro-RO" dirty="0">
              <a:latin typeface="Calisto MT" panose="02040603050505030304" pitchFamily="18" charset="0"/>
            </a:endParaRPr>
          </a:p>
          <a:p>
            <a:pPr algn="just">
              <a:buFont typeface="Wingdings" pitchFamily="2" charset="2"/>
              <a:buChar char="v"/>
            </a:pPr>
            <a:endParaRPr lang="ro-RO" dirty="0">
              <a:latin typeface="Calisto MT" panose="02040603050505030304" pitchFamily="18" charset="0"/>
            </a:endParaRPr>
          </a:p>
          <a:p>
            <a:pPr algn="just"/>
            <a:endParaRPr lang="ro-RO" dirty="0">
              <a:latin typeface="Calisto MT" panose="02040603050505030304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432458" y="705395"/>
            <a:ext cx="9387839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ro-RO" sz="2000" dirty="0" err="1">
                <a:latin typeface="Calisto MT" panose="02040603050505030304" pitchFamily="18" charset="0"/>
                <a:cs typeface="Times New Roman" panose="02020603050405020304" pitchFamily="18" charset="0"/>
              </a:rPr>
              <a:t>Ordine</a:t>
            </a:r>
            <a:r>
              <a:rPr lang="en-US" altLang="ro-RO" sz="2000" dirty="0">
                <a:latin typeface="Calisto MT" panose="02040603050505030304" pitchFamily="18" charset="0"/>
                <a:cs typeface="Times New Roman" panose="02020603050405020304" pitchFamily="18" charset="0"/>
              </a:rPr>
              <a:t> de </a:t>
            </a:r>
            <a:r>
              <a:rPr lang="en-US" altLang="ro-RO" sz="2000" dirty="0" err="1">
                <a:latin typeface="Calisto MT" panose="02040603050505030304" pitchFamily="18" charset="0"/>
                <a:cs typeface="Times New Roman" panose="02020603050405020304" pitchFamily="18" charset="0"/>
              </a:rPr>
              <a:t>ministru</a:t>
            </a:r>
            <a:r>
              <a:rPr lang="en-US" altLang="ro-RO" sz="2000" dirty="0">
                <a:latin typeface="Calisto MT" panose="02040603050505030304" pitchFamily="18" charset="0"/>
                <a:cs typeface="Times New Roman" panose="02020603050405020304" pitchFamily="18" charset="0"/>
              </a:rPr>
              <a:t> </a:t>
            </a:r>
            <a:r>
              <a:rPr lang="ro-RO" altLang="ro-RO" sz="2000" dirty="0">
                <a:latin typeface="Calisto MT" panose="02040603050505030304" pitchFamily="18" charset="0"/>
                <a:cs typeface="Times New Roman" panose="02020603050405020304" pitchFamily="18" charset="0"/>
              </a:rPr>
              <a:t>referitoare la limbile moderne valabile în anul </a:t>
            </a:r>
            <a:r>
              <a:rPr lang="ro-RO" altLang="ro-RO" sz="2000" dirty="0" err="1">
                <a:latin typeface="Calisto MT" panose="02040603050505030304" pitchFamily="18" charset="0"/>
                <a:cs typeface="Times New Roman" panose="02020603050405020304" pitchFamily="18" charset="0"/>
              </a:rPr>
              <a:t>şcolar</a:t>
            </a:r>
            <a:r>
              <a:rPr lang="ro-RO" altLang="ro-RO" sz="2000" dirty="0">
                <a:latin typeface="Calisto MT" panose="02040603050505030304" pitchFamily="18" charset="0"/>
                <a:cs typeface="Times New Roman" panose="02020603050405020304" pitchFamily="18" charset="0"/>
              </a:rPr>
              <a:t> 201</a:t>
            </a:r>
            <a:r>
              <a:rPr lang="en-US" altLang="ro-RO" sz="2000" dirty="0">
                <a:latin typeface="Calisto MT" panose="02040603050505030304" pitchFamily="18" charset="0"/>
                <a:cs typeface="Times New Roman" panose="02020603050405020304" pitchFamily="18" charset="0"/>
              </a:rPr>
              <a:t>9</a:t>
            </a:r>
            <a:r>
              <a:rPr lang="ro-RO" altLang="ro-RO" sz="2000" dirty="0">
                <a:latin typeface="Calisto MT" panose="02040603050505030304" pitchFamily="18" charset="0"/>
                <a:cs typeface="Times New Roman" panose="02020603050405020304" pitchFamily="18" charset="0"/>
              </a:rPr>
              <a:t> – 20</a:t>
            </a:r>
            <a:r>
              <a:rPr lang="en-US" altLang="ro-RO" sz="2000" dirty="0" smtClean="0">
                <a:latin typeface="Calisto MT" panose="02040603050505030304" pitchFamily="18" charset="0"/>
                <a:cs typeface="Times New Roman" panose="02020603050405020304" pitchFamily="18" charset="0"/>
              </a:rPr>
              <a:t>20</a:t>
            </a:r>
            <a:endParaRPr lang="ro-RO" sz="2000" dirty="0">
              <a:latin typeface="Calisto MT" panose="020406030505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555864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98171" y="853440"/>
            <a:ext cx="9135881" cy="496389"/>
          </a:xfrm>
        </p:spPr>
        <p:txBody>
          <a:bodyPr>
            <a:normAutofit fontScale="90000"/>
          </a:bodyPr>
          <a:lstStyle/>
          <a:p>
            <a:pPr algn="ctr"/>
            <a:r>
              <a:rPr lang="ro-RO" altLang="en-US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</a:t>
            </a:r>
            <a:r>
              <a:rPr lang="ro-RO" altLang="en-US" dirty="0" smtClean="0">
                <a:solidFill>
                  <a:schemeClr val="tx1"/>
                </a:solidFill>
                <a:latin typeface="Calisto MT" panose="02040603050505030304" pitchFamily="18" charset="0"/>
                <a:cs typeface="Times New Roman" panose="02020603050405020304" pitchFamily="18" charset="0"/>
              </a:rPr>
              <a:t>O</a:t>
            </a:r>
            <a:r>
              <a:rPr lang="it-IT" altLang="en-US" dirty="0" smtClean="0">
                <a:solidFill>
                  <a:schemeClr val="tx1"/>
                </a:solidFill>
                <a:latin typeface="Calisto MT" panose="02040603050505030304" pitchFamily="18" charset="0"/>
                <a:cs typeface="Times New Roman" panose="02020603050405020304" pitchFamily="18" charset="0"/>
              </a:rPr>
              <a:t>FERTA NAŢIONALĂ PENTRU MANUALE</a:t>
            </a:r>
            <a:r>
              <a:rPr lang="ro-RO" altLang="en-US" dirty="0" smtClean="0">
                <a:solidFill>
                  <a:schemeClr val="tx1"/>
                </a:solidFill>
                <a:latin typeface="Calisto MT" panose="02040603050505030304" pitchFamily="18" charset="0"/>
                <a:cs typeface="Times New Roman" panose="02020603050405020304" pitchFamily="18" charset="0"/>
              </a:rPr>
              <a:t> </a:t>
            </a:r>
            <a:r>
              <a:rPr lang="it-IT" altLang="en-US" dirty="0" smtClean="0">
                <a:solidFill>
                  <a:schemeClr val="tx1"/>
                </a:solidFill>
                <a:latin typeface="Calisto MT" panose="02040603050505030304" pitchFamily="18" charset="0"/>
                <a:cs typeface="Times New Roman" panose="02020603050405020304" pitchFamily="18" charset="0"/>
              </a:rPr>
              <a:t>ȘCOLARE</a:t>
            </a:r>
            <a:r>
              <a:rPr lang="en-US" altLang="en-US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altLang="en-US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o-RO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31519" y="1611085"/>
            <a:ext cx="10319657" cy="2689981"/>
          </a:xfrm>
        </p:spPr>
        <p:txBody>
          <a:bodyPr>
            <a:normAutofit fontScale="70000" lnSpcReduction="20000"/>
          </a:bodyPr>
          <a:lstStyle/>
          <a:p>
            <a:pPr algn="just">
              <a:buSzPct val="70000"/>
              <a:defRPr/>
            </a:pPr>
            <a:endParaRPr lang="en-US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SzPct val="70000"/>
              <a:defRPr/>
            </a:pPr>
            <a:endParaRPr lang="ro-RO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SzPct val="70000"/>
              <a:defRPr/>
            </a:pPr>
            <a:endParaRPr lang="en-US" dirty="0" smtClean="0">
              <a:solidFill>
                <a:schemeClr val="tx1"/>
              </a:solidFill>
              <a:latin typeface="Calisto MT" panose="02040603050505030304" pitchFamily="18" charset="0"/>
            </a:endParaRPr>
          </a:p>
          <a:p>
            <a:pPr algn="just">
              <a:buSzPct val="70000"/>
              <a:defRPr/>
            </a:pPr>
            <a:endParaRPr lang="ro-RO" dirty="0">
              <a:solidFill>
                <a:schemeClr val="tx1"/>
              </a:solidFill>
              <a:latin typeface="Calisto MT" panose="02040603050505030304" pitchFamily="18" charset="0"/>
            </a:endParaRPr>
          </a:p>
          <a:p>
            <a:pPr algn="just">
              <a:buSzPct val="70000"/>
              <a:buFont typeface="Wingdings" panose="05000000000000000000" pitchFamily="2" charset="2"/>
              <a:buChar char="q"/>
              <a:defRPr/>
            </a:pPr>
            <a:r>
              <a:rPr lang="ro-RO" sz="2300" dirty="0">
                <a:latin typeface="Calisto MT" panose="02040603050505030304" pitchFamily="18" charset="0"/>
                <a:ea typeface="Cambria" panose="02040503050406030204" pitchFamily="18" charset="0"/>
              </a:rPr>
              <a:t>O</a:t>
            </a:r>
            <a:r>
              <a:rPr lang="it-IT" sz="2300" dirty="0">
                <a:latin typeface="Calisto MT" panose="02040603050505030304" pitchFamily="18" charset="0"/>
                <a:ea typeface="Cambria" panose="02040503050406030204" pitchFamily="18" charset="0"/>
              </a:rPr>
              <a:t>ferta naţională pentru </a:t>
            </a:r>
            <a:r>
              <a:rPr lang="it-IT" sz="2300" b="1" dirty="0">
                <a:latin typeface="Calisto MT" panose="02040603050505030304" pitchFamily="18" charset="0"/>
                <a:ea typeface="Cambria" panose="02040503050406030204" pitchFamily="18" charset="0"/>
              </a:rPr>
              <a:t>manuale școlare</a:t>
            </a:r>
            <a:r>
              <a:rPr lang="it-IT" sz="2300" dirty="0">
                <a:latin typeface="Calisto MT" panose="02040603050505030304" pitchFamily="18" charset="0"/>
                <a:ea typeface="Cambria" panose="02040503050406030204" pitchFamily="18" charset="0"/>
              </a:rPr>
              <a:t> (cls. </a:t>
            </a:r>
            <a:r>
              <a:rPr lang="ro-RO" sz="2300" dirty="0">
                <a:latin typeface="Calisto MT" panose="02040603050505030304" pitchFamily="18" charset="0"/>
                <a:ea typeface="Cambria" panose="02040503050406030204" pitchFamily="18" charset="0"/>
              </a:rPr>
              <a:t>I</a:t>
            </a:r>
            <a:r>
              <a:rPr lang="it-IT" sz="2300" dirty="0">
                <a:latin typeface="Calisto MT" panose="02040603050505030304" pitchFamily="18" charset="0"/>
                <a:ea typeface="Cambria" panose="02040503050406030204" pitchFamily="18" charset="0"/>
              </a:rPr>
              <a:t>-XII) pentru anul școlar 2019-2020 </a:t>
            </a:r>
            <a:r>
              <a:rPr lang="ro-RO" sz="2300" i="1" dirty="0">
                <a:solidFill>
                  <a:schemeClr val="accent4">
                    <a:lumMod val="50000"/>
                  </a:schemeClr>
                </a:solidFill>
                <a:latin typeface="Calisto MT" panose="0204060305050503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- </a:t>
            </a:r>
            <a:r>
              <a:rPr lang="ro-RO" sz="2300" i="1" dirty="0">
                <a:solidFill>
                  <a:schemeClr val="accent4">
                    <a:lumMod val="50000"/>
                  </a:schemeClr>
                </a:solidFill>
                <a:latin typeface="Calisto MT" panose="02040603050505030304" pitchFamily="18" charset="0"/>
                <a:ea typeface="Cambria" panose="02040503050406030204" pitchFamily="18" charset="0"/>
                <a:cs typeface="Times New Roman" panose="02020603050405020304" pitchFamily="18" charset="0"/>
                <a:hlinkClick r:id="rId2"/>
              </a:rPr>
              <a:t>https://www.manuale.edu.ro</a:t>
            </a:r>
            <a:r>
              <a:rPr lang="ro-RO" sz="2300" dirty="0" smtClean="0">
                <a:solidFill>
                  <a:schemeClr val="accent4">
                    <a:lumMod val="50000"/>
                  </a:schemeClr>
                </a:solidFill>
                <a:latin typeface="Calisto MT" panose="02040603050505030304" pitchFamily="18" charset="0"/>
                <a:ea typeface="Cambria" panose="02040503050406030204" pitchFamily="18" charset="0"/>
                <a:cs typeface="Times New Roman" panose="02020603050405020304" pitchFamily="18" charset="0"/>
                <a:hlinkClick r:id="rId2"/>
              </a:rPr>
              <a:t>/</a:t>
            </a:r>
            <a:endParaRPr lang="en-US" sz="2300" dirty="0">
              <a:solidFill>
                <a:schemeClr val="accent4">
                  <a:lumMod val="50000"/>
                </a:schemeClr>
              </a:solidFill>
              <a:latin typeface="Calisto MT" panose="020406030505050303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  <a:p>
            <a:pPr>
              <a:buSzPct val="70000"/>
              <a:buFont typeface="Wingdings" panose="05000000000000000000" pitchFamily="2" charset="2"/>
              <a:buChar char="q"/>
              <a:defRPr/>
            </a:pPr>
            <a:r>
              <a:rPr lang="ro-RO" sz="2300" b="1" dirty="0" smtClean="0">
                <a:latin typeface="Calisto MT" panose="02040603050505030304" pitchFamily="18" charset="0"/>
                <a:ea typeface="Cambria" panose="02040503050406030204" pitchFamily="18" charset="0"/>
              </a:rPr>
              <a:t>Mijloace </a:t>
            </a:r>
            <a:r>
              <a:rPr lang="ro-RO" sz="2300" b="1">
                <a:latin typeface="Calisto MT" panose="02040603050505030304" pitchFamily="18" charset="0"/>
                <a:ea typeface="Cambria" panose="02040503050406030204" pitchFamily="18" charset="0"/>
              </a:rPr>
              <a:t>de </a:t>
            </a:r>
            <a:r>
              <a:rPr lang="ro-RO" sz="2300" b="1" smtClean="0">
                <a:latin typeface="Calisto MT" panose="02040603050505030304" pitchFamily="18" charset="0"/>
                <a:ea typeface="Cambria" panose="02040503050406030204" pitchFamily="18" charset="0"/>
              </a:rPr>
              <a:t>învățământ </a:t>
            </a:r>
            <a:r>
              <a:rPr lang="ro-RO" sz="2300" smtClean="0">
                <a:latin typeface="Calisto MT" panose="02040603050505030304" pitchFamily="18" charset="0"/>
                <a:ea typeface="Cambria" panose="02040503050406030204" pitchFamily="18" charset="0"/>
              </a:rPr>
              <a:t>omologate </a:t>
            </a:r>
            <a:r>
              <a:rPr lang="ro-RO" sz="2300" dirty="0">
                <a:latin typeface="Calisto MT" panose="02040603050505030304" pitchFamily="18" charset="0"/>
                <a:ea typeface="Cambria" panose="02040503050406030204" pitchFamily="18" charset="0"/>
              </a:rPr>
              <a:t>în perioada ianuarie-iunie 2019, în vederea utilizării lor în învățământul preuniversitar (</a:t>
            </a:r>
            <a:r>
              <a:rPr lang="ro-RO" sz="2300" u="sng" dirty="0">
                <a:latin typeface="Calisto MT" panose="02040603050505030304" pitchFamily="18" charset="0"/>
                <a:ea typeface="Cambria" panose="02040503050406030204" pitchFamily="18" charset="0"/>
                <a:hlinkClick r:id="rId3"/>
              </a:rPr>
              <a:t>www.edu.ro</a:t>
            </a:r>
            <a:r>
              <a:rPr lang="ro-RO" sz="2300" dirty="0">
                <a:latin typeface="Calisto MT" panose="02040603050505030304" pitchFamily="18" charset="0"/>
                <a:ea typeface="Cambria" panose="02040503050406030204" pitchFamily="18" charset="0"/>
              </a:rPr>
              <a:t> </a:t>
            </a:r>
            <a:r>
              <a:rPr lang="ro-RO" sz="2300" dirty="0" smtClean="0">
                <a:latin typeface="Calisto MT" panose="02040603050505030304" pitchFamily="18" charset="0"/>
                <a:ea typeface="Cambria" panose="02040503050406030204" pitchFamily="18" charset="0"/>
              </a:rPr>
              <a:t>)</a:t>
            </a:r>
          </a:p>
          <a:p>
            <a:pPr>
              <a:buSzPct val="70000"/>
              <a:buFont typeface="Wingdings" panose="05000000000000000000" pitchFamily="2" charset="2"/>
              <a:buChar char="q"/>
              <a:defRPr/>
            </a:pPr>
            <a:r>
              <a:rPr lang="ro-RO" sz="2300" b="1" dirty="0" smtClean="0">
                <a:latin typeface="Calisto MT" panose="02040603050505030304" pitchFamily="18" charset="0"/>
                <a:ea typeface="Cambria" panose="02040503050406030204" pitchFamily="18" charset="0"/>
              </a:rPr>
              <a:t>Auxiliare didactice – </a:t>
            </a:r>
            <a:r>
              <a:rPr lang="ro-RO" sz="2300" dirty="0">
                <a:latin typeface="Calisto MT" panose="02040603050505030304" pitchFamily="18" charset="0"/>
                <a:hlinkClick r:id="rId4"/>
              </a:rPr>
              <a:t>https://www.edu.ro/auxiliare-didactice</a:t>
            </a:r>
            <a:endParaRPr lang="ro-RO" sz="2300" b="1" dirty="0" smtClean="0">
              <a:latin typeface="Calisto MT" panose="02040603050505030304" pitchFamily="18" charset="0"/>
              <a:ea typeface="Cambria" panose="02040503050406030204" pitchFamily="18" charset="0"/>
            </a:endParaRPr>
          </a:p>
          <a:p>
            <a:pPr>
              <a:buSzPct val="70000"/>
              <a:buFont typeface="Wingdings" panose="05000000000000000000" pitchFamily="2" charset="2"/>
              <a:buChar char="q"/>
              <a:defRPr/>
            </a:pPr>
            <a:endParaRPr lang="ro-RO" b="1" dirty="0" smtClean="0">
              <a:latin typeface="Calisto MT" panose="02040603050505030304" pitchFamily="18" charset="0"/>
              <a:ea typeface="Cambria" panose="02040503050406030204" pitchFamily="18" charset="0"/>
            </a:endParaRPr>
          </a:p>
          <a:p>
            <a:pPr>
              <a:buSzPct val="70000"/>
              <a:buFont typeface="Wingdings" panose="05000000000000000000" pitchFamily="2" charset="2"/>
              <a:buChar char="q"/>
              <a:defRPr/>
            </a:pPr>
            <a:endParaRPr lang="ro-RO" dirty="0">
              <a:latin typeface="Calisto MT" panose="02040603050505030304" pitchFamily="18" charset="0"/>
              <a:ea typeface="Cambria" panose="02040503050406030204" pitchFamily="18" charset="0"/>
            </a:endParaRPr>
          </a:p>
          <a:p>
            <a:pPr marL="0" indent="0">
              <a:buSzPct val="70000"/>
              <a:buNone/>
              <a:defRPr/>
            </a:pPr>
            <a:endParaRPr lang="ro-RO" dirty="0">
              <a:solidFill>
                <a:schemeClr val="tx1"/>
              </a:solidFill>
              <a:latin typeface="Calisto MT" panose="02040603050505030304" pitchFamily="18" charset="0"/>
            </a:endParaRPr>
          </a:p>
          <a:p>
            <a:pPr>
              <a:buSzPct val="70000"/>
              <a:defRPr/>
            </a:pPr>
            <a:endParaRPr lang="ro-RO" dirty="0">
              <a:solidFill>
                <a:schemeClr val="tx1"/>
              </a:solidFill>
              <a:latin typeface="Calisto MT" panose="02040603050505030304" pitchFamily="18" charset="0"/>
            </a:endParaRPr>
          </a:p>
          <a:p>
            <a:pPr>
              <a:buSzPct val="70000"/>
              <a:defRPr/>
            </a:pPr>
            <a:endParaRPr lang="ro-RO" dirty="0">
              <a:solidFill>
                <a:schemeClr val="tx1"/>
              </a:solidFill>
              <a:latin typeface="Calisto MT" panose="02040603050505030304" pitchFamily="18" charset="0"/>
            </a:endParaRPr>
          </a:p>
          <a:p>
            <a:pPr>
              <a:buSzPct val="70000"/>
              <a:defRPr/>
            </a:pPr>
            <a:endParaRPr lang="ro-RO" dirty="0">
              <a:solidFill>
                <a:srgbClr val="FF0000"/>
              </a:solidFill>
              <a:latin typeface="Calisto MT" panose="02040603050505030304" pitchFamily="18" charset="0"/>
              <a:cs typeface="Tahoma" pitchFamily="34" charset="0"/>
            </a:endParaRPr>
          </a:p>
          <a:p>
            <a:pPr marL="273050" indent="-273050">
              <a:buSzPct val="70000"/>
              <a:buNone/>
              <a:defRPr/>
            </a:pPr>
            <a:endParaRPr lang="ro-RO" dirty="0">
              <a:solidFill>
                <a:srgbClr val="FF0000"/>
              </a:solidFill>
              <a:latin typeface="Calisto MT" panose="02040603050505030304" pitchFamily="18" charset="0"/>
              <a:cs typeface="Tahoma" pitchFamily="34" charset="0"/>
            </a:endParaRPr>
          </a:p>
          <a:p>
            <a:pPr marL="273050" indent="-273050">
              <a:buSzPct val="70000"/>
              <a:buNone/>
              <a:defRPr/>
            </a:pPr>
            <a:endParaRPr lang="ro-RO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20144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32410" y="1419497"/>
            <a:ext cx="9919064" cy="2928498"/>
          </a:xfrm>
        </p:spPr>
        <p:txBody>
          <a:bodyPr>
            <a:normAutofit fontScale="92500" lnSpcReduction="10000"/>
          </a:bodyPr>
          <a:lstStyle/>
          <a:p>
            <a:r>
              <a:rPr lang="ro-RO" dirty="0">
                <a:solidFill>
                  <a:schemeClr val="accent2"/>
                </a:solidFill>
                <a:latin typeface="Calisto MT" panose="02040603050505030304" pitchFamily="18" charset="0"/>
              </a:rPr>
              <a:t>Bacalaureat bilingv francofon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ro-RO" dirty="0">
                <a:latin typeface="Calisto MT" panose="02040603050505030304" pitchFamily="18" charset="0"/>
              </a:rPr>
              <a:t>Ordinul ministrului </a:t>
            </a:r>
            <a:r>
              <a:rPr lang="ro-RO" dirty="0" err="1">
                <a:latin typeface="Calisto MT" panose="02040603050505030304" pitchFamily="18" charset="0"/>
              </a:rPr>
              <a:t>educaţiei</a:t>
            </a:r>
            <a:r>
              <a:rPr lang="ro-RO" dirty="0">
                <a:latin typeface="Calisto MT" panose="02040603050505030304" pitchFamily="18" charset="0"/>
              </a:rPr>
              <a:t>, cercetării, tineretului şi sportului nr. 5720/10.09.2012 privind organizarea şi </a:t>
            </a:r>
            <a:r>
              <a:rPr lang="ro-RO" dirty="0" err="1">
                <a:latin typeface="Calisto MT" panose="02040603050505030304" pitchFamily="18" charset="0"/>
              </a:rPr>
              <a:t>desfăşurarea</a:t>
            </a:r>
            <a:r>
              <a:rPr lang="ro-RO" dirty="0">
                <a:latin typeface="Calisto MT" panose="02040603050505030304" pitchFamily="18" charset="0"/>
              </a:rPr>
              <a:t> probelor specifice </a:t>
            </a:r>
            <a:r>
              <a:rPr lang="ro-RO" dirty="0" err="1">
                <a:latin typeface="Calisto MT" panose="02040603050505030304" pitchFamily="18" charset="0"/>
              </a:rPr>
              <a:t>susţinute</a:t>
            </a:r>
            <a:r>
              <a:rPr lang="ro-RO" dirty="0">
                <a:latin typeface="Calisto MT" panose="02040603050505030304" pitchFamily="18" charset="0"/>
              </a:rPr>
              <a:t> de elevii </a:t>
            </a:r>
            <a:r>
              <a:rPr lang="ro-RO" dirty="0" err="1">
                <a:latin typeface="Calisto MT" panose="02040603050505030304" pitchFamily="18" charset="0"/>
              </a:rPr>
              <a:t>secţiilor</a:t>
            </a:r>
            <a:r>
              <a:rPr lang="ro-RO" dirty="0">
                <a:latin typeface="Calisto MT" panose="02040603050505030304" pitchFamily="18" charset="0"/>
              </a:rPr>
              <a:t> bilingve francofone în vederea </a:t>
            </a:r>
            <a:r>
              <a:rPr lang="ro-RO" dirty="0" err="1">
                <a:latin typeface="Calisto MT" panose="02040603050505030304" pitchFamily="18" charset="0"/>
              </a:rPr>
              <a:t>obţinerii</a:t>
            </a:r>
            <a:r>
              <a:rPr lang="ro-RO" dirty="0">
                <a:latin typeface="Calisto MT" panose="02040603050505030304" pitchFamily="18" charset="0"/>
              </a:rPr>
              <a:t> </a:t>
            </a:r>
            <a:r>
              <a:rPr lang="ro-RO" dirty="0" err="1">
                <a:latin typeface="Calisto MT" panose="02040603050505030304" pitchFamily="18" charset="0"/>
              </a:rPr>
              <a:t>menţiunii</a:t>
            </a:r>
            <a:r>
              <a:rPr lang="ro-RO" dirty="0">
                <a:latin typeface="Calisto MT" panose="02040603050505030304" pitchFamily="18" charset="0"/>
              </a:rPr>
              <a:t> speciale „</a:t>
            </a:r>
            <a:r>
              <a:rPr lang="ro-RO" dirty="0" err="1">
                <a:latin typeface="Calisto MT" panose="02040603050505030304" pitchFamily="18" charset="0"/>
              </a:rPr>
              <a:t>secţie</a:t>
            </a:r>
            <a:r>
              <a:rPr lang="ro-RO" dirty="0">
                <a:latin typeface="Calisto MT" panose="02040603050505030304" pitchFamily="18" charset="0"/>
              </a:rPr>
              <a:t> bilingvă francofonă” pe diploma de </a:t>
            </a:r>
            <a:r>
              <a:rPr lang="ro-RO" dirty="0" smtClean="0">
                <a:latin typeface="Calisto MT" panose="02040603050505030304" pitchFamily="18" charset="0"/>
              </a:rPr>
              <a:t>bacalaureat</a:t>
            </a:r>
            <a:r>
              <a:rPr lang="en-US" dirty="0" smtClean="0">
                <a:latin typeface="Calisto MT" panose="02040603050505030304" pitchFamily="18" charset="0"/>
              </a:rPr>
              <a:t>;</a:t>
            </a:r>
            <a:endParaRPr lang="ro-RO" dirty="0">
              <a:latin typeface="Calisto MT" panose="02040603050505030304" pitchFamily="18" charset="0"/>
            </a:endParaRPr>
          </a:p>
          <a:p>
            <a:pPr algn="just">
              <a:buFont typeface="Wingdings" panose="05000000000000000000" pitchFamily="2" charset="2"/>
              <a:buChar char="ü"/>
            </a:pPr>
            <a:r>
              <a:rPr lang="ro-RO" dirty="0" smtClean="0">
                <a:latin typeface="Calisto MT" panose="02040603050505030304" pitchFamily="18" charset="0"/>
              </a:rPr>
              <a:t>Ordinul </a:t>
            </a:r>
            <a:r>
              <a:rPr lang="ro-RO" dirty="0">
                <a:latin typeface="Calisto MT" panose="02040603050505030304" pitchFamily="18" charset="0"/>
              </a:rPr>
              <a:t>ministrului </a:t>
            </a:r>
            <a:r>
              <a:rPr lang="ro-RO" dirty="0" err="1">
                <a:latin typeface="Calisto MT" panose="02040603050505030304" pitchFamily="18" charset="0"/>
              </a:rPr>
              <a:t>educaţiei</a:t>
            </a:r>
            <a:r>
              <a:rPr lang="ro-RO" dirty="0">
                <a:latin typeface="Calisto MT" panose="02040603050505030304" pitchFamily="18" charset="0"/>
              </a:rPr>
              <a:t> </a:t>
            </a:r>
            <a:r>
              <a:rPr lang="ro-RO" dirty="0" err="1">
                <a:latin typeface="Calisto MT" panose="02040603050505030304" pitchFamily="18" charset="0"/>
              </a:rPr>
              <a:t>naţionale</a:t>
            </a:r>
            <a:r>
              <a:rPr lang="ro-RO" dirty="0">
                <a:latin typeface="Calisto MT" panose="02040603050505030304" pitchFamily="18" charset="0"/>
              </a:rPr>
              <a:t> nr. 4872/23.08.2013 privind modificarea Ordinului ministrului </a:t>
            </a:r>
            <a:r>
              <a:rPr lang="ro-RO" dirty="0" err="1">
                <a:latin typeface="Calisto MT" panose="02040603050505030304" pitchFamily="18" charset="0"/>
              </a:rPr>
              <a:t>educaţiei</a:t>
            </a:r>
            <a:r>
              <a:rPr lang="ro-RO" dirty="0">
                <a:latin typeface="Calisto MT" panose="02040603050505030304" pitchFamily="18" charset="0"/>
              </a:rPr>
              <a:t>, cercetării, tineretului şi sportului nr. 5720/2012 privind organizarea şi </a:t>
            </a:r>
            <a:r>
              <a:rPr lang="ro-RO" dirty="0" err="1">
                <a:latin typeface="Calisto MT" panose="02040603050505030304" pitchFamily="18" charset="0"/>
              </a:rPr>
              <a:t>desfăşurarea</a:t>
            </a:r>
            <a:r>
              <a:rPr lang="ro-RO" dirty="0">
                <a:latin typeface="Calisto MT" panose="02040603050505030304" pitchFamily="18" charset="0"/>
              </a:rPr>
              <a:t> probelor specifice  </a:t>
            </a:r>
            <a:r>
              <a:rPr lang="ro-RO" dirty="0" err="1">
                <a:latin typeface="Calisto MT" panose="02040603050505030304" pitchFamily="18" charset="0"/>
              </a:rPr>
              <a:t>susţinute</a:t>
            </a:r>
            <a:r>
              <a:rPr lang="ro-RO" dirty="0">
                <a:latin typeface="Calisto MT" panose="02040603050505030304" pitchFamily="18" charset="0"/>
              </a:rPr>
              <a:t> de elevii </a:t>
            </a:r>
            <a:r>
              <a:rPr lang="ro-RO" dirty="0" err="1">
                <a:latin typeface="Calisto MT" panose="02040603050505030304" pitchFamily="18" charset="0"/>
              </a:rPr>
              <a:t>secţiilor</a:t>
            </a:r>
            <a:r>
              <a:rPr lang="ro-RO" dirty="0">
                <a:latin typeface="Calisto MT" panose="02040603050505030304" pitchFamily="18" charset="0"/>
              </a:rPr>
              <a:t> bilingve francofone în vederea </a:t>
            </a:r>
            <a:r>
              <a:rPr lang="ro-RO" dirty="0" err="1">
                <a:latin typeface="Calisto MT" panose="02040603050505030304" pitchFamily="18" charset="0"/>
              </a:rPr>
              <a:t>obţinerii</a:t>
            </a:r>
            <a:r>
              <a:rPr lang="ro-RO" dirty="0">
                <a:latin typeface="Calisto MT" panose="02040603050505030304" pitchFamily="18" charset="0"/>
              </a:rPr>
              <a:t> </a:t>
            </a:r>
            <a:r>
              <a:rPr lang="ro-RO" dirty="0" err="1">
                <a:latin typeface="Calisto MT" panose="02040603050505030304" pitchFamily="18" charset="0"/>
              </a:rPr>
              <a:t>menţiunii</a:t>
            </a:r>
            <a:r>
              <a:rPr lang="ro-RO" dirty="0">
                <a:latin typeface="Calisto MT" panose="02040603050505030304" pitchFamily="18" charset="0"/>
              </a:rPr>
              <a:t> speciale „</a:t>
            </a:r>
            <a:r>
              <a:rPr lang="ro-RO" dirty="0" err="1">
                <a:latin typeface="Calisto MT" panose="02040603050505030304" pitchFamily="18" charset="0"/>
              </a:rPr>
              <a:t>secţie</a:t>
            </a:r>
            <a:r>
              <a:rPr lang="ro-RO" dirty="0">
                <a:latin typeface="Calisto MT" panose="02040603050505030304" pitchFamily="18" charset="0"/>
              </a:rPr>
              <a:t> bilingvă francofonă” pe diploma de bacalaureat.</a:t>
            </a:r>
          </a:p>
          <a:p>
            <a:endParaRPr lang="ro-RO" dirty="0"/>
          </a:p>
        </p:txBody>
      </p:sp>
      <p:sp>
        <p:nvSpPr>
          <p:cNvPr id="4" name="Rectangle 3"/>
          <p:cNvSpPr/>
          <p:nvPr/>
        </p:nvSpPr>
        <p:spPr>
          <a:xfrm>
            <a:off x="1854927" y="600891"/>
            <a:ext cx="784642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ro-RO" sz="2000" dirty="0" smtClean="0"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        METODOLOGII </a:t>
            </a:r>
            <a:r>
              <a:rPr lang="ro-RO" altLang="ro-RO" sz="2000" dirty="0"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ALE </a:t>
            </a:r>
            <a:r>
              <a:rPr lang="en-US" altLang="ro-RO" sz="2000" dirty="0"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EXAMENE</a:t>
            </a:r>
            <a:r>
              <a:rPr lang="ro-RO" altLang="ro-RO" sz="2000" dirty="0"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LOR</a:t>
            </a:r>
            <a:r>
              <a:rPr lang="en-US" altLang="ro-RO" sz="2000" dirty="0"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 NA</a:t>
            </a:r>
            <a:r>
              <a:rPr lang="ro-RO" altLang="ro-RO" sz="2000" dirty="0"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Ţ</a:t>
            </a:r>
            <a:r>
              <a:rPr lang="en-US" altLang="ro-RO" sz="2000" dirty="0"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IONALE</a:t>
            </a:r>
            <a:r>
              <a:rPr lang="ro-RO" altLang="ro-RO" sz="2000" dirty="0"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altLang="ro-RO" sz="2000" dirty="0" smtClean="0"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2020</a:t>
            </a:r>
            <a:r>
              <a:rPr lang="en-US" altLang="ro-RO" sz="2000" dirty="0">
                <a:solidFill>
                  <a:srgbClr val="0070C0"/>
                </a:solidFill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/>
            </a:r>
            <a:br>
              <a:rPr lang="en-US" altLang="ro-RO" sz="2000" dirty="0">
                <a:solidFill>
                  <a:srgbClr val="0070C0"/>
                </a:solidFill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</a:br>
            <a:endParaRPr lang="ro-RO" sz="2000" dirty="0">
              <a:latin typeface="Calisto MT" panose="020406030505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0797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11086" y="174172"/>
            <a:ext cx="8760823" cy="1645919"/>
          </a:xfrm>
        </p:spPr>
        <p:txBody>
          <a:bodyPr>
            <a:normAutofit/>
          </a:bodyPr>
          <a:lstStyle/>
          <a:p>
            <a:pPr algn="ctr"/>
            <a:r>
              <a:rPr lang="en-US" altLang="ro-RO" sz="2400" dirty="0">
                <a:solidFill>
                  <a:schemeClr val="tx1"/>
                </a:solidFill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METODOLOGII </a:t>
            </a:r>
            <a:r>
              <a:rPr lang="ro-RO" altLang="ro-RO" sz="2400" dirty="0">
                <a:solidFill>
                  <a:schemeClr val="tx1"/>
                </a:solidFill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ALE </a:t>
            </a:r>
            <a:r>
              <a:rPr lang="en-US" altLang="ro-RO" sz="2400" dirty="0">
                <a:solidFill>
                  <a:schemeClr val="tx1"/>
                </a:solidFill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EXAMENE</a:t>
            </a:r>
            <a:r>
              <a:rPr lang="ro-RO" altLang="ro-RO" sz="2400" dirty="0">
                <a:solidFill>
                  <a:schemeClr val="tx1"/>
                </a:solidFill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LOR</a:t>
            </a:r>
            <a:r>
              <a:rPr lang="en-US" altLang="ro-RO" sz="2400" dirty="0">
                <a:solidFill>
                  <a:schemeClr val="tx1"/>
                </a:solidFill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 NA</a:t>
            </a:r>
            <a:r>
              <a:rPr lang="ro-RO" altLang="ro-RO" sz="2400" dirty="0">
                <a:solidFill>
                  <a:schemeClr val="tx1"/>
                </a:solidFill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Ţ</a:t>
            </a:r>
            <a:r>
              <a:rPr lang="en-US" altLang="ro-RO" sz="2400" dirty="0">
                <a:solidFill>
                  <a:schemeClr val="tx1"/>
                </a:solidFill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IONALE</a:t>
            </a:r>
            <a:r>
              <a:rPr lang="ro-RO" altLang="ro-RO" sz="2400" dirty="0">
                <a:solidFill>
                  <a:schemeClr val="tx1"/>
                </a:solidFill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altLang="ro-RO" sz="2400" dirty="0" smtClean="0">
                <a:solidFill>
                  <a:schemeClr val="tx1"/>
                </a:solidFill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2020</a:t>
            </a:r>
            <a:r>
              <a:rPr lang="en-US" altLang="ro-RO" sz="2400" dirty="0">
                <a:solidFill>
                  <a:srgbClr val="0070C0"/>
                </a:solidFill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/>
            </a:r>
            <a:br>
              <a:rPr lang="en-US" altLang="ro-RO" sz="2400" dirty="0">
                <a:solidFill>
                  <a:srgbClr val="0070C0"/>
                </a:solidFill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</a:br>
            <a:endParaRPr lang="ro-RO" sz="2400" dirty="0">
              <a:latin typeface="Calisto MT" panose="0204060305050503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18706" y="1750423"/>
            <a:ext cx="9319552" cy="3777622"/>
          </a:xfrm>
        </p:spPr>
        <p:txBody>
          <a:bodyPr/>
          <a:lstStyle/>
          <a:p>
            <a:r>
              <a:rPr lang="ro-RO" dirty="0">
                <a:solidFill>
                  <a:schemeClr val="accent2"/>
                </a:solidFill>
                <a:latin typeface="Calisto MT" panose="02040603050505030304" pitchFamily="18" charset="0"/>
              </a:rPr>
              <a:t>Bacalaureat bilingv spaniol</a:t>
            </a:r>
          </a:p>
          <a:p>
            <a:pPr algn="just">
              <a:buFont typeface="Wingdings" pitchFamily="2" charset="2"/>
              <a:buChar char="ü"/>
            </a:pPr>
            <a:r>
              <a:rPr lang="ro-RO" dirty="0">
                <a:latin typeface="Calisto MT" panose="02040603050505030304" pitchFamily="18" charset="0"/>
              </a:rPr>
              <a:t>Ordinul ministrului </a:t>
            </a:r>
            <a:r>
              <a:rPr lang="ro-RO" dirty="0" err="1">
                <a:latin typeface="Calisto MT" panose="02040603050505030304" pitchFamily="18" charset="0"/>
              </a:rPr>
              <a:t>educaţiei</a:t>
            </a:r>
            <a:r>
              <a:rPr lang="ro-RO" dirty="0">
                <a:latin typeface="Calisto MT" panose="02040603050505030304" pitchFamily="18" charset="0"/>
              </a:rPr>
              <a:t>, cercetării, tineretului şi sportului nr. 5756/18.09.2012 privind organizarea şi </a:t>
            </a:r>
            <a:r>
              <a:rPr lang="ro-RO" dirty="0" err="1">
                <a:latin typeface="Calisto MT" panose="02040603050505030304" pitchFamily="18" charset="0"/>
              </a:rPr>
              <a:t>desfăşurarea</a:t>
            </a:r>
            <a:r>
              <a:rPr lang="ro-RO" dirty="0">
                <a:latin typeface="Calisto MT" panose="02040603050505030304" pitchFamily="18" charset="0"/>
              </a:rPr>
              <a:t> probelor specifice din cadrul examenului de bacalaureat, </a:t>
            </a:r>
            <a:r>
              <a:rPr lang="ro-RO" dirty="0" err="1">
                <a:latin typeface="Calisto MT" panose="02040603050505030304" pitchFamily="18" charset="0"/>
              </a:rPr>
              <a:t>susţinute</a:t>
            </a:r>
            <a:r>
              <a:rPr lang="ro-RO" dirty="0">
                <a:latin typeface="Calisto MT" panose="02040603050505030304" pitchFamily="18" charset="0"/>
              </a:rPr>
              <a:t> de absolvenții </a:t>
            </a:r>
            <a:r>
              <a:rPr lang="ro-RO" dirty="0" err="1">
                <a:latin typeface="Calisto MT" panose="02040603050505030304" pitchFamily="18" charset="0"/>
              </a:rPr>
              <a:t>secţiilor</a:t>
            </a:r>
            <a:r>
              <a:rPr lang="ro-RO" dirty="0">
                <a:latin typeface="Calisto MT" panose="02040603050505030304" pitchFamily="18" charset="0"/>
              </a:rPr>
              <a:t> bilingve </a:t>
            </a:r>
            <a:r>
              <a:rPr lang="ro-RO" dirty="0" smtClean="0">
                <a:latin typeface="Calisto MT" panose="02040603050505030304" pitchFamily="18" charset="0"/>
              </a:rPr>
              <a:t>româno-spaniole</a:t>
            </a:r>
            <a:r>
              <a:rPr lang="en-US" dirty="0">
                <a:latin typeface="Calisto MT" panose="02040603050505030304" pitchFamily="18" charset="0"/>
              </a:rPr>
              <a:t>;</a:t>
            </a:r>
            <a:endParaRPr lang="ro-RO" dirty="0">
              <a:latin typeface="Calisto MT" panose="02040603050505030304" pitchFamily="18" charset="0"/>
            </a:endParaRPr>
          </a:p>
          <a:p>
            <a:pPr algn="just">
              <a:buFont typeface="Wingdings" pitchFamily="2" charset="2"/>
              <a:buChar char="ü"/>
            </a:pPr>
            <a:r>
              <a:rPr lang="ro-RO" dirty="0">
                <a:latin typeface="Calisto MT" panose="02040603050505030304" pitchFamily="18" charset="0"/>
              </a:rPr>
              <a:t>Ordinul ministrului educației naționale și cercetării științifice nr. 4576/20.07.2016 pentru modificarea Anexei la Ordinul ministrului </a:t>
            </a:r>
            <a:r>
              <a:rPr lang="ro-RO" dirty="0" err="1">
                <a:latin typeface="Calisto MT" panose="02040603050505030304" pitchFamily="18" charset="0"/>
              </a:rPr>
              <a:t>educaţiei</a:t>
            </a:r>
            <a:r>
              <a:rPr lang="ro-RO" dirty="0">
                <a:latin typeface="Calisto MT" panose="02040603050505030304" pitchFamily="18" charset="0"/>
              </a:rPr>
              <a:t>, cercetării, tineretului şi sportului nr. 5756/2012 privind organizarea şi </a:t>
            </a:r>
            <a:r>
              <a:rPr lang="ro-RO" dirty="0" err="1">
                <a:latin typeface="Calisto MT" panose="02040603050505030304" pitchFamily="18" charset="0"/>
              </a:rPr>
              <a:t>desfăşurarea</a:t>
            </a:r>
            <a:r>
              <a:rPr lang="ro-RO" dirty="0">
                <a:latin typeface="Calisto MT" panose="02040603050505030304" pitchFamily="18" charset="0"/>
              </a:rPr>
              <a:t> probelor specifice din cadrul examenului de bacalaureat, susținute de absolvenții secțiilor bilingve româno-spaniole.</a:t>
            </a:r>
          </a:p>
          <a:p>
            <a:endParaRPr lang="ro-RO" dirty="0"/>
          </a:p>
        </p:txBody>
      </p:sp>
    </p:spTree>
    <p:extLst>
      <p:ext uri="{BB962C8B-B14F-4D97-AF65-F5344CB8AC3E}">
        <p14:creationId xmlns:p14="http://schemas.microsoft.com/office/powerpoint/2010/main" val="38635862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92182" y="1367246"/>
            <a:ext cx="10746378" cy="4615543"/>
          </a:xfrm>
        </p:spPr>
        <p:txBody>
          <a:bodyPr>
            <a:normAutofit fontScale="92500"/>
          </a:bodyPr>
          <a:lstStyle/>
          <a:p>
            <a:pPr>
              <a:buFont typeface="Wingdings" panose="05000000000000000000" pitchFamily="2" charset="2"/>
              <a:buChar char="Ø"/>
            </a:pPr>
            <a:endParaRPr lang="ro-RO" i="1" dirty="0" smtClean="0">
              <a:latin typeface="Calisto MT" panose="02040603050505030304" pitchFamily="18" charset="0"/>
            </a:endParaRPr>
          </a:p>
          <a:p>
            <a:pPr algn="just">
              <a:buFont typeface="Wingdings" panose="05000000000000000000" pitchFamily="2" charset="2"/>
              <a:buChar char="Ø"/>
            </a:pPr>
            <a:r>
              <a:rPr lang="ro-RO" b="1" dirty="0" smtClean="0">
                <a:solidFill>
                  <a:schemeClr val="bg1"/>
                </a:solidFill>
                <a:latin typeface="Calisto MT" panose="02040603050505030304" pitchFamily="18" charset="0"/>
              </a:rPr>
              <a:t>OMEN</a:t>
            </a:r>
            <a:r>
              <a:rPr lang="ro-RO" b="1" i="1" dirty="0" smtClean="0">
                <a:solidFill>
                  <a:schemeClr val="bg1"/>
                </a:solidFill>
                <a:latin typeface="Calisto MT" panose="02040603050505030304" pitchFamily="18" charset="0"/>
              </a:rPr>
              <a:t> </a:t>
            </a:r>
            <a:r>
              <a:rPr lang="ro-RO" b="1" dirty="0" smtClean="0">
                <a:solidFill>
                  <a:schemeClr val="bg1"/>
                </a:solidFill>
                <a:latin typeface="Calisto MT" panose="02040603050505030304" pitchFamily="18" charset="0"/>
              </a:rPr>
              <a:t>nr. 4.946/27.09.201</a:t>
            </a:r>
            <a:r>
              <a:rPr lang="ro-RO" dirty="0" smtClean="0">
                <a:latin typeface="Calisto MT" panose="02040603050505030304" pitchFamily="18" charset="0"/>
              </a:rPr>
              <a:t> </a:t>
            </a:r>
            <a:r>
              <a:rPr lang="ro-RO" i="1" dirty="0" smtClean="0">
                <a:solidFill>
                  <a:schemeClr val="bg1"/>
                </a:solidFill>
                <a:latin typeface="Calisto MT" panose="02040603050505030304" pitchFamily="18" charset="0"/>
              </a:rPr>
              <a:t>privind aprobarea Calendarului de administrare a </a:t>
            </a:r>
            <a:r>
              <a:rPr lang="ro-RO" i="1" dirty="0" smtClean="0">
                <a:solidFill>
                  <a:schemeClr val="bg1"/>
                </a:solidFill>
                <a:latin typeface="Calisto MT" panose="02040603050505030304" pitchFamily="18" charset="0"/>
              </a:rPr>
              <a:t>evaluărilor </a:t>
            </a:r>
            <a:r>
              <a:rPr lang="ro-RO" i="1" dirty="0">
                <a:solidFill>
                  <a:schemeClr val="bg1"/>
                </a:solidFill>
                <a:latin typeface="Calisto MT" panose="02040603050505030304" pitchFamily="18" charset="0"/>
              </a:rPr>
              <a:t>n</a:t>
            </a:r>
            <a:r>
              <a:rPr lang="ro-RO" i="1" dirty="0" smtClean="0">
                <a:solidFill>
                  <a:schemeClr val="bg1"/>
                </a:solidFill>
                <a:latin typeface="Calisto MT" panose="02040603050505030304" pitchFamily="18" charset="0"/>
              </a:rPr>
              <a:t>aționale </a:t>
            </a:r>
            <a:r>
              <a:rPr lang="ro-RO" i="1" dirty="0" smtClean="0">
                <a:solidFill>
                  <a:schemeClr val="bg1"/>
                </a:solidFill>
                <a:latin typeface="Calisto MT" panose="02040603050505030304" pitchFamily="18" charset="0"/>
              </a:rPr>
              <a:t>la finalul claselor a II-a, a IV-a și a VI-a în anul școlar 2020-2021, </a:t>
            </a:r>
            <a:r>
              <a:rPr lang="ro-RO" dirty="0">
                <a:solidFill>
                  <a:schemeClr val="bg1"/>
                </a:solidFill>
                <a:latin typeface="Calisto MT" panose="02040603050505030304" pitchFamily="18" charset="0"/>
              </a:rPr>
              <a:t>publicat în Monitorul Oficial nr.725/2019</a:t>
            </a:r>
            <a:r>
              <a:rPr lang="ro-RO" i="1" dirty="0" smtClean="0">
                <a:solidFill>
                  <a:schemeClr val="bg1"/>
                </a:solidFill>
                <a:latin typeface="Calisto MT" panose="02040603050505030304" pitchFamily="18" charset="0"/>
              </a:rPr>
              <a:t>. </a:t>
            </a:r>
          </a:p>
          <a:p>
            <a:pPr algn="just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ro-RO" sz="2200" b="1" dirty="0" smtClean="0">
                <a:solidFill>
                  <a:schemeClr val="bg1"/>
                </a:solidFill>
                <a:latin typeface="Calisto MT" panose="020406030505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OMEN </a:t>
            </a:r>
            <a:r>
              <a:rPr lang="ro-RO" sz="2200" b="1" dirty="0">
                <a:solidFill>
                  <a:schemeClr val="bg1"/>
                </a:solidFill>
                <a:latin typeface="Calisto MT" panose="020406030505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nr. </a:t>
            </a:r>
            <a:r>
              <a:rPr lang="ro-RO" sz="2200" b="1" dirty="0" smtClean="0">
                <a:solidFill>
                  <a:schemeClr val="bg1"/>
                </a:solidFill>
                <a:latin typeface="Calisto MT" panose="020406030505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4916/26.08.2019</a:t>
            </a:r>
            <a:r>
              <a:rPr lang="en-US" sz="2200" dirty="0" smtClean="0">
                <a:solidFill>
                  <a:schemeClr val="bg1"/>
                </a:solidFill>
                <a:latin typeface="Calisto MT" panose="020406030505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200" i="1" dirty="0" err="1" smtClean="0">
                <a:solidFill>
                  <a:schemeClr val="bg1"/>
                </a:solidFill>
                <a:latin typeface="Calisto MT" panose="020406030505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privind</a:t>
            </a:r>
            <a:r>
              <a:rPr lang="en-US" sz="2200" i="1" dirty="0" smtClean="0">
                <a:solidFill>
                  <a:schemeClr val="bg1"/>
                </a:solidFill>
                <a:latin typeface="Calisto MT" panose="020406030505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200" i="1" dirty="0" err="1" smtClean="0">
                <a:solidFill>
                  <a:schemeClr val="bg1"/>
                </a:solidFill>
                <a:latin typeface="Calisto MT" panose="020406030505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organizarea</a:t>
            </a:r>
            <a:r>
              <a:rPr lang="en-US" sz="2200" i="1" dirty="0" smtClean="0">
                <a:solidFill>
                  <a:schemeClr val="bg1"/>
                </a:solidFill>
                <a:latin typeface="Calisto MT" panose="020406030505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sz="2200" i="1" dirty="0" smtClean="0">
                <a:solidFill>
                  <a:schemeClr val="bg1"/>
                </a:solidFill>
                <a:latin typeface="Calisto MT" panose="020406030505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și desfășurarea Evaluării Naționale pentru absolvenții clasei a VIII-a în anul școlar 2019- 2020, </a:t>
            </a:r>
            <a:r>
              <a:rPr lang="ro-RO" sz="2200" dirty="0">
                <a:solidFill>
                  <a:schemeClr val="bg1"/>
                </a:solidFill>
                <a:latin typeface="Calisto MT" panose="020406030505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publicat în Monitorul Oficial nr. 712/29.08.2019. </a:t>
            </a: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"/>
            </a:pPr>
            <a:r>
              <a:rPr lang="ro-RO" b="1" dirty="0">
                <a:solidFill>
                  <a:srgbClr val="333333"/>
                </a:solidFill>
                <a:latin typeface="Calisto MT" panose="0204060305050503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Principalul element de noutate îl reprezintă intervenția asupra modalității de soluționare a contestațiilor cu scopul de a optimiza procesul de evaluare. Mai exact, „în cadrul etapei de soluționare a contestațiilor, după încheierea evaluării lucrărilor, notele acordate după reevaluare sunt comparate cu cele acordate în etapa de evaluarea inițială. În situația în care se constată o diferență de notare </a:t>
            </a:r>
            <a:r>
              <a:rPr lang="ro-RO" b="1" i="1" dirty="0">
                <a:solidFill>
                  <a:srgbClr val="333333"/>
                </a:solidFill>
                <a:latin typeface="Calisto MT" panose="0204060305050503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mai mare de 1 punct, în plus sau în minus, între nota de la evaluarea inițială și cea de la contestații</a:t>
            </a:r>
            <a:r>
              <a:rPr lang="ro-RO" b="1" dirty="0">
                <a:solidFill>
                  <a:srgbClr val="333333"/>
                </a:solidFill>
                <a:latin typeface="Calisto MT" panose="0204060305050503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, președintele comisiei de contestații numește </a:t>
            </a:r>
            <a:r>
              <a:rPr lang="ro-RO" b="1" i="1" dirty="0">
                <a:solidFill>
                  <a:srgbClr val="333333"/>
                </a:solidFill>
                <a:latin typeface="Calisto MT" panose="0204060305050503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o a treia comisie</a:t>
            </a:r>
            <a:r>
              <a:rPr lang="ro-RO" b="1" dirty="0">
                <a:solidFill>
                  <a:srgbClr val="333333"/>
                </a:solidFill>
                <a:latin typeface="Calisto MT" panose="0204060305050503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 formată din alți doi profesori cu experiență, alții decât cei care au evaluat inițial lucrările în centrul de contestații.”</a:t>
            </a:r>
            <a:endParaRPr lang="ro-RO" sz="1800" dirty="0">
              <a:latin typeface="Calisto MT" panose="0204060305050503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lvl="0" indent="0">
              <a:buNone/>
            </a:pPr>
            <a:endParaRPr lang="ro-RO" sz="1600" dirty="0">
              <a:latin typeface="Calisto MT" panose="02040603050505030304" pitchFamily="18" charset="0"/>
            </a:endParaRPr>
          </a:p>
          <a:p>
            <a:pPr marL="0" indent="0">
              <a:buNone/>
            </a:pPr>
            <a:endParaRPr lang="ro-RO" dirty="0"/>
          </a:p>
        </p:txBody>
      </p:sp>
      <p:sp>
        <p:nvSpPr>
          <p:cNvPr id="4" name="Rectangle 3"/>
          <p:cNvSpPr/>
          <p:nvPr/>
        </p:nvSpPr>
        <p:spPr>
          <a:xfrm>
            <a:off x="1820091" y="618309"/>
            <a:ext cx="908304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o-RO" altLang="ro-RO" sz="2000" dirty="0" smtClean="0"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altLang="ro-RO" sz="2400" dirty="0" smtClean="0"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METODOLOGII </a:t>
            </a:r>
            <a:r>
              <a:rPr lang="ro-RO" altLang="ro-RO" sz="2400" dirty="0"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ALE </a:t>
            </a:r>
            <a:r>
              <a:rPr lang="en-US" altLang="ro-RO" sz="2400" dirty="0"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EXAMENE</a:t>
            </a:r>
            <a:r>
              <a:rPr lang="ro-RO" altLang="ro-RO" sz="2400" dirty="0"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LOR</a:t>
            </a:r>
            <a:r>
              <a:rPr lang="en-US" altLang="ro-RO" sz="2400" dirty="0"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 NA</a:t>
            </a:r>
            <a:r>
              <a:rPr lang="ro-RO" altLang="ro-RO" sz="2400" dirty="0"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Ţ</a:t>
            </a:r>
            <a:r>
              <a:rPr lang="en-US" altLang="ro-RO" sz="2400" dirty="0"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IONALE</a:t>
            </a:r>
            <a:r>
              <a:rPr lang="ro-RO" altLang="ro-RO" sz="2400" dirty="0"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altLang="ro-RO" sz="2400" dirty="0"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2020</a:t>
            </a:r>
            <a:endParaRPr lang="ro-RO" sz="2400" dirty="0"/>
          </a:p>
        </p:txBody>
      </p:sp>
    </p:spTree>
    <p:extLst>
      <p:ext uri="{BB962C8B-B14F-4D97-AF65-F5344CB8AC3E}">
        <p14:creationId xmlns:p14="http://schemas.microsoft.com/office/powerpoint/2010/main" val="289022222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48937" y="1767840"/>
            <a:ext cx="10467703" cy="2533227"/>
          </a:xfrm>
        </p:spPr>
        <p:txBody>
          <a:bodyPr>
            <a:normAutofit fontScale="25000" lnSpcReduction="20000"/>
          </a:bodyPr>
          <a:lstStyle/>
          <a:p>
            <a:pPr>
              <a:buFont typeface="Wingdings" panose="05000000000000000000" pitchFamily="2" charset="2"/>
              <a:buChar char="Ø"/>
            </a:pPr>
            <a:endParaRPr lang="ro-RO" dirty="0">
              <a:latin typeface="Calisto MT" panose="02040603050505030304" pitchFamily="18" charset="0"/>
            </a:endParaRPr>
          </a:p>
          <a:p>
            <a:pPr lvl="0" algn="just">
              <a:buFont typeface="Wingdings" panose="05000000000000000000" pitchFamily="2" charset="2"/>
              <a:buChar char="Ø"/>
            </a:pPr>
            <a:r>
              <a:rPr lang="ro-RO" sz="7200" b="1" dirty="0">
                <a:solidFill>
                  <a:schemeClr val="bg1"/>
                </a:solidFill>
                <a:latin typeface="Calisto MT" panose="02040603050505030304" pitchFamily="18" charset="0"/>
              </a:rPr>
              <a:t>OMEN nr. </a:t>
            </a:r>
            <a:r>
              <a:rPr lang="ro-RO" sz="7200" b="1" dirty="0" smtClean="0">
                <a:solidFill>
                  <a:schemeClr val="bg1"/>
                </a:solidFill>
                <a:latin typeface="Calisto MT" panose="02040603050505030304" pitchFamily="18" charset="0"/>
              </a:rPr>
              <a:t>4948/27.08.2019</a:t>
            </a:r>
            <a:r>
              <a:rPr lang="ro-RO" sz="7200" dirty="0" smtClean="0">
                <a:solidFill>
                  <a:schemeClr val="bg1"/>
                </a:solidFill>
                <a:latin typeface="Calisto MT" panose="02040603050505030304" pitchFamily="18" charset="0"/>
              </a:rPr>
              <a:t> </a:t>
            </a:r>
            <a:r>
              <a:rPr lang="ro-RO" sz="7200" i="1" dirty="0">
                <a:solidFill>
                  <a:schemeClr val="bg1"/>
                </a:solidFill>
                <a:latin typeface="Calisto MT" panose="02040603050505030304" pitchFamily="18" charset="0"/>
              </a:rPr>
              <a:t>privind organizarea </a:t>
            </a:r>
            <a:r>
              <a:rPr lang="ro-RO" sz="7200" i="1" dirty="0" err="1">
                <a:solidFill>
                  <a:schemeClr val="bg1"/>
                </a:solidFill>
                <a:latin typeface="Calisto MT" panose="02040603050505030304" pitchFamily="18" charset="0"/>
              </a:rPr>
              <a:t>şi</a:t>
            </a:r>
            <a:r>
              <a:rPr lang="ro-RO" sz="7200" i="1" dirty="0">
                <a:solidFill>
                  <a:schemeClr val="bg1"/>
                </a:solidFill>
                <a:latin typeface="Calisto MT" panose="02040603050505030304" pitchFamily="18" charset="0"/>
              </a:rPr>
              <a:t> </a:t>
            </a:r>
            <a:r>
              <a:rPr lang="ro-RO" sz="7200" i="1" dirty="0" err="1">
                <a:solidFill>
                  <a:schemeClr val="bg1"/>
                </a:solidFill>
                <a:latin typeface="Calisto MT" panose="02040603050505030304" pitchFamily="18" charset="0"/>
              </a:rPr>
              <a:t>desfăşurarea</a:t>
            </a:r>
            <a:r>
              <a:rPr lang="ro-RO" sz="7200" i="1" dirty="0">
                <a:solidFill>
                  <a:schemeClr val="bg1"/>
                </a:solidFill>
                <a:latin typeface="Calisto MT" panose="02040603050505030304" pitchFamily="18" charset="0"/>
              </a:rPr>
              <a:t> admiterii în </a:t>
            </a:r>
            <a:r>
              <a:rPr lang="ro-RO" sz="7200" i="1" dirty="0" err="1">
                <a:solidFill>
                  <a:schemeClr val="bg1"/>
                </a:solidFill>
                <a:latin typeface="Calisto MT" panose="02040603050505030304" pitchFamily="18" charset="0"/>
              </a:rPr>
              <a:t>învăţământul</a:t>
            </a:r>
            <a:r>
              <a:rPr lang="ro-RO" sz="7200" i="1" dirty="0">
                <a:solidFill>
                  <a:schemeClr val="bg1"/>
                </a:solidFill>
                <a:latin typeface="Calisto MT" panose="02040603050505030304" pitchFamily="18" charset="0"/>
              </a:rPr>
              <a:t> liceal de stat pentru anul </a:t>
            </a:r>
            <a:r>
              <a:rPr lang="ro-RO" sz="7200" i="1" dirty="0" err="1">
                <a:solidFill>
                  <a:schemeClr val="bg1"/>
                </a:solidFill>
                <a:latin typeface="Calisto MT" panose="02040603050505030304" pitchFamily="18" charset="0"/>
              </a:rPr>
              <a:t>şcolar</a:t>
            </a:r>
            <a:r>
              <a:rPr lang="ro-RO" sz="7200" i="1" dirty="0">
                <a:solidFill>
                  <a:schemeClr val="bg1"/>
                </a:solidFill>
                <a:latin typeface="Calisto MT" panose="02040603050505030304" pitchFamily="18" charset="0"/>
              </a:rPr>
              <a:t> </a:t>
            </a:r>
            <a:r>
              <a:rPr lang="ro-RO" sz="7200" i="1" dirty="0" smtClean="0">
                <a:solidFill>
                  <a:schemeClr val="bg1"/>
                </a:solidFill>
                <a:latin typeface="Calisto MT" panose="02040603050505030304" pitchFamily="18" charset="0"/>
              </a:rPr>
              <a:t>2020-2021, </a:t>
            </a:r>
            <a:r>
              <a:rPr lang="ro-RO" sz="7200" dirty="0">
                <a:solidFill>
                  <a:schemeClr val="bg1"/>
                </a:solidFill>
                <a:latin typeface="Calisto MT" panose="02040603050505030304" pitchFamily="18" charset="0"/>
              </a:rPr>
              <a:t>publicat în Monitorul Oficial nr. </a:t>
            </a:r>
            <a:r>
              <a:rPr lang="ro-RO" sz="7200" dirty="0" smtClean="0">
                <a:solidFill>
                  <a:schemeClr val="bg1"/>
                </a:solidFill>
                <a:latin typeface="Calisto MT" panose="02040603050505030304" pitchFamily="18" charset="0"/>
              </a:rPr>
              <a:t>730/5.09.2019.</a:t>
            </a:r>
            <a:r>
              <a:rPr lang="ro-RO" sz="7200" i="1" dirty="0" smtClean="0">
                <a:solidFill>
                  <a:schemeClr val="bg1"/>
                </a:solidFill>
                <a:latin typeface="Calisto MT" panose="02040603050505030304" pitchFamily="18" charset="0"/>
              </a:rPr>
              <a:t> </a:t>
            </a:r>
          </a:p>
          <a:p>
            <a:pPr lvl="0" algn="just">
              <a:buFont typeface="Wingdings" panose="05000000000000000000" pitchFamily="2" charset="2"/>
              <a:buChar char="v"/>
            </a:pPr>
            <a:r>
              <a:rPr lang="ro-RO" sz="7200" dirty="0" smtClean="0">
                <a:solidFill>
                  <a:schemeClr val="bg1"/>
                </a:solidFill>
                <a:latin typeface="Calisto MT" panose="02040603050505030304" pitchFamily="18" charset="0"/>
              </a:rPr>
              <a:t>Elementul </a:t>
            </a:r>
            <a:r>
              <a:rPr lang="ro-RO" sz="7200" dirty="0">
                <a:solidFill>
                  <a:schemeClr val="bg1"/>
                </a:solidFill>
                <a:latin typeface="Calisto MT" panose="02040603050505030304" pitchFamily="18" charset="0"/>
              </a:rPr>
              <a:t>de noutate - </a:t>
            </a:r>
            <a:r>
              <a:rPr lang="ro-RO" sz="7200" b="1" dirty="0">
                <a:solidFill>
                  <a:schemeClr val="bg1"/>
                </a:solidFill>
                <a:latin typeface="Calisto MT" panose="02040603050505030304" pitchFamily="18" charset="0"/>
              </a:rPr>
              <a:t>Art. 2 (10) </a:t>
            </a:r>
            <a:r>
              <a:rPr lang="ro-RO" sz="7200" b="1" i="1" dirty="0">
                <a:solidFill>
                  <a:schemeClr val="bg1"/>
                </a:solidFill>
                <a:latin typeface="Calisto MT" panose="02040603050505030304" pitchFamily="18" charset="0"/>
              </a:rPr>
              <a:t>La procesul de admitere în învățământul liceal de stat pentru anul școlar 2020-2021 participă numai elevii care au susținut evaluarea națională și a căror medie de admitere, calculată conform pct. I al anexei </a:t>
            </a:r>
            <a:r>
              <a:rPr lang="ro-RO" sz="7200" b="1" i="1" u="sng" dirty="0">
                <a:solidFill>
                  <a:schemeClr val="bg1"/>
                </a:solidFill>
                <a:latin typeface="Calisto MT" panose="02040603050505030304" pitchFamily="18" charset="0"/>
                <a:hlinkClick r:id="rId2"/>
              </a:rPr>
              <a:t>nr. 2</a:t>
            </a:r>
            <a:r>
              <a:rPr lang="ro-RO" sz="7200" b="1" i="1" dirty="0">
                <a:solidFill>
                  <a:schemeClr val="bg1"/>
                </a:solidFill>
                <a:latin typeface="Calisto MT" panose="02040603050505030304" pitchFamily="18" charset="0"/>
              </a:rPr>
              <a:t> la prezentul ordin, este minimum 5.00 (cinci).</a:t>
            </a:r>
          </a:p>
          <a:p>
            <a:pPr lvl="0" algn="just">
              <a:buFont typeface="Wingdings" panose="05000000000000000000" pitchFamily="2" charset="2"/>
              <a:buChar char="v"/>
            </a:pPr>
            <a:r>
              <a:rPr lang="ro-RO" sz="7200" b="1" i="1" dirty="0">
                <a:solidFill>
                  <a:schemeClr val="bg1"/>
                </a:solidFill>
                <a:latin typeface="Calisto MT" panose="02040603050505030304" pitchFamily="18" charset="0"/>
              </a:rPr>
              <a:t> </a:t>
            </a:r>
            <a:r>
              <a:rPr lang="ro-RO" sz="7200" dirty="0">
                <a:solidFill>
                  <a:schemeClr val="bg1"/>
                </a:solidFill>
                <a:latin typeface="Calisto MT" panose="02040603050505030304" pitchFamily="18" charset="0"/>
              </a:rPr>
              <a:t>Absolvenții clasei a VIII-a din seriile anterioare, care nu împlinesc 18 ani până la data începerii cursurilor anului școlar 2020-2021 și care au participat la procesul de admitere în anii precedenți, dar nu au fost înmatriculați într-o unitate de învățământ, se pot înscrie la procesul de admitere în învățământul liceal de stat pentru anul școlar 2020-2021</a:t>
            </a:r>
            <a:r>
              <a:rPr lang="ro-RO" sz="8000" dirty="0">
                <a:solidFill>
                  <a:schemeClr val="bg1"/>
                </a:solidFill>
                <a:latin typeface="Calisto MT" panose="02040603050505030304" pitchFamily="18" charset="0"/>
              </a:rPr>
              <a:t>.</a:t>
            </a:r>
          </a:p>
          <a:p>
            <a:endParaRPr lang="ro-RO" sz="8000" dirty="0"/>
          </a:p>
        </p:txBody>
      </p:sp>
      <p:sp>
        <p:nvSpPr>
          <p:cNvPr id="4" name="Rectangle 3"/>
          <p:cNvSpPr/>
          <p:nvPr/>
        </p:nvSpPr>
        <p:spPr>
          <a:xfrm>
            <a:off x="1645920" y="644434"/>
            <a:ext cx="887403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ro-RO" sz="2400" dirty="0"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METODOLOGII </a:t>
            </a:r>
            <a:r>
              <a:rPr lang="ro-RO" altLang="ro-RO" sz="2400" dirty="0"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ALE </a:t>
            </a:r>
            <a:r>
              <a:rPr lang="en-US" altLang="ro-RO" sz="2400" dirty="0"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EXAMENE</a:t>
            </a:r>
            <a:r>
              <a:rPr lang="ro-RO" altLang="ro-RO" sz="2400" dirty="0"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LOR</a:t>
            </a:r>
            <a:r>
              <a:rPr lang="en-US" altLang="ro-RO" sz="2400" dirty="0"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 NA</a:t>
            </a:r>
            <a:r>
              <a:rPr lang="ro-RO" altLang="ro-RO" sz="2400" dirty="0"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Ţ</a:t>
            </a:r>
            <a:r>
              <a:rPr lang="en-US" altLang="ro-RO" sz="2400" dirty="0"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IONALE</a:t>
            </a:r>
            <a:r>
              <a:rPr lang="ro-RO" altLang="ro-RO" sz="2400" dirty="0"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altLang="ro-RO" sz="2400" dirty="0"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2020</a:t>
            </a:r>
            <a:r>
              <a:rPr lang="en-US" altLang="ro-RO" sz="2400" dirty="0">
                <a:solidFill>
                  <a:srgbClr val="0070C0"/>
                </a:solidFill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/>
            </a:r>
            <a:br>
              <a:rPr lang="en-US" altLang="ro-RO" sz="2400" dirty="0">
                <a:solidFill>
                  <a:srgbClr val="0070C0"/>
                </a:solidFill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</a:br>
            <a:endParaRPr lang="ro-RO" sz="2400" dirty="0">
              <a:latin typeface="Calisto MT" panose="020406030505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8718237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0561" y="1733006"/>
            <a:ext cx="10633166" cy="3674050"/>
          </a:xfrm>
        </p:spPr>
        <p:txBody>
          <a:bodyPr>
            <a:normAutofit fontScale="85000" lnSpcReduction="20000"/>
          </a:bodyPr>
          <a:lstStyle/>
          <a:p>
            <a:pPr marL="0" lvl="0" indent="0">
              <a:buNone/>
            </a:pPr>
            <a:endParaRPr lang="ro-RO" dirty="0" smtClean="0">
              <a:latin typeface="Calisto MT" panose="02040603050505030304" pitchFamily="18" charset="0"/>
            </a:endParaRPr>
          </a:p>
          <a:p>
            <a:pPr lvl="0">
              <a:buFont typeface="Wingdings" panose="05000000000000000000" pitchFamily="2" charset="2"/>
              <a:buChar char="Ø"/>
            </a:pPr>
            <a:r>
              <a:rPr lang="ro-RO" sz="2100" b="1" dirty="0" smtClean="0">
                <a:solidFill>
                  <a:schemeClr val="bg1"/>
                </a:solidFill>
                <a:latin typeface="Calisto MT" panose="02040603050505030304" pitchFamily="18" charset="0"/>
              </a:rPr>
              <a:t>OMEN </a:t>
            </a:r>
            <a:r>
              <a:rPr lang="ro-RO" sz="2100" b="1" dirty="0">
                <a:solidFill>
                  <a:schemeClr val="bg1"/>
                </a:solidFill>
                <a:latin typeface="Calisto MT" panose="02040603050505030304" pitchFamily="18" charset="0"/>
              </a:rPr>
              <a:t>nr. </a:t>
            </a:r>
            <a:r>
              <a:rPr lang="ro-RO" sz="2100" b="1" dirty="0" smtClean="0">
                <a:solidFill>
                  <a:schemeClr val="bg1"/>
                </a:solidFill>
                <a:latin typeface="Calisto MT" panose="02040603050505030304" pitchFamily="18" charset="0"/>
              </a:rPr>
              <a:t>4950/27.08.2019</a:t>
            </a:r>
            <a:r>
              <a:rPr lang="ro-RO" sz="2100" dirty="0">
                <a:solidFill>
                  <a:schemeClr val="bg1"/>
                </a:solidFill>
                <a:latin typeface="Calisto MT" panose="02040603050505030304" pitchFamily="18" charset="0"/>
              </a:rPr>
              <a:t> </a:t>
            </a:r>
            <a:r>
              <a:rPr lang="ro-RO" sz="2100" i="1" dirty="0" smtClean="0">
                <a:solidFill>
                  <a:schemeClr val="bg1"/>
                </a:solidFill>
                <a:latin typeface="Calisto MT" panose="02040603050505030304" pitchFamily="18" charset="0"/>
              </a:rPr>
              <a:t>privind </a:t>
            </a:r>
            <a:r>
              <a:rPr lang="ro-RO" sz="2100" i="1" dirty="0">
                <a:solidFill>
                  <a:schemeClr val="bg1"/>
                </a:solidFill>
                <a:latin typeface="Calisto MT" panose="02040603050505030304" pitchFamily="18" charset="0"/>
              </a:rPr>
              <a:t>organizarea si </a:t>
            </a:r>
            <a:r>
              <a:rPr lang="ro-RO" sz="2100" i="1" dirty="0" smtClean="0">
                <a:solidFill>
                  <a:schemeClr val="bg1"/>
                </a:solidFill>
                <a:latin typeface="Calisto MT" panose="02040603050505030304" pitchFamily="18" charset="0"/>
              </a:rPr>
              <a:t>desfășurarea </a:t>
            </a:r>
            <a:r>
              <a:rPr lang="ro-RO" sz="2100" i="1" dirty="0">
                <a:solidFill>
                  <a:schemeClr val="bg1"/>
                </a:solidFill>
                <a:latin typeface="Calisto MT" panose="02040603050505030304" pitchFamily="18" charset="0"/>
              </a:rPr>
              <a:t>examenului de bacalaureat </a:t>
            </a:r>
            <a:r>
              <a:rPr lang="ro-RO" sz="2100" i="1" dirty="0" smtClean="0">
                <a:solidFill>
                  <a:schemeClr val="bg1"/>
                </a:solidFill>
                <a:latin typeface="Calisto MT" panose="02040603050505030304" pitchFamily="18" charset="0"/>
              </a:rPr>
              <a:t>național – 2020, </a:t>
            </a:r>
            <a:r>
              <a:rPr lang="ro-RO" sz="2100" dirty="0">
                <a:solidFill>
                  <a:schemeClr val="bg1"/>
                </a:solidFill>
                <a:latin typeface="Calisto MT" panose="02040603050505030304" pitchFamily="18" charset="0"/>
              </a:rPr>
              <a:t>publicat în Monitorul Oficial nr. </a:t>
            </a:r>
            <a:r>
              <a:rPr lang="ro-RO" sz="2100">
                <a:solidFill>
                  <a:schemeClr val="bg1"/>
                </a:solidFill>
                <a:latin typeface="Calisto MT" panose="02040603050505030304" pitchFamily="18" charset="0"/>
              </a:rPr>
              <a:t>734/ </a:t>
            </a:r>
            <a:r>
              <a:rPr lang="ro-RO" sz="2100" smtClean="0">
                <a:solidFill>
                  <a:schemeClr val="bg1"/>
                </a:solidFill>
                <a:latin typeface="Calisto MT" panose="02040603050505030304" pitchFamily="18" charset="0"/>
              </a:rPr>
              <a:t>6.09.2019</a:t>
            </a:r>
            <a:r>
              <a:rPr lang="ro-RO" sz="2100">
                <a:solidFill>
                  <a:schemeClr val="bg1"/>
                </a:solidFill>
                <a:latin typeface="Calisto MT" panose="02040603050505030304" pitchFamily="18" charset="0"/>
              </a:rPr>
              <a:t>.</a:t>
            </a:r>
            <a:endParaRPr lang="ro-RO" sz="2100" i="1" dirty="0">
              <a:solidFill>
                <a:schemeClr val="bg1"/>
              </a:solidFill>
              <a:latin typeface="Calisto MT" panose="02040603050505030304" pitchFamily="18" charset="0"/>
            </a:endParaRPr>
          </a:p>
          <a:p>
            <a:pPr lvl="0" algn="just">
              <a:buFont typeface="Wingdings" panose="05000000000000000000" pitchFamily="2" charset="2"/>
              <a:buChar char="v"/>
            </a:pPr>
            <a:r>
              <a:rPr lang="ro-RO" sz="2100" dirty="0">
                <a:solidFill>
                  <a:schemeClr val="bg1"/>
                </a:solidFill>
                <a:latin typeface="Calisto MT" panose="02040603050505030304" pitchFamily="18" charset="0"/>
              </a:rPr>
              <a:t>Elementul de noutate pentru sesiunea 2020 a examenului național de bacalaureat îl reprezintă aprobarea programei de bacalaureat pentru limba chineză, oferind elevilor, care au studiat această limbă, posibilitatea de a susține proba C, de evaluare a competențelor lingvistice într-o limbă de circulație internațională, la această disciplină</a:t>
            </a:r>
            <a:r>
              <a:rPr lang="ro-RO" sz="2100" dirty="0" smtClean="0">
                <a:solidFill>
                  <a:schemeClr val="bg1"/>
                </a:solidFill>
                <a:latin typeface="Calisto MT" panose="02040603050505030304" pitchFamily="18" charset="0"/>
              </a:rPr>
              <a:t>.</a:t>
            </a:r>
            <a:endParaRPr lang="en-US" sz="2100" dirty="0" smtClean="0">
              <a:solidFill>
                <a:schemeClr val="bg1"/>
              </a:solidFill>
              <a:latin typeface="Calisto MT" panose="02040603050505030304" pitchFamily="18" charset="0"/>
            </a:endParaRPr>
          </a:p>
          <a:p>
            <a:pPr marL="0" lvl="0" indent="0">
              <a:buNone/>
            </a:pPr>
            <a:endParaRPr lang="en-US" sz="2100" dirty="0">
              <a:solidFill>
                <a:schemeClr val="bg1"/>
              </a:solidFill>
              <a:latin typeface="Calisto MT" panose="02040603050505030304" pitchFamily="18" charset="0"/>
            </a:endParaRPr>
          </a:p>
          <a:p>
            <a:pPr algn="just">
              <a:buFont typeface="Wingdings" panose="05000000000000000000" pitchFamily="2" charset="2"/>
              <a:buChar char="Ø"/>
            </a:pPr>
            <a:r>
              <a:rPr lang="ro-RO" sz="2100" b="1" dirty="0">
                <a:solidFill>
                  <a:schemeClr val="bg1"/>
                </a:solidFill>
                <a:latin typeface="Calisto MT" panose="02040603050505030304" pitchFamily="18" charset="0"/>
              </a:rPr>
              <a:t>OMEN nr. 3687/2019 </a:t>
            </a:r>
            <a:r>
              <a:rPr lang="ro-RO" sz="2100" dirty="0">
                <a:solidFill>
                  <a:schemeClr val="bg1"/>
                </a:solidFill>
                <a:latin typeface="Calisto MT" panose="02040603050505030304" pitchFamily="18" charset="0"/>
              </a:rPr>
              <a:t>pentru modificarea Anexei 2 la OMECS nr. 5219/2010 privind </a:t>
            </a:r>
            <a:r>
              <a:rPr lang="ro-RO" sz="2100" i="1" dirty="0" err="1">
                <a:solidFill>
                  <a:schemeClr val="bg1"/>
                </a:solidFill>
                <a:latin typeface="Calisto MT" panose="02040603050505030304" pitchFamily="18" charset="0"/>
              </a:rPr>
              <a:t>recunoaşterea</a:t>
            </a:r>
            <a:r>
              <a:rPr lang="ro-RO" sz="2100" i="1" dirty="0">
                <a:solidFill>
                  <a:schemeClr val="bg1"/>
                </a:solidFill>
                <a:latin typeface="Calisto MT" panose="02040603050505030304" pitchFamily="18" charset="0"/>
              </a:rPr>
              <a:t> </a:t>
            </a:r>
            <a:r>
              <a:rPr lang="ro-RO" sz="2100" i="1" dirty="0" err="1">
                <a:solidFill>
                  <a:schemeClr val="bg1"/>
                </a:solidFill>
                <a:latin typeface="Calisto MT" panose="02040603050505030304" pitchFamily="18" charset="0"/>
              </a:rPr>
              <a:t>şi</a:t>
            </a:r>
            <a:r>
              <a:rPr lang="ro-RO" sz="2100" i="1" dirty="0">
                <a:solidFill>
                  <a:schemeClr val="bg1"/>
                </a:solidFill>
                <a:latin typeface="Calisto MT" panose="02040603050505030304" pitchFamily="18" charset="0"/>
              </a:rPr>
              <a:t> echivalarea rezultatelor obținute la examene cu recunoaștere internațională pentru certificarea </a:t>
            </a:r>
            <a:r>
              <a:rPr lang="ro-RO" sz="2100" i="1" dirty="0" err="1">
                <a:solidFill>
                  <a:schemeClr val="bg1"/>
                </a:solidFill>
                <a:latin typeface="Calisto MT" panose="02040603050505030304" pitchFamily="18" charset="0"/>
              </a:rPr>
              <a:t>competenţelor</a:t>
            </a:r>
            <a:r>
              <a:rPr lang="ro-RO" sz="2100" i="1" dirty="0">
                <a:solidFill>
                  <a:schemeClr val="bg1"/>
                </a:solidFill>
                <a:latin typeface="Calisto MT" panose="02040603050505030304" pitchFamily="18" charset="0"/>
              </a:rPr>
              <a:t> lingvistice în limbi străine </a:t>
            </a:r>
            <a:r>
              <a:rPr lang="ro-RO" sz="2100" i="1" dirty="0" err="1">
                <a:solidFill>
                  <a:schemeClr val="bg1"/>
                </a:solidFill>
                <a:latin typeface="Calisto MT" panose="02040603050505030304" pitchFamily="18" charset="0"/>
              </a:rPr>
              <a:t>şi</a:t>
            </a:r>
            <a:r>
              <a:rPr lang="ro-RO" sz="2100" i="1" dirty="0">
                <a:solidFill>
                  <a:schemeClr val="bg1"/>
                </a:solidFill>
                <a:latin typeface="Calisto MT" panose="02040603050505030304" pitchFamily="18" charset="0"/>
              </a:rPr>
              <a:t> la examene cu recunoaștere europeană pentru certificarea </a:t>
            </a:r>
            <a:r>
              <a:rPr lang="ro-RO" sz="2100" i="1" dirty="0" err="1">
                <a:solidFill>
                  <a:schemeClr val="bg1"/>
                </a:solidFill>
                <a:latin typeface="Calisto MT" panose="02040603050505030304" pitchFamily="18" charset="0"/>
              </a:rPr>
              <a:t>competenţelor</a:t>
            </a:r>
            <a:r>
              <a:rPr lang="ro-RO" sz="2100" i="1" dirty="0">
                <a:solidFill>
                  <a:schemeClr val="bg1"/>
                </a:solidFill>
                <a:latin typeface="Calisto MT" panose="02040603050505030304" pitchFamily="18" charset="0"/>
              </a:rPr>
              <a:t> digitale, cu probele de evaluare a </a:t>
            </a:r>
            <a:r>
              <a:rPr lang="ro-RO" sz="2100" i="1" dirty="0" err="1">
                <a:solidFill>
                  <a:schemeClr val="bg1"/>
                </a:solidFill>
                <a:latin typeface="Calisto MT" panose="02040603050505030304" pitchFamily="18" charset="0"/>
              </a:rPr>
              <a:t>competenţei</a:t>
            </a:r>
            <a:r>
              <a:rPr lang="ro-RO" sz="2100" i="1" dirty="0">
                <a:solidFill>
                  <a:schemeClr val="bg1"/>
                </a:solidFill>
                <a:latin typeface="Calisto MT" panose="02040603050505030304" pitchFamily="18" charset="0"/>
              </a:rPr>
              <a:t> lingvistice într-o limbă de </a:t>
            </a:r>
            <a:r>
              <a:rPr lang="ro-RO" sz="2100" i="1" dirty="0" err="1">
                <a:solidFill>
                  <a:schemeClr val="bg1"/>
                </a:solidFill>
                <a:latin typeface="Calisto MT" panose="02040603050505030304" pitchFamily="18" charset="0"/>
              </a:rPr>
              <a:t>circulaţie</a:t>
            </a:r>
            <a:r>
              <a:rPr lang="ro-RO" sz="2100" i="1" dirty="0">
                <a:solidFill>
                  <a:schemeClr val="bg1"/>
                </a:solidFill>
                <a:latin typeface="Calisto MT" panose="02040603050505030304" pitchFamily="18" charset="0"/>
              </a:rPr>
              <a:t> </a:t>
            </a:r>
            <a:r>
              <a:rPr lang="ro-RO" sz="2100" i="1" dirty="0" err="1">
                <a:solidFill>
                  <a:schemeClr val="bg1"/>
                </a:solidFill>
                <a:latin typeface="Calisto MT" panose="02040603050505030304" pitchFamily="18" charset="0"/>
              </a:rPr>
              <a:t>internaţională</a:t>
            </a:r>
            <a:r>
              <a:rPr lang="ro-RO" sz="2100" i="1" dirty="0">
                <a:solidFill>
                  <a:schemeClr val="bg1"/>
                </a:solidFill>
                <a:latin typeface="Calisto MT" panose="02040603050505030304" pitchFamily="18" charset="0"/>
              </a:rPr>
              <a:t> studiată pe parcursul </a:t>
            </a:r>
            <a:r>
              <a:rPr lang="ro-RO" sz="2100" i="1" dirty="0" err="1">
                <a:solidFill>
                  <a:schemeClr val="bg1"/>
                </a:solidFill>
                <a:latin typeface="Calisto MT" panose="02040603050505030304" pitchFamily="18" charset="0"/>
              </a:rPr>
              <a:t>învăţământului</a:t>
            </a:r>
            <a:r>
              <a:rPr lang="ro-RO" sz="2100" i="1" dirty="0">
                <a:solidFill>
                  <a:schemeClr val="bg1"/>
                </a:solidFill>
                <a:latin typeface="Calisto MT" panose="02040603050505030304" pitchFamily="18" charset="0"/>
              </a:rPr>
              <a:t> liceal, respectiv de evaluare a </a:t>
            </a:r>
            <a:r>
              <a:rPr lang="ro-RO" sz="2100" i="1" dirty="0" err="1">
                <a:solidFill>
                  <a:schemeClr val="bg1"/>
                </a:solidFill>
                <a:latin typeface="Calisto MT" panose="02040603050505030304" pitchFamily="18" charset="0"/>
              </a:rPr>
              <a:t>competenţelor</a:t>
            </a:r>
            <a:r>
              <a:rPr lang="ro-RO" sz="2100" i="1" dirty="0">
                <a:solidFill>
                  <a:schemeClr val="bg1"/>
                </a:solidFill>
                <a:latin typeface="Calisto MT" panose="02040603050505030304" pitchFamily="18" charset="0"/>
              </a:rPr>
              <a:t> digitale, din cadrul examenului de bacalaureat</a:t>
            </a:r>
            <a:r>
              <a:rPr lang="ro-RO" sz="2100" dirty="0">
                <a:solidFill>
                  <a:schemeClr val="bg1"/>
                </a:solidFill>
                <a:latin typeface="Calisto MT" panose="02040603050505030304" pitchFamily="18" charset="0"/>
              </a:rPr>
              <a:t>.          </a:t>
            </a:r>
          </a:p>
          <a:p>
            <a:pPr lvl="0">
              <a:buFont typeface="Wingdings" panose="05000000000000000000" pitchFamily="2" charset="2"/>
              <a:buChar char="v"/>
            </a:pPr>
            <a:endParaRPr lang="ro-RO" dirty="0">
              <a:latin typeface="Calisto MT" panose="02040603050505030304" pitchFamily="18" charset="0"/>
            </a:endParaRPr>
          </a:p>
          <a:p>
            <a:endParaRPr lang="ro-RO" dirty="0">
              <a:latin typeface="Calisto MT" panose="02040603050505030304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2386147" y="444138"/>
            <a:ext cx="859536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ro-RO" sz="2400" dirty="0"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METODOLOGII </a:t>
            </a:r>
            <a:r>
              <a:rPr lang="ro-RO" altLang="ro-RO" sz="2400" dirty="0"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ALE </a:t>
            </a:r>
            <a:r>
              <a:rPr lang="en-US" altLang="ro-RO" sz="2400" dirty="0"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EXAMENE</a:t>
            </a:r>
            <a:r>
              <a:rPr lang="ro-RO" altLang="ro-RO" sz="2400" dirty="0"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LOR</a:t>
            </a:r>
            <a:r>
              <a:rPr lang="en-US" altLang="ro-RO" sz="2400" dirty="0"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 NA</a:t>
            </a:r>
            <a:r>
              <a:rPr lang="ro-RO" altLang="ro-RO" sz="2400" dirty="0"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Ţ</a:t>
            </a:r>
            <a:r>
              <a:rPr lang="en-US" altLang="ro-RO" sz="2400" dirty="0"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IONALE</a:t>
            </a:r>
            <a:r>
              <a:rPr lang="ro-RO" altLang="ro-RO" sz="2400" dirty="0"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altLang="ro-RO" sz="2400" dirty="0"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2020</a:t>
            </a:r>
            <a:endParaRPr lang="ro-RO" sz="2400" dirty="0"/>
          </a:p>
        </p:txBody>
      </p:sp>
    </p:spTree>
    <p:extLst>
      <p:ext uri="{BB962C8B-B14F-4D97-AF65-F5344CB8AC3E}">
        <p14:creationId xmlns:p14="http://schemas.microsoft.com/office/powerpoint/2010/main" val="298631326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1"/>
            <a:ext cx="10680474" cy="3615267"/>
          </a:xfrm>
        </p:spPr>
        <p:txBody>
          <a:bodyPr>
            <a:normAutofit/>
          </a:bodyPr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ro-RO" sz="1800" b="1" dirty="0" smtClean="0">
                <a:solidFill>
                  <a:schemeClr val="bg1"/>
                </a:solidFill>
                <a:latin typeface="Calisto MT" panose="02040603050505030304" pitchFamily="18" charset="0"/>
              </a:rPr>
              <a:t>OMEN nr</a:t>
            </a:r>
            <a:r>
              <a:rPr lang="ro-RO" sz="1800" b="1" dirty="0">
                <a:solidFill>
                  <a:schemeClr val="bg1"/>
                </a:solidFill>
                <a:latin typeface="Calisto MT" panose="02040603050505030304" pitchFamily="18" charset="0"/>
              </a:rPr>
              <a:t>. </a:t>
            </a:r>
            <a:r>
              <a:rPr lang="ro-RO" sz="1800" b="1" dirty="0" smtClean="0">
                <a:solidFill>
                  <a:schemeClr val="bg1"/>
                </a:solidFill>
                <a:latin typeface="Calisto MT" panose="02040603050505030304" pitchFamily="18" charset="0"/>
              </a:rPr>
              <a:t>4.910/23.08.2019 </a:t>
            </a:r>
            <a:r>
              <a:rPr lang="ro-RO" sz="1800" i="1" dirty="0" smtClean="0">
                <a:solidFill>
                  <a:schemeClr val="bg1"/>
                </a:solidFill>
                <a:latin typeface="Calisto MT" panose="02040603050505030304" pitchFamily="18" charset="0"/>
              </a:rPr>
              <a:t>privind </a:t>
            </a:r>
            <a:r>
              <a:rPr lang="ro-RO" sz="1800" i="1" dirty="0">
                <a:solidFill>
                  <a:schemeClr val="bg1"/>
                </a:solidFill>
                <a:latin typeface="Calisto MT" panose="02040603050505030304" pitchFamily="18" charset="0"/>
              </a:rPr>
              <a:t>aprobarea Calendarului de organizare și desfășurare a examenului național de definitivare în învățământ în anul școlar </a:t>
            </a:r>
            <a:r>
              <a:rPr lang="ro-RO" sz="1800" i="1" dirty="0" smtClean="0">
                <a:solidFill>
                  <a:schemeClr val="bg1"/>
                </a:solidFill>
                <a:latin typeface="Calisto MT" panose="02040603050505030304" pitchFamily="18" charset="0"/>
              </a:rPr>
              <a:t>2019-2020</a:t>
            </a:r>
            <a:r>
              <a:rPr lang="ro-RO" sz="1800" b="1" i="1" dirty="0" smtClean="0">
                <a:solidFill>
                  <a:schemeClr val="bg1"/>
                </a:solidFill>
                <a:latin typeface="Calisto MT" panose="02040603050505030304" pitchFamily="18" charset="0"/>
              </a:rPr>
              <a:t>, </a:t>
            </a:r>
            <a:r>
              <a:rPr lang="ro-RO" sz="1800" dirty="0" smtClean="0">
                <a:solidFill>
                  <a:schemeClr val="bg1"/>
                </a:solidFill>
                <a:latin typeface="Calisto MT" panose="02040603050505030304" pitchFamily="18" charset="0"/>
              </a:rPr>
              <a:t>publicat în  Monitorul Oficial </a:t>
            </a:r>
            <a:r>
              <a:rPr lang="nn-NO" sz="1800" dirty="0" smtClean="0">
                <a:solidFill>
                  <a:schemeClr val="bg1"/>
                </a:solidFill>
                <a:latin typeface="Calisto MT" panose="02040603050505030304" pitchFamily="18" charset="0"/>
              </a:rPr>
              <a:t>nr</a:t>
            </a:r>
            <a:r>
              <a:rPr lang="nn-NO" sz="1800" dirty="0">
                <a:solidFill>
                  <a:schemeClr val="bg1"/>
                </a:solidFill>
                <a:latin typeface="Calisto MT" panose="02040603050505030304" pitchFamily="18" charset="0"/>
              </a:rPr>
              <a:t>. </a:t>
            </a:r>
            <a:r>
              <a:rPr lang="nn-NO" sz="1800" dirty="0" smtClean="0">
                <a:solidFill>
                  <a:schemeClr val="bg1"/>
                </a:solidFill>
                <a:latin typeface="Calisto MT" panose="02040603050505030304" pitchFamily="18" charset="0"/>
              </a:rPr>
              <a:t>737</a:t>
            </a:r>
            <a:r>
              <a:rPr lang="ro-RO" sz="1800" dirty="0" smtClean="0">
                <a:solidFill>
                  <a:schemeClr val="bg1"/>
                </a:solidFill>
                <a:latin typeface="Calisto MT" panose="02040603050505030304" pitchFamily="18" charset="0"/>
              </a:rPr>
              <a:t>/</a:t>
            </a:r>
            <a:r>
              <a:rPr lang="nn-NO" sz="1800" dirty="0" smtClean="0">
                <a:solidFill>
                  <a:schemeClr val="bg1"/>
                </a:solidFill>
                <a:latin typeface="Calisto MT" panose="02040603050505030304" pitchFamily="18" charset="0"/>
              </a:rPr>
              <a:t> 9</a:t>
            </a:r>
            <a:r>
              <a:rPr lang="ro-RO" sz="1800" dirty="0" smtClean="0">
                <a:solidFill>
                  <a:schemeClr val="bg1"/>
                </a:solidFill>
                <a:latin typeface="Calisto MT" panose="02040603050505030304" pitchFamily="18" charset="0"/>
              </a:rPr>
              <a:t>.09.</a:t>
            </a:r>
            <a:r>
              <a:rPr lang="nn-NO" sz="1800" dirty="0" smtClean="0">
                <a:solidFill>
                  <a:schemeClr val="bg1"/>
                </a:solidFill>
                <a:latin typeface="Calisto MT" panose="02040603050505030304" pitchFamily="18" charset="0"/>
              </a:rPr>
              <a:t> 2019</a:t>
            </a:r>
            <a:r>
              <a:rPr lang="ro-RO" sz="1800" dirty="0" smtClean="0">
                <a:solidFill>
                  <a:schemeClr val="bg1"/>
                </a:solidFill>
                <a:latin typeface="Calisto MT" panose="02040603050505030304" pitchFamily="18" charset="0"/>
              </a:rPr>
              <a:t>.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ro-RO" sz="1800" dirty="0">
                <a:solidFill>
                  <a:schemeClr val="bg1"/>
                </a:solidFill>
                <a:latin typeface="Calisto MT" panose="02040603050505030304" pitchFamily="18" charset="0"/>
              </a:rPr>
              <a:t>Sesiunea 2020 a examenului național de definitivare în învățământ se va </a:t>
            </a:r>
            <a:r>
              <a:rPr lang="ro-RO" sz="1800" dirty="0" smtClean="0">
                <a:solidFill>
                  <a:schemeClr val="bg1"/>
                </a:solidFill>
                <a:latin typeface="Calisto MT" panose="02040603050505030304" pitchFamily="18" charset="0"/>
              </a:rPr>
              <a:t>desfășura în  conformitate cu prevederile </a:t>
            </a:r>
            <a:r>
              <a:rPr lang="ro-RO" sz="1800" b="1" dirty="0" smtClean="0">
                <a:solidFill>
                  <a:schemeClr val="bg1"/>
                </a:solidFill>
                <a:latin typeface="Calisto MT" panose="02040603050505030304" pitchFamily="18" charset="0"/>
              </a:rPr>
              <a:t>OMEN nr</a:t>
            </a:r>
            <a:r>
              <a:rPr lang="ro-RO" sz="1800" b="1" dirty="0">
                <a:solidFill>
                  <a:schemeClr val="bg1"/>
                </a:solidFill>
                <a:latin typeface="Calisto MT" panose="02040603050505030304" pitchFamily="18" charset="0"/>
              </a:rPr>
              <a:t>. </a:t>
            </a:r>
            <a:r>
              <a:rPr lang="ro-RO" sz="1800" b="1" dirty="0" smtClean="0">
                <a:solidFill>
                  <a:schemeClr val="bg1"/>
                </a:solidFill>
                <a:latin typeface="Calisto MT" panose="02040603050505030304" pitchFamily="18" charset="0"/>
              </a:rPr>
              <a:t>5.211/2018 </a:t>
            </a:r>
            <a:r>
              <a:rPr lang="ro-RO" sz="1800" dirty="0">
                <a:solidFill>
                  <a:schemeClr val="bg1"/>
                </a:solidFill>
                <a:latin typeface="Calisto MT" panose="02040603050505030304" pitchFamily="18" charset="0"/>
              </a:rPr>
              <a:t>privind aprobarea </a:t>
            </a:r>
            <a:r>
              <a:rPr lang="ro-RO" sz="1800" i="1" dirty="0">
                <a:solidFill>
                  <a:schemeClr val="bg1"/>
                </a:solidFill>
                <a:latin typeface="Calisto MT" panose="02040603050505030304" pitchFamily="18" charset="0"/>
              </a:rPr>
              <a:t>Metodologiei-cadru de organizare și desfășurare a examenului național de definitivare în </a:t>
            </a:r>
            <a:r>
              <a:rPr lang="ro-RO" sz="1800" i="1" dirty="0" smtClean="0">
                <a:solidFill>
                  <a:schemeClr val="bg1"/>
                </a:solidFill>
                <a:latin typeface="Calisto MT" panose="02040603050505030304" pitchFamily="18" charset="0"/>
              </a:rPr>
              <a:t>învățământ.</a:t>
            </a:r>
            <a:endParaRPr lang="ro-RO" sz="1800" i="1" dirty="0">
              <a:solidFill>
                <a:schemeClr val="bg1"/>
              </a:solidFill>
              <a:latin typeface="Calisto MT" panose="02040603050505030304" pitchFamily="18" charset="0"/>
            </a:endParaRPr>
          </a:p>
          <a:p>
            <a:pPr algn="just">
              <a:buFont typeface="Wingdings" panose="05000000000000000000" pitchFamily="2" charset="2"/>
              <a:buChar char="§"/>
            </a:pPr>
            <a:endParaRPr lang="ro-RO" sz="1800" dirty="0">
              <a:solidFill>
                <a:schemeClr val="bg1"/>
              </a:solidFill>
              <a:latin typeface="Calisto MT" panose="02040603050505030304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264229" y="685801"/>
            <a:ext cx="687977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ro-RO" dirty="0"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METODOLOGII </a:t>
            </a:r>
            <a:r>
              <a:rPr lang="ro-RO" altLang="ro-RO" dirty="0"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ALE </a:t>
            </a:r>
            <a:r>
              <a:rPr lang="en-US" altLang="ro-RO" dirty="0"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EXAMENE</a:t>
            </a:r>
            <a:r>
              <a:rPr lang="ro-RO" altLang="ro-RO" dirty="0"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LOR</a:t>
            </a:r>
            <a:r>
              <a:rPr lang="en-US" altLang="ro-RO" dirty="0"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 NA</a:t>
            </a:r>
            <a:r>
              <a:rPr lang="ro-RO" altLang="ro-RO" dirty="0"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Ţ</a:t>
            </a:r>
            <a:r>
              <a:rPr lang="en-US" altLang="ro-RO" dirty="0"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IONALE</a:t>
            </a:r>
            <a:r>
              <a:rPr lang="ro-RO" altLang="ro-RO" dirty="0"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altLang="ro-RO" dirty="0"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2020</a:t>
            </a:r>
            <a:endParaRPr lang="ro-RO" dirty="0"/>
          </a:p>
        </p:txBody>
      </p:sp>
    </p:spTree>
    <p:extLst>
      <p:ext uri="{BB962C8B-B14F-4D97-AF65-F5344CB8AC3E}">
        <p14:creationId xmlns:p14="http://schemas.microsoft.com/office/powerpoint/2010/main" val="108887606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1646" y="-1393370"/>
            <a:ext cx="6936966" cy="3570513"/>
          </a:xfrm>
        </p:spPr>
        <p:txBody>
          <a:bodyPr/>
          <a:lstStyle/>
          <a:p>
            <a:r>
              <a:rPr lang="ro-RO" dirty="0">
                <a:latin typeface="Calisto MT" panose="02040603050505030304" pitchFamily="18" charset="0"/>
              </a:rPr>
              <a:t>PRIORITĂȚI EDUCAȚIONALE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7977" y="705395"/>
            <a:ext cx="10232571" cy="5355772"/>
          </a:xfrm>
        </p:spPr>
        <p:txBody>
          <a:bodyPr>
            <a:noAutofit/>
          </a:bodyPr>
          <a:lstStyle/>
          <a:p>
            <a:endParaRPr lang="ro-RO" sz="1400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o-RO" sz="1400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o-RO" sz="1400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o-RO" sz="1400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o-RO" sz="1400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o-RO" sz="14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PREDAREA </a:t>
            </a:r>
            <a:r>
              <a:rPr lang="ro-RO" sz="1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ÎNVĂȚAREA – FORMAREA COMPETENȚELOR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o-RO" sz="1400" dirty="0">
                <a:solidFill>
                  <a:schemeClr val="bg1"/>
                </a:solidFill>
                <a:latin typeface="Calisto MT" panose="02040603050505030304" pitchFamily="18" charset="0"/>
              </a:rPr>
              <a:t>Elaborarea documentelor de proiectare </a:t>
            </a:r>
            <a:r>
              <a:rPr lang="en-US" sz="1400" dirty="0" smtClean="0">
                <a:solidFill>
                  <a:schemeClr val="bg1"/>
                </a:solidFill>
                <a:latin typeface="Calisto MT" panose="02040603050505030304" pitchFamily="18" charset="0"/>
              </a:rPr>
              <a:t>curricular</a:t>
            </a:r>
            <a:r>
              <a:rPr lang="ro-RO" sz="1400" dirty="0" smtClean="0">
                <a:solidFill>
                  <a:schemeClr val="bg1"/>
                </a:solidFill>
                <a:latin typeface="Calisto MT" panose="02040603050505030304" pitchFamily="18" charset="0"/>
              </a:rPr>
              <a:t>ă </a:t>
            </a:r>
            <a:r>
              <a:rPr lang="ro-RO" sz="1400" dirty="0">
                <a:solidFill>
                  <a:schemeClr val="bg1"/>
                </a:solidFill>
                <a:latin typeface="Calisto MT" panose="02040603050505030304" pitchFamily="18" charset="0"/>
              </a:rPr>
              <a:t>conform programelor</a:t>
            </a:r>
            <a:r>
              <a:rPr lang="en-US" sz="1400" dirty="0">
                <a:solidFill>
                  <a:schemeClr val="bg1"/>
                </a:solidFill>
                <a:latin typeface="Calisto MT" panose="02040603050505030304" pitchFamily="18" charset="0"/>
              </a:rPr>
              <a:t> </a:t>
            </a:r>
            <a:r>
              <a:rPr lang="ro-RO" sz="1400" dirty="0">
                <a:solidFill>
                  <a:schemeClr val="bg1"/>
                </a:solidFill>
                <a:latin typeface="Calisto MT" panose="02040603050505030304" pitchFamily="18" charset="0"/>
              </a:rPr>
              <a:t>școlare în vigoare;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o-RO" sz="1400" dirty="0">
                <a:solidFill>
                  <a:schemeClr val="bg1"/>
                </a:solidFill>
                <a:latin typeface="Calisto MT" panose="02040603050505030304" pitchFamily="18" charset="0"/>
              </a:rPr>
              <a:t>Aplicarea eficientă a programei școlare pentru clasele cu program intensiv/bilingv de studiu al unei limbi moderne;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o-RO" sz="1400" dirty="0">
                <a:solidFill>
                  <a:schemeClr val="bg1"/>
                </a:solidFill>
                <a:latin typeface="Calisto MT" panose="02040603050505030304" pitchFamily="18" charset="0"/>
              </a:rPr>
              <a:t>Adecvarea procesului de predare – evaluare la fiecare regim de studiu</a:t>
            </a:r>
            <a:r>
              <a:rPr lang="ro-RO" sz="1400" dirty="0" smtClean="0">
                <a:solidFill>
                  <a:schemeClr val="bg1"/>
                </a:solidFill>
                <a:latin typeface="Calisto MT" panose="02040603050505030304" pitchFamily="18" charset="0"/>
              </a:rPr>
              <a:t>;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o-RO" sz="1400" dirty="0">
                <a:solidFill>
                  <a:schemeClr val="bg1"/>
                </a:solidFill>
                <a:latin typeface="Calisto MT" panose="02040603050505030304" pitchFamily="18" charset="0"/>
              </a:rPr>
              <a:t>Respectarea programelor școlare în raport cu criteriile de evaluare specifice examenelor finale de absolvire/de admitere în învățământul </a:t>
            </a:r>
            <a:r>
              <a:rPr lang="ro-RO" sz="1400" dirty="0" smtClean="0">
                <a:solidFill>
                  <a:schemeClr val="bg1"/>
                </a:solidFill>
                <a:latin typeface="Calisto MT" panose="02040603050505030304" pitchFamily="18" charset="0"/>
              </a:rPr>
              <a:t>liceal</a:t>
            </a:r>
            <a:r>
              <a:rPr lang="en-US" sz="1400" dirty="0">
                <a:solidFill>
                  <a:schemeClr val="bg1"/>
                </a:solidFill>
                <a:latin typeface="Calisto MT" panose="02040603050505030304" pitchFamily="18" charset="0"/>
              </a:rPr>
              <a:t>;</a:t>
            </a:r>
            <a:endParaRPr lang="ro-RO" sz="1400" dirty="0">
              <a:solidFill>
                <a:schemeClr val="bg1"/>
              </a:solidFill>
              <a:latin typeface="Calisto MT" panose="02040603050505030304" pitchFamily="18" charset="0"/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en-US" sz="1400" b="1" dirty="0" err="1" smtClean="0">
                <a:solidFill>
                  <a:schemeClr val="bg1"/>
                </a:solidFill>
                <a:latin typeface="Calisto MT" panose="02040603050505030304" pitchFamily="18" charset="0"/>
                <a:cs typeface="Times New Roman" panose="02020603050405020304" pitchFamily="18" charset="0"/>
              </a:rPr>
              <a:t>Centrarea</a:t>
            </a:r>
            <a:r>
              <a:rPr lang="en-US" sz="1400" b="1" dirty="0" smtClean="0">
                <a:solidFill>
                  <a:schemeClr val="bg1"/>
                </a:solidFill>
                <a:latin typeface="Calisto MT" panose="0204060305050503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1" dirty="0">
                <a:solidFill>
                  <a:schemeClr val="bg1"/>
                </a:solidFill>
                <a:latin typeface="Calisto MT" panose="02040603050505030304" pitchFamily="18" charset="0"/>
                <a:cs typeface="Times New Roman" panose="02020603050405020304" pitchFamily="18" charset="0"/>
              </a:rPr>
              <a:t>pre</a:t>
            </a:r>
            <a:r>
              <a:rPr lang="ro-RO" sz="1400" b="1" dirty="0">
                <a:solidFill>
                  <a:schemeClr val="bg1"/>
                </a:solidFill>
                <a:latin typeface="Calisto MT" panose="02040603050505030304" pitchFamily="18" charset="0"/>
                <a:cs typeface="Times New Roman" panose="02020603050405020304" pitchFamily="18" charset="0"/>
              </a:rPr>
              <a:t>dării pe formarea competențelor;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o-RO" sz="1400" b="1" dirty="0">
                <a:solidFill>
                  <a:schemeClr val="bg1"/>
                </a:solidFill>
                <a:latin typeface="Calisto MT" panose="02040603050505030304" pitchFamily="18" charset="0"/>
                <a:cs typeface="Times New Roman" panose="02020603050405020304" pitchFamily="18" charset="0"/>
              </a:rPr>
              <a:t>Relaționarea formării competențelor cu evaluarea acestora;</a:t>
            </a:r>
            <a:endParaRPr lang="en-US" sz="1400" b="1" dirty="0">
              <a:solidFill>
                <a:schemeClr val="bg1"/>
              </a:solidFill>
              <a:latin typeface="Calisto MT" panose="0204060305050503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en-US" sz="1400" b="1" dirty="0" err="1">
                <a:solidFill>
                  <a:schemeClr val="bg1"/>
                </a:solidFill>
                <a:latin typeface="Calisto MT" panose="02040603050505030304" pitchFamily="18" charset="0"/>
                <a:cs typeface="Times New Roman" panose="02020603050405020304" pitchFamily="18" charset="0"/>
              </a:rPr>
              <a:t>Accentuarea</a:t>
            </a:r>
            <a:r>
              <a:rPr lang="en-US" sz="1400" b="1" dirty="0">
                <a:solidFill>
                  <a:schemeClr val="bg1"/>
                </a:solidFill>
                <a:latin typeface="Calisto MT" panose="0204060305050503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1" dirty="0" err="1">
                <a:solidFill>
                  <a:schemeClr val="bg1"/>
                </a:solidFill>
                <a:latin typeface="Calisto MT" panose="02040603050505030304" pitchFamily="18" charset="0"/>
                <a:cs typeface="Times New Roman" panose="02020603050405020304" pitchFamily="18" charset="0"/>
              </a:rPr>
              <a:t>dimensiunii</a:t>
            </a:r>
            <a:r>
              <a:rPr lang="en-US" sz="1400" b="1" dirty="0">
                <a:solidFill>
                  <a:schemeClr val="bg1"/>
                </a:solidFill>
                <a:latin typeface="Calisto MT" panose="02040603050505030304" pitchFamily="18" charset="0"/>
                <a:cs typeface="Times New Roman" panose="02020603050405020304" pitchFamily="18" charset="0"/>
              </a:rPr>
              <a:t> con</a:t>
            </a:r>
            <a:r>
              <a:rPr lang="ro-RO" sz="1400" b="1" dirty="0">
                <a:solidFill>
                  <a:schemeClr val="bg1"/>
                </a:solidFill>
                <a:latin typeface="Calisto MT" panose="02040603050505030304" pitchFamily="18" charset="0"/>
                <a:cs typeface="Times New Roman" panose="02020603050405020304" pitchFamily="18" charset="0"/>
              </a:rPr>
              <a:t>ș</a:t>
            </a:r>
            <a:r>
              <a:rPr lang="en-US" sz="1400" b="1" dirty="0" err="1">
                <a:solidFill>
                  <a:schemeClr val="bg1"/>
                </a:solidFill>
                <a:latin typeface="Calisto MT" panose="02040603050505030304" pitchFamily="18" charset="0"/>
                <a:cs typeface="Times New Roman" panose="02020603050405020304" pitchFamily="18" charset="0"/>
              </a:rPr>
              <a:t>tiente</a:t>
            </a:r>
            <a:r>
              <a:rPr lang="en-US" sz="1400" b="1" dirty="0">
                <a:solidFill>
                  <a:schemeClr val="bg1"/>
                </a:solidFill>
                <a:latin typeface="Calisto MT" panose="02040603050505030304" pitchFamily="18" charset="0"/>
                <a:cs typeface="Times New Roman" panose="02020603050405020304" pitchFamily="18" charset="0"/>
              </a:rPr>
              <a:t> a </a:t>
            </a:r>
            <a:r>
              <a:rPr lang="ro-RO" sz="1400" b="1" dirty="0">
                <a:solidFill>
                  <a:schemeClr val="bg1"/>
                </a:solidFill>
                <a:latin typeface="Calisto MT" panose="02040603050505030304" pitchFamily="18" charset="0"/>
                <a:cs typeface="Times New Roman" panose="02020603050405020304" pitchFamily="18" charset="0"/>
              </a:rPr>
              <a:t>î</a:t>
            </a:r>
            <a:r>
              <a:rPr lang="en-US" sz="1400" b="1" dirty="0" err="1">
                <a:solidFill>
                  <a:schemeClr val="bg1"/>
                </a:solidFill>
                <a:latin typeface="Calisto MT" panose="02040603050505030304" pitchFamily="18" charset="0"/>
                <a:cs typeface="Times New Roman" panose="02020603050405020304" pitchFamily="18" charset="0"/>
              </a:rPr>
              <a:t>nv</a:t>
            </a:r>
            <a:r>
              <a:rPr lang="ro-RO" sz="1400" b="1" dirty="0" err="1">
                <a:solidFill>
                  <a:schemeClr val="bg1"/>
                </a:solidFill>
                <a:latin typeface="Calisto MT" panose="02040603050505030304" pitchFamily="18" charset="0"/>
                <a:cs typeface="Times New Roman" panose="02020603050405020304" pitchFamily="18" charset="0"/>
              </a:rPr>
              <a:t>ăță</a:t>
            </a:r>
            <a:r>
              <a:rPr lang="en-US" sz="1400" b="1" dirty="0" err="1">
                <a:solidFill>
                  <a:schemeClr val="bg1"/>
                </a:solidFill>
                <a:latin typeface="Calisto MT" panose="02040603050505030304" pitchFamily="18" charset="0"/>
                <a:cs typeface="Times New Roman" panose="02020603050405020304" pitchFamily="18" charset="0"/>
              </a:rPr>
              <a:t>rii</a:t>
            </a:r>
            <a:r>
              <a:rPr lang="ro-RO" sz="1400" b="1" dirty="0">
                <a:solidFill>
                  <a:schemeClr val="bg1"/>
                </a:solidFill>
                <a:latin typeface="Calisto MT" panose="02040603050505030304" pitchFamily="18" charset="0"/>
                <a:cs typeface="Times New Roman" panose="02020603050405020304" pitchFamily="18" charset="0"/>
              </a:rPr>
              <a:t>, </a:t>
            </a:r>
            <a:r>
              <a:rPr lang="ro-RO" sz="1400" dirty="0">
                <a:solidFill>
                  <a:schemeClr val="bg1"/>
                </a:solidFill>
                <a:latin typeface="Calisto MT" panose="02040603050505030304" pitchFamily="18" charset="0"/>
                <a:cs typeface="Times New Roman" panose="02020603050405020304" pitchFamily="18" charset="0"/>
              </a:rPr>
              <a:t>prin proiectarea activităților de învățare care să stimuleze gândirea critică și creativă a elevilor;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o-RO" sz="1400" dirty="0">
                <a:solidFill>
                  <a:schemeClr val="bg1"/>
                </a:solidFill>
                <a:latin typeface="Calisto MT" panose="02040603050505030304" pitchFamily="18" charset="0"/>
                <a:cs typeface="Times New Roman" panose="02020603050405020304" pitchFamily="18" charset="0"/>
              </a:rPr>
              <a:t>Crearea unor contexte de învățare care să determine exprimarea perspectivei personale și creativitatea;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o-RO" sz="1400" dirty="0">
                <a:solidFill>
                  <a:schemeClr val="bg1"/>
                </a:solidFill>
                <a:latin typeface="Calisto MT" panose="02040603050505030304" pitchFamily="18" charset="0"/>
                <a:cs typeface="Times New Roman" panose="02020603050405020304" pitchFamily="18" charset="0"/>
              </a:rPr>
              <a:t>Elaborarea unor sarcini de lucru care să evite simpla reproducere a unor informații, a regulilor gramaticale, a canoanelor;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o-RO" sz="1400" dirty="0">
                <a:solidFill>
                  <a:schemeClr val="bg1"/>
                </a:solidFill>
                <a:latin typeface="Calisto MT" panose="02040603050505030304" pitchFamily="18" charset="0"/>
                <a:cs typeface="Times New Roman" panose="02020603050405020304" pitchFamily="18" charset="0"/>
              </a:rPr>
              <a:t>Utilizarea elementelor de noutate (input audio – video, sarcini de lucru diversificate, atractive, atipice etc</a:t>
            </a:r>
            <a:r>
              <a:rPr lang="ro-RO" sz="1400" dirty="0" smtClean="0">
                <a:solidFill>
                  <a:schemeClr val="bg1"/>
                </a:solidFill>
                <a:latin typeface="Calisto MT" panose="02040603050505030304" pitchFamily="18" charset="0"/>
                <a:cs typeface="Times New Roman" panose="02020603050405020304" pitchFamily="18" charset="0"/>
              </a:rPr>
              <a:t>.)</a:t>
            </a:r>
            <a:r>
              <a:rPr lang="en-US" sz="1400" dirty="0">
                <a:solidFill>
                  <a:schemeClr val="bg1"/>
                </a:solidFill>
                <a:latin typeface="Calisto MT" panose="02040603050505030304" pitchFamily="18" charset="0"/>
                <a:cs typeface="Times New Roman" panose="02020603050405020304" pitchFamily="18" charset="0"/>
              </a:rPr>
              <a:t>.</a:t>
            </a:r>
            <a:endParaRPr lang="en-US" sz="1400" dirty="0" smtClean="0">
              <a:solidFill>
                <a:schemeClr val="bg1"/>
              </a:solidFill>
              <a:latin typeface="Calisto MT" panose="0204060305050503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ü"/>
            </a:pPr>
            <a:endParaRPr lang="ro-RO" sz="1400" dirty="0">
              <a:solidFill>
                <a:schemeClr val="bg1"/>
              </a:solidFill>
              <a:latin typeface="Calisto MT" panose="02040603050505030304" pitchFamily="18" charset="0"/>
            </a:endParaRPr>
          </a:p>
          <a:p>
            <a:pPr>
              <a:buFont typeface="Wingdings" panose="05000000000000000000" pitchFamily="2" charset="2"/>
              <a:buChar char="ü"/>
            </a:pPr>
            <a:endParaRPr lang="ro-RO" sz="1400" dirty="0" smtClean="0">
              <a:solidFill>
                <a:schemeClr val="bg1"/>
              </a:solidFill>
              <a:latin typeface="Calisto MT" panose="02040603050505030304" pitchFamily="18" charset="0"/>
            </a:endParaRPr>
          </a:p>
          <a:p>
            <a:pPr>
              <a:buFont typeface="Wingdings" panose="05000000000000000000" pitchFamily="2" charset="2"/>
              <a:buChar char="ü"/>
            </a:pPr>
            <a:endParaRPr lang="ro-RO" sz="1400" dirty="0">
              <a:latin typeface="Calisto MT" panose="02040603050505030304" pitchFamily="18" charset="0"/>
            </a:endParaRPr>
          </a:p>
          <a:p>
            <a:pPr>
              <a:buFont typeface="Wingdings" panose="05000000000000000000" pitchFamily="2" charset="2"/>
              <a:buChar char="ü"/>
            </a:pPr>
            <a:endParaRPr lang="en-US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ü"/>
            </a:pPr>
            <a:endParaRPr lang="ro-RO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ü"/>
            </a:pPr>
            <a:endParaRPr lang="ro-RO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861442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53737" y="609599"/>
            <a:ext cx="10607040" cy="570411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1900" dirty="0" smtClean="0">
                <a:solidFill>
                  <a:srgbClr val="7030A0"/>
                </a:solidFill>
                <a:latin typeface="Calisto MT" panose="02040603050505030304" pitchFamily="18" charset="0"/>
              </a:rPr>
              <a:t>FORMAREA PROFESORILOR</a:t>
            </a:r>
            <a:endParaRPr lang="en-US" sz="1900" dirty="0">
              <a:solidFill>
                <a:srgbClr val="7030A0"/>
              </a:solidFill>
              <a:latin typeface="Calisto MT" panose="02040603050505030304" pitchFamily="18" charset="0"/>
            </a:endParaRPr>
          </a:p>
          <a:p>
            <a:r>
              <a:rPr lang="ro-RO" sz="1600" b="1" dirty="0">
                <a:latin typeface="Calisto MT" panose="02040603050505030304" pitchFamily="18" charset="0"/>
              </a:rPr>
              <a:t>Proiectul CRED (</a:t>
            </a:r>
            <a:r>
              <a:rPr lang="ro-RO" sz="1600" b="1" i="1" dirty="0">
                <a:latin typeface="Calisto MT" panose="02040603050505030304" pitchFamily="18" charset="0"/>
              </a:rPr>
              <a:t>Curriculum Relevant, Educație Deschisă pentru toți</a:t>
            </a:r>
            <a:r>
              <a:rPr lang="ro-RO" sz="1600" b="1" dirty="0" smtClean="0">
                <a:latin typeface="Calisto MT" panose="02040603050505030304" pitchFamily="18" charset="0"/>
              </a:rPr>
              <a:t>)</a:t>
            </a:r>
            <a:r>
              <a:rPr lang="en-US" sz="1600" b="1" dirty="0" smtClean="0">
                <a:latin typeface="Calisto MT" panose="02040603050505030304" pitchFamily="18" charset="0"/>
              </a:rPr>
              <a:t> </a:t>
            </a:r>
            <a:endParaRPr lang="ro-RO" sz="1600" b="1" dirty="0" smtClean="0">
              <a:latin typeface="Calisto MT" panose="02040603050505030304" pitchFamily="18" charset="0"/>
            </a:endParaRPr>
          </a:p>
          <a:p>
            <a:pPr marL="0" indent="0">
              <a:buNone/>
            </a:pPr>
            <a:r>
              <a:rPr lang="ro-RO" sz="1600" b="1" dirty="0">
                <a:latin typeface="Calisto MT" panose="02040603050505030304" pitchFamily="18" charset="0"/>
              </a:rPr>
              <a:t> </a:t>
            </a:r>
            <a:r>
              <a:rPr lang="ro-RO" sz="1600" b="1" dirty="0" smtClean="0">
                <a:latin typeface="Calisto MT" panose="02040603050505030304" pitchFamily="18" charset="0"/>
              </a:rPr>
              <a:t>     Programul de formare urmărește</a:t>
            </a:r>
          </a:p>
          <a:p>
            <a:pPr marL="0" indent="0">
              <a:buNone/>
            </a:pPr>
            <a:r>
              <a:rPr lang="ro-RO" sz="1600" dirty="0" smtClean="0">
                <a:latin typeface="Calisto MT" panose="02040603050505030304" pitchFamily="18" charset="0"/>
              </a:rPr>
              <a:t></a:t>
            </a:r>
            <a:r>
              <a:rPr lang="ro-RO" sz="1600" dirty="0">
                <a:latin typeface="Calisto MT" panose="02040603050505030304" pitchFamily="18" charset="0"/>
              </a:rPr>
              <a:t>înțelegerea elementelor de noutate și inovație aduse de noile programe școlare și integrarea acestor schimbări în sala de clasă</a:t>
            </a:r>
            <a:r>
              <a:rPr lang="ro-RO" sz="1600" dirty="0" smtClean="0">
                <a:latin typeface="Calisto MT" panose="02040603050505030304" pitchFamily="18" charset="0"/>
              </a:rPr>
              <a:t>;</a:t>
            </a:r>
          </a:p>
          <a:p>
            <a:pPr marL="0" indent="0">
              <a:buNone/>
            </a:pPr>
            <a:r>
              <a:rPr lang="ro-RO" sz="1600" dirty="0" smtClean="0">
                <a:latin typeface="Calisto MT" panose="02040603050505030304" pitchFamily="18" charset="0"/>
              </a:rPr>
              <a:t> </a:t>
            </a:r>
            <a:r>
              <a:rPr lang="ro-RO" sz="1600" dirty="0">
                <a:latin typeface="Calisto MT" panose="02040603050505030304" pitchFamily="18" charset="0"/>
              </a:rPr>
              <a:t>încurajarea utilizării la clasă a unor noi metode și strategii didactice care să ofere contexte autentice de dezvoltare a competențelor elevilor</a:t>
            </a:r>
            <a:r>
              <a:rPr lang="ro-RO" sz="1600" dirty="0" smtClean="0">
                <a:latin typeface="Calisto MT" panose="02040603050505030304" pitchFamily="18" charset="0"/>
              </a:rPr>
              <a:t>;</a:t>
            </a:r>
          </a:p>
          <a:p>
            <a:pPr marL="0" indent="0">
              <a:buNone/>
            </a:pPr>
            <a:r>
              <a:rPr lang="ro-RO" sz="1600" dirty="0" smtClean="0">
                <a:latin typeface="Calisto MT" panose="02040603050505030304" pitchFamily="18" charset="0"/>
              </a:rPr>
              <a:t> </a:t>
            </a:r>
            <a:r>
              <a:rPr lang="ro-RO" sz="1600" dirty="0">
                <a:latin typeface="Calisto MT" panose="02040603050505030304" pitchFamily="18" charset="0"/>
              </a:rPr>
              <a:t>dobândirea abilității de utilizator și dezvoltator de resurse educaționale deschise; </a:t>
            </a:r>
            <a:endParaRPr lang="ro-RO" sz="1600" dirty="0" smtClean="0">
              <a:latin typeface="Calisto MT" panose="02040603050505030304" pitchFamily="18" charset="0"/>
            </a:endParaRPr>
          </a:p>
          <a:p>
            <a:pPr marL="0" indent="0">
              <a:buNone/>
            </a:pPr>
            <a:r>
              <a:rPr lang="ro-RO" sz="1600" dirty="0" smtClean="0">
                <a:latin typeface="Calisto MT" panose="02040603050505030304" pitchFamily="18" charset="0"/>
              </a:rPr>
              <a:t></a:t>
            </a:r>
            <a:r>
              <a:rPr lang="ro-RO" sz="1600" dirty="0">
                <a:latin typeface="Calisto MT" panose="02040603050505030304" pitchFamily="18" charset="0"/>
              </a:rPr>
              <a:t>identificarea adaptărilor curriculare care să sprijine fiecare elev să își atingă potențialul. </a:t>
            </a:r>
            <a:endParaRPr lang="en-US" sz="1600" b="1" dirty="0" smtClean="0">
              <a:latin typeface="Calisto MT" panose="02040603050505030304" pitchFamily="18" charset="0"/>
            </a:endParaRPr>
          </a:p>
          <a:p>
            <a:pPr algn="just">
              <a:buFont typeface="Wingdings" panose="05000000000000000000" pitchFamily="2" charset="2"/>
              <a:buChar char="Ø"/>
            </a:pPr>
            <a:r>
              <a:rPr lang="ro-RO" sz="1600" dirty="0" smtClean="0">
                <a:latin typeface="Calisto MT" panose="02040603050505030304" pitchFamily="18" charset="0"/>
              </a:rPr>
              <a:t>formarea </a:t>
            </a:r>
            <a:r>
              <a:rPr lang="ro-RO" sz="1600" dirty="0">
                <a:latin typeface="Calisto MT" panose="02040603050505030304" pitchFamily="18" charset="0"/>
              </a:rPr>
              <a:t>cadrelor didactice din ciclul </a:t>
            </a:r>
            <a:r>
              <a:rPr lang="ro-RO" sz="1600" dirty="0" smtClean="0">
                <a:latin typeface="Calisto MT" panose="02040603050505030304" pitchFamily="18" charset="0"/>
              </a:rPr>
              <a:t>gimnazial: </a:t>
            </a:r>
            <a:r>
              <a:rPr lang="ro-RO" sz="1600" b="1" dirty="0" smtClean="0">
                <a:latin typeface="Calisto MT" panose="02040603050505030304" pitchFamily="18" charset="0"/>
              </a:rPr>
              <a:t> </a:t>
            </a:r>
            <a:r>
              <a:rPr lang="ro-RO" sz="1600" dirty="0">
                <a:latin typeface="Calisto MT" panose="02040603050505030304" pitchFamily="18" charset="0"/>
              </a:rPr>
              <a:t>7 octombrie - 7 decembrie 2019: 136 de grupe (aria curriculară „Limbă și comunicare</a:t>
            </a:r>
            <a:r>
              <a:rPr lang="ro-RO" sz="1600" dirty="0" smtClean="0">
                <a:latin typeface="Calisto MT" panose="02040603050505030304" pitchFamily="18" charset="0"/>
              </a:rPr>
              <a:t>”)</a:t>
            </a:r>
            <a:r>
              <a:rPr lang="en-US" sz="1600" dirty="0" smtClean="0">
                <a:latin typeface="Calisto MT" panose="02040603050505030304" pitchFamily="18" charset="0"/>
              </a:rPr>
              <a:t>;</a:t>
            </a:r>
          </a:p>
          <a:p>
            <a:pPr algn="just"/>
            <a:r>
              <a:rPr lang="ro-RO" sz="1600" dirty="0" smtClean="0">
                <a:latin typeface="Calisto MT" panose="02040603050505030304" pitchFamily="18" charset="0"/>
              </a:rPr>
              <a:t>Mentorat/Tutorat </a:t>
            </a:r>
            <a:r>
              <a:rPr lang="ro-RO" sz="1600" dirty="0">
                <a:latin typeface="Calisto MT" panose="02040603050505030304" pitchFamily="18" charset="0"/>
              </a:rPr>
              <a:t>(limba franceză, în parteneriat cu Institutul Francez) </a:t>
            </a:r>
            <a:r>
              <a:rPr lang="ro-RO" sz="1600" dirty="0" smtClean="0">
                <a:latin typeface="Calisto MT" panose="02040603050505030304" pitchFamily="18" charset="0"/>
              </a:rPr>
              <a:t>;</a:t>
            </a:r>
            <a:endParaRPr lang="en-US" sz="1600" dirty="0" smtClean="0">
              <a:latin typeface="Calisto MT" panose="02040603050505030304" pitchFamily="18" charset="0"/>
            </a:endParaRPr>
          </a:p>
          <a:p>
            <a:pPr lvl="0"/>
            <a:r>
              <a:rPr lang="ro-RO" sz="1600" dirty="0">
                <a:latin typeface="Calisto MT" panose="02040603050505030304" pitchFamily="18" charset="0"/>
              </a:rPr>
              <a:t>Reuniunea anuală a rețelei bilingve francofone și formarea profesorilor de DNL (9-11 octombrie 2019, Liceul Francez </a:t>
            </a:r>
            <a:r>
              <a:rPr lang="ro-RO" sz="1600" i="1" dirty="0">
                <a:latin typeface="Calisto MT" panose="02040603050505030304" pitchFamily="18" charset="0"/>
              </a:rPr>
              <a:t>Anna de Noailles</a:t>
            </a:r>
            <a:r>
              <a:rPr lang="ro-RO" sz="1600" dirty="0">
                <a:latin typeface="Calisto MT" panose="02040603050505030304" pitchFamily="18" charset="0"/>
              </a:rPr>
              <a:t>, București</a:t>
            </a:r>
            <a:r>
              <a:rPr lang="ro-RO" sz="1600" dirty="0" smtClean="0">
                <a:latin typeface="Calisto MT" panose="02040603050505030304" pitchFamily="18" charset="0"/>
              </a:rPr>
              <a:t>)</a:t>
            </a:r>
            <a:endParaRPr lang="ro-RO" sz="1600" dirty="0">
              <a:latin typeface="Calisto MT" panose="020406030505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057110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2587" y="624110"/>
            <a:ext cx="9972026" cy="1509490"/>
          </a:xfrm>
        </p:spPr>
        <p:txBody>
          <a:bodyPr>
            <a:normAutofit fontScale="90000"/>
          </a:bodyPr>
          <a:lstStyle/>
          <a:p>
            <a:pPr algn="ctr">
              <a:defRPr/>
            </a:pPr>
            <a:r>
              <a:rPr lang="ro-RO" altLang="ro-RO" dirty="0">
                <a:solidFill>
                  <a:schemeClr val="tx1"/>
                </a:solidFill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C</a:t>
            </a:r>
            <a:r>
              <a:rPr lang="en-US" altLang="ro-RO" dirty="0">
                <a:solidFill>
                  <a:schemeClr val="tx1"/>
                </a:solidFill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ADRUL NORMATIV PRIVIND ORGANIZAREA </a:t>
            </a:r>
            <a:r>
              <a:rPr lang="ro-RO" altLang="ro-RO" dirty="0">
                <a:solidFill>
                  <a:schemeClr val="tx1"/>
                </a:solidFill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altLang="ro-RO" dirty="0">
                <a:solidFill>
                  <a:schemeClr val="tx1"/>
                </a:solidFill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PROCESULUI DE</a:t>
            </a:r>
            <a:r>
              <a:rPr lang="ro-RO" altLang="ro-RO" dirty="0">
                <a:solidFill>
                  <a:schemeClr val="tx1"/>
                </a:solidFill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altLang="ro-RO" dirty="0">
                <a:solidFill>
                  <a:schemeClr val="tx1"/>
                </a:solidFill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ÎNVĂȚĂMÂNT, ÎN ANUL ȘCOLAR </a:t>
            </a:r>
            <a:r>
              <a:rPr lang="en-US" altLang="ro-RO" dirty="0" smtClean="0">
                <a:solidFill>
                  <a:schemeClr val="tx1"/>
                </a:solidFill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201</a:t>
            </a:r>
            <a:r>
              <a:rPr lang="en-US" altLang="ro-RO" dirty="0" smtClean="0"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9</a:t>
            </a:r>
            <a:r>
              <a:rPr lang="en-US" altLang="ro-RO" dirty="0" smtClean="0">
                <a:solidFill>
                  <a:schemeClr val="tx1"/>
                </a:solidFill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-2020</a:t>
            </a:r>
            <a:r>
              <a:rPr lang="ro-RO" altLang="ro-RO" dirty="0" smtClean="0">
                <a:solidFill>
                  <a:schemeClr val="tx1"/>
                </a:solidFill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:</a:t>
            </a:r>
            <a:r>
              <a:rPr lang="en-US" altLang="ro-RO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o-RO" altLang="ro-RO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/>
            </a:r>
            <a:br>
              <a:rPr lang="ro-RO" altLang="ro-RO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ro-RO" altLang="ro-RO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/>
            </a:r>
            <a:br>
              <a:rPr lang="ro-RO" altLang="ro-RO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endParaRPr lang="ro-RO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35034" y="2264229"/>
            <a:ext cx="9331428" cy="3777622"/>
          </a:xfrm>
        </p:spPr>
        <p:txBody>
          <a:bodyPr/>
          <a:lstStyle/>
          <a:p>
            <a:pPr marL="0" indent="0">
              <a:buClr>
                <a:srgbClr val="FFFF99"/>
              </a:buClr>
              <a:buNone/>
              <a:defRPr/>
            </a:pPr>
            <a:endParaRPr lang="ro-RO" dirty="0">
              <a:latin typeface="Calisto MT" panose="02040603050505030304" pitchFamily="18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indent="0">
              <a:buClr>
                <a:srgbClr val="FFFF99"/>
              </a:buClr>
              <a:buNone/>
              <a:defRPr/>
            </a:pPr>
            <a:r>
              <a:rPr lang="ro-RO" dirty="0"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S</a:t>
            </a:r>
            <a:r>
              <a:rPr lang="en-US" dirty="0" err="1"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tructura</a:t>
            </a:r>
            <a:r>
              <a:rPr lang="en-US" dirty="0"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dirty="0" err="1"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anului</a:t>
            </a:r>
            <a:r>
              <a:rPr lang="en-US" dirty="0"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dirty="0" err="1"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şcolar</a:t>
            </a:r>
            <a:r>
              <a:rPr lang="en-US" dirty="0"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it-IT" dirty="0" smtClean="0"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201</a:t>
            </a:r>
            <a:r>
              <a:rPr lang="en-US" dirty="0"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9</a:t>
            </a:r>
            <a:r>
              <a:rPr lang="it-IT" dirty="0" smtClean="0"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-2020</a:t>
            </a:r>
            <a:endParaRPr lang="it-IT" dirty="0">
              <a:latin typeface="Calisto MT" panose="02040603050505030304" pitchFamily="18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indent="0">
              <a:buClr>
                <a:srgbClr val="FFFF99"/>
              </a:buClr>
              <a:buNone/>
              <a:defRPr/>
            </a:pPr>
            <a:r>
              <a:rPr lang="ro-RO" dirty="0"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Planuri-cadru, p</a:t>
            </a:r>
            <a:r>
              <a:rPr lang="it-IT" dirty="0"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rograme şcolare de trunchi comun</a:t>
            </a:r>
            <a:endParaRPr lang="it-IT" strike="sngStrike" dirty="0">
              <a:latin typeface="Calisto MT" panose="02040603050505030304" pitchFamily="18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indent="0">
              <a:buClr>
                <a:srgbClr val="FFFF99"/>
              </a:buClr>
              <a:buNone/>
              <a:defRPr/>
            </a:pPr>
            <a:r>
              <a:rPr lang="ro-RO" dirty="0"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O</a:t>
            </a:r>
            <a:r>
              <a:rPr lang="it-IT" dirty="0"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ferta naţională pentru manuale</a:t>
            </a:r>
            <a:r>
              <a:rPr lang="ro-RO" dirty="0"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it-IT" dirty="0"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școlare (cls. </a:t>
            </a:r>
            <a:r>
              <a:rPr lang="ro-RO" dirty="0"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I</a:t>
            </a:r>
            <a:r>
              <a:rPr lang="it-IT" dirty="0"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-XII)</a:t>
            </a:r>
            <a:endParaRPr lang="en-US" dirty="0">
              <a:latin typeface="Calisto MT" panose="02040603050505030304" pitchFamily="18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indent="0">
              <a:buClr>
                <a:srgbClr val="FFFF99"/>
              </a:buClr>
              <a:buNone/>
              <a:defRPr/>
            </a:pPr>
            <a:r>
              <a:rPr lang="en-US" dirty="0" err="1"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Metodologii</a:t>
            </a:r>
            <a:r>
              <a:rPr lang="en-US" dirty="0"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o-RO" dirty="0"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ale </a:t>
            </a:r>
            <a:r>
              <a:rPr lang="en-US" dirty="0" err="1"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examene</a:t>
            </a:r>
            <a:r>
              <a:rPr lang="ro-RO" dirty="0"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lor</a:t>
            </a:r>
            <a:r>
              <a:rPr lang="en-US" dirty="0"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dirty="0" err="1"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na</a:t>
            </a:r>
            <a:r>
              <a:rPr lang="ro-RO" dirty="0" err="1"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ţ</a:t>
            </a:r>
            <a:r>
              <a:rPr lang="en-US" dirty="0" err="1"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ionale</a:t>
            </a:r>
            <a:r>
              <a:rPr lang="en-US" dirty="0"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dirty="0" smtClean="0"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20</a:t>
            </a:r>
            <a:r>
              <a:rPr lang="ro-RO" dirty="0" smtClean="0"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20</a:t>
            </a:r>
            <a:endParaRPr lang="ro-RO" dirty="0">
              <a:latin typeface="Calisto MT" panose="02040603050505030304" pitchFamily="18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indent="0">
              <a:buClr>
                <a:srgbClr val="FFFF99"/>
              </a:buClr>
              <a:buNone/>
              <a:defRPr/>
            </a:pPr>
            <a:r>
              <a:rPr lang="ro-RO" dirty="0"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A</a:t>
            </a:r>
            <a:r>
              <a:rPr lang="en-US" dirty="0" err="1" smtClean="0"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corduri</a:t>
            </a:r>
            <a:r>
              <a:rPr lang="ro-RO" dirty="0" smtClean="0"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o-RO" dirty="0"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de parteneriat</a:t>
            </a:r>
            <a:r>
              <a:rPr lang="en-US" dirty="0"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/</a:t>
            </a:r>
            <a:r>
              <a:rPr lang="ro-RO" dirty="0"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convenții de colaborare specifice</a:t>
            </a:r>
            <a:endParaRPr lang="en-US" dirty="0">
              <a:latin typeface="Calisto MT" panose="02040603050505030304" pitchFamily="18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ro-RO" dirty="0"/>
          </a:p>
        </p:txBody>
      </p:sp>
    </p:spTree>
    <p:extLst>
      <p:ext uri="{BB962C8B-B14F-4D97-AF65-F5344CB8AC3E}">
        <p14:creationId xmlns:p14="http://schemas.microsoft.com/office/powerpoint/2010/main" val="15111162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3805646"/>
            <a:ext cx="10262462" cy="469296"/>
          </a:xfrm>
        </p:spPr>
        <p:txBody>
          <a:bodyPr>
            <a:noAutofit/>
          </a:bodyPr>
          <a:lstStyle/>
          <a:p>
            <a:pPr lvl="0"/>
            <a:r>
              <a:rPr lang="ro-RO" sz="1400" dirty="0">
                <a:solidFill>
                  <a:schemeClr val="bg1"/>
                </a:solidFill>
                <a:latin typeface="Calisto MT" panose="02040603050505030304" pitchFamily="18" charset="0"/>
              </a:rPr>
              <a:t>Formări naționale CREFECO </a:t>
            </a:r>
          </a:p>
          <a:p>
            <a:pPr lvl="0">
              <a:buFont typeface="Wingdings" panose="05000000000000000000" pitchFamily="2" charset="2"/>
              <a:buChar char="ü"/>
            </a:pPr>
            <a:r>
              <a:rPr lang="ro-RO" sz="1400" b="1" dirty="0">
                <a:solidFill>
                  <a:schemeClr val="bg1"/>
                </a:solidFill>
                <a:latin typeface="Calisto MT" panose="02040603050505030304" pitchFamily="18" charset="0"/>
              </a:rPr>
              <a:t>La </a:t>
            </a:r>
            <a:r>
              <a:rPr lang="ro-RO" sz="1400" b="1" dirty="0" err="1">
                <a:solidFill>
                  <a:schemeClr val="bg1"/>
                </a:solidFill>
                <a:latin typeface="Calisto MT" panose="02040603050505030304" pitchFamily="18" charset="0"/>
              </a:rPr>
              <a:t>différenciation</a:t>
            </a:r>
            <a:r>
              <a:rPr lang="ro-RO" sz="1400" b="1" dirty="0">
                <a:solidFill>
                  <a:schemeClr val="bg1"/>
                </a:solidFill>
                <a:latin typeface="Calisto MT" panose="02040603050505030304" pitchFamily="18" charset="0"/>
              </a:rPr>
              <a:t> </a:t>
            </a:r>
            <a:r>
              <a:rPr lang="ro-RO" sz="1400" b="1" dirty="0" err="1">
                <a:solidFill>
                  <a:schemeClr val="bg1"/>
                </a:solidFill>
                <a:latin typeface="Calisto MT" panose="02040603050505030304" pitchFamily="18" charset="0"/>
              </a:rPr>
              <a:t>pédagogique</a:t>
            </a:r>
            <a:r>
              <a:rPr lang="ro-RO" sz="1400" b="1" dirty="0">
                <a:solidFill>
                  <a:schemeClr val="bg1"/>
                </a:solidFill>
                <a:latin typeface="Calisto MT" panose="02040603050505030304" pitchFamily="18" charset="0"/>
              </a:rPr>
              <a:t> : </a:t>
            </a:r>
            <a:r>
              <a:rPr lang="ro-RO" sz="1400" b="1" dirty="0" err="1">
                <a:solidFill>
                  <a:schemeClr val="bg1"/>
                </a:solidFill>
                <a:latin typeface="Calisto MT" panose="02040603050505030304" pitchFamily="18" charset="0"/>
              </a:rPr>
              <a:t>propositions</a:t>
            </a:r>
            <a:r>
              <a:rPr lang="ro-RO" sz="1400" b="1" dirty="0">
                <a:solidFill>
                  <a:schemeClr val="bg1"/>
                </a:solidFill>
                <a:latin typeface="Calisto MT" panose="02040603050505030304" pitchFamily="18" charset="0"/>
              </a:rPr>
              <a:t> </a:t>
            </a:r>
            <a:r>
              <a:rPr lang="ro-RO" sz="1400" b="1" dirty="0" err="1">
                <a:solidFill>
                  <a:schemeClr val="bg1"/>
                </a:solidFill>
                <a:latin typeface="Calisto MT" panose="02040603050505030304" pitchFamily="18" charset="0"/>
              </a:rPr>
              <a:t>pour</a:t>
            </a:r>
            <a:r>
              <a:rPr lang="ro-RO" sz="1400" b="1" dirty="0">
                <a:solidFill>
                  <a:schemeClr val="bg1"/>
                </a:solidFill>
                <a:latin typeface="Calisto MT" panose="02040603050505030304" pitchFamily="18" charset="0"/>
              </a:rPr>
              <a:t> </a:t>
            </a:r>
            <a:r>
              <a:rPr lang="ro-RO" sz="1400" b="1" dirty="0" err="1">
                <a:solidFill>
                  <a:schemeClr val="bg1"/>
                </a:solidFill>
                <a:latin typeface="Calisto MT" panose="02040603050505030304" pitchFamily="18" charset="0"/>
              </a:rPr>
              <a:t>gérer</a:t>
            </a:r>
            <a:r>
              <a:rPr lang="ro-RO" sz="1400" b="1" dirty="0">
                <a:solidFill>
                  <a:schemeClr val="bg1"/>
                </a:solidFill>
                <a:latin typeface="Calisto MT" panose="02040603050505030304" pitchFamily="18" charset="0"/>
              </a:rPr>
              <a:t> </a:t>
            </a:r>
            <a:r>
              <a:rPr lang="ro-RO" sz="1400" b="1" dirty="0" err="1">
                <a:solidFill>
                  <a:schemeClr val="bg1"/>
                </a:solidFill>
                <a:latin typeface="Calisto MT" panose="02040603050505030304" pitchFamily="18" charset="0"/>
              </a:rPr>
              <a:t>l’hétérogénéité</a:t>
            </a:r>
            <a:r>
              <a:rPr lang="ro-RO" sz="1400" b="1" dirty="0">
                <a:solidFill>
                  <a:schemeClr val="bg1"/>
                </a:solidFill>
                <a:latin typeface="Calisto MT" panose="02040603050505030304" pitchFamily="18" charset="0"/>
              </a:rPr>
              <a:t> des </a:t>
            </a:r>
            <a:r>
              <a:rPr lang="ro-RO" sz="1400" b="1" dirty="0" err="1">
                <a:solidFill>
                  <a:schemeClr val="bg1"/>
                </a:solidFill>
                <a:latin typeface="Calisto MT" panose="02040603050505030304" pitchFamily="18" charset="0"/>
              </a:rPr>
              <a:t>classes</a:t>
            </a:r>
            <a:r>
              <a:rPr lang="ro-RO" sz="1400" dirty="0">
                <a:solidFill>
                  <a:schemeClr val="bg1"/>
                </a:solidFill>
                <a:latin typeface="Calisto MT" panose="02040603050505030304" pitchFamily="18" charset="0"/>
              </a:rPr>
              <a:t>  (7-9 octombrie, Timișoara) ;</a:t>
            </a:r>
            <a:endParaRPr lang="en-US" sz="1400" dirty="0">
              <a:solidFill>
                <a:schemeClr val="bg1"/>
              </a:solidFill>
              <a:latin typeface="Calisto MT" panose="02040603050505030304" pitchFamily="18" charset="0"/>
            </a:endParaRPr>
          </a:p>
          <a:p>
            <a:pPr lvl="0">
              <a:buFont typeface="Wingdings" panose="05000000000000000000" pitchFamily="2" charset="2"/>
              <a:buChar char="ü"/>
            </a:pPr>
            <a:r>
              <a:rPr lang="ro-RO" sz="1400" b="1" dirty="0" err="1">
                <a:solidFill>
                  <a:schemeClr val="bg1"/>
                </a:solidFill>
                <a:latin typeface="Calisto MT" panose="02040603050505030304" pitchFamily="18" charset="0"/>
              </a:rPr>
              <a:t>Intégrer</a:t>
            </a:r>
            <a:r>
              <a:rPr lang="ro-RO" sz="1400" b="1" dirty="0">
                <a:solidFill>
                  <a:schemeClr val="bg1"/>
                </a:solidFill>
                <a:latin typeface="Calisto MT" panose="02040603050505030304" pitchFamily="18" charset="0"/>
              </a:rPr>
              <a:t> </a:t>
            </a:r>
            <a:r>
              <a:rPr lang="ro-RO" sz="1400" b="1" dirty="0" err="1">
                <a:solidFill>
                  <a:schemeClr val="bg1"/>
                </a:solidFill>
                <a:latin typeface="Calisto MT" panose="02040603050505030304" pitchFamily="18" charset="0"/>
              </a:rPr>
              <a:t>l’approche</a:t>
            </a:r>
            <a:r>
              <a:rPr lang="ro-RO" sz="1400" b="1" dirty="0">
                <a:solidFill>
                  <a:schemeClr val="bg1"/>
                </a:solidFill>
                <a:latin typeface="Calisto MT" panose="02040603050505030304" pitchFamily="18" charset="0"/>
              </a:rPr>
              <a:t> </a:t>
            </a:r>
            <a:r>
              <a:rPr lang="ro-RO" sz="1400" b="1" dirty="0" err="1">
                <a:solidFill>
                  <a:schemeClr val="bg1"/>
                </a:solidFill>
                <a:latin typeface="Calisto MT" panose="02040603050505030304" pitchFamily="18" charset="0"/>
              </a:rPr>
              <a:t>actionnelle</a:t>
            </a:r>
            <a:r>
              <a:rPr lang="ro-RO" sz="1400" b="1" dirty="0">
                <a:solidFill>
                  <a:schemeClr val="bg1"/>
                </a:solidFill>
                <a:latin typeface="Calisto MT" panose="02040603050505030304" pitchFamily="18" charset="0"/>
              </a:rPr>
              <a:t> dans son </a:t>
            </a:r>
            <a:r>
              <a:rPr lang="ro-RO" sz="1400" b="1" dirty="0" err="1">
                <a:solidFill>
                  <a:schemeClr val="bg1"/>
                </a:solidFill>
                <a:latin typeface="Calisto MT" panose="02040603050505030304" pitchFamily="18" charset="0"/>
              </a:rPr>
              <a:t>enseignement</a:t>
            </a:r>
            <a:r>
              <a:rPr lang="ro-RO" sz="1400" b="1" dirty="0">
                <a:solidFill>
                  <a:schemeClr val="bg1"/>
                </a:solidFill>
                <a:latin typeface="Calisto MT" panose="02040603050505030304" pitchFamily="18" charset="0"/>
              </a:rPr>
              <a:t> du FLE </a:t>
            </a:r>
            <a:r>
              <a:rPr lang="ro-RO" sz="1400" dirty="0">
                <a:solidFill>
                  <a:schemeClr val="bg1"/>
                </a:solidFill>
                <a:latin typeface="Calisto MT" panose="02040603050505030304" pitchFamily="18" charset="0"/>
              </a:rPr>
              <a:t>(9-11 octombrie, Deva) </a:t>
            </a:r>
            <a:r>
              <a:rPr lang="ro-RO" sz="1400" b="1" dirty="0">
                <a:solidFill>
                  <a:schemeClr val="bg1"/>
                </a:solidFill>
                <a:latin typeface="Calisto MT" panose="02040603050505030304" pitchFamily="18" charset="0"/>
              </a:rPr>
              <a:t>;</a:t>
            </a:r>
          </a:p>
          <a:p>
            <a:pPr lvl="0"/>
            <a:r>
              <a:rPr lang="ro-RO" sz="1400" dirty="0" err="1">
                <a:solidFill>
                  <a:schemeClr val="bg1"/>
                </a:solidFill>
                <a:latin typeface="Calisto MT" panose="02040603050505030304" pitchFamily="18" charset="0"/>
              </a:rPr>
              <a:t>Seminarii</a:t>
            </a:r>
            <a:r>
              <a:rPr lang="ro-RO" sz="1400" dirty="0">
                <a:solidFill>
                  <a:schemeClr val="bg1"/>
                </a:solidFill>
                <a:latin typeface="Calisto MT" panose="02040603050505030304" pitchFamily="18" charset="0"/>
              </a:rPr>
              <a:t> de formare a profesorilor de limba engleză organizate în parteneriat cu Cambridge English </a:t>
            </a:r>
            <a:r>
              <a:rPr lang="ro-RO" sz="1400" dirty="0" err="1">
                <a:solidFill>
                  <a:schemeClr val="bg1"/>
                </a:solidFill>
                <a:latin typeface="Calisto MT" panose="02040603050505030304" pitchFamily="18" charset="0"/>
              </a:rPr>
              <a:t>Assessment</a:t>
            </a:r>
            <a:r>
              <a:rPr lang="ro-RO" sz="1400" dirty="0">
                <a:solidFill>
                  <a:schemeClr val="bg1"/>
                </a:solidFill>
                <a:latin typeface="Calisto MT" panose="02040603050505030304" pitchFamily="18" charset="0"/>
              </a:rPr>
              <a:t> în perioada 1-10 octombrie 2019; </a:t>
            </a:r>
          </a:p>
          <a:p>
            <a:pPr lvl="0"/>
            <a:r>
              <a:rPr lang="ro-RO" sz="1400" dirty="0">
                <a:solidFill>
                  <a:schemeClr val="bg1"/>
                </a:solidFill>
                <a:latin typeface="Calisto MT" panose="02040603050505030304" pitchFamily="18" charset="0"/>
              </a:rPr>
              <a:t>Curs de formare a profesorilor de limba spaniolă organizat în parteneriat cu Institutul Cervantes – mai 2020; </a:t>
            </a:r>
          </a:p>
          <a:p>
            <a:pPr lvl="0"/>
            <a:r>
              <a:rPr lang="ro-RO" sz="1400" dirty="0">
                <a:solidFill>
                  <a:schemeClr val="bg1"/>
                </a:solidFill>
                <a:latin typeface="Calisto MT" panose="02040603050505030304" pitchFamily="18" charset="0"/>
              </a:rPr>
              <a:t>Organizarea activităților de formare pentru profesorii din mediul rural. </a:t>
            </a:r>
            <a:endParaRPr lang="ro-RO" sz="1400" b="1" dirty="0">
              <a:solidFill>
                <a:schemeClr val="bg1"/>
              </a:solidFill>
              <a:latin typeface="Calisto MT" panose="02040603050505030304" pitchFamily="18" charset="0"/>
            </a:endParaRPr>
          </a:p>
          <a:p>
            <a:r>
              <a:rPr lang="ro-RO" sz="1400" dirty="0">
                <a:solidFill>
                  <a:schemeClr val="bg1"/>
                </a:solidFill>
                <a:latin typeface="Calisto MT" panose="02040603050505030304" pitchFamily="18" charset="0"/>
              </a:rPr>
              <a:t>Valorificarea inspecțiilor efectuate în proiectarea activităților de formare; </a:t>
            </a:r>
          </a:p>
          <a:p>
            <a:r>
              <a:rPr lang="ro-RO" sz="1400" dirty="0">
                <a:solidFill>
                  <a:schemeClr val="bg1"/>
                </a:solidFill>
                <a:latin typeface="Calisto MT" panose="02040603050505030304" pitchFamily="18" charset="0"/>
              </a:rPr>
              <a:t>Includerea, cu prioritate, în cursurile/sesiunile de formare a componentelor de 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ro-RO" sz="1400" dirty="0">
                <a:solidFill>
                  <a:schemeClr val="bg1"/>
                </a:solidFill>
                <a:latin typeface="Calisto MT" panose="02040603050505030304" pitchFamily="18" charset="0"/>
              </a:rPr>
              <a:t>conținut științific și 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ro-RO" sz="1400" dirty="0">
                <a:solidFill>
                  <a:schemeClr val="bg1"/>
                </a:solidFill>
                <a:latin typeface="Calisto MT" panose="02040603050505030304" pitchFamily="18" charset="0"/>
              </a:rPr>
              <a:t>metodică;</a:t>
            </a:r>
          </a:p>
          <a:p>
            <a:r>
              <a:rPr lang="ro-RO" sz="1400" dirty="0">
                <a:solidFill>
                  <a:schemeClr val="bg1"/>
                </a:solidFill>
                <a:latin typeface="Calisto MT" panose="02040603050505030304" pitchFamily="18" charset="0"/>
              </a:rPr>
              <a:t>Accentuarea dimensiunii creative a proiectării curriculare; </a:t>
            </a:r>
          </a:p>
          <a:p>
            <a:r>
              <a:rPr lang="ro-RO" sz="1400" dirty="0">
                <a:solidFill>
                  <a:schemeClr val="bg1"/>
                </a:solidFill>
                <a:latin typeface="Calisto MT" panose="02040603050505030304" pitchFamily="18" charset="0"/>
              </a:rPr>
              <a:t>Alocarea unui număr mai mare de ore activităților practice ;</a:t>
            </a:r>
          </a:p>
          <a:p>
            <a:r>
              <a:rPr lang="ro-RO" sz="1400" dirty="0">
                <a:solidFill>
                  <a:schemeClr val="bg1"/>
                </a:solidFill>
                <a:latin typeface="Calisto MT" panose="02040603050505030304" pitchFamily="18" charset="0"/>
              </a:rPr>
              <a:t>Organizarea activității de formare a cadrelor didactice care sunt </a:t>
            </a:r>
            <a:r>
              <a:rPr lang="ro-RO" sz="1400" dirty="0" smtClean="0">
                <a:solidFill>
                  <a:schemeClr val="bg1"/>
                </a:solidFill>
                <a:latin typeface="Calisto MT" panose="02040603050505030304" pitchFamily="18" charset="0"/>
              </a:rPr>
              <a:t>nominalizate în </a:t>
            </a:r>
            <a:r>
              <a:rPr lang="ro-RO" sz="1400" dirty="0">
                <a:solidFill>
                  <a:schemeClr val="bg1"/>
                </a:solidFill>
                <a:latin typeface="Calisto MT" panose="02040603050505030304" pitchFamily="18" charset="0"/>
              </a:rPr>
              <a:t>grupurile de lucru pentru elaborare de subiecte/ </a:t>
            </a:r>
            <a:r>
              <a:rPr lang="ro-RO" sz="1400" dirty="0" smtClean="0">
                <a:solidFill>
                  <a:schemeClr val="bg1"/>
                </a:solidFill>
                <a:latin typeface="Calisto MT" panose="02040603050505030304" pitchFamily="18" charset="0"/>
              </a:rPr>
              <a:t>cooptate </a:t>
            </a:r>
            <a:r>
              <a:rPr lang="ro-RO" sz="1400" dirty="0">
                <a:solidFill>
                  <a:schemeClr val="bg1"/>
                </a:solidFill>
                <a:latin typeface="Calisto MT" panose="02040603050505030304" pitchFamily="18" charset="0"/>
              </a:rPr>
              <a:t>pentru evaluarea lucrărilor scrise la olimpiadele școlare/concursul de ocupare a posturilor didactice/examenul de definitivare în învățământ</a:t>
            </a:r>
            <a:r>
              <a:rPr lang="en-US" sz="1400" dirty="0">
                <a:solidFill>
                  <a:schemeClr val="bg1"/>
                </a:solidFill>
                <a:latin typeface="Calisto MT" panose="02040603050505030304" pitchFamily="18" charset="0"/>
              </a:rPr>
              <a:t>.</a:t>
            </a:r>
            <a:endParaRPr lang="ro-RO" sz="1400" dirty="0">
              <a:solidFill>
                <a:schemeClr val="bg1"/>
              </a:solidFill>
              <a:latin typeface="Calisto MT" panose="02040603050505030304" pitchFamily="18" charset="0"/>
            </a:endParaRPr>
          </a:p>
          <a:p>
            <a:endParaRPr lang="ro-RO" sz="1400" dirty="0">
              <a:solidFill>
                <a:schemeClr val="bg1"/>
              </a:solidFill>
              <a:latin typeface="Calisto MT" panose="02040603050505030304" pitchFamily="18" charset="0"/>
            </a:endParaRPr>
          </a:p>
          <a:p>
            <a:endParaRPr lang="ro-RO" sz="1400" dirty="0">
              <a:solidFill>
                <a:schemeClr val="bg1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684212" y="836023"/>
            <a:ext cx="714864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o-RO" dirty="0" smtClean="0">
                <a:solidFill>
                  <a:srgbClr val="7030A0"/>
                </a:solidFill>
                <a:latin typeface="Calisto MT" panose="02040603050505030304" pitchFamily="18" charset="0"/>
              </a:rPr>
              <a:t>     </a:t>
            </a:r>
            <a:r>
              <a:rPr lang="en-US" dirty="0" smtClean="0">
                <a:solidFill>
                  <a:srgbClr val="7030A0"/>
                </a:solidFill>
                <a:latin typeface="Calisto MT" panose="02040603050505030304" pitchFamily="18" charset="0"/>
              </a:rPr>
              <a:t>FORMAREA </a:t>
            </a:r>
            <a:r>
              <a:rPr lang="en-US" dirty="0">
                <a:solidFill>
                  <a:srgbClr val="7030A0"/>
                </a:solidFill>
                <a:latin typeface="Calisto MT" panose="02040603050505030304" pitchFamily="18" charset="0"/>
              </a:rPr>
              <a:t>PROFESORILOR</a:t>
            </a:r>
          </a:p>
        </p:txBody>
      </p:sp>
    </p:spTree>
    <p:extLst>
      <p:ext uri="{BB962C8B-B14F-4D97-AF65-F5344CB8AC3E}">
        <p14:creationId xmlns:p14="http://schemas.microsoft.com/office/powerpoint/2010/main" val="424210693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33302" y="-1550125"/>
            <a:ext cx="8151223" cy="4868091"/>
          </a:xfrm>
        </p:spPr>
        <p:txBody>
          <a:bodyPr/>
          <a:lstStyle/>
          <a:p>
            <a:r>
              <a:rPr lang="ro-RO" dirty="0" smtClean="0">
                <a:latin typeface="Calisto MT" panose="02040603050505030304" pitchFamily="18" charset="0"/>
              </a:rPr>
              <a:t>PRIORITĂȚI EDUCAȚIONALE</a:t>
            </a:r>
            <a:r>
              <a:rPr lang="en-US" dirty="0" smtClean="0">
                <a:latin typeface="Calisto MT" panose="02040603050505030304" pitchFamily="18" charset="0"/>
              </a:rPr>
              <a:t/>
            </a:r>
            <a:br>
              <a:rPr lang="en-US" dirty="0" smtClean="0">
                <a:latin typeface="Calisto MT" panose="02040603050505030304" pitchFamily="18" charset="0"/>
              </a:rPr>
            </a:br>
            <a:endParaRPr lang="ro-RO" dirty="0">
              <a:latin typeface="Calisto MT" panose="0204060305050503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3582" y="1995230"/>
            <a:ext cx="10784977" cy="4004976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sz="1800" dirty="0" smtClean="0">
                <a:solidFill>
                  <a:srgbClr val="7030A0"/>
                </a:solidFill>
                <a:latin typeface="Calisto MT" panose="02040603050505030304" pitchFamily="18" charset="0"/>
              </a:rPr>
              <a:t>EVALUAREA</a:t>
            </a:r>
            <a:r>
              <a:rPr lang="ro-RO" sz="1800" dirty="0" smtClean="0">
                <a:solidFill>
                  <a:srgbClr val="7030A0"/>
                </a:solidFill>
                <a:latin typeface="Calisto MT" panose="02040603050505030304" pitchFamily="18" charset="0"/>
              </a:rPr>
              <a:t> (la clasă, la examenele naționale, la olimpiade și concursuri/competiții școlare) </a:t>
            </a:r>
            <a:r>
              <a:rPr lang="ro-RO" sz="1800" dirty="0">
                <a:solidFill>
                  <a:srgbClr val="7030A0"/>
                </a:solidFill>
                <a:latin typeface="Calisto MT" panose="02040603050505030304" pitchFamily="18" charset="0"/>
              </a:rPr>
              <a:t>– </a:t>
            </a:r>
            <a:r>
              <a:rPr lang="ro-RO" sz="1800" dirty="0" smtClean="0">
                <a:solidFill>
                  <a:srgbClr val="7030A0"/>
                </a:solidFill>
                <a:latin typeface="Calisto MT" panose="02040603050505030304" pitchFamily="18" charset="0"/>
              </a:rPr>
              <a:t>EVALUAREA COMPETENȚELOR</a:t>
            </a:r>
            <a:endParaRPr lang="ro-RO" sz="1800" dirty="0" smtClean="0">
              <a:solidFill>
                <a:schemeClr val="bg1"/>
              </a:solidFill>
              <a:latin typeface="Calisto MT" panose="0204060305050503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ro-RO" sz="1400" dirty="0" smtClean="0">
                <a:solidFill>
                  <a:schemeClr val="bg1"/>
                </a:solidFill>
                <a:latin typeface="Calisto MT" panose="02040603050505030304" pitchFamily="18" charset="0"/>
              </a:rPr>
              <a:t>Proiectarea și diversificarea activităților de evaluare astfel încât să stimuleze gândirea analitică, sintetică, creativă;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o-RO" sz="1400" dirty="0" smtClean="0">
                <a:solidFill>
                  <a:schemeClr val="bg1"/>
                </a:solidFill>
                <a:latin typeface="Calisto MT" panose="02040603050505030304" pitchFamily="18" charset="0"/>
              </a:rPr>
              <a:t>Elaborarea</a:t>
            </a:r>
            <a:r>
              <a:rPr lang="en-US" sz="1400" dirty="0" smtClean="0">
                <a:solidFill>
                  <a:schemeClr val="bg1"/>
                </a:solidFill>
                <a:latin typeface="Calisto MT" panose="02040603050505030304" pitchFamily="18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latin typeface="Calisto MT" panose="02040603050505030304" pitchFamily="18" charset="0"/>
              </a:rPr>
              <a:t>itemilor</a:t>
            </a:r>
            <a:r>
              <a:rPr lang="en-US" sz="1400" dirty="0">
                <a:solidFill>
                  <a:schemeClr val="bg1"/>
                </a:solidFill>
                <a:latin typeface="Calisto MT" panose="02040603050505030304" pitchFamily="18" charset="0"/>
              </a:rPr>
              <a:t>/</a:t>
            </a:r>
            <a:r>
              <a:rPr lang="en-US" sz="1400" dirty="0" err="1">
                <a:solidFill>
                  <a:schemeClr val="bg1"/>
                </a:solidFill>
                <a:latin typeface="Calisto MT" panose="02040603050505030304" pitchFamily="18" charset="0"/>
              </a:rPr>
              <a:t>sarcinilor</a:t>
            </a:r>
            <a:r>
              <a:rPr lang="en-US" sz="1400" dirty="0">
                <a:solidFill>
                  <a:schemeClr val="bg1"/>
                </a:solidFill>
                <a:latin typeface="Calisto MT" panose="02040603050505030304" pitchFamily="18" charset="0"/>
              </a:rPr>
              <a:t> de </a:t>
            </a:r>
            <a:r>
              <a:rPr lang="en-US" sz="1400" dirty="0" err="1">
                <a:solidFill>
                  <a:schemeClr val="bg1"/>
                </a:solidFill>
                <a:latin typeface="Calisto MT" panose="02040603050505030304" pitchFamily="18" charset="0"/>
              </a:rPr>
              <a:t>evaluare</a:t>
            </a:r>
            <a:r>
              <a:rPr lang="en-US" sz="1400" dirty="0">
                <a:solidFill>
                  <a:schemeClr val="bg1"/>
                </a:solidFill>
                <a:latin typeface="Calisto MT" panose="02040603050505030304" pitchFamily="18" charset="0"/>
              </a:rPr>
              <a:t> </a:t>
            </a:r>
            <a:r>
              <a:rPr lang="ro-RO" sz="1400" dirty="0">
                <a:solidFill>
                  <a:schemeClr val="bg1"/>
                </a:solidFill>
                <a:latin typeface="Calisto MT" panose="02040603050505030304" pitchFamily="18" charset="0"/>
              </a:rPr>
              <a:t>pe </a:t>
            </a:r>
            <a:r>
              <a:rPr lang="ro-RO" sz="1400" dirty="0" smtClean="0">
                <a:solidFill>
                  <a:schemeClr val="bg1"/>
                </a:solidFill>
                <a:latin typeface="Calisto MT" panose="02040603050505030304" pitchFamily="18" charset="0"/>
              </a:rPr>
              <a:t>competență;</a:t>
            </a:r>
            <a:endParaRPr lang="ro-RO" sz="1400" dirty="0">
              <a:solidFill>
                <a:schemeClr val="bg1"/>
              </a:solidFill>
              <a:latin typeface="Calisto MT" panose="0204060305050503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ro-RO" sz="1400" dirty="0">
                <a:solidFill>
                  <a:schemeClr val="bg1"/>
                </a:solidFill>
                <a:latin typeface="Calisto MT" panose="02040603050505030304" pitchFamily="18" charset="0"/>
              </a:rPr>
              <a:t>Utilizarea unor sarcini de lucru diverse, inedite, atractive, care să stimuleze participarea elevilor;</a:t>
            </a:r>
            <a:endParaRPr lang="en-US" sz="1400" dirty="0">
              <a:solidFill>
                <a:schemeClr val="bg1"/>
              </a:solidFill>
              <a:latin typeface="Calisto MT" panose="0204060305050503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sz="1400" dirty="0" err="1">
                <a:solidFill>
                  <a:schemeClr val="bg1"/>
                </a:solidFill>
                <a:latin typeface="Calisto MT" panose="02040603050505030304" pitchFamily="18" charset="0"/>
              </a:rPr>
              <a:t>Calibrarea</a:t>
            </a:r>
            <a:r>
              <a:rPr lang="en-US" sz="1400" dirty="0">
                <a:solidFill>
                  <a:schemeClr val="bg1"/>
                </a:solidFill>
                <a:latin typeface="Calisto MT" panose="02040603050505030304" pitchFamily="18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latin typeface="Calisto MT" panose="02040603050505030304" pitchFamily="18" charset="0"/>
              </a:rPr>
              <a:t>testelor</a:t>
            </a:r>
            <a:r>
              <a:rPr lang="en-US" sz="1400" dirty="0">
                <a:solidFill>
                  <a:schemeClr val="bg1"/>
                </a:solidFill>
                <a:latin typeface="Calisto MT" panose="02040603050505030304" pitchFamily="18" charset="0"/>
              </a:rPr>
              <a:t> de </a:t>
            </a:r>
            <a:r>
              <a:rPr lang="en-US" sz="1400" dirty="0" err="1">
                <a:solidFill>
                  <a:schemeClr val="bg1"/>
                </a:solidFill>
                <a:latin typeface="Calisto MT" panose="02040603050505030304" pitchFamily="18" charset="0"/>
              </a:rPr>
              <a:t>evaluare</a:t>
            </a:r>
            <a:r>
              <a:rPr lang="en-US" sz="1400" dirty="0">
                <a:solidFill>
                  <a:schemeClr val="bg1"/>
                </a:solidFill>
                <a:latin typeface="Calisto MT" panose="02040603050505030304" pitchFamily="18" charset="0"/>
              </a:rPr>
              <a:t> conform </a:t>
            </a:r>
            <a:r>
              <a:rPr lang="en-US" sz="1400" dirty="0" err="1">
                <a:solidFill>
                  <a:schemeClr val="bg1"/>
                </a:solidFill>
                <a:latin typeface="Calisto MT" panose="02040603050505030304" pitchFamily="18" charset="0"/>
              </a:rPr>
              <a:t>nivelului</a:t>
            </a:r>
            <a:r>
              <a:rPr lang="en-US" sz="1400" dirty="0">
                <a:solidFill>
                  <a:schemeClr val="bg1"/>
                </a:solidFill>
                <a:latin typeface="Calisto MT" panose="02040603050505030304" pitchFamily="18" charset="0"/>
              </a:rPr>
              <a:t> </a:t>
            </a:r>
            <a:r>
              <a:rPr lang="en-US" sz="1400" dirty="0" err="1" smtClean="0">
                <a:solidFill>
                  <a:schemeClr val="bg1"/>
                </a:solidFill>
                <a:latin typeface="Calisto MT" panose="02040603050505030304" pitchFamily="18" charset="0"/>
              </a:rPr>
              <a:t>lingvistic</a:t>
            </a:r>
            <a:r>
              <a:rPr lang="en-US" sz="1400" dirty="0" smtClean="0">
                <a:solidFill>
                  <a:schemeClr val="bg1"/>
                </a:solidFill>
                <a:latin typeface="Calisto MT" panose="02040603050505030304" pitchFamily="18" charset="0"/>
              </a:rPr>
              <a:t>;</a:t>
            </a:r>
            <a:endParaRPr lang="ro-RO" sz="1400" dirty="0" smtClean="0">
              <a:solidFill>
                <a:schemeClr val="bg1"/>
              </a:solidFill>
              <a:latin typeface="Calisto MT" panose="0204060305050503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ro-RO" sz="1400" dirty="0">
                <a:solidFill>
                  <a:schemeClr val="bg1"/>
                </a:solidFill>
                <a:latin typeface="Calisto MT" panose="02040603050505030304" pitchFamily="18" charset="0"/>
              </a:rPr>
              <a:t>Realizarea evaluării obiective a lucrărilor scrise la etapa locală/județeană/a sectoarelor municipiului București la olimpiadele școlare de </a:t>
            </a:r>
            <a:r>
              <a:rPr lang="ro-RO" sz="1400" dirty="0" smtClean="0">
                <a:solidFill>
                  <a:schemeClr val="bg1"/>
                </a:solidFill>
                <a:latin typeface="Calisto MT" panose="02040603050505030304" pitchFamily="18" charset="0"/>
              </a:rPr>
              <a:t>limbi moderne, </a:t>
            </a:r>
            <a:r>
              <a:rPr lang="ro-RO" sz="1400" dirty="0">
                <a:solidFill>
                  <a:schemeClr val="bg1"/>
                </a:solidFill>
                <a:latin typeface="Calisto MT" panose="02040603050505030304" pitchFamily="18" charset="0"/>
              </a:rPr>
              <a:t>conform baremelor de evaluare și </a:t>
            </a:r>
            <a:r>
              <a:rPr lang="ro-RO" sz="1400" dirty="0" smtClean="0">
                <a:solidFill>
                  <a:schemeClr val="bg1"/>
                </a:solidFill>
                <a:latin typeface="Calisto MT" panose="02040603050505030304" pitchFamily="18" charset="0"/>
              </a:rPr>
              <a:t>notare</a:t>
            </a:r>
            <a:r>
              <a:rPr lang="en-US" sz="1400" dirty="0">
                <a:solidFill>
                  <a:schemeClr val="bg1"/>
                </a:solidFill>
                <a:latin typeface="Calisto MT" panose="02040603050505030304" pitchFamily="18" charset="0"/>
              </a:rPr>
              <a:t> ;</a:t>
            </a:r>
            <a:endParaRPr lang="ro-RO" sz="1400" dirty="0">
              <a:solidFill>
                <a:schemeClr val="bg1"/>
              </a:solidFill>
              <a:latin typeface="Calisto MT" panose="0204060305050503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ro-RO" sz="1400" dirty="0">
                <a:solidFill>
                  <a:schemeClr val="bg1"/>
                </a:solidFill>
                <a:latin typeface="Calisto MT" panose="02040603050505030304" pitchFamily="18" charset="0"/>
              </a:rPr>
              <a:t>Utilizarea diversificată a </a:t>
            </a:r>
            <a:r>
              <a:rPr lang="ro-RO" sz="1400" dirty="0" smtClean="0">
                <a:solidFill>
                  <a:schemeClr val="bg1"/>
                </a:solidFill>
                <a:latin typeface="Calisto MT" panose="02040603050505030304" pitchFamily="18" charset="0"/>
              </a:rPr>
              <a:t>metodelor/instrumentelor/tehnicilor </a:t>
            </a:r>
            <a:r>
              <a:rPr lang="ro-RO" sz="1400" dirty="0">
                <a:solidFill>
                  <a:schemeClr val="bg1"/>
                </a:solidFill>
                <a:latin typeface="Calisto MT" panose="02040603050505030304" pitchFamily="18" charset="0"/>
              </a:rPr>
              <a:t>de </a:t>
            </a:r>
            <a:r>
              <a:rPr lang="ro-RO" sz="1400" dirty="0" smtClean="0">
                <a:solidFill>
                  <a:schemeClr val="bg1"/>
                </a:solidFill>
                <a:latin typeface="Calisto MT" panose="02040603050505030304" pitchFamily="18" charset="0"/>
              </a:rPr>
              <a:t>evaluare</a:t>
            </a:r>
            <a:r>
              <a:rPr lang="en-US" sz="1400" dirty="0" smtClean="0">
                <a:solidFill>
                  <a:schemeClr val="bg1"/>
                </a:solidFill>
                <a:latin typeface="Calisto MT" panose="02040603050505030304" pitchFamily="18" charset="0"/>
              </a:rPr>
              <a:t>;</a:t>
            </a:r>
          </a:p>
          <a:p>
            <a:pPr lvl="0">
              <a:buFont typeface="Wingdings" panose="05000000000000000000" pitchFamily="2" charset="2"/>
              <a:buChar char="Ø"/>
            </a:pPr>
            <a:r>
              <a:rPr lang="ro-RO" sz="1400" dirty="0" smtClean="0">
                <a:solidFill>
                  <a:schemeClr val="bg1"/>
                </a:solidFill>
                <a:latin typeface="Calisto MT" panose="02040603050505030304" pitchFamily="18" charset="0"/>
              </a:rPr>
              <a:t>Revizuirea </a:t>
            </a:r>
            <a:r>
              <a:rPr lang="ro-RO" sz="1400" dirty="0">
                <a:solidFill>
                  <a:schemeClr val="bg1"/>
                </a:solidFill>
                <a:latin typeface="Calisto MT" panose="02040603050505030304" pitchFamily="18" charset="0"/>
              </a:rPr>
              <a:t>Regulamentelor specifice privind organizarea și desfășurarea Olimpiadelor naționale de</a:t>
            </a:r>
          </a:p>
          <a:p>
            <a:pPr lvl="0">
              <a:buFont typeface="Wingdings" panose="05000000000000000000" pitchFamily="2" charset="2"/>
              <a:buChar char="ü"/>
            </a:pPr>
            <a:r>
              <a:rPr lang="ro-RO" sz="1400" dirty="0" smtClean="0">
                <a:solidFill>
                  <a:schemeClr val="bg1"/>
                </a:solidFill>
                <a:latin typeface="Calisto MT" panose="02040603050505030304" pitchFamily="18" charset="0"/>
              </a:rPr>
              <a:t>limbi </a:t>
            </a:r>
            <a:r>
              <a:rPr lang="ro-RO" sz="1400" dirty="0">
                <a:solidFill>
                  <a:schemeClr val="bg1"/>
                </a:solidFill>
                <a:latin typeface="Calisto MT" panose="02040603050505030304" pitchFamily="18" charset="0"/>
              </a:rPr>
              <a:t>romanice – franceză, spaniolă, italiană și portugheză</a:t>
            </a:r>
          </a:p>
          <a:p>
            <a:pPr lvl="0">
              <a:buFont typeface="Wingdings" panose="05000000000000000000" pitchFamily="2" charset="2"/>
              <a:buChar char="ü"/>
            </a:pPr>
            <a:r>
              <a:rPr lang="ro-RO" sz="1400" dirty="0">
                <a:solidFill>
                  <a:schemeClr val="bg1"/>
                </a:solidFill>
                <a:latin typeface="Calisto MT" panose="02040603050505030304" pitchFamily="18" charset="0"/>
              </a:rPr>
              <a:t>limba germană </a:t>
            </a:r>
            <a:r>
              <a:rPr lang="ro-RO" sz="1400" dirty="0" smtClean="0">
                <a:solidFill>
                  <a:schemeClr val="bg1"/>
                </a:solidFill>
                <a:latin typeface="Calisto MT" panose="02040603050505030304" pitchFamily="18" charset="0"/>
              </a:rPr>
              <a:t>modernă</a:t>
            </a:r>
            <a:endParaRPr lang="en-US" sz="1400" dirty="0">
              <a:solidFill>
                <a:schemeClr val="bg1"/>
              </a:solidFill>
              <a:latin typeface="Calisto MT" panose="02040603050505030304" pitchFamily="18" charset="0"/>
            </a:endParaRPr>
          </a:p>
          <a:p>
            <a:pPr lvl="0">
              <a:buFont typeface="Wingdings" panose="05000000000000000000" pitchFamily="2" charset="2"/>
              <a:buChar char="ü"/>
            </a:pPr>
            <a:r>
              <a:rPr lang="ro-RO" sz="1400" dirty="0" smtClean="0">
                <a:solidFill>
                  <a:schemeClr val="bg1"/>
                </a:solidFill>
                <a:latin typeface="Calisto MT" panose="02040603050505030304" pitchFamily="18" charset="0"/>
              </a:rPr>
              <a:t>limba rusă modernă</a:t>
            </a:r>
          </a:p>
          <a:p>
            <a:pPr lvl="0">
              <a:buFont typeface="Wingdings" panose="05000000000000000000" pitchFamily="2" charset="2"/>
              <a:buChar char="ü"/>
            </a:pPr>
            <a:endParaRPr lang="ro-RO" sz="1400" dirty="0">
              <a:solidFill>
                <a:schemeClr val="bg1"/>
              </a:solidFill>
              <a:latin typeface="Calisto MT" panose="02040603050505030304" pitchFamily="18" charset="0"/>
            </a:endParaRPr>
          </a:p>
          <a:p>
            <a:pPr marL="0" indent="0">
              <a:buNone/>
            </a:pPr>
            <a:endParaRPr lang="en-US" sz="1400" dirty="0" smtClean="0">
              <a:solidFill>
                <a:schemeClr val="bg1"/>
              </a:solidFill>
              <a:latin typeface="Calisto MT" panose="02040603050505030304" pitchFamily="18" charset="0"/>
            </a:endParaRPr>
          </a:p>
          <a:p>
            <a:pPr>
              <a:buFont typeface="Wingdings" panose="05000000000000000000" pitchFamily="2" charset="2"/>
              <a:buChar char="ü"/>
            </a:pPr>
            <a:endParaRPr lang="en-US" sz="1400" dirty="0" smtClean="0">
              <a:solidFill>
                <a:schemeClr val="bg1"/>
              </a:solidFill>
              <a:latin typeface="Calisto MT" panose="02040603050505030304" pitchFamily="18" charset="0"/>
            </a:endParaRPr>
          </a:p>
          <a:p>
            <a:pPr marL="0" indent="0">
              <a:buNone/>
            </a:pPr>
            <a:endParaRPr lang="ro-RO" dirty="0" smtClean="0">
              <a:solidFill>
                <a:schemeClr val="bg1"/>
              </a:solidFill>
              <a:latin typeface="Calisto MT" panose="02040603050505030304" pitchFamily="18" charset="0"/>
            </a:endParaRPr>
          </a:p>
          <a:p>
            <a:pPr>
              <a:buFont typeface="Wingdings" panose="05000000000000000000" pitchFamily="2" charset="2"/>
              <a:buChar char="ü"/>
            </a:pPr>
            <a:endParaRPr lang="ro-RO" dirty="0">
              <a:latin typeface="Calisto MT" panose="020406030505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121428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9967" y="624110"/>
            <a:ext cx="11234646" cy="1280890"/>
          </a:xfrm>
        </p:spPr>
        <p:txBody>
          <a:bodyPr>
            <a:normAutofit/>
          </a:bodyPr>
          <a:lstStyle/>
          <a:p>
            <a:pPr algn="ctr"/>
            <a:r>
              <a:rPr lang="en-US" altLang="ro-RO" sz="1800" dirty="0" smtClean="0">
                <a:solidFill>
                  <a:schemeClr val="tx1"/>
                </a:solidFill>
                <a:latin typeface="Calisto MT" panose="02040603050505030304" pitchFamily="18" charset="0"/>
                <a:cs typeface="Times New Roman" panose="02020603050405020304" pitchFamily="18" charset="0"/>
              </a:rPr>
              <a:t>ACORDURI DE PARTENERIAT/ </a:t>
            </a:r>
            <a:r>
              <a:rPr lang="ro-RO" altLang="ro-RO" sz="1800" dirty="0" smtClean="0">
                <a:solidFill>
                  <a:schemeClr val="tx1"/>
                </a:solidFill>
                <a:latin typeface="Calisto MT" panose="02040603050505030304" pitchFamily="18" charset="0"/>
                <a:cs typeface="Times New Roman" panose="02020603050405020304" pitchFamily="18" charset="0"/>
              </a:rPr>
              <a:t>CONVENȚII</a:t>
            </a:r>
            <a:r>
              <a:rPr lang="en-US" altLang="ro-RO" sz="1800" dirty="0" smtClean="0">
                <a:solidFill>
                  <a:schemeClr val="tx1"/>
                </a:solidFill>
                <a:latin typeface="Calisto MT" panose="02040603050505030304" pitchFamily="18" charset="0"/>
                <a:cs typeface="Times New Roman" panose="02020603050405020304" pitchFamily="18" charset="0"/>
              </a:rPr>
              <a:t> </a:t>
            </a:r>
            <a:r>
              <a:rPr lang="ro-RO" altLang="ro-RO" sz="1800" dirty="0" smtClean="0">
                <a:solidFill>
                  <a:schemeClr val="tx1"/>
                </a:solidFill>
                <a:latin typeface="Calisto MT" panose="02040603050505030304" pitchFamily="18" charset="0"/>
                <a:cs typeface="Times New Roman" panose="02020603050405020304" pitchFamily="18" charset="0"/>
              </a:rPr>
              <a:t>/</a:t>
            </a:r>
            <a:r>
              <a:rPr lang="en-US" altLang="ro-RO" sz="1800" dirty="0" smtClean="0">
                <a:solidFill>
                  <a:schemeClr val="tx1"/>
                </a:solidFill>
                <a:latin typeface="Calisto MT" panose="02040603050505030304" pitchFamily="18" charset="0"/>
                <a:cs typeface="Times New Roman" panose="02020603050405020304" pitchFamily="18" charset="0"/>
              </a:rPr>
              <a:t>PROTOCOALE</a:t>
            </a:r>
            <a:r>
              <a:rPr lang="ro-RO" altLang="ro-RO" sz="1800" dirty="0" smtClean="0">
                <a:solidFill>
                  <a:schemeClr val="tx1"/>
                </a:solidFill>
                <a:latin typeface="Calisto MT" panose="02040603050505030304" pitchFamily="18" charset="0"/>
                <a:cs typeface="Times New Roman" panose="02020603050405020304" pitchFamily="18" charset="0"/>
              </a:rPr>
              <a:t> </a:t>
            </a:r>
            <a:r>
              <a:rPr lang="ro-RO" altLang="ro-RO" sz="1800" dirty="0">
                <a:solidFill>
                  <a:schemeClr val="tx1"/>
                </a:solidFill>
                <a:latin typeface="Calisto MT" panose="02040603050505030304" pitchFamily="18" charset="0"/>
                <a:cs typeface="Times New Roman" panose="02020603050405020304" pitchFamily="18" charset="0"/>
              </a:rPr>
              <a:t>DE COLABORARE </a:t>
            </a:r>
            <a:r>
              <a:rPr lang="en-US" altLang="ro-RO" sz="1800" dirty="0">
                <a:latin typeface="Calisto MT" panose="02040603050505030304" pitchFamily="18" charset="0"/>
                <a:cs typeface="Times New Roman" panose="02020603050405020304" pitchFamily="18" charset="0"/>
              </a:rPr>
              <a:t>S</a:t>
            </a:r>
            <a:r>
              <a:rPr lang="en-US" altLang="ro-RO" sz="1800" dirty="0" smtClean="0">
                <a:solidFill>
                  <a:schemeClr val="tx1"/>
                </a:solidFill>
                <a:latin typeface="Calisto MT" panose="02040603050505030304" pitchFamily="18" charset="0"/>
                <a:cs typeface="Times New Roman" panose="02020603050405020304" pitchFamily="18" charset="0"/>
              </a:rPr>
              <a:t>PECIFICE</a:t>
            </a:r>
            <a:r>
              <a:rPr lang="ro-RO" altLang="ro-RO" dirty="0">
                <a:solidFill>
                  <a:srgbClr val="0070C0"/>
                </a:solidFill>
                <a:latin typeface="Calisto MT" panose="02040603050505030304" pitchFamily="18" charset="0"/>
                <a:cs typeface="Times New Roman" panose="02020603050405020304" pitchFamily="18" charset="0"/>
              </a:rPr>
              <a:t/>
            </a:r>
            <a:br>
              <a:rPr lang="ro-RO" altLang="ro-RO" dirty="0">
                <a:solidFill>
                  <a:srgbClr val="0070C0"/>
                </a:solidFill>
                <a:latin typeface="Calisto MT" panose="02040603050505030304" pitchFamily="18" charset="0"/>
                <a:cs typeface="Times New Roman" panose="02020603050405020304" pitchFamily="18" charset="0"/>
              </a:rPr>
            </a:br>
            <a:endParaRPr lang="ro-RO" dirty="0">
              <a:latin typeface="Calisto MT" panose="0204060305050503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9531" y="1524000"/>
            <a:ext cx="10032864" cy="4158622"/>
          </a:xfrm>
        </p:spPr>
        <p:txBody>
          <a:bodyPr>
            <a:normAutofit fontScale="40000" lnSpcReduction="20000"/>
          </a:bodyPr>
          <a:lstStyle/>
          <a:p>
            <a:pPr marL="0" indent="0" algn="just">
              <a:buNone/>
            </a:pPr>
            <a:endParaRPr lang="fr-FR" dirty="0"/>
          </a:p>
          <a:p>
            <a:pPr marL="0" indent="0" algn="just">
              <a:buNone/>
            </a:pPr>
            <a:endParaRPr lang="fr-FR" dirty="0"/>
          </a:p>
          <a:p>
            <a:pPr algn="just"/>
            <a:r>
              <a:rPr lang="fr-FR" sz="2600" dirty="0" smtClean="0">
                <a:latin typeface="Calisto MT" panose="02040603050505030304" pitchFamily="18" charset="0"/>
              </a:rPr>
              <a:t>-</a:t>
            </a:r>
            <a:r>
              <a:rPr lang="ro-RO" sz="2600" dirty="0" smtClean="0">
                <a:latin typeface="Calisto MT" panose="02040603050505030304" pitchFamily="18" charset="0"/>
              </a:rPr>
              <a:t> </a:t>
            </a:r>
            <a:r>
              <a:rPr lang="ro-RO" sz="3400" b="1" dirty="0" smtClean="0">
                <a:latin typeface="Calisto MT" panose="02040603050505030304" pitchFamily="18" charset="0"/>
              </a:rPr>
              <a:t>în vigoare </a:t>
            </a:r>
            <a:endParaRPr lang="en-US" sz="3400" b="1" dirty="0" smtClean="0">
              <a:latin typeface="Calisto MT" panose="02040603050505030304" pitchFamily="18" charset="0"/>
            </a:endParaRPr>
          </a:p>
          <a:p>
            <a:pPr lvl="0" algn="just">
              <a:buFont typeface="Wingdings" panose="05000000000000000000" pitchFamily="2" charset="2"/>
              <a:buChar char="ü"/>
            </a:pPr>
            <a:r>
              <a:rPr lang="en-US" sz="3500" dirty="0" err="1" smtClean="0">
                <a:solidFill>
                  <a:schemeClr val="bg1"/>
                </a:solidFill>
                <a:latin typeface="Calisto MT" panose="02040603050505030304" pitchFamily="18" charset="0"/>
              </a:rPr>
              <a:t>Acordul</a:t>
            </a:r>
            <a:r>
              <a:rPr lang="en-US" sz="3500" dirty="0" smtClean="0">
                <a:solidFill>
                  <a:schemeClr val="bg1"/>
                </a:solidFill>
                <a:latin typeface="Calisto MT" panose="02040603050505030304" pitchFamily="18" charset="0"/>
              </a:rPr>
              <a:t> </a:t>
            </a:r>
            <a:r>
              <a:rPr lang="en-US" sz="3500" dirty="0">
                <a:solidFill>
                  <a:schemeClr val="bg1"/>
                </a:solidFill>
                <a:latin typeface="Calisto MT" panose="02040603050505030304" pitchFamily="18" charset="0"/>
              </a:rPr>
              <a:t>de </a:t>
            </a:r>
            <a:r>
              <a:rPr lang="en-US" sz="3500" dirty="0" err="1">
                <a:solidFill>
                  <a:schemeClr val="bg1"/>
                </a:solidFill>
                <a:latin typeface="Calisto MT" panose="02040603050505030304" pitchFamily="18" charset="0"/>
              </a:rPr>
              <a:t>parteneriat</a:t>
            </a:r>
            <a:r>
              <a:rPr lang="en-US" sz="3500" dirty="0">
                <a:solidFill>
                  <a:schemeClr val="bg1"/>
                </a:solidFill>
                <a:latin typeface="Calisto MT" panose="02040603050505030304" pitchFamily="18" charset="0"/>
              </a:rPr>
              <a:t> MEN – SOL (Sharing One Language) </a:t>
            </a:r>
            <a:r>
              <a:rPr lang="en-US" sz="3500" dirty="0" err="1">
                <a:solidFill>
                  <a:schemeClr val="bg1"/>
                </a:solidFill>
                <a:latin typeface="Calisto MT" panose="02040603050505030304" pitchFamily="18" charset="0"/>
              </a:rPr>
              <a:t>nr</a:t>
            </a:r>
            <a:r>
              <a:rPr lang="en-US" sz="3500" dirty="0">
                <a:solidFill>
                  <a:schemeClr val="bg1"/>
                </a:solidFill>
                <a:latin typeface="Calisto MT" panose="02040603050505030304" pitchFamily="18" charset="0"/>
              </a:rPr>
              <a:t>. 936/IFL/2018 (</a:t>
            </a:r>
            <a:r>
              <a:rPr lang="en-US" sz="3500" dirty="0" err="1">
                <a:solidFill>
                  <a:schemeClr val="bg1"/>
                </a:solidFill>
                <a:latin typeface="Calisto MT" panose="02040603050505030304" pitchFamily="18" charset="0"/>
              </a:rPr>
              <a:t>perioada</a:t>
            </a:r>
            <a:r>
              <a:rPr lang="en-US" sz="3500" dirty="0">
                <a:solidFill>
                  <a:schemeClr val="bg1"/>
                </a:solidFill>
                <a:latin typeface="Calisto MT" panose="02040603050505030304" pitchFamily="18" charset="0"/>
              </a:rPr>
              <a:t> 2018 – 2020); </a:t>
            </a:r>
            <a:endParaRPr lang="en-US" sz="3500" dirty="0" smtClean="0">
              <a:solidFill>
                <a:schemeClr val="bg1"/>
              </a:solidFill>
              <a:latin typeface="Calisto MT" panose="02040603050505030304" pitchFamily="18" charset="0"/>
            </a:endParaRPr>
          </a:p>
          <a:p>
            <a:pPr lvl="0" algn="just">
              <a:buFont typeface="Wingdings" panose="05000000000000000000" pitchFamily="2" charset="2"/>
              <a:buChar char="ü"/>
            </a:pPr>
            <a:r>
              <a:rPr lang="fr-FR" sz="3500" dirty="0" err="1" smtClean="0">
                <a:solidFill>
                  <a:schemeClr val="bg1"/>
                </a:solidFill>
                <a:latin typeface="Calisto MT" panose="02040603050505030304" pitchFamily="18" charset="0"/>
              </a:rPr>
              <a:t>Acordul</a:t>
            </a:r>
            <a:r>
              <a:rPr lang="fr-FR" sz="3500" dirty="0" smtClean="0">
                <a:solidFill>
                  <a:schemeClr val="bg1"/>
                </a:solidFill>
                <a:latin typeface="Calisto MT" panose="02040603050505030304" pitchFamily="18" charset="0"/>
              </a:rPr>
              <a:t> de </a:t>
            </a:r>
            <a:r>
              <a:rPr lang="fr-FR" sz="3500" dirty="0" err="1" smtClean="0">
                <a:solidFill>
                  <a:schemeClr val="bg1"/>
                </a:solidFill>
                <a:latin typeface="Calisto MT" panose="02040603050505030304" pitchFamily="18" charset="0"/>
              </a:rPr>
              <a:t>parteneriat</a:t>
            </a:r>
            <a:r>
              <a:rPr lang="fr-FR" sz="3500" dirty="0" smtClean="0">
                <a:solidFill>
                  <a:schemeClr val="bg1"/>
                </a:solidFill>
                <a:latin typeface="Calisto MT" panose="02040603050505030304" pitchFamily="18" charset="0"/>
              </a:rPr>
              <a:t> MEN – </a:t>
            </a:r>
            <a:r>
              <a:rPr lang="fr-FR" sz="3500" dirty="0" err="1" smtClean="0">
                <a:solidFill>
                  <a:schemeClr val="bg1"/>
                </a:solidFill>
                <a:latin typeface="Calisto MT" panose="02040603050505030304" pitchFamily="18" charset="0"/>
              </a:rPr>
              <a:t>Ambasada</a:t>
            </a:r>
            <a:r>
              <a:rPr lang="fr-FR" sz="3500" dirty="0" smtClean="0">
                <a:solidFill>
                  <a:schemeClr val="bg1"/>
                </a:solidFill>
                <a:latin typeface="Calisto MT" panose="02040603050505030304" pitchFamily="18" charset="0"/>
              </a:rPr>
              <a:t> SUA - </a:t>
            </a:r>
            <a:r>
              <a:rPr lang="fr-FR" sz="3500" dirty="0" err="1" smtClean="0">
                <a:solidFill>
                  <a:schemeClr val="bg1"/>
                </a:solidFill>
                <a:latin typeface="Calisto MT" panose="02040603050505030304" pitchFamily="18" charset="0"/>
              </a:rPr>
              <a:t>Consiliile</a:t>
            </a:r>
            <a:r>
              <a:rPr lang="fr-FR" sz="3500" dirty="0" smtClean="0">
                <a:solidFill>
                  <a:schemeClr val="bg1"/>
                </a:solidFill>
                <a:latin typeface="Calisto MT" panose="02040603050505030304" pitchFamily="18" charset="0"/>
              </a:rPr>
              <a:t> </a:t>
            </a:r>
            <a:r>
              <a:rPr lang="fr-FR" sz="3500" dirty="0" err="1" smtClean="0">
                <a:solidFill>
                  <a:schemeClr val="bg1"/>
                </a:solidFill>
                <a:latin typeface="Calisto MT" panose="02040603050505030304" pitchFamily="18" charset="0"/>
              </a:rPr>
              <a:t>Americane</a:t>
            </a:r>
            <a:r>
              <a:rPr lang="fr-FR" sz="3500" dirty="0" smtClean="0">
                <a:solidFill>
                  <a:schemeClr val="bg1"/>
                </a:solidFill>
                <a:latin typeface="Calisto MT" panose="02040603050505030304" pitchFamily="18" charset="0"/>
              </a:rPr>
              <a:t> </a:t>
            </a:r>
            <a:r>
              <a:rPr lang="fr-FR" sz="3500" dirty="0" err="1" smtClean="0">
                <a:solidFill>
                  <a:schemeClr val="bg1"/>
                </a:solidFill>
                <a:latin typeface="Calisto MT" panose="02040603050505030304" pitchFamily="18" charset="0"/>
              </a:rPr>
              <a:t>pentru</a:t>
            </a:r>
            <a:r>
              <a:rPr lang="fr-FR" sz="3500" dirty="0" smtClean="0">
                <a:solidFill>
                  <a:schemeClr val="bg1"/>
                </a:solidFill>
                <a:latin typeface="Calisto MT" panose="02040603050505030304" pitchFamily="18" charset="0"/>
              </a:rPr>
              <a:t> </a:t>
            </a:r>
            <a:r>
              <a:rPr lang="fr-FR" sz="3500" dirty="0" err="1" smtClean="0">
                <a:solidFill>
                  <a:schemeClr val="bg1"/>
                </a:solidFill>
                <a:latin typeface="Calisto MT" panose="02040603050505030304" pitchFamily="18" charset="0"/>
              </a:rPr>
              <a:t>Educație</a:t>
            </a:r>
            <a:r>
              <a:rPr lang="fr-FR" sz="3500" dirty="0" smtClean="0">
                <a:solidFill>
                  <a:schemeClr val="bg1"/>
                </a:solidFill>
                <a:latin typeface="Calisto MT" panose="02040603050505030304" pitchFamily="18" charset="0"/>
              </a:rPr>
              <a:t> </a:t>
            </a:r>
            <a:r>
              <a:rPr lang="fr-FR" sz="3500" dirty="0" err="1" smtClean="0">
                <a:solidFill>
                  <a:schemeClr val="bg1"/>
                </a:solidFill>
                <a:latin typeface="Calisto MT" panose="02040603050505030304" pitchFamily="18" charset="0"/>
              </a:rPr>
              <a:t>Internațională</a:t>
            </a:r>
            <a:r>
              <a:rPr lang="fr-FR" sz="3500" dirty="0" smtClean="0">
                <a:solidFill>
                  <a:schemeClr val="bg1"/>
                </a:solidFill>
                <a:latin typeface="Calisto MT" panose="02040603050505030304" pitchFamily="18" charset="0"/>
              </a:rPr>
              <a:t> nr. 10584/2015; </a:t>
            </a:r>
            <a:endParaRPr lang="ro-RO" sz="3500" dirty="0" smtClean="0">
              <a:solidFill>
                <a:schemeClr val="bg1"/>
              </a:solidFill>
              <a:latin typeface="Calisto MT" panose="02040603050505030304" pitchFamily="18" charset="0"/>
            </a:endParaRPr>
          </a:p>
          <a:p>
            <a:pPr algn="just">
              <a:buFont typeface="Wingdings" panose="05000000000000000000" pitchFamily="2" charset="2"/>
              <a:buChar char="ü"/>
            </a:pPr>
            <a:r>
              <a:rPr lang="ro-RO" altLang="ro-RO" sz="3500" dirty="0" smtClean="0">
                <a:solidFill>
                  <a:schemeClr val="bg1"/>
                </a:solidFill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Convenția </a:t>
            </a:r>
            <a:r>
              <a:rPr lang="ro-RO" altLang="ro-RO" sz="3500" dirty="0">
                <a:solidFill>
                  <a:schemeClr val="bg1"/>
                </a:solidFill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de parteneriat nr. 9801/29.08.2014 între Institutul Francez din România și Ministerul Educației Naționale în vederea implementării unei serii de acțiuni culturale și educative adresate elevilor și cadrelor didactice pentru promovarea limbii franceze și a francofoniei în învățământul preuniversitar (recunoașterea și echivalarea DELF A1, A2 sau superior</a:t>
            </a:r>
            <a:r>
              <a:rPr lang="ro-RO" altLang="ro-RO" sz="3500" dirty="0" smtClean="0">
                <a:solidFill>
                  <a:schemeClr val="bg1"/>
                </a:solidFill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)</a:t>
            </a:r>
            <a:r>
              <a:rPr lang="en-US" altLang="ro-RO" sz="3500" dirty="0" smtClean="0">
                <a:solidFill>
                  <a:schemeClr val="bg1"/>
                </a:solidFill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;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ro-RO" altLang="ro-RO" sz="3500" dirty="0" smtClean="0">
                <a:solidFill>
                  <a:schemeClr val="bg1"/>
                </a:solidFill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Acord </a:t>
            </a:r>
            <a:r>
              <a:rPr lang="ro-RO" altLang="ro-RO" sz="3500" dirty="0">
                <a:solidFill>
                  <a:schemeClr val="bg1"/>
                </a:solidFill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de colaborare (nr. 43 /DS/ 04.02.2014) între Institutul Francez din România și Ministerul Educației Naționale privind recunoașterea participării cadrelor didactice la activitățile de formare continuă realizate de Institutul Francez din România și acordarea de credite </a:t>
            </a:r>
            <a:r>
              <a:rPr lang="ro-RO" altLang="ro-RO" sz="3500" dirty="0" smtClean="0">
                <a:solidFill>
                  <a:schemeClr val="bg1"/>
                </a:solidFill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profesionale</a:t>
            </a:r>
            <a:r>
              <a:rPr lang="en-US" altLang="ro-RO" sz="3500" dirty="0" smtClean="0">
                <a:solidFill>
                  <a:schemeClr val="bg1"/>
                </a:solidFill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;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ro-RO" altLang="ro-RO" sz="3500" dirty="0">
                <a:solidFill>
                  <a:schemeClr val="bg1"/>
                </a:solidFill>
                <a:latin typeface="Calisto MT" panose="02040603050505030304" pitchFamily="18" charset="0"/>
                <a:cs typeface="Tahoma" panose="020B0604030504040204" pitchFamily="34" charset="0"/>
              </a:rPr>
              <a:t>Convenția DELE  - A</a:t>
            </a:r>
            <a:r>
              <a:rPr lang="fr-FR" altLang="ro-RO" sz="3500" dirty="0">
                <a:solidFill>
                  <a:schemeClr val="bg1"/>
                </a:solidFill>
                <a:latin typeface="Calisto MT" panose="02040603050505030304" pitchFamily="18" charset="0"/>
                <a:cs typeface="Tahoma" panose="020B0604030504040204" pitchFamily="34" charset="0"/>
              </a:rPr>
              <a:t>ct </a:t>
            </a:r>
            <a:r>
              <a:rPr lang="fr-FR" altLang="ro-RO" sz="3500" dirty="0" err="1">
                <a:solidFill>
                  <a:schemeClr val="bg1"/>
                </a:solidFill>
                <a:latin typeface="Calisto MT" panose="02040603050505030304" pitchFamily="18" charset="0"/>
                <a:cs typeface="Tahoma" panose="020B0604030504040204" pitchFamily="34" charset="0"/>
              </a:rPr>
              <a:t>adițional</a:t>
            </a:r>
            <a:r>
              <a:rPr lang="fr-FR" altLang="ro-RO" sz="3500" dirty="0">
                <a:solidFill>
                  <a:schemeClr val="bg1"/>
                </a:solidFill>
                <a:latin typeface="Calisto MT" panose="02040603050505030304" pitchFamily="18" charset="0"/>
                <a:cs typeface="Tahoma" panose="020B0604030504040204" pitchFamily="34" charset="0"/>
              </a:rPr>
              <a:t> de </a:t>
            </a:r>
            <a:r>
              <a:rPr lang="fr-FR" altLang="ro-RO" sz="3500" dirty="0" err="1">
                <a:solidFill>
                  <a:schemeClr val="bg1"/>
                </a:solidFill>
                <a:latin typeface="Calisto MT" panose="02040603050505030304" pitchFamily="18" charset="0"/>
                <a:cs typeface="Tahoma" panose="020B0604030504040204" pitchFamily="34" charset="0"/>
              </a:rPr>
              <a:t>modificare</a:t>
            </a:r>
            <a:r>
              <a:rPr lang="fr-FR" altLang="ro-RO" sz="3500" dirty="0">
                <a:solidFill>
                  <a:schemeClr val="bg1"/>
                </a:solidFill>
                <a:latin typeface="Calisto MT" panose="02040603050505030304" pitchFamily="18" charset="0"/>
                <a:cs typeface="Tahoma" panose="020B0604030504040204" pitchFamily="34" charset="0"/>
              </a:rPr>
              <a:t> </a:t>
            </a:r>
            <a:r>
              <a:rPr lang="fr-FR" altLang="ro-RO" sz="3500" dirty="0" err="1">
                <a:solidFill>
                  <a:schemeClr val="bg1"/>
                </a:solidFill>
                <a:latin typeface="Calisto MT" panose="02040603050505030304" pitchFamily="18" charset="0"/>
                <a:cs typeface="Tahoma" panose="020B0604030504040204" pitchFamily="34" charset="0"/>
              </a:rPr>
              <a:t>și</a:t>
            </a:r>
            <a:r>
              <a:rPr lang="fr-FR" altLang="ro-RO" sz="3500" dirty="0">
                <a:solidFill>
                  <a:schemeClr val="bg1"/>
                </a:solidFill>
                <a:latin typeface="Calisto MT" panose="02040603050505030304" pitchFamily="18" charset="0"/>
                <a:cs typeface="Tahoma" panose="020B0604030504040204" pitchFamily="34" charset="0"/>
              </a:rPr>
              <a:t> </a:t>
            </a:r>
            <a:r>
              <a:rPr lang="fr-FR" altLang="ro-RO" sz="3500" dirty="0" err="1">
                <a:solidFill>
                  <a:schemeClr val="bg1"/>
                </a:solidFill>
                <a:latin typeface="Calisto MT" panose="02040603050505030304" pitchFamily="18" charset="0"/>
                <a:cs typeface="Tahoma" panose="020B0604030504040204" pitchFamily="34" charset="0"/>
              </a:rPr>
              <a:t>completare</a:t>
            </a:r>
            <a:r>
              <a:rPr lang="fr-FR" altLang="ro-RO" sz="3500" dirty="0">
                <a:solidFill>
                  <a:schemeClr val="bg1"/>
                </a:solidFill>
                <a:latin typeface="Calisto MT" panose="02040603050505030304" pitchFamily="18" charset="0"/>
                <a:cs typeface="Tahoma" panose="020B0604030504040204" pitchFamily="34" charset="0"/>
              </a:rPr>
              <a:t> a</a:t>
            </a:r>
            <a:r>
              <a:rPr lang="ro-RO" altLang="ro-RO" sz="3500" dirty="0">
                <a:solidFill>
                  <a:schemeClr val="bg1"/>
                </a:solidFill>
                <a:latin typeface="Calisto MT" panose="02040603050505030304" pitchFamily="18" charset="0"/>
                <a:cs typeface="Tahoma" panose="020B0604030504040204" pitchFamily="34" charset="0"/>
              </a:rPr>
              <a:t> </a:t>
            </a:r>
            <a:r>
              <a:rPr lang="fr-FR" altLang="ro-RO" sz="3500" dirty="0" err="1">
                <a:solidFill>
                  <a:schemeClr val="bg1"/>
                </a:solidFill>
                <a:latin typeface="Calisto MT" panose="02040603050505030304" pitchFamily="18" charset="0"/>
                <a:cs typeface="Tahoma" panose="020B0604030504040204" pitchFamily="34" charset="0"/>
              </a:rPr>
              <a:t>acordului</a:t>
            </a:r>
            <a:r>
              <a:rPr lang="fr-FR" altLang="ro-RO" sz="3500" dirty="0">
                <a:solidFill>
                  <a:schemeClr val="bg1"/>
                </a:solidFill>
                <a:latin typeface="Calisto MT" panose="02040603050505030304" pitchFamily="18" charset="0"/>
                <a:cs typeface="Tahoma" panose="020B0604030504040204" pitchFamily="34" charset="0"/>
              </a:rPr>
              <a:t> de </a:t>
            </a:r>
            <a:r>
              <a:rPr lang="fr-FR" altLang="ro-RO" sz="3500" dirty="0" err="1">
                <a:solidFill>
                  <a:schemeClr val="bg1"/>
                </a:solidFill>
                <a:latin typeface="Calisto MT" panose="02040603050505030304" pitchFamily="18" charset="0"/>
                <a:cs typeface="Tahoma" panose="020B0604030504040204" pitchFamily="34" charset="0"/>
              </a:rPr>
              <a:t>colaborare</a:t>
            </a:r>
            <a:r>
              <a:rPr lang="fr-FR" altLang="ro-RO" sz="3500" dirty="0">
                <a:solidFill>
                  <a:schemeClr val="bg1"/>
                </a:solidFill>
                <a:latin typeface="Calisto MT" panose="02040603050505030304" pitchFamily="18" charset="0"/>
                <a:cs typeface="Tahoma" panose="020B0604030504040204" pitchFamily="34" charset="0"/>
              </a:rPr>
              <a:t> </a:t>
            </a:r>
            <a:r>
              <a:rPr lang="fr-FR" altLang="ro-RO" sz="3500" dirty="0" err="1">
                <a:solidFill>
                  <a:schemeClr val="bg1"/>
                </a:solidFill>
                <a:latin typeface="Calisto MT" panose="02040603050505030304" pitchFamily="18" charset="0"/>
                <a:cs typeface="Tahoma" panose="020B0604030504040204" pitchFamily="34" charset="0"/>
              </a:rPr>
              <a:t>semnat</a:t>
            </a:r>
            <a:r>
              <a:rPr lang="fr-FR" altLang="ro-RO" sz="3500" dirty="0">
                <a:solidFill>
                  <a:schemeClr val="bg1"/>
                </a:solidFill>
                <a:latin typeface="Calisto MT" panose="02040603050505030304" pitchFamily="18" charset="0"/>
                <a:cs typeface="Tahoma" panose="020B0604030504040204" pitchFamily="34" charset="0"/>
              </a:rPr>
              <a:t> </a:t>
            </a:r>
            <a:r>
              <a:rPr lang="fr-FR" altLang="ro-RO" sz="3500" dirty="0" err="1">
                <a:solidFill>
                  <a:schemeClr val="bg1"/>
                </a:solidFill>
                <a:latin typeface="Calisto MT" panose="02040603050505030304" pitchFamily="18" charset="0"/>
                <a:cs typeface="Tahoma" panose="020B0604030504040204" pitchFamily="34" charset="0"/>
              </a:rPr>
              <a:t>între</a:t>
            </a:r>
            <a:r>
              <a:rPr lang="ro-RO" altLang="ro-RO" sz="3500" dirty="0">
                <a:solidFill>
                  <a:schemeClr val="bg1"/>
                </a:solidFill>
                <a:latin typeface="Calisto MT" panose="02040603050505030304" pitchFamily="18" charset="0"/>
                <a:cs typeface="Tahoma" panose="020B0604030504040204" pitchFamily="34" charset="0"/>
              </a:rPr>
              <a:t> </a:t>
            </a:r>
            <a:r>
              <a:rPr lang="fr-FR" altLang="ro-RO" sz="3500" dirty="0" err="1">
                <a:solidFill>
                  <a:schemeClr val="bg1"/>
                </a:solidFill>
                <a:latin typeface="Calisto MT" panose="02040603050505030304" pitchFamily="18" charset="0"/>
                <a:cs typeface="Tahoma" panose="020B0604030504040204" pitchFamily="34" charset="0"/>
              </a:rPr>
              <a:t>Ministerul</a:t>
            </a:r>
            <a:r>
              <a:rPr lang="fr-FR" altLang="ro-RO" sz="3500" dirty="0">
                <a:solidFill>
                  <a:schemeClr val="bg1"/>
                </a:solidFill>
                <a:latin typeface="Calisto MT" panose="02040603050505030304" pitchFamily="18" charset="0"/>
                <a:cs typeface="Tahoma" panose="020B0604030504040204" pitchFamily="34" charset="0"/>
              </a:rPr>
              <a:t> </a:t>
            </a:r>
            <a:r>
              <a:rPr lang="fr-FR" altLang="ro-RO" sz="3500" dirty="0" err="1">
                <a:solidFill>
                  <a:schemeClr val="bg1"/>
                </a:solidFill>
                <a:latin typeface="Calisto MT" panose="02040603050505030304" pitchFamily="18" charset="0"/>
                <a:cs typeface="Tahoma" panose="020B0604030504040204" pitchFamily="34" charset="0"/>
              </a:rPr>
              <a:t>Educației</a:t>
            </a:r>
            <a:r>
              <a:rPr lang="fr-FR" altLang="ro-RO" sz="3500" dirty="0">
                <a:solidFill>
                  <a:schemeClr val="bg1"/>
                </a:solidFill>
                <a:latin typeface="Calisto MT" panose="02040603050505030304" pitchFamily="18" charset="0"/>
                <a:cs typeface="Tahoma" panose="020B0604030504040204" pitchFamily="34" charset="0"/>
              </a:rPr>
              <a:t> </a:t>
            </a:r>
            <a:r>
              <a:rPr lang="ro-RO" altLang="ro-RO" sz="3500" dirty="0">
                <a:solidFill>
                  <a:schemeClr val="bg1"/>
                </a:solidFill>
                <a:latin typeface="Calisto MT" panose="02040603050505030304" pitchFamily="18" charset="0"/>
                <a:cs typeface="Tahoma" panose="020B0604030504040204" pitchFamily="34" charset="0"/>
              </a:rPr>
              <a:t>Și</a:t>
            </a:r>
            <a:r>
              <a:rPr lang="fr-FR" altLang="ro-RO" sz="3500" dirty="0">
                <a:solidFill>
                  <a:schemeClr val="bg1"/>
                </a:solidFill>
                <a:latin typeface="Calisto MT" panose="02040603050505030304" pitchFamily="18" charset="0"/>
                <a:cs typeface="Tahoma" panose="020B0604030504040204" pitchFamily="34" charset="0"/>
              </a:rPr>
              <a:t> </a:t>
            </a:r>
            <a:r>
              <a:rPr lang="fr-FR" altLang="ro-RO" sz="3500" dirty="0" err="1">
                <a:solidFill>
                  <a:schemeClr val="bg1"/>
                </a:solidFill>
                <a:latin typeface="Calisto MT" panose="02040603050505030304" pitchFamily="18" charset="0"/>
                <a:cs typeface="Tahoma" panose="020B0604030504040204" pitchFamily="34" charset="0"/>
              </a:rPr>
              <a:t>Cercetării</a:t>
            </a:r>
            <a:r>
              <a:rPr lang="fr-FR" altLang="ro-RO" sz="3500" dirty="0">
                <a:solidFill>
                  <a:schemeClr val="bg1"/>
                </a:solidFill>
                <a:latin typeface="Calisto MT" panose="02040603050505030304" pitchFamily="18" charset="0"/>
                <a:cs typeface="Tahoma" panose="020B0604030504040204" pitchFamily="34" charset="0"/>
              </a:rPr>
              <a:t> </a:t>
            </a:r>
            <a:r>
              <a:rPr lang="fr-FR" altLang="ro-RO" sz="3500" dirty="0" err="1">
                <a:solidFill>
                  <a:schemeClr val="bg1"/>
                </a:solidFill>
                <a:latin typeface="Calisto MT" panose="02040603050505030304" pitchFamily="18" charset="0"/>
                <a:cs typeface="Tahoma" panose="020B0604030504040204" pitchFamily="34" charset="0"/>
              </a:rPr>
              <a:t>Științifice</a:t>
            </a:r>
            <a:r>
              <a:rPr lang="fr-FR" altLang="ro-RO" sz="3500" dirty="0">
                <a:solidFill>
                  <a:schemeClr val="bg1"/>
                </a:solidFill>
                <a:latin typeface="Calisto MT" panose="02040603050505030304" pitchFamily="18" charset="0"/>
                <a:cs typeface="Tahoma" panose="020B0604030504040204" pitchFamily="34" charset="0"/>
              </a:rPr>
              <a:t> </a:t>
            </a:r>
            <a:r>
              <a:rPr lang="fr-FR" altLang="ro-RO" sz="3500" dirty="0" err="1">
                <a:solidFill>
                  <a:schemeClr val="bg1"/>
                </a:solidFill>
                <a:latin typeface="Calisto MT" panose="02040603050505030304" pitchFamily="18" charset="0"/>
                <a:cs typeface="Tahoma" panose="020B0604030504040204" pitchFamily="34" charset="0"/>
              </a:rPr>
              <a:t>din</a:t>
            </a:r>
            <a:r>
              <a:rPr lang="fr-FR" altLang="ro-RO" sz="3500" dirty="0">
                <a:solidFill>
                  <a:schemeClr val="bg1"/>
                </a:solidFill>
                <a:latin typeface="Calisto MT" panose="02040603050505030304" pitchFamily="18" charset="0"/>
                <a:cs typeface="Tahoma" panose="020B0604030504040204" pitchFamily="34" charset="0"/>
              </a:rPr>
              <a:t> </a:t>
            </a:r>
            <a:r>
              <a:rPr lang="ro-RO" altLang="ro-RO" sz="3500" dirty="0">
                <a:solidFill>
                  <a:schemeClr val="bg1"/>
                </a:solidFill>
                <a:latin typeface="Calisto MT" panose="02040603050505030304" pitchFamily="18" charset="0"/>
                <a:cs typeface="Tahoma" panose="020B0604030504040204" pitchFamily="34" charset="0"/>
              </a:rPr>
              <a:t>R</a:t>
            </a:r>
            <a:r>
              <a:rPr lang="fr-FR" altLang="ro-RO" sz="3500" dirty="0" err="1">
                <a:solidFill>
                  <a:schemeClr val="bg1"/>
                </a:solidFill>
                <a:latin typeface="Calisto MT" panose="02040603050505030304" pitchFamily="18" charset="0"/>
                <a:cs typeface="Tahoma" panose="020B0604030504040204" pitchFamily="34" charset="0"/>
              </a:rPr>
              <a:t>omânia</a:t>
            </a:r>
            <a:r>
              <a:rPr lang="ro-RO" altLang="ro-RO" sz="3500" dirty="0">
                <a:solidFill>
                  <a:schemeClr val="bg1"/>
                </a:solidFill>
                <a:latin typeface="Calisto MT" panose="02040603050505030304" pitchFamily="18" charset="0"/>
                <a:cs typeface="Tahoma" panose="020B0604030504040204" pitchFamily="34" charset="0"/>
              </a:rPr>
              <a:t> </a:t>
            </a:r>
            <a:r>
              <a:rPr lang="fr-FR" altLang="ro-RO" sz="3500" dirty="0" err="1">
                <a:solidFill>
                  <a:schemeClr val="bg1"/>
                </a:solidFill>
                <a:latin typeface="Calisto MT" panose="02040603050505030304" pitchFamily="18" charset="0"/>
                <a:cs typeface="Tahoma" panose="020B0604030504040204" pitchFamily="34" charset="0"/>
              </a:rPr>
              <a:t>și</a:t>
            </a:r>
            <a:r>
              <a:rPr lang="fr-FR" altLang="ro-RO" sz="3500" dirty="0">
                <a:solidFill>
                  <a:schemeClr val="bg1"/>
                </a:solidFill>
                <a:latin typeface="Calisto MT" panose="02040603050505030304" pitchFamily="18" charset="0"/>
                <a:cs typeface="Tahoma" panose="020B0604030504040204" pitchFamily="34" charset="0"/>
              </a:rPr>
              <a:t> </a:t>
            </a:r>
            <a:r>
              <a:rPr lang="fr-FR" altLang="ro-RO" sz="3500" dirty="0" err="1">
                <a:solidFill>
                  <a:schemeClr val="bg1"/>
                </a:solidFill>
                <a:latin typeface="Calisto MT" panose="02040603050505030304" pitchFamily="18" charset="0"/>
                <a:cs typeface="Tahoma" panose="020B0604030504040204" pitchFamily="34" charset="0"/>
              </a:rPr>
              <a:t>Institutul</a:t>
            </a:r>
            <a:r>
              <a:rPr lang="fr-FR" altLang="ro-RO" sz="3500" dirty="0">
                <a:solidFill>
                  <a:schemeClr val="bg1"/>
                </a:solidFill>
                <a:latin typeface="Calisto MT" panose="02040603050505030304" pitchFamily="18" charset="0"/>
                <a:cs typeface="Tahoma" panose="020B0604030504040204" pitchFamily="34" charset="0"/>
              </a:rPr>
              <a:t> </a:t>
            </a:r>
            <a:r>
              <a:rPr lang="fr-FR" altLang="ro-RO" sz="3500" dirty="0" err="1">
                <a:solidFill>
                  <a:schemeClr val="bg1"/>
                </a:solidFill>
                <a:latin typeface="Calisto MT" panose="02040603050505030304" pitchFamily="18" charset="0"/>
                <a:cs typeface="Tahoma" panose="020B0604030504040204" pitchFamily="34" charset="0"/>
              </a:rPr>
              <a:t>Cervantes</a:t>
            </a:r>
            <a:r>
              <a:rPr lang="fr-FR" altLang="ro-RO" sz="3500" dirty="0">
                <a:solidFill>
                  <a:schemeClr val="bg1"/>
                </a:solidFill>
                <a:latin typeface="Calisto MT" panose="02040603050505030304" pitchFamily="18" charset="0"/>
                <a:cs typeface="Tahoma" panose="020B0604030504040204" pitchFamily="34" charset="0"/>
              </a:rPr>
              <a:t> </a:t>
            </a:r>
            <a:r>
              <a:rPr lang="ro-RO" altLang="ro-RO" sz="3500" dirty="0">
                <a:solidFill>
                  <a:schemeClr val="bg1"/>
                </a:solidFill>
                <a:latin typeface="Calisto MT" panose="02040603050505030304" pitchFamily="18" charset="0"/>
                <a:cs typeface="Tahoma" panose="020B0604030504040204" pitchFamily="34" charset="0"/>
              </a:rPr>
              <a:t> </a:t>
            </a:r>
            <a:r>
              <a:rPr lang="fr-FR" altLang="ro-RO" sz="3500" dirty="0" err="1">
                <a:solidFill>
                  <a:schemeClr val="bg1"/>
                </a:solidFill>
                <a:latin typeface="Calisto MT" panose="02040603050505030304" pitchFamily="18" charset="0"/>
                <a:cs typeface="Tahoma" panose="020B0604030504040204" pitchFamily="34" charset="0"/>
              </a:rPr>
              <a:t>din</a:t>
            </a:r>
            <a:r>
              <a:rPr lang="fr-FR" altLang="ro-RO" sz="3500" dirty="0">
                <a:solidFill>
                  <a:schemeClr val="bg1"/>
                </a:solidFill>
                <a:latin typeface="Calisto MT" panose="02040603050505030304" pitchFamily="18" charset="0"/>
                <a:cs typeface="Tahoma" panose="020B0604030504040204" pitchFamily="34" charset="0"/>
              </a:rPr>
              <a:t> 24 </a:t>
            </a:r>
            <a:r>
              <a:rPr lang="fr-FR" altLang="ro-RO" sz="3500" dirty="0" err="1">
                <a:solidFill>
                  <a:schemeClr val="bg1"/>
                </a:solidFill>
                <a:latin typeface="Calisto MT" panose="02040603050505030304" pitchFamily="18" charset="0"/>
                <a:cs typeface="Tahoma" panose="020B0604030504040204" pitchFamily="34" charset="0"/>
              </a:rPr>
              <a:t>martie</a:t>
            </a:r>
            <a:r>
              <a:rPr lang="fr-FR" altLang="ro-RO" sz="3500" dirty="0">
                <a:solidFill>
                  <a:schemeClr val="bg1"/>
                </a:solidFill>
                <a:latin typeface="Calisto MT" panose="02040603050505030304" pitchFamily="18" charset="0"/>
                <a:cs typeface="Tahoma" panose="020B0604030504040204" pitchFamily="34" charset="0"/>
              </a:rPr>
              <a:t> 2009</a:t>
            </a:r>
            <a:r>
              <a:rPr lang="ro-RO" altLang="ro-RO" sz="3500" dirty="0">
                <a:solidFill>
                  <a:schemeClr val="bg1"/>
                </a:solidFill>
                <a:latin typeface="Calisto MT" panose="02040603050505030304" pitchFamily="18" charset="0"/>
                <a:cs typeface="Tahoma" panose="020B0604030504040204" pitchFamily="34" charset="0"/>
              </a:rPr>
              <a:t>, nr. 9772/ </a:t>
            </a:r>
            <a:r>
              <a:rPr lang="ro-RO" altLang="ro-RO" sz="3500" dirty="0" smtClean="0">
                <a:solidFill>
                  <a:schemeClr val="bg1"/>
                </a:solidFill>
                <a:latin typeface="Calisto MT" panose="02040603050505030304" pitchFamily="18" charset="0"/>
                <a:cs typeface="Tahoma" panose="020B0604030504040204" pitchFamily="34" charset="0"/>
              </a:rPr>
              <a:t>24.06.2015</a:t>
            </a:r>
            <a:r>
              <a:rPr lang="en-US" altLang="ro-RO" sz="3500" dirty="0" smtClean="0">
                <a:solidFill>
                  <a:schemeClr val="bg1"/>
                </a:solidFill>
                <a:latin typeface="Calisto MT" panose="02040603050505030304" pitchFamily="18" charset="0"/>
                <a:cs typeface="Tahoma" panose="020B0604030504040204" pitchFamily="34" charset="0"/>
              </a:rPr>
              <a:t>;</a:t>
            </a:r>
            <a:endParaRPr lang="en-US" altLang="ro-RO" sz="3500" dirty="0">
              <a:solidFill>
                <a:schemeClr val="bg1"/>
              </a:solidFill>
              <a:latin typeface="Calisto MT" panose="02040603050505030304" pitchFamily="18" charset="0"/>
              <a:cs typeface="Tahoma" panose="020B0604030504040204" pitchFamily="34" charset="0"/>
            </a:endParaRPr>
          </a:p>
          <a:p>
            <a:pPr algn="just">
              <a:buFont typeface="Wingdings" panose="05000000000000000000" pitchFamily="2" charset="2"/>
              <a:buChar char="ü"/>
            </a:pPr>
            <a:r>
              <a:rPr lang="ro-RO" altLang="ro-RO" sz="3500" dirty="0" smtClean="0">
                <a:solidFill>
                  <a:schemeClr val="bg1"/>
                </a:solidFill>
                <a:latin typeface="Calisto MT" panose="02040603050505030304" pitchFamily="18" charset="0"/>
                <a:cs typeface="Tahoma" panose="020B0604030504040204" pitchFamily="34" charset="0"/>
              </a:rPr>
              <a:t>Protocol de colaborare privind derularea în România a programului FLEX – </a:t>
            </a:r>
            <a:r>
              <a:rPr lang="ro-RO" altLang="ro-RO" sz="3500" dirty="0" err="1" smtClean="0">
                <a:solidFill>
                  <a:schemeClr val="bg1"/>
                </a:solidFill>
                <a:latin typeface="Calisto MT" panose="02040603050505030304" pitchFamily="18" charset="0"/>
                <a:cs typeface="Tahoma" panose="020B0604030504040204" pitchFamily="34" charset="0"/>
              </a:rPr>
              <a:t>Future</a:t>
            </a:r>
            <a:r>
              <a:rPr lang="ro-RO" altLang="ro-RO" sz="3500" dirty="0" smtClean="0">
                <a:solidFill>
                  <a:schemeClr val="bg1"/>
                </a:solidFill>
                <a:latin typeface="Calisto MT" panose="02040603050505030304" pitchFamily="18" charset="0"/>
                <a:cs typeface="Tahoma" panose="020B0604030504040204" pitchFamily="34" charset="0"/>
              </a:rPr>
              <a:t> </a:t>
            </a:r>
            <a:r>
              <a:rPr lang="ro-RO" altLang="ro-RO" sz="3500" dirty="0" err="1" smtClean="0">
                <a:solidFill>
                  <a:schemeClr val="bg1"/>
                </a:solidFill>
                <a:latin typeface="Calisto MT" panose="02040603050505030304" pitchFamily="18" charset="0"/>
                <a:cs typeface="Tahoma" panose="020B0604030504040204" pitchFamily="34" charset="0"/>
              </a:rPr>
              <a:t>Leaders</a:t>
            </a:r>
            <a:r>
              <a:rPr lang="ro-RO" altLang="ro-RO" sz="3500" dirty="0" smtClean="0">
                <a:solidFill>
                  <a:schemeClr val="bg1"/>
                </a:solidFill>
                <a:latin typeface="Calisto MT" panose="02040603050505030304" pitchFamily="18" charset="0"/>
                <a:cs typeface="Tahoma" panose="020B0604030504040204" pitchFamily="34" charset="0"/>
              </a:rPr>
              <a:t> Exchange Program – nr. 10584/06.10.2015 (valabil până la data de 06.10.2020)</a:t>
            </a:r>
            <a:r>
              <a:rPr lang="en-US" altLang="ro-RO" sz="3500" dirty="0" smtClean="0">
                <a:solidFill>
                  <a:schemeClr val="bg1"/>
                </a:solidFill>
                <a:latin typeface="Calisto MT" panose="02040603050505030304" pitchFamily="18" charset="0"/>
                <a:cs typeface="Tahoma" panose="020B0604030504040204" pitchFamily="34" charset="0"/>
              </a:rPr>
              <a:t>;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en-US" altLang="ro-RO" sz="3500" dirty="0">
                <a:solidFill>
                  <a:schemeClr val="bg1"/>
                </a:solidFill>
                <a:latin typeface="Calisto MT" panose="02040603050505030304" pitchFamily="18" charset="0"/>
                <a:cs typeface="Tahoma" panose="020B0604030504040204" pitchFamily="34" charset="0"/>
              </a:rPr>
              <a:t>Protocol de </a:t>
            </a:r>
            <a:r>
              <a:rPr lang="en-US" altLang="ro-RO" sz="3500" dirty="0" err="1">
                <a:solidFill>
                  <a:schemeClr val="bg1"/>
                </a:solidFill>
                <a:latin typeface="Calisto MT" panose="02040603050505030304" pitchFamily="18" charset="0"/>
                <a:cs typeface="Tahoma" panose="020B0604030504040204" pitchFamily="34" charset="0"/>
              </a:rPr>
              <a:t>colaborare</a:t>
            </a:r>
            <a:r>
              <a:rPr lang="en-US" altLang="ro-RO" sz="3500" dirty="0">
                <a:solidFill>
                  <a:schemeClr val="bg1"/>
                </a:solidFill>
                <a:latin typeface="Calisto MT" panose="02040603050505030304" pitchFamily="18" charset="0"/>
                <a:cs typeface="Tahoma" panose="020B0604030504040204" pitchFamily="34" charset="0"/>
              </a:rPr>
              <a:t> </a:t>
            </a:r>
            <a:r>
              <a:rPr lang="ro-RO" altLang="ro-RO" sz="3500" dirty="0">
                <a:solidFill>
                  <a:schemeClr val="bg1"/>
                </a:solidFill>
                <a:latin typeface="Calisto MT" panose="02040603050505030304" pitchFamily="18" charset="0"/>
                <a:cs typeface="Tahoma" panose="020B0604030504040204" pitchFamily="34" charset="0"/>
              </a:rPr>
              <a:t>între Ministerul Educației Naționale și Asociația Română a Profesorilor de Limba Franceză privind </a:t>
            </a:r>
            <a:r>
              <a:rPr lang="ro-RO" sz="3500" dirty="0">
                <a:solidFill>
                  <a:schemeClr val="bg1"/>
                </a:solidFill>
                <a:latin typeface="Calisto MT" panose="02040603050505030304" pitchFamily="18" charset="0"/>
              </a:rPr>
              <a:t>implementarea unei serii de acțiuni</a:t>
            </a:r>
            <a:r>
              <a:rPr lang="ro-RO" sz="3500" b="1" dirty="0">
                <a:solidFill>
                  <a:schemeClr val="bg1"/>
                </a:solidFill>
                <a:latin typeface="Calisto MT" panose="02040603050505030304" pitchFamily="18" charset="0"/>
              </a:rPr>
              <a:t> </a:t>
            </a:r>
            <a:r>
              <a:rPr lang="ro-RO" sz="3500" dirty="0">
                <a:solidFill>
                  <a:schemeClr val="bg1"/>
                </a:solidFill>
                <a:latin typeface="Calisto MT" panose="02040603050505030304" pitchFamily="18" charset="0"/>
              </a:rPr>
              <a:t>culturale și educative adresate elevilor și cadrelor didactice pentru promovarea limbii franceze și a francofoniei în învățământul preuniversitar – nr. </a:t>
            </a:r>
            <a:r>
              <a:rPr lang="fr-FR" sz="3500" dirty="0">
                <a:solidFill>
                  <a:schemeClr val="bg1"/>
                </a:solidFill>
                <a:latin typeface="Calisto MT" panose="02040603050505030304" pitchFamily="18" charset="0"/>
              </a:rPr>
              <a:t>11372/ </a:t>
            </a:r>
            <a:r>
              <a:rPr lang="fr-FR" sz="3500" dirty="0" smtClean="0">
                <a:solidFill>
                  <a:schemeClr val="bg1"/>
                </a:solidFill>
                <a:latin typeface="Calisto MT" panose="02040603050505030304" pitchFamily="18" charset="0"/>
              </a:rPr>
              <a:t>12.12.2016.</a:t>
            </a:r>
            <a:endParaRPr lang="en-US" altLang="ro-RO" sz="3500" dirty="0" smtClean="0">
              <a:solidFill>
                <a:schemeClr val="bg1"/>
              </a:solidFill>
              <a:latin typeface="Calisto MT" panose="02040603050505030304" pitchFamily="18" charset="0"/>
              <a:cs typeface="Tahoma" panose="020B0604030504040204" pitchFamily="34" charset="0"/>
            </a:endParaRPr>
          </a:p>
          <a:p>
            <a:pPr algn="just">
              <a:buFont typeface="Wingdings" panose="05000000000000000000" pitchFamily="2" charset="2"/>
              <a:buChar char="ü"/>
            </a:pPr>
            <a:endParaRPr lang="en-US" altLang="ro-RO" sz="2500" dirty="0" smtClean="0">
              <a:solidFill>
                <a:schemeClr val="bg1"/>
              </a:solidFill>
              <a:latin typeface="Calisto MT" panose="02040603050505030304" pitchFamily="18" charset="0"/>
              <a:cs typeface="Tahoma" panose="020B0604030504040204" pitchFamily="34" charset="0"/>
            </a:endParaRPr>
          </a:p>
          <a:p>
            <a:pPr algn="just">
              <a:buFont typeface="Wingdings" panose="05000000000000000000" pitchFamily="2" charset="2"/>
              <a:buChar char="ü"/>
            </a:pPr>
            <a:endParaRPr lang="ro-RO" altLang="ro-RO" sz="2500" dirty="0">
              <a:solidFill>
                <a:schemeClr val="bg1"/>
              </a:solidFill>
              <a:latin typeface="Calisto MT" panose="02040603050505030304" pitchFamily="18" charset="0"/>
              <a:cs typeface="Tahoma" panose="020B0604030504040204" pitchFamily="34" charset="0"/>
            </a:endParaRPr>
          </a:p>
          <a:p>
            <a:pPr algn="just"/>
            <a:endParaRPr lang="en-US" altLang="ro-RO" sz="2500" dirty="0">
              <a:solidFill>
                <a:schemeClr val="bg1"/>
              </a:solidFill>
              <a:latin typeface="Calisto MT" panose="02040603050505030304" pitchFamily="18" charset="0"/>
              <a:cs typeface="Tahoma" panose="020B0604030504040204" pitchFamily="34" charset="0"/>
            </a:endParaRPr>
          </a:p>
          <a:p>
            <a:pPr algn="just">
              <a:buFont typeface="Wingdings" panose="05000000000000000000" pitchFamily="2" charset="2"/>
              <a:buChar char="ü"/>
            </a:pPr>
            <a:endParaRPr lang="en-US" altLang="ro-RO" sz="1600" dirty="0" smtClean="0">
              <a:solidFill>
                <a:schemeClr val="bg1"/>
              </a:solidFill>
              <a:latin typeface="Calisto MT" panose="02040603050505030304" pitchFamily="18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indent="0" algn="just">
              <a:buNone/>
            </a:pPr>
            <a:endParaRPr lang="ro-RO" altLang="ro-RO" sz="1600" dirty="0">
              <a:latin typeface="Calisto MT" panose="02040603050505030304" pitchFamily="18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ro-RO" altLang="ro-RO" sz="2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ro-RO" dirty="0"/>
          </a:p>
        </p:txBody>
      </p:sp>
    </p:spTree>
    <p:extLst>
      <p:ext uri="{BB962C8B-B14F-4D97-AF65-F5344CB8AC3E}">
        <p14:creationId xmlns:p14="http://schemas.microsoft.com/office/powerpoint/2010/main" val="19375687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18903" y="949234"/>
            <a:ext cx="10833462" cy="391886"/>
          </a:xfrm>
        </p:spPr>
        <p:txBody>
          <a:bodyPr>
            <a:normAutofit fontScale="90000"/>
          </a:bodyPr>
          <a:lstStyle/>
          <a:p>
            <a:pPr algn="ctr"/>
            <a:r>
              <a:rPr lang="en-US" altLang="ro-RO" sz="2000" dirty="0" smtClean="0">
                <a:latin typeface="Calisto MT" panose="02040603050505030304" pitchFamily="18" charset="0"/>
                <a:cs typeface="Times New Roman" panose="02020603050405020304" pitchFamily="18" charset="0"/>
              </a:rPr>
              <a:t/>
            </a:r>
            <a:br>
              <a:rPr lang="en-US" altLang="ro-RO" sz="2000" dirty="0" smtClean="0">
                <a:latin typeface="Calisto MT" panose="02040603050505030304" pitchFamily="18" charset="0"/>
                <a:cs typeface="Times New Roman" panose="02020603050405020304" pitchFamily="18" charset="0"/>
              </a:rPr>
            </a:br>
            <a:r>
              <a:rPr lang="en-US" altLang="ro-RO" sz="2000" dirty="0">
                <a:latin typeface="Calisto MT" panose="02040603050505030304" pitchFamily="18" charset="0"/>
                <a:cs typeface="Times New Roman" panose="02020603050405020304" pitchFamily="18" charset="0"/>
              </a:rPr>
              <a:t/>
            </a:r>
            <a:br>
              <a:rPr lang="en-US" altLang="ro-RO" sz="2000" dirty="0">
                <a:latin typeface="Calisto MT" panose="02040603050505030304" pitchFamily="18" charset="0"/>
                <a:cs typeface="Times New Roman" panose="02020603050405020304" pitchFamily="18" charset="0"/>
              </a:rPr>
            </a:br>
            <a:r>
              <a:rPr lang="en-US" altLang="ro-RO" sz="2000" dirty="0" smtClean="0">
                <a:latin typeface="Calisto MT" panose="02040603050505030304" pitchFamily="18" charset="0"/>
                <a:cs typeface="Times New Roman" panose="02020603050405020304" pitchFamily="18" charset="0"/>
              </a:rPr>
              <a:t>ACORDURI </a:t>
            </a:r>
            <a:r>
              <a:rPr lang="en-US" altLang="ro-RO" sz="2000" dirty="0">
                <a:latin typeface="Calisto MT" panose="02040603050505030304" pitchFamily="18" charset="0"/>
                <a:cs typeface="Times New Roman" panose="02020603050405020304" pitchFamily="18" charset="0"/>
              </a:rPr>
              <a:t>DE PARTENERIAT/ </a:t>
            </a:r>
            <a:r>
              <a:rPr lang="ro-RO" altLang="ro-RO" sz="2000" dirty="0">
                <a:latin typeface="Calisto MT" panose="02040603050505030304" pitchFamily="18" charset="0"/>
                <a:cs typeface="Times New Roman" panose="02020603050405020304" pitchFamily="18" charset="0"/>
              </a:rPr>
              <a:t>CONVENȚII</a:t>
            </a:r>
            <a:r>
              <a:rPr lang="en-US" altLang="ro-RO" sz="2000" dirty="0">
                <a:latin typeface="Calisto MT" panose="02040603050505030304" pitchFamily="18" charset="0"/>
                <a:cs typeface="Times New Roman" panose="02020603050405020304" pitchFamily="18" charset="0"/>
              </a:rPr>
              <a:t> </a:t>
            </a:r>
            <a:r>
              <a:rPr lang="ro-RO" altLang="ro-RO" sz="2000" dirty="0">
                <a:latin typeface="Calisto MT" panose="02040603050505030304" pitchFamily="18" charset="0"/>
                <a:cs typeface="Times New Roman" panose="02020603050405020304" pitchFamily="18" charset="0"/>
              </a:rPr>
              <a:t>/</a:t>
            </a:r>
            <a:r>
              <a:rPr lang="en-US" altLang="ro-RO" sz="2000" dirty="0">
                <a:latin typeface="Calisto MT" panose="02040603050505030304" pitchFamily="18" charset="0"/>
                <a:cs typeface="Times New Roman" panose="02020603050405020304" pitchFamily="18" charset="0"/>
              </a:rPr>
              <a:t>PROTOCOALE</a:t>
            </a:r>
            <a:r>
              <a:rPr lang="ro-RO" altLang="ro-RO" sz="2000" dirty="0">
                <a:latin typeface="Calisto MT" panose="02040603050505030304" pitchFamily="18" charset="0"/>
                <a:cs typeface="Times New Roman" panose="02020603050405020304" pitchFamily="18" charset="0"/>
              </a:rPr>
              <a:t> DE COLABORARE </a:t>
            </a:r>
            <a:r>
              <a:rPr lang="en-US" altLang="ro-RO" sz="2000" dirty="0" smtClean="0">
                <a:latin typeface="Calisto MT" panose="02040603050505030304" pitchFamily="18" charset="0"/>
                <a:cs typeface="Times New Roman" panose="02020603050405020304" pitchFamily="18" charset="0"/>
              </a:rPr>
              <a:t>SPECIFICE</a:t>
            </a:r>
            <a:r>
              <a:rPr lang="en-US" b="1" dirty="0">
                <a:latin typeface="Calisto MT" panose="02040603050505030304" pitchFamily="18" charset="0"/>
              </a:rPr>
              <a:t/>
            </a:r>
            <a:br>
              <a:rPr lang="en-US" b="1" dirty="0">
                <a:latin typeface="Calisto MT" panose="02040603050505030304" pitchFamily="18" charset="0"/>
              </a:rPr>
            </a:br>
            <a:endParaRPr lang="ro-RO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02080" y="2377439"/>
            <a:ext cx="10102533" cy="3542491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endParaRPr lang="en-US" altLang="ro-RO" dirty="0">
              <a:solidFill>
                <a:schemeClr val="tx1"/>
              </a:solidFill>
              <a:latin typeface="Calisto MT" panose="02040603050505030304" pitchFamily="18" charset="0"/>
              <a:cs typeface="Tahoma" panose="020B0604030504040204" pitchFamily="34" charset="0"/>
            </a:endParaRPr>
          </a:p>
          <a:p>
            <a:pPr marL="0" indent="0" algn="just">
              <a:buNone/>
            </a:pPr>
            <a:endParaRPr lang="ro-RO" altLang="ro-RO" dirty="0">
              <a:solidFill>
                <a:srgbClr val="FF0000"/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just"/>
            <a:endParaRPr lang="en-US" altLang="ro-RO" dirty="0" smtClean="0">
              <a:solidFill>
                <a:srgbClr val="FF0000"/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just"/>
            <a:endParaRPr lang="en-US" altLang="ro-RO" dirty="0"/>
          </a:p>
        </p:txBody>
      </p:sp>
      <p:sp>
        <p:nvSpPr>
          <p:cNvPr id="5" name="Rectangle 4"/>
          <p:cNvSpPr/>
          <p:nvPr/>
        </p:nvSpPr>
        <p:spPr>
          <a:xfrm>
            <a:off x="1105989" y="1968137"/>
            <a:ext cx="8038011" cy="13803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49580">
              <a:lnSpc>
                <a:spcPct val="107000"/>
              </a:lnSpc>
              <a:spcAft>
                <a:spcPts val="800"/>
              </a:spcAft>
            </a:pPr>
            <a:r>
              <a:rPr lang="fr-FR" b="1" dirty="0" smtClean="0">
                <a:solidFill>
                  <a:schemeClr val="bg1"/>
                </a:solidFill>
                <a:latin typeface="Calisto MT" panose="020406030505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fr-FR" b="1" dirty="0" err="1">
                <a:solidFill>
                  <a:schemeClr val="bg1"/>
                </a:solidFill>
                <a:latin typeface="Calisto MT" panose="020406030505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în</a:t>
            </a:r>
            <a:r>
              <a:rPr lang="fr-FR" b="1" dirty="0">
                <a:solidFill>
                  <a:schemeClr val="bg1"/>
                </a:solidFill>
                <a:latin typeface="Calisto MT" panose="020406030505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b="1" dirty="0" err="1">
                <a:solidFill>
                  <a:schemeClr val="bg1"/>
                </a:solidFill>
                <a:latin typeface="Calisto MT" panose="020406030505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curs</a:t>
            </a:r>
            <a:r>
              <a:rPr lang="fr-FR" b="1" dirty="0">
                <a:solidFill>
                  <a:schemeClr val="bg1"/>
                </a:solidFill>
                <a:latin typeface="Calisto MT" panose="020406030505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de </a:t>
            </a:r>
            <a:r>
              <a:rPr lang="fr-FR" b="1" dirty="0" err="1">
                <a:solidFill>
                  <a:schemeClr val="bg1"/>
                </a:solidFill>
                <a:latin typeface="Calisto MT" panose="020406030505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avizare</a:t>
            </a:r>
            <a:endParaRPr lang="ro-RO" sz="1600" b="1" dirty="0">
              <a:solidFill>
                <a:schemeClr val="bg1"/>
              </a:solidFill>
              <a:latin typeface="Calisto MT" panose="0204060305050503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lvl="0" indent="-285750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fr-FR" dirty="0" err="1">
                <a:solidFill>
                  <a:schemeClr val="bg1"/>
                </a:solidFill>
                <a:latin typeface="Calisto MT" panose="020406030505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Acord</a:t>
            </a:r>
            <a:r>
              <a:rPr lang="fr-FR" dirty="0">
                <a:solidFill>
                  <a:schemeClr val="bg1"/>
                </a:solidFill>
                <a:latin typeface="Calisto MT" panose="020406030505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de </a:t>
            </a:r>
            <a:r>
              <a:rPr lang="fr-FR" dirty="0" err="1">
                <a:solidFill>
                  <a:schemeClr val="bg1"/>
                </a:solidFill>
                <a:latin typeface="Calisto MT" panose="020406030505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parteneriat</a:t>
            </a:r>
            <a:r>
              <a:rPr lang="fr-FR" dirty="0">
                <a:solidFill>
                  <a:schemeClr val="bg1"/>
                </a:solidFill>
                <a:latin typeface="Calisto MT" panose="020406030505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MEN - Goethe Institut </a:t>
            </a:r>
            <a:r>
              <a:rPr lang="fr-FR" dirty="0" smtClean="0">
                <a:solidFill>
                  <a:schemeClr val="bg1"/>
                </a:solidFill>
                <a:latin typeface="Calisto MT" panose="020406030505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</a:p>
          <a:p>
            <a:pPr marL="285750" lvl="0" indent="-285750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fr-FR" dirty="0" smtClean="0">
                <a:solidFill>
                  <a:schemeClr val="bg1"/>
                </a:solidFill>
                <a:latin typeface="Calisto MT" panose="020406030505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Protocol </a:t>
            </a:r>
            <a:r>
              <a:rPr lang="fr-FR" dirty="0">
                <a:solidFill>
                  <a:schemeClr val="bg1"/>
                </a:solidFill>
                <a:latin typeface="Calisto MT" panose="020406030505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MEN – </a:t>
            </a:r>
            <a:r>
              <a:rPr lang="fr-FR" dirty="0" smtClean="0">
                <a:solidFill>
                  <a:schemeClr val="bg1"/>
                </a:solidFill>
                <a:latin typeface="Calisto MT" panose="020406030505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FACES.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dirty="0">
                <a:solidFill>
                  <a:schemeClr val="bg1"/>
                </a:solidFill>
                <a:latin typeface="Calisto MT" panose="020406030505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ro-RO" sz="1600" dirty="0">
              <a:solidFill>
                <a:schemeClr val="bg1"/>
              </a:solidFill>
              <a:effectLst/>
              <a:latin typeface="Calisto MT" panose="0204060305050503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29501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923109" y="-966650"/>
            <a:ext cx="10526282" cy="4058194"/>
          </a:xfrm>
        </p:spPr>
        <p:txBody>
          <a:bodyPr>
            <a:normAutofit/>
          </a:bodyPr>
          <a:lstStyle/>
          <a:p>
            <a:pPr algn="ctr"/>
            <a:r>
              <a:rPr lang="en-US" dirty="0" smtClean="0">
                <a:latin typeface="Calisto MT" panose="02040603050505030304" pitchFamily="18" charset="0"/>
              </a:rPr>
              <a:t>UN AN </a:t>
            </a:r>
            <a:r>
              <a:rPr lang="ro-RO" dirty="0" smtClean="0">
                <a:latin typeface="Calisto MT" panose="02040603050505030304" pitchFamily="18" charset="0"/>
              </a:rPr>
              <a:t>Ș</a:t>
            </a:r>
            <a:r>
              <a:rPr lang="en-US" dirty="0" smtClean="0">
                <a:latin typeface="Calisto MT" panose="02040603050505030304" pitchFamily="18" charset="0"/>
              </a:rPr>
              <a:t>COLAR </a:t>
            </a:r>
            <a:r>
              <a:rPr lang="ro-RO" dirty="0" smtClean="0">
                <a:latin typeface="Calisto MT" panose="02040603050505030304" pitchFamily="18" charset="0"/>
              </a:rPr>
              <a:t>RODNIC, CU OAMENI BUNI ALĂTURI!</a:t>
            </a:r>
            <a:endParaRPr lang="ro-RO" dirty="0">
              <a:latin typeface="Calisto MT" panose="02040603050505030304" pitchFamily="18" charset="0"/>
            </a:endParaRPr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1689463" y="5132981"/>
            <a:ext cx="8595360" cy="860400"/>
          </a:xfrm>
        </p:spPr>
        <p:txBody>
          <a:bodyPr/>
          <a:lstStyle/>
          <a:p>
            <a:r>
              <a:rPr lang="ro-RO" dirty="0" smtClean="0"/>
              <a:t>Manuela-Delia </a:t>
            </a:r>
            <a:r>
              <a:rPr lang="ro-RO" dirty="0"/>
              <a:t>ANGHEL                                   </a:t>
            </a:r>
            <a:r>
              <a:rPr lang="ro-RO" dirty="0" smtClean="0"/>
              <a:t>Rodica-Diana </a:t>
            </a:r>
            <a:r>
              <a:rPr lang="ro-RO" dirty="0"/>
              <a:t>CHERCIU</a:t>
            </a:r>
          </a:p>
        </p:txBody>
      </p:sp>
    </p:spTree>
    <p:extLst>
      <p:ext uri="{BB962C8B-B14F-4D97-AF65-F5344CB8AC3E}">
        <p14:creationId xmlns:p14="http://schemas.microsoft.com/office/powerpoint/2010/main" val="13666391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4035" y="-1393370"/>
            <a:ext cx="10441576" cy="5460273"/>
          </a:xfrm>
        </p:spPr>
        <p:txBody>
          <a:bodyPr>
            <a:normAutofit/>
          </a:bodyPr>
          <a:lstStyle/>
          <a:p>
            <a:r>
              <a:rPr lang="ro-RO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S</a:t>
            </a:r>
            <a:r>
              <a:rPr lang="en-US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TRUCTURA ANULUI ŞCOLAR </a:t>
            </a:r>
            <a:r>
              <a:rPr lang="it-IT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201</a:t>
            </a:r>
            <a:r>
              <a:rPr lang="ro-RO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9</a:t>
            </a:r>
            <a:r>
              <a:rPr lang="it-IT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-20</a:t>
            </a:r>
            <a:r>
              <a:rPr lang="ro-RO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20</a:t>
            </a:r>
            <a:r>
              <a:rPr lang="it-IT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/>
            </a:r>
            <a:br>
              <a:rPr lang="it-IT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</a:br>
            <a:endParaRPr lang="ro-RO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23406" y="1802674"/>
            <a:ext cx="10381205" cy="4476206"/>
          </a:xfrm>
        </p:spPr>
        <p:txBody>
          <a:bodyPr>
            <a:normAutofit fontScale="55000" lnSpcReduction="20000"/>
          </a:bodyPr>
          <a:lstStyle/>
          <a:p>
            <a:pPr marL="0" indent="0">
              <a:spcBef>
                <a:spcPct val="0"/>
              </a:spcBef>
              <a:buClr>
                <a:srgbClr val="FFFF99"/>
              </a:buClr>
              <a:buNone/>
            </a:pPr>
            <a:r>
              <a:rPr lang="en-US" altLang="en-US" sz="3500" b="1" dirty="0" err="1">
                <a:solidFill>
                  <a:schemeClr val="tx1"/>
                </a:solidFill>
                <a:latin typeface="Calisto MT" panose="0204060305050503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Structura</a:t>
            </a:r>
            <a:r>
              <a:rPr lang="en-US" altLang="en-US" sz="3500" b="1" dirty="0">
                <a:solidFill>
                  <a:schemeClr val="tx1"/>
                </a:solidFill>
                <a:latin typeface="Calisto MT" panose="0204060305050503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3500" b="1" dirty="0" err="1">
                <a:solidFill>
                  <a:schemeClr val="tx1"/>
                </a:solidFill>
                <a:latin typeface="Calisto MT" panose="0204060305050503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anului</a:t>
            </a:r>
            <a:r>
              <a:rPr lang="en-US" altLang="en-US" sz="3500" b="1" dirty="0">
                <a:solidFill>
                  <a:schemeClr val="tx1"/>
                </a:solidFill>
                <a:latin typeface="Calisto MT" panose="0204060305050503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ro-RO" altLang="en-US" sz="3500" b="1" dirty="0" err="1">
                <a:solidFill>
                  <a:schemeClr val="tx1"/>
                </a:solidFill>
                <a:latin typeface="Calisto MT" panose="0204060305050503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ş</a:t>
            </a:r>
            <a:r>
              <a:rPr lang="en-US" altLang="en-US" sz="3500" b="1" dirty="0" err="1">
                <a:solidFill>
                  <a:schemeClr val="tx1"/>
                </a:solidFill>
                <a:latin typeface="Calisto MT" panose="0204060305050503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colar</a:t>
            </a:r>
            <a:r>
              <a:rPr lang="en-US" altLang="en-US" sz="3500" b="1" dirty="0">
                <a:solidFill>
                  <a:schemeClr val="tx1"/>
                </a:solidFill>
                <a:latin typeface="Calisto MT" panose="0204060305050503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3500" b="1" dirty="0" smtClean="0">
                <a:solidFill>
                  <a:schemeClr val="tx1"/>
                </a:solidFill>
                <a:latin typeface="Calisto MT" panose="0204060305050503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201</a:t>
            </a:r>
            <a:r>
              <a:rPr lang="ro-RO" altLang="en-US" sz="3500" b="1" dirty="0">
                <a:solidFill>
                  <a:schemeClr val="tx1"/>
                </a:solidFill>
                <a:latin typeface="Calisto MT" panose="0204060305050503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9</a:t>
            </a:r>
            <a:r>
              <a:rPr lang="ro-RO" altLang="en-US" sz="3500" b="1" dirty="0" smtClean="0">
                <a:solidFill>
                  <a:schemeClr val="tx1"/>
                </a:solidFill>
                <a:latin typeface="Calisto MT" panose="0204060305050503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-2</a:t>
            </a:r>
            <a:r>
              <a:rPr lang="en-US" altLang="en-US" sz="3500" b="1" dirty="0" smtClean="0">
                <a:solidFill>
                  <a:schemeClr val="tx1"/>
                </a:solidFill>
                <a:latin typeface="Calisto MT" panose="0204060305050503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0</a:t>
            </a:r>
            <a:r>
              <a:rPr lang="ro-RO" altLang="en-US" sz="3500" b="1" dirty="0" smtClean="0">
                <a:solidFill>
                  <a:schemeClr val="tx1"/>
                </a:solidFill>
                <a:latin typeface="Calisto MT" panose="0204060305050503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20 </a:t>
            </a:r>
            <a:r>
              <a:rPr lang="ro-RO" altLang="en-US" sz="3500" dirty="0">
                <a:solidFill>
                  <a:schemeClr val="tx1"/>
                </a:solidFill>
                <a:latin typeface="Calisto MT" panose="0204060305050503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a fost aprobată prin O</a:t>
            </a:r>
            <a:r>
              <a:rPr lang="en-US" altLang="en-US" sz="3500" dirty="0">
                <a:solidFill>
                  <a:schemeClr val="tx1"/>
                </a:solidFill>
                <a:latin typeface="Calisto MT" panose="0204060305050503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MEN </a:t>
            </a:r>
            <a:r>
              <a:rPr lang="ro-RO" altLang="en-US" sz="3500" dirty="0">
                <a:solidFill>
                  <a:schemeClr val="tx1"/>
                </a:solidFill>
                <a:latin typeface="Calisto MT" panose="0204060305050503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nr.</a:t>
            </a:r>
            <a:r>
              <a:rPr lang="ro-RO" sz="3500" dirty="0">
                <a:solidFill>
                  <a:schemeClr val="tx1"/>
                </a:solidFill>
                <a:latin typeface="Calisto MT" panose="0204060305050503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ro-RO" sz="3500" dirty="0" smtClean="0">
                <a:solidFill>
                  <a:schemeClr val="tx1"/>
                </a:solidFill>
                <a:latin typeface="Calisto MT" panose="0204060305050503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3.191/20.02.2019.</a:t>
            </a:r>
            <a:endParaRPr lang="ro-RO" sz="3500" dirty="0">
              <a:solidFill>
                <a:srgbClr val="FF0000"/>
              </a:solidFill>
              <a:latin typeface="Calisto MT" panose="0204060305050503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  <a:p>
            <a:pPr marL="0" indent="0">
              <a:spcBef>
                <a:spcPct val="0"/>
              </a:spcBef>
              <a:buClr>
                <a:srgbClr val="FFFF99"/>
              </a:buClr>
              <a:buNone/>
            </a:pPr>
            <a:endParaRPr lang="ro-RO" sz="3500" dirty="0">
              <a:solidFill>
                <a:schemeClr val="tx1">
                  <a:lumMod val="85000"/>
                  <a:lumOff val="15000"/>
                </a:schemeClr>
              </a:solidFill>
              <a:latin typeface="Calisto MT" panose="0204060305050503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  <a:p>
            <a:pPr marL="0" indent="0" algn="just">
              <a:spcBef>
                <a:spcPct val="0"/>
              </a:spcBef>
              <a:buClr>
                <a:srgbClr val="FFFF99"/>
              </a:buClr>
              <a:buNone/>
            </a:pPr>
            <a:r>
              <a:rPr lang="ro-RO" sz="3500" dirty="0">
                <a:solidFill>
                  <a:schemeClr val="bg1"/>
                </a:solidFill>
                <a:latin typeface="Calisto MT" panose="0204060305050503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Cursurile anului </a:t>
            </a:r>
            <a:r>
              <a:rPr lang="ro-RO" sz="3500" dirty="0" err="1">
                <a:solidFill>
                  <a:schemeClr val="bg1"/>
                </a:solidFill>
                <a:latin typeface="Calisto MT" panose="0204060305050503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şcolar</a:t>
            </a:r>
            <a:r>
              <a:rPr lang="ro-RO" sz="3500" dirty="0">
                <a:solidFill>
                  <a:schemeClr val="bg1"/>
                </a:solidFill>
                <a:latin typeface="Calisto MT" panose="0204060305050503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ro-RO" sz="3500" dirty="0" smtClean="0">
                <a:solidFill>
                  <a:schemeClr val="bg1"/>
                </a:solidFill>
                <a:latin typeface="Calisto MT" panose="0204060305050503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2019-2020</a:t>
            </a:r>
            <a:r>
              <a:rPr lang="ro-RO" sz="3500" dirty="0">
                <a:solidFill>
                  <a:schemeClr val="bg1"/>
                </a:solidFill>
                <a:latin typeface="Calisto MT" panose="0204060305050503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 încep luni, 9</a:t>
            </a:r>
            <a:r>
              <a:rPr lang="ro-RO" sz="3500" dirty="0" smtClean="0">
                <a:solidFill>
                  <a:schemeClr val="bg1"/>
                </a:solidFill>
                <a:latin typeface="Calisto MT" panose="0204060305050503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ro-RO" sz="3500" dirty="0">
                <a:solidFill>
                  <a:schemeClr val="bg1"/>
                </a:solidFill>
                <a:latin typeface="Calisto MT" panose="0204060305050503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septembrie și </a:t>
            </a:r>
            <a:r>
              <a:rPr lang="ro-RO" sz="3500" dirty="0" smtClean="0">
                <a:solidFill>
                  <a:schemeClr val="bg1"/>
                </a:solidFill>
                <a:latin typeface="Calisto MT" panose="0204060305050503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însumează 35 </a:t>
            </a:r>
            <a:r>
              <a:rPr lang="ro-RO" sz="3500" dirty="0">
                <a:solidFill>
                  <a:schemeClr val="bg1"/>
                </a:solidFill>
                <a:latin typeface="Calisto MT" panose="0204060305050503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de </a:t>
            </a:r>
            <a:r>
              <a:rPr lang="ro-RO" sz="3500" dirty="0" smtClean="0">
                <a:solidFill>
                  <a:schemeClr val="bg1"/>
                </a:solidFill>
                <a:latin typeface="Calisto MT" panose="0204060305050503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săptămâni de cursuri.</a:t>
            </a:r>
            <a:r>
              <a:rPr lang="ro-RO" sz="3500" dirty="0">
                <a:solidFill>
                  <a:schemeClr val="bg1"/>
                </a:solidFill>
                <a:latin typeface="Calisto MT" panose="0204060305050503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 </a:t>
            </a:r>
            <a:endParaRPr lang="ro-RO" sz="3500" dirty="0" smtClean="0">
              <a:solidFill>
                <a:schemeClr val="bg1"/>
              </a:solidFill>
              <a:latin typeface="Calisto MT" panose="0204060305050503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  <a:p>
            <a:pPr marL="0" indent="0" algn="just">
              <a:spcBef>
                <a:spcPct val="0"/>
              </a:spcBef>
              <a:buClr>
                <a:srgbClr val="FFFF99"/>
              </a:buClr>
              <a:buNone/>
            </a:pPr>
            <a:r>
              <a:rPr lang="ro-RO" sz="3500" dirty="0" smtClean="0">
                <a:solidFill>
                  <a:schemeClr val="bg1"/>
                </a:solidFill>
                <a:latin typeface="Calisto MT" panose="0204060305050503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Structura</a:t>
            </a:r>
            <a:r>
              <a:rPr lang="ro-RO" sz="3500" dirty="0">
                <a:solidFill>
                  <a:schemeClr val="bg1"/>
                </a:solidFill>
                <a:latin typeface="Calisto MT" panose="0204060305050503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 anului școlar cuprinde semestrul I </a:t>
            </a:r>
            <a:r>
              <a:rPr lang="ro-RO" sz="3500" dirty="0" smtClean="0">
                <a:solidFill>
                  <a:schemeClr val="bg1"/>
                </a:solidFill>
                <a:latin typeface="Calisto MT" panose="0204060305050503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(</a:t>
            </a:r>
            <a:r>
              <a:rPr lang="ro-RO" sz="3500" dirty="0">
                <a:solidFill>
                  <a:schemeClr val="bg1"/>
                </a:solidFill>
                <a:latin typeface="Calisto MT" panose="0204060305050503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9 septembrie </a:t>
            </a:r>
            <a:r>
              <a:rPr lang="ro-RO" sz="3500" dirty="0" smtClean="0">
                <a:solidFill>
                  <a:schemeClr val="bg1"/>
                </a:solidFill>
                <a:latin typeface="Calisto MT" panose="0204060305050503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2019 – 20 decembrie 2019</a:t>
            </a:r>
            <a:r>
              <a:rPr lang="ro-RO" sz="3500" dirty="0">
                <a:solidFill>
                  <a:schemeClr val="bg1"/>
                </a:solidFill>
                <a:latin typeface="Calisto MT" panose="0204060305050503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) şi semestrul al II-lea </a:t>
            </a:r>
            <a:r>
              <a:rPr lang="ro-RO" sz="3500" dirty="0" smtClean="0">
                <a:solidFill>
                  <a:schemeClr val="bg1"/>
                </a:solidFill>
                <a:latin typeface="Calisto MT" panose="0204060305050503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(13 ianuarie 2020 - 13 </a:t>
            </a:r>
            <a:r>
              <a:rPr lang="ro-RO" sz="3500" dirty="0">
                <a:solidFill>
                  <a:schemeClr val="bg1"/>
                </a:solidFill>
                <a:latin typeface="Calisto MT" panose="0204060305050503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iunie </a:t>
            </a:r>
            <a:r>
              <a:rPr lang="ro-RO" sz="3500" dirty="0" smtClean="0">
                <a:solidFill>
                  <a:schemeClr val="bg1"/>
                </a:solidFill>
                <a:latin typeface="Calisto MT" panose="0204060305050503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2020).</a:t>
            </a:r>
            <a:endParaRPr lang="ro-RO" sz="3500" dirty="0">
              <a:solidFill>
                <a:schemeClr val="bg1"/>
              </a:solidFill>
              <a:latin typeface="Calisto MT" panose="0204060305050503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o-RO" sz="3500" dirty="0" err="1">
                <a:solidFill>
                  <a:schemeClr val="bg1"/>
                </a:solidFill>
                <a:latin typeface="Calisto MT" panose="0204060305050503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Vacanţele</a:t>
            </a:r>
            <a:r>
              <a:rPr lang="ro-RO" sz="3500" dirty="0">
                <a:solidFill>
                  <a:schemeClr val="bg1"/>
                </a:solidFill>
                <a:latin typeface="Calisto MT" panose="0204060305050503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elevilor din toate ciclurile de învățământ sunt programate astfel: </a:t>
            </a:r>
            <a:r>
              <a:rPr lang="ro-RO" sz="3500" dirty="0" err="1">
                <a:solidFill>
                  <a:schemeClr val="bg1"/>
                </a:solidFill>
                <a:latin typeface="Calisto MT" panose="0204060305050503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vacanţa</a:t>
            </a:r>
            <a:r>
              <a:rPr lang="ro-RO" sz="3500" dirty="0">
                <a:solidFill>
                  <a:schemeClr val="bg1"/>
                </a:solidFill>
                <a:latin typeface="Calisto MT" panose="0204060305050503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de iarnă (</a:t>
            </a:r>
            <a:r>
              <a:rPr lang="ro-RO" sz="3500" dirty="0" smtClean="0">
                <a:solidFill>
                  <a:schemeClr val="bg1"/>
                </a:solidFill>
                <a:latin typeface="Calisto MT" panose="0204060305050503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21 </a:t>
            </a:r>
            <a:r>
              <a:rPr lang="ro-RO" sz="3500" dirty="0">
                <a:solidFill>
                  <a:schemeClr val="bg1"/>
                </a:solidFill>
                <a:latin typeface="Calisto MT" panose="0204060305050503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decembrie </a:t>
            </a:r>
            <a:r>
              <a:rPr lang="ro-RO" sz="3500" dirty="0" smtClean="0">
                <a:solidFill>
                  <a:schemeClr val="bg1"/>
                </a:solidFill>
                <a:latin typeface="Calisto MT" panose="0204060305050503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2019 – 12 ianuarie 2020),</a:t>
            </a:r>
            <a:r>
              <a:rPr lang="ro-RO" sz="3500" dirty="0">
                <a:solidFill>
                  <a:schemeClr val="bg1"/>
                </a:solidFill>
                <a:latin typeface="Calisto MT" panose="0204060305050503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 </a:t>
            </a:r>
            <a:r>
              <a:rPr lang="ro-RO" sz="3500" dirty="0" err="1">
                <a:solidFill>
                  <a:schemeClr val="bg1"/>
                </a:solidFill>
                <a:latin typeface="Calisto MT" panose="0204060305050503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vacanţa</a:t>
            </a:r>
            <a:r>
              <a:rPr lang="ro-RO" sz="3500" dirty="0">
                <a:solidFill>
                  <a:schemeClr val="bg1"/>
                </a:solidFill>
                <a:latin typeface="Calisto MT" panose="0204060305050503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de primăvară </a:t>
            </a:r>
            <a:r>
              <a:rPr lang="ro-RO" sz="3500" dirty="0" smtClean="0">
                <a:solidFill>
                  <a:schemeClr val="bg1"/>
                </a:solidFill>
                <a:latin typeface="Calisto MT" panose="0204060305050503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(</a:t>
            </a:r>
            <a:r>
              <a:rPr lang="ro-RO" sz="3500" dirty="0">
                <a:solidFill>
                  <a:schemeClr val="bg1"/>
                </a:solidFill>
                <a:latin typeface="Calisto MT" panose="0204060305050503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4</a:t>
            </a:r>
            <a:r>
              <a:rPr lang="ro-RO" sz="3500" dirty="0" smtClean="0">
                <a:solidFill>
                  <a:schemeClr val="bg1"/>
                </a:solidFill>
                <a:latin typeface="Calisto MT" panose="0204060305050503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ro-RO" sz="3500" dirty="0">
                <a:solidFill>
                  <a:schemeClr val="bg1"/>
                </a:solidFill>
                <a:latin typeface="Calisto MT" panose="0204060305050503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aprilie - </a:t>
            </a:r>
            <a:r>
              <a:rPr lang="ro-RO" sz="3500" dirty="0" smtClean="0">
                <a:solidFill>
                  <a:schemeClr val="bg1"/>
                </a:solidFill>
                <a:latin typeface="Calisto MT" panose="0204060305050503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21 aprilie 2020) </a:t>
            </a:r>
            <a:r>
              <a:rPr lang="ro-RO" sz="3500" dirty="0">
                <a:solidFill>
                  <a:schemeClr val="bg1"/>
                </a:solidFill>
                <a:latin typeface="Calisto MT" panose="0204060305050503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şi </a:t>
            </a:r>
            <a:r>
              <a:rPr lang="ro-RO" sz="3500" dirty="0" err="1">
                <a:solidFill>
                  <a:schemeClr val="bg1"/>
                </a:solidFill>
                <a:latin typeface="Calisto MT" panose="0204060305050503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vacanţa</a:t>
            </a:r>
            <a:r>
              <a:rPr lang="ro-RO" sz="3500" dirty="0">
                <a:solidFill>
                  <a:schemeClr val="bg1"/>
                </a:solidFill>
                <a:latin typeface="Calisto MT" panose="0204060305050503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de vară (</a:t>
            </a:r>
            <a:r>
              <a:rPr lang="ro-RO" sz="3500" dirty="0" smtClean="0">
                <a:solidFill>
                  <a:schemeClr val="bg1"/>
                </a:solidFill>
                <a:latin typeface="Calisto MT" panose="0204060305050503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13 </a:t>
            </a:r>
            <a:r>
              <a:rPr lang="ro-RO" sz="3500" dirty="0">
                <a:solidFill>
                  <a:schemeClr val="bg1"/>
                </a:solidFill>
                <a:latin typeface="Calisto MT" panose="0204060305050503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iunie </a:t>
            </a:r>
            <a:r>
              <a:rPr lang="ro-RO" sz="3500" dirty="0" smtClean="0">
                <a:solidFill>
                  <a:schemeClr val="bg1"/>
                </a:solidFill>
                <a:latin typeface="Calisto MT" panose="0204060305050503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2020 - </a:t>
            </a:r>
            <a:r>
              <a:rPr lang="it-IT" sz="3500" dirty="0" smtClean="0">
                <a:solidFill>
                  <a:schemeClr val="bg1"/>
                </a:solidFill>
                <a:latin typeface="Calisto MT" panose="02040603050505030304" pitchFamily="18" charset="0"/>
                <a:cs typeface="Times New Roman" panose="02020603050405020304" pitchFamily="18" charset="0"/>
              </a:rPr>
              <a:t> </a:t>
            </a:r>
            <a:r>
              <a:rPr lang="it-IT" sz="3500" dirty="0">
                <a:solidFill>
                  <a:schemeClr val="bg1"/>
                </a:solidFill>
                <a:latin typeface="Calisto MT" panose="02040603050505030304" pitchFamily="18" charset="0"/>
                <a:cs typeface="Times New Roman" panose="02020603050405020304" pitchFamily="18" charset="0"/>
              </a:rPr>
              <a:t>data din septembrie 2020 la care încep cursurile anului şcolar 2020 – </a:t>
            </a:r>
            <a:r>
              <a:rPr lang="it-IT" sz="3500" dirty="0" smtClean="0">
                <a:solidFill>
                  <a:schemeClr val="bg1"/>
                </a:solidFill>
                <a:latin typeface="Calisto MT" panose="02040603050505030304" pitchFamily="18" charset="0"/>
                <a:cs typeface="Times New Roman" panose="02020603050405020304" pitchFamily="18" charset="0"/>
              </a:rPr>
              <a:t>2021</a:t>
            </a:r>
            <a:r>
              <a:rPr lang="ro-RO" sz="3500" dirty="0" smtClean="0">
                <a:solidFill>
                  <a:schemeClr val="bg1"/>
                </a:solidFill>
                <a:latin typeface="Calisto MT" panose="02040603050505030304" pitchFamily="18" charset="0"/>
                <a:cs typeface="Times New Roman" panose="02020603050405020304" pitchFamily="18" charset="0"/>
              </a:rPr>
              <a:t>)</a:t>
            </a:r>
            <a:r>
              <a:rPr lang="it-IT" sz="3500" dirty="0" smtClean="0">
                <a:solidFill>
                  <a:schemeClr val="bg1"/>
                </a:solidFill>
                <a:latin typeface="Calisto MT" panose="02040603050505030304" pitchFamily="18" charset="0"/>
                <a:cs typeface="Times New Roman" panose="02020603050405020304" pitchFamily="18" charset="0"/>
              </a:rPr>
              <a:t>. </a:t>
            </a:r>
            <a:endParaRPr lang="en-US" sz="3500" dirty="0">
              <a:solidFill>
                <a:schemeClr val="bg1"/>
              </a:solidFill>
              <a:latin typeface="Calisto MT" panose="0204060305050503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o-RO" sz="3500" dirty="0" smtClean="0">
                <a:solidFill>
                  <a:schemeClr val="bg1"/>
                </a:solidFill>
                <a:latin typeface="Calisto MT" panose="0204060305050503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Elevii din clasele din </a:t>
            </a:r>
            <a:r>
              <a:rPr lang="ro-RO" sz="3500" dirty="0" err="1" smtClean="0">
                <a:solidFill>
                  <a:schemeClr val="bg1"/>
                </a:solidFill>
                <a:latin typeface="Calisto MT" panose="0204060305050503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învăţământul</a:t>
            </a:r>
            <a:r>
              <a:rPr lang="ro-RO" sz="3500" dirty="0" smtClean="0">
                <a:solidFill>
                  <a:schemeClr val="bg1"/>
                </a:solidFill>
                <a:latin typeface="Calisto MT" panose="0204060305050503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primar </a:t>
            </a:r>
            <a:r>
              <a:rPr lang="ro-RO" sz="3500" dirty="0" err="1" smtClean="0">
                <a:solidFill>
                  <a:schemeClr val="bg1"/>
                </a:solidFill>
                <a:latin typeface="Calisto MT" panose="0204060305050503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şi</a:t>
            </a:r>
            <a:r>
              <a:rPr lang="ro-RO" sz="3500" dirty="0" smtClean="0">
                <a:solidFill>
                  <a:schemeClr val="bg1"/>
                </a:solidFill>
                <a:latin typeface="Calisto MT" panose="0204060305050503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grupele din </a:t>
            </a:r>
            <a:r>
              <a:rPr lang="ro-RO" sz="3500" dirty="0" err="1" smtClean="0">
                <a:solidFill>
                  <a:schemeClr val="bg1"/>
                </a:solidFill>
                <a:latin typeface="Calisto MT" panose="0204060305050503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învăţământul</a:t>
            </a:r>
            <a:r>
              <a:rPr lang="ro-RO" sz="3500" dirty="0" smtClean="0">
                <a:solidFill>
                  <a:schemeClr val="bg1"/>
                </a:solidFill>
                <a:latin typeface="Calisto MT" panose="0204060305050503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ro-RO" sz="3500" dirty="0" err="1" smtClean="0">
                <a:solidFill>
                  <a:schemeClr val="bg1"/>
                </a:solidFill>
                <a:latin typeface="Calisto MT" panose="0204060305050503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preşcolar</a:t>
            </a:r>
            <a:r>
              <a:rPr lang="ro-RO" sz="3500" dirty="0" smtClean="0">
                <a:solidFill>
                  <a:schemeClr val="bg1"/>
                </a:solidFill>
                <a:latin typeface="Calisto MT" panose="0204060305050503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beneficiază de </a:t>
            </a:r>
            <a:r>
              <a:rPr lang="ro-RO" sz="3500" dirty="0" err="1" smtClean="0">
                <a:solidFill>
                  <a:schemeClr val="bg1"/>
                </a:solidFill>
                <a:latin typeface="Calisto MT" panose="0204060305050503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vacanţă</a:t>
            </a:r>
            <a:r>
              <a:rPr lang="ro-RO" sz="3500" dirty="0" smtClean="0">
                <a:solidFill>
                  <a:schemeClr val="bg1"/>
                </a:solidFill>
                <a:latin typeface="Calisto MT" panose="0204060305050503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în săptămâna 26 octombrie - 3 noiembrie 2019. </a:t>
            </a:r>
            <a:r>
              <a:rPr lang="ro-RO" sz="3500" dirty="0" smtClean="0">
                <a:solidFill>
                  <a:schemeClr val="bg1"/>
                </a:solidFill>
                <a:latin typeface="Calisto MT" panose="02040603050505030304" pitchFamily="18" charset="0"/>
                <a:cs typeface="Times New Roman" panose="02020603050405020304" pitchFamily="18" charset="0"/>
              </a:rPr>
              <a:t> </a:t>
            </a:r>
            <a:endParaRPr lang="en-US" sz="3500" dirty="0" smtClean="0">
              <a:solidFill>
                <a:schemeClr val="bg1"/>
              </a:solidFill>
              <a:latin typeface="Calisto MT" panose="0204060305050503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  <a:p>
            <a:pPr marL="0" indent="0" algn="just">
              <a:spcBef>
                <a:spcPct val="0"/>
              </a:spcBef>
              <a:buClr>
                <a:srgbClr val="FFFF99"/>
              </a:buClr>
              <a:buNone/>
            </a:pPr>
            <a:r>
              <a:rPr lang="ro-RO" sz="3500" dirty="0" smtClean="0">
                <a:solidFill>
                  <a:schemeClr val="bg1"/>
                </a:solidFill>
                <a:latin typeface="Calisto MT" panose="0204060305050503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Pentru </a:t>
            </a:r>
            <a:r>
              <a:rPr lang="ro-RO" sz="3500" dirty="0">
                <a:solidFill>
                  <a:schemeClr val="bg1"/>
                </a:solidFill>
                <a:latin typeface="Calisto MT" panose="0204060305050503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clasele terminale din </a:t>
            </a:r>
            <a:r>
              <a:rPr lang="ro-RO" sz="3500" dirty="0" err="1">
                <a:solidFill>
                  <a:schemeClr val="bg1"/>
                </a:solidFill>
                <a:latin typeface="Calisto MT" panose="0204060305050503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învăţământul</a:t>
            </a:r>
            <a:r>
              <a:rPr lang="ro-RO" sz="3500" dirty="0">
                <a:solidFill>
                  <a:schemeClr val="bg1"/>
                </a:solidFill>
                <a:latin typeface="Calisto MT" panose="0204060305050503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liceal, anul </a:t>
            </a:r>
            <a:r>
              <a:rPr lang="ro-RO" sz="3500" dirty="0" err="1">
                <a:solidFill>
                  <a:schemeClr val="bg1"/>
                </a:solidFill>
                <a:latin typeface="Calisto MT" panose="0204060305050503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şcolar</a:t>
            </a:r>
            <a:r>
              <a:rPr lang="ro-RO" sz="3500" dirty="0">
                <a:solidFill>
                  <a:schemeClr val="bg1"/>
                </a:solidFill>
                <a:latin typeface="Calisto MT" panose="0204060305050503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se încheie în data de </a:t>
            </a:r>
            <a:r>
              <a:rPr lang="ro-RO" sz="3500" dirty="0" smtClean="0">
                <a:solidFill>
                  <a:schemeClr val="bg1"/>
                </a:solidFill>
                <a:latin typeface="Calisto MT" panose="0204060305050503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29 </a:t>
            </a:r>
            <a:r>
              <a:rPr lang="ro-RO" sz="3500" dirty="0">
                <a:solidFill>
                  <a:schemeClr val="bg1"/>
                </a:solidFill>
                <a:latin typeface="Calisto MT" panose="0204060305050503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mai </a:t>
            </a:r>
            <a:r>
              <a:rPr lang="ro-RO" sz="3500" dirty="0" smtClean="0">
                <a:solidFill>
                  <a:schemeClr val="bg1"/>
                </a:solidFill>
                <a:latin typeface="Calisto MT" panose="0204060305050503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2020, </a:t>
            </a:r>
            <a:r>
              <a:rPr lang="ro-RO" sz="3500" dirty="0">
                <a:solidFill>
                  <a:schemeClr val="bg1"/>
                </a:solidFill>
                <a:latin typeface="Calisto MT" panose="0204060305050503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iar pentru clasa a </a:t>
            </a:r>
            <a:r>
              <a:rPr lang="ro-RO" sz="3500" dirty="0" smtClean="0">
                <a:solidFill>
                  <a:schemeClr val="bg1"/>
                </a:solidFill>
                <a:latin typeface="Calisto MT" panose="0204060305050503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VIII-a, </a:t>
            </a:r>
            <a:r>
              <a:rPr lang="ro-RO" sz="3500" dirty="0">
                <a:solidFill>
                  <a:schemeClr val="bg1"/>
                </a:solidFill>
                <a:latin typeface="Calisto MT" panose="0204060305050503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în data de </a:t>
            </a:r>
            <a:r>
              <a:rPr lang="ro-RO" sz="3500" dirty="0" smtClean="0">
                <a:solidFill>
                  <a:schemeClr val="bg1"/>
                </a:solidFill>
                <a:latin typeface="Calisto MT" panose="0204060305050503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5 </a:t>
            </a:r>
            <a:r>
              <a:rPr lang="ro-RO" sz="3500" dirty="0">
                <a:solidFill>
                  <a:schemeClr val="bg1"/>
                </a:solidFill>
                <a:latin typeface="Calisto MT" panose="0204060305050503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iunie </a:t>
            </a:r>
            <a:r>
              <a:rPr lang="ro-RO" sz="3500" dirty="0" smtClean="0">
                <a:solidFill>
                  <a:schemeClr val="bg1"/>
                </a:solidFill>
                <a:latin typeface="Calisto MT" panose="0204060305050503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2020.</a:t>
            </a:r>
            <a:endParaRPr lang="ro-RO" sz="3500" dirty="0">
              <a:solidFill>
                <a:schemeClr val="bg1"/>
              </a:solidFill>
              <a:latin typeface="Calisto MT" panose="0204060305050503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ro-RO" dirty="0">
              <a:solidFill>
                <a:schemeClr val="bg1"/>
              </a:solidFill>
              <a:latin typeface="Calisto MT" panose="020406030505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195066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1223" y="548640"/>
            <a:ext cx="11051177" cy="3752428"/>
          </a:xfrm>
        </p:spPr>
        <p:txBody>
          <a:bodyPr/>
          <a:lstStyle/>
          <a:p>
            <a:endParaRPr lang="ro-RO" dirty="0"/>
          </a:p>
          <a:p>
            <a:pPr marL="0" indent="0">
              <a:buNone/>
            </a:pPr>
            <a:r>
              <a:rPr lang="ro-RO" dirty="0" err="1" smtClean="0">
                <a:solidFill>
                  <a:schemeClr val="bg1"/>
                </a:solidFill>
                <a:latin typeface="Calisto MT" panose="02040603050505030304" pitchFamily="18" charset="0"/>
                <a:cs typeface="Calibri Light" panose="020F0302020204030204" pitchFamily="34" charset="0"/>
              </a:rPr>
              <a:t>Unităţile</a:t>
            </a:r>
            <a:r>
              <a:rPr lang="ro-RO" dirty="0" smtClean="0">
                <a:solidFill>
                  <a:schemeClr val="bg1"/>
                </a:solidFill>
                <a:latin typeface="Calisto MT" panose="02040603050505030304" pitchFamily="18" charset="0"/>
                <a:cs typeface="Calibri Light" panose="020F0302020204030204" pitchFamily="34" charset="0"/>
              </a:rPr>
              <a:t> </a:t>
            </a:r>
            <a:r>
              <a:rPr lang="ro-RO" dirty="0">
                <a:solidFill>
                  <a:schemeClr val="bg1"/>
                </a:solidFill>
                <a:latin typeface="Calisto MT" panose="02040603050505030304" pitchFamily="18" charset="0"/>
                <a:cs typeface="Calibri Light" panose="020F0302020204030204" pitchFamily="34" charset="0"/>
              </a:rPr>
              <a:t>de </a:t>
            </a:r>
            <a:r>
              <a:rPr lang="ro-RO" dirty="0" err="1">
                <a:solidFill>
                  <a:schemeClr val="bg1"/>
                </a:solidFill>
                <a:latin typeface="Calisto MT" panose="02040603050505030304" pitchFamily="18" charset="0"/>
                <a:cs typeface="Calibri Light" panose="020F0302020204030204" pitchFamily="34" charset="0"/>
              </a:rPr>
              <a:t>învăţământ</a:t>
            </a:r>
            <a:r>
              <a:rPr lang="ro-RO" dirty="0">
                <a:solidFill>
                  <a:schemeClr val="bg1"/>
                </a:solidFill>
                <a:latin typeface="Calisto MT" panose="02040603050505030304" pitchFamily="18" charset="0"/>
                <a:cs typeface="Calibri Light" panose="020F0302020204030204" pitchFamily="34" charset="0"/>
              </a:rPr>
              <a:t> </a:t>
            </a:r>
            <a:r>
              <a:rPr lang="ro-RO" dirty="0" err="1">
                <a:solidFill>
                  <a:schemeClr val="bg1"/>
                </a:solidFill>
                <a:latin typeface="Calisto MT" panose="02040603050505030304" pitchFamily="18" charset="0"/>
                <a:cs typeface="Calibri Light" panose="020F0302020204030204" pitchFamily="34" charset="0"/>
              </a:rPr>
              <a:t>şi</a:t>
            </a:r>
            <a:r>
              <a:rPr lang="ro-RO" dirty="0">
                <a:solidFill>
                  <a:schemeClr val="bg1"/>
                </a:solidFill>
                <a:latin typeface="Calisto MT" panose="02040603050505030304" pitchFamily="18" charset="0"/>
                <a:cs typeface="Calibri Light" panose="020F0302020204030204" pitchFamily="34" charset="0"/>
              </a:rPr>
              <a:t> inspectoratele </a:t>
            </a:r>
            <a:r>
              <a:rPr lang="ro-RO" dirty="0" err="1">
                <a:solidFill>
                  <a:schemeClr val="bg1"/>
                </a:solidFill>
                <a:latin typeface="Calisto MT" panose="02040603050505030304" pitchFamily="18" charset="0"/>
                <a:cs typeface="Calibri Light" panose="020F0302020204030204" pitchFamily="34" charset="0"/>
              </a:rPr>
              <a:t>şcolare</a:t>
            </a:r>
            <a:r>
              <a:rPr lang="ro-RO" dirty="0">
                <a:solidFill>
                  <a:schemeClr val="bg1"/>
                </a:solidFill>
                <a:latin typeface="Calisto MT" panose="02040603050505030304" pitchFamily="18" charset="0"/>
                <a:cs typeface="Calibri Light" panose="020F0302020204030204" pitchFamily="34" charset="0"/>
              </a:rPr>
              <a:t> marchează prin manifestări specifice ziua de 5 octombrie - </a:t>
            </a:r>
            <a:r>
              <a:rPr lang="ro-RO" i="1" dirty="0">
                <a:solidFill>
                  <a:schemeClr val="bg1"/>
                </a:solidFill>
                <a:latin typeface="Calisto MT" panose="02040603050505030304" pitchFamily="18" charset="0"/>
                <a:cs typeface="Calibri Light" panose="020F0302020204030204" pitchFamily="34" charset="0"/>
              </a:rPr>
              <a:t>Ziua </a:t>
            </a:r>
            <a:r>
              <a:rPr lang="ro-RO" i="1" dirty="0" err="1">
                <a:solidFill>
                  <a:schemeClr val="bg1"/>
                </a:solidFill>
                <a:latin typeface="Calisto MT" panose="02040603050505030304" pitchFamily="18" charset="0"/>
                <a:cs typeface="Calibri Light" panose="020F0302020204030204" pitchFamily="34" charset="0"/>
              </a:rPr>
              <a:t>internaţională</a:t>
            </a:r>
            <a:r>
              <a:rPr lang="ro-RO" i="1" dirty="0">
                <a:solidFill>
                  <a:schemeClr val="bg1"/>
                </a:solidFill>
                <a:latin typeface="Calisto MT" panose="02040603050505030304" pitchFamily="18" charset="0"/>
                <a:cs typeface="Calibri Light" panose="020F0302020204030204" pitchFamily="34" charset="0"/>
              </a:rPr>
              <a:t> a </a:t>
            </a:r>
            <a:r>
              <a:rPr lang="ro-RO" i="1" dirty="0" err="1">
                <a:solidFill>
                  <a:schemeClr val="bg1"/>
                </a:solidFill>
                <a:latin typeface="Calisto MT" panose="02040603050505030304" pitchFamily="18" charset="0"/>
                <a:cs typeface="Calibri Light" panose="020F0302020204030204" pitchFamily="34" charset="0"/>
              </a:rPr>
              <a:t>educaţiei</a:t>
            </a:r>
            <a:r>
              <a:rPr lang="ro-RO" i="1" dirty="0">
                <a:solidFill>
                  <a:schemeClr val="bg1"/>
                </a:solidFill>
                <a:latin typeface="Calisto MT" panose="02040603050505030304" pitchFamily="18" charset="0"/>
                <a:cs typeface="Calibri Light" panose="020F0302020204030204" pitchFamily="34" charset="0"/>
              </a:rPr>
              <a:t> </a:t>
            </a:r>
            <a:r>
              <a:rPr lang="ro-RO" dirty="0" err="1">
                <a:solidFill>
                  <a:schemeClr val="bg1"/>
                </a:solidFill>
                <a:latin typeface="Calisto MT" panose="02040603050505030304" pitchFamily="18" charset="0"/>
                <a:cs typeface="Calibri Light" panose="020F0302020204030204" pitchFamily="34" charset="0"/>
              </a:rPr>
              <a:t>şi</a:t>
            </a:r>
            <a:r>
              <a:rPr lang="ro-RO" dirty="0">
                <a:solidFill>
                  <a:schemeClr val="bg1"/>
                </a:solidFill>
                <a:latin typeface="Calisto MT" panose="02040603050505030304" pitchFamily="18" charset="0"/>
                <a:cs typeface="Calibri Light" panose="020F0302020204030204" pitchFamily="34" charset="0"/>
              </a:rPr>
              <a:t> ziua de 5 iunie - </a:t>
            </a:r>
            <a:r>
              <a:rPr lang="ro-RO" i="1" dirty="0">
                <a:solidFill>
                  <a:schemeClr val="bg1"/>
                </a:solidFill>
                <a:latin typeface="Calisto MT" panose="02040603050505030304" pitchFamily="18" charset="0"/>
                <a:cs typeface="Calibri Light" panose="020F0302020204030204" pitchFamily="34" charset="0"/>
              </a:rPr>
              <a:t>Ziua </a:t>
            </a:r>
            <a:r>
              <a:rPr lang="ro-RO" i="1" dirty="0" err="1">
                <a:solidFill>
                  <a:schemeClr val="bg1"/>
                </a:solidFill>
                <a:latin typeface="Calisto MT" panose="02040603050505030304" pitchFamily="18" charset="0"/>
                <a:cs typeface="Calibri Light" panose="020F0302020204030204" pitchFamily="34" charset="0"/>
              </a:rPr>
              <a:t>învăţătorului</a:t>
            </a:r>
            <a:r>
              <a:rPr lang="ro-RO" dirty="0">
                <a:solidFill>
                  <a:schemeClr val="bg1"/>
                </a:solidFill>
                <a:latin typeface="Calisto MT" panose="02040603050505030304" pitchFamily="18" charset="0"/>
                <a:cs typeface="Calibri Light" panose="020F0302020204030204" pitchFamily="34" charset="0"/>
              </a:rPr>
              <a:t>. </a:t>
            </a:r>
            <a:endParaRPr lang="ro-RO" dirty="0" smtClean="0">
              <a:solidFill>
                <a:schemeClr val="bg1"/>
              </a:solidFill>
              <a:latin typeface="Calisto MT" panose="02040603050505030304" pitchFamily="18" charset="0"/>
              <a:cs typeface="Calibri Light" panose="020F0302020204030204" pitchFamily="34" charset="0"/>
            </a:endParaRPr>
          </a:p>
          <a:p>
            <a:pPr marL="0" indent="0">
              <a:buNone/>
            </a:pPr>
            <a:r>
              <a:rPr lang="ro-RO" dirty="0" smtClean="0">
                <a:solidFill>
                  <a:schemeClr val="bg1"/>
                </a:solidFill>
                <a:latin typeface="Calisto MT" panose="02040603050505030304" pitchFamily="18" charset="0"/>
                <a:cs typeface="Calibri Light" panose="020F0302020204030204" pitchFamily="34" charset="0"/>
              </a:rPr>
              <a:t>În </a:t>
            </a:r>
            <a:r>
              <a:rPr lang="ro-RO" dirty="0">
                <a:solidFill>
                  <a:schemeClr val="bg1"/>
                </a:solidFill>
                <a:latin typeface="Calisto MT" panose="02040603050505030304" pitchFamily="18" charset="0"/>
                <a:cs typeface="Calibri Light" panose="020F0302020204030204" pitchFamily="34" charset="0"/>
              </a:rPr>
              <a:t>perioada 7 octombrie 2019 - 29 mai </a:t>
            </a:r>
            <a:r>
              <a:rPr lang="ro-RO" dirty="0" smtClean="0">
                <a:solidFill>
                  <a:schemeClr val="bg1"/>
                </a:solidFill>
                <a:latin typeface="Calisto MT" panose="02040603050505030304" pitchFamily="18" charset="0"/>
                <a:cs typeface="Calibri Light" panose="020F0302020204030204" pitchFamily="34" charset="0"/>
              </a:rPr>
              <a:t>2020, </a:t>
            </a:r>
            <a:r>
              <a:rPr lang="ro-RO" dirty="0">
                <a:solidFill>
                  <a:schemeClr val="bg1"/>
                </a:solidFill>
                <a:latin typeface="Calisto MT" panose="02040603050505030304" pitchFamily="18" charset="0"/>
                <a:cs typeface="Calibri Light" panose="020F0302020204030204" pitchFamily="34" charset="0"/>
              </a:rPr>
              <a:t>se </a:t>
            </a:r>
            <a:r>
              <a:rPr lang="ro-RO" dirty="0" err="1">
                <a:solidFill>
                  <a:schemeClr val="bg1"/>
                </a:solidFill>
                <a:latin typeface="Calisto MT" panose="02040603050505030304" pitchFamily="18" charset="0"/>
                <a:cs typeface="Calibri Light" panose="020F0302020204030204" pitchFamily="34" charset="0"/>
              </a:rPr>
              <a:t>desfăşoară</a:t>
            </a:r>
            <a:r>
              <a:rPr lang="ro-RO" dirty="0">
                <a:solidFill>
                  <a:schemeClr val="bg1"/>
                </a:solidFill>
                <a:latin typeface="Calisto MT" panose="02040603050505030304" pitchFamily="18" charset="0"/>
                <a:cs typeface="Calibri Light" panose="020F0302020204030204" pitchFamily="34" charset="0"/>
              </a:rPr>
              <a:t> </a:t>
            </a:r>
            <a:r>
              <a:rPr lang="ro-RO" dirty="0" smtClean="0">
                <a:solidFill>
                  <a:schemeClr val="bg1"/>
                </a:solidFill>
                <a:latin typeface="Calisto MT" panose="02040603050505030304" pitchFamily="18" charset="0"/>
                <a:cs typeface="Calibri Light" panose="020F0302020204030204" pitchFamily="34" charset="0"/>
              </a:rPr>
              <a:t>Programul </a:t>
            </a:r>
            <a:r>
              <a:rPr lang="ro-RO" dirty="0" err="1">
                <a:solidFill>
                  <a:schemeClr val="bg1"/>
                </a:solidFill>
                <a:latin typeface="Calisto MT" panose="02040603050505030304" pitchFamily="18" charset="0"/>
                <a:cs typeface="Calibri Light" panose="020F0302020204030204" pitchFamily="34" charset="0"/>
              </a:rPr>
              <a:t>naţional</a:t>
            </a:r>
            <a:r>
              <a:rPr lang="ro-RO" dirty="0">
                <a:solidFill>
                  <a:schemeClr val="bg1"/>
                </a:solidFill>
                <a:latin typeface="Calisto MT" panose="02040603050505030304" pitchFamily="18" charset="0"/>
                <a:cs typeface="Calibri Light" panose="020F0302020204030204" pitchFamily="34" charset="0"/>
              </a:rPr>
              <a:t> </a:t>
            </a:r>
            <a:r>
              <a:rPr lang="en-US" dirty="0" smtClean="0">
                <a:solidFill>
                  <a:schemeClr val="bg1"/>
                </a:solidFill>
                <a:latin typeface="Calisto MT" panose="02040603050505030304" pitchFamily="18" charset="0"/>
                <a:cs typeface="Calibri Light" panose="020F0302020204030204" pitchFamily="34" charset="0"/>
              </a:rPr>
              <a:t>“</a:t>
            </a:r>
            <a:r>
              <a:rPr lang="ro-RO" dirty="0" err="1" smtClean="0">
                <a:solidFill>
                  <a:schemeClr val="bg1"/>
                </a:solidFill>
                <a:latin typeface="Calisto MT" panose="02040603050505030304" pitchFamily="18" charset="0"/>
                <a:cs typeface="Calibri Light" panose="020F0302020204030204" pitchFamily="34" charset="0"/>
              </a:rPr>
              <a:t>Şcoala</a:t>
            </a:r>
            <a:r>
              <a:rPr lang="ro-RO" dirty="0" smtClean="0">
                <a:solidFill>
                  <a:schemeClr val="bg1"/>
                </a:solidFill>
                <a:latin typeface="Calisto MT" panose="02040603050505030304" pitchFamily="18" charset="0"/>
                <a:cs typeface="Calibri Light" panose="020F0302020204030204" pitchFamily="34" charset="0"/>
              </a:rPr>
              <a:t> altfel</a:t>
            </a:r>
            <a:r>
              <a:rPr lang="en-US" dirty="0" smtClean="0">
                <a:solidFill>
                  <a:schemeClr val="bg1"/>
                </a:solidFill>
                <a:latin typeface="Calisto MT" panose="02040603050505030304" pitchFamily="18" charset="0"/>
                <a:cs typeface="Calibri Light" panose="020F0302020204030204" pitchFamily="34" charset="0"/>
              </a:rPr>
              <a:t>”</a:t>
            </a:r>
            <a:r>
              <a:rPr lang="ro-RO" dirty="0" smtClean="0">
                <a:solidFill>
                  <a:schemeClr val="bg1"/>
                </a:solidFill>
                <a:latin typeface="Calisto MT" panose="02040603050505030304" pitchFamily="18" charset="0"/>
                <a:cs typeface="Calibri Light" panose="020F0302020204030204" pitchFamily="34" charset="0"/>
              </a:rPr>
              <a:t>, </a:t>
            </a:r>
            <a:r>
              <a:rPr lang="ro-RO" dirty="0">
                <a:solidFill>
                  <a:schemeClr val="bg1"/>
                </a:solidFill>
                <a:latin typeface="Calisto MT" panose="02040603050505030304" pitchFamily="18" charset="0"/>
                <a:cs typeface="Calibri Light" panose="020F0302020204030204" pitchFamily="34" charset="0"/>
              </a:rPr>
              <a:t>pe o </a:t>
            </a:r>
            <a:r>
              <a:rPr lang="ro-RO" dirty="0" smtClean="0">
                <a:solidFill>
                  <a:schemeClr val="bg1"/>
                </a:solidFill>
                <a:latin typeface="Calisto MT" panose="02040603050505030304" pitchFamily="18" charset="0"/>
                <a:cs typeface="Calibri Light" panose="020F0302020204030204" pitchFamily="34" charset="0"/>
              </a:rPr>
              <a:t>perioadă </a:t>
            </a:r>
            <a:r>
              <a:rPr lang="ro-RO" dirty="0">
                <a:solidFill>
                  <a:schemeClr val="bg1"/>
                </a:solidFill>
                <a:latin typeface="Calisto MT" panose="02040603050505030304" pitchFamily="18" charset="0"/>
                <a:cs typeface="Calibri Light" panose="020F0302020204030204" pitchFamily="34" charset="0"/>
              </a:rPr>
              <a:t>de 5 zile consecutive lucrătoare, a căror planificare se află la decizia </a:t>
            </a:r>
            <a:r>
              <a:rPr lang="ro-RO" dirty="0" err="1">
                <a:solidFill>
                  <a:schemeClr val="bg1"/>
                </a:solidFill>
                <a:latin typeface="Calisto MT" panose="02040603050505030304" pitchFamily="18" charset="0"/>
                <a:cs typeface="Calibri Light" panose="020F0302020204030204" pitchFamily="34" charset="0"/>
              </a:rPr>
              <a:t>unităţii</a:t>
            </a:r>
            <a:r>
              <a:rPr lang="ro-RO" dirty="0">
                <a:solidFill>
                  <a:schemeClr val="bg1"/>
                </a:solidFill>
                <a:latin typeface="Calisto MT" panose="02040603050505030304" pitchFamily="18" charset="0"/>
                <a:cs typeface="Calibri Light" panose="020F0302020204030204" pitchFamily="34" charset="0"/>
              </a:rPr>
              <a:t> de </a:t>
            </a:r>
            <a:r>
              <a:rPr lang="ro-RO" dirty="0" err="1">
                <a:solidFill>
                  <a:schemeClr val="bg1"/>
                </a:solidFill>
                <a:latin typeface="Calisto MT" panose="02040603050505030304" pitchFamily="18" charset="0"/>
                <a:cs typeface="Calibri Light" panose="020F0302020204030204" pitchFamily="34" charset="0"/>
              </a:rPr>
              <a:t>învăţământ</a:t>
            </a:r>
            <a:r>
              <a:rPr lang="ro-RO" dirty="0">
                <a:solidFill>
                  <a:schemeClr val="bg1"/>
                </a:solidFill>
                <a:latin typeface="Calisto MT" panose="02040603050505030304" pitchFamily="18" charset="0"/>
                <a:cs typeface="Calibri Light" panose="020F0302020204030204" pitchFamily="34" charset="0"/>
              </a:rPr>
              <a:t>. </a:t>
            </a:r>
            <a:endParaRPr lang="ro-RO" dirty="0" smtClean="0">
              <a:solidFill>
                <a:schemeClr val="bg1"/>
              </a:solidFill>
              <a:latin typeface="Calisto MT" panose="02040603050505030304" pitchFamily="18" charset="0"/>
              <a:cs typeface="Calibri Light" panose="020F0302020204030204" pitchFamily="34" charset="0"/>
            </a:endParaRPr>
          </a:p>
          <a:p>
            <a:pPr marL="0" indent="0">
              <a:buNone/>
            </a:pPr>
            <a:r>
              <a:rPr lang="ro-RO" b="1" dirty="0">
                <a:solidFill>
                  <a:schemeClr val="bg1"/>
                </a:solidFill>
                <a:latin typeface="Calisto MT" panose="02040603050505030304" pitchFamily="18" charset="0"/>
                <a:cs typeface="Calibri Light" panose="020F0302020204030204" pitchFamily="34" charset="0"/>
              </a:rPr>
              <a:t>Lucrările scrise semestriale (tezele) se </a:t>
            </a:r>
            <a:r>
              <a:rPr lang="ro-RO" b="1" dirty="0" err="1">
                <a:solidFill>
                  <a:schemeClr val="bg1"/>
                </a:solidFill>
                <a:latin typeface="Calisto MT" panose="02040603050505030304" pitchFamily="18" charset="0"/>
                <a:cs typeface="Calibri Light" panose="020F0302020204030204" pitchFamily="34" charset="0"/>
              </a:rPr>
              <a:t>susţin</a:t>
            </a:r>
            <a:r>
              <a:rPr lang="ro-RO" b="1" dirty="0">
                <a:solidFill>
                  <a:schemeClr val="bg1"/>
                </a:solidFill>
                <a:latin typeface="Calisto MT" panose="02040603050505030304" pitchFamily="18" charset="0"/>
                <a:cs typeface="Calibri Light" panose="020F0302020204030204" pitchFamily="34" charset="0"/>
              </a:rPr>
              <a:t>, după parcurgerea programei </a:t>
            </a:r>
            <a:r>
              <a:rPr lang="ro-RO" b="1" dirty="0" err="1">
                <a:solidFill>
                  <a:schemeClr val="bg1"/>
                </a:solidFill>
                <a:latin typeface="Calisto MT" panose="02040603050505030304" pitchFamily="18" charset="0"/>
                <a:cs typeface="Calibri Light" panose="020F0302020204030204" pitchFamily="34" charset="0"/>
              </a:rPr>
              <a:t>şcolare</a:t>
            </a:r>
            <a:r>
              <a:rPr lang="ro-RO" b="1" dirty="0">
                <a:solidFill>
                  <a:schemeClr val="bg1"/>
                </a:solidFill>
                <a:latin typeface="Calisto MT" panose="02040603050505030304" pitchFamily="18" charset="0"/>
                <a:cs typeface="Calibri Light" panose="020F0302020204030204" pitchFamily="34" charset="0"/>
              </a:rPr>
              <a:t>, cu cel </a:t>
            </a:r>
            <a:r>
              <a:rPr lang="ro-RO" b="1" dirty="0" err="1">
                <a:solidFill>
                  <a:schemeClr val="bg1"/>
                </a:solidFill>
                <a:latin typeface="Calisto MT" panose="02040603050505030304" pitchFamily="18" charset="0"/>
                <a:cs typeface="Calibri Light" panose="020F0302020204030204" pitchFamily="34" charset="0"/>
              </a:rPr>
              <a:t>puţin</a:t>
            </a:r>
            <a:r>
              <a:rPr lang="ro-RO" b="1" dirty="0">
                <a:solidFill>
                  <a:schemeClr val="bg1"/>
                </a:solidFill>
                <a:latin typeface="Calisto MT" panose="02040603050505030304" pitchFamily="18" charset="0"/>
                <a:cs typeface="Calibri Light" panose="020F0302020204030204" pitchFamily="34" charset="0"/>
              </a:rPr>
              <a:t> 3 săptămâni înainte de finalizarea semestrului</a:t>
            </a:r>
            <a:r>
              <a:rPr lang="ro-RO" b="1" dirty="0" smtClean="0">
                <a:solidFill>
                  <a:schemeClr val="bg1"/>
                </a:solidFill>
                <a:latin typeface="Calisto MT" panose="02040603050505030304" pitchFamily="18" charset="0"/>
                <a:cs typeface="Calibri Light" panose="020F0302020204030204" pitchFamily="34" charset="0"/>
              </a:rPr>
              <a:t>.</a:t>
            </a:r>
          </a:p>
          <a:p>
            <a:pPr marL="0" indent="0">
              <a:buNone/>
            </a:pPr>
            <a:endParaRPr lang="ro-RO" dirty="0">
              <a:solidFill>
                <a:schemeClr val="bg1"/>
              </a:solidFill>
              <a:latin typeface="Calisto MT" panose="02040603050505030304" pitchFamily="18" charset="0"/>
              <a:cs typeface="Calibri Light" panose="020F03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975688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22662" y="545733"/>
            <a:ext cx="9302984" cy="1280890"/>
          </a:xfrm>
        </p:spPr>
        <p:txBody>
          <a:bodyPr>
            <a:normAutofit fontScale="90000"/>
          </a:bodyPr>
          <a:lstStyle/>
          <a:p>
            <a:pPr algn="ctr"/>
            <a:r>
              <a:rPr lang="ro-RO" dirty="0"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PLANURI-CADRU, P</a:t>
            </a:r>
            <a:r>
              <a:rPr lang="it-IT" dirty="0"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ROGRAME ŞCOLARE DE TRUNCHI COMUN</a:t>
            </a:r>
            <a:r>
              <a:rPr lang="it-IT" strike="sngStrike" dirty="0">
                <a:latin typeface="Tahoma" pitchFamily="34" charset="0"/>
                <a:ea typeface="Tahoma" panose="020B0604030504040204" pitchFamily="34" charset="0"/>
                <a:cs typeface="Tahoma" panose="020B0604030504040204" pitchFamily="34" charset="0"/>
              </a:rPr>
              <a:t/>
            </a:r>
            <a:br>
              <a:rPr lang="it-IT" strike="sngStrike" dirty="0">
                <a:latin typeface="Tahoma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endParaRPr lang="ro-RO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80457" y="2098766"/>
            <a:ext cx="10024155" cy="4214948"/>
          </a:xfrm>
        </p:spPr>
        <p:txBody>
          <a:bodyPr>
            <a:normAutofit fontScale="92500"/>
          </a:bodyPr>
          <a:lstStyle/>
          <a:p>
            <a:pPr marL="273050" indent="-273050" algn="just">
              <a:buClr>
                <a:srgbClr val="F2FBFD"/>
              </a:buClr>
              <a:buNone/>
            </a:pPr>
            <a:r>
              <a:rPr lang="ro-RO" altLang="ro-RO" dirty="0"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● </a:t>
            </a:r>
            <a:r>
              <a:rPr lang="ro-RO" altLang="ro-RO" b="1" dirty="0" smtClean="0">
                <a:solidFill>
                  <a:schemeClr val="bg1"/>
                </a:solidFill>
                <a:latin typeface="Calisto MT" panose="02040603050505030304" pitchFamily="18" charset="0"/>
                <a:cs typeface="Tahoma" panose="020B0604030504040204" pitchFamily="34" charset="0"/>
              </a:rPr>
              <a:t>OMENCS </a:t>
            </a:r>
            <a:r>
              <a:rPr lang="ro-RO" altLang="ro-RO" b="1" dirty="0">
                <a:solidFill>
                  <a:schemeClr val="bg1"/>
                </a:solidFill>
                <a:latin typeface="Calisto MT" panose="02040603050505030304" pitchFamily="18" charset="0"/>
                <a:cs typeface="Tahoma" panose="020B0604030504040204" pitchFamily="34" charset="0"/>
              </a:rPr>
              <a:t>nr. </a:t>
            </a:r>
            <a:r>
              <a:rPr lang="ro-RO" altLang="ro-RO" b="1" dirty="0" smtClean="0">
                <a:solidFill>
                  <a:schemeClr val="bg1"/>
                </a:solidFill>
                <a:latin typeface="Calisto MT" panose="02040603050505030304" pitchFamily="18" charset="0"/>
                <a:cs typeface="Tahoma" panose="020B0604030504040204" pitchFamily="34" charset="0"/>
              </a:rPr>
              <a:t>3590/5.04.2016 </a:t>
            </a:r>
            <a:r>
              <a:rPr lang="ro-RO" i="1" dirty="0">
                <a:solidFill>
                  <a:schemeClr val="bg1"/>
                </a:solidFill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privind aprobarea planurilor-cadru de </a:t>
            </a:r>
            <a:r>
              <a:rPr lang="ro-RO" i="1" dirty="0" err="1">
                <a:solidFill>
                  <a:schemeClr val="bg1"/>
                </a:solidFill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învăţământ</a:t>
            </a:r>
            <a:r>
              <a:rPr lang="ro-RO" i="1" dirty="0">
                <a:solidFill>
                  <a:schemeClr val="bg1"/>
                </a:solidFill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 pentru </a:t>
            </a:r>
            <a:r>
              <a:rPr lang="ro-RO" i="1" dirty="0" err="1">
                <a:solidFill>
                  <a:schemeClr val="bg1"/>
                </a:solidFill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învăţământul</a:t>
            </a:r>
            <a:r>
              <a:rPr lang="ro-RO" i="1" dirty="0">
                <a:solidFill>
                  <a:schemeClr val="bg1"/>
                </a:solidFill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o-RO" i="1" dirty="0" smtClean="0">
                <a:solidFill>
                  <a:schemeClr val="bg1"/>
                </a:solidFill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gimnazial</a:t>
            </a:r>
          </a:p>
          <a:p>
            <a:pPr marL="273050" indent="-273050" algn="just">
              <a:buClr>
                <a:srgbClr val="F2FBFD"/>
              </a:buClr>
              <a:buNone/>
            </a:pPr>
            <a:r>
              <a:rPr lang="ro-RO" altLang="ro-RO" dirty="0" smtClean="0">
                <a:solidFill>
                  <a:schemeClr val="bg1"/>
                </a:solidFill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● </a:t>
            </a:r>
            <a:r>
              <a:rPr lang="ro-RO" b="1" dirty="0" smtClean="0">
                <a:solidFill>
                  <a:schemeClr val="bg1"/>
                </a:solidFill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OM</a:t>
            </a:r>
            <a:r>
              <a:rPr lang="en-US" b="1" dirty="0">
                <a:solidFill>
                  <a:schemeClr val="bg1"/>
                </a:solidFill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EN</a:t>
            </a:r>
            <a:r>
              <a:rPr lang="ro-RO" b="1" dirty="0">
                <a:solidFill>
                  <a:schemeClr val="bg1"/>
                </a:solidFill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 nr. </a:t>
            </a:r>
            <a:r>
              <a:rPr lang="ro-RO" b="1" dirty="0" smtClean="0">
                <a:solidFill>
                  <a:schemeClr val="bg1"/>
                </a:solidFill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4828/30.08.2018 </a:t>
            </a:r>
            <a:r>
              <a:rPr lang="ro-RO" dirty="0" smtClean="0">
                <a:solidFill>
                  <a:schemeClr val="bg1"/>
                </a:solidFill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pentru </a:t>
            </a:r>
            <a:r>
              <a:rPr lang="ro-RO" dirty="0">
                <a:solidFill>
                  <a:schemeClr val="bg1"/>
                </a:solidFill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modificarea și completarea Ordinului ministrului </a:t>
            </a:r>
            <a:r>
              <a:rPr lang="ro-RO" dirty="0" err="1">
                <a:solidFill>
                  <a:schemeClr val="bg1"/>
                </a:solidFill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educaţiei</a:t>
            </a:r>
            <a:r>
              <a:rPr lang="ro-RO" dirty="0">
                <a:solidFill>
                  <a:schemeClr val="bg1"/>
                </a:solidFill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o-RO" dirty="0" err="1" smtClean="0">
                <a:solidFill>
                  <a:schemeClr val="bg1"/>
                </a:solidFill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naţionale</a:t>
            </a:r>
            <a:r>
              <a:rPr lang="ro-RO" dirty="0" smtClean="0">
                <a:solidFill>
                  <a:schemeClr val="bg1"/>
                </a:solidFill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 și cercetării științifice </a:t>
            </a:r>
            <a:r>
              <a:rPr lang="ro-RO" dirty="0">
                <a:solidFill>
                  <a:schemeClr val="bg1"/>
                </a:solidFill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nr. 3590/2016, privind aprobarea planurilor-cadru de învăţământ pentru </a:t>
            </a:r>
            <a:r>
              <a:rPr lang="ro-RO" dirty="0" err="1">
                <a:solidFill>
                  <a:schemeClr val="bg1"/>
                </a:solidFill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învăţământul</a:t>
            </a:r>
            <a:r>
              <a:rPr lang="ro-RO" dirty="0">
                <a:solidFill>
                  <a:schemeClr val="bg1"/>
                </a:solidFill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o-RO" dirty="0" smtClean="0">
                <a:solidFill>
                  <a:schemeClr val="bg1"/>
                </a:solidFill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gimnazial</a:t>
            </a:r>
            <a:r>
              <a:rPr lang="en-US" dirty="0" smtClean="0">
                <a:solidFill>
                  <a:schemeClr val="bg1"/>
                </a:solidFill>
                <a:latin typeface="Calisto MT" panose="02040603050505030304" pitchFamily="18" charset="0"/>
              </a:rPr>
              <a:t>:</a:t>
            </a:r>
            <a:r>
              <a:rPr lang="en-US" dirty="0" smtClean="0">
                <a:solidFill>
                  <a:schemeClr val="tx1"/>
                </a:solidFill>
                <a:latin typeface="Calisto MT" panose="02040603050505030304" pitchFamily="18" charset="0"/>
              </a:rPr>
              <a:t>  </a:t>
            </a:r>
            <a:endParaRPr lang="ro-RO" dirty="0" smtClean="0">
              <a:solidFill>
                <a:schemeClr val="tx1"/>
              </a:solidFill>
              <a:latin typeface="Calisto MT" panose="02040603050505030304" pitchFamily="18" charset="0"/>
            </a:endParaRPr>
          </a:p>
          <a:p>
            <a:pPr algn="just">
              <a:buClr>
                <a:srgbClr val="F2FBFD"/>
              </a:buClr>
              <a:buFont typeface="Wingdings" panose="05000000000000000000" pitchFamily="2" charset="2"/>
              <a:buChar char="q"/>
            </a:pPr>
            <a:r>
              <a:rPr lang="ro-RO" i="1" dirty="0" smtClean="0">
                <a:solidFill>
                  <a:schemeClr val="bg1"/>
                </a:solidFill>
                <a:latin typeface="Calisto MT" panose="02040603050505030304" pitchFamily="18" charset="0"/>
              </a:rPr>
              <a:t>La </a:t>
            </a:r>
            <a:r>
              <a:rPr lang="ro-RO" i="1" dirty="0">
                <a:solidFill>
                  <a:schemeClr val="bg1"/>
                </a:solidFill>
                <a:latin typeface="Calisto MT" panose="02040603050505030304" pitchFamily="18" charset="0"/>
              </a:rPr>
              <a:t>clasele cu program de studiu intensiv al unei limbi moderne, disciplina se studiază 4 ore/săptămână astfel: 2 ore/săptămână prevăzute în trunchiul comun (TC) și 2 ore/săptămână din curriculumul la decizia școlii (CDS), aplicându-se programa școlară în vigoare la această </a:t>
            </a:r>
            <a:r>
              <a:rPr lang="ro-RO" i="1" dirty="0" smtClean="0">
                <a:solidFill>
                  <a:schemeClr val="bg1"/>
                </a:solidFill>
                <a:latin typeface="Calisto MT" panose="02040603050505030304" pitchFamily="18" charset="0"/>
              </a:rPr>
              <a:t>disciplină.</a:t>
            </a:r>
          </a:p>
          <a:p>
            <a:pPr algn="just">
              <a:buClr>
                <a:srgbClr val="F2FBFD"/>
              </a:buClr>
              <a:buFont typeface="Wingdings" panose="05000000000000000000" pitchFamily="2" charset="2"/>
              <a:buChar char="q"/>
            </a:pPr>
            <a:r>
              <a:rPr lang="ro-RO" i="1" dirty="0">
                <a:solidFill>
                  <a:schemeClr val="bg1"/>
                </a:solidFill>
                <a:latin typeface="Calisto MT" panose="02040603050505030304" pitchFamily="18" charset="0"/>
              </a:rPr>
              <a:t>Limba modernă 2 poate fi studiată în cadrul CDS cu o alocare de 2 ore/săptămână, aplicându-se programa școlară în vigoare la această disciplină</a:t>
            </a:r>
            <a:r>
              <a:rPr lang="ro-RO" i="1" dirty="0" smtClean="0">
                <a:solidFill>
                  <a:schemeClr val="bg1"/>
                </a:solidFill>
                <a:latin typeface="Calisto MT" panose="02040603050505030304" pitchFamily="18" charset="0"/>
              </a:rPr>
              <a:t>.</a:t>
            </a:r>
            <a:endParaRPr lang="ro-RO" i="1" dirty="0">
              <a:solidFill>
                <a:schemeClr val="bg1"/>
              </a:solidFill>
              <a:latin typeface="Calisto MT" panose="02040603050505030304" pitchFamily="18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indent="0" algn="just">
              <a:buClr>
                <a:srgbClr val="F2FBFD"/>
              </a:buClr>
              <a:buNone/>
            </a:pPr>
            <a:r>
              <a:rPr lang="ro-RO" altLang="ro-RO" dirty="0">
                <a:solidFill>
                  <a:schemeClr val="bg1"/>
                </a:solidFill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●  </a:t>
            </a:r>
            <a:r>
              <a:rPr lang="ro-RO" altLang="ro-RO" dirty="0" smtClean="0">
                <a:solidFill>
                  <a:schemeClr val="bg1"/>
                </a:solidFill>
                <a:latin typeface="Calisto MT" panose="02040603050505030304" pitchFamily="18" charset="0"/>
                <a:cs typeface="Tahoma" panose="020B0604030504040204" pitchFamily="34" charset="0"/>
              </a:rPr>
              <a:t>Planurile </a:t>
            </a:r>
            <a:r>
              <a:rPr lang="ro-RO" altLang="ro-RO" dirty="0">
                <a:solidFill>
                  <a:schemeClr val="bg1"/>
                </a:solidFill>
                <a:latin typeface="Calisto MT" panose="02040603050505030304" pitchFamily="18" charset="0"/>
                <a:cs typeface="Tahoma" panose="020B0604030504040204" pitchFamily="34" charset="0"/>
              </a:rPr>
              <a:t>- cadru  și programele școlare valabile în  anul </a:t>
            </a:r>
            <a:r>
              <a:rPr lang="ro-RO" altLang="ro-RO" dirty="0" err="1">
                <a:solidFill>
                  <a:schemeClr val="bg1"/>
                </a:solidFill>
                <a:latin typeface="Calisto MT" panose="02040603050505030304" pitchFamily="18" charset="0"/>
                <a:cs typeface="Tahoma" panose="020B0604030504040204" pitchFamily="34" charset="0"/>
              </a:rPr>
              <a:t>şcolar</a:t>
            </a:r>
            <a:r>
              <a:rPr lang="ro-RO" altLang="ro-RO" dirty="0">
                <a:solidFill>
                  <a:schemeClr val="bg1"/>
                </a:solidFill>
                <a:latin typeface="Calisto MT" panose="02040603050505030304" pitchFamily="18" charset="0"/>
                <a:cs typeface="Tahoma" panose="020B0604030504040204" pitchFamily="34" charset="0"/>
              </a:rPr>
              <a:t> </a:t>
            </a:r>
            <a:r>
              <a:rPr lang="ro-RO" altLang="ro-RO" dirty="0" smtClean="0">
                <a:solidFill>
                  <a:schemeClr val="bg1"/>
                </a:solidFill>
                <a:latin typeface="Calisto MT" panose="02040603050505030304" pitchFamily="18" charset="0"/>
                <a:cs typeface="Tahoma" panose="020B0604030504040204" pitchFamily="34" charset="0"/>
              </a:rPr>
              <a:t>201</a:t>
            </a:r>
            <a:r>
              <a:rPr lang="en-US" altLang="ro-RO" dirty="0" smtClean="0">
                <a:solidFill>
                  <a:schemeClr val="bg1"/>
                </a:solidFill>
                <a:latin typeface="Calisto MT" panose="02040603050505030304" pitchFamily="18" charset="0"/>
                <a:cs typeface="Tahoma" panose="020B0604030504040204" pitchFamily="34" charset="0"/>
              </a:rPr>
              <a:t>9</a:t>
            </a:r>
            <a:r>
              <a:rPr lang="ro-RO" altLang="ro-RO" dirty="0" smtClean="0">
                <a:solidFill>
                  <a:schemeClr val="bg1"/>
                </a:solidFill>
                <a:latin typeface="Calisto MT" panose="02040603050505030304" pitchFamily="18" charset="0"/>
                <a:cs typeface="Tahoma" panose="020B0604030504040204" pitchFamily="34" charset="0"/>
              </a:rPr>
              <a:t>-20</a:t>
            </a:r>
            <a:r>
              <a:rPr lang="en-US" altLang="ro-RO" dirty="0" smtClean="0">
                <a:solidFill>
                  <a:schemeClr val="bg1"/>
                </a:solidFill>
                <a:latin typeface="Calisto MT" panose="02040603050505030304" pitchFamily="18" charset="0"/>
                <a:cs typeface="Tahoma" panose="020B0604030504040204" pitchFamily="34" charset="0"/>
              </a:rPr>
              <a:t>20</a:t>
            </a:r>
            <a:r>
              <a:rPr lang="ro-RO" altLang="ro-RO" dirty="0" smtClean="0">
                <a:solidFill>
                  <a:schemeClr val="bg1"/>
                </a:solidFill>
                <a:latin typeface="Calisto MT" panose="02040603050505030304" pitchFamily="18" charset="0"/>
                <a:cs typeface="Tahoma" panose="020B0604030504040204" pitchFamily="34" charset="0"/>
              </a:rPr>
              <a:t>  </a:t>
            </a:r>
            <a:r>
              <a:rPr lang="ro-RO" altLang="ro-RO" dirty="0">
                <a:solidFill>
                  <a:schemeClr val="bg1"/>
                </a:solidFill>
                <a:latin typeface="Calisto MT" panose="02040603050505030304" pitchFamily="18" charset="0"/>
                <a:cs typeface="Tahoma" panose="020B0604030504040204" pitchFamily="34" charset="0"/>
              </a:rPr>
              <a:t>pot fi accesate la adresa:</a:t>
            </a:r>
            <a:r>
              <a:rPr lang="ro-RO" altLang="ro-RO" dirty="0">
                <a:solidFill>
                  <a:schemeClr val="tx1"/>
                </a:solidFill>
                <a:latin typeface="Calisto MT" panose="02040603050505030304" pitchFamily="18" charset="0"/>
                <a:cs typeface="Tahoma" panose="020B0604030504040204" pitchFamily="34" charset="0"/>
              </a:rPr>
              <a:t>   </a:t>
            </a:r>
            <a:r>
              <a:rPr lang="ro-RO" altLang="ro-RO" u="sng" dirty="0">
                <a:solidFill>
                  <a:schemeClr val="tx1"/>
                </a:solidFill>
                <a:latin typeface="Calisto MT" panose="02040603050505030304" pitchFamily="18" charset="0"/>
                <a:cs typeface="Tahoma" panose="020B0604030504040204" pitchFamily="34" charset="0"/>
                <a:hlinkClick r:id="rId2"/>
              </a:rPr>
              <a:t>http://programe.ise.ro/actuale.aspx</a:t>
            </a:r>
            <a:endParaRPr lang="ro-RO" altLang="ro-RO" u="sng" dirty="0">
              <a:solidFill>
                <a:schemeClr val="tx1"/>
              </a:solidFill>
              <a:latin typeface="Calisto MT" panose="02040603050505030304" pitchFamily="18" charset="0"/>
              <a:cs typeface="Tahoma" panose="020B0604030504040204" pitchFamily="34" charset="0"/>
            </a:endParaRPr>
          </a:p>
          <a:p>
            <a:pPr marL="273050" indent="-273050">
              <a:buClr>
                <a:srgbClr val="F2FBFD"/>
              </a:buClr>
              <a:buNone/>
            </a:pPr>
            <a:endParaRPr lang="en-US" altLang="ro-RO" dirty="0">
              <a:solidFill>
                <a:schemeClr val="tx1"/>
              </a:solidFill>
              <a:latin typeface="Calisto MT" panose="02040603050505030304" pitchFamily="18" charset="0"/>
              <a:cs typeface="Tahoma" panose="020B0604030504040204" pitchFamily="34" charset="0"/>
            </a:endParaRPr>
          </a:p>
          <a:p>
            <a:endParaRPr lang="ro-RO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07271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7806" y="650236"/>
            <a:ext cx="9423263" cy="812804"/>
          </a:xfrm>
        </p:spPr>
        <p:txBody>
          <a:bodyPr>
            <a:normAutofit fontScale="90000"/>
          </a:bodyPr>
          <a:lstStyle/>
          <a:p>
            <a:pPr algn="ctr">
              <a:lnSpc>
                <a:spcPct val="70000"/>
              </a:lnSpc>
              <a:spcBef>
                <a:spcPct val="50000"/>
              </a:spcBef>
              <a:defRPr/>
            </a:pPr>
            <a:r>
              <a:rPr lang="ro-RO" altLang="ro-RO" sz="2700" dirty="0">
                <a:latin typeface="Calisto MT" panose="02040603050505030304" pitchFamily="18" charset="0"/>
                <a:cs typeface="Times New Roman" pitchFamily="18" charset="0"/>
              </a:rPr>
              <a:t>PROGRAMELE ŞCOLARE PENTRU ÎNVĂȚĂMÂNTUL BILINGV VALABILE ÎN ANUL ŞCOLAR </a:t>
            </a:r>
            <a:r>
              <a:rPr lang="ro-RO" altLang="ro-RO" sz="2700" dirty="0" smtClean="0">
                <a:latin typeface="Calisto MT" panose="02040603050505030304" pitchFamily="18" charset="0"/>
                <a:cs typeface="Times New Roman" pitchFamily="18" charset="0"/>
              </a:rPr>
              <a:t>201</a:t>
            </a:r>
            <a:r>
              <a:rPr lang="en-US" altLang="ro-RO" sz="2700" dirty="0" smtClean="0">
                <a:latin typeface="Calisto MT" panose="02040603050505030304" pitchFamily="18" charset="0"/>
                <a:cs typeface="Times New Roman" pitchFamily="18" charset="0"/>
              </a:rPr>
              <a:t>9</a:t>
            </a:r>
            <a:r>
              <a:rPr lang="ro-RO" altLang="ro-RO" sz="2700" dirty="0" smtClean="0">
                <a:latin typeface="Calisto MT" panose="02040603050505030304" pitchFamily="18" charset="0"/>
                <a:cs typeface="Times New Roman" pitchFamily="18" charset="0"/>
              </a:rPr>
              <a:t> </a:t>
            </a:r>
            <a:r>
              <a:rPr lang="ro-RO" altLang="ro-RO" sz="2700" dirty="0">
                <a:latin typeface="Calisto MT" panose="02040603050505030304" pitchFamily="18" charset="0"/>
                <a:cs typeface="Times New Roman" pitchFamily="18" charset="0"/>
              </a:rPr>
              <a:t>– </a:t>
            </a:r>
            <a:r>
              <a:rPr lang="ro-RO" altLang="ro-RO" sz="2700" dirty="0" smtClean="0">
                <a:latin typeface="Calisto MT" panose="02040603050505030304" pitchFamily="18" charset="0"/>
                <a:cs typeface="Times New Roman" pitchFamily="18" charset="0"/>
              </a:rPr>
              <a:t>20</a:t>
            </a:r>
            <a:r>
              <a:rPr lang="en-US" altLang="ro-RO" sz="2700" dirty="0" smtClean="0">
                <a:latin typeface="Calisto MT" panose="02040603050505030304" pitchFamily="18" charset="0"/>
                <a:cs typeface="Times New Roman" pitchFamily="18" charset="0"/>
              </a:rPr>
              <a:t>20</a:t>
            </a:r>
            <a:r>
              <a:rPr lang="ro-RO" altLang="ro-RO" sz="2700" dirty="0">
                <a:latin typeface="Calisto MT" panose="02040603050505030304" pitchFamily="18" charset="0"/>
                <a:cs typeface="Times New Roman" pitchFamily="18" charset="0"/>
              </a:rPr>
              <a:t/>
            </a:r>
            <a:br>
              <a:rPr lang="ro-RO" altLang="ro-RO" sz="2700" dirty="0">
                <a:latin typeface="Calisto MT" panose="02040603050505030304" pitchFamily="18" charset="0"/>
                <a:cs typeface="Times New Roman" pitchFamily="18" charset="0"/>
              </a:rPr>
            </a:br>
            <a:r>
              <a:rPr lang="en-US" altLang="ro-RO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Arial" charset="0"/>
              </a:rPr>
              <a:t/>
            </a:r>
            <a:br>
              <a:rPr lang="en-US" altLang="ro-RO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Arial" charset="0"/>
              </a:rPr>
            </a:br>
            <a:r>
              <a:rPr lang="ro-RO" altLang="ro-RO" dirty="0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Arial" charset="0"/>
              </a:rPr>
              <a:t/>
            </a:r>
            <a:br>
              <a:rPr lang="ro-RO" altLang="ro-RO" dirty="0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Arial" charset="0"/>
              </a:rPr>
            </a:br>
            <a:endParaRPr lang="ro-RO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54629" y="1184367"/>
            <a:ext cx="9307286" cy="4894216"/>
          </a:xfrm>
        </p:spPr>
        <p:txBody>
          <a:bodyPr>
            <a:normAutofit fontScale="62500" lnSpcReduction="20000"/>
          </a:bodyPr>
          <a:lstStyle/>
          <a:p>
            <a:pPr>
              <a:defRPr/>
            </a:pPr>
            <a:endParaRPr lang="ro-RO" altLang="ro-RO" sz="2900" dirty="0">
              <a:solidFill>
                <a:srgbClr val="FF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defRPr/>
            </a:pPr>
            <a:r>
              <a:rPr lang="ro-RO" altLang="ro-RO" sz="2900" dirty="0">
                <a:solidFill>
                  <a:schemeClr val="accent4">
                    <a:lumMod val="50000"/>
                  </a:schemeClr>
                </a:solidFill>
                <a:latin typeface="Calisto MT" panose="0204060305050503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Învățământul bilingv - limba franceză</a:t>
            </a:r>
            <a:r>
              <a:rPr lang="en-US" altLang="ro-RO" sz="2900" dirty="0">
                <a:solidFill>
                  <a:schemeClr val="accent4">
                    <a:lumMod val="50000"/>
                  </a:schemeClr>
                </a:solidFill>
                <a:latin typeface="Calisto MT" panose="0204060305050503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:</a:t>
            </a:r>
            <a:endParaRPr lang="ro-RO" altLang="ro-RO" sz="2900" dirty="0">
              <a:solidFill>
                <a:schemeClr val="accent4">
                  <a:lumMod val="50000"/>
                </a:schemeClr>
              </a:solidFill>
              <a:latin typeface="Calisto MT" panose="0204060305050503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  <a:p>
            <a:pPr marL="0" indent="0" algn="just">
              <a:buNone/>
              <a:defRPr/>
            </a:pPr>
            <a:r>
              <a:rPr lang="ro-RO" altLang="ro-RO" sz="2900" dirty="0">
                <a:latin typeface="Calisto MT" panose="0204060305050503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●</a:t>
            </a:r>
            <a:r>
              <a:rPr lang="ro-RO" altLang="ro-RO" sz="2900" dirty="0">
                <a:solidFill>
                  <a:srgbClr val="FFFF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sto MT" panose="0204060305050503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pt-BR" altLang="ro-RO" sz="2900" dirty="0">
                <a:latin typeface="Calisto MT" panose="0204060305050503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Anexele nr. 1, 2 </a:t>
            </a:r>
            <a:r>
              <a:rPr lang="ro-RO" altLang="ro-RO" sz="2900" dirty="0">
                <a:latin typeface="Calisto MT" panose="0204060305050503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și 3</a:t>
            </a:r>
            <a:r>
              <a:rPr lang="pt-BR" altLang="ro-RO" sz="2900" dirty="0">
                <a:latin typeface="Calisto MT" panose="0204060305050503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 la Ordinul ministrului nr. 5241/01.09.2008  privind </a:t>
            </a:r>
            <a:r>
              <a:rPr lang="ro-RO" altLang="ro-RO" sz="2900" dirty="0">
                <a:latin typeface="Calisto MT" panose="0204060305050503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aprobarea</a:t>
            </a:r>
            <a:r>
              <a:rPr lang="ro-RO" altLang="ro-RO" sz="2900" i="1" dirty="0">
                <a:latin typeface="Calisto MT" panose="0204060305050503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ro-RO" altLang="ro-RO" sz="2900" dirty="0">
                <a:latin typeface="Calisto MT" panose="0204060305050503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Programelor </a:t>
            </a:r>
            <a:r>
              <a:rPr lang="ro-RO" altLang="ro-RO" sz="2900" dirty="0" err="1">
                <a:latin typeface="Calisto MT" panose="0204060305050503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şcolare</a:t>
            </a:r>
            <a:r>
              <a:rPr lang="ro-RO" altLang="ro-RO" sz="2900" dirty="0">
                <a:latin typeface="Calisto MT" panose="0204060305050503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pentru </a:t>
            </a:r>
            <a:r>
              <a:rPr lang="ro-RO" altLang="ro-RO" sz="2900" dirty="0" err="1">
                <a:latin typeface="Calisto MT" panose="0204060305050503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învăţământul</a:t>
            </a:r>
            <a:r>
              <a:rPr lang="ro-RO" altLang="ro-RO" sz="2900" dirty="0">
                <a:latin typeface="Calisto MT" panose="0204060305050503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liceal – clase cu program de studiu în regim bilingv, limba franceză, la disciplinele: </a:t>
            </a:r>
            <a:r>
              <a:rPr lang="ro-RO" altLang="ro-RO" sz="2900" i="1" dirty="0">
                <a:latin typeface="Calisto MT" panose="0204060305050503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Geografia </a:t>
            </a:r>
            <a:r>
              <a:rPr lang="ro-RO" altLang="ro-RO" sz="2900" i="1" dirty="0" err="1">
                <a:latin typeface="Calisto MT" panose="0204060305050503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Franţei</a:t>
            </a:r>
            <a:r>
              <a:rPr lang="ro-RO" altLang="ro-RO" sz="2900" dirty="0">
                <a:latin typeface="Calisto MT" panose="0204060305050503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, clasa a IX-a; </a:t>
            </a:r>
            <a:r>
              <a:rPr lang="ro-RO" altLang="ro-RO" sz="2900" i="1" dirty="0">
                <a:latin typeface="Calisto MT" panose="0204060305050503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Istoria </a:t>
            </a:r>
            <a:r>
              <a:rPr lang="ro-RO" altLang="ro-RO" sz="2900" i="1" dirty="0" err="1">
                <a:latin typeface="Calisto MT" panose="0204060305050503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Franţei</a:t>
            </a:r>
            <a:r>
              <a:rPr lang="ro-RO" altLang="ro-RO" sz="2900" dirty="0">
                <a:latin typeface="Calisto MT" panose="0204060305050503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, clasa a X-a, </a:t>
            </a:r>
            <a:r>
              <a:rPr lang="ro-RO" altLang="ro-RO" sz="2900" i="1" dirty="0">
                <a:latin typeface="Calisto MT" panose="0204060305050503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Elemente de cultură </a:t>
            </a:r>
            <a:r>
              <a:rPr lang="ro-RO" altLang="ro-RO" sz="2900" i="1" dirty="0" err="1">
                <a:latin typeface="Calisto MT" panose="0204060305050503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şi</a:t>
            </a:r>
            <a:r>
              <a:rPr lang="ro-RO" altLang="ro-RO" sz="2900" i="1" dirty="0">
                <a:latin typeface="Calisto MT" panose="0204060305050503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ro-RO" altLang="ro-RO" sz="2900" i="1" dirty="0" err="1">
                <a:latin typeface="Calisto MT" panose="0204060305050503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civilizaţie</a:t>
            </a:r>
            <a:r>
              <a:rPr lang="ro-RO" altLang="ro-RO" sz="2900" i="1" dirty="0">
                <a:latin typeface="Calisto MT" panose="0204060305050503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franceză</a:t>
            </a:r>
            <a:r>
              <a:rPr lang="ro-RO" altLang="ro-RO" sz="2900" dirty="0">
                <a:latin typeface="Calisto MT" panose="0204060305050503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, clasa a XI-a </a:t>
            </a:r>
            <a:r>
              <a:rPr lang="ro-RO" altLang="ro-RO" sz="2900" dirty="0" err="1">
                <a:latin typeface="Calisto MT" panose="0204060305050503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şi</a:t>
            </a:r>
            <a:r>
              <a:rPr lang="ro-RO" altLang="ro-RO" sz="2900" dirty="0">
                <a:latin typeface="Calisto MT" panose="0204060305050503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a XII-a</a:t>
            </a:r>
            <a:r>
              <a:rPr lang="pt-BR" altLang="ro-RO" sz="2900" dirty="0">
                <a:latin typeface="Calisto MT" panose="0204060305050503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endParaRPr lang="ro-RO" altLang="ro-RO" sz="2900" dirty="0">
              <a:latin typeface="Calisto MT" panose="0204060305050503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  <a:p>
            <a:pPr algn="just">
              <a:defRPr/>
            </a:pPr>
            <a:r>
              <a:rPr lang="ro-RO" altLang="ro-RO" sz="2900" dirty="0">
                <a:solidFill>
                  <a:schemeClr val="accent4">
                    <a:lumMod val="50000"/>
                  </a:schemeClr>
                </a:solidFill>
                <a:latin typeface="Calisto MT" panose="0204060305050503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Învățământul bilingv francofon</a:t>
            </a:r>
            <a:r>
              <a:rPr lang="en-US" altLang="ro-RO" sz="2900" dirty="0">
                <a:solidFill>
                  <a:schemeClr val="accent4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sto MT" panose="0204060305050503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:</a:t>
            </a:r>
            <a:endParaRPr lang="ro-RO" altLang="ro-RO" sz="2900" dirty="0">
              <a:solidFill>
                <a:schemeClr val="accent4">
                  <a:lumMod val="50000"/>
                </a:schemeClr>
              </a:solidFill>
              <a:latin typeface="Calisto MT" panose="0204060305050503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  <a:p>
            <a:pPr marL="0" indent="0" algn="just">
              <a:buNone/>
              <a:defRPr/>
            </a:pPr>
            <a:r>
              <a:rPr lang="ro-RO" altLang="ro-RO" sz="2900" dirty="0">
                <a:latin typeface="Calisto MT" panose="0204060305050503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● Ordinul ministrului educației, cercetării, tineretului și sportului nr. 5348/ 07.09.2011 privind aprobarea </a:t>
            </a:r>
            <a:r>
              <a:rPr lang="vi-VN" altLang="ro-RO" sz="2900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Programelor </a:t>
            </a:r>
            <a:r>
              <a:rPr lang="vi-VN" altLang="ro-RO" sz="29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de </a:t>
            </a:r>
            <a:r>
              <a:rPr lang="vi-VN" altLang="ro-RO" sz="2900" i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Limbă și civilizație franceză</a:t>
            </a:r>
            <a:r>
              <a:rPr lang="ro-RO" altLang="ro-RO" sz="2900" i="1" dirty="0">
                <a:latin typeface="Calisto MT" panose="0204060305050503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ro-RO" altLang="ro-RO" sz="2900" dirty="0">
                <a:latin typeface="Calisto MT" panose="0204060305050503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– curriculum diferențiat </a:t>
            </a:r>
            <a:r>
              <a:rPr lang="vi-VN" altLang="ro-RO" sz="29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ro-RO" altLang="ro-RO" sz="2900" dirty="0">
                <a:latin typeface="Calisto MT" panose="0204060305050503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(clasele a IX- a – a XII-a) </a:t>
            </a:r>
            <a:r>
              <a:rPr lang="vi-VN" altLang="ro-RO" sz="29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și a Programelor de </a:t>
            </a:r>
            <a:r>
              <a:rPr lang="vi-VN" altLang="ro-RO" sz="2900" i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Discipline non lingvistice</a:t>
            </a:r>
            <a:r>
              <a:rPr lang="ro-RO" altLang="ro-RO" sz="2900" i="1" dirty="0">
                <a:latin typeface="Calisto MT" panose="0204060305050503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ro-RO" altLang="ro-RO" sz="2900" dirty="0">
                <a:latin typeface="Calisto MT" panose="0204060305050503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– curriculum diferențiat (clasele a XI-a și a XII-a) </a:t>
            </a:r>
            <a:r>
              <a:rPr lang="vi-VN" altLang="ro-RO" sz="29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pentru elevii secțiilor bilingve francofone incluse în proiectul bilateral franco-român “De la învățământul bilingv către filierele universitare francofone” </a:t>
            </a:r>
            <a:endParaRPr lang="ro-RO" altLang="ro-RO" sz="2900" dirty="0">
              <a:latin typeface="Calisto MT" panose="0204060305050503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  <a:p>
            <a:pPr algn="just">
              <a:defRPr/>
            </a:pPr>
            <a:endParaRPr lang="ro-RO" altLang="ro-RO" sz="2900" dirty="0">
              <a:latin typeface="Calisto MT" panose="0204060305050503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  <a:p>
            <a:pPr algn="just">
              <a:defRPr/>
            </a:pPr>
            <a:r>
              <a:rPr lang="ro-RO" altLang="ro-RO" sz="2900" dirty="0">
                <a:solidFill>
                  <a:schemeClr val="accent4">
                    <a:lumMod val="50000"/>
                  </a:schemeClr>
                </a:solidFill>
                <a:latin typeface="Calisto MT" panose="0204060305050503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Învățământul bilingv spaniol</a:t>
            </a:r>
            <a:r>
              <a:rPr lang="en-US" altLang="ro-RO" sz="2900" dirty="0">
                <a:solidFill>
                  <a:schemeClr val="accent4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sto MT" panose="0204060305050503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:</a:t>
            </a:r>
            <a:endParaRPr lang="ro-RO" altLang="ro-RO" sz="2900" dirty="0">
              <a:solidFill>
                <a:schemeClr val="accent4">
                  <a:lumMod val="50000"/>
                </a:schemeClr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listo MT" panose="0204060305050503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  <a:p>
            <a:pPr marL="0" indent="0" algn="just">
              <a:buNone/>
              <a:defRPr/>
            </a:pPr>
            <a:r>
              <a:rPr lang="ro-RO" altLang="ro-RO" sz="2900" dirty="0">
                <a:latin typeface="Calisto MT" panose="0204060305050503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● </a:t>
            </a:r>
            <a:r>
              <a:rPr lang="vi-VN" altLang="ro-RO" sz="29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Ordinul ministrului educaţiei, cercetării şi inovării nr. 4354/2009</a:t>
            </a:r>
            <a:r>
              <a:rPr lang="ro-RO" altLang="ro-RO" sz="2900" dirty="0">
                <a:latin typeface="Calisto MT" panose="0204060305050503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– Art. 4</a:t>
            </a:r>
            <a:r>
              <a:rPr lang="en-US" altLang="ro-RO" sz="2900" dirty="0">
                <a:latin typeface="Calisto MT" panose="0204060305050503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: </a:t>
            </a:r>
            <a:r>
              <a:rPr lang="ro-RO" altLang="ro-RO" sz="2900" dirty="0">
                <a:latin typeface="Calisto MT" panose="0204060305050503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altLang="ro-RO" sz="2900" dirty="0" err="1">
                <a:latin typeface="Calisto MT" panose="0204060305050503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Programa</a:t>
            </a:r>
            <a:r>
              <a:rPr lang="en-US" altLang="ro-RO" sz="2900" dirty="0">
                <a:latin typeface="Calisto MT" panose="0204060305050503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altLang="ro-RO" sz="2900" dirty="0" err="1">
                <a:latin typeface="Calisto MT" panose="0204060305050503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şcolară</a:t>
            </a:r>
            <a:r>
              <a:rPr lang="en-US" altLang="ro-RO" sz="2900" dirty="0">
                <a:latin typeface="Calisto MT" panose="0204060305050503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altLang="ro-RO" sz="2900" dirty="0" err="1">
                <a:latin typeface="Calisto MT" panose="0204060305050503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pentru</a:t>
            </a:r>
            <a:r>
              <a:rPr lang="en-US" altLang="ro-RO" sz="2900" dirty="0">
                <a:latin typeface="Calisto MT" panose="0204060305050503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altLang="ro-RO" sz="2900" dirty="0" err="1">
                <a:latin typeface="Calisto MT" panose="0204060305050503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secţiile</a:t>
            </a:r>
            <a:r>
              <a:rPr lang="en-US" altLang="ro-RO" sz="2900" dirty="0">
                <a:latin typeface="Calisto MT" panose="0204060305050503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altLang="ro-RO" sz="2900" dirty="0" err="1">
                <a:latin typeface="Calisto MT" panose="0204060305050503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bilingve</a:t>
            </a:r>
            <a:r>
              <a:rPr lang="en-US" altLang="ro-RO" sz="2900" dirty="0">
                <a:latin typeface="Calisto MT" panose="0204060305050503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- </a:t>
            </a:r>
            <a:r>
              <a:rPr lang="en-US" altLang="ro-RO" sz="2900" dirty="0" err="1">
                <a:latin typeface="Calisto MT" panose="0204060305050503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Limba</a:t>
            </a:r>
            <a:r>
              <a:rPr lang="en-US" altLang="ro-RO" sz="2900" dirty="0">
                <a:latin typeface="Calisto MT" panose="0204060305050503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altLang="ro-RO" sz="2900" dirty="0" err="1">
                <a:latin typeface="Calisto MT" panose="0204060305050503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spaniolă</a:t>
            </a:r>
            <a:r>
              <a:rPr lang="en-US" altLang="ro-RO" sz="2900" dirty="0">
                <a:latin typeface="Calisto MT" panose="0204060305050503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- </a:t>
            </a:r>
            <a:r>
              <a:rPr lang="en-US" altLang="ro-RO" sz="2900" i="1" dirty="0" err="1">
                <a:latin typeface="Calisto MT" panose="0204060305050503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Cultură</a:t>
            </a:r>
            <a:r>
              <a:rPr lang="en-US" altLang="ro-RO" sz="2900" i="1" dirty="0">
                <a:latin typeface="Calisto MT" panose="0204060305050503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altLang="ro-RO" sz="2900" i="1" dirty="0" err="1">
                <a:latin typeface="Calisto MT" panose="0204060305050503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şi</a:t>
            </a:r>
            <a:r>
              <a:rPr lang="en-US" altLang="ro-RO" sz="2900" i="1" dirty="0">
                <a:latin typeface="Calisto MT" panose="0204060305050503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altLang="ro-RO" sz="2900" i="1" dirty="0" err="1">
                <a:latin typeface="Calisto MT" panose="0204060305050503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civilizaţie</a:t>
            </a:r>
            <a:r>
              <a:rPr lang="en-US" altLang="ro-RO" sz="2900" i="1" dirty="0">
                <a:latin typeface="Calisto MT" panose="0204060305050503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altLang="ro-RO" sz="2900" i="1" dirty="0" err="1">
                <a:latin typeface="Calisto MT" panose="0204060305050503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spaniolă</a:t>
            </a:r>
            <a:r>
              <a:rPr lang="en-US" altLang="ro-RO" sz="2900" i="1" dirty="0">
                <a:latin typeface="Calisto MT" panose="0204060305050503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altLang="ro-RO" sz="2900" i="1" dirty="0" err="1">
                <a:latin typeface="Calisto MT" panose="0204060305050503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pentru</a:t>
            </a:r>
            <a:r>
              <a:rPr lang="en-US" altLang="ro-RO" sz="2900" i="1" dirty="0">
                <a:latin typeface="Calisto MT" panose="0204060305050503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altLang="ro-RO" sz="2900" i="1" dirty="0" err="1">
                <a:latin typeface="Calisto MT" panose="0204060305050503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examenul</a:t>
            </a:r>
            <a:r>
              <a:rPr lang="en-US" altLang="ro-RO" sz="2900" i="1" dirty="0">
                <a:latin typeface="Calisto MT" panose="0204060305050503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de </a:t>
            </a:r>
            <a:r>
              <a:rPr lang="en-US" altLang="ro-RO" sz="2900" i="1" dirty="0" err="1">
                <a:latin typeface="Calisto MT" panose="0204060305050503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bacalaureat</a:t>
            </a:r>
            <a:endParaRPr lang="en-US" altLang="ro-RO" sz="2900" i="1" dirty="0">
              <a:latin typeface="Calisto MT" panose="0204060305050503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  <a:p>
            <a:endParaRPr lang="ro-RO" dirty="0">
              <a:latin typeface="Calisto MT" panose="0204060305050503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52334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75361" y="1166949"/>
            <a:ext cx="10529252" cy="3387634"/>
          </a:xfrm>
        </p:spPr>
        <p:txBody>
          <a:bodyPr>
            <a:normAutofit fontScale="85000" lnSpcReduction="10000"/>
          </a:bodyPr>
          <a:lstStyle/>
          <a:p>
            <a:pPr marL="0" indent="0" algn="just">
              <a:buNone/>
              <a:defRPr/>
            </a:pPr>
            <a:endParaRPr lang="ro-RO" altLang="ro-RO" dirty="0">
              <a:latin typeface="Arial" charset="0"/>
              <a:cs typeface="Arial" charset="0"/>
            </a:endParaRPr>
          </a:p>
          <a:p>
            <a:pPr algn="just">
              <a:defRPr/>
            </a:pPr>
            <a:r>
              <a:rPr lang="ro-RO" altLang="ro-RO" sz="2200" dirty="0">
                <a:solidFill>
                  <a:schemeClr val="accent4">
                    <a:lumMod val="50000"/>
                  </a:schemeClr>
                </a:solidFill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Învățământul bilingv - limba italiană</a:t>
            </a:r>
            <a:r>
              <a:rPr lang="en-US" altLang="ro-RO" sz="2200" dirty="0">
                <a:solidFill>
                  <a:schemeClr val="accent4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:</a:t>
            </a:r>
            <a:endParaRPr lang="ro-RO" altLang="ro-RO" sz="2200" dirty="0">
              <a:solidFill>
                <a:schemeClr val="accent4">
                  <a:lumMod val="50000"/>
                </a:schemeClr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listo MT" panose="02040603050505030304" pitchFamily="18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indent="0" algn="just">
              <a:buNone/>
              <a:defRPr/>
            </a:pPr>
            <a:r>
              <a:rPr lang="ro-RO" altLang="ro-RO" dirty="0"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● O</a:t>
            </a:r>
            <a:r>
              <a:rPr lang="en-US" altLang="ro-RO" dirty="0" err="1"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rdinul</a:t>
            </a:r>
            <a:r>
              <a:rPr lang="en-US" altLang="ro-RO" dirty="0"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altLang="ro-RO" dirty="0" err="1"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ministrului</a:t>
            </a:r>
            <a:r>
              <a:rPr lang="en-US" altLang="ro-RO" dirty="0"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altLang="ro-RO" dirty="0" err="1"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educa</a:t>
            </a:r>
            <a:r>
              <a:rPr lang="ro-RO" altLang="ro-RO" dirty="0"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ț</a:t>
            </a:r>
            <a:r>
              <a:rPr lang="en-US" altLang="ro-RO" dirty="0" err="1"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iei</a:t>
            </a:r>
            <a:r>
              <a:rPr lang="en-US" altLang="ro-RO" dirty="0"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o-RO" altLang="ro-RO" dirty="0"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naționale nr. 5023/12.09.2013 privind aprobarea Programelor școlare pentru învățământul liceal – clase cu program de studiu în regim bilingv, limba italiană, la disciplina: </a:t>
            </a:r>
            <a:r>
              <a:rPr lang="en-US" altLang="ro-RO" i="1" dirty="0" err="1"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Limba</a:t>
            </a:r>
            <a:r>
              <a:rPr lang="en-US" altLang="ro-RO" i="1" dirty="0"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altLang="ro-RO" i="1" dirty="0" err="1"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italiană</a:t>
            </a:r>
            <a:r>
              <a:rPr lang="en-US" altLang="ro-RO" dirty="0"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, </a:t>
            </a:r>
            <a:r>
              <a:rPr lang="en-US" altLang="ro-RO" dirty="0" err="1"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clasele</a:t>
            </a:r>
            <a:r>
              <a:rPr lang="en-US" altLang="ro-RO" dirty="0"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 a IX-a – a XII-a</a:t>
            </a:r>
          </a:p>
          <a:p>
            <a:pPr algn="just">
              <a:defRPr/>
            </a:pPr>
            <a:endParaRPr lang="en-US" altLang="ro-RO" sz="2400" dirty="0">
              <a:latin typeface="Calisto MT" panose="02040603050505030304" pitchFamily="18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>
              <a:defRPr/>
            </a:pPr>
            <a:r>
              <a:rPr lang="ro-RO" altLang="ro-RO" sz="2200" dirty="0">
                <a:solidFill>
                  <a:schemeClr val="accent4">
                    <a:lumMod val="50000"/>
                  </a:schemeClr>
                </a:solidFill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Învățământul bilingv - limba portugheză</a:t>
            </a:r>
            <a:r>
              <a:rPr lang="en-US" altLang="ro-RO" sz="2200" dirty="0">
                <a:solidFill>
                  <a:schemeClr val="accent4">
                    <a:lumMod val="50000"/>
                  </a:schemeClr>
                </a:solidFill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:</a:t>
            </a:r>
            <a:endParaRPr lang="ro-RO" altLang="ro-RO" sz="2200" dirty="0">
              <a:solidFill>
                <a:schemeClr val="accent4">
                  <a:lumMod val="50000"/>
                </a:schemeClr>
              </a:solidFill>
              <a:latin typeface="Calisto MT" panose="02040603050505030304" pitchFamily="18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indent="0" algn="just">
              <a:buNone/>
              <a:defRPr/>
            </a:pPr>
            <a:r>
              <a:rPr lang="ro-RO" altLang="ro-RO" dirty="0"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● O</a:t>
            </a:r>
            <a:r>
              <a:rPr lang="en-US" altLang="ro-RO" dirty="0" err="1"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rdinul</a:t>
            </a:r>
            <a:r>
              <a:rPr lang="en-US" altLang="ro-RO" dirty="0"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altLang="ro-RO" dirty="0" err="1"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ministrului</a:t>
            </a:r>
            <a:r>
              <a:rPr lang="en-US" altLang="ro-RO" dirty="0"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altLang="ro-RO" dirty="0" err="1"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educa</a:t>
            </a:r>
            <a:r>
              <a:rPr lang="ro-RO" altLang="ro-RO" dirty="0"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ț</a:t>
            </a:r>
            <a:r>
              <a:rPr lang="en-US" altLang="ro-RO" dirty="0" err="1"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iei</a:t>
            </a:r>
            <a:r>
              <a:rPr lang="en-US" altLang="ro-RO" dirty="0"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o-RO" altLang="ro-RO" dirty="0"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naționale nr. 5024/12.09.2013 privind aprobarea Programelor școlare pentru învățământul liceal – clase cu program de studiu în regim bilingv, limba </a:t>
            </a:r>
            <a:r>
              <a:rPr lang="ro-RO" altLang="ro-RO" dirty="0" smtClean="0"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portugheză, </a:t>
            </a:r>
            <a:r>
              <a:rPr lang="vi-VN" altLang="ro-RO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la disciplinele: </a:t>
            </a:r>
            <a:r>
              <a:rPr lang="vi-VN" altLang="ro-RO" i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Geografia Portugaliei</a:t>
            </a:r>
            <a:r>
              <a:rPr lang="vi-VN" altLang="ro-RO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clasa a IX-a; </a:t>
            </a:r>
            <a:r>
              <a:rPr lang="vi-VN" altLang="ro-RO" i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Istoria Portugaliei</a:t>
            </a:r>
            <a:r>
              <a:rPr lang="en-US" altLang="ro-RO" i="1" dirty="0" smtClean="0"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vi-VN" altLang="ro-RO" i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și civilizație portugheză</a:t>
            </a:r>
            <a:r>
              <a:rPr lang="vi-VN" altLang="ro-RO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clasele a </a:t>
            </a:r>
            <a:r>
              <a:rPr lang="vi-VN" altLang="ro-RO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XI-a și a XII-a</a:t>
            </a:r>
            <a:endParaRPr lang="en-US" altLang="ro-RO" dirty="0">
              <a:latin typeface="Calisto MT" panose="02040603050505030304" pitchFamily="18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ro-RO" sz="1600" dirty="0">
              <a:latin typeface="Calisto MT" panose="02040603050505030304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838994" y="322217"/>
            <a:ext cx="630500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o-RO" altLang="ro-RO" dirty="0">
                <a:latin typeface="Calisto MT" panose="02040603050505030304" pitchFamily="18" charset="0"/>
                <a:cs typeface="Times New Roman" pitchFamily="18" charset="0"/>
              </a:rPr>
              <a:t>PROGRAMELE ŞCOLARE PENTRU ÎNVĂȚĂMÂNTUL BILINGV VALABILE ÎN ANUL ŞCOLAR 201</a:t>
            </a:r>
            <a:r>
              <a:rPr lang="en-US" altLang="ro-RO" dirty="0">
                <a:latin typeface="Calisto MT" panose="02040603050505030304" pitchFamily="18" charset="0"/>
                <a:cs typeface="Times New Roman" pitchFamily="18" charset="0"/>
              </a:rPr>
              <a:t>9</a:t>
            </a:r>
            <a:r>
              <a:rPr lang="ro-RO" altLang="ro-RO" dirty="0">
                <a:latin typeface="Calisto MT" panose="02040603050505030304" pitchFamily="18" charset="0"/>
                <a:cs typeface="Times New Roman" pitchFamily="18" charset="0"/>
              </a:rPr>
              <a:t> – 20</a:t>
            </a:r>
            <a:r>
              <a:rPr lang="en-US" altLang="ro-RO" dirty="0">
                <a:latin typeface="Calisto MT" panose="02040603050505030304" pitchFamily="18" charset="0"/>
                <a:cs typeface="Times New Roman" pitchFamily="18" charset="0"/>
              </a:rPr>
              <a:t>20</a:t>
            </a:r>
            <a:r>
              <a:rPr lang="ro-RO" altLang="ro-RO" dirty="0">
                <a:latin typeface="Calisto MT" panose="02040603050505030304" pitchFamily="18" charset="0"/>
                <a:cs typeface="Times New Roman" pitchFamily="18" charset="0"/>
              </a:rPr>
              <a:t/>
            </a:r>
            <a:br>
              <a:rPr lang="ro-RO" altLang="ro-RO" dirty="0">
                <a:latin typeface="Calisto MT" panose="02040603050505030304" pitchFamily="18" charset="0"/>
                <a:cs typeface="Times New Roman" pitchFamily="18" charset="0"/>
              </a:rPr>
            </a:br>
            <a:endParaRPr lang="ro-RO" dirty="0"/>
          </a:p>
        </p:txBody>
      </p:sp>
    </p:spTree>
    <p:extLst>
      <p:ext uri="{BB962C8B-B14F-4D97-AF65-F5344CB8AC3E}">
        <p14:creationId xmlns:p14="http://schemas.microsoft.com/office/powerpoint/2010/main" val="42088178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5313" y="624110"/>
            <a:ext cx="10049299" cy="1509490"/>
          </a:xfrm>
        </p:spPr>
        <p:txBody>
          <a:bodyPr>
            <a:normAutofit fontScale="90000"/>
          </a:bodyPr>
          <a:lstStyle/>
          <a:p>
            <a:pPr algn="ctr"/>
            <a:r>
              <a:rPr lang="ro-RO" altLang="ro-RO" dirty="0">
                <a:latin typeface="Calisto MT" panose="02040603050505030304" pitchFamily="18" charset="0"/>
                <a:cs typeface="Times New Roman" pitchFamily="18" charset="0"/>
              </a:rPr>
              <a:t>PROGRAMELE ŞCOLARE PENTRU ÎNVĂȚĂMÂNTUL BILINGV VALABILE ÎN ANUL ŞCOLAR </a:t>
            </a:r>
            <a:r>
              <a:rPr lang="ro-RO" altLang="ro-RO" dirty="0" smtClean="0">
                <a:latin typeface="Calisto MT" panose="02040603050505030304" pitchFamily="18" charset="0"/>
                <a:cs typeface="Times New Roman" pitchFamily="18" charset="0"/>
              </a:rPr>
              <a:t>201</a:t>
            </a:r>
            <a:r>
              <a:rPr lang="en-US" altLang="ro-RO" dirty="0" smtClean="0">
                <a:latin typeface="Calisto MT" panose="02040603050505030304" pitchFamily="18" charset="0"/>
                <a:cs typeface="Times New Roman" pitchFamily="18" charset="0"/>
              </a:rPr>
              <a:t>9</a:t>
            </a:r>
            <a:r>
              <a:rPr lang="ro-RO" altLang="ro-RO" dirty="0" smtClean="0">
                <a:latin typeface="Calisto MT" panose="02040603050505030304" pitchFamily="18" charset="0"/>
                <a:cs typeface="Times New Roman" pitchFamily="18" charset="0"/>
              </a:rPr>
              <a:t> </a:t>
            </a:r>
            <a:r>
              <a:rPr lang="ro-RO" altLang="ro-RO" dirty="0">
                <a:latin typeface="Calisto MT" panose="02040603050505030304" pitchFamily="18" charset="0"/>
                <a:cs typeface="Times New Roman" pitchFamily="18" charset="0"/>
              </a:rPr>
              <a:t>– </a:t>
            </a:r>
            <a:r>
              <a:rPr lang="ro-RO" altLang="ro-RO" dirty="0" smtClean="0">
                <a:latin typeface="Calisto MT" panose="02040603050505030304" pitchFamily="18" charset="0"/>
                <a:cs typeface="Times New Roman" pitchFamily="18" charset="0"/>
              </a:rPr>
              <a:t>20</a:t>
            </a:r>
            <a:r>
              <a:rPr lang="en-US" altLang="ro-RO" dirty="0" smtClean="0">
                <a:latin typeface="Calisto MT" panose="02040603050505030304" pitchFamily="18" charset="0"/>
                <a:cs typeface="Times New Roman" pitchFamily="18" charset="0"/>
              </a:rPr>
              <a:t>20 </a:t>
            </a:r>
            <a:endParaRPr lang="ro-RO" dirty="0">
              <a:latin typeface="Calisto MT" panose="0204060305050503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00011" y="2133600"/>
            <a:ext cx="9804601" cy="3777622"/>
          </a:xfrm>
        </p:spPr>
        <p:txBody>
          <a:bodyPr>
            <a:normAutofit/>
          </a:bodyPr>
          <a:lstStyle/>
          <a:p>
            <a:pPr>
              <a:defRPr/>
            </a:pPr>
            <a:endParaRPr lang="ro-RO" altLang="en-US" sz="2000" dirty="0">
              <a:solidFill>
                <a:schemeClr val="tx1"/>
              </a:solidFill>
              <a:latin typeface="Calisto MT" panose="02040603050505030304" pitchFamily="18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defRPr/>
            </a:pPr>
            <a:r>
              <a:rPr lang="ro-RO" altLang="en-US" sz="2000" dirty="0">
                <a:solidFill>
                  <a:schemeClr val="bg1"/>
                </a:solidFill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Învățământul bilingv – limba engleză</a:t>
            </a:r>
            <a:r>
              <a:rPr lang="en-US" altLang="en-US" sz="2000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:</a:t>
            </a:r>
            <a:endParaRPr lang="en-US" altLang="en-US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listo MT" panose="02040603050505030304" pitchFamily="18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>
              <a:buFont typeface="Wingdings" pitchFamily="2" charset="2"/>
              <a:buChar char="v"/>
              <a:defRPr/>
            </a:pPr>
            <a:r>
              <a:rPr lang="en-US" altLang="en-US" dirty="0" err="1">
                <a:solidFill>
                  <a:schemeClr val="bg1"/>
                </a:solidFill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Ordinul</a:t>
            </a:r>
            <a:r>
              <a:rPr lang="en-US" altLang="en-US" dirty="0">
                <a:solidFill>
                  <a:schemeClr val="bg1"/>
                </a:solidFill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altLang="en-US" dirty="0" err="1">
                <a:solidFill>
                  <a:schemeClr val="bg1"/>
                </a:solidFill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ministrului</a:t>
            </a:r>
            <a:r>
              <a:rPr lang="en-US" altLang="en-US" dirty="0">
                <a:solidFill>
                  <a:schemeClr val="bg1"/>
                </a:solidFill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altLang="en-US" dirty="0" err="1">
                <a:solidFill>
                  <a:schemeClr val="bg1"/>
                </a:solidFill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educa</a:t>
            </a:r>
            <a:r>
              <a:rPr lang="ro-RO" altLang="en-US" dirty="0">
                <a:solidFill>
                  <a:schemeClr val="bg1"/>
                </a:solidFill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ț</a:t>
            </a:r>
            <a:r>
              <a:rPr lang="en-US" altLang="en-US" dirty="0" err="1">
                <a:solidFill>
                  <a:schemeClr val="bg1"/>
                </a:solidFill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iei</a:t>
            </a:r>
            <a:r>
              <a:rPr lang="en-US" altLang="en-US" dirty="0">
                <a:solidFill>
                  <a:schemeClr val="bg1"/>
                </a:solidFill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altLang="en-US" dirty="0" err="1">
                <a:solidFill>
                  <a:schemeClr val="bg1"/>
                </a:solidFill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na</a:t>
            </a:r>
            <a:r>
              <a:rPr lang="ro-RO" altLang="en-US" dirty="0">
                <a:solidFill>
                  <a:schemeClr val="bg1"/>
                </a:solidFill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ț</a:t>
            </a:r>
            <a:r>
              <a:rPr lang="en-US" altLang="en-US" dirty="0" err="1">
                <a:solidFill>
                  <a:schemeClr val="bg1"/>
                </a:solidFill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ionale</a:t>
            </a:r>
            <a:r>
              <a:rPr lang="ro-RO" altLang="en-US" dirty="0">
                <a:solidFill>
                  <a:schemeClr val="bg1"/>
                </a:solidFill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 nr. 4775/2014 – </a:t>
            </a:r>
            <a:r>
              <a:rPr lang="ro-RO" altLang="en-US" i="1" dirty="0">
                <a:solidFill>
                  <a:schemeClr val="bg1"/>
                </a:solidFill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Elemente de cultură și civilizație engleză </a:t>
            </a:r>
            <a:r>
              <a:rPr lang="ro-RO" altLang="en-US" dirty="0">
                <a:solidFill>
                  <a:schemeClr val="bg1"/>
                </a:solidFill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– Clasele a XI</a:t>
            </a:r>
            <a:r>
              <a:rPr lang="en-US" altLang="en-US" dirty="0">
                <a:solidFill>
                  <a:schemeClr val="bg1"/>
                </a:solidFill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-</a:t>
            </a:r>
            <a:r>
              <a:rPr lang="ro-RO" altLang="en-US" dirty="0">
                <a:solidFill>
                  <a:schemeClr val="bg1"/>
                </a:solidFill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a și a XII-a cu program de studiu bilingv</a:t>
            </a:r>
          </a:p>
          <a:p>
            <a:pPr algn="just">
              <a:buFont typeface="Wingdings" pitchFamily="2" charset="2"/>
              <a:buChar char="v"/>
              <a:defRPr/>
            </a:pPr>
            <a:r>
              <a:rPr lang="en-US" altLang="en-US" dirty="0" err="1">
                <a:solidFill>
                  <a:schemeClr val="bg1"/>
                </a:solidFill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Ordinul</a:t>
            </a:r>
            <a:r>
              <a:rPr lang="en-US" altLang="en-US" dirty="0">
                <a:solidFill>
                  <a:schemeClr val="bg1"/>
                </a:solidFill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altLang="en-US" dirty="0" err="1">
                <a:solidFill>
                  <a:schemeClr val="bg1"/>
                </a:solidFill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ministrului</a:t>
            </a:r>
            <a:r>
              <a:rPr lang="en-US" altLang="en-US" dirty="0">
                <a:solidFill>
                  <a:schemeClr val="bg1"/>
                </a:solidFill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altLang="en-US" dirty="0" err="1">
                <a:solidFill>
                  <a:schemeClr val="bg1"/>
                </a:solidFill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educa</a:t>
            </a:r>
            <a:r>
              <a:rPr lang="ro-RO" altLang="en-US" dirty="0">
                <a:solidFill>
                  <a:schemeClr val="bg1"/>
                </a:solidFill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ț</a:t>
            </a:r>
            <a:r>
              <a:rPr lang="en-US" altLang="en-US" dirty="0" err="1">
                <a:solidFill>
                  <a:schemeClr val="bg1"/>
                </a:solidFill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iei</a:t>
            </a:r>
            <a:r>
              <a:rPr lang="ro-RO" altLang="en-US" dirty="0">
                <a:solidFill>
                  <a:schemeClr val="bg1"/>
                </a:solidFill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, cercetării și tineretului nr. 5240/2008 –</a:t>
            </a:r>
            <a:r>
              <a:rPr lang="en-US" altLang="en-US" dirty="0">
                <a:solidFill>
                  <a:schemeClr val="bg1"/>
                </a:solidFill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o-RO" altLang="en-US" i="1" dirty="0">
                <a:solidFill>
                  <a:schemeClr val="bg1"/>
                </a:solidFill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Istoria Marii Britanii și a Statelor Unite ale Americii</a:t>
            </a:r>
            <a:r>
              <a:rPr lang="ro-RO" altLang="en-US" dirty="0">
                <a:solidFill>
                  <a:schemeClr val="bg1"/>
                </a:solidFill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 – Clasa a X-a  cu program de studiu bilingv</a:t>
            </a:r>
          </a:p>
          <a:p>
            <a:pPr marL="0" indent="0" algn="just">
              <a:buNone/>
              <a:defRPr/>
            </a:pPr>
            <a:endParaRPr lang="ro-RO" altLang="en-US" dirty="0">
              <a:solidFill>
                <a:schemeClr val="tx1"/>
              </a:solidFill>
              <a:latin typeface="Calisto MT" panose="02040603050505030304" pitchFamily="18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indent="0" algn="just">
              <a:buNone/>
              <a:defRPr/>
            </a:pPr>
            <a:endParaRPr lang="ro-RO" altLang="en-US" dirty="0">
              <a:solidFill>
                <a:srgbClr val="FF0000"/>
              </a:solidFill>
              <a:latin typeface="Calisto MT" panose="02040603050505030304" pitchFamily="18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ro-RO" dirty="0">
              <a:solidFill>
                <a:srgbClr val="FF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060551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3406" y="496389"/>
            <a:ext cx="10381207" cy="1428205"/>
          </a:xfrm>
        </p:spPr>
        <p:txBody>
          <a:bodyPr>
            <a:normAutofit/>
          </a:bodyPr>
          <a:lstStyle/>
          <a:p>
            <a:pPr algn="ctr"/>
            <a:r>
              <a:rPr lang="en-US" altLang="ro-RO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Ordine</a:t>
            </a:r>
            <a:r>
              <a:rPr lang="en-US" altLang="ro-R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altLang="ro-RO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ministru</a:t>
            </a:r>
            <a:r>
              <a:rPr lang="en-US" altLang="ro-R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o-RO" altLang="ro-R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valabile în anul </a:t>
            </a:r>
            <a:r>
              <a:rPr lang="ro-RO" altLang="ro-RO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şcolar</a:t>
            </a:r>
            <a:r>
              <a:rPr lang="ro-RO" altLang="ro-R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o-RO" altLang="ro-RO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201</a:t>
            </a:r>
            <a:r>
              <a:rPr lang="en-US" altLang="ro-RO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  <a:r>
              <a:rPr lang="ro-RO" altLang="ro-RO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o-RO" altLang="ro-R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o-RO" altLang="ro-RO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</a:t>
            </a:r>
            <a:r>
              <a:rPr lang="en-US" altLang="ro-RO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</a:t>
            </a:r>
            <a:r>
              <a:rPr lang="ro-RO" altLang="ro-RO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o-RO" altLang="ro-R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referitoare la limbile moderne </a:t>
            </a:r>
            <a:endParaRPr lang="ro-RO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63040" y="2133600"/>
            <a:ext cx="10041572" cy="3777622"/>
          </a:xfrm>
        </p:spPr>
        <p:txBody>
          <a:bodyPr/>
          <a:lstStyle/>
          <a:p>
            <a:r>
              <a:rPr lang="ro-RO" altLang="en-US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Învățământul bilingv – limba spaniolă</a:t>
            </a:r>
            <a:r>
              <a:rPr lang="en-US" altLang="en-US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:</a:t>
            </a:r>
            <a:r>
              <a:rPr lang="ro-RO" altLang="en-US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ro-RO" altLang="ro-RO" i="1" dirty="0">
                <a:solidFill>
                  <a:srgbClr val="FF0000"/>
                </a:solidFill>
                <a:latin typeface="Calisto MT" panose="02040603050505030304" pitchFamily="18" charset="0"/>
                <a:cs typeface="Tahoma" panose="020B0604030504040204" pitchFamily="34" charset="0"/>
              </a:rPr>
              <a:t>ORDIN</a:t>
            </a:r>
            <a:r>
              <a:rPr lang="es-ES" altLang="ro-RO" i="1" dirty="0">
                <a:solidFill>
                  <a:srgbClr val="FF0000"/>
                </a:solidFill>
                <a:latin typeface="Calisto MT" panose="02040603050505030304" pitchFamily="18" charset="0"/>
                <a:cs typeface="Tahoma" panose="020B0604030504040204" pitchFamily="34" charset="0"/>
              </a:rPr>
              <a:t> </a:t>
            </a:r>
            <a:r>
              <a:rPr lang="ro-RO" altLang="ro-RO" i="1" dirty="0">
                <a:solidFill>
                  <a:srgbClr val="FF0000"/>
                </a:solidFill>
                <a:latin typeface="Calisto MT" panose="02040603050505030304" pitchFamily="18" charset="0"/>
                <a:cs typeface="Tahoma" panose="020B0604030504040204" pitchFamily="34" charset="0"/>
              </a:rPr>
              <a:t>privind primirea unui număr de 9 profesori spanioli care vor desfășura activități didactice în unități de învățământ preuniversitar de stat din România, în anul școlar </a:t>
            </a:r>
            <a:r>
              <a:rPr lang="ro-RO" altLang="ro-RO" i="1" dirty="0" smtClean="0">
                <a:solidFill>
                  <a:srgbClr val="FF0000"/>
                </a:solidFill>
                <a:latin typeface="Calisto MT" panose="02040603050505030304" pitchFamily="18" charset="0"/>
                <a:cs typeface="Tahoma" panose="020B0604030504040204" pitchFamily="34" charset="0"/>
              </a:rPr>
              <a:t>201</a:t>
            </a:r>
            <a:r>
              <a:rPr lang="en-US" altLang="ro-RO" i="1" dirty="0" smtClean="0">
                <a:solidFill>
                  <a:srgbClr val="FF0000"/>
                </a:solidFill>
                <a:latin typeface="Calisto MT" panose="02040603050505030304" pitchFamily="18" charset="0"/>
                <a:cs typeface="Tahoma" panose="020B0604030504040204" pitchFamily="34" charset="0"/>
              </a:rPr>
              <a:t>9</a:t>
            </a:r>
            <a:r>
              <a:rPr lang="ro-RO" altLang="ro-RO" i="1" dirty="0" smtClean="0">
                <a:solidFill>
                  <a:srgbClr val="FF0000"/>
                </a:solidFill>
                <a:latin typeface="Calisto MT" panose="02040603050505030304" pitchFamily="18" charset="0"/>
                <a:cs typeface="Tahoma" panose="020B0604030504040204" pitchFamily="34" charset="0"/>
              </a:rPr>
              <a:t>-20</a:t>
            </a:r>
            <a:r>
              <a:rPr lang="en-US" altLang="ro-RO" i="1" dirty="0" smtClean="0">
                <a:solidFill>
                  <a:srgbClr val="FF0000"/>
                </a:solidFill>
                <a:latin typeface="Calisto MT" panose="02040603050505030304" pitchFamily="18" charset="0"/>
                <a:cs typeface="Tahoma" panose="020B0604030504040204" pitchFamily="34" charset="0"/>
              </a:rPr>
              <a:t>20</a:t>
            </a:r>
            <a:r>
              <a:rPr lang="ro-RO" altLang="ro-RO" dirty="0" smtClean="0">
                <a:solidFill>
                  <a:srgbClr val="FF0000"/>
                </a:solidFill>
                <a:latin typeface="Calisto MT" panose="02040603050505030304" pitchFamily="18" charset="0"/>
                <a:cs typeface="Tahoma" panose="020B0604030504040204" pitchFamily="34" charset="0"/>
              </a:rPr>
              <a:t> </a:t>
            </a:r>
            <a:r>
              <a:rPr lang="ro-RO" altLang="ro-RO" dirty="0">
                <a:solidFill>
                  <a:srgbClr val="FF0000"/>
                </a:solidFill>
                <a:latin typeface="Calisto MT" panose="02040603050505030304" pitchFamily="18" charset="0"/>
                <a:cs typeface="Tahoma" panose="020B0604030504040204" pitchFamily="34" charset="0"/>
              </a:rPr>
              <a:t>(document în curs de avizare) </a:t>
            </a:r>
          </a:p>
          <a:p>
            <a:pPr marL="0" indent="0">
              <a:buNone/>
            </a:pPr>
            <a:r>
              <a:rPr lang="ro-RO" altLang="ro-RO" dirty="0">
                <a:solidFill>
                  <a:schemeClr val="tx1"/>
                </a:solidFill>
                <a:latin typeface="Calisto MT" panose="02040603050505030304" pitchFamily="18" charset="0"/>
                <a:cs typeface="Tahoma" panose="020B0604030504040204" pitchFamily="34" charset="0"/>
              </a:rPr>
              <a:t>   </a:t>
            </a:r>
            <a:r>
              <a:rPr lang="ro-RO" altLang="ro-RO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Limba germană</a:t>
            </a:r>
            <a:r>
              <a:rPr lang="en-US" altLang="ro-RO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ro-RO" altLang="en-US" dirty="0" smtClean="0">
                <a:solidFill>
                  <a:schemeClr val="bg1"/>
                </a:solidFill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OMEN  nr.</a:t>
            </a:r>
            <a:r>
              <a:rPr lang="ro-RO" altLang="en-US" dirty="0" smtClean="0">
                <a:solidFill>
                  <a:schemeClr val="bg1"/>
                </a:solidFill>
                <a:latin typeface="Calisto MT" panose="02040603050505030304" pitchFamily="18" charset="0"/>
                <a:cs typeface="Tahoma" panose="020B0604030504040204" pitchFamily="34" charset="0"/>
              </a:rPr>
              <a:t> </a:t>
            </a:r>
            <a:r>
              <a:rPr lang="ro-RO" altLang="en-US" dirty="0">
                <a:solidFill>
                  <a:schemeClr val="bg1"/>
                </a:solidFill>
                <a:latin typeface="Calisto MT" panose="02040603050505030304" pitchFamily="18" charset="0"/>
                <a:cs typeface="Tahoma" panose="020B0604030504040204" pitchFamily="34" charset="0"/>
              </a:rPr>
              <a:t>4688/ 02.08.2019</a:t>
            </a:r>
            <a:r>
              <a:rPr lang="ro-RO" altLang="ro-RO" dirty="0">
                <a:solidFill>
                  <a:schemeClr val="bg1"/>
                </a:solidFill>
                <a:latin typeface="Calisto MT" panose="02040603050505030304" pitchFamily="18" charset="0"/>
                <a:cs typeface="Tahoma" panose="020B0604030504040204" pitchFamily="34" charset="0"/>
              </a:rPr>
              <a:t> </a:t>
            </a:r>
            <a:r>
              <a:rPr lang="ro-RO" altLang="en-US" i="1" dirty="0" smtClean="0">
                <a:solidFill>
                  <a:schemeClr val="bg1"/>
                </a:solidFill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privind </a:t>
            </a:r>
            <a:r>
              <a:rPr lang="ro-RO" altLang="en-US" i="1" dirty="0">
                <a:solidFill>
                  <a:schemeClr val="bg1"/>
                </a:solidFill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primirea unor profesori germani în învățământul preuniversitar din România, în anul școlar </a:t>
            </a:r>
            <a:r>
              <a:rPr lang="ro-RO" altLang="en-US" i="1" dirty="0" smtClean="0">
                <a:solidFill>
                  <a:schemeClr val="bg1"/>
                </a:solidFill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201</a:t>
            </a:r>
            <a:r>
              <a:rPr lang="en-US" altLang="en-US" i="1" dirty="0" smtClean="0">
                <a:solidFill>
                  <a:schemeClr val="bg1"/>
                </a:solidFill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9</a:t>
            </a:r>
            <a:r>
              <a:rPr lang="ro-RO" altLang="en-US" i="1" dirty="0" smtClean="0">
                <a:solidFill>
                  <a:schemeClr val="bg1"/>
                </a:solidFill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-20</a:t>
            </a:r>
            <a:r>
              <a:rPr lang="en-US" altLang="en-US" i="1" dirty="0" smtClean="0">
                <a:solidFill>
                  <a:schemeClr val="bg1"/>
                </a:solidFill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20</a:t>
            </a:r>
            <a:r>
              <a:rPr lang="ro-RO" altLang="en-US" i="1" dirty="0" smtClean="0">
                <a:solidFill>
                  <a:schemeClr val="bg1"/>
                </a:solidFill>
                <a:latin typeface="Calisto MT" panose="02040603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 .</a:t>
            </a:r>
            <a:endParaRPr lang="ro-RO" altLang="en-US" i="1" dirty="0">
              <a:solidFill>
                <a:schemeClr val="bg1"/>
              </a:solidFill>
              <a:latin typeface="Calisto MT" panose="02040603050505030304" pitchFamily="18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indent="0">
              <a:buNone/>
            </a:pPr>
            <a:endParaRPr lang="ro-RO" altLang="en-US" i="1" dirty="0">
              <a:solidFill>
                <a:schemeClr val="tx1"/>
              </a:solidFill>
              <a:latin typeface="Calisto MT" panose="02040603050505030304" pitchFamily="18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/>
            <a:endParaRPr lang="ro-RO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63540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lice">
  <a:themeElements>
    <a:clrScheme name="Slice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1321</TotalTime>
  <Words>2336</Words>
  <Application>Microsoft Office PowerPoint</Application>
  <PresentationFormat>Widescreen</PresentationFormat>
  <Paragraphs>194</Paragraphs>
  <Slides>24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35" baseType="lpstr">
      <vt:lpstr>Arial</vt:lpstr>
      <vt:lpstr>Calibri</vt:lpstr>
      <vt:lpstr>Calibri Light</vt:lpstr>
      <vt:lpstr>Calisto MT</vt:lpstr>
      <vt:lpstr>Cambria</vt:lpstr>
      <vt:lpstr>Century Gothic</vt:lpstr>
      <vt:lpstr>Tahoma</vt:lpstr>
      <vt:lpstr>Times New Roman</vt:lpstr>
      <vt:lpstr>Wingdings</vt:lpstr>
      <vt:lpstr>Wingdings 3</vt:lpstr>
      <vt:lpstr>Slice</vt:lpstr>
      <vt:lpstr>CONSFĂTUIREA INSPECTORILOR ȘCOLARI PENTRU LIMBI MODERNE</vt:lpstr>
      <vt:lpstr>CADRUL NORMATIV PRIVIND ORGANIZAREA  PROCESULUI DE ÎNVĂȚĂMÂNT, ÎN ANUL ȘCOLAR 2019-2020:   </vt:lpstr>
      <vt:lpstr>STRUCTURA ANULUI ŞCOLAR 2019-2020 </vt:lpstr>
      <vt:lpstr>PowerPoint Presentation</vt:lpstr>
      <vt:lpstr>PLANURI-CADRU, PROGRAME ŞCOLARE DE TRUNCHI COMUN </vt:lpstr>
      <vt:lpstr>PROGRAMELE ŞCOLARE PENTRU ÎNVĂȚĂMÂNTUL BILINGV VALABILE ÎN ANUL ŞCOLAR 2019 – 2020   </vt:lpstr>
      <vt:lpstr>PowerPoint Presentation</vt:lpstr>
      <vt:lpstr>PROGRAMELE ŞCOLARE PENTRU ÎNVĂȚĂMÂNTUL BILINGV VALABILE ÎN ANUL ŞCOLAR 2019 – 2020 </vt:lpstr>
      <vt:lpstr>Ordine de ministru valabile în anul şcolar 2019 – 2020 referitoare la limbile moderne </vt:lpstr>
      <vt:lpstr>PowerPoint Presentation</vt:lpstr>
      <vt:lpstr>           OFERTA NAŢIONALĂ PENTRU MANUALE ȘCOLARE </vt:lpstr>
      <vt:lpstr>PowerPoint Presentation</vt:lpstr>
      <vt:lpstr>METODOLOGII ALE EXAMENELOR NAŢIONALE 2020 </vt:lpstr>
      <vt:lpstr>PowerPoint Presentation</vt:lpstr>
      <vt:lpstr>PowerPoint Presentation</vt:lpstr>
      <vt:lpstr>PowerPoint Presentation</vt:lpstr>
      <vt:lpstr>PowerPoint Presentation</vt:lpstr>
      <vt:lpstr>PRIORITĂȚI EDUCAȚIONALE</vt:lpstr>
      <vt:lpstr>PowerPoint Presentation</vt:lpstr>
      <vt:lpstr>PowerPoint Presentation</vt:lpstr>
      <vt:lpstr>PRIORITĂȚI EDUCAȚIONALE </vt:lpstr>
      <vt:lpstr>ACORDURI DE PARTENERIAT/ CONVENȚII /PROTOCOALE DE COLABORARE SPECIFICE </vt:lpstr>
      <vt:lpstr>  ACORDURI DE PARTENERIAT/ CONVENȚII /PROTOCOALE DE COLABORARE SPECIFICE </vt:lpstr>
      <vt:lpstr>UN AN ȘCOLAR RODNIC, CU OAMENI BUNI ALĂTURI!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CONSFĂTUIREA INSPECTORILOR ȘCOLARI PENTRU LIMBI MODERNE</dc:title>
  <dc:creator>Manuela Delia</dc:creator>
  <cp:lastModifiedBy>Manuela Delia</cp:lastModifiedBy>
  <cp:revision>131</cp:revision>
  <cp:lastPrinted>2018-08-23T12:17:35Z</cp:lastPrinted>
  <dcterms:created xsi:type="dcterms:W3CDTF">2018-08-22T08:59:18Z</dcterms:created>
  <dcterms:modified xsi:type="dcterms:W3CDTF">2019-09-11T13:23:52Z</dcterms:modified>
</cp:coreProperties>
</file>