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67" r:id="rId2"/>
    <p:sldId id="268" r:id="rId3"/>
    <p:sldId id="270" r:id="rId4"/>
    <p:sldId id="271" r:id="rId5"/>
    <p:sldId id="272" r:id="rId6"/>
    <p:sldId id="273" r:id="rId7"/>
    <p:sldId id="274" r:id="rId8"/>
    <p:sldId id="275" r:id="rId9"/>
  </p:sldIdLst>
  <p:sldSz cx="12192000" cy="6858000"/>
  <p:notesSz cx="6735763" cy="9869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6" d="100"/>
          <a:sy n="116" d="100"/>
        </p:scale>
        <p:origin x="102"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2748169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4210857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4572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20924081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7064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25606650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682394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782361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644FE21-CF79-49CD-A1D2-4B09E96280A0}"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3206195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644FE21-CF79-49CD-A1D2-4B09E96280A0}" type="datetimeFigureOut">
              <a:rPr lang="en-US" smtClean="0"/>
              <a:pPr/>
              <a:t>9/13/2019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3221369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644FE21-CF79-49CD-A1D2-4B09E96280A0}"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3063726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644FE21-CF79-49CD-A1D2-4B09E96280A0}" type="datetimeFigureOut">
              <a:rPr lang="en-US" smtClean="0"/>
              <a:pPr/>
              <a:t>9/13/2019</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05154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644FE21-CF79-49CD-A1D2-4B09E96280A0}" type="datetimeFigureOut">
              <a:rPr lang="en-US" smtClean="0"/>
              <a:pPr/>
              <a:t>9/13/2019</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1480211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4FE21-CF79-49CD-A1D2-4B09E96280A0}" type="datetimeFigureOut">
              <a:rPr lang="en-US" smtClean="0"/>
              <a:pPr/>
              <a:t>9/13/2019</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4013715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3164384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44FE21-CF79-49CD-A1D2-4B09E96280A0}" type="datetimeFigureOut">
              <a:rPr lang="en-US" smtClean="0"/>
              <a:pPr/>
              <a:t>9/13/2019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6A9220-82EA-4F9A-87EB-BC3EA4B2CBF6}" type="slidenum">
              <a:rPr lang="en-US" smtClean="0"/>
              <a:pPr/>
              <a:t>‹#›</a:t>
            </a:fld>
            <a:endParaRPr lang="en-US"/>
          </a:p>
        </p:txBody>
      </p:sp>
    </p:spTree>
    <p:extLst>
      <p:ext uri="{BB962C8B-B14F-4D97-AF65-F5344CB8AC3E}">
        <p14:creationId xmlns:p14="http://schemas.microsoft.com/office/powerpoint/2010/main" val="674385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644FE21-CF79-49CD-A1D2-4B09E96280A0}" type="datetimeFigureOut">
              <a:rPr lang="en-US" smtClean="0"/>
              <a:pPr/>
              <a:t>9/13/2019</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C6A9220-82EA-4F9A-87EB-BC3EA4B2CBF6}" type="slidenum">
              <a:rPr lang="en-US" smtClean="0"/>
              <a:pPr/>
              <a:t>‹#›</a:t>
            </a:fld>
            <a:endParaRPr lang="en-US"/>
          </a:p>
        </p:txBody>
      </p:sp>
    </p:spTree>
    <p:extLst>
      <p:ext uri="{BB962C8B-B14F-4D97-AF65-F5344CB8AC3E}">
        <p14:creationId xmlns:p14="http://schemas.microsoft.com/office/powerpoint/2010/main" val="2293027306"/>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15649" y="1171978"/>
            <a:ext cx="9732724" cy="5466818"/>
          </a:xfrm>
        </p:spPr>
        <p:txBody>
          <a:bodyPr>
            <a:normAutofit/>
          </a:bodyPr>
          <a:lstStyle/>
          <a:p>
            <a:pPr lvl="0" algn="just"/>
            <a:r>
              <a:rPr lang="ro-RO" sz="1600" b="1" i="1" dirty="0" smtClean="0">
                <a:latin typeface="Calisto MT" panose="02040603050505030304" pitchFamily="18" charset="0"/>
              </a:rPr>
              <a:t>Proiectarea didactică</a:t>
            </a:r>
            <a:r>
              <a:rPr lang="ro-RO" sz="1600" dirty="0" smtClean="0">
                <a:latin typeface="Calisto MT" panose="02040603050505030304" pitchFamily="18" charset="0"/>
              </a:rPr>
              <a:t> reprezintă un demers care asigură organizarea și desfășurarea corectă și eficientă a activității de predare-învățare-evaluare în cadrul învățământului preuniversitar.</a:t>
            </a:r>
            <a:r>
              <a:rPr lang="en-US" sz="1600" dirty="0" smtClean="0">
                <a:latin typeface="Calisto MT" panose="02040603050505030304" pitchFamily="18" charset="0"/>
              </a:rPr>
              <a:t> </a:t>
            </a:r>
            <a:r>
              <a:rPr lang="ro-RO" sz="1600" dirty="0" smtClean="0">
                <a:latin typeface="Calisto MT" panose="02040603050505030304" pitchFamily="18" charset="0"/>
              </a:rPr>
              <a:t>În acest context, realizarea unor planificări eficiente, în baza programelor și planurilor-cadru în vigoare și corelate cu nivelul inițial al beneficiarilor primari ai educației și contextul în care urmează a se desfășura activitățile de predare-învățare-evaluare programate, este o obligație elementară a fiecărui cadru didactic.</a:t>
            </a:r>
            <a:endParaRPr lang="en-US" sz="1600" dirty="0" smtClean="0">
              <a:latin typeface="Calisto MT" panose="02040603050505030304" pitchFamily="18" charset="0"/>
            </a:endParaRPr>
          </a:p>
          <a:p>
            <a:pPr marL="0" lvl="0" indent="0" algn="just">
              <a:buNone/>
            </a:pPr>
            <a:endParaRPr lang="en-US" sz="1600" dirty="0" smtClean="0">
              <a:latin typeface="Calisto MT" panose="02040603050505030304" pitchFamily="18" charset="0"/>
            </a:endParaRPr>
          </a:p>
          <a:p>
            <a:pPr fontAlgn="auto"/>
            <a:r>
              <a:rPr lang="es-ES_tradnl" sz="1600" b="1" dirty="0" err="1" smtClean="0">
                <a:latin typeface="Calisto MT" panose="02040603050505030304" pitchFamily="18" charset="0"/>
              </a:rPr>
              <a:t>Proiectarea</a:t>
            </a:r>
            <a:r>
              <a:rPr lang="es-ES_tradnl" sz="1600" b="1" dirty="0" smtClean="0">
                <a:latin typeface="Calisto MT" panose="02040603050505030304" pitchFamily="18" charset="0"/>
              </a:rPr>
              <a:t> </a:t>
            </a:r>
            <a:r>
              <a:rPr lang="es-ES_tradnl" sz="1600" b="1" dirty="0" err="1" smtClean="0">
                <a:latin typeface="Calisto MT" panose="02040603050505030304" pitchFamily="18" charset="0"/>
              </a:rPr>
              <a:t>demersului</a:t>
            </a:r>
            <a:r>
              <a:rPr lang="es-ES_tradnl" sz="1600" b="1" dirty="0" smtClean="0">
                <a:latin typeface="Calisto MT" panose="02040603050505030304" pitchFamily="18" charset="0"/>
              </a:rPr>
              <a:t> </a:t>
            </a:r>
            <a:r>
              <a:rPr lang="es-ES_tradnl" sz="1600" b="1" dirty="0" err="1" smtClean="0">
                <a:latin typeface="Calisto MT" panose="02040603050505030304" pitchFamily="18" charset="0"/>
              </a:rPr>
              <a:t>didactic</a:t>
            </a:r>
            <a:r>
              <a:rPr lang="es-ES_tradnl" sz="1600" b="1" dirty="0" smtClean="0">
                <a:latin typeface="Calisto MT" panose="02040603050505030304" pitchFamily="18" charset="0"/>
              </a:rPr>
              <a:t> </a:t>
            </a:r>
            <a:r>
              <a:rPr lang="es-ES_tradnl" sz="1600" dirty="0" err="1" smtClean="0">
                <a:latin typeface="Calisto MT" panose="02040603050505030304" pitchFamily="18" charset="0"/>
              </a:rPr>
              <a:t>presupune</a:t>
            </a:r>
            <a:r>
              <a:rPr lang="es-ES_tradnl" sz="1600" dirty="0" smtClean="0">
                <a:latin typeface="Calisto MT" panose="02040603050505030304" pitchFamily="18" charset="0"/>
              </a:rPr>
              <a:t>:</a:t>
            </a:r>
            <a:endParaRPr lang="en-US" sz="1600" dirty="0" smtClean="0">
              <a:latin typeface="Calisto MT" panose="02040603050505030304" pitchFamily="18" charset="0"/>
            </a:endParaRPr>
          </a:p>
          <a:p>
            <a:pPr fontAlgn="auto">
              <a:buNone/>
            </a:pPr>
            <a:r>
              <a:rPr lang="es-ES_tradnl" sz="1600" dirty="0" smtClean="0">
                <a:latin typeface="Calisto MT" panose="02040603050505030304" pitchFamily="18" charset="0"/>
              </a:rPr>
              <a:t>3.1.  lectura </a:t>
            </a:r>
            <a:r>
              <a:rPr lang="es-ES_tradnl" sz="1600" dirty="0" err="1" smtClean="0">
                <a:latin typeface="Calisto MT" panose="02040603050505030304" pitchFamily="18" charset="0"/>
              </a:rPr>
              <a:t>personalizată</a:t>
            </a:r>
            <a:r>
              <a:rPr lang="es-ES_tradnl" sz="1600" dirty="0" smtClean="0">
                <a:latin typeface="Calisto MT" panose="02040603050505030304" pitchFamily="18" charset="0"/>
              </a:rPr>
              <a:t> a </a:t>
            </a:r>
            <a:r>
              <a:rPr lang="es-ES_tradnl" sz="1600" dirty="0" err="1" smtClean="0">
                <a:latin typeface="Calisto MT" panose="02040603050505030304" pitchFamily="18" charset="0"/>
              </a:rPr>
              <a:t>programelor</a:t>
            </a:r>
            <a:r>
              <a:rPr lang="es-ES_tradnl" sz="1600" dirty="0" smtClean="0">
                <a:latin typeface="Calisto MT" panose="02040603050505030304" pitchFamily="18" charset="0"/>
              </a:rPr>
              <a:t> </a:t>
            </a:r>
            <a:r>
              <a:rPr lang="es-ES_tradnl" sz="1600" dirty="0" err="1" smtClean="0">
                <a:latin typeface="Calisto MT" panose="02040603050505030304" pitchFamily="18" charset="0"/>
              </a:rPr>
              <a:t>şcolare</a:t>
            </a:r>
            <a:r>
              <a:rPr lang="es-ES_tradnl" sz="1600" dirty="0" smtClean="0">
                <a:latin typeface="Calisto MT" panose="02040603050505030304" pitchFamily="18" charset="0"/>
              </a:rPr>
              <a:t>;</a:t>
            </a:r>
            <a:endParaRPr lang="en-US" sz="1600" dirty="0" smtClean="0">
              <a:latin typeface="Calisto MT" panose="02040603050505030304" pitchFamily="18" charset="0"/>
            </a:endParaRPr>
          </a:p>
          <a:p>
            <a:pPr fontAlgn="auto">
              <a:buNone/>
            </a:pPr>
            <a:r>
              <a:rPr lang="es-ES_tradnl" sz="1600" dirty="0" smtClean="0">
                <a:latin typeface="Calisto MT" panose="02040603050505030304" pitchFamily="18" charset="0"/>
              </a:rPr>
              <a:t>3.2.  </a:t>
            </a:r>
            <a:r>
              <a:rPr lang="es-ES_tradnl" sz="1600" dirty="0" err="1" smtClean="0">
                <a:latin typeface="Calisto MT" panose="02040603050505030304" pitchFamily="18" charset="0"/>
              </a:rPr>
              <a:t>planificarea</a:t>
            </a:r>
            <a:r>
              <a:rPr lang="es-ES_tradnl" sz="1600" dirty="0" smtClean="0">
                <a:latin typeface="Calisto MT" panose="02040603050505030304" pitchFamily="18" charset="0"/>
              </a:rPr>
              <a:t> </a:t>
            </a:r>
            <a:r>
              <a:rPr lang="es-ES_tradnl" sz="1600" dirty="0" err="1" smtClean="0">
                <a:latin typeface="Calisto MT" panose="02040603050505030304" pitchFamily="18" charset="0"/>
              </a:rPr>
              <a:t>calendaristică</a:t>
            </a:r>
            <a:r>
              <a:rPr lang="es-ES_tradnl" sz="1600" dirty="0" smtClean="0">
                <a:latin typeface="Calisto MT" panose="02040603050505030304" pitchFamily="18" charset="0"/>
              </a:rPr>
              <a:t> </a:t>
            </a:r>
            <a:r>
              <a:rPr lang="ro-RO" sz="1600" dirty="0" smtClean="0">
                <a:latin typeface="Calisto MT" panose="02040603050505030304" pitchFamily="18" charset="0"/>
              </a:rPr>
              <a:t>(</a:t>
            </a:r>
            <a:r>
              <a:rPr lang="es-ES_tradnl" sz="1600" dirty="0" err="1" smtClean="0">
                <a:latin typeface="Calisto MT" panose="02040603050505030304" pitchFamily="18" charset="0"/>
              </a:rPr>
              <a:t>pentru</a:t>
            </a:r>
            <a:r>
              <a:rPr lang="es-ES_tradnl" sz="1600" dirty="0" smtClean="0">
                <a:latin typeface="Calisto MT" panose="02040603050505030304" pitchFamily="18" charset="0"/>
              </a:rPr>
              <a:t> </a:t>
            </a:r>
            <a:r>
              <a:rPr lang="ro-RO" sz="1600" dirty="0" smtClean="0">
                <a:latin typeface="Calisto MT" panose="02040603050505030304" pitchFamily="18" charset="0"/>
              </a:rPr>
              <a:t>î</a:t>
            </a:r>
            <a:r>
              <a:rPr lang="es-ES_tradnl" sz="1600" dirty="0" err="1" smtClean="0">
                <a:latin typeface="Calisto MT" panose="02040603050505030304" pitchFamily="18" charset="0"/>
              </a:rPr>
              <a:t>ntreg</a:t>
            </a:r>
            <a:r>
              <a:rPr lang="es-ES_tradnl" sz="1600" dirty="0" smtClean="0">
                <a:latin typeface="Calisto MT" panose="02040603050505030304" pitchFamily="18" charset="0"/>
              </a:rPr>
              <a:t> </a:t>
            </a:r>
            <a:r>
              <a:rPr lang="es-ES_tradnl" sz="1600" dirty="0" err="1" smtClean="0">
                <a:latin typeface="Calisto MT" panose="02040603050505030304" pitchFamily="18" charset="0"/>
              </a:rPr>
              <a:t>anul</a:t>
            </a:r>
            <a:r>
              <a:rPr lang="es-ES_tradnl" sz="1600" dirty="0" smtClean="0">
                <a:latin typeface="Calisto MT" panose="02040603050505030304" pitchFamily="18" charset="0"/>
              </a:rPr>
              <a:t> </a:t>
            </a:r>
            <a:r>
              <a:rPr lang="ro-RO" sz="1600" dirty="0" smtClean="0">
                <a:latin typeface="Calisto MT" panose="02040603050505030304" pitchFamily="18" charset="0"/>
              </a:rPr>
              <a:t>ș</a:t>
            </a:r>
            <a:r>
              <a:rPr lang="es-ES_tradnl" sz="1600" dirty="0" smtClean="0">
                <a:latin typeface="Calisto MT" panose="02040603050505030304" pitchFamily="18" charset="0"/>
              </a:rPr>
              <a:t>colar</a:t>
            </a:r>
            <a:r>
              <a:rPr lang="ro-RO" sz="1600" dirty="0" smtClean="0">
                <a:latin typeface="Calisto MT" panose="02040603050505030304" pitchFamily="18" charset="0"/>
              </a:rPr>
              <a:t>)</a:t>
            </a:r>
            <a:r>
              <a:rPr lang="es-ES_tradnl" sz="1600" dirty="0" smtClean="0">
                <a:latin typeface="Calisto MT" panose="02040603050505030304" pitchFamily="18" charset="0"/>
              </a:rPr>
              <a:t>;</a:t>
            </a:r>
            <a:endParaRPr lang="en-US" sz="1600" dirty="0" smtClean="0">
              <a:latin typeface="Calisto MT" panose="02040603050505030304" pitchFamily="18" charset="0"/>
            </a:endParaRPr>
          </a:p>
          <a:p>
            <a:pPr fontAlgn="auto">
              <a:buNone/>
            </a:pPr>
            <a:r>
              <a:rPr lang="es-ES_tradnl" sz="1600" dirty="0" smtClean="0">
                <a:latin typeface="Calisto MT" panose="02040603050505030304" pitchFamily="18" charset="0"/>
              </a:rPr>
              <a:t>3.3. </a:t>
            </a:r>
            <a:r>
              <a:rPr lang="es-ES_tradnl" sz="1600" dirty="0" err="1" smtClean="0">
                <a:latin typeface="Calisto MT" panose="02040603050505030304" pitchFamily="18" charset="0"/>
              </a:rPr>
              <a:t>proiectarea</a:t>
            </a:r>
            <a:r>
              <a:rPr lang="es-ES_tradnl" sz="1600" dirty="0" smtClean="0">
                <a:latin typeface="Calisto MT" panose="02040603050505030304" pitchFamily="18" charset="0"/>
              </a:rPr>
              <a:t> </a:t>
            </a:r>
            <a:r>
              <a:rPr lang="es-ES_tradnl" sz="1600" dirty="0" err="1" smtClean="0">
                <a:latin typeface="Calisto MT" panose="02040603050505030304" pitchFamily="18" charset="0"/>
              </a:rPr>
              <a:t>secvenţială</a:t>
            </a:r>
            <a:r>
              <a:rPr lang="es-ES_tradnl" sz="1600" dirty="0" smtClean="0">
                <a:latin typeface="Calisto MT" panose="02040603050505030304" pitchFamily="18" charset="0"/>
              </a:rPr>
              <a:t> (a </a:t>
            </a:r>
            <a:r>
              <a:rPr lang="es-ES_tradnl" sz="1600" dirty="0" err="1" smtClean="0">
                <a:latin typeface="Calisto MT" panose="02040603050505030304" pitchFamily="18" charset="0"/>
              </a:rPr>
              <a:t>unităţilor</a:t>
            </a:r>
            <a:r>
              <a:rPr lang="es-ES_tradnl" sz="1600" dirty="0" smtClean="0">
                <a:latin typeface="Calisto MT" panose="02040603050505030304" pitchFamily="18" charset="0"/>
              </a:rPr>
              <a:t> de </a:t>
            </a:r>
            <a:r>
              <a:rPr lang="es-ES_tradnl" sz="1600" dirty="0" err="1" smtClean="0">
                <a:latin typeface="Calisto MT" panose="02040603050505030304" pitchFamily="18" charset="0"/>
              </a:rPr>
              <a:t>învăţare</a:t>
            </a:r>
            <a:r>
              <a:rPr lang="es-ES_tradnl" sz="1600" dirty="0" smtClean="0">
                <a:latin typeface="Calisto MT" panose="02040603050505030304" pitchFamily="18" charset="0"/>
              </a:rPr>
              <a:t>).</a:t>
            </a:r>
          </a:p>
          <a:p>
            <a:pPr>
              <a:buNone/>
            </a:pPr>
            <a:endParaRPr lang="en-US" sz="1600" dirty="0" smtClean="0">
              <a:latin typeface="Calisto MT" panose="02040603050505030304" pitchFamily="18" charset="0"/>
            </a:endParaRPr>
          </a:p>
          <a:p>
            <a:pPr>
              <a:buNone/>
            </a:pPr>
            <a:r>
              <a:rPr lang="es-ES_tradnl" sz="1600" b="1" dirty="0" err="1" smtClean="0">
                <a:latin typeface="Calisto MT" panose="02040603050505030304" pitchFamily="18" charset="0"/>
              </a:rPr>
              <a:t>Lecturarea</a:t>
            </a:r>
            <a:r>
              <a:rPr lang="es-ES_tradnl" sz="1600" b="1" dirty="0" smtClean="0">
                <a:latin typeface="Calisto MT" panose="02040603050505030304" pitchFamily="18" charset="0"/>
              </a:rPr>
              <a:t> </a:t>
            </a:r>
            <a:r>
              <a:rPr lang="es-ES_tradnl" sz="1600" b="1" dirty="0" err="1" smtClean="0">
                <a:latin typeface="Calisto MT" panose="02040603050505030304" pitchFamily="18" charset="0"/>
              </a:rPr>
              <a:t>programe</a:t>
            </a:r>
            <a:r>
              <a:rPr lang="es-ES_tradnl" sz="1600" dirty="0" err="1" smtClean="0">
                <a:latin typeface="Calisto MT" panose="02040603050505030304" pitchFamily="18" charset="0"/>
              </a:rPr>
              <a:t>i</a:t>
            </a:r>
            <a:r>
              <a:rPr lang="es-ES_tradnl" sz="1600" dirty="0" smtClean="0">
                <a:latin typeface="Calisto MT" panose="02040603050505030304" pitchFamily="18" charset="0"/>
              </a:rPr>
              <a:t> </a:t>
            </a:r>
            <a:r>
              <a:rPr lang="ro-RO" sz="1600" dirty="0" smtClean="0">
                <a:latin typeface="Calisto MT" panose="02040603050505030304" pitchFamily="18" charset="0"/>
              </a:rPr>
              <a:t>se realizează “pe orizontală” în următoarea succesiune:</a:t>
            </a:r>
            <a:endParaRPr lang="en-US" sz="1600" dirty="0" smtClean="0">
              <a:latin typeface="Calisto MT" panose="02040603050505030304" pitchFamily="18" charset="0"/>
            </a:endParaRPr>
          </a:p>
          <a:p>
            <a:pPr lvl="0" algn="just">
              <a:buNone/>
            </a:pPr>
            <a:r>
              <a:rPr lang="en-US" sz="1600" dirty="0" err="1" smtClean="0">
                <a:latin typeface="Calisto MT" panose="02040603050505030304" pitchFamily="18" charset="0"/>
              </a:rPr>
              <a:t>Competenţe</a:t>
            </a:r>
            <a:r>
              <a:rPr lang="en-US" sz="1600" dirty="0" smtClean="0">
                <a:latin typeface="Calisto MT" panose="02040603050505030304" pitchFamily="18" charset="0"/>
              </a:rPr>
              <a:t> </a:t>
            </a:r>
            <a:r>
              <a:rPr lang="en-US" sz="1600" dirty="0" err="1" smtClean="0">
                <a:latin typeface="Calisto MT" panose="02040603050505030304" pitchFamily="18" charset="0"/>
              </a:rPr>
              <a:t>generale</a:t>
            </a:r>
            <a:r>
              <a:rPr lang="en-US" sz="1600" dirty="0" smtClean="0">
                <a:latin typeface="Calisto MT" panose="02040603050505030304" pitchFamily="18" charset="0"/>
              </a:rPr>
              <a:t> – </a:t>
            </a:r>
            <a:r>
              <a:rPr lang="en-US" sz="1600" dirty="0" err="1" smtClean="0">
                <a:latin typeface="Calisto MT" panose="02040603050505030304" pitchFamily="18" charset="0"/>
              </a:rPr>
              <a:t>Competenţe</a:t>
            </a:r>
            <a:r>
              <a:rPr lang="en-US" sz="1600" dirty="0" smtClean="0">
                <a:latin typeface="Calisto MT" panose="02040603050505030304" pitchFamily="18" charset="0"/>
              </a:rPr>
              <a:t> </a:t>
            </a:r>
            <a:r>
              <a:rPr lang="en-US" sz="1600" dirty="0" err="1" smtClean="0">
                <a:latin typeface="Calisto MT" panose="02040603050505030304" pitchFamily="18" charset="0"/>
              </a:rPr>
              <a:t>specifice</a:t>
            </a:r>
            <a:r>
              <a:rPr lang="en-US" sz="1600" dirty="0" smtClean="0">
                <a:latin typeface="Calisto MT" panose="02040603050505030304" pitchFamily="18" charset="0"/>
              </a:rPr>
              <a:t>  - </a:t>
            </a:r>
            <a:r>
              <a:rPr lang="en-US" sz="1600" dirty="0" err="1" smtClean="0">
                <a:latin typeface="Calisto MT" panose="02040603050505030304" pitchFamily="18" charset="0"/>
              </a:rPr>
              <a:t>Conţinuturi</a:t>
            </a:r>
            <a:r>
              <a:rPr lang="en-US" sz="1600" dirty="0" smtClean="0">
                <a:latin typeface="Calisto MT" panose="02040603050505030304" pitchFamily="18" charset="0"/>
              </a:rPr>
              <a:t> – </a:t>
            </a:r>
            <a:r>
              <a:rPr lang="en-US" sz="1600" dirty="0" err="1" smtClean="0">
                <a:latin typeface="Calisto MT" panose="02040603050505030304" pitchFamily="18" charset="0"/>
              </a:rPr>
              <a:t>Activit</a:t>
            </a:r>
            <a:r>
              <a:rPr lang="vi-VN" sz="1600" dirty="0" smtClean="0"/>
              <a:t>ă</a:t>
            </a:r>
            <a:r>
              <a:rPr lang="en-US" sz="1600" dirty="0" err="1" smtClean="0">
                <a:latin typeface="Calisto MT" panose="02040603050505030304" pitchFamily="18" charset="0"/>
              </a:rPr>
              <a:t>ţi</a:t>
            </a:r>
            <a:r>
              <a:rPr lang="en-US" sz="1600" dirty="0" smtClean="0">
                <a:latin typeface="Calisto MT" panose="02040603050505030304" pitchFamily="18" charset="0"/>
              </a:rPr>
              <a:t> de </a:t>
            </a:r>
            <a:r>
              <a:rPr lang="en-US" sz="1600" dirty="0" err="1" smtClean="0">
                <a:latin typeface="Calisto MT" panose="02040603050505030304" pitchFamily="18" charset="0"/>
              </a:rPr>
              <a:t>înv</a:t>
            </a:r>
            <a:r>
              <a:rPr lang="vi-VN" sz="1600" dirty="0" smtClean="0"/>
              <a:t>ă</a:t>
            </a:r>
            <a:r>
              <a:rPr lang="en-US" sz="1600" dirty="0" err="1" smtClean="0">
                <a:latin typeface="Calisto MT" panose="02040603050505030304" pitchFamily="18" charset="0"/>
              </a:rPr>
              <a:t>ţare</a:t>
            </a:r>
            <a:endParaRPr lang="en-US" sz="1600" dirty="0" smtClean="0">
              <a:latin typeface="Calisto MT" panose="02040603050505030304" pitchFamily="18" charset="0"/>
            </a:endParaRPr>
          </a:p>
          <a:p>
            <a:pPr>
              <a:buNone/>
            </a:pPr>
            <a:r>
              <a:rPr lang="es-ES_tradnl" sz="1600" dirty="0" smtClean="0">
                <a:latin typeface="Calisto MT" panose="02040603050505030304" pitchFamily="18" charset="0"/>
              </a:rPr>
              <a:t> </a:t>
            </a:r>
            <a:endParaRPr lang="en-US" sz="1600" dirty="0" smtClean="0">
              <a:latin typeface="Calisto MT" panose="02040603050505030304" pitchFamily="18"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173" y="1041171"/>
            <a:ext cx="9768244" cy="3880773"/>
          </a:xfrm>
        </p:spPr>
        <p:txBody>
          <a:bodyPr>
            <a:normAutofit/>
          </a:bodyPr>
          <a:lstStyle/>
          <a:p>
            <a:pPr algn="just"/>
            <a:r>
              <a:rPr lang="ro-RO" sz="1600" b="1" dirty="0" smtClean="0">
                <a:latin typeface="Calisto MT" panose="02040603050505030304" pitchFamily="18" charset="0"/>
              </a:rPr>
              <a:t>Planificările</a:t>
            </a:r>
            <a:r>
              <a:rPr lang="ro-RO" sz="1600" dirty="0" smtClean="0">
                <a:latin typeface="Calisto MT" panose="02040603050505030304" pitchFamily="18" charset="0"/>
              </a:rPr>
              <a:t> trebuie adaptate de fiecare cadru didactic situației concrete în care acesta își desfășoară activitatea, respectiv nivelului inițial al elevilor (stabilit prin teste predictive la începutul anului școlar), contextului obiectiv (socio-economic) și contextului motivațional specific unității școlare și comunității locale în ansamblu. Din acest motiv, prezentarea acestor planificări nu are ca scop preluarea lor de către cadrele didactice în forma prezentată, ci stimularea acestora pentru realizarea unor planificări proprii, </a:t>
            </a:r>
            <a:r>
              <a:rPr lang="ro-RO" sz="1600" b="1" i="1" dirty="0" smtClean="0">
                <a:latin typeface="Calisto MT" panose="02040603050505030304" pitchFamily="18" charset="0"/>
              </a:rPr>
              <a:t>prin prelucrarea și adaptarea de către profesor, prin contextualizare la specificul fiecărei clase sau grupe de elevi.</a:t>
            </a:r>
          </a:p>
          <a:p>
            <a:pPr marL="0" indent="0" algn="just">
              <a:buNone/>
            </a:pPr>
            <a:endParaRPr lang="ro-RO" sz="1600" b="1" i="1" dirty="0" smtClean="0">
              <a:latin typeface="Calisto MT" panose="02040603050505030304" pitchFamily="18" charset="0"/>
            </a:endParaRPr>
          </a:p>
          <a:p>
            <a:pPr algn="just"/>
            <a:r>
              <a:rPr lang="ro-RO" b="1" u="sng" dirty="0">
                <a:solidFill>
                  <a:srgbClr val="FF0000"/>
                </a:solidFill>
                <a:latin typeface="Calisto MT" panose="02040603050505030304" pitchFamily="18" charset="0"/>
              </a:rPr>
              <a:t>În realizarea planificărilor, cadrele didactice vor ține cont de obligativitatea respectării programelor, nu a unui manual anume</a:t>
            </a:r>
            <a:r>
              <a:rPr lang="ro-RO" dirty="0">
                <a:solidFill>
                  <a:srgbClr val="FF0000"/>
                </a:solidFill>
                <a:latin typeface="Calisto MT" panose="02040603050505030304" pitchFamily="18" charset="0"/>
              </a:rPr>
              <a:t>. </a:t>
            </a:r>
            <a:endParaRPr lang="en-US" dirty="0">
              <a:solidFill>
                <a:srgbClr val="FF0000"/>
              </a:solidFill>
              <a:latin typeface="Calisto MT" panose="02040603050505030304" pitchFamily="18" charset="0"/>
            </a:endParaRPr>
          </a:p>
          <a:p>
            <a:pPr algn="just"/>
            <a:endParaRPr lang="en-US" dirty="0" smtClean="0">
              <a:latin typeface="Calisto MT" panose="02040603050505030304" pitchFamily="18" charset="0"/>
            </a:endParaRPr>
          </a:p>
          <a:p>
            <a:pPr marL="0" indent="0">
              <a:buNone/>
            </a:pPr>
            <a:endParaRPr lang="en-US" sz="1600" dirty="0">
              <a:latin typeface="Calisto MT" panose="0204060305050503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2395" y="1262131"/>
            <a:ext cx="9294311" cy="4779232"/>
          </a:xfrm>
        </p:spPr>
        <p:txBody>
          <a:bodyPr/>
          <a:lstStyle/>
          <a:p>
            <a:r>
              <a:rPr lang="ro-RO" dirty="0" smtClean="0"/>
              <a:t> </a:t>
            </a:r>
            <a:r>
              <a:rPr lang="ro-RO" dirty="0" smtClean="0">
                <a:latin typeface="Calisto MT" panose="02040603050505030304" pitchFamily="18" charset="0"/>
              </a:rPr>
              <a:t>Din punct de vedere formal, </a:t>
            </a:r>
            <a:r>
              <a:rPr lang="ro-RO" b="1" dirty="0" smtClean="0">
                <a:latin typeface="Calisto MT" panose="02040603050505030304" pitchFamily="18" charset="0"/>
              </a:rPr>
              <a:t>Planificarea anuală </a:t>
            </a:r>
            <a:r>
              <a:rPr lang="ro-RO" b="1" dirty="0" smtClean="0">
                <a:latin typeface="Calisto MT" panose="02040603050505030304" pitchFamily="18" charset="0"/>
              </a:rPr>
              <a:t>calendaristică </a:t>
            </a:r>
            <a:r>
              <a:rPr lang="ro-RO" dirty="0" smtClean="0">
                <a:latin typeface="Calisto MT" panose="02040603050505030304" pitchFamily="18" charset="0"/>
              </a:rPr>
              <a:t>are </a:t>
            </a:r>
            <a:r>
              <a:rPr lang="ro-RO" dirty="0" smtClean="0">
                <a:latin typeface="Calisto MT" panose="02040603050505030304" pitchFamily="18" charset="0"/>
              </a:rPr>
              <a:t>anumite elemente de specificitate și  poate fi realizată potrivit rubricaţiei de mai jos:</a:t>
            </a:r>
            <a:endParaRPr lang="en-US" dirty="0" smtClean="0">
              <a:latin typeface="Calisto MT" panose="02040603050505030304" pitchFamily="18" charset="0"/>
            </a:endParaRPr>
          </a:p>
          <a:p>
            <a:endParaRPr lang="en-US" b="1" dirty="0" smtClean="0">
              <a:latin typeface="Calisto MT" panose="0204060305050503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967504237"/>
              </p:ext>
            </p:extLst>
          </p:nvPr>
        </p:nvGraphicFramePr>
        <p:xfrm>
          <a:off x="1619795" y="3108960"/>
          <a:ext cx="8647611" cy="1280160"/>
        </p:xfrm>
        <a:graphic>
          <a:graphicData uri="http://schemas.openxmlformats.org/drawingml/2006/table">
            <a:tbl>
              <a:tblPr firstRow="1" bandRow="1">
                <a:tableStyleId>{5C22544A-7EE6-4342-B048-85BDC9FD1C3A}</a:tableStyleId>
              </a:tblPr>
              <a:tblGrid>
                <a:gridCol w="1322697">
                  <a:extLst>
                    <a:ext uri="{9D8B030D-6E8A-4147-A177-3AD203B41FA5}">
                      <a16:colId xmlns:a16="http://schemas.microsoft.com/office/drawing/2014/main" xmlns="" val="20000"/>
                    </a:ext>
                  </a:extLst>
                </a:gridCol>
                <a:gridCol w="1744533">
                  <a:extLst>
                    <a:ext uri="{9D8B030D-6E8A-4147-A177-3AD203B41FA5}">
                      <a16:colId xmlns:a16="http://schemas.microsoft.com/office/drawing/2014/main" xmlns="" val="20001"/>
                    </a:ext>
                  </a:extLst>
                </a:gridCol>
                <a:gridCol w="1514159">
                  <a:extLst>
                    <a:ext uri="{9D8B030D-6E8A-4147-A177-3AD203B41FA5}">
                      <a16:colId xmlns:a16="http://schemas.microsoft.com/office/drawing/2014/main" xmlns="" val="20002"/>
                    </a:ext>
                  </a:extLst>
                </a:gridCol>
                <a:gridCol w="1053950">
                  <a:extLst>
                    <a:ext uri="{9D8B030D-6E8A-4147-A177-3AD203B41FA5}">
                      <a16:colId xmlns:a16="http://schemas.microsoft.com/office/drawing/2014/main" xmlns="" val="20003"/>
                    </a:ext>
                  </a:extLst>
                </a:gridCol>
                <a:gridCol w="1601483">
                  <a:extLst>
                    <a:ext uri="{9D8B030D-6E8A-4147-A177-3AD203B41FA5}">
                      <a16:colId xmlns:a16="http://schemas.microsoft.com/office/drawing/2014/main" xmlns="" val="20004"/>
                    </a:ext>
                  </a:extLst>
                </a:gridCol>
                <a:gridCol w="1410789">
                  <a:extLst>
                    <a:ext uri="{9D8B030D-6E8A-4147-A177-3AD203B41FA5}">
                      <a16:colId xmlns:a16="http://schemas.microsoft.com/office/drawing/2014/main" xmlns="" val="20005"/>
                    </a:ext>
                  </a:extLst>
                </a:gridCol>
              </a:tblGrid>
              <a:tr h="894716">
                <a:tc>
                  <a:txBody>
                    <a:bodyPr/>
                    <a:lstStyle/>
                    <a:p>
                      <a:r>
                        <a:rPr lang="ro-RO" sz="1800" b="1" kern="1200" dirty="0" smtClean="0">
                          <a:solidFill>
                            <a:schemeClr val="lt1"/>
                          </a:solidFill>
                          <a:latin typeface="+mn-lt"/>
                          <a:ea typeface="+mn-ea"/>
                          <a:cs typeface="+mn-cs"/>
                        </a:rPr>
                        <a:t>Unitatea de învăţare</a:t>
                      </a:r>
                      <a:endParaRPr lang="en-US" dirty="0"/>
                    </a:p>
                  </a:txBody>
                  <a:tcPr/>
                </a:tc>
                <a:tc>
                  <a:txBody>
                    <a:bodyPr/>
                    <a:lstStyle/>
                    <a:p>
                      <a:r>
                        <a:rPr lang="ro-RO" sz="1800" b="1" kern="1200" dirty="0" smtClean="0">
                          <a:solidFill>
                            <a:schemeClr val="lt1"/>
                          </a:solidFill>
                          <a:latin typeface="+mn-lt"/>
                          <a:ea typeface="+mn-ea"/>
                          <a:cs typeface="+mn-cs"/>
                        </a:rPr>
                        <a:t>Competenţe specifice </a:t>
                      </a:r>
                      <a:endParaRPr lang="en-US" dirty="0"/>
                    </a:p>
                  </a:txBody>
                  <a:tcPr/>
                </a:tc>
                <a:tc>
                  <a:txBody>
                    <a:bodyPr/>
                    <a:lstStyle/>
                    <a:p>
                      <a:r>
                        <a:rPr lang="ro-RO" sz="1800" b="1" kern="1200" dirty="0" smtClean="0">
                          <a:solidFill>
                            <a:schemeClr val="lt1"/>
                          </a:solidFill>
                          <a:latin typeface="+mn-lt"/>
                          <a:ea typeface="+mn-ea"/>
                          <a:cs typeface="+mn-cs"/>
                        </a:rPr>
                        <a:t>Conţinuturi</a:t>
                      </a:r>
                      <a:endParaRPr lang="en-US" dirty="0"/>
                    </a:p>
                  </a:txBody>
                  <a:tcPr/>
                </a:tc>
                <a:tc>
                  <a:txBody>
                    <a:bodyPr/>
                    <a:lstStyle/>
                    <a:p>
                      <a:r>
                        <a:rPr lang="ro-RO" sz="1800" b="1" kern="1200" dirty="0" smtClean="0">
                          <a:solidFill>
                            <a:schemeClr val="lt1"/>
                          </a:solidFill>
                          <a:latin typeface="+mn-lt"/>
                          <a:ea typeface="+mn-ea"/>
                          <a:cs typeface="+mn-cs"/>
                        </a:rPr>
                        <a:t>Număr de ore</a:t>
                      </a:r>
                      <a:r>
                        <a:rPr lang="en-US" sz="1800" b="1" kern="1200" dirty="0" smtClean="0">
                          <a:solidFill>
                            <a:schemeClr val="lt1"/>
                          </a:solidFill>
                          <a:latin typeface="+mn-lt"/>
                          <a:ea typeface="+mn-ea"/>
                          <a:cs typeface="+mn-cs"/>
                        </a:rPr>
                        <a:t> </a:t>
                      </a:r>
                      <a:r>
                        <a:rPr lang="en-US" sz="1800" b="1" kern="1200" dirty="0" err="1" smtClean="0">
                          <a:solidFill>
                            <a:schemeClr val="lt1"/>
                          </a:solidFill>
                          <a:latin typeface="+mn-lt"/>
                          <a:ea typeface="+mn-ea"/>
                          <a:cs typeface="+mn-cs"/>
                        </a:rPr>
                        <a:t>alocate</a:t>
                      </a:r>
                      <a:endParaRPr lang="en-US" dirty="0"/>
                    </a:p>
                  </a:txBody>
                  <a:tcPr/>
                </a:tc>
                <a:tc>
                  <a:txBody>
                    <a:bodyPr/>
                    <a:lstStyle/>
                    <a:p>
                      <a:r>
                        <a:rPr lang="ro-RO" sz="1800" b="1" kern="1200" dirty="0" smtClean="0">
                          <a:solidFill>
                            <a:schemeClr val="lt1"/>
                          </a:solidFill>
                          <a:latin typeface="+mn-lt"/>
                          <a:ea typeface="+mn-ea"/>
                          <a:cs typeface="+mn-cs"/>
                        </a:rPr>
                        <a:t>Săptămâna</a:t>
                      </a:r>
                      <a:endParaRPr lang="en-US" dirty="0"/>
                    </a:p>
                  </a:txBody>
                  <a:tcPr/>
                </a:tc>
                <a:tc>
                  <a:txBody>
                    <a:bodyPr/>
                    <a:lstStyle/>
                    <a:p>
                      <a:r>
                        <a:rPr lang="ro-RO" sz="1800" b="1" kern="1200" dirty="0" smtClean="0">
                          <a:solidFill>
                            <a:schemeClr val="lt1"/>
                          </a:solidFill>
                          <a:latin typeface="+mn-lt"/>
                          <a:ea typeface="+mn-ea"/>
                          <a:cs typeface="+mn-cs"/>
                        </a:rPr>
                        <a:t>Observaţii</a:t>
                      </a:r>
                      <a:endParaRPr lang="en-US" dirty="0"/>
                    </a:p>
                  </a:txBody>
                  <a:tcPr/>
                </a:tc>
                <a:extLst>
                  <a:ext uri="{0D108BD9-81ED-4DB2-BD59-A6C34878D82A}">
                    <a16:rowId xmlns:a16="http://schemas.microsoft.com/office/drawing/2014/main" xmlns="" val="10000"/>
                  </a:ext>
                </a:extLst>
              </a:tr>
              <a:tr h="357886">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1091" y="1158126"/>
            <a:ext cx="9687697" cy="3880773"/>
          </a:xfrm>
        </p:spPr>
        <p:txBody>
          <a:bodyPr>
            <a:normAutofit/>
          </a:bodyPr>
          <a:lstStyle/>
          <a:p>
            <a:r>
              <a:rPr lang="en-US" sz="1600" b="1" dirty="0" smtClean="0">
                <a:latin typeface="Calisto MT" panose="02040603050505030304" pitchFamily="18" charset="0"/>
              </a:rPr>
              <a:t>O </a:t>
            </a:r>
            <a:r>
              <a:rPr lang="en-US" sz="1600" b="1" dirty="0" err="1" smtClean="0">
                <a:latin typeface="Calisto MT" panose="02040603050505030304" pitchFamily="18" charset="0"/>
              </a:rPr>
              <a:t>unitate</a:t>
            </a:r>
            <a:r>
              <a:rPr lang="en-US" sz="1600" b="1" dirty="0" smtClean="0">
                <a:latin typeface="Calisto MT" panose="02040603050505030304" pitchFamily="18" charset="0"/>
              </a:rPr>
              <a:t> de </a:t>
            </a:r>
            <a:r>
              <a:rPr lang="en-US" sz="1600" b="1" dirty="0" err="1" smtClean="0">
                <a:latin typeface="Calisto MT" panose="02040603050505030304" pitchFamily="18" charset="0"/>
              </a:rPr>
              <a:t>învăţare</a:t>
            </a:r>
            <a:r>
              <a:rPr lang="en-US" sz="1600" dirty="0" smtClean="0">
                <a:latin typeface="Calisto MT" panose="02040603050505030304" pitchFamily="18" charset="0"/>
              </a:rPr>
              <a:t> </a:t>
            </a:r>
            <a:r>
              <a:rPr lang="en-US" sz="1600" dirty="0" err="1" smtClean="0">
                <a:latin typeface="Calisto MT" panose="02040603050505030304" pitchFamily="18" charset="0"/>
              </a:rPr>
              <a:t>reprezintă</a:t>
            </a:r>
            <a:r>
              <a:rPr lang="en-US" sz="1600" dirty="0" smtClean="0">
                <a:latin typeface="Calisto MT" panose="02040603050505030304" pitchFamily="18" charset="0"/>
              </a:rPr>
              <a:t> o </a:t>
            </a:r>
            <a:r>
              <a:rPr lang="en-US" sz="1600" dirty="0" err="1" smtClean="0">
                <a:latin typeface="Calisto MT" panose="02040603050505030304" pitchFamily="18" charset="0"/>
              </a:rPr>
              <a:t>structură</a:t>
            </a:r>
            <a:r>
              <a:rPr lang="en-US" sz="1600" dirty="0" smtClean="0">
                <a:latin typeface="Calisto MT" panose="02040603050505030304" pitchFamily="18" charset="0"/>
              </a:rPr>
              <a:t> </a:t>
            </a:r>
            <a:r>
              <a:rPr lang="en-US" sz="1600" dirty="0" err="1" smtClean="0">
                <a:latin typeface="Calisto MT" panose="02040603050505030304" pitchFamily="18" charset="0"/>
              </a:rPr>
              <a:t>didactică</a:t>
            </a:r>
            <a:r>
              <a:rPr lang="en-US" sz="1600" dirty="0" smtClean="0">
                <a:latin typeface="Calisto MT" panose="02040603050505030304" pitchFamily="18" charset="0"/>
              </a:rPr>
              <a:t> </a:t>
            </a:r>
            <a:r>
              <a:rPr lang="en-US" sz="1600" dirty="0" err="1" smtClean="0">
                <a:latin typeface="Calisto MT" panose="02040603050505030304" pitchFamily="18" charset="0"/>
              </a:rPr>
              <a:t>deschisă</a:t>
            </a:r>
            <a:r>
              <a:rPr lang="en-US" sz="1600" dirty="0" smtClean="0">
                <a:latin typeface="Calisto MT" panose="02040603050505030304" pitchFamily="18" charset="0"/>
              </a:rPr>
              <a:t> </a:t>
            </a:r>
            <a:r>
              <a:rPr lang="en-US" sz="1600" dirty="0" err="1" smtClean="0">
                <a:latin typeface="Calisto MT" panose="02040603050505030304" pitchFamily="18" charset="0"/>
              </a:rPr>
              <a:t>şi</a:t>
            </a:r>
            <a:r>
              <a:rPr lang="en-US" sz="1600" dirty="0" smtClean="0">
                <a:latin typeface="Calisto MT" panose="02040603050505030304" pitchFamily="18" charset="0"/>
              </a:rPr>
              <a:t> </a:t>
            </a:r>
            <a:r>
              <a:rPr lang="en-US" sz="1600" dirty="0" err="1" smtClean="0">
                <a:latin typeface="Calisto MT" panose="02040603050505030304" pitchFamily="18" charset="0"/>
              </a:rPr>
              <a:t>flexibilă</a:t>
            </a:r>
            <a:r>
              <a:rPr lang="en-US" sz="1600" dirty="0" smtClean="0">
                <a:latin typeface="Calisto MT" panose="02040603050505030304" pitchFamily="18" charset="0"/>
              </a:rPr>
              <a:t>,</a:t>
            </a:r>
            <a:r>
              <a:rPr lang="ro-RO" sz="1600" dirty="0" smtClean="0">
                <a:latin typeface="Calisto MT" panose="02040603050505030304" pitchFamily="18" charset="0"/>
              </a:rPr>
              <a:t> </a:t>
            </a:r>
            <a:r>
              <a:rPr lang="en-US" sz="1600" dirty="0" smtClean="0">
                <a:latin typeface="Calisto MT" panose="02040603050505030304" pitchFamily="18" charset="0"/>
              </a:rPr>
              <a:t>care are </a:t>
            </a:r>
            <a:r>
              <a:rPr lang="en-US" sz="1600" dirty="0" err="1" smtClean="0">
                <a:latin typeface="Calisto MT" panose="02040603050505030304" pitchFamily="18" charset="0"/>
              </a:rPr>
              <a:t>următoarele</a:t>
            </a:r>
            <a:r>
              <a:rPr lang="en-US" sz="1600" dirty="0" smtClean="0">
                <a:latin typeface="Calisto MT" panose="02040603050505030304" pitchFamily="18" charset="0"/>
              </a:rPr>
              <a:t> </a:t>
            </a:r>
            <a:r>
              <a:rPr lang="en-US" sz="1600" dirty="0" err="1" smtClean="0">
                <a:latin typeface="Calisto MT" panose="02040603050505030304" pitchFamily="18" charset="0"/>
              </a:rPr>
              <a:t>caracteristici</a:t>
            </a:r>
            <a:r>
              <a:rPr lang="en-US" sz="1600" dirty="0" smtClean="0">
                <a:latin typeface="Calisto MT" panose="02040603050505030304" pitchFamily="18" charset="0"/>
              </a:rPr>
              <a:t>: </a:t>
            </a:r>
          </a:p>
          <a:p>
            <a:pPr algn="just">
              <a:buNone/>
            </a:pPr>
            <a:r>
              <a:rPr lang="en-US" sz="1600" dirty="0" smtClean="0">
                <a:latin typeface="Calisto MT" panose="02040603050505030304" pitchFamily="18" charset="0"/>
              </a:rPr>
              <a:t>- </a:t>
            </a:r>
            <a:r>
              <a:rPr lang="en-US" sz="1600" dirty="0" err="1" smtClean="0">
                <a:latin typeface="Calisto MT" panose="02040603050505030304" pitchFamily="18" charset="0"/>
              </a:rPr>
              <a:t>determină</a:t>
            </a:r>
            <a:r>
              <a:rPr lang="en-US" sz="1600" dirty="0" smtClean="0">
                <a:latin typeface="Calisto MT" panose="02040603050505030304" pitchFamily="18" charset="0"/>
              </a:rPr>
              <a:t> </a:t>
            </a:r>
            <a:r>
              <a:rPr lang="en-US" sz="1600" dirty="0" err="1" smtClean="0">
                <a:latin typeface="Calisto MT" panose="02040603050505030304" pitchFamily="18" charset="0"/>
              </a:rPr>
              <a:t>formarea</a:t>
            </a:r>
            <a:r>
              <a:rPr lang="en-US" sz="1600" dirty="0" smtClean="0">
                <a:latin typeface="Calisto MT" panose="02040603050505030304" pitchFamily="18" charset="0"/>
              </a:rPr>
              <a:t> la </a:t>
            </a:r>
            <a:r>
              <a:rPr lang="en-US" sz="1600" dirty="0" err="1" smtClean="0">
                <a:latin typeface="Calisto MT" panose="02040603050505030304" pitchFamily="18" charset="0"/>
              </a:rPr>
              <a:t>elevi</a:t>
            </a:r>
            <a:r>
              <a:rPr lang="en-US" sz="1600" dirty="0" smtClean="0">
                <a:latin typeface="Calisto MT" panose="02040603050505030304" pitchFamily="18" charset="0"/>
              </a:rPr>
              <a:t> a </a:t>
            </a:r>
            <a:r>
              <a:rPr lang="en-US" sz="1600" dirty="0" err="1" smtClean="0">
                <a:latin typeface="Calisto MT" panose="02040603050505030304" pitchFamily="18" charset="0"/>
              </a:rPr>
              <a:t>unui</a:t>
            </a:r>
            <a:r>
              <a:rPr lang="en-US" sz="1600" dirty="0" smtClean="0">
                <a:latin typeface="Calisto MT" panose="02040603050505030304" pitchFamily="18" charset="0"/>
              </a:rPr>
              <a:t> </a:t>
            </a:r>
            <a:r>
              <a:rPr lang="en-US" sz="1600" dirty="0" err="1" smtClean="0">
                <a:latin typeface="Calisto MT" panose="02040603050505030304" pitchFamily="18" charset="0"/>
              </a:rPr>
              <a:t>comportament</a:t>
            </a:r>
            <a:r>
              <a:rPr lang="en-US" sz="1600" dirty="0" smtClean="0">
                <a:latin typeface="Calisto MT" panose="02040603050505030304" pitchFamily="18" charset="0"/>
              </a:rPr>
              <a:t> specific, </a:t>
            </a:r>
            <a:r>
              <a:rPr lang="en-US" sz="1600" dirty="0" err="1" smtClean="0">
                <a:latin typeface="Calisto MT" panose="02040603050505030304" pitchFamily="18" charset="0"/>
              </a:rPr>
              <a:t>generat</a:t>
            </a:r>
            <a:r>
              <a:rPr lang="en-US" sz="1600" dirty="0" smtClean="0">
                <a:latin typeface="Calisto MT" panose="02040603050505030304" pitchFamily="18" charset="0"/>
              </a:rPr>
              <a:t> </a:t>
            </a:r>
            <a:r>
              <a:rPr lang="en-US" sz="1600" dirty="0" err="1" smtClean="0">
                <a:latin typeface="Calisto MT" panose="02040603050505030304" pitchFamily="18" charset="0"/>
              </a:rPr>
              <a:t>prin</a:t>
            </a:r>
            <a:r>
              <a:rPr lang="ro-RO" sz="1600" dirty="0">
                <a:latin typeface="Calisto MT" panose="02040603050505030304" pitchFamily="18" charset="0"/>
              </a:rPr>
              <a:t> </a:t>
            </a:r>
            <a:r>
              <a:rPr lang="en-US" sz="1600" dirty="0" err="1" smtClean="0">
                <a:latin typeface="Calisto MT" panose="02040603050505030304" pitchFamily="18" charset="0"/>
              </a:rPr>
              <a:t>integrarea</a:t>
            </a:r>
            <a:r>
              <a:rPr lang="en-US" sz="1600" dirty="0" smtClean="0">
                <a:latin typeface="Calisto MT" panose="02040603050505030304" pitchFamily="18" charset="0"/>
              </a:rPr>
              <a:t> </a:t>
            </a:r>
            <a:r>
              <a:rPr lang="en-US" sz="1600" dirty="0" err="1" smtClean="0">
                <a:latin typeface="Calisto MT" panose="02040603050505030304" pitchFamily="18" charset="0"/>
              </a:rPr>
              <a:t>unor</a:t>
            </a:r>
            <a:r>
              <a:rPr lang="en-US" sz="1600" dirty="0" smtClean="0">
                <a:latin typeface="Calisto MT" panose="02040603050505030304" pitchFamily="18" charset="0"/>
              </a:rPr>
              <a:t> </a:t>
            </a:r>
            <a:r>
              <a:rPr lang="en-US" sz="1600" dirty="0" err="1" smtClean="0">
                <a:latin typeface="Calisto MT" panose="02040603050505030304" pitchFamily="18" charset="0"/>
              </a:rPr>
              <a:t>competenţe</a:t>
            </a:r>
            <a:r>
              <a:rPr lang="en-US" sz="1600" dirty="0" smtClean="0">
                <a:latin typeface="Calisto MT" panose="02040603050505030304" pitchFamily="18" charset="0"/>
              </a:rPr>
              <a:t> </a:t>
            </a:r>
            <a:r>
              <a:rPr lang="en-US" sz="1600" dirty="0" err="1" smtClean="0">
                <a:latin typeface="Calisto MT" panose="02040603050505030304" pitchFamily="18" charset="0"/>
              </a:rPr>
              <a:t>specifice</a:t>
            </a:r>
            <a:r>
              <a:rPr lang="en-US" sz="1600" dirty="0" smtClean="0">
                <a:latin typeface="Calisto MT" panose="02040603050505030304" pitchFamily="18" charset="0"/>
              </a:rPr>
              <a:t>; </a:t>
            </a:r>
          </a:p>
          <a:p>
            <a:pPr>
              <a:buNone/>
            </a:pPr>
            <a:r>
              <a:rPr lang="en-US" sz="1600" dirty="0" smtClean="0">
                <a:latin typeface="Calisto MT" panose="02040603050505030304" pitchFamily="18" charset="0"/>
              </a:rPr>
              <a:t> -  </a:t>
            </a:r>
            <a:r>
              <a:rPr lang="en-US" sz="1600" dirty="0" err="1" smtClean="0">
                <a:latin typeface="Calisto MT" panose="02040603050505030304" pitchFamily="18" charset="0"/>
              </a:rPr>
              <a:t>este</a:t>
            </a:r>
            <a:r>
              <a:rPr lang="en-US" sz="1600" dirty="0" smtClean="0">
                <a:latin typeface="Calisto MT" panose="02040603050505030304" pitchFamily="18" charset="0"/>
              </a:rPr>
              <a:t> </a:t>
            </a:r>
            <a:r>
              <a:rPr lang="en-US" sz="1600" dirty="0" err="1" smtClean="0">
                <a:latin typeface="Calisto MT" panose="02040603050505030304" pitchFamily="18" charset="0"/>
              </a:rPr>
              <a:t>unitară</a:t>
            </a:r>
            <a:r>
              <a:rPr lang="en-US" sz="1600" dirty="0" smtClean="0">
                <a:latin typeface="Calisto MT" panose="02040603050505030304" pitchFamily="18" charset="0"/>
              </a:rPr>
              <a:t> </a:t>
            </a:r>
            <a:r>
              <a:rPr lang="es-ES_tradnl" sz="1600" dirty="0" err="1" smtClean="0">
                <a:latin typeface="Calisto MT" panose="02040603050505030304" pitchFamily="18" charset="0"/>
              </a:rPr>
              <a:t>din</a:t>
            </a:r>
            <a:r>
              <a:rPr lang="es-ES_tradnl" sz="1600" dirty="0" smtClean="0">
                <a:latin typeface="Calisto MT" panose="02040603050505030304" pitchFamily="18" charset="0"/>
              </a:rPr>
              <a:t> </a:t>
            </a:r>
            <a:r>
              <a:rPr lang="es-ES_tradnl" sz="1600" dirty="0" err="1" smtClean="0">
                <a:latin typeface="Calisto MT" panose="02040603050505030304" pitchFamily="18" charset="0"/>
              </a:rPr>
              <a:t>punct</a:t>
            </a:r>
            <a:r>
              <a:rPr lang="es-ES_tradnl" sz="1600" dirty="0" smtClean="0">
                <a:latin typeface="Calisto MT" panose="02040603050505030304" pitchFamily="18" charset="0"/>
              </a:rPr>
              <a:t> de </a:t>
            </a:r>
            <a:r>
              <a:rPr lang="es-ES_tradnl" sz="1600" dirty="0" err="1" smtClean="0">
                <a:latin typeface="Calisto MT" panose="02040603050505030304" pitchFamily="18" charset="0"/>
              </a:rPr>
              <a:t>vedere</a:t>
            </a:r>
            <a:r>
              <a:rPr lang="es-ES_tradnl" sz="1600" dirty="0" smtClean="0">
                <a:latin typeface="Calisto MT" panose="02040603050505030304" pitchFamily="18" charset="0"/>
              </a:rPr>
              <a:t> </a:t>
            </a:r>
            <a:r>
              <a:rPr lang="es-ES_tradnl" sz="1600" dirty="0" err="1" smtClean="0">
                <a:latin typeface="Calisto MT" panose="02040603050505030304" pitchFamily="18" charset="0"/>
              </a:rPr>
              <a:t>tematic</a:t>
            </a:r>
            <a:r>
              <a:rPr lang="es-ES_tradnl" sz="1600" dirty="0" smtClean="0">
                <a:latin typeface="Calisto MT" panose="02040603050505030304" pitchFamily="18" charset="0"/>
              </a:rPr>
              <a:t>; </a:t>
            </a:r>
            <a:endParaRPr lang="en-US" sz="1600" dirty="0" smtClean="0">
              <a:latin typeface="Calisto MT" panose="02040603050505030304" pitchFamily="18" charset="0"/>
            </a:endParaRPr>
          </a:p>
          <a:p>
            <a:pPr>
              <a:buNone/>
            </a:pPr>
            <a:r>
              <a:rPr lang="es-ES_tradnl" sz="1600" dirty="0" smtClean="0">
                <a:latin typeface="Calisto MT" panose="02040603050505030304" pitchFamily="18" charset="0"/>
              </a:rPr>
              <a:t> -  se desfăşoară în mod sistematic şi continuu pe o perioadă de timp; </a:t>
            </a:r>
            <a:endParaRPr lang="en-US" sz="1600" dirty="0" smtClean="0">
              <a:latin typeface="Calisto MT" panose="02040603050505030304" pitchFamily="18" charset="0"/>
            </a:endParaRPr>
          </a:p>
          <a:p>
            <a:pPr>
              <a:buNone/>
            </a:pPr>
            <a:r>
              <a:rPr lang="en-US" sz="1600" dirty="0" smtClean="0">
                <a:latin typeface="Calisto MT" panose="02040603050505030304" pitchFamily="18" charset="0"/>
              </a:rPr>
              <a:t> </a:t>
            </a:r>
            <a:r>
              <a:rPr lang="ro-RO" sz="1600" dirty="0" smtClean="0">
                <a:latin typeface="Calisto MT" panose="02040603050505030304" pitchFamily="18" charset="0"/>
              </a:rPr>
              <a:t>- </a:t>
            </a:r>
            <a:r>
              <a:rPr lang="en-US" sz="1600" dirty="0" smtClean="0">
                <a:latin typeface="Calisto MT" panose="02040603050505030304" pitchFamily="18" charset="0"/>
              </a:rPr>
              <a:t> </a:t>
            </a:r>
            <a:r>
              <a:rPr lang="ro-RO" sz="1600" dirty="0" smtClean="0">
                <a:latin typeface="Calisto MT" panose="02040603050505030304" pitchFamily="18" charset="0"/>
              </a:rPr>
              <a:t>se finalizează prin evaluare. </a:t>
            </a:r>
          </a:p>
          <a:p>
            <a:pPr>
              <a:buNone/>
            </a:pPr>
            <a:endParaRPr lang="en-US" sz="1600" dirty="0" smtClean="0">
              <a:latin typeface="Calisto MT" panose="02040603050505030304" pitchFamily="18" charset="0"/>
            </a:endParaRPr>
          </a:p>
          <a:p>
            <a:pPr algn="just"/>
            <a:r>
              <a:rPr lang="ro-RO" sz="1600" b="1" dirty="0" smtClean="0">
                <a:latin typeface="Calisto MT" panose="02040603050505030304" pitchFamily="18" charset="0"/>
              </a:rPr>
              <a:t>Proiectarea demersului didactic</a:t>
            </a:r>
            <a:r>
              <a:rPr lang="ro-RO" sz="1600" dirty="0" smtClean="0">
                <a:latin typeface="Calisto MT" panose="02040603050505030304" pitchFamily="18" charset="0"/>
              </a:rPr>
              <a:t> pentru o unitate de învățare începe cu lectura personalizată a programei școlare. </a:t>
            </a:r>
            <a:r>
              <a:rPr lang="ro-RO" sz="1600" dirty="0" smtClean="0">
                <a:solidFill>
                  <a:srgbClr val="FF0000"/>
                </a:solidFill>
                <a:latin typeface="Calisto MT" panose="02040603050505030304" pitchFamily="18" charset="0"/>
              </a:rPr>
              <a:t>Lectura se realizează în succesiunea următoare: de la competențe generale, la competențe specifice, la conținuturi, de la acestea din urmă la activități de învățare. </a:t>
            </a:r>
            <a:endParaRPr lang="en-US" sz="1600" dirty="0" smtClean="0">
              <a:solidFill>
                <a:srgbClr val="FF0000"/>
              </a:solidFill>
              <a:latin typeface="Calisto MT" panose="02040603050505030304" pitchFamily="18"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28592" y="1135458"/>
            <a:ext cx="8455068" cy="1106701"/>
          </a:xfrm>
        </p:spPr>
        <p:txBody>
          <a:bodyPr>
            <a:normAutofit/>
          </a:bodyPr>
          <a:lstStyle/>
          <a:p>
            <a:r>
              <a:rPr lang="ro-RO" b="1" dirty="0" smtClean="0"/>
              <a:t> </a:t>
            </a:r>
            <a:r>
              <a:rPr lang="ro-RO" dirty="0" smtClean="0">
                <a:latin typeface="Calisto MT" panose="02040603050505030304" pitchFamily="18" charset="0"/>
              </a:rPr>
              <a:t>Din punct de vedere formal, </a:t>
            </a:r>
            <a:r>
              <a:rPr lang="ro-RO" b="1" dirty="0" smtClean="0">
                <a:latin typeface="Calisto MT" panose="02040603050505030304" pitchFamily="18" charset="0"/>
              </a:rPr>
              <a:t>proiectul unei unități de învățare </a:t>
            </a:r>
            <a:r>
              <a:rPr lang="ro-RO" dirty="0" smtClean="0">
                <a:latin typeface="Calisto MT" panose="02040603050505030304" pitchFamily="18" charset="0"/>
              </a:rPr>
              <a:t>poate fi</a:t>
            </a:r>
            <a:r>
              <a:rPr lang="en-US" dirty="0" smtClean="0">
                <a:latin typeface="Calisto MT" panose="02040603050505030304" pitchFamily="18" charset="0"/>
              </a:rPr>
              <a:t> </a:t>
            </a:r>
            <a:r>
              <a:rPr lang="en-US" dirty="0" err="1" smtClean="0">
                <a:latin typeface="Calisto MT" panose="02040603050505030304" pitchFamily="18" charset="0"/>
              </a:rPr>
              <a:t>realizat</a:t>
            </a:r>
            <a:r>
              <a:rPr lang="en-US" dirty="0" smtClean="0">
                <a:latin typeface="Calisto MT" panose="02040603050505030304" pitchFamily="18" charset="0"/>
              </a:rPr>
              <a:t> </a:t>
            </a:r>
            <a:r>
              <a:rPr lang="ro-RO" dirty="0" smtClean="0">
                <a:latin typeface="Calisto MT" panose="02040603050505030304" pitchFamily="18" charset="0"/>
              </a:rPr>
              <a:t>potrivit modelului de mai jos:</a:t>
            </a:r>
            <a:endParaRPr lang="en-US" dirty="0" smtClean="0">
              <a:latin typeface="Calisto MT" panose="02040603050505030304" pitchFamily="18" charset="0"/>
            </a:endParaRPr>
          </a:p>
          <a:p>
            <a:endParaRPr lang="en-US" b="1" dirty="0" smtClean="0"/>
          </a:p>
        </p:txBody>
      </p:sp>
      <p:graphicFrame>
        <p:nvGraphicFramePr>
          <p:cNvPr id="4" name="Table 3"/>
          <p:cNvGraphicFramePr>
            <a:graphicFrameLocks noGrp="1"/>
          </p:cNvGraphicFramePr>
          <p:nvPr>
            <p:extLst>
              <p:ext uri="{D42A27DB-BD31-4B8C-83A1-F6EECF244321}">
                <p14:modId xmlns:p14="http://schemas.microsoft.com/office/powerpoint/2010/main" val="2771933048"/>
              </p:ext>
            </p:extLst>
          </p:nvPr>
        </p:nvGraphicFramePr>
        <p:xfrm>
          <a:off x="1911180" y="1952368"/>
          <a:ext cx="8715631" cy="4031598"/>
        </p:xfrm>
        <a:graphic>
          <a:graphicData uri="http://schemas.openxmlformats.org/drawingml/2006/table">
            <a:tbl>
              <a:tblPr firstRow="1" bandRow="1">
                <a:tableStyleId>{5C22544A-7EE6-4342-B048-85BDC9FD1C3A}</a:tableStyleId>
              </a:tblPr>
              <a:tblGrid>
                <a:gridCol w="1713469">
                  <a:extLst>
                    <a:ext uri="{9D8B030D-6E8A-4147-A177-3AD203B41FA5}">
                      <a16:colId xmlns:a16="http://schemas.microsoft.com/office/drawing/2014/main" xmlns="" val="20000"/>
                    </a:ext>
                  </a:extLst>
                </a:gridCol>
                <a:gridCol w="1837037">
                  <a:extLst>
                    <a:ext uri="{9D8B030D-6E8A-4147-A177-3AD203B41FA5}">
                      <a16:colId xmlns:a16="http://schemas.microsoft.com/office/drawing/2014/main" xmlns="" val="20001"/>
                    </a:ext>
                  </a:extLst>
                </a:gridCol>
                <a:gridCol w="1878227">
                  <a:extLst>
                    <a:ext uri="{9D8B030D-6E8A-4147-A177-3AD203B41FA5}">
                      <a16:colId xmlns:a16="http://schemas.microsoft.com/office/drawing/2014/main" xmlns="" val="20002"/>
                    </a:ext>
                  </a:extLst>
                </a:gridCol>
                <a:gridCol w="1499287">
                  <a:extLst>
                    <a:ext uri="{9D8B030D-6E8A-4147-A177-3AD203B41FA5}">
                      <a16:colId xmlns:a16="http://schemas.microsoft.com/office/drawing/2014/main" xmlns="" val="20003"/>
                    </a:ext>
                  </a:extLst>
                </a:gridCol>
                <a:gridCol w="1787611">
                  <a:extLst>
                    <a:ext uri="{9D8B030D-6E8A-4147-A177-3AD203B41FA5}">
                      <a16:colId xmlns:a16="http://schemas.microsoft.com/office/drawing/2014/main" xmlns="" val="20004"/>
                    </a:ext>
                  </a:extLst>
                </a:gridCol>
              </a:tblGrid>
              <a:tr h="922638">
                <a:tc>
                  <a:txBody>
                    <a:bodyPr/>
                    <a:lstStyle/>
                    <a:p>
                      <a:r>
                        <a:rPr lang="ro-RO" b="1" dirty="0" smtClean="0"/>
                        <a:t>Conținuturi</a:t>
                      </a:r>
                      <a:endParaRPr lang="en-US" dirty="0" smtClean="0"/>
                    </a:p>
                    <a:p>
                      <a:r>
                        <a:rPr lang="ro-RO" b="1" dirty="0" smtClean="0"/>
                        <a:t>(detalieri)</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Competențe specifice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Activități de învățare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Resurse</a:t>
                      </a:r>
                      <a:endParaRPr lang="en-US" dirty="0" smtClean="0"/>
                    </a:p>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b="1" dirty="0" smtClean="0"/>
                        <a:t>Evaluare</a:t>
                      </a:r>
                      <a:endParaRPr lang="en-US" dirty="0" smtClean="0"/>
                    </a:p>
                    <a:p>
                      <a:endParaRPr lang="en-US" dirty="0"/>
                    </a:p>
                  </a:txBody>
                  <a:tcPr/>
                </a:tc>
                <a:extLst>
                  <a:ext uri="{0D108BD9-81ED-4DB2-BD59-A6C34878D82A}">
                    <a16:rowId xmlns:a16="http://schemas.microsoft.com/office/drawing/2014/main" xmlns="" val="10000"/>
                  </a:ext>
                </a:extLst>
              </a:tr>
              <a:tr h="3078405">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dirty="0" smtClean="0"/>
                        <a:t>[</a:t>
                      </a:r>
                      <a:r>
                        <a:rPr lang="ro-RO" i="1" dirty="0" smtClean="0"/>
                        <a:t>se menționează detalieri de conținut care explicitează anumite parcursuri</a:t>
                      </a:r>
                      <a:r>
                        <a:rPr lang="ro-RO" dirty="0" smtClean="0"/>
                        <a:t>]</a:t>
                      </a:r>
                      <a:endParaRPr lang="en-US" dirty="0" smtClean="0"/>
                    </a:p>
                    <a:p>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se precizează  competențel</a:t>
                      </a:r>
                      <a:r>
                        <a:rPr lang="en-US" sz="1800" i="1" kern="1200" dirty="0" smtClean="0">
                          <a:solidFill>
                            <a:schemeClr val="dk1"/>
                          </a:solidFill>
                          <a:latin typeface="+mn-lt"/>
                          <a:ea typeface="+mn-ea"/>
                          <a:cs typeface="+mn-cs"/>
                        </a:rPr>
                        <a:t>e</a:t>
                      </a:r>
                      <a:r>
                        <a:rPr lang="ro-RO" sz="1800" i="1" kern="1200" dirty="0" smtClean="0">
                          <a:solidFill>
                            <a:schemeClr val="dk1"/>
                          </a:solidFill>
                          <a:latin typeface="+mn-lt"/>
                          <a:ea typeface="+mn-ea"/>
                          <a:cs typeface="+mn-cs"/>
                        </a:rPr>
                        <a:t> specifice din programa școlară</a:t>
                      </a:r>
                      <a:r>
                        <a:rPr lang="ro-RO" sz="1800" kern="1200" dirty="0" smtClean="0">
                          <a:solidFill>
                            <a:schemeClr val="dk1"/>
                          </a:solidFill>
                          <a:latin typeface="+mn-lt"/>
                          <a:ea typeface="+mn-ea"/>
                          <a:cs typeface="+mn-cs"/>
                        </a:rPr>
                        <a:t>]</a:t>
                      </a:r>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vizate/recomandate de programa școlară sau altele adecvate pentru realizarea competențelor specifice</a:t>
                      </a:r>
                      <a:r>
                        <a:rPr lang="ro-RO" sz="1800" kern="1200" dirty="0" smtClean="0">
                          <a:solidFill>
                            <a:schemeClr val="dk1"/>
                          </a:solidFill>
                          <a:latin typeface="+mn-lt"/>
                          <a:ea typeface="+mn-ea"/>
                          <a:cs typeface="+mn-cs"/>
                        </a:rPr>
                        <a:t>]</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ro-RO" dirty="0" smtClean="0"/>
                        <a:t>[</a:t>
                      </a:r>
                      <a:r>
                        <a:rPr lang="ro-RO" i="1" dirty="0" smtClean="0"/>
                        <a:t>se precizează resurse de timp, de loc, material didactic, forme de organizare a clasei</a:t>
                      </a:r>
                      <a:r>
                        <a:rPr lang="ro-RO" dirty="0" smtClean="0"/>
                        <a:t>]</a:t>
                      </a:r>
                      <a:endParaRPr lang="en-US" dirty="0" smtClean="0"/>
                    </a:p>
                    <a:p>
                      <a:endParaRPr lang="en-US" dirty="0"/>
                    </a:p>
                  </a:txBody>
                  <a:tcPr/>
                </a:tc>
                <a:tc>
                  <a:txBody>
                    <a:bodyPr/>
                    <a:lstStyle/>
                    <a:p>
                      <a:r>
                        <a:rPr lang="ro-RO" sz="1800" kern="1200" dirty="0" smtClean="0">
                          <a:solidFill>
                            <a:schemeClr val="dk1"/>
                          </a:solidFill>
                          <a:latin typeface="+mn-lt"/>
                          <a:ea typeface="+mn-ea"/>
                          <a:cs typeface="+mn-cs"/>
                        </a:rPr>
                        <a:t>[</a:t>
                      </a:r>
                      <a:r>
                        <a:rPr lang="ro-RO" sz="1800" i="1" kern="1200" dirty="0" smtClean="0">
                          <a:solidFill>
                            <a:schemeClr val="dk1"/>
                          </a:solidFill>
                          <a:latin typeface="+mn-lt"/>
                          <a:ea typeface="+mn-ea"/>
                          <a:cs typeface="+mn-cs"/>
                        </a:rPr>
                        <a:t>se menționează metodele</a:t>
                      </a:r>
                      <a:r>
                        <a:rPr lang="ro-RO" sz="1800" b="1" i="1" kern="1200" dirty="0" smtClean="0">
                          <a:solidFill>
                            <a:schemeClr val="dk1"/>
                          </a:solidFill>
                          <a:latin typeface="+mn-lt"/>
                          <a:ea typeface="+mn-ea"/>
                          <a:cs typeface="+mn-cs"/>
                        </a:rPr>
                        <a:t>, </a:t>
                      </a:r>
                      <a:r>
                        <a:rPr lang="ro-RO" sz="1800" i="1" kern="1200" dirty="0" smtClean="0">
                          <a:solidFill>
                            <a:schemeClr val="dk1"/>
                          </a:solidFill>
                          <a:latin typeface="+mn-lt"/>
                          <a:ea typeface="+mn-ea"/>
                          <a:cs typeface="+mn-cs"/>
                        </a:rPr>
                        <a:t>instrumentele sau modalitățile de evaluare utilizate</a:t>
                      </a:r>
                      <a:r>
                        <a:rPr lang="ro-RO" sz="1800" kern="1200" dirty="0" smtClean="0">
                          <a:solidFill>
                            <a:schemeClr val="dk1"/>
                          </a:solidFill>
                          <a:latin typeface="+mn-lt"/>
                          <a:ea typeface="+mn-ea"/>
                          <a:cs typeface="+mn-cs"/>
                        </a:rPr>
                        <a:t>]</a:t>
                      </a:r>
                      <a:endParaRPr lang="en-US" dirty="0"/>
                    </a:p>
                  </a:txBody>
                  <a:tcPr/>
                </a:tc>
                <a:extLst>
                  <a:ext uri="{0D108BD9-81ED-4DB2-BD59-A6C34878D82A}">
                    <a16:rowId xmlns:a16="http://schemas.microsoft.com/office/drawing/2014/main" xmlns=""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3914" y="1153297"/>
            <a:ext cx="9473514" cy="3777622"/>
          </a:xfrm>
        </p:spPr>
        <p:txBody>
          <a:bodyPr/>
          <a:lstStyle/>
          <a:p>
            <a:pPr algn="just"/>
            <a:r>
              <a:rPr lang="ro-RO" b="1" dirty="0" smtClean="0"/>
              <a:t>Proiectarea </a:t>
            </a:r>
            <a:r>
              <a:rPr lang="ro-RO" b="1" dirty="0" err="1" smtClean="0"/>
              <a:t>activităţii</a:t>
            </a:r>
            <a:r>
              <a:rPr lang="ro-RO" b="1" dirty="0" smtClean="0"/>
              <a:t> de evaluare </a:t>
            </a:r>
            <a:r>
              <a:rPr lang="ro-RO" dirty="0" smtClean="0"/>
              <a:t>se realizează concomitent cu proiectarea demersului de predare- </a:t>
            </a:r>
            <a:r>
              <a:rPr lang="ro-RO" dirty="0" err="1" smtClean="0"/>
              <a:t>învăţare</a:t>
            </a:r>
            <a:r>
              <a:rPr lang="ro-RO" dirty="0" smtClean="0"/>
              <a:t> </a:t>
            </a:r>
            <a:r>
              <a:rPr lang="ro-RO" dirty="0" err="1" smtClean="0"/>
              <a:t>şi</a:t>
            </a:r>
            <a:r>
              <a:rPr lang="ro-RO" dirty="0" smtClean="0"/>
              <a:t> în deplină </a:t>
            </a:r>
            <a:r>
              <a:rPr lang="ro-RO" dirty="0" err="1" smtClean="0"/>
              <a:t>concordanţă</a:t>
            </a:r>
            <a:r>
              <a:rPr lang="ro-RO" dirty="0" smtClean="0"/>
              <a:t> cu acesta. </a:t>
            </a:r>
            <a:endParaRPr lang="en-US" dirty="0" smtClean="0"/>
          </a:p>
          <a:p>
            <a:pPr algn="just"/>
            <a:r>
              <a:rPr lang="ro-RO" b="1" dirty="0" smtClean="0"/>
              <a:t>Evaluarea elevilor pe parcursul anului școlar</a:t>
            </a:r>
            <a:r>
              <a:rPr lang="ro-RO" dirty="0" smtClean="0"/>
              <a:t> va fi centrată pe competențele din CECRL, la care se adaugă gramatică funcţională (acte de vorbire / funcții ale limbii, inclusiv convenții socio-culturale). </a:t>
            </a:r>
            <a:r>
              <a:rPr lang="ro-RO" u="sng" dirty="0" smtClean="0"/>
              <a:t>O parte a evaluării se va referi și la progresele elevului, având rol de stimulare a implicării active a elevului în desfășurarea orelor și a stimulării autonomiei acestuia.</a:t>
            </a:r>
            <a:endParaRPr lang="en-US" u="sng"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1" y="972065"/>
            <a:ext cx="10285412" cy="4942297"/>
          </a:xfrm>
        </p:spPr>
        <p:txBody>
          <a:bodyPr>
            <a:normAutofit lnSpcReduction="10000"/>
          </a:bodyPr>
          <a:lstStyle/>
          <a:p>
            <a:pPr algn="just"/>
            <a:r>
              <a:rPr lang="ro-RO" b="1" dirty="0" smtClean="0"/>
              <a:t>Evaluarea iniţialặ</a:t>
            </a:r>
            <a:r>
              <a:rPr lang="ro-RO" dirty="0" smtClean="0"/>
              <a:t> se referặ la </a:t>
            </a:r>
            <a:r>
              <a:rPr lang="ro-RO" b="1" dirty="0" smtClean="0"/>
              <a:t>testele predictive</a:t>
            </a:r>
            <a:r>
              <a:rPr lang="ro-RO" dirty="0" smtClean="0"/>
              <a:t>, prin care cadrele didactice </a:t>
            </a:r>
            <a:r>
              <a:rPr lang="en-US" dirty="0" err="1" smtClean="0"/>
              <a:t>identific</a:t>
            </a:r>
            <a:r>
              <a:rPr lang="ro-RO" dirty="0" smtClean="0"/>
              <a:t>ă starea iniţialặ, la începutul unui an </a:t>
            </a:r>
            <a:r>
              <a:rPr lang="ro-RO" dirty="0" err="1" smtClean="0"/>
              <a:t>şcolar</a:t>
            </a:r>
            <a:r>
              <a:rPr lang="ro-RO" dirty="0" smtClean="0"/>
              <a:t> sau al unui ciclu de lucru cu elevii. Planificarea procesului de predare-</a:t>
            </a:r>
            <a:r>
              <a:rPr lang="ro-RO" dirty="0" err="1" smtClean="0"/>
              <a:t>învặţare</a:t>
            </a:r>
            <a:r>
              <a:rPr lang="ro-RO" dirty="0" smtClean="0"/>
              <a:t> se face în cadrul curricular existent pe baza rezultatelor testelor predictive. </a:t>
            </a:r>
            <a:endParaRPr lang="en-US" dirty="0" smtClean="0"/>
          </a:p>
          <a:p>
            <a:pPr algn="just" fontAlgn="auto"/>
            <a:r>
              <a:rPr lang="ro-RO" b="1" dirty="0" smtClean="0"/>
              <a:t>Testele de tip sumativ</a:t>
            </a:r>
            <a:r>
              <a:rPr lang="ro-RO" dirty="0" smtClean="0"/>
              <a:t>, anunţate pentru sfârşitul unei unitặţi de învặţare sau pentru anumite momente din anul şcolar (mijlocul sau sfârşitul semestrului sau anului şcolar, lucrặri semestriale/teze etc.) se vor situa la nivelul de competenţe prevặzut în planificarea cadrului didactic şi vor aborda acele conţinuturi pe care profesorul şi le-a prevặzut în planificare şi le-a abordat  în fapt.</a:t>
            </a:r>
            <a:endParaRPr lang="en-US" dirty="0" smtClean="0"/>
          </a:p>
          <a:p>
            <a:pPr algn="just" fontAlgn="auto"/>
            <a:r>
              <a:rPr lang="ro-RO" b="1" dirty="0" smtClean="0"/>
              <a:t>Evaluarea formativặ (curentă)</a:t>
            </a:r>
            <a:r>
              <a:rPr lang="ro-RO" dirty="0" smtClean="0"/>
              <a:t> are ca principal rol asigurarea de feed-back atât pentru profesor, cât şi pentru elev, în scopul adaptării parcursului stabilit prin planificare la rezultatele acestei evaluări. Atât profesorul, cât şi elevul, trebuie să dea dovadă de flexibilitate şi adaptabilitate în ajustarea planificării. Ca principiu general, este recomandabil ca elevii să conştientizeze existenţa şi conţinuturile unei planificări a profesorului şi să fie învăţaţi să-şi asume partea lor de responsabilitate pentru succesul învăţării. Unele forme de evaluare formativă, mai ales portofoliul şi proiectul, favorizează în mod deosebit învăţarea autonomă şi co-responsabilizarea elevilor.</a:t>
            </a:r>
            <a:endParaRPr lang="en-US" dirty="0" smtClean="0"/>
          </a:p>
          <a:p>
            <a:pPr algn="just"/>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48714" y="1596981"/>
            <a:ext cx="9102810" cy="4444382"/>
          </a:xfrm>
        </p:spPr>
        <p:txBody>
          <a:bodyPr>
            <a:normAutofit/>
          </a:bodyPr>
          <a:lstStyle/>
          <a:p>
            <a:pPr algn="just" fontAlgn="auto"/>
            <a:r>
              <a:rPr lang="ro-RO" dirty="0" smtClean="0"/>
              <a:t>Pentru evaluarea achiziţiilor (în termeni cognitivi, afectivi şi performativi) elevilor, a competenţelor lor de comunicare şi inter-relaţionare, la limbi moderne se recomandă utilizarea următoarelor metode şi instrumente:</a:t>
            </a:r>
            <a:endParaRPr lang="en-US" dirty="0" smtClean="0"/>
          </a:p>
          <a:p>
            <a:pPr algn="just" fontAlgn="auto">
              <a:buNone/>
            </a:pPr>
            <a:r>
              <a:rPr lang="ro-RO" b="1" dirty="0" smtClean="0"/>
              <a:t>Observarea sistematică (pe baza unei fişe de observare)</a:t>
            </a:r>
            <a:endParaRPr lang="en-US" dirty="0" smtClean="0"/>
          </a:p>
          <a:p>
            <a:pPr lvl="0" algn="just" fontAlgn="auto">
              <a:buNone/>
            </a:pPr>
            <a:r>
              <a:rPr lang="ro-RO" b="1" dirty="0" smtClean="0"/>
              <a:t>Tema de lucru (în clasă, acasă) concepută în vederea evaluării</a:t>
            </a:r>
            <a:endParaRPr lang="en-US" dirty="0" smtClean="0"/>
          </a:p>
          <a:p>
            <a:pPr algn="just"/>
            <a:r>
              <a:rPr lang="ro-RO" b="1" dirty="0" smtClean="0"/>
              <a:t>Proiectul (ex. </a:t>
            </a:r>
            <a:r>
              <a:rPr lang="en-US" b="1" dirty="0" smtClean="0"/>
              <a:t>L1:</a:t>
            </a:r>
            <a:r>
              <a:rPr lang="ro-RO" b="1" dirty="0" smtClean="0"/>
              <a:t> </a:t>
            </a:r>
            <a:r>
              <a:rPr lang="ro-RO" dirty="0" smtClean="0"/>
              <a:t>Crearea </a:t>
            </a:r>
            <a:r>
              <a:rPr lang="ro-RO" dirty="0"/>
              <a:t>unui afiș publicitar pentru o </a:t>
            </a:r>
            <a:r>
              <a:rPr lang="ro-RO" dirty="0" smtClean="0"/>
              <a:t>agenție </a:t>
            </a:r>
            <a:r>
              <a:rPr lang="ro-RO" dirty="0"/>
              <a:t>de </a:t>
            </a:r>
            <a:r>
              <a:rPr lang="ro-RO" dirty="0" smtClean="0"/>
              <a:t>voiaj</a:t>
            </a:r>
            <a:r>
              <a:rPr lang="en-US" dirty="0" smtClean="0"/>
              <a:t>; </a:t>
            </a:r>
            <a:endParaRPr lang="ro-RO" dirty="0" smtClean="0"/>
          </a:p>
          <a:p>
            <a:pPr marL="0" indent="0" algn="just">
              <a:buNone/>
            </a:pPr>
            <a:r>
              <a:rPr lang="ro-RO" b="1" dirty="0" smtClean="0"/>
              <a:t>                              </a:t>
            </a:r>
            <a:r>
              <a:rPr lang="en-US" b="1" dirty="0" smtClean="0"/>
              <a:t>L2</a:t>
            </a:r>
            <a:r>
              <a:rPr lang="en-US" dirty="0" smtClean="0"/>
              <a:t>: </a:t>
            </a:r>
            <a:r>
              <a:rPr lang="ro-RO" dirty="0" smtClean="0"/>
              <a:t>Realizarea </a:t>
            </a:r>
            <a:r>
              <a:rPr lang="ro-RO" dirty="0"/>
              <a:t>unei prezentări de </a:t>
            </a:r>
            <a:r>
              <a:rPr lang="ro-RO" dirty="0" smtClean="0"/>
              <a:t>modă</a:t>
            </a:r>
            <a:r>
              <a:rPr lang="en-US" dirty="0" smtClean="0"/>
              <a:t>; </a:t>
            </a:r>
            <a:endParaRPr lang="ro-RO" dirty="0" smtClean="0"/>
          </a:p>
          <a:p>
            <a:pPr marL="0" indent="0" algn="just">
              <a:buNone/>
            </a:pPr>
            <a:r>
              <a:rPr lang="ro-RO" b="1" dirty="0"/>
              <a:t> </a:t>
            </a:r>
            <a:r>
              <a:rPr lang="ro-RO" b="1" dirty="0" smtClean="0"/>
              <a:t>                             L1 intensiv</a:t>
            </a:r>
            <a:r>
              <a:rPr lang="en-US" b="1" dirty="0" smtClean="0"/>
              <a:t>:</a:t>
            </a:r>
            <a:r>
              <a:rPr lang="ro-RO" b="1" dirty="0" smtClean="0"/>
              <a:t> </a:t>
            </a:r>
            <a:r>
              <a:rPr lang="ro-RO" dirty="0" smtClean="0"/>
              <a:t> Realizarea </a:t>
            </a:r>
            <a:r>
              <a:rPr lang="ro-RO" dirty="0"/>
              <a:t>unei broșuri cu recomandări pentru </a:t>
            </a:r>
            <a:endParaRPr lang="ro-RO" dirty="0" smtClean="0"/>
          </a:p>
          <a:p>
            <a:pPr marL="0" indent="0" algn="just">
              <a:buNone/>
            </a:pPr>
            <a:r>
              <a:rPr lang="ro-RO" dirty="0"/>
              <a:t> </a:t>
            </a:r>
            <a:r>
              <a:rPr lang="ro-RO" dirty="0" smtClean="0"/>
              <a:t>                             protejarea </a:t>
            </a:r>
            <a:r>
              <a:rPr lang="ro-RO" dirty="0"/>
              <a:t>mediului înconjurător și sfaturi pentru </a:t>
            </a:r>
            <a:r>
              <a:rPr lang="ro-RO" dirty="0" smtClean="0"/>
              <a:t>reciclare</a:t>
            </a:r>
            <a:r>
              <a:rPr lang="en-US" dirty="0"/>
              <a:t>)</a:t>
            </a:r>
            <a:endParaRPr lang="en-US" dirty="0" smtClean="0"/>
          </a:p>
          <a:p>
            <a:pPr lvl="0" algn="just" fontAlgn="auto">
              <a:buNone/>
            </a:pPr>
            <a:r>
              <a:rPr lang="ro-RO" b="1" dirty="0" smtClean="0"/>
              <a:t>  Portofoliul </a:t>
            </a:r>
            <a:r>
              <a:rPr lang="ro-RO" dirty="0" smtClean="0"/>
              <a:t>(Ca exemplu ar putea fi luat ”Portofoliul European al Limbilor”, EQUALS – ALTE )</a:t>
            </a:r>
            <a:endParaRPr lang="en-US" dirty="0" smtClean="0"/>
          </a:p>
          <a:p>
            <a:pPr lvl="0" algn="just" fontAlgn="auto">
              <a:buNone/>
            </a:pPr>
            <a:r>
              <a:rPr lang="ro-RO" b="1" dirty="0" smtClean="0"/>
              <a:t> Autoevaluarea </a:t>
            </a:r>
            <a:endParaRPr lang="en-US" dirty="0" smtClean="0"/>
          </a:p>
          <a:p>
            <a:pPr algn="just"/>
            <a:endParaRPr lang="en-US" dirty="0"/>
          </a:p>
        </p:txBody>
      </p:sp>
    </p:spTree>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455</TotalTime>
  <Words>914</Words>
  <Application>Microsoft Office PowerPoint</Application>
  <PresentationFormat>Widescreen</PresentationFormat>
  <Paragraphs>53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Calisto MT</vt:lpstr>
      <vt:lpstr>Century Gothic</vt:lpstr>
      <vt:lpstr>Tahoma</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 școlară pentru Limba modernă clasa a VI-a Noutăți</dc:title>
  <dc:creator>Manuela Delia</dc:creator>
  <cp:lastModifiedBy>Manuela Delia</cp:lastModifiedBy>
  <cp:revision>52</cp:revision>
  <cp:lastPrinted>2019-09-13T07:51:00Z</cp:lastPrinted>
  <dcterms:created xsi:type="dcterms:W3CDTF">2017-08-24T07:56:15Z</dcterms:created>
  <dcterms:modified xsi:type="dcterms:W3CDTF">2019-09-13T10:29:11Z</dcterms:modified>
</cp:coreProperties>
</file>