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20"/>
  </p:notesMasterIdLst>
  <p:sldIdLst>
    <p:sldId id="256" r:id="rId2"/>
    <p:sldId id="269" r:id="rId3"/>
    <p:sldId id="332" r:id="rId4"/>
    <p:sldId id="331" r:id="rId5"/>
    <p:sldId id="326" r:id="rId6"/>
    <p:sldId id="334" r:id="rId7"/>
    <p:sldId id="335" r:id="rId8"/>
    <p:sldId id="333" r:id="rId9"/>
    <p:sldId id="337" r:id="rId10"/>
    <p:sldId id="336" r:id="rId11"/>
    <p:sldId id="340" r:id="rId12"/>
    <p:sldId id="341" r:id="rId13"/>
    <p:sldId id="312" r:id="rId14"/>
    <p:sldId id="343" r:id="rId15"/>
    <p:sldId id="344" r:id="rId16"/>
    <p:sldId id="305" r:id="rId17"/>
    <p:sldId id="280" r:id="rId18"/>
    <p:sldId id="265" r:id="rId19"/>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91" autoAdjust="0"/>
  </p:normalViewPr>
  <p:slideViewPr>
    <p:cSldViewPr snapToGrid="0">
      <p:cViewPr varScale="1">
        <p:scale>
          <a:sx n="110" d="100"/>
          <a:sy n="110" d="100"/>
        </p:scale>
        <p:origin x="59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02BDA379-4C7A-42C1-8F3B-249A7AE66455}" type="datetimeFigureOut">
              <a:rPr lang="ro-RO" smtClean="0"/>
              <a:pPr/>
              <a:t>12.09.2022</a:t>
            </a:fld>
            <a:endParaRPr lang="ro-RO"/>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80688A31-E9B5-41D7-B192-DBA2D1FD5A22}" type="slidenum">
              <a:rPr lang="ro-RO" smtClean="0"/>
              <a:pPr/>
              <a:t>‹#›</a:t>
            </a:fld>
            <a:endParaRPr lang="ro-RO"/>
          </a:p>
        </p:txBody>
      </p:sp>
    </p:spTree>
    <p:extLst>
      <p:ext uri="{BB962C8B-B14F-4D97-AF65-F5344CB8AC3E}">
        <p14:creationId xmlns:p14="http://schemas.microsoft.com/office/powerpoint/2010/main" val="1985733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ro-RO"/>
              <a:t>Faceți clic pentru a edita stilul de titlu coordonator</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o-RO"/>
              <a:t>Faceți clic pentru a edita stilul de subtitlu coordonator</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EA9B0070-6D11-4362-937B-6F544D6FD6FC}" type="datetimeFigureOut">
              <a:rPr lang="ro-RO" smtClean="0"/>
              <a:pPr/>
              <a:t>12.09.2022</a:t>
            </a:fld>
            <a:endParaRPr lang="ro-RO"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ro-RO"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465B2E4-5D02-4446-B474-2C2D06EDA931}" type="slidenum">
              <a:rPr lang="ro-RO" smtClean="0"/>
              <a:pPr/>
              <a:t>‹#›</a:t>
            </a:fld>
            <a:endParaRPr lang="ro-RO"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1557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EA9B0070-6D11-4362-937B-6F544D6FD6FC}" type="datetimeFigureOut">
              <a:rPr lang="ro-RO" smtClean="0"/>
              <a:pPr/>
              <a:t>12.09.2022</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2876875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ro-RO"/>
              <a:t>Faceți clic pentru a edita stilul de titlu coordonator</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EA9B0070-6D11-4362-937B-6F544D6FD6FC}" type="datetimeFigureOut">
              <a:rPr lang="ro-RO" smtClean="0"/>
              <a:pPr/>
              <a:t>12.09.2022</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596996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EA9B0070-6D11-4362-937B-6F544D6FD6FC}" type="datetimeFigureOut">
              <a:rPr lang="ro-RO" smtClean="0"/>
              <a:pPr/>
              <a:t>12.09.2022</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a:xfrm>
            <a:off x="531812" y="4983087"/>
            <a:ext cx="779767" cy="365125"/>
          </a:xfrm>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881620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Content Placeholder 2"/>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10"/>
          </p:nvPr>
        </p:nvSpPr>
        <p:spPr/>
        <p:txBody>
          <a:bodyPr/>
          <a:lstStyle/>
          <a:p>
            <a:fld id="{EA9B0070-6D11-4362-937B-6F544D6FD6FC}" type="datetimeFigureOut">
              <a:rPr lang="ro-RO" smtClean="0"/>
              <a:pPr/>
              <a:t>12.09.2022</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1884403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ro-RO"/>
              <a:t>Faceți clic pentru a edita stilul de titlu coordonator</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Faceţi clic pentru a edita Master stiluri text</a:t>
            </a:r>
          </a:p>
        </p:txBody>
      </p:sp>
      <p:sp>
        <p:nvSpPr>
          <p:cNvPr id="4" name="Date Placeholder 3"/>
          <p:cNvSpPr>
            <a:spLocks noGrp="1"/>
          </p:cNvSpPr>
          <p:nvPr>
            <p:ph type="dt" sz="half" idx="10"/>
          </p:nvPr>
        </p:nvSpPr>
        <p:spPr/>
        <p:txBody>
          <a:bodyPr/>
          <a:lstStyle/>
          <a:p>
            <a:fld id="{EA9B0070-6D11-4362-937B-6F544D6FD6FC}" type="datetimeFigureOut">
              <a:rPr lang="ro-RO" smtClean="0"/>
              <a:pPr/>
              <a:t>12.09.2022</a:t>
            </a:fld>
            <a:endParaRPr lang="ro-RO" dirty="0"/>
          </a:p>
        </p:txBody>
      </p:sp>
      <p:sp>
        <p:nvSpPr>
          <p:cNvPr id="5" name="Footer Placeholder 4"/>
          <p:cNvSpPr>
            <a:spLocks noGrp="1"/>
          </p:cNvSpPr>
          <p:nvPr>
            <p:ph type="ftr" sz="quarter" idx="11"/>
          </p:nvPr>
        </p:nvSpPr>
        <p:spPr/>
        <p:txBody>
          <a:bodyPr/>
          <a:lstStyle/>
          <a:p>
            <a:endParaRPr lang="ro-RO" dirty="0"/>
          </a:p>
        </p:txBody>
      </p:sp>
      <p:sp>
        <p:nvSpPr>
          <p:cNvPr id="6" name="Slide Number Placeholder 5"/>
          <p:cNvSpPr>
            <a:spLocks noGrp="1"/>
          </p:cNvSpPr>
          <p:nvPr>
            <p:ph type="sldNum" sz="quarter" idx="12"/>
          </p:nvPr>
        </p:nvSpPr>
        <p:spPr/>
        <p:txBody>
          <a:bodyPr/>
          <a:lstStyle/>
          <a:p>
            <a:fld id="{E465B2E4-5D02-4446-B474-2C2D06EDA931}" type="slidenum">
              <a:rPr lang="ro-RO" smtClean="0"/>
              <a:pPr/>
              <a:t>‹#›</a:t>
            </a:fld>
            <a:endParaRPr lang="ro-RO"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0435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o-RO"/>
              <a:t>Faceți clic pentru a edita stilul de titlu coordonator</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Date Placeholder 4"/>
          <p:cNvSpPr>
            <a:spLocks noGrp="1"/>
          </p:cNvSpPr>
          <p:nvPr>
            <p:ph type="dt" sz="half" idx="10"/>
          </p:nvPr>
        </p:nvSpPr>
        <p:spPr/>
        <p:txBody>
          <a:bodyPr/>
          <a:lstStyle/>
          <a:p>
            <a:fld id="{EA9B0070-6D11-4362-937B-6F544D6FD6FC}" type="datetimeFigureOut">
              <a:rPr lang="ro-RO" smtClean="0"/>
              <a:pPr/>
              <a:t>12.09.2022</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81676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7" name="Date Placeholder 6"/>
          <p:cNvSpPr>
            <a:spLocks noGrp="1"/>
          </p:cNvSpPr>
          <p:nvPr>
            <p:ph type="dt" sz="half" idx="10"/>
          </p:nvPr>
        </p:nvSpPr>
        <p:spPr/>
        <p:txBody>
          <a:bodyPr/>
          <a:lstStyle/>
          <a:p>
            <a:fld id="{EA9B0070-6D11-4362-937B-6F544D6FD6FC}" type="datetimeFigureOut">
              <a:rPr lang="ro-RO" smtClean="0"/>
              <a:pPr/>
              <a:t>12.09.2022</a:t>
            </a:fld>
            <a:endParaRPr lang="ro-RO" dirty="0"/>
          </a:p>
        </p:txBody>
      </p:sp>
      <p:sp>
        <p:nvSpPr>
          <p:cNvPr id="8" name="Footer Placeholder 7"/>
          <p:cNvSpPr>
            <a:spLocks noGrp="1"/>
          </p:cNvSpPr>
          <p:nvPr>
            <p:ph type="ftr" sz="quarter" idx="11"/>
          </p:nvPr>
        </p:nvSpPr>
        <p:spPr/>
        <p:txBody>
          <a:bodyPr/>
          <a:lstStyle/>
          <a:p>
            <a:endParaRPr lang="ro-RO" dirty="0"/>
          </a:p>
        </p:txBody>
      </p:sp>
      <p:sp>
        <p:nvSpPr>
          <p:cNvPr id="9" name="Slide Number Placeholder 8"/>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151951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Faceți clic pentru a edita stilul de titlu coordonator</a:t>
            </a:r>
            <a:endParaRPr lang="en-US" dirty="0"/>
          </a:p>
        </p:txBody>
      </p:sp>
      <p:sp>
        <p:nvSpPr>
          <p:cNvPr id="3" name="Date Placeholder 2"/>
          <p:cNvSpPr>
            <a:spLocks noGrp="1"/>
          </p:cNvSpPr>
          <p:nvPr>
            <p:ph type="dt" sz="half" idx="10"/>
          </p:nvPr>
        </p:nvSpPr>
        <p:spPr/>
        <p:txBody>
          <a:bodyPr/>
          <a:lstStyle/>
          <a:p>
            <a:fld id="{EA9B0070-6D11-4362-937B-6F544D6FD6FC}" type="datetimeFigureOut">
              <a:rPr lang="ro-RO" smtClean="0"/>
              <a:pPr/>
              <a:t>12.09.2022</a:t>
            </a:fld>
            <a:endParaRPr lang="ro-RO" dirty="0"/>
          </a:p>
        </p:txBody>
      </p:sp>
      <p:sp>
        <p:nvSpPr>
          <p:cNvPr id="4" name="Footer Placeholder 3"/>
          <p:cNvSpPr>
            <a:spLocks noGrp="1"/>
          </p:cNvSpPr>
          <p:nvPr>
            <p:ph type="ftr" sz="quarter" idx="11"/>
          </p:nvPr>
        </p:nvSpPr>
        <p:spPr/>
        <p:txBody>
          <a:bodyPr/>
          <a:lstStyle/>
          <a:p>
            <a:endParaRPr lang="ro-RO" dirty="0"/>
          </a:p>
        </p:txBody>
      </p:sp>
      <p:sp>
        <p:nvSpPr>
          <p:cNvPr id="5" name="Slide Number Placeholder 4"/>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700518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9B0070-6D11-4362-937B-6F544D6FD6FC}" type="datetimeFigureOut">
              <a:rPr lang="ro-RO" smtClean="0"/>
              <a:pPr/>
              <a:t>12.09.2022</a:t>
            </a:fld>
            <a:endParaRPr lang="ro-RO" dirty="0"/>
          </a:p>
        </p:txBody>
      </p:sp>
      <p:sp>
        <p:nvSpPr>
          <p:cNvPr id="3" name="Footer Placeholder 2"/>
          <p:cNvSpPr>
            <a:spLocks noGrp="1"/>
          </p:cNvSpPr>
          <p:nvPr>
            <p:ph type="ftr" sz="quarter" idx="11"/>
          </p:nvPr>
        </p:nvSpPr>
        <p:spPr/>
        <p:txBody>
          <a:bodyPr/>
          <a:lstStyle/>
          <a:p>
            <a:endParaRPr lang="ro-RO" dirty="0"/>
          </a:p>
        </p:txBody>
      </p:sp>
      <p:sp>
        <p:nvSpPr>
          <p:cNvPr id="4" name="Slide Number Placeholder 3"/>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817204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o-RO"/>
              <a:t>Faceți clic pentru a edita stilul de titlu coordonator</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EA9B0070-6D11-4362-937B-6F544D6FD6FC}" type="datetimeFigureOut">
              <a:rPr lang="ro-RO" smtClean="0"/>
              <a:pPr/>
              <a:t>12.09.2022</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2372072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o-RO"/>
              <a:t>Faceți clic pentru a edita stilul de titlu coordonator</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o-RO"/>
              <a:t>Faceți clic pe pictogramă pentru a adăuga o imagine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Faceţi clic pentru a edita Master stiluri text</a:t>
            </a:r>
          </a:p>
        </p:txBody>
      </p:sp>
      <p:sp>
        <p:nvSpPr>
          <p:cNvPr id="5" name="Date Placeholder 4"/>
          <p:cNvSpPr>
            <a:spLocks noGrp="1"/>
          </p:cNvSpPr>
          <p:nvPr>
            <p:ph type="dt" sz="half" idx="10"/>
          </p:nvPr>
        </p:nvSpPr>
        <p:spPr/>
        <p:txBody>
          <a:bodyPr/>
          <a:lstStyle/>
          <a:p>
            <a:fld id="{EA9B0070-6D11-4362-937B-6F544D6FD6FC}" type="datetimeFigureOut">
              <a:rPr lang="ro-RO" smtClean="0"/>
              <a:pPr/>
              <a:t>12.09.2022</a:t>
            </a:fld>
            <a:endParaRPr lang="ro-RO" dirty="0"/>
          </a:p>
        </p:txBody>
      </p:sp>
      <p:sp>
        <p:nvSpPr>
          <p:cNvPr id="6" name="Footer Placeholder 5"/>
          <p:cNvSpPr>
            <a:spLocks noGrp="1"/>
          </p:cNvSpPr>
          <p:nvPr>
            <p:ph type="ftr" sz="quarter" idx="11"/>
          </p:nvPr>
        </p:nvSpPr>
        <p:spPr/>
        <p:txBody>
          <a:bodyPr/>
          <a:lstStyle/>
          <a:p>
            <a:endParaRPr lang="ro-RO" dirty="0"/>
          </a:p>
        </p:txBody>
      </p:sp>
      <p:sp>
        <p:nvSpPr>
          <p:cNvPr id="7" name="Slide Number Placeholder 6"/>
          <p:cNvSpPr>
            <a:spLocks noGrp="1"/>
          </p:cNvSpPr>
          <p:nvPr>
            <p:ph type="sldNum" sz="quarter" idx="12"/>
          </p:nvPr>
        </p:nvSpPr>
        <p:spPr/>
        <p:txBody>
          <a:body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138619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ro-RO"/>
              <a:t>Faceți clic pentru a edita stilul de titlu coordonator</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EA9B0070-6D11-4362-937B-6F544D6FD6FC}" type="datetimeFigureOut">
              <a:rPr lang="ro-RO" smtClean="0"/>
              <a:pPr/>
              <a:t>12.09.2022</a:t>
            </a:fld>
            <a:endParaRPr lang="ro-RO"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ro-RO"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465B2E4-5D02-4446-B474-2C2D06EDA931}" type="slidenum">
              <a:rPr lang="ro-RO" smtClean="0"/>
              <a:pPr/>
              <a:t>‹#›</a:t>
            </a:fld>
            <a:endParaRPr lang="ro-RO" dirty="0"/>
          </a:p>
        </p:txBody>
      </p:sp>
    </p:spTree>
    <p:extLst>
      <p:ext uri="{BB962C8B-B14F-4D97-AF65-F5344CB8AC3E}">
        <p14:creationId xmlns:p14="http://schemas.microsoft.com/office/powerpoint/2010/main" val="3259886812"/>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 id="2147483900" r:id="rId12"/>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anuale.edu.ro/" TargetMode="External"/><Relationship Id="rId2" Type="http://schemas.openxmlformats.org/officeDocument/2006/relationships/hyperlink" Target="http://programe.ise.ro/actuale.aspx" TargetMode="External"/><Relationship Id="rId1" Type="http://schemas.openxmlformats.org/officeDocument/2006/relationships/slideLayout" Target="../slideLayouts/slideLayout2.xml"/><Relationship Id="rId4" Type="http://schemas.openxmlformats.org/officeDocument/2006/relationships/hyperlink" Target="https://www.edu.ro/auxiliare-didactic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0016" y="261258"/>
            <a:ext cx="8752082" cy="2957803"/>
          </a:xfrm>
        </p:spPr>
        <p:txBody>
          <a:bodyPr>
            <a:normAutofit/>
          </a:bodyPr>
          <a:lstStyle/>
          <a:p>
            <a:pPr algn="ctr"/>
            <a:r>
              <a:rPr lang="ro-RO" sz="4400" dirty="0">
                <a:latin typeface="Trebuchet MS" panose="020B0603020202020204" pitchFamily="34" charset="0"/>
              </a:rPr>
              <a:t>CONSFĂTUIRILE NAȚIONALE ALE INSPECTORILOR ȘCOLARI PENTRU LIMBI MODERNE</a:t>
            </a:r>
          </a:p>
        </p:txBody>
      </p:sp>
      <p:sp>
        <p:nvSpPr>
          <p:cNvPr id="3" name="Subtitle 2"/>
          <p:cNvSpPr>
            <a:spLocks noGrp="1"/>
          </p:cNvSpPr>
          <p:nvPr>
            <p:ph type="subTitle" idx="1"/>
          </p:nvPr>
        </p:nvSpPr>
        <p:spPr>
          <a:xfrm>
            <a:off x="3415004" y="3918858"/>
            <a:ext cx="6112174" cy="1427584"/>
          </a:xfrm>
        </p:spPr>
        <p:txBody>
          <a:bodyPr>
            <a:normAutofit/>
          </a:bodyPr>
          <a:lstStyle/>
          <a:p>
            <a:endParaRPr lang="ro-RO" dirty="0"/>
          </a:p>
          <a:p>
            <a:pPr algn="ctr"/>
            <a:r>
              <a:rPr lang="en-US" dirty="0">
                <a:latin typeface="Calisto MT" panose="02040603050505030304" pitchFamily="18" charset="0"/>
              </a:rPr>
              <a:t> </a:t>
            </a:r>
            <a:r>
              <a:rPr lang="en-US" b="1" dirty="0">
                <a:latin typeface="Trebuchet MS" panose="020B0603020202020204" pitchFamily="34" charset="0"/>
              </a:rPr>
              <a:t>-</a:t>
            </a:r>
            <a:r>
              <a:rPr lang="ro-RO" b="1" dirty="0">
                <a:latin typeface="Trebuchet MS" panose="020B0603020202020204" pitchFamily="34" charset="0"/>
              </a:rPr>
              <a:t> </a:t>
            </a:r>
            <a:r>
              <a:rPr lang="en-US" b="1" dirty="0">
                <a:latin typeface="Trebuchet MS" panose="020B0603020202020204" pitchFamily="34" charset="0"/>
              </a:rPr>
              <a:t>9-11 </a:t>
            </a:r>
            <a:r>
              <a:rPr lang="ro-RO" b="1" dirty="0">
                <a:latin typeface="Trebuchet MS" panose="020B0603020202020204" pitchFamily="34" charset="0"/>
              </a:rPr>
              <a:t>septembrie 202</a:t>
            </a:r>
            <a:r>
              <a:rPr lang="en-US" b="1" dirty="0">
                <a:latin typeface="Trebuchet MS" panose="020B0603020202020204" pitchFamily="34" charset="0"/>
              </a:rPr>
              <a:t>2</a:t>
            </a:r>
            <a:r>
              <a:rPr lang="ro-RO" b="1" dirty="0">
                <a:latin typeface="Trebuchet MS" panose="020B0603020202020204" pitchFamily="34" charset="0"/>
              </a:rPr>
              <a:t> - </a:t>
            </a:r>
          </a:p>
        </p:txBody>
      </p:sp>
    </p:spTree>
    <p:extLst>
      <p:ext uri="{BB962C8B-B14F-4D97-AF65-F5344CB8AC3E}">
        <p14:creationId xmlns:p14="http://schemas.microsoft.com/office/powerpoint/2010/main" val="2156621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2343" y="348343"/>
            <a:ext cx="9632270" cy="870857"/>
          </a:xfrm>
        </p:spPr>
        <p:txBody>
          <a:bodyPr>
            <a:normAutofit/>
          </a:bodyPr>
          <a:lstStyle/>
          <a:p>
            <a:pPr algn="ctr"/>
            <a:r>
              <a:rPr lang="en-US" altLang="ro-RO" sz="1800" b="1" dirty="0">
                <a:latin typeface="Trebuchet MS" panose="020B0603020202020204" pitchFamily="34" charset="0"/>
                <a:ea typeface="Tahoma" panose="020B0604030504040204" pitchFamily="34" charset="0"/>
                <a:cs typeface="Tahoma" panose="020B0604030504040204" pitchFamily="34" charset="0"/>
              </a:rPr>
              <a:t>METODOLOGII </a:t>
            </a:r>
            <a:r>
              <a:rPr lang="ro-RO" altLang="ro-RO" sz="1800" b="1" dirty="0">
                <a:latin typeface="Trebuchet MS" panose="020B0603020202020204" pitchFamily="34" charset="0"/>
                <a:ea typeface="Tahoma" panose="020B0604030504040204" pitchFamily="34" charset="0"/>
                <a:cs typeface="Tahoma" panose="020B0604030504040204" pitchFamily="34" charset="0"/>
              </a:rPr>
              <a:t>ALE </a:t>
            </a:r>
            <a:r>
              <a:rPr lang="en-US" altLang="ro-RO" sz="1800" b="1" dirty="0">
                <a:latin typeface="Trebuchet MS" panose="020B0603020202020204" pitchFamily="34" charset="0"/>
                <a:ea typeface="Tahoma" panose="020B0604030504040204" pitchFamily="34" charset="0"/>
                <a:cs typeface="Tahoma" panose="020B0604030504040204" pitchFamily="34" charset="0"/>
              </a:rPr>
              <a:t>EXAMENE</a:t>
            </a:r>
            <a:r>
              <a:rPr lang="ro-RO" altLang="ro-RO" sz="1800" b="1" dirty="0">
                <a:latin typeface="Trebuchet MS" panose="020B0603020202020204" pitchFamily="34" charset="0"/>
                <a:ea typeface="Tahoma" panose="020B0604030504040204" pitchFamily="34" charset="0"/>
                <a:cs typeface="Tahoma" panose="020B0604030504040204" pitchFamily="34" charset="0"/>
              </a:rPr>
              <a:t>LOR</a:t>
            </a:r>
            <a:r>
              <a:rPr lang="en-US" altLang="ro-RO" sz="1800" b="1" dirty="0">
                <a:latin typeface="Trebuchet MS" panose="020B0603020202020204" pitchFamily="34" charset="0"/>
                <a:ea typeface="Tahoma" panose="020B0604030504040204" pitchFamily="34" charset="0"/>
                <a:cs typeface="Tahoma" panose="020B0604030504040204" pitchFamily="34" charset="0"/>
              </a:rPr>
              <a:t> NA</a:t>
            </a:r>
            <a:r>
              <a:rPr lang="ro-RO" altLang="ro-RO" sz="1800" b="1" dirty="0">
                <a:latin typeface="Trebuchet MS" panose="020B0603020202020204" pitchFamily="34" charset="0"/>
                <a:ea typeface="Tahoma" panose="020B0604030504040204" pitchFamily="34" charset="0"/>
                <a:cs typeface="Tahoma" panose="020B0604030504040204" pitchFamily="34" charset="0"/>
              </a:rPr>
              <a:t>Ţ</a:t>
            </a:r>
            <a:r>
              <a:rPr lang="en-US" altLang="ro-RO" sz="1800" b="1" dirty="0">
                <a:latin typeface="Trebuchet MS" panose="020B0603020202020204" pitchFamily="34" charset="0"/>
                <a:ea typeface="Tahoma" panose="020B0604030504040204" pitchFamily="34" charset="0"/>
                <a:cs typeface="Tahoma" panose="020B0604030504040204" pitchFamily="34" charset="0"/>
              </a:rPr>
              <a:t>IONALE</a:t>
            </a:r>
            <a:r>
              <a:rPr lang="ro-RO" altLang="ro-RO" sz="1800" b="1" dirty="0">
                <a:latin typeface="Trebuchet MS" panose="020B0603020202020204" pitchFamily="34" charset="0"/>
                <a:ea typeface="Tahoma" panose="020B0604030504040204" pitchFamily="34" charset="0"/>
                <a:cs typeface="Tahoma" panose="020B0604030504040204" pitchFamily="34" charset="0"/>
              </a:rPr>
              <a:t> </a:t>
            </a:r>
            <a:r>
              <a:rPr lang="en-US" altLang="ro-RO" sz="1800" b="1" dirty="0">
                <a:latin typeface="Trebuchet MS" panose="020B0603020202020204" pitchFamily="34" charset="0"/>
                <a:ea typeface="Tahoma" panose="020B0604030504040204" pitchFamily="34" charset="0"/>
                <a:cs typeface="Tahoma" panose="020B0604030504040204" pitchFamily="34" charset="0"/>
              </a:rPr>
              <a:t>2023</a:t>
            </a:r>
            <a:r>
              <a:rPr lang="ro-RO" altLang="ro-RO" sz="1800" b="1" dirty="0">
                <a:latin typeface="Trebuchet MS" panose="020B0603020202020204" pitchFamily="34" charset="0"/>
                <a:ea typeface="Tahoma" panose="020B0604030504040204" pitchFamily="34" charset="0"/>
                <a:cs typeface="Tahoma" panose="020B0604030504040204" pitchFamily="34" charset="0"/>
              </a:rPr>
              <a:t/>
            </a:r>
            <a:br>
              <a:rPr lang="ro-RO" altLang="ro-RO" sz="1800" b="1" dirty="0">
                <a:latin typeface="Trebuchet MS" panose="020B0603020202020204" pitchFamily="34" charset="0"/>
                <a:ea typeface="Tahoma" panose="020B0604030504040204" pitchFamily="34" charset="0"/>
                <a:cs typeface="Tahoma" panose="020B0604030504040204" pitchFamily="34" charset="0"/>
              </a:rPr>
            </a:br>
            <a:endParaRPr lang="ro-RO" sz="1800" dirty="0"/>
          </a:p>
        </p:txBody>
      </p:sp>
      <p:sp>
        <p:nvSpPr>
          <p:cNvPr id="3" name="Content Placeholder 2"/>
          <p:cNvSpPr>
            <a:spLocks noGrp="1"/>
          </p:cNvSpPr>
          <p:nvPr>
            <p:ph idx="1"/>
          </p:nvPr>
        </p:nvSpPr>
        <p:spPr>
          <a:xfrm>
            <a:off x="957943" y="1698171"/>
            <a:ext cx="10546669" cy="4213051"/>
          </a:xfrm>
        </p:spPr>
        <p:txBody>
          <a:bodyPr>
            <a:normAutofit/>
          </a:bodyPr>
          <a:lstStyle/>
          <a:p>
            <a:pPr algn="just">
              <a:buFont typeface="Wingdings" panose="05000000000000000000" pitchFamily="2" charset="2"/>
              <a:buChar char="v"/>
            </a:pPr>
            <a:r>
              <a:rPr lang="en-US" sz="1600" b="1" dirty="0" smtClean="0">
                <a:solidFill>
                  <a:schemeClr val="tx1"/>
                </a:solidFill>
                <a:latin typeface="Trebuchet MS" panose="020B0603020202020204" pitchFamily="34" charset="0"/>
              </a:rPr>
              <a:t> </a:t>
            </a:r>
            <a:r>
              <a:rPr lang="ro-RO" sz="1600" b="1" dirty="0" smtClean="0">
                <a:solidFill>
                  <a:schemeClr val="tx1"/>
                </a:solidFill>
                <a:latin typeface="Trebuchet MS" panose="020B0603020202020204" pitchFamily="34" charset="0"/>
              </a:rPr>
              <a:t>Ordinul </a:t>
            </a:r>
            <a:r>
              <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rPr>
              <a:t>nr</a:t>
            </a:r>
            <a:r>
              <a:rPr lang="ro-RO" sz="1600" b="1" dirty="0">
                <a:solidFill>
                  <a:schemeClr val="tx1"/>
                </a:solidFill>
                <a:latin typeface="Trebuchet MS" panose="020B0603020202020204" pitchFamily="34" charset="0"/>
              </a:rPr>
              <a:t>.</a:t>
            </a:r>
            <a:r>
              <a:rPr lang="ro-RO" sz="1600" dirty="0">
                <a:solidFill>
                  <a:schemeClr val="tx1"/>
                </a:solidFill>
                <a:latin typeface="Trebuchet MS" panose="020B0603020202020204" pitchFamily="34" charset="0"/>
              </a:rPr>
              <a:t>4796/25.08.2022 pentru </a:t>
            </a:r>
            <a:r>
              <a:rPr lang="ro-RO" sz="1600" b="1" dirty="0">
                <a:solidFill>
                  <a:schemeClr val="tx1"/>
                </a:solidFill>
                <a:latin typeface="Trebuchet MS" panose="020B0603020202020204" pitchFamily="34" charset="0"/>
              </a:rPr>
              <a:t>modificarea anexei nr. 2 la Ordinul ministrului </a:t>
            </a:r>
            <a:r>
              <a:rPr lang="ro-RO" sz="1600" b="1" dirty="0" err="1">
                <a:solidFill>
                  <a:schemeClr val="tx1"/>
                </a:solidFill>
                <a:latin typeface="Trebuchet MS" panose="020B0603020202020204" pitchFamily="34" charset="0"/>
              </a:rPr>
              <a:t>educaţiei</a:t>
            </a:r>
            <a:r>
              <a:rPr lang="ro-RO" sz="1600" b="1" dirty="0">
                <a:solidFill>
                  <a:schemeClr val="tx1"/>
                </a:solidFill>
                <a:latin typeface="Trebuchet MS" panose="020B0603020202020204" pitchFamily="34" charset="0"/>
              </a:rPr>
              <a:t>, cercetării, tineretului </a:t>
            </a:r>
            <a:r>
              <a:rPr lang="ro-RO" sz="1600" b="1" dirty="0" err="1">
                <a:solidFill>
                  <a:schemeClr val="tx1"/>
                </a:solidFill>
                <a:latin typeface="Trebuchet MS" panose="020B0603020202020204" pitchFamily="34" charset="0"/>
              </a:rPr>
              <a:t>şi</a:t>
            </a:r>
            <a:r>
              <a:rPr lang="ro-RO" sz="1600" b="1" dirty="0">
                <a:solidFill>
                  <a:schemeClr val="tx1"/>
                </a:solidFill>
                <a:latin typeface="Trebuchet MS" panose="020B0603020202020204" pitchFamily="34" charset="0"/>
              </a:rPr>
              <a:t> sportului nr.5.219/2010</a:t>
            </a:r>
            <a:r>
              <a:rPr lang="ro-RO" sz="1600" dirty="0">
                <a:solidFill>
                  <a:schemeClr val="tx1"/>
                </a:solidFill>
                <a:latin typeface="Trebuchet MS" panose="020B0603020202020204" pitchFamily="34" charset="0"/>
              </a:rPr>
              <a:t> </a:t>
            </a:r>
            <a:r>
              <a:rPr lang="ro-RO" sz="1600" i="1" dirty="0">
                <a:solidFill>
                  <a:schemeClr val="tx1"/>
                </a:solidFill>
                <a:latin typeface="Trebuchet MS" panose="020B0603020202020204" pitchFamily="34" charset="0"/>
              </a:rPr>
              <a:t>privind </a:t>
            </a:r>
            <a:r>
              <a:rPr lang="ro-RO" sz="1600" i="1" dirty="0" err="1">
                <a:solidFill>
                  <a:schemeClr val="tx1"/>
                </a:solidFill>
                <a:latin typeface="Trebuchet MS" panose="020B0603020202020204" pitchFamily="34" charset="0"/>
              </a:rPr>
              <a:t>recunoaşterea</a:t>
            </a:r>
            <a:r>
              <a:rPr lang="ro-RO" sz="1600" i="1" dirty="0">
                <a:solidFill>
                  <a:schemeClr val="tx1"/>
                </a:solidFill>
                <a:latin typeface="Trebuchet MS" panose="020B0603020202020204" pitchFamily="34" charset="0"/>
              </a:rPr>
              <a:t> </a:t>
            </a:r>
            <a:r>
              <a:rPr lang="ro-RO" sz="1600" i="1" dirty="0" err="1">
                <a:solidFill>
                  <a:schemeClr val="tx1"/>
                </a:solidFill>
                <a:latin typeface="Trebuchet MS" panose="020B0603020202020204" pitchFamily="34" charset="0"/>
              </a:rPr>
              <a:t>şi</a:t>
            </a:r>
            <a:r>
              <a:rPr lang="ro-RO" sz="1600" i="1" dirty="0">
                <a:solidFill>
                  <a:schemeClr val="tx1"/>
                </a:solidFill>
                <a:latin typeface="Trebuchet MS" panose="020B0603020202020204" pitchFamily="34" charset="0"/>
              </a:rPr>
              <a:t> echivalarea rezultatelor </a:t>
            </a:r>
            <a:r>
              <a:rPr lang="ro-RO" sz="1600" i="1" dirty="0" err="1">
                <a:solidFill>
                  <a:schemeClr val="tx1"/>
                </a:solidFill>
                <a:latin typeface="Trebuchet MS" panose="020B0603020202020204" pitchFamily="34" charset="0"/>
              </a:rPr>
              <a:t>obţinute</a:t>
            </a:r>
            <a:r>
              <a:rPr lang="ro-RO" sz="1600" i="1" dirty="0">
                <a:solidFill>
                  <a:schemeClr val="tx1"/>
                </a:solidFill>
                <a:latin typeface="Trebuchet MS" panose="020B0603020202020204" pitchFamily="34" charset="0"/>
              </a:rPr>
              <a:t> la examene cu </a:t>
            </a:r>
            <a:r>
              <a:rPr lang="ro-RO" sz="1600" i="1" dirty="0" err="1">
                <a:solidFill>
                  <a:schemeClr val="tx1"/>
                </a:solidFill>
                <a:latin typeface="Trebuchet MS" panose="020B0603020202020204" pitchFamily="34" charset="0"/>
              </a:rPr>
              <a:t>recunoaştere</a:t>
            </a:r>
            <a:r>
              <a:rPr lang="ro-RO" sz="1600" i="1" dirty="0">
                <a:solidFill>
                  <a:schemeClr val="tx1"/>
                </a:solidFill>
                <a:latin typeface="Trebuchet MS" panose="020B0603020202020204" pitchFamily="34" charset="0"/>
              </a:rPr>
              <a:t> </a:t>
            </a:r>
            <a:r>
              <a:rPr lang="ro-RO" sz="1600" i="1" dirty="0" err="1">
                <a:solidFill>
                  <a:schemeClr val="tx1"/>
                </a:solidFill>
                <a:latin typeface="Trebuchet MS" panose="020B0603020202020204" pitchFamily="34" charset="0"/>
              </a:rPr>
              <a:t>internaţională</a:t>
            </a:r>
            <a:r>
              <a:rPr lang="ro-RO" sz="1600" i="1" dirty="0">
                <a:solidFill>
                  <a:schemeClr val="tx1"/>
                </a:solidFill>
                <a:latin typeface="Trebuchet MS" panose="020B0603020202020204" pitchFamily="34" charset="0"/>
              </a:rPr>
              <a:t> pentru certificarea </a:t>
            </a:r>
            <a:r>
              <a:rPr lang="ro-RO" sz="1600" i="1" dirty="0" err="1">
                <a:solidFill>
                  <a:schemeClr val="tx1"/>
                </a:solidFill>
                <a:latin typeface="Trebuchet MS" panose="020B0603020202020204" pitchFamily="34" charset="0"/>
              </a:rPr>
              <a:t>competenţelor</a:t>
            </a:r>
            <a:r>
              <a:rPr lang="ro-RO" sz="1600" i="1" dirty="0">
                <a:solidFill>
                  <a:schemeClr val="tx1"/>
                </a:solidFill>
                <a:latin typeface="Trebuchet MS" panose="020B0603020202020204" pitchFamily="34" charset="0"/>
              </a:rPr>
              <a:t> lingvistice în limbi străine </a:t>
            </a:r>
            <a:r>
              <a:rPr lang="ro-RO" sz="1600" i="1" dirty="0" err="1">
                <a:solidFill>
                  <a:schemeClr val="tx1"/>
                </a:solidFill>
                <a:latin typeface="Trebuchet MS" panose="020B0603020202020204" pitchFamily="34" charset="0"/>
              </a:rPr>
              <a:t>şi</a:t>
            </a:r>
            <a:r>
              <a:rPr lang="ro-RO" sz="1600" i="1" dirty="0">
                <a:solidFill>
                  <a:schemeClr val="tx1"/>
                </a:solidFill>
                <a:latin typeface="Trebuchet MS" panose="020B0603020202020204" pitchFamily="34" charset="0"/>
              </a:rPr>
              <a:t> la examene cu </a:t>
            </a:r>
            <a:r>
              <a:rPr lang="ro-RO" sz="1600" i="1" dirty="0" err="1">
                <a:solidFill>
                  <a:schemeClr val="tx1"/>
                </a:solidFill>
                <a:latin typeface="Trebuchet MS" panose="020B0603020202020204" pitchFamily="34" charset="0"/>
              </a:rPr>
              <a:t>recunoaştere</a:t>
            </a:r>
            <a:r>
              <a:rPr lang="ro-RO" sz="1600" i="1" dirty="0">
                <a:solidFill>
                  <a:schemeClr val="tx1"/>
                </a:solidFill>
                <a:latin typeface="Trebuchet MS" panose="020B0603020202020204" pitchFamily="34" charset="0"/>
              </a:rPr>
              <a:t> europeană pentru certificarea </a:t>
            </a:r>
            <a:r>
              <a:rPr lang="ro-RO" sz="1600" i="1" dirty="0" err="1">
                <a:solidFill>
                  <a:schemeClr val="tx1"/>
                </a:solidFill>
                <a:latin typeface="Trebuchet MS" panose="020B0603020202020204" pitchFamily="34" charset="0"/>
              </a:rPr>
              <a:t>competenţelor</a:t>
            </a:r>
            <a:r>
              <a:rPr lang="ro-RO" sz="1600" i="1" dirty="0">
                <a:solidFill>
                  <a:schemeClr val="tx1"/>
                </a:solidFill>
                <a:latin typeface="Trebuchet MS" panose="020B0603020202020204" pitchFamily="34" charset="0"/>
              </a:rPr>
              <a:t> digitale cu probele de evaluare a </a:t>
            </a:r>
            <a:r>
              <a:rPr lang="ro-RO" sz="1600" i="1" dirty="0" err="1">
                <a:solidFill>
                  <a:schemeClr val="tx1"/>
                </a:solidFill>
                <a:latin typeface="Trebuchet MS" panose="020B0603020202020204" pitchFamily="34" charset="0"/>
              </a:rPr>
              <a:t>competenţelor</a:t>
            </a:r>
            <a:r>
              <a:rPr lang="ro-RO" sz="1600" i="1" dirty="0">
                <a:solidFill>
                  <a:schemeClr val="tx1"/>
                </a:solidFill>
                <a:latin typeface="Trebuchet MS" panose="020B0603020202020204" pitchFamily="34" charset="0"/>
              </a:rPr>
              <a:t> lingvistice într-o limbă de </a:t>
            </a:r>
            <a:r>
              <a:rPr lang="ro-RO" sz="1600" i="1" dirty="0" err="1">
                <a:solidFill>
                  <a:schemeClr val="tx1"/>
                </a:solidFill>
                <a:latin typeface="Trebuchet MS" panose="020B0603020202020204" pitchFamily="34" charset="0"/>
              </a:rPr>
              <a:t>circulaţie</a:t>
            </a:r>
            <a:r>
              <a:rPr lang="ro-RO" sz="1600" i="1" dirty="0">
                <a:solidFill>
                  <a:schemeClr val="tx1"/>
                </a:solidFill>
                <a:latin typeface="Trebuchet MS" panose="020B0603020202020204" pitchFamily="34" charset="0"/>
              </a:rPr>
              <a:t> </a:t>
            </a:r>
            <a:r>
              <a:rPr lang="ro-RO" sz="1600" i="1" dirty="0" err="1">
                <a:solidFill>
                  <a:schemeClr val="tx1"/>
                </a:solidFill>
                <a:latin typeface="Trebuchet MS" panose="020B0603020202020204" pitchFamily="34" charset="0"/>
              </a:rPr>
              <a:t>internaţională</a:t>
            </a:r>
            <a:r>
              <a:rPr lang="ro-RO" sz="1600" i="1" dirty="0">
                <a:solidFill>
                  <a:schemeClr val="tx1"/>
                </a:solidFill>
                <a:latin typeface="Trebuchet MS" panose="020B0603020202020204" pitchFamily="34" charset="0"/>
              </a:rPr>
              <a:t> studiată pe parcursul </a:t>
            </a:r>
            <a:r>
              <a:rPr lang="ro-RO" sz="1600" i="1" dirty="0" err="1">
                <a:solidFill>
                  <a:schemeClr val="tx1"/>
                </a:solidFill>
                <a:latin typeface="Trebuchet MS" panose="020B0603020202020204" pitchFamily="34" charset="0"/>
              </a:rPr>
              <a:t>învăţământului</a:t>
            </a:r>
            <a:r>
              <a:rPr lang="ro-RO" sz="1600" i="1" dirty="0">
                <a:solidFill>
                  <a:schemeClr val="tx1"/>
                </a:solidFill>
                <a:latin typeface="Trebuchet MS" panose="020B0603020202020204" pitchFamily="34" charset="0"/>
              </a:rPr>
              <a:t> liceal, respectiv de evaluare a </a:t>
            </a:r>
            <a:r>
              <a:rPr lang="ro-RO" sz="1600" i="1" dirty="0" err="1">
                <a:solidFill>
                  <a:schemeClr val="tx1"/>
                </a:solidFill>
                <a:latin typeface="Trebuchet MS" panose="020B0603020202020204" pitchFamily="34" charset="0"/>
              </a:rPr>
              <a:t>competenţelor</a:t>
            </a:r>
            <a:r>
              <a:rPr lang="ro-RO" sz="1600" i="1" dirty="0">
                <a:solidFill>
                  <a:schemeClr val="tx1"/>
                </a:solidFill>
                <a:latin typeface="Trebuchet MS" panose="020B0603020202020204" pitchFamily="34" charset="0"/>
              </a:rPr>
              <a:t> digitale, din cadrul examenului de bacalaureat</a:t>
            </a:r>
            <a:r>
              <a:rPr lang="ro-RO" sz="1600" b="1" i="1" dirty="0">
                <a:solidFill>
                  <a:schemeClr val="tx1"/>
                </a:solidFill>
                <a:latin typeface="Trebuchet MS" panose="020B0603020202020204" pitchFamily="34" charset="0"/>
              </a:rPr>
              <a:t>, </a:t>
            </a:r>
            <a:r>
              <a:rPr lang="ro-RO" sz="1600" dirty="0">
                <a:solidFill>
                  <a:schemeClr val="tx1"/>
                </a:solidFill>
                <a:latin typeface="Trebuchet MS" panose="020B0603020202020204" pitchFamily="34" charset="0"/>
              </a:rPr>
              <a:t>publicat în </a:t>
            </a:r>
            <a:r>
              <a:rPr lang="ro-RO" sz="1600" dirty="0" err="1" smtClean="0">
                <a:solidFill>
                  <a:schemeClr val="tx1"/>
                </a:solidFill>
                <a:latin typeface="Trebuchet MS" panose="020B0603020202020204" pitchFamily="34" charset="0"/>
              </a:rPr>
              <a:t>M.Of</a:t>
            </a:r>
            <a:r>
              <a:rPr lang="ro-RO" sz="1600" dirty="0" smtClean="0">
                <a:solidFill>
                  <a:schemeClr val="tx1"/>
                </a:solidFill>
                <a:latin typeface="Trebuchet MS" panose="020B0603020202020204" pitchFamily="34" charset="0"/>
              </a:rPr>
              <a:t>.</a:t>
            </a:r>
            <a:r>
              <a:rPr lang="en-US" sz="1600" dirty="0" smtClean="0">
                <a:solidFill>
                  <a:schemeClr val="tx1"/>
                </a:solidFill>
                <a:latin typeface="Trebuchet MS" panose="020B0603020202020204" pitchFamily="34" charset="0"/>
              </a:rPr>
              <a:t> </a:t>
            </a:r>
            <a:r>
              <a:rPr lang="ro-RO" sz="1600" dirty="0" smtClean="0">
                <a:solidFill>
                  <a:schemeClr val="tx1"/>
                </a:solidFill>
                <a:latin typeface="Trebuchet MS" panose="020B0603020202020204" pitchFamily="34" charset="0"/>
              </a:rPr>
              <a:t>nr</a:t>
            </a:r>
            <a:r>
              <a:rPr lang="ro-RO" sz="1600" dirty="0">
                <a:solidFill>
                  <a:schemeClr val="tx1"/>
                </a:solidFill>
                <a:latin typeface="Trebuchet MS" panose="020B0603020202020204" pitchFamily="34" charset="0"/>
              </a:rPr>
              <a:t>. 869/ 5.IX.2022</a:t>
            </a:r>
          </a:p>
          <a:p>
            <a:pPr marL="45720" indent="0">
              <a:buNone/>
            </a:pPr>
            <a:endParaRPr lang="ro-RO" sz="1600" i="1" dirty="0">
              <a:latin typeface="Trebuchet MS" panose="020B0603020202020204" pitchFamily="34" charset="0"/>
            </a:endParaRPr>
          </a:p>
          <a:p>
            <a:pPr algn="just">
              <a:buFont typeface="Wingdings" panose="05000000000000000000" pitchFamily="2" charset="2"/>
              <a:buChar char="v"/>
            </a:pPr>
            <a:r>
              <a:rPr lang="fr-FR" sz="1600" dirty="0" smtClean="0">
                <a:solidFill>
                  <a:schemeClr val="tx1"/>
                </a:solidFill>
                <a:latin typeface="Trebuchet MS" panose="020B0603020202020204" pitchFamily="34" charset="0"/>
              </a:rPr>
              <a:t> OME </a:t>
            </a:r>
            <a:r>
              <a:rPr lang="fr-FR" sz="1600" dirty="0">
                <a:solidFill>
                  <a:schemeClr val="tx1"/>
                </a:solidFill>
                <a:latin typeface="Trebuchet MS" panose="020B0603020202020204" pitchFamily="34" charset="0"/>
              </a:rPr>
              <a:t>nr.4759</a:t>
            </a:r>
            <a:r>
              <a:rPr lang="fr-FR" sz="1600" b="1" dirty="0">
                <a:solidFill>
                  <a:schemeClr val="tx1"/>
                </a:solidFill>
                <a:latin typeface="Trebuchet MS" panose="020B0603020202020204" pitchFamily="34" charset="0"/>
              </a:rPr>
              <a:t>/22.08.2022</a:t>
            </a:r>
            <a:r>
              <a:rPr lang="fr-FR" sz="1600"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privind</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aprobarea</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graficului</a:t>
            </a:r>
            <a:r>
              <a:rPr lang="fr-FR" sz="1600" i="1" dirty="0">
                <a:solidFill>
                  <a:schemeClr val="tx1"/>
                </a:solidFill>
                <a:latin typeface="Trebuchet MS" panose="020B0603020202020204" pitchFamily="34" charset="0"/>
              </a:rPr>
              <a:t> de </a:t>
            </a:r>
            <a:r>
              <a:rPr lang="fr-FR" sz="1600" i="1" dirty="0" err="1">
                <a:solidFill>
                  <a:schemeClr val="tx1"/>
                </a:solidFill>
                <a:latin typeface="Trebuchet MS" panose="020B0603020202020204" pitchFamily="34" charset="0"/>
              </a:rPr>
              <a:t>desfăşurare</a:t>
            </a:r>
            <a:r>
              <a:rPr lang="fr-FR" sz="1600" i="1" dirty="0">
                <a:solidFill>
                  <a:schemeClr val="tx1"/>
                </a:solidFill>
                <a:latin typeface="Trebuchet MS" panose="020B0603020202020204" pitchFamily="34" charset="0"/>
              </a:rPr>
              <a:t> a </a:t>
            </a:r>
            <a:r>
              <a:rPr lang="fr-FR" sz="1600" i="1" dirty="0" err="1">
                <a:solidFill>
                  <a:schemeClr val="tx1"/>
                </a:solidFill>
                <a:latin typeface="Trebuchet MS" panose="020B0603020202020204" pitchFamily="34" charset="0"/>
              </a:rPr>
              <a:t>examenelor</a:t>
            </a:r>
            <a:r>
              <a:rPr lang="fr-FR" sz="1600" i="1" dirty="0">
                <a:solidFill>
                  <a:schemeClr val="tx1"/>
                </a:solidFill>
                <a:latin typeface="Trebuchet MS" panose="020B0603020202020204" pitchFamily="34" charset="0"/>
              </a:rPr>
              <a:t> de </a:t>
            </a:r>
            <a:r>
              <a:rPr lang="fr-FR" sz="1600" i="1" dirty="0" err="1">
                <a:solidFill>
                  <a:schemeClr val="tx1"/>
                </a:solidFill>
                <a:latin typeface="Trebuchet MS" panose="020B0603020202020204" pitchFamily="34" charset="0"/>
              </a:rPr>
              <a:t>certificare</a:t>
            </a:r>
            <a:r>
              <a:rPr lang="fr-FR" sz="1600" i="1" dirty="0">
                <a:solidFill>
                  <a:schemeClr val="tx1"/>
                </a:solidFill>
                <a:latin typeface="Trebuchet MS" panose="020B0603020202020204" pitchFamily="34" charset="0"/>
              </a:rPr>
              <a:t> a </a:t>
            </a:r>
            <a:r>
              <a:rPr lang="fr-FR" sz="1600" i="1" dirty="0" err="1">
                <a:solidFill>
                  <a:schemeClr val="tx1"/>
                </a:solidFill>
                <a:latin typeface="Trebuchet MS" panose="020B0603020202020204" pitchFamily="34" charset="0"/>
              </a:rPr>
              <a:t>calificării</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profesionale</a:t>
            </a:r>
            <a:r>
              <a:rPr lang="fr-FR" sz="1600" i="1" dirty="0">
                <a:solidFill>
                  <a:schemeClr val="tx1"/>
                </a:solidFill>
                <a:latin typeface="Trebuchet MS" panose="020B0603020202020204" pitchFamily="34" charset="0"/>
              </a:rPr>
              <a:t> a </a:t>
            </a:r>
            <a:r>
              <a:rPr lang="fr-FR" sz="1600" i="1" dirty="0" err="1">
                <a:solidFill>
                  <a:schemeClr val="tx1"/>
                </a:solidFill>
                <a:latin typeface="Trebuchet MS" panose="020B0603020202020204" pitchFamily="34" charset="0"/>
              </a:rPr>
              <a:t>absolvenţilor</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din</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învăţământul</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profesional</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şi</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tehnic</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preuniversitar</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în</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anul</a:t>
            </a:r>
            <a:r>
              <a:rPr lang="fr-FR" sz="1600" i="1" dirty="0">
                <a:solidFill>
                  <a:schemeClr val="tx1"/>
                </a:solidFill>
                <a:latin typeface="Trebuchet MS" panose="020B0603020202020204" pitchFamily="34" charset="0"/>
              </a:rPr>
              <a:t> </a:t>
            </a:r>
            <a:r>
              <a:rPr lang="fr-FR" sz="1600" i="1" dirty="0" err="1">
                <a:solidFill>
                  <a:schemeClr val="tx1"/>
                </a:solidFill>
                <a:latin typeface="Trebuchet MS" panose="020B0603020202020204" pitchFamily="34" charset="0"/>
              </a:rPr>
              <a:t>şcolar</a:t>
            </a:r>
            <a:r>
              <a:rPr lang="fr-FR" sz="1600" i="1" dirty="0">
                <a:solidFill>
                  <a:schemeClr val="tx1"/>
                </a:solidFill>
                <a:latin typeface="Trebuchet MS" panose="020B0603020202020204" pitchFamily="34" charset="0"/>
              </a:rPr>
              <a:t> 2022 – 2023, </a:t>
            </a:r>
            <a:r>
              <a:rPr lang="fr-FR" sz="1600" i="1" dirty="0" err="1">
                <a:solidFill>
                  <a:schemeClr val="tx1"/>
                </a:solidFill>
                <a:latin typeface="Trebuchet MS" panose="020B0603020202020204" pitchFamily="34" charset="0"/>
              </a:rPr>
              <a:t>publicat</a:t>
            </a:r>
            <a:r>
              <a:rPr lang="fr-FR" sz="1600" i="1" dirty="0">
                <a:solidFill>
                  <a:schemeClr val="tx1"/>
                </a:solidFill>
                <a:latin typeface="Trebuchet MS" panose="020B0603020202020204" pitchFamily="34" charset="0"/>
              </a:rPr>
              <a:t> </a:t>
            </a:r>
            <a:r>
              <a:rPr lang="ro-RO" sz="1600" i="1" dirty="0">
                <a:solidFill>
                  <a:schemeClr val="tx1"/>
                </a:solidFill>
                <a:latin typeface="Trebuchet MS" panose="020B0603020202020204" pitchFamily="34" charset="0"/>
              </a:rPr>
              <a:t>î</a:t>
            </a:r>
            <a:r>
              <a:rPr lang="fr-FR" sz="1600" i="1" dirty="0">
                <a:solidFill>
                  <a:schemeClr val="tx1"/>
                </a:solidFill>
                <a:latin typeface="Trebuchet MS" panose="020B0603020202020204" pitchFamily="34" charset="0"/>
              </a:rPr>
              <a:t>n M. Of. </a:t>
            </a:r>
            <a:r>
              <a:rPr lang="fr-FR" sz="1600" i="1" dirty="0" smtClean="0">
                <a:solidFill>
                  <a:schemeClr val="tx1"/>
                </a:solidFill>
                <a:latin typeface="Trebuchet MS" panose="020B0603020202020204" pitchFamily="34" charset="0"/>
              </a:rPr>
              <a:t>nr.</a:t>
            </a:r>
            <a:r>
              <a:rPr lang="it-IT" sz="1600" dirty="0" smtClean="0">
                <a:solidFill>
                  <a:schemeClr val="tx1"/>
                </a:solidFill>
                <a:latin typeface="Trebuchet MS" panose="020B0603020202020204" pitchFamily="34" charset="0"/>
              </a:rPr>
              <a:t> </a:t>
            </a:r>
            <a:r>
              <a:rPr lang="it-IT" sz="1600" dirty="0">
                <a:solidFill>
                  <a:schemeClr val="tx1"/>
                </a:solidFill>
                <a:latin typeface="Trebuchet MS" panose="020B0603020202020204" pitchFamily="34" charset="0"/>
              </a:rPr>
              <a:t>848/30.VIII.2022</a:t>
            </a:r>
            <a:endParaRPr lang="fr-FR" sz="1600" i="1" dirty="0">
              <a:solidFill>
                <a:schemeClr val="tx1"/>
              </a:solidFill>
              <a:latin typeface="Trebuchet MS" panose="020B0603020202020204" pitchFamily="34" charset="0"/>
            </a:endParaRPr>
          </a:p>
          <a:p>
            <a:endParaRPr lang="ro-RO" sz="1800" i="1" dirty="0">
              <a:latin typeface="Trebuchet MS" panose="020B0603020202020204" pitchFamily="34" charset="0"/>
            </a:endParaRPr>
          </a:p>
          <a:p>
            <a:endParaRPr lang="ro-RO" dirty="0"/>
          </a:p>
        </p:txBody>
      </p:sp>
    </p:spTree>
    <p:extLst>
      <p:ext uri="{BB962C8B-B14F-4D97-AF65-F5344CB8AC3E}">
        <p14:creationId xmlns:p14="http://schemas.microsoft.com/office/powerpoint/2010/main" val="464604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3772" y="1123406"/>
            <a:ext cx="10850880" cy="5347062"/>
          </a:xfrm>
        </p:spPr>
        <p:txBody>
          <a:bodyPr>
            <a:normAutofit fontScale="92500" lnSpcReduction="10000"/>
          </a:bodyPr>
          <a:lstStyle/>
          <a:p>
            <a:pPr>
              <a:buFont typeface="Wingdings" panose="05000000000000000000" pitchFamily="2" charset="2"/>
              <a:buChar char="q"/>
            </a:pPr>
            <a:r>
              <a:rPr lang="ro-RO" sz="1700" b="1" dirty="0">
                <a:solidFill>
                  <a:schemeClr val="tx1"/>
                </a:solidFill>
                <a:latin typeface="Trebuchet MS" panose="020B0603020202020204" pitchFamily="34" charset="0"/>
              </a:rPr>
              <a:t>Ordinul </a:t>
            </a:r>
            <a:r>
              <a:rPr lang="ro-RO" sz="1700" b="1" dirty="0">
                <a:solidFill>
                  <a:schemeClr val="tx1"/>
                </a:solidFill>
                <a:latin typeface="Trebuchet MS" panose="020B0603020202020204" pitchFamily="34" charset="0"/>
                <a:ea typeface="Tahoma" panose="020B0604030504040204" pitchFamily="34" charset="0"/>
                <a:cs typeface="Tahoma" panose="020B0604030504040204" pitchFamily="34" charset="0"/>
              </a:rPr>
              <a:t>nr</a:t>
            </a:r>
            <a:r>
              <a:rPr lang="ro-RO" sz="1700" b="1" dirty="0">
                <a:solidFill>
                  <a:schemeClr val="tx1"/>
                </a:solidFill>
                <a:latin typeface="Trebuchet MS" panose="020B0603020202020204" pitchFamily="34" charset="0"/>
              </a:rPr>
              <a:t>.</a:t>
            </a:r>
            <a:r>
              <a:rPr lang="en-US" sz="1700" b="1" dirty="0">
                <a:solidFill>
                  <a:schemeClr val="tx1"/>
                </a:solidFill>
                <a:latin typeface="Trebuchet MS" panose="020B0603020202020204" pitchFamily="34" charset="0"/>
              </a:rPr>
              <a:t>3609/20.04.2022</a:t>
            </a:r>
            <a:r>
              <a:rPr lang="ro-RO" sz="1700" b="1" dirty="0">
                <a:solidFill>
                  <a:schemeClr val="tx1"/>
                </a:solidFill>
                <a:latin typeface="Trebuchet MS" panose="020B0603020202020204" pitchFamily="34" charset="0"/>
              </a:rPr>
              <a:t>  </a:t>
            </a:r>
            <a:r>
              <a:rPr lang="ro-RO" sz="1700" i="1" dirty="0">
                <a:solidFill>
                  <a:schemeClr val="tx1"/>
                </a:solidFill>
                <a:latin typeface="Trebuchet MS" panose="020B0603020202020204" pitchFamily="34" charset="0"/>
              </a:rPr>
              <a:t>pentru modificarea și completarea anexei la Ordinul ministrului educației naționale nr. 4.797/2017 privind Regulamentul-cadru de organizare și funcționare a claselor cu predare a unei limbi moderne în regim intensiv, respectiv bilingv în unitățile de învățământ preuniversitar</a:t>
            </a:r>
            <a:r>
              <a:rPr lang="en-US" sz="1700" dirty="0">
                <a:solidFill>
                  <a:schemeClr val="tx1"/>
                </a:solidFill>
                <a:latin typeface="Trebuchet MS" panose="020B0603020202020204" pitchFamily="34" charset="0"/>
              </a:rPr>
              <a:t>, </a:t>
            </a:r>
            <a:r>
              <a:rPr lang="en-US" sz="1700" dirty="0" err="1">
                <a:solidFill>
                  <a:schemeClr val="tx1"/>
                </a:solidFill>
                <a:latin typeface="Trebuchet MS" panose="020B0603020202020204" pitchFamily="34" charset="0"/>
              </a:rPr>
              <a:t>publicat</a:t>
            </a:r>
            <a:r>
              <a:rPr lang="en-US" sz="1700" dirty="0">
                <a:solidFill>
                  <a:schemeClr val="tx1"/>
                </a:solidFill>
                <a:latin typeface="Trebuchet MS" panose="020B0603020202020204" pitchFamily="34" charset="0"/>
              </a:rPr>
              <a:t> </a:t>
            </a:r>
            <a:r>
              <a:rPr lang="ro-RO" sz="1700" dirty="0">
                <a:solidFill>
                  <a:schemeClr val="tx1"/>
                </a:solidFill>
                <a:latin typeface="Trebuchet MS" panose="020B0603020202020204" pitchFamily="34" charset="0"/>
              </a:rPr>
              <a:t>î</a:t>
            </a:r>
            <a:r>
              <a:rPr lang="en-US" sz="1700" dirty="0">
                <a:solidFill>
                  <a:schemeClr val="tx1"/>
                </a:solidFill>
                <a:latin typeface="Trebuchet MS" panose="020B0603020202020204" pitchFamily="34" charset="0"/>
              </a:rPr>
              <a:t>n M. Of.</a:t>
            </a:r>
            <a:r>
              <a:rPr lang="ro-RO" sz="1700" dirty="0">
                <a:solidFill>
                  <a:schemeClr val="tx1"/>
                </a:solidFill>
                <a:latin typeface="Trebuchet MS" panose="020B0603020202020204" pitchFamily="34" charset="0"/>
              </a:rPr>
              <a:t> nr.411 din 29 aprilie 2022</a:t>
            </a:r>
            <a:r>
              <a:rPr lang="en-US" sz="1700" b="1" i="1" dirty="0">
                <a:solidFill>
                  <a:schemeClr val="tx1"/>
                </a:solidFill>
                <a:latin typeface="Trebuchet MS" panose="020B0603020202020204" pitchFamily="34" charset="0"/>
              </a:rPr>
              <a:t/>
            </a:r>
            <a:br>
              <a:rPr lang="en-US" sz="1700" b="1" i="1" dirty="0">
                <a:solidFill>
                  <a:schemeClr val="tx1"/>
                </a:solidFill>
                <a:latin typeface="Trebuchet MS" panose="020B0603020202020204" pitchFamily="34" charset="0"/>
              </a:rPr>
            </a:br>
            <a:endParaRPr lang="ro-RO" sz="1700" b="1" i="1" dirty="0">
              <a:solidFill>
                <a:schemeClr val="tx1"/>
              </a:solidFill>
              <a:latin typeface="Trebuchet MS" panose="020B0603020202020204" pitchFamily="34" charset="0"/>
            </a:endParaRPr>
          </a:p>
          <a:p>
            <a:pPr marL="0" indent="0">
              <a:buNone/>
            </a:pPr>
            <a:r>
              <a:rPr lang="ro-RO" sz="1700" b="1" dirty="0">
                <a:solidFill>
                  <a:schemeClr val="tx1"/>
                </a:solidFill>
                <a:latin typeface="Trebuchet MS" panose="020B0603020202020204" pitchFamily="34" charset="0"/>
              </a:rPr>
              <a:t>Art. 6</a:t>
            </a:r>
            <a:r>
              <a:rPr lang="ro-RO" sz="1700" b="1" baseline="30000" dirty="0">
                <a:solidFill>
                  <a:schemeClr val="tx1"/>
                </a:solidFill>
                <a:latin typeface="Trebuchet MS" panose="020B0603020202020204" pitchFamily="34" charset="0"/>
              </a:rPr>
              <a:t>1</a:t>
            </a:r>
            <a:r>
              <a:rPr lang="ro-RO" sz="1700" b="1" dirty="0">
                <a:solidFill>
                  <a:schemeClr val="tx1"/>
                </a:solidFill>
                <a:latin typeface="Trebuchet MS" panose="020B0603020202020204" pitchFamily="34" charset="0"/>
              </a:rPr>
              <a:t> </a:t>
            </a:r>
            <a:r>
              <a:rPr lang="ro-RO" sz="1700" dirty="0">
                <a:solidFill>
                  <a:schemeClr val="tx1"/>
                </a:solidFill>
                <a:latin typeface="Trebuchet MS" panose="020B0603020202020204" pitchFamily="34" charset="0"/>
              </a:rPr>
              <a:t>(1) La nivelul inspectoratului școlar se organizează, prin decizie a inspectorului școlar general, Comisia județeană/a municipiului București de organizare și evaluare a testului de competențe lingvistice pentru admiterea în clasa a V-a cu program intensiv de studiu al unei limbi moderne de circulație internațională, alcătuită din: președinte, secretar și 2—8 membri. Președintele comisiei este inspectorul școlar de limbi moderne, secretarul comisiei este un cadru didactic metodist cu specialitatea limbă modernă, care va fi studiată în regim intensiv, iar membrii comisiei sunt profesorii cu specialitatea limbă modernă, care va fi studiată în regim intensiv. </a:t>
            </a:r>
          </a:p>
          <a:p>
            <a:pPr marL="0" indent="0" algn="just">
              <a:buNone/>
            </a:pPr>
            <a:r>
              <a:rPr lang="ro-RO" sz="1700" dirty="0">
                <a:solidFill>
                  <a:schemeClr val="tx1"/>
                </a:solidFill>
                <a:latin typeface="Trebuchet MS" panose="020B0603020202020204" pitchFamily="34" charset="0"/>
              </a:rPr>
              <a:t>(2) Nu pot fi desemnați membri ai comisiei profesorii care au rude sau elevi printre candidați, fiecare membru al comisiei semnând o declarație scrisă în acest sens, conform modelului prevăzut în anexa nr.1 la regulament. </a:t>
            </a:r>
          </a:p>
          <a:p>
            <a:pPr marL="0" indent="0" algn="just">
              <a:buNone/>
            </a:pPr>
            <a:r>
              <a:rPr lang="ro-RO" sz="1700" dirty="0">
                <a:solidFill>
                  <a:schemeClr val="tx1"/>
                </a:solidFill>
                <a:latin typeface="Trebuchet MS" panose="020B0603020202020204" pitchFamily="34" charset="0"/>
              </a:rPr>
              <a:t>(3) Atribuțiile Comisiei județene/a municipiului București de organizare și evaluare a testului de competențe lingvistice pentru admiterea în clasa a V-a cu program intensiv de studiu al unei limbi moderne de circulație internațională sunt: a) elaborează procedura de organizare și desfășurare a testului de competențe lingvistice pentru admiterea în clasa a V-a cu program intensiv de studiu al unei limbi moderne de circulație internațională; b) stabilește graficul de organizare și desfășurare a testului de competențe lingvistice pentru admiterea în clasa a V-a cu program intensiv de studiu al unei limbi moderne de circulație internațională; c) elaborează subiectele și baremele de evaluare și de notare pentru testul de competențe lingvistice pentru admiterea în clasa a V-a cu program intensiv de studiu al unei limbi moderne de circulație internațională, în baza structurii prevăzute în anexa nr. 2; d) monitorizează organizarea și desfășurarea testului de competențe lingvistice pentru admiterea în clasa a V-a cu program intensiv de studiu al unei limbi moderne de circulație internațională în unitățile de învățământ care organizează testul de competențe lingvistice. </a:t>
            </a:r>
          </a:p>
          <a:p>
            <a:endParaRPr lang="ro-RO" sz="1500" dirty="0"/>
          </a:p>
        </p:txBody>
      </p:sp>
      <p:sp>
        <p:nvSpPr>
          <p:cNvPr id="2" name="Rectangle 1"/>
          <p:cNvSpPr/>
          <p:nvPr/>
        </p:nvSpPr>
        <p:spPr>
          <a:xfrm>
            <a:off x="3082834" y="313509"/>
            <a:ext cx="6061166" cy="923330"/>
          </a:xfrm>
          <a:prstGeom prst="rect">
            <a:avLst/>
          </a:prstGeom>
        </p:spPr>
        <p:txBody>
          <a:bodyPr wrap="square">
            <a:spAutoFit/>
          </a:bodyPr>
          <a:lstStyle/>
          <a:p>
            <a:pPr algn="ctr"/>
            <a:r>
              <a:rPr lang="en-US" b="1" dirty="0" err="1">
                <a:latin typeface="Trebuchet MS" panose="020B0603020202020204" pitchFamily="34" charset="0"/>
              </a:rPr>
              <a:t>Ordine</a:t>
            </a:r>
            <a:r>
              <a:rPr lang="en-US" b="1" dirty="0">
                <a:latin typeface="Trebuchet MS" panose="020B0603020202020204" pitchFamily="34" charset="0"/>
              </a:rPr>
              <a:t> de </a:t>
            </a:r>
            <a:r>
              <a:rPr lang="en-US" b="1" dirty="0" err="1">
                <a:latin typeface="Trebuchet MS" panose="020B0603020202020204" pitchFamily="34" charset="0"/>
              </a:rPr>
              <a:t>ministru</a:t>
            </a:r>
            <a:r>
              <a:rPr lang="en-US" b="1" dirty="0">
                <a:latin typeface="Trebuchet MS" panose="020B0603020202020204" pitchFamily="34" charset="0"/>
              </a:rPr>
              <a:t> </a:t>
            </a:r>
            <a:r>
              <a:rPr lang="ro-RO" b="1" dirty="0">
                <a:latin typeface="Trebuchet MS" panose="020B0603020202020204" pitchFamily="34" charset="0"/>
              </a:rPr>
              <a:t>în vigoare – anul școlar 2022-2023</a:t>
            </a:r>
            <a:endParaRPr lang="ro-RO" altLang="ro-RO" b="1" dirty="0">
              <a:solidFill>
                <a:schemeClr val="tx1">
                  <a:lumMod val="95000"/>
                </a:schemeClr>
              </a:solidFill>
              <a:latin typeface="Trebuchet MS" panose="020B0603020202020204" pitchFamily="34" charset="0"/>
              <a:cs typeface="Times New Roman" panose="02020603050405020304" pitchFamily="18" charset="0"/>
            </a:endParaRPr>
          </a:p>
          <a:p>
            <a:pPr algn="ctr"/>
            <a:r>
              <a:rPr lang="ro-RO" altLang="ro-RO" b="1" dirty="0">
                <a:solidFill>
                  <a:schemeClr val="tx1">
                    <a:lumMod val="95000"/>
                  </a:schemeClr>
                </a:solidFill>
                <a:latin typeface="Trebuchet MS" panose="020B0603020202020204" pitchFamily="34" charset="0"/>
                <a:cs typeface="Times New Roman" panose="02020603050405020304" pitchFamily="18" charset="0"/>
              </a:rPr>
              <a:t>Precizări metodologice</a:t>
            </a:r>
          </a:p>
          <a:p>
            <a:pPr algn="ctr"/>
            <a:r>
              <a:rPr lang="ro-RO" altLang="ro-RO" dirty="0">
                <a:solidFill>
                  <a:schemeClr val="tx1">
                    <a:lumMod val="95000"/>
                  </a:schemeClr>
                </a:solidFill>
                <a:latin typeface="Trebuchet MS" panose="020B0603020202020204" pitchFamily="34" charset="0"/>
                <a:cs typeface="Times New Roman" panose="02020603050405020304" pitchFamily="18" charset="0"/>
              </a:rPr>
              <a:t> </a:t>
            </a:r>
            <a:endParaRPr lang="ro-RO" dirty="0">
              <a:solidFill>
                <a:schemeClr val="tx1">
                  <a:lumMod val="95000"/>
                </a:schemeClr>
              </a:solidFill>
              <a:latin typeface="Trebuchet MS" panose="020B0603020202020204" pitchFamily="34" charset="0"/>
            </a:endParaRPr>
          </a:p>
        </p:txBody>
      </p:sp>
    </p:spTree>
    <p:extLst>
      <p:ext uri="{BB962C8B-B14F-4D97-AF65-F5344CB8AC3E}">
        <p14:creationId xmlns:p14="http://schemas.microsoft.com/office/powerpoint/2010/main" val="2356971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046" y="774441"/>
            <a:ext cx="10515600" cy="5136781"/>
          </a:xfrm>
        </p:spPr>
        <p:txBody>
          <a:bodyPr>
            <a:normAutofit/>
          </a:bodyPr>
          <a:lstStyle/>
          <a:p>
            <a:pPr marL="0" indent="0" algn="just">
              <a:buNone/>
            </a:pPr>
            <a:r>
              <a:rPr lang="ro-RO" sz="1600" b="1" dirty="0">
                <a:solidFill>
                  <a:schemeClr val="tx1"/>
                </a:solidFill>
                <a:latin typeface="Trebuchet MS" panose="020B0603020202020204" pitchFamily="34" charset="0"/>
              </a:rPr>
              <a:t>Art.8 2</a:t>
            </a:r>
            <a:r>
              <a:rPr lang="ro-RO" sz="1600" dirty="0">
                <a:solidFill>
                  <a:schemeClr val="tx1"/>
                </a:solidFill>
                <a:latin typeface="Trebuchet MS" panose="020B0603020202020204" pitchFamily="34" charset="0"/>
              </a:rPr>
              <a:t>) Recunoașterea și echivalarea rezultatelor obținute la examene cu recunoaștere internațională pentru certificarea competențelor lingvistice în limbi străine cu testul de competențe lingvistice pentru admiterea în clasa a V-a cu predare în regim intensiv al unei limbi moderne de circulație internațională se realizează conform unei proceduri specifice fiecărei limbi moderne studiate în regim intensiv, emisă de către inspectoratul școlar județean/al municipiului București.</a:t>
            </a:r>
          </a:p>
          <a:p>
            <a:pPr marL="0" indent="0" algn="just">
              <a:buNone/>
            </a:pPr>
            <a:r>
              <a:rPr lang="ro-RO" sz="1600" dirty="0">
                <a:solidFill>
                  <a:schemeClr val="tx1"/>
                </a:solidFill>
                <a:latin typeface="Trebuchet MS" panose="020B0603020202020204" pitchFamily="34" charset="0"/>
              </a:rPr>
              <a:t> </a:t>
            </a:r>
            <a:r>
              <a:rPr lang="ro-RO" sz="1600" b="1" dirty="0">
                <a:solidFill>
                  <a:schemeClr val="tx1"/>
                </a:solidFill>
                <a:latin typeface="Trebuchet MS" panose="020B0603020202020204" pitchFamily="34" charset="0"/>
              </a:rPr>
              <a:t>Art.9 (4) </a:t>
            </a:r>
            <a:r>
              <a:rPr lang="ro-RO" sz="1600" dirty="0">
                <a:solidFill>
                  <a:schemeClr val="tx1"/>
                </a:solidFill>
                <a:latin typeface="Trebuchet MS" panose="020B0603020202020204" pitchFamily="34" charset="0"/>
              </a:rPr>
              <a:t>Testul se organizează la nivelul unității de învățământ, până la finalul celui de-al doilea semestru al anului școlar sau după încheierea acestuia, pentru elevii clasei a IV-a, conform graficului stabilit de către Comisia județeană/a municipiului București de organizare și evaluare a testului de competențe lingvistice pentru admiterea în clasa a V-a cu program intensiv de studiu al unei limbi moderne de circulație internațională. În cazul în care testul se organizează până la finalul celui de-al doilea semestru al anului școlar, lista rezultatelor obținute de absolvenții clasei a IV-a se afișează după încheierea semestrului al II-lea.</a:t>
            </a:r>
          </a:p>
          <a:p>
            <a:pPr marL="0" indent="0" algn="just">
              <a:buNone/>
            </a:pPr>
            <a:r>
              <a:rPr lang="ro-RO" sz="1600" b="1" dirty="0">
                <a:solidFill>
                  <a:schemeClr val="tx1"/>
                </a:solidFill>
                <a:latin typeface="Trebuchet MS" panose="020B0603020202020204" pitchFamily="34" charset="0"/>
              </a:rPr>
              <a:t>Art.9 (5) </a:t>
            </a:r>
            <a:r>
              <a:rPr lang="ro-RO" sz="1600" dirty="0">
                <a:solidFill>
                  <a:schemeClr val="tx1"/>
                </a:solidFill>
                <a:latin typeface="Trebuchet MS" panose="020B0603020202020204" pitchFamily="34" charset="0"/>
              </a:rPr>
              <a:t>Președintele comisiei prevăzute la alin. (1) nominalizează, din rândul membrilor comisiei, alți profesori evaluatori în etapa de soluționare a contestațiilor. </a:t>
            </a:r>
          </a:p>
          <a:p>
            <a:pPr marL="0" indent="0" algn="just">
              <a:buNone/>
            </a:pPr>
            <a:r>
              <a:rPr lang="ro-RO" sz="1600" dirty="0">
                <a:solidFill>
                  <a:schemeClr val="tx1"/>
                </a:solidFill>
                <a:latin typeface="Trebuchet MS" panose="020B0603020202020204" pitchFamily="34" charset="0"/>
              </a:rPr>
              <a:t>(6) În cazul în care președintele comisiei prevăzute la alin. (1) nu poate aplica prevederile alin. (5), acesta solicită sprijinul Comisiei județene/a municipiului București de organizare și evaluare a testului de competențe lingvistice pentru admiterea în clasa a V-a cu program intensiv de studiu al unei limbi moderne de circulație internațională pentru desemnarea, în comisie, a unor cadre didactice de specialitate din alte unități de învățământ preuniversitar. </a:t>
            </a:r>
          </a:p>
          <a:p>
            <a:pPr marL="0" indent="0" algn="just">
              <a:buNone/>
            </a:pPr>
            <a:endParaRPr lang="ro-RO" sz="1600" dirty="0">
              <a:solidFill>
                <a:schemeClr val="tx1"/>
              </a:solidFill>
              <a:latin typeface="Trebuchet MS" panose="020B0603020202020204" pitchFamily="34" charset="0"/>
            </a:endParaRPr>
          </a:p>
          <a:p>
            <a:endParaRPr lang="ro-RO" sz="1400" dirty="0"/>
          </a:p>
        </p:txBody>
      </p:sp>
    </p:spTree>
    <p:extLst>
      <p:ext uri="{BB962C8B-B14F-4D97-AF65-F5344CB8AC3E}">
        <p14:creationId xmlns:p14="http://schemas.microsoft.com/office/powerpoint/2010/main" val="3936029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22311" y="1314994"/>
            <a:ext cx="10255588" cy="4525969"/>
          </a:xfrm>
        </p:spPr>
        <p:txBody>
          <a:bodyPr>
            <a:normAutofit fontScale="90000"/>
          </a:bodyPr>
          <a:lstStyle/>
          <a:p>
            <a:pPr>
              <a:lnSpc>
                <a:spcPct val="107000"/>
              </a:lnSpc>
              <a:spcAft>
                <a:spcPts val="800"/>
              </a:spcAft>
            </a:pPr>
            <a:r>
              <a:rPr lang="ro-RO" sz="1800" b="1" dirty="0">
                <a:latin typeface="Trebuchet MS" panose="020B0603020202020204" pitchFamily="34" charset="0"/>
              </a:rPr>
              <a:t>   </a:t>
            </a:r>
            <a:br>
              <a:rPr lang="ro-RO" sz="1800" b="1" dirty="0">
                <a:latin typeface="Trebuchet MS" panose="020B0603020202020204" pitchFamily="34" charset="0"/>
              </a:rPr>
            </a:br>
            <a:r>
              <a:rPr lang="ro-RO" sz="1800" b="1" dirty="0">
                <a:latin typeface="Trebuchet MS" panose="020B0603020202020204" pitchFamily="34" charset="0"/>
              </a:rPr>
              <a:t/>
            </a:r>
            <a:br>
              <a:rPr lang="ro-RO" sz="1800" b="1" dirty="0">
                <a:latin typeface="Trebuchet MS" panose="020B0603020202020204" pitchFamily="34" charset="0"/>
              </a:rPr>
            </a:br>
            <a:r>
              <a:rPr lang="ro-RO" sz="1800" b="1" dirty="0">
                <a:latin typeface="Trebuchet MS" panose="020B0603020202020204" pitchFamily="34" charset="0"/>
              </a:rPr>
              <a:t/>
            </a:r>
            <a:br>
              <a:rPr lang="ro-RO" sz="1800" b="1" dirty="0">
                <a:latin typeface="Trebuchet MS" panose="020B0603020202020204" pitchFamily="34" charset="0"/>
              </a:rPr>
            </a:br>
            <a:r>
              <a:rPr lang="ro-RO" sz="1800" b="1" dirty="0">
                <a:latin typeface="Trebuchet MS" panose="020B0603020202020204" pitchFamily="34" charset="0"/>
              </a:rPr>
              <a:t/>
            </a:r>
            <a:br>
              <a:rPr lang="ro-RO" sz="1800" b="1" dirty="0">
                <a:latin typeface="Trebuchet MS" panose="020B0603020202020204" pitchFamily="34" charset="0"/>
              </a:rPr>
            </a:br>
            <a:r>
              <a:rPr lang="ro-RO" sz="1800" b="1" dirty="0">
                <a:latin typeface="Trebuchet MS" panose="020B0603020202020204" pitchFamily="34" charset="0"/>
              </a:rPr>
              <a:t/>
            </a:r>
            <a:br>
              <a:rPr lang="ro-RO" sz="1800" b="1" dirty="0">
                <a:latin typeface="Trebuchet MS" panose="020B0603020202020204" pitchFamily="34" charset="0"/>
              </a:rPr>
            </a:br>
            <a:r>
              <a:rPr lang="ro-RO" sz="1800" b="1" dirty="0">
                <a:latin typeface="Trebuchet MS" panose="020B0603020202020204" pitchFamily="34" charset="0"/>
              </a:rPr>
              <a:t/>
            </a:r>
            <a:br>
              <a:rPr lang="ro-RO" sz="1800" b="1" dirty="0">
                <a:latin typeface="Trebuchet MS" panose="020B0603020202020204" pitchFamily="34" charset="0"/>
              </a:rPr>
            </a:br>
            <a:r>
              <a:rPr lang="ro-RO" sz="1800" b="1" dirty="0">
                <a:latin typeface="Trebuchet MS" panose="020B0603020202020204" pitchFamily="34" charset="0"/>
              </a:rPr>
              <a:t/>
            </a:r>
            <a:br>
              <a:rPr lang="ro-RO" sz="1800" b="1" dirty="0">
                <a:latin typeface="Trebuchet MS" panose="020B0603020202020204" pitchFamily="34" charset="0"/>
              </a:rPr>
            </a:br>
            <a:r>
              <a:rPr lang="ro-RO" sz="1800" b="1" dirty="0">
                <a:latin typeface="Trebuchet MS" panose="020B0603020202020204" pitchFamily="34" charset="0"/>
              </a:rPr>
              <a:t/>
            </a:r>
            <a:br>
              <a:rPr lang="ro-RO" sz="1800" b="1" dirty="0">
                <a:latin typeface="Trebuchet MS" panose="020B0603020202020204" pitchFamily="34" charset="0"/>
              </a:rPr>
            </a:br>
            <a:r>
              <a:rPr lang="ro-RO" sz="2000" b="1" i="1" dirty="0">
                <a:solidFill>
                  <a:schemeClr val="tx1"/>
                </a:solidFill>
                <a:latin typeface="Trebuchet MS" panose="020B0603020202020204" pitchFamily="34" charset="0"/>
              </a:rPr>
              <a:t>Regulamentul-cadru de organizare și funcționare a unităților de învățământ preuniversitar (ROFUIP) </a:t>
            </a:r>
            <a:r>
              <a:rPr lang="ro-RO" sz="2000" dirty="0">
                <a:solidFill>
                  <a:schemeClr val="tx1"/>
                </a:solidFill>
                <a:latin typeface="Trebuchet MS" panose="020B0603020202020204" pitchFamily="34" charset="0"/>
              </a:rPr>
              <a:t>aprobat prin </a:t>
            </a:r>
            <a:r>
              <a:rPr lang="ro-RO" sz="2000" b="1" dirty="0">
                <a:solidFill>
                  <a:schemeClr val="tx1"/>
                </a:solidFill>
                <a:latin typeface="Trebuchet MS" panose="020B0603020202020204" pitchFamily="34" charset="0"/>
              </a:rPr>
              <a:t>OME nr. 4183/01.07.2022</a:t>
            </a:r>
            <a:r>
              <a:rPr lang="ro-RO" sz="2000" dirty="0">
                <a:solidFill>
                  <a:schemeClr val="tx1"/>
                </a:solidFill>
                <a:latin typeface="Trebuchet MS" panose="020B0603020202020204" pitchFamily="34" charset="0"/>
              </a:rPr>
              <a:t>, publicat în </a:t>
            </a:r>
            <a:r>
              <a:rPr lang="ro-RO" sz="2000" dirty="0" err="1">
                <a:solidFill>
                  <a:schemeClr val="tx1"/>
                </a:solidFill>
                <a:latin typeface="Trebuchet MS" panose="020B0603020202020204" pitchFamily="34" charset="0"/>
              </a:rPr>
              <a:t>M.Of</a:t>
            </a:r>
            <a:r>
              <a:rPr lang="ro-RO" sz="2000" dirty="0">
                <a:solidFill>
                  <a:schemeClr val="tx1"/>
                </a:solidFill>
                <a:latin typeface="Trebuchet MS" panose="020B0603020202020204" pitchFamily="34" charset="0"/>
              </a:rPr>
              <a:t>. nr.675 din 6 iulie 2022</a:t>
            </a:r>
            <a:br>
              <a:rPr lang="ro-RO" sz="2000" dirty="0">
                <a:solidFill>
                  <a:schemeClr val="tx1"/>
                </a:solidFill>
                <a:latin typeface="Trebuchet MS" panose="020B0603020202020204" pitchFamily="34" charset="0"/>
              </a:rPr>
            </a:br>
            <a:r>
              <a:rPr lang="ro-RO" sz="2000" dirty="0">
                <a:solidFill>
                  <a:schemeClr val="tx1"/>
                </a:solidFill>
                <a:latin typeface="Trebuchet MS" panose="020B0603020202020204" pitchFamily="34" charset="0"/>
              </a:rPr>
              <a:t/>
            </a:r>
            <a:br>
              <a:rPr lang="ro-RO" sz="2000" dirty="0">
                <a:solidFill>
                  <a:schemeClr val="tx1"/>
                </a:solidFill>
                <a:latin typeface="Trebuchet MS" panose="020B0603020202020204" pitchFamily="34" charset="0"/>
              </a:rPr>
            </a:br>
            <a:r>
              <a:rPr lang="ro-RO" sz="1800" b="1" dirty="0">
                <a:solidFill>
                  <a:schemeClr val="tx1"/>
                </a:solidFill>
                <a:latin typeface="Trebuchet MS" panose="020B0603020202020204" pitchFamily="34" charset="0"/>
              </a:rPr>
              <a:t>Capitolul III Evaluarea copiilor/elevilor</a:t>
            </a:r>
            <a:br>
              <a:rPr lang="ro-RO" sz="1800" b="1" dirty="0">
                <a:solidFill>
                  <a:schemeClr val="tx1"/>
                </a:solidFill>
                <a:latin typeface="Trebuchet MS" panose="020B0603020202020204" pitchFamily="34" charset="0"/>
              </a:rPr>
            </a:br>
            <a:r>
              <a:rPr lang="en-US" sz="1800" b="1" dirty="0">
                <a:solidFill>
                  <a:schemeClr val="tx1"/>
                </a:solidFill>
                <a:latin typeface="Trebuchet MS" panose="020B0603020202020204" pitchFamily="34" charset="0"/>
              </a:rPr>
              <a:t/>
            </a:r>
            <a:br>
              <a:rPr lang="en-US" sz="1800" b="1" dirty="0">
                <a:solidFill>
                  <a:schemeClr val="tx1"/>
                </a:solidFill>
                <a:latin typeface="Trebuchet MS" panose="020B0603020202020204" pitchFamily="34" charset="0"/>
              </a:rPr>
            </a:br>
            <a:r>
              <a:rPr lang="ro-RO" sz="1800" b="1" dirty="0">
                <a:solidFill>
                  <a:schemeClr val="tx1"/>
                </a:solidFill>
                <a:latin typeface="Trebuchet MS" panose="020B0603020202020204" pitchFamily="34" charset="0"/>
              </a:rPr>
              <a:t>Art.104 (2) </a:t>
            </a:r>
            <a:r>
              <a:rPr lang="ro-RO" sz="1800" dirty="0">
                <a:solidFill>
                  <a:schemeClr val="tx1"/>
                </a:solidFill>
                <a:effectLst/>
                <a:latin typeface="Trebuchet MS" panose="020B0603020202020204" pitchFamily="34" charset="0"/>
                <a:ea typeface="Calibri" panose="020F0502020204030204" pitchFamily="34" charset="0"/>
                <a:cs typeface="Arial" panose="020B0604020202020204" pitchFamily="34" charset="0"/>
              </a:rPr>
              <a:t> În învățământul primar, la clasele I – IV și în cel gimnazial elevii vor avea la fiecare disciplină/modul, cu excepția celor preponderent practice, cel puțin două evaluări prin lucrare scrisă/test pe an școlar. </a:t>
            </a:r>
            <a:br>
              <a:rPr lang="ro-RO" sz="1800" dirty="0">
                <a:solidFill>
                  <a:schemeClr val="tx1"/>
                </a:solidFill>
                <a:effectLst/>
                <a:latin typeface="Trebuchet MS" panose="020B0603020202020204" pitchFamily="34" charset="0"/>
                <a:ea typeface="Calibri" panose="020F0502020204030204" pitchFamily="34" charset="0"/>
                <a:cs typeface="Arial" panose="020B0604020202020204" pitchFamily="34" charset="0"/>
              </a:rPr>
            </a:br>
            <a:r>
              <a:rPr lang="ro-RO" sz="1800" dirty="0">
                <a:solidFill>
                  <a:schemeClr val="tx1"/>
                </a:solidFill>
                <a:effectLst/>
                <a:latin typeface="Trebuchet MS" panose="020B0603020202020204" pitchFamily="34" charset="0"/>
                <a:ea typeface="Calibri" panose="020F0502020204030204" pitchFamily="34" charset="0"/>
                <a:cs typeface="Arial" panose="020B0604020202020204" pitchFamily="34" charset="0"/>
              </a:rPr>
              <a:t> </a:t>
            </a:r>
            <a:r>
              <a:rPr lang="ro-RO" sz="1800" dirty="0">
                <a:solidFill>
                  <a:schemeClr val="tx1"/>
                </a:solidFill>
                <a:latin typeface="Trebuchet MS" panose="020B0603020202020204" pitchFamily="34" charset="0"/>
              </a:rPr>
              <a:t/>
            </a:r>
            <a:br>
              <a:rPr lang="ro-RO" sz="1800" dirty="0">
                <a:solidFill>
                  <a:schemeClr val="tx1"/>
                </a:solidFill>
                <a:latin typeface="Trebuchet MS" panose="020B0603020202020204" pitchFamily="34" charset="0"/>
              </a:rPr>
            </a:br>
            <a:r>
              <a:rPr lang="ro-RO" sz="1800" b="1" dirty="0">
                <a:solidFill>
                  <a:schemeClr val="tx1"/>
                </a:solidFill>
                <a:latin typeface="Trebuchet MS" panose="020B0603020202020204" pitchFamily="34" charset="0"/>
              </a:rPr>
              <a:t>Art.105. </a:t>
            </a:r>
            <a:r>
              <a:rPr lang="ro-RO" sz="1800" dirty="0">
                <a:solidFill>
                  <a:schemeClr val="tx1"/>
                </a:solidFill>
                <a:latin typeface="Trebuchet MS" panose="020B0603020202020204" pitchFamily="34" charset="0"/>
              </a:rPr>
              <a:t> Testele de evaluare și subiectele de examen de orice tip se elaborează pe baza cerințelor </a:t>
            </a:r>
            <a:r>
              <a:rPr lang="ro-RO" sz="1800" dirty="0" err="1">
                <a:solidFill>
                  <a:schemeClr val="tx1"/>
                </a:solidFill>
                <a:latin typeface="Trebuchet MS" panose="020B0603020202020204" pitchFamily="34" charset="0"/>
              </a:rPr>
              <a:t>didactico</a:t>
            </a:r>
            <a:r>
              <a:rPr lang="ro-RO" sz="1800" dirty="0">
                <a:solidFill>
                  <a:schemeClr val="tx1"/>
                </a:solidFill>
                <a:latin typeface="Trebuchet MS" panose="020B0603020202020204" pitchFamily="34" charset="0"/>
              </a:rPr>
              <a:t> </a:t>
            </a:r>
            <a:r>
              <a:rPr lang="ro-RO" sz="1800" dirty="0">
                <a:solidFill>
                  <a:schemeClr val="tx1"/>
                </a:solidFill>
                <a:effectLst/>
                <a:latin typeface="Trebuchet MS" panose="020B0603020202020204" pitchFamily="34" charset="0"/>
                <a:ea typeface="Calibri" panose="020F0502020204030204" pitchFamily="34" charset="0"/>
                <a:cs typeface="Arial" panose="020B0604020202020204" pitchFamily="34" charset="0"/>
              </a:rPr>
              <a:t>– </a:t>
            </a:r>
            <a:r>
              <a:rPr lang="ro-RO" sz="1800" dirty="0">
                <a:solidFill>
                  <a:schemeClr val="tx1"/>
                </a:solidFill>
                <a:latin typeface="Trebuchet MS" panose="020B0603020202020204" pitchFamily="34" charset="0"/>
              </a:rPr>
              <a:t>metodologice stabilite de programele școlare, parte a curriculumului național.</a:t>
            </a:r>
            <a:r>
              <a:rPr lang="ro-RO" sz="1800" dirty="0">
                <a:solidFill>
                  <a:schemeClr val="tx1"/>
                </a:solidFill>
                <a:effectLst/>
                <a:latin typeface="Trebuchet MS" panose="020B0603020202020204" pitchFamily="34" charset="0"/>
                <a:ea typeface="Calibri" panose="020F0502020204030204" pitchFamily="34" charset="0"/>
                <a:cs typeface="Arial" panose="020B0604020202020204" pitchFamily="34" charset="0"/>
              </a:rPr>
              <a:t/>
            </a:r>
            <a:br>
              <a:rPr lang="ro-RO" sz="1800" dirty="0">
                <a:solidFill>
                  <a:schemeClr val="tx1"/>
                </a:solidFill>
                <a:effectLst/>
                <a:latin typeface="Trebuchet MS" panose="020B0603020202020204" pitchFamily="34" charset="0"/>
                <a:ea typeface="Calibri" panose="020F0502020204030204" pitchFamily="34" charset="0"/>
                <a:cs typeface="Arial" panose="020B0604020202020204" pitchFamily="34" charset="0"/>
              </a:rPr>
            </a:br>
            <a:r>
              <a:rPr lang="ro-RO" sz="1800" dirty="0">
                <a:solidFill>
                  <a:schemeClr val="tx1"/>
                </a:solidFill>
                <a:effectLst/>
                <a:latin typeface="Trebuchet MS" panose="020B0603020202020204" pitchFamily="34" charset="0"/>
                <a:ea typeface="Calibri" panose="020F0502020204030204" pitchFamily="34" charset="0"/>
                <a:cs typeface="Arial" panose="020B0604020202020204" pitchFamily="34" charset="0"/>
              </a:rPr>
              <a:t> </a:t>
            </a:r>
            <a:r>
              <a:rPr lang="en-US" sz="1800" b="1" dirty="0">
                <a:solidFill>
                  <a:schemeClr val="tx1"/>
                </a:solidFill>
                <a:latin typeface="Trebuchet MS" panose="020B0603020202020204" pitchFamily="34" charset="0"/>
              </a:rPr>
              <a:t/>
            </a:r>
            <a:br>
              <a:rPr lang="en-US" sz="1800" b="1" dirty="0">
                <a:solidFill>
                  <a:schemeClr val="tx1"/>
                </a:solidFill>
                <a:latin typeface="Trebuchet MS" panose="020B0603020202020204" pitchFamily="34" charset="0"/>
              </a:rPr>
            </a:br>
            <a:r>
              <a:rPr lang="en-US" sz="1800" b="1" dirty="0">
                <a:solidFill>
                  <a:schemeClr val="tx1"/>
                </a:solidFill>
                <a:latin typeface="Trebuchet MS" panose="020B0603020202020204" pitchFamily="34" charset="0"/>
              </a:rPr>
              <a:t>Art.106 </a:t>
            </a:r>
            <a:r>
              <a:rPr lang="ro-RO" sz="1800" b="1" dirty="0">
                <a:solidFill>
                  <a:schemeClr val="tx1"/>
                </a:solidFill>
                <a:latin typeface="Trebuchet MS" panose="020B0603020202020204" pitchFamily="34" charset="0"/>
              </a:rPr>
              <a:t>(5) Elevii vor beneficia pe parcursul unui an școlar de cel puțin un plan individualizat de învățare, elaborat în urma evaluărilor susținute și după interpretarea rezultatelor de către cadrul didactic, care va fi folosit pentru consolidarea cunoștințelor, pentru întreprinderea unor acțiuni de învățare </a:t>
            </a:r>
            <a:r>
              <a:rPr lang="ro-RO" sz="1800" b="1" dirty="0" err="1">
                <a:solidFill>
                  <a:schemeClr val="tx1"/>
                </a:solidFill>
                <a:latin typeface="Trebuchet MS" panose="020B0603020202020204" pitchFamily="34" charset="0"/>
              </a:rPr>
              <a:t>remedială</a:t>
            </a:r>
            <a:r>
              <a:rPr lang="ro-RO" sz="1800" b="1" dirty="0">
                <a:solidFill>
                  <a:schemeClr val="tx1"/>
                </a:solidFill>
                <a:latin typeface="Trebuchet MS" panose="020B0603020202020204" pitchFamily="34" charset="0"/>
              </a:rPr>
              <a:t> și pentru stimularea elevilor capabili de performanțe superioare.</a:t>
            </a:r>
            <a:r>
              <a:rPr lang="en-US" sz="1800" b="1" dirty="0">
                <a:solidFill>
                  <a:schemeClr val="tx1"/>
                </a:solidFill>
                <a:latin typeface="Trebuchet MS" panose="020B0603020202020204" pitchFamily="34" charset="0"/>
              </a:rPr>
              <a:t/>
            </a:r>
            <a:br>
              <a:rPr lang="en-US" sz="1800" b="1" dirty="0">
                <a:solidFill>
                  <a:schemeClr val="tx1"/>
                </a:solidFill>
                <a:latin typeface="Trebuchet MS" panose="020B0603020202020204" pitchFamily="34" charset="0"/>
              </a:rPr>
            </a:br>
            <a:r>
              <a:rPr lang="en-US" sz="1600" b="1" dirty="0">
                <a:solidFill>
                  <a:schemeClr val="tx1"/>
                </a:solidFill>
                <a:latin typeface="Trebuchet MS" panose="020B0603020202020204" pitchFamily="34" charset="0"/>
              </a:rPr>
              <a:t/>
            </a:r>
            <a:br>
              <a:rPr lang="en-US" sz="1600" b="1" dirty="0">
                <a:solidFill>
                  <a:schemeClr val="tx1"/>
                </a:solidFill>
                <a:latin typeface="Trebuchet MS" panose="020B0603020202020204" pitchFamily="34" charset="0"/>
              </a:rPr>
            </a:br>
            <a:r>
              <a:rPr lang="ro-RO" altLang="ro-RO" sz="1600" dirty="0">
                <a:solidFill>
                  <a:schemeClr val="tx1"/>
                </a:solidFill>
                <a:latin typeface="Trebuchet MS" panose="020B0603020202020204" pitchFamily="34" charset="0"/>
                <a:cs typeface="Tahoma" panose="020B0604030504040204" pitchFamily="34" charset="0"/>
              </a:rPr>
              <a:t/>
            </a:r>
            <a:br>
              <a:rPr lang="ro-RO" altLang="ro-RO" sz="1600" dirty="0">
                <a:solidFill>
                  <a:schemeClr val="tx1"/>
                </a:solidFill>
                <a:latin typeface="Trebuchet MS" panose="020B0603020202020204" pitchFamily="34" charset="0"/>
                <a:cs typeface="Tahoma" panose="020B0604030504040204" pitchFamily="34" charset="0"/>
              </a:rPr>
            </a:br>
            <a:r>
              <a:rPr lang="ro-RO" altLang="ro-RO" sz="1600" dirty="0">
                <a:solidFill>
                  <a:schemeClr val="tx1"/>
                </a:solidFill>
                <a:latin typeface="Trebuchet MS" panose="020B0603020202020204" pitchFamily="34" charset="0"/>
                <a:cs typeface="Tahoma" panose="020B0604030504040204" pitchFamily="34" charset="0"/>
              </a:rPr>
              <a:t/>
            </a:r>
            <a:br>
              <a:rPr lang="ro-RO" altLang="ro-RO" sz="1600" dirty="0">
                <a:solidFill>
                  <a:schemeClr val="tx1"/>
                </a:solidFill>
                <a:latin typeface="Trebuchet MS" panose="020B0603020202020204" pitchFamily="34" charset="0"/>
                <a:cs typeface="Tahoma" panose="020B0604030504040204" pitchFamily="34" charset="0"/>
              </a:rPr>
            </a:br>
            <a:r>
              <a:rPr lang="ro-RO" altLang="ro-RO" sz="1600" dirty="0">
                <a:solidFill>
                  <a:schemeClr val="tx1"/>
                </a:solidFill>
                <a:latin typeface="Trebuchet MS" panose="020B0603020202020204" pitchFamily="34" charset="0"/>
                <a:cs typeface="Tahoma" panose="020B0604030504040204" pitchFamily="34" charset="0"/>
              </a:rPr>
              <a:t/>
            </a:r>
            <a:br>
              <a:rPr lang="ro-RO" altLang="ro-RO" sz="1600" dirty="0">
                <a:solidFill>
                  <a:schemeClr val="tx1"/>
                </a:solidFill>
                <a:latin typeface="Trebuchet MS" panose="020B0603020202020204" pitchFamily="34" charset="0"/>
                <a:cs typeface="Tahoma" panose="020B0604030504040204" pitchFamily="34" charset="0"/>
              </a:rPr>
            </a:br>
            <a:r>
              <a:rPr lang="ro-RO" altLang="ro-RO" sz="1600" dirty="0">
                <a:solidFill>
                  <a:schemeClr val="tx1"/>
                </a:solidFill>
                <a:latin typeface="Trebuchet MS" panose="020B0603020202020204" pitchFamily="34" charset="0"/>
                <a:cs typeface="Tahoma" panose="020B0604030504040204" pitchFamily="34" charset="0"/>
              </a:rPr>
              <a:t/>
            </a:r>
            <a:br>
              <a:rPr lang="ro-RO" altLang="ro-RO" sz="1600" dirty="0">
                <a:solidFill>
                  <a:schemeClr val="tx1"/>
                </a:solidFill>
                <a:latin typeface="Trebuchet MS" panose="020B0603020202020204" pitchFamily="34" charset="0"/>
                <a:cs typeface="Tahoma" panose="020B0604030504040204" pitchFamily="34" charset="0"/>
              </a:rPr>
            </a:br>
            <a:r>
              <a:rPr lang="ro-RO" altLang="ro-RO" sz="1600" dirty="0">
                <a:solidFill>
                  <a:schemeClr val="tx1"/>
                </a:solidFill>
                <a:latin typeface="Trebuchet MS" panose="020B0603020202020204" pitchFamily="34" charset="0"/>
                <a:cs typeface="Tahoma" panose="020B0604030504040204" pitchFamily="34" charset="0"/>
              </a:rPr>
              <a:t/>
            </a:r>
            <a:br>
              <a:rPr lang="ro-RO" altLang="ro-RO" sz="1600" dirty="0">
                <a:solidFill>
                  <a:schemeClr val="tx1"/>
                </a:solidFill>
                <a:latin typeface="Trebuchet MS" panose="020B0603020202020204" pitchFamily="34" charset="0"/>
                <a:cs typeface="Tahoma" panose="020B0604030504040204" pitchFamily="34" charset="0"/>
              </a:rPr>
            </a:br>
            <a:r>
              <a:rPr lang="ro-RO" altLang="ro-RO" sz="1600" dirty="0">
                <a:solidFill>
                  <a:schemeClr val="tx1"/>
                </a:solidFill>
                <a:latin typeface="Trebuchet MS" panose="020B0603020202020204" pitchFamily="34" charset="0"/>
                <a:cs typeface="Tahoma" panose="020B0604030504040204" pitchFamily="34" charset="0"/>
              </a:rPr>
              <a:t/>
            </a:r>
            <a:br>
              <a:rPr lang="ro-RO" altLang="ro-RO" sz="1600" dirty="0">
                <a:solidFill>
                  <a:schemeClr val="tx1"/>
                </a:solidFill>
                <a:latin typeface="Trebuchet MS" panose="020B0603020202020204" pitchFamily="34" charset="0"/>
                <a:cs typeface="Tahoma" panose="020B0604030504040204" pitchFamily="34" charset="0"/>
              </a:rPr>
            </a:br>
            <a:endParaRPr lang="ro-RO" sz="1600" dirty="0">
              <a:solidFill>
                <a:schemeClr val="tx1"/>
              </a:solidFill>
              <a:latin typeface="Trebuchet MS" panose="020B0603020202020204" pitchFamily="34" charset="0"/>
            </a:endParaRPr>
          </a:p>
        </p:txBody>
      </p:sp>
      <p:sp>
        <p:nvSpPr>
          <p:cNvPr id="5" name="Content Placeholder 4"/>
          <p:cNvSpPr>
            <a:spLocks noGrp="1"/>
          </p:cNvSpPr>
          <p:nvPr>
            <p:ph idx="1"/>
          </p:nvPr>
        </p:nvSpPr>
        <p:spPr>
          <a:xfrm>
            <a:off x="1492898" y="531845"/>
            <a:ext cx="9244769" cy="783149"/>
          </a:xfrm>
        </p:spPr>
        <p:txBody>
          <a:bodyPr>
            <a:noAutofit/>
          </a:bodyPr>
          <a:lstStyle/>
          <a:p>
            <a:pPr marL="0" indent="0" algn="ctr">
              <a:buNone/>
            </a:pPr>
            <a:r>
              <a:rPr lang="ro-RO" sz="1800" b="1" dirty="0">
                <a:solidFill>
                  <a:schemeClr val="tx1"/>
                </a:solidFill>
                <a:latin typeface="Trebuchet MS" panose="020B0603020202020204" pitchFamily="34" charset="0"/>
              </a:rPr>
              <a:t> </a:t>
            </a:r>
            <a:r>
              <a:rPr lang="en-US" sz="1800" b="1" dirty="0" err="1">
                <a:solidFill>
                  <a:schemeClr val="tx1"/>
                </a:solidFill>
                <a:latin typeface="Trebuchet MS" panose="020B0603020202020204" pitchFamily="34" charset="0"/>
              </a:rPr>
              <a:t>Ordine</a:t>
            </a:r>
            <a:r>
              <a:rPr lang="en-US" sz="1800" b="1" dirty="0">
                <a:solidFill>
                  <a:schemeClr val="tx1"/>
                </a:solidFill>
                <a:latin typeface="Trebuchet MS" panose="020B0603020202020204" pitchFamily="34" charset="0"/>
              </a:rPr>
              <a:t> de </a:t>
            </a:r>
            <a:r>
              <a:rPr lang="en-US" sz="1800" b="1" dirty="0" err="1">
                <a:solidFill>
                  <a:schemeClr val="tx1"/>
                </a:solidFill>
                <a:latin typeface="Trebuchet MS" panose="020B0603020202020204" pitchFamily="34" charset="0"/>
              </a:rPr>
              <a:t>ministru</a:t>
            </a:r>
            <a:r>
              <a:rPr lang="en-US" sz="1800" b="1" dirty="0">
                <a:solidFill>
                  <a:schemeClr val="tx1"/>
                </a:solidFill>
                <a:latin typeface="Trebuchet MS" panose="020B0603020202020204" pitchFamily="34" charset="0"/>
              </a:rPr>
              <a:t> </a:t>
            </a:r>
            <a:r>
              <a:rPr lang="ro-RO" sz="1800" b="1" dirty="0">
                <a:solidFill>
                  <a:schemeClr val="tx1"/>
                </a:solidFill>
                <a:latin typeface="Trebuchet MS" panose="020B0603020202020204" pitchFamily="34" charset="0"/>
              </a:rPr>
              <a:t>în vigoare – anul școlar 2022-2023</a:t>
            </a:r>
            <a:endParaRPr lang="ro-RO" altLang="ro-RO" sz="1800" b="1" dirty="0">
              <a:solidFill>
                <a:schemeClr val="tx1">
                  <a:lumMod val="95000"/>
                </a:schemeClr>
              </a:solidFill>
              <a:latin typeface="Trebuchet MS" panose="020B0603020202020204" pitchFamily="34" charset="0"/>
              <a:cs typeface="Times New Roman" panose="02020603050405020304" pitchFamily="18" charset="0"/>
            </a:endParaRPr>
          </a:p>
          <a:p>
            <a:pPr marL="0" indent="0" algn="ctr">
              <a:buNone/>
            </a:pPr>
            <a:r>
              <a:rPr lang="ro-RO" altLang="ro-RO" sz="1800" b="1" dirty="0">
                <a:solidFill>
                  <a:schemeClr val="tx1">
                    <a:lumMod val="95000"/>
                  </a:schemeClr>
                </a:solidFill>
                <a:latin typeface="Trebuchet MS" panose="020B0603020202020204" pitchFamily="34" charset="0"/>
                <a:cs typeface="Times New Roman" panose="02020603050405020304" pitchFamily="18" charset="0"/>
              </a:rPr>
              <a:t>Precizări metodologice</a:t>
            </a:r>
          </a:p>
          <a:p>
            <a:pPr marL="0" indent="0" algn="ctr">
              <a:buNone/>
            </a:pPr>
            <a:r>
              <a:rPr lang="ro-RO" altLang="ro-RO" sz="1800" dirty="0">
                <a:solidFill>
                  <a:schemeClr val="tx1">
                    <a:lumMod val="95000"/>
                  </a:schemeClr>
                </a:solidFill>
                <a:latin typeface="Trebuchet MS" panose="020B0603020202020204" pitchFamily="34" charset="0"/>
                <a:cs typeface="Times New Roman" panose="02020603050405020304" pitchFamily="18" charset="0"/>
              </a:rPr>
              <a:t> </a:t>
            </a:r>
            <a:endParaRPr lang="ro-RO" sz="1800" dirty="0">
              <a:solidFill>
                <a:schemeClr val="tx1">
                  <a:lumMod val="95000"/>
                </a:schemeClr>
              </a:solidFill>
              <a:latin typeface="Trebuchet MS" panose="020B0603020202020204" pitchFamily="34" charset="0"/>
            </a:endParaRPr>
          </a:p>
        </p:txBody>
      </p:sp>
    </p:spTree>
    <p:extLst>
      <p:ext uri="{BB962C8B-B14F-4D97-AF65-F5344CB8AC3E}">
        <p14:creationId xmlns:p14="http://schemas.microsoft.com/office/powerpoint/2010/main" val="1389086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a:extLst>
              <a:ext uri="{FF2B5EF4-FFF2-40B4-BE49-F238E27FC236}">
                <a16:creationId xmlns="" xmlns:a16="http://schemas.microsoft.com/office/drawing/2014/main" id="{F1E89DA7-785C-1FDA-F77D-89494BD41EED}"/>
              </a:ext>
            </a:extLst>
          </p:cNvPr>
          <p:cNvSpPr>
            <a:spLocks noGrp="1"/>
          </p:cNvSpPr>
          <p:nvPr>
            <p:ph idx="1"/>
          </p:nvPr>
        </p:nvSpPr>
        <p:spPr>
          <a:xfrm>
            <a:off x="827314" y="989044"/>
            <a:ext cx="10584025" cy="5228876"/>
          </a:xfrm>
        </p:spPr>
        <p:txBody>
          <a:bodyPr>
            <a:normAutofit fontScale="25000" lnSpcReduction="20000"/>
          </a:bodyPr>
          <a:lstStyle/>
          <a:p>
            <a:pPr marL="45720" indent="0">
              <a:buNone/>
            </a:pPr>
            <a:r>
              <a:rPr lang="ro-RO" sz="6400" b="1" dirty="0">
                <a:solidFill>
                  <a:schemeClr val="tx1"/>
                </a:solidFill>
                <a:latin typeface="Trebuchet MS" panose="020B0603020202020204" pitchFamily="34" charset="0"/>
              </a:rPr>
              <a:t>Art.107 </a:t>
            </a:r>
          </a:p>
          <a:p>
            <a:pPr marL="0" indent="0">
              <a:buNone/>
            </a:pPr>
            <a:r>
              <a:rPr lang="ro-RO" sz="4300" b="1" dirty="0">
                <a:solidFill>
                  <a:schemeClr val="tx1"/>
                </a:solidFill>
                <a:latin typeface="Trebuchet MS" panose="020B0603020202020204" pitchFamily="34" charset="0"/>
              </a:rPr>
              <a:t>(</a:t>
            </a:r>
            <a:r>
              <a:rPr lang="ro-RO" sz="5600" b="1" dirty="0">
                <a:solidFill>
                  <a:schemeClr val="tx1"/>
                </a:solidFill>
                <a:latin typeface="Trebuchet MS" panose="020B0603020202020204" pitchFamily="34" charset="0"/>
              </a:rPr>
              <a:t>4) Numărul de calificative/note acordate anual fiecărui elev, la fiecare disciplină de studiu, este stabilit de cadrul didactic, în funcție de numărul unităților de învățare și de numărul săptămânal de ore prevăzut în planul-cadru. La fiecare disciplină numărul de calificative/note acordate anual este cu cel puțin trei mai mare decât numărul de ore alocat săptămânal disciplinei în planul-cadru de învățământ.</a:t>
            </a:r>
          </a:p>
          <a:p>
            <a:pPr marL="0" indent="0">
              <a:buNone/>
            </a:pPr>
            <a:r>
              <a:rPr lang="en-US" sz="5600" b="1" dirty="0">
                <a:solidFill>
                  <a:schemeClr val="tx1"/>
                </a:solidFill>
                <a:latin typeface="Trebuchet MS" panose="020B0603020202020204" pitchFamily="34" charset="0"/>
              </a:rPr>
              <a:t/>
            </a:r>
            <a:br>
              <a:rPr lang="en-US" sz="5600" b="1" dirty="0">
                <a:solidFill>
                  <a:schemeClr val="tx1"/>
                </a:solidFill>
                <a:latin typeface="Trebuchet MS" panose="020B0603020202020204" pitchFamily="34" charset="0"/>
              </a:rPr>
            </a:br>
            <a:r>
              <a:rPr lang="ro-RO" sz="5600" dirty="0">
                <a:solidFill>
                  <a:schemeClr val="tx1"/>
                </a:solidFill>
                <a:latin typeface="Trebuchet MS" panose="020B0603020202020204" pitchFamily="34" charset="0"/>
              </a:rPr>
              <a:t>(5) În cazul curriculumului organizat modular, numărul de note acordate trebuie să fie corelat cu numărul de ore alocate fiecărui modul în planul de învățământ, precum și cu structura modulului, de regulă, o notă la un număr de 25 de ore. Numărul minim de note acordate elevului la un modul este de două. </a:t>
            </a:r>
          </a:p>
          <a:p>
            <a:pPr marL="0" indent="0" algn="just">
              <a:buNone/>
            </a:pPr>
            <a:r>
              <a:rPr lang="ro-RO" sz="5600" dirty="0">
                <a:solidFill>
                  <a:schemeClr val="tx1"/>
                </a:solidFill>
                <a:latin typeface="Trebuchet MS" panose="020B0603020202020204" pitchFamily="34" charset="0"/>
              </a:rPr>
              <a:t>(6) Elevii aflați în situație de corigență vor avea cu cel puțin un calificativ/o notă în plus față de numărul de calificative/note prevăzut la alin. (4), ultimul calificativ/ultima notă fiind acordat/ă, de regulă, în ultimele trei săptămâni ale anului școlar</a:t>
            </a:r>
            <a:endParaRPr lang="ro-RO" sz="5600" b="1" dirty="0">
              <a:solidFill>
                <a:schemeClr val="tx1"/>
              </a:solidFill>
              <a:latin typeface="Trebuchet MS" panose="020B0603020202020204" pitchFamily="34" charset="0"/>
            </a:endParaRPr>
          </a:p>
          <a:p>
            <a:endParaRPr lang="ro-RO" sz="2900" b="1" dirty="0">
              <a:solidFill>
                <a:schemeClr val="tx1"/>
              </a:solidFill>
              <a:latin typeface="Trebuchet MS" panose="020B0603020202020204" pitchFamily="34" charset="0"/>
            </a:endParaRPr>
          </a:p>
          <a:p>
            <a:pPr marL="45720" indent="0">
              <a:buNone/>
            </a:pPr>
            <a:r>
              <a:rPr lang="ro-RO" sz="6400" b="1" dirty="0">
                <a:solidFill>
                  <a:schemeClr val="tx1"/>
                </a:solidFill>
                <a:latin typeface="Trebuchet MS" panose="020B0603020202020204" pitchFamily="34" charset="0"/>
              </a:rPr>
              <a:t>Art.109</a:t>
            </a:r>
          </a:p>
          <a:p>
            <a:pPr marL="0" indent="0">
              <a:buNone/>
            </a:pPr>
            <a:r>
              <a:rPr lang="ro-RO" sz="2900" dirty="0">
                <a:solidFill>
                  <a:schemeClr val="tx1"/>
                </a:solidFill>
                <a:latin typeface="Trebuchet MS" panose="020B0603020202020204" pitchFamily="34" charset="0"/>
              </a:rPr>
              <a:t>(</a:t>
            </a:r>
            <a:r>
              <a:rPr lang="ro-RO" sz="4300" dirty="0">
                <a:solidFill>
                  <a:schemeClr val="tx1"/>
                </a:solidFill>
                <a:latin typeface="Trebuchet MS" panose="020B0603020202020204" pitchFamily="34" charset="0"/>
              </a:rPr>
              <a:t>1</a:t>
            </a:r>
            <a:r>
              <a:rPr lang="ro-RO" sz="5600" dirty="0">
                <a:solidFill>
                  <a:schemeClr val="tx1"/>
                </a:solidFill>
                <a:latin typeface="Trebuchet MS" panose="020B0603020202020204" pitchFamily="34" charset="0"/>
              </a:rPr>
              <a:t>) La fiecare disciplină de studiu/modul se încheie anual o singură medie, calculată prin rotunjirea mediei aritmetice a notelor la cel mai apropiat număr întreg. La o diferență de 50 de sutimi, rotunjirea se face în favoarea elevului.</a:t>
            </a:r>
          </a:p>
          <a:p>
            <a:pPr marL="0" indent="0">
              <a:buNone/>
            </a:pPr>
            <a:r>
              <a:rPr lang="ro-RO" sz="5600" dirty="0">
                <a:solidFill>
                  <a:schemeClr val="tx1"/>
                </a:solidFill>
                <a:latin typeface="Trebuchet MS" panose="020B0603020202020204" pitchFamily="34" charset="0"/>
              </a:rPr>
              <a:t/>
            </a:r>
            <a:br>
              <a:rPr lang="ro-RO" sz="5600" dirty="0">
                <a:solidFill>
                  <a:schemeClr val="tx1"/>
                </a:solidFill>
                <a:latin typeface="Trebuchet MS" panose="020B0603020202020204" pitchFamily="34" charset="0"/>
              </a:rPr>
            </a:br>
            <a:r>
              <a:rPr lang="ro-RO" sz="5600" dirty="0">
                <a:solidFill>
                  <a:schemeClr val="tx1"/>
                </a:solidFill>
                <a:latin typeface="Trebuchet MS" panose="020B0603020202020204" pitchFamily="34" charset="0"/>
              </a:rPr>
              <a:t>(2) Mediile se consemnează în catalog cu cerneală roșie.</a:t>
            </a:r>
          </a:p>
          <a:p>
            <a:pPr marL="0" indent="0">
              <a:buNone/>
            </a:pPr>
            <a:r>
              <a:rPr lang="ro-RO" sz="5600" dirty="0">
                <a:solidFill>
                  <a:schemeClr val="tx1"/>
                </a:solidFill>
                <a:latin typeface="Trebuchet MS" panose="020B0603020202020204" pitchFamily="34" charset="0"/>
              </a:rPr>
              <a:t/>
            </a:r>
            <a:br>
              <a:rPr lang="ro-RO" sz="5600" dirty="0">
                <a:solidFill>
                  <a:schemeClr val="tx1"/>
                </a:solidFill>
                <a:latin typeface="Trebuchet MS" panose="020B0603020202020204" pitchFamily="34" charset="0"/>
              </a:rPr>
            </a:br>
            <a:r>
              <a:rPr lang="ro-RO" sz="5600" dirty="0">
                <a:solidFill>
                  <a:schemeClr val="tx1"/>
                </a:solidFill>
                <a:latin typeface="Trebuchet MS" panose="020B0603020202020204" pitchFamily="34" charset="0"/>
              </a:rPr>
              <a:t>(3) În cazul în care curriculumul este organizat modular, fiecare modul se dezvoltă ca o unitate autonomă de instruire. Media unui modul se calculează din notele obținute pe parcursul desfășurării modulului, conform prevederilor </a:t>
            </a:r>
            <a:r>
              <a:rPr lang="ro-RO" sz="5600" u="sng" dirty="0">
                <a:solidFill>
                  <a:schemeClr val="tx1"/>
                </a:solidFill>
                <a:latin typeface="Trebuchet MS" panose="020B0603020202020204" pitchFamily="34" charset="0"/>
              </a:rPr>
              <a:t>alin.(1)</a:t>
            </a:r>
            <a:r>
              <a:rPr lang="ro-RO" sz="5600" dirty="0">
                <a:solidFill>
                  <a:schemeClr val="tx1"/>
                </a:solidFill>
                <a:latin typeface="Trebuchet MS" panose="020B0603020202020204" pitchFamily="34" charset="0"/>
              </a:rPr>
              <a:t>. Încheierea mediei unui modul care se termină pe parcursul anului se face în momentul finalizării acestuia.</a:t>
            </a:r>
          </a:p>
          <a:p>
            <a:pPr marL="0" indent="0">
              <a:buNone/>
            </a:pPr>
            <a:r>
              <a:rPr lang="ro-RO" sz="5600" dirty="0">
                <a:solidFill>
                  <a:schemeClr val="tx1"/>
                </a:solidFill>
                <a:latin typeface="Trebuchet MS" panose="020B0603020202020204" pitchFamily="34" charset="0"/>
              </a:rPr>
              <a:t/>
            </a:r>
            <a:br>
              <a:rPr lang="ro-RO" sz="5600" dirty="0">
                <a:solidFill>
                  <a:schemeClr val="tx1"/>
                </a:solidFill>
                <a:latin typeface="Trebuchet MS" panose="020B0603020202020204" pitchFamily="34" charset="0"/>
              </a:rPr>
            </a:br>
            <a:r>
              <a:rPr lang="ro-RO" sz="5600" dirty="0">
                <a:solidFill>
                  <a:schemeClr val="tx1"/>
                </a:solidFill>
                <a:latin typeface="Trebuchet MS" panose="020B0603020202020204" pitchFamily="34" charset="0"/>
              </a:rPr>
              <a:t>(4) Media anuală generală se calculează ca medie aritmetică, cu două zecimale, prin rotunjire, a mediilor anuale de la toate disciplinele/modulele și de la purtare.</a:t>
            </a:r>
            <a:br>
              <a:rPr lang="ro-RO" sz="5600" dirty="0">
                <a:solidFill>
                  <a:schemeClr val="tx1"/>
                </a:solidFill>
                <a:latin typeface="Trebuchet MS" panose="020B0603020202020204" pitchFamily="34" charset="0"/>
              </a:rPr>
            </a:br>
            <a:endParaRPr lang="ro-RO" sz="5600" dirty="0">
              <a:solidFill>
                <a:schemeClr val="tx1"/>
              </a:solidFill>
              <a:latin typeface="Trebuchet MS" panose="020B0603020202020204" pitchFamily="34" charset="0"/>
            </a:endParaRPr>
          </a:p>
          <a:p>
            <a:endParaRPr lang="ro-RO" b="1" dirty="0">
              <a:latin typeface="Trebuchet MS" panose="020B0603020202020204" pitchFamily="34" charset="0"/>
            </a:endParaRPr>
          </a:p>
        </p:txBody>
      </p:sp>
    </p:spTree>
    <p:extLst>
      <p:ext uri="{BB962C8B-B14F-4D97-AF65-F5344CB8AC3E}">
        <p14:creationId xmlns:p14="http://schemas.microsoft.com/office/powerpoint/2010/main" val="7432142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1783" y="905691"/>
            <a:ext cx="9814088" cy="5190309"/>
          </a:xfrm>
        </p:spPr>
        <p:txBody>
          <a:bodyPr>
            <a:normAutofit/>
          </a:bodyPr>
          <a:lstStyle/>
          <a:p>
            <a:pPr algn="just">
              <a:buFont typeface="Wingdings" panose="05000000000000000000" pitchFamily="2" charset="2"/>
              <a:buChar char="q"/>
            </a:pPr>
            <a:r>
              <a:rPr lang="ro-RO" sz="1600" dirty="0" smtClean="0">
                <a:solidFill>
                  <a:schemeClr val="tx1"/>
                </a:solidFill>
                <a:latin typeface="Trebuchet MS" panose="020B0603020202020204" pitchFamily="34" charset="0"/>
              </a:rPr>
              <a:t> </a:t>
            </a:r>
            <a:r>
              <a:rPr lang="en-US" sz="1600" dirty="0" err="1" smtClean="0">
                <a:solidFill>
                  <a:schemeClr val="tx1"/>
                </a:solidFill>
                <a:latin typeface="Trebuchet MS" panose="020B0603020202020204" pitchFamily="34" charset="0"/>
              </a:rPr>
              <a:t>Ordinul</a:t>
            </a:r>
            <a:r>
              <a:rPr lang="en-US" sz="1600" dirty="0" smtClean="0">
                <a:solidFill>
                  <a:schemeClr val="tx1"/>
                </a:solidFill>
                <a:latin typeface="Trebuchet MS" panose="020B0603020202020204" pitchFamily="34" charset="0"/>
              </a:rPr>
              <a:t> </a:t>
            </a:r>
            <a:r>
              <a:rPr lang="en-US" sz="1600" dirty="0" err="1" smtClean="0">
                <a:solidFill>
                  <a:schemeClr val="tx1"/>
                </a:solidFill>
                <a:latin typeface="Trebuchet MS" panose="020B0603020202020204" pitchFamily="34" charset="0"/>
              </a:rPr>
              <a:t>ministrului</a:t>
            </a:r>
            <a:r>
              <a:rPr lang="en-US" sz="1600" dirty="0" smtClean="0">
                <a:solidFill>
                  <a:schemeClr val="tx1"/>
                </a:solidFill>
                <a:latin typeface="Trebuchet MS" panose="020B0603020202020204" pitchFamily="34" charset="0"/>
              </a:rPr>
              <a:t> </a:t>
            </a:r>
            <a:r>
              <a:rPr lang="en-US" sz="1600" dirty="0" err="1" smtClean="0">
                <a:solidFill>
                  <a:schemeClr val="tx1"/>
                </a:solidFill>
                <a:latin typeface="Trebuchet MS" panose="020B0603020202020204" pitchFamily="34" charset="0"/>
              </a:rPr>
              <a:t>educa</a:t>
            </a:r>
            <a:r>
              <a:rPr lang="ro-RO" sz="1600" dirty="0">
                <a:solidFill>
                  <a:schemeClr val="tx1"/>
                </a:solidFill>
                <a:latin typeface="Trebuchet MS" panose="020B0603020202020204" pitchFamily="34" charset="0"/>
              </a:rPr>
              <a:t>ț</a:t>
            </a:r>
            <a:r>
              <a:rPr lang="en-US" sz="1600" dirty="0" err="1" smtClean="0">
                <a:solidFill>
                  <a:schemeClr val="tx1"/>
                </a:solidFill>
                <a:latin typeface="Trebuchet MS" panose="020B0603020202020204" pitchFamily="34" charset="0"/>
              </a:rPr>
              <a:t>iei</a:t>
            </a:r>
            <a:r>
              <a:rPr lang="en-US" sz="1600" dirty="0" smtClean="0">
                <a:solidFill>
                  <a:schemeClr val="tx1"/>
                </a:solidFill>
                <a:latin typeface="Trebuchet MS" panose="020B0603020202020204" pitchFamily="34" charset="0"/>
              </a:rPr>
              <a:t> </a:t>
            </a:r>
            <a:r>
              <a:rPr lang="ro-RO" sz="1600" dirty="0">
                <a:solidFill>
                  <a:schemeClr val="tx1"/>
                </a:solidFill>
                <a:latin typeface="Trebuchet MS" panose="020B0603020202020204" pitchFamily="34" charset="0"/>
              </a:rPr>
              <a:t>ș</a:t>
            </a:r>
            <a:r>
              <a:rPr lang="en-US" sz="1600" dirty="0" err="1" smtClean="0">
                <a:solidFill>
                  <a:schemeClr val="tx1"/>
                </a:solidFill>
                <a:latin typeface="Trebuchet MS" panose="020B0603020202020204" pitchFamily="34" charset="0"/>
              </a:rPr>
              <a:t>i</a:t>
            </a:r>
            <a:r>
              <a:rPr lang="en-US" sz="1600" dirty="0" smtClean="0">
                <a:solidFill>
                  <a:schemeClr val="tx1"/>
                </a:solidFill>
                <a:latin typeface="Trebuchet MS" panose="020B0603020202020204" pitchFamily="34" charset="0"/>
              </a:rPr>
              <a:t> </a:t>
            </a:r>
            <a:r>
              <a:rPr lang="en-US" sz="1600" dirty="0" err="1" smtClean="0">
                <a:solidFill>
                  <a:schemeClr val="tx1"/>
                </a:solidFill>
                <a:latin typeface="Trebuchet MS" panose="020B0603020202020204" pitchFamily="34" charset="0"/>
              </a:rPr>
              <a:t>cercet</a:t>
            </a:r>
            <a:r>
              <a:rPr lang="ro-RO" sz="1600" dirty="0" smtClean="0">
                <a:solidFill>
                  <a:schemeClr val="tx1"/>
                </a:solidFill>
                <a:latin typeface="Trebuchet MS" panose="020B0603020202020204" pitchFamily="34" charset="0"/>
              </a:rPr>
              <a:t>ă</a:t>
            </a:r>
            <a:r>
              <a:rPr lang="en-US" sz="1600" dirty="0" err="1" smtClean="0">
                <a:solidFill>
                  <a:schemeClr val="tx1"/>
                </a:solidFill>
                <a:latin typeface="Trebuchet MS" panose="020B0603020202020204" pitchFamily="34" charset="0"/>
              </a:rPr>
              <a:t>rii</a:t>
            </a:r>
            <a:r>
              <a:rPr lang="en-US" sz="1600" dirty="0" smtClean="0">
                <a:solidFill>
                  <a:schemeClr val="tx1"/>
                </a:solidFill>
                <a:latin typeface="Trebuchet MS" panose="020B0603020202020204" pitchFamily="34" charset="0"/>
              </a:rPr>
              <a:t> nr.5460/31.08.2020 </a:t>
            </a:r>
            <a:r>
              <a:rPr lang="en-US" sz="1600" dirty="0" err="1" smtClean="0">
                <a:solidFill>
                  <a:schemeClr val="tx1"/>
                </a:solidFill>
                <a:latin typeface="Trebuchet MS" panose="020B0603020202020204" pitchFamily="34" charset="0"/>
              </a:rPr>
              <a:t>privid</a:t>
            </a:r>
            <a:r>
              <a:rPr lang="en-US" sz="1600"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aprobarea</a:t>
            </a:r>
            <a:r>
              <a:rPr lang="en-US" sz="1600" i="1" dirty="0" smtClean="0">
                <a:solidFill>
                  <a:schemeClr val="tx1"/>
                </a:solidFill>
                <a:latin typeface="Trebuchet MS" panose="020B0603020202020204" pitchFamily="34" charset="0"/>
              </a:rPr>
              <a:t> </a:t>
            </a:r>
            <a:r>
              <a:rPr lang="en-US" sz="1600" i="1" dirty="0" err="1">
                <a:solidFill>
                  <a:schemeClr val="tx1"/>
                </a:solidFill>
                <a:latin typeface="Trebuchet MS" panose="020B0603020202020204" pitchFamily="34" charset="0"/>
              </a:rPr>
              <a:t>M</a:t>
            </a:r>
            <a:r>
              <a:rPr lang="en-US" sz="1600" i="1" dirty="0" err="1" smtClean="0">
                <a:solidFill>
                  <a:schemeClr val="tx1"/>
                </a:solidFill>
                <a:latin typeface="Trebuchet MS" panose="020B0603020202020204" pitchFamily="34" charset="0"/>
              </a:rPr>
              <a:t>etodologiei</a:t>
            </a:r>
            <a:r>
              <a:rPr lang="en-US" sz="1600" i="1" dirty="0" smtClean="0">
                <a:solidFill>
                  <a:schemeClr val="tx1"/>
                </a:solidFill>
                <a:latin typeface="Trebuchet MS" panose="020B0603020202020204" pitchFamily="34" charset="0"/>
              </a:rPr>
              <a:t> de </a:t>
            </a:r>
            <a:r>
              <a:rPr lang="en-US" sz="1600" i="1" dirty="0" err="1" smtClean="0">
                <a:solidFill>
                  <a:schemeClr val="tx1"/>
                </a:solidFill>
                <a:latin typeface="Trebuchet MS" panose="020B0603020202020204" pitchFamily="34" charset="0"/>
              </a:rPr>
              <a:t>organizare</a:t>
            </a:r>
            <a:r>
              <a:rPr lang="en-US" sz="1600" i="1" dirty="0" smtClean="0">
                <a:solidFill>
                  <a:schemeClr val="tx1"/>
                </a:solidFill>
                <a:latin typeface="Trebuchet MS" panose="020B0603020202020204" pitchFamily="34" charset="0"/>
              </a:rPr>
              <a:t>  </a:t>
            </a:r>
            <a:r>
              <a:rPr lang="ro-RO" sz="1600" i="1" dirty="0" smtClean="0">
                <a:solidFill>
                  <a:schemeClr val="tx1"/>
                </a:solidFill>
                <a:latin typeface="Trebuchet MS" panose="020B0603020202020204" pitchFamily="34" charset="0"/>
              </a:rPr>
              <a:t>ș</a:t>
            </a:r>
            <a:r>
              <a:rPr lang="en-US" sz="1600" i="1" dirty="0" err="1" smtClean="0">
                <a:solidFill>
                  <a:schemeClr val="tx1"/>
                </a:solidFill>
                <a:latin typeface="Trebuchet MS" panose="020B0603020202020204" pitchFamily="34" charset="0"/>
              </a:rPr>
              <a:t>i</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desf</a:t>
            </a:r>
            <a:r>
              <a:rPr lang="ro-RO" sz="1600" i="1" dirty="0" err="1" smtClean="0">
                <a:solidFill>
                  <a:schemeClr val="tx1"/>
                </a:solidFill>
                <a:latin typeface="Trebuchet MS" panose="020B0603020202020204" pitchFamily="34" charset="0"/>
              </a:rPr>
              <a:t>ăș</a:t>
            </a:r>
            <a:r>
              <a:rPr lang="en-US" sz="1600" i="1" dirty="0" err="1" smtClean="0">
                <a:solidFill>
                  <a:schemeClr val="tx1"/>
                </a:solidFill>
                <a:latin typeface="Trebuchet MS" panose="020B0603020202020204" pitchFamily="34" charset="0"/>
              </a:rPr>
              <a:t>urare</a:t>
            </a:r>
            <a:r>
              <a:rPr lang="en-US" sz="1600" i="1" dirty="0" smtClean="0">
                <a:solidFill>
                  <a:schemeClr val="tx1"/>
                </a:solidFill>
                <a:latin typeface="Trebuchet MS" panose="020B0603020202020204" pitchFamily="34" charset="0"/>
              </a:rPr>
              <a:t>  </a:t>
            </a:r>
            <a:r>
              <a:rPr lang="en-US" sz="1600" i="1" dirty="0" smtClean="0">
                <a:solidFill>
                  <a:schemeClr val="tx1"/>
                </a:solidFill>
                <a:latin typeface="Trebuchet MS" panose="020B0603020202020204" pitchFamily="34" charset="0"/>
              </a:rPr>
              <a:t>a </a:t>
            </a:r>
            <a:r>
              <a:rPr lang="en-US" sz="1600" i="1" dirty="0" err="1" smtClean="0">
                <a:solidFill>
                  <a:schemeClr val="tx1"/>
                </a:solidFill>
                <a:latin typeface="Trebuchet MS" panose="020B0603020202020204" pitchFamily="34" charset="0"/>
              </a:rPr>
              <a:t>examenului</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pentru</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ob</a:t>
            </a:r>
            <a:r>
              <a:rPr lang="ro-RO" sz="1600" i="1" dirty="0" smtClean="0">
                <a:solidFill>
                  <a:schemeClr val="tx1"/>
                </a:solidFill>
                <a:latin typeface="Trebuchet MS" panose="020B0603020202020204" pitchFamily="34" charset="0"/>
              </a:rPr>
              <a:t>ț</a:t>
            </a:r>
            <a:r>
              <a:rPr lang="en-US" sz="1600" i="1" dirty="0" err="1" smtClean="0">
                <a:solidFill>
                  <a:schemeClr val="tx1"/>
                </a:solidFill>
                <a:latin typeface="Trebuchet MS" panose="020B0603020202020204" pitchFamily="34" charset="0"/>
              </a:rPr>
              <a:t>inerea</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atestatului</a:t>
            </a:r>
            <a:r>
              <a:rPr lang="en-US" sz="1600" i="1" dirty="0" smtClean="0">
                <a:solidFill>
                  <a:schemeClr val="tx1"/>
                </a:solidFill>
                <a:latin typeface="Trebuchet MS" panose="020B0603020202020204" pitchFamily="34" charset="0"/>
              </a:rPr>
              <a:t> de </a:t>
            </a:r>
            <a:r>
              <a:rPr lang="en-US" sz="1600" i="1" dirty="0" err="1" smtClean="0">
                <a:solidFill>
                  <a:schemeClr val="tx1"/>
                </a:solidFill>
                <a:latin typeface="Trebuchet MS" panose="020B0603020202020204" pitchFamily="34" charset="0"/>
              </a:rPr>
              <a:t>competen</a:t>
            </a:r>
            <a:r>
              <a:rPr lang="ro-RO" sz="1600" i="1" dirty="0" err="1" smtClean="0">
                <a:solidFill>
                  <a:schemeClr val="tx1"/>
                </a:solidFill>
                <a:latin typeface="Trebuchet MS" panose="020B0603020202020204" pitchFamily="34" charset="0"/>
              </a:rPr>
              <a:t>ță</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lingvistic</a:t>
            </a:r>
            <a:r>
              <a:rPr lang="ro-RO" sz="1600" i="1" dirty="0" smtClean="0">
                <a:solidFill>
                  <a:schemeClr val="tx1"/>
                </a:solidFill>
                <a:latin typeface="Trebuchet MS" panose="020B0603020202020204" pitchFamily="34" charset="0"/>
              </a:rPr>
              <a:t>ă</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pentru</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absolven</a:t>
            </a:r>
            <a:r>
              <a:rPr lang="ro-RO" sz="1600" i="1" dirty="0" smtClean="0">
                <a:solidFill>
                  <a:schemeClr val="tx1"/>
                </a:solidFill>
                <a:latin typeface="Trebuchet MS" panose="020B0603020202020204" pitchFamily="34" charset="0"/>
              </a:rPr>
              <a:t>ț</a:t>
            </a:r>
            <a:r>
              <a:rPr lang="en-US" sz="1600" i="1" dirty="0" smtClean="0">
                <a:solidFill>
                  <a:schemeClr val="tx1"/>
                </a:solidFill>
                <a:latin typeface="Trebuchet MS" panose="020B0603020202020204" pitchFamily="34" charset="0"/>
              </a:rPr>
              <a:t>ii </a:t>
            </a:r>
            <a:r>
              <a:rPr lang="en-US" sz="1600" i="1" dirty="0" err="1" smtClean="0">
                <a:solidFill>
                  <a:schemeClr val="tx1"/>
                </a:solidFill>
                <a:latin typeface="Trebuchet MS" panose="020B0603020202020204" pitchFamily="34" charset="0"/>
              </a:rPr>
              <a:t>claselor</a:t>
            </a:r>
            <a:r>
              <a:rPr lang="en-US" sz="1600" i="1" dirty="0" smtClean="0">
                <a:solidFill>
                  <a:schemeClr val="tx1"/>
                </a:solidFill>
                <a:latin typeface="Trebuchet MS" panose="020B0603020202020204" pitchFamily="34" charset="0"/>
              </a:rPr>
              <a:t> cu </a:t>
            </a:r>
            <a:r>
              <a:rPr lang="en-US" sz="1600" i="1" dirty="0" err="1" smtClean="0">
                <a:solidFill>
                  <a:schemeClr val="tx1"/>
                </a:solidFill>
                <a:latin typeface="Trebuchet MS" panose="020B0603020202020204" pitchFamily="34" charset="0"/>
              </a:rPr>
              <a:t>studiu</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intensiv</a:t>
            </a:r>
            <a:r>
              <a:rPr lang="en-US" sz="1600" i="1" dirty="0" smtClean="0">
                <a:solidFill>
                  <a:schemeClr val="tx1"/>
                </a:solidFill>
                <a:latin typeface="Trebuchet MS" panose="020B0603020202020204" pitchFamily="34" charset="0"/>
              </a:rPr>
              <a:t> </a:t>
            </a:r>
            <a:r>
              <a:rPr lang="ro-RO" sz="1600" i="1" dirty="0" smtClean="0">
                <a:solidFill>
                  <a:schemeClr val="tx1"/>
                </a:solidFill>
                <a:latin typeface="Trebuchet MS" panose="020B0603020202020204" pitchFamily="34" charset="0"/>
              </a:rPr>
              <a:t>ș</a:t>
            </a:r>
            <a:r>
              <a:rPr lang="en-US" sz="1600" i="1" dirty="0" err="1" smtClean="0">
                <a:solidFill>
                  <a:schemeClr val="tx1"/>
                </a:solidFill>
                <a:latin typeface="Trebuchet MS" panose="020B0603020202020204" pitchFamily="34" charset="0"/>
              </a:rPr>
              <a:t>i</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bilingv</a:t>
            </a:r>
            <a:r>
              <a:rPr lang="en-US" sz="1600" i="1" dirty="0" smtClean="0">
                <a:solidFill>
                  <a:schemeClr val="tx1"/>
                </a:solidFill>
                <a:latin typeface="Trebuchet MS" panose="020B0603020202020204" pitchFamily="34" charset="0"/>
              </a:rPr>
              <a:t> al </a:t>
            </a:r>
            <a:r>
              <a:rPr lang="en-US" sz="1600" i="1" dirty="0" err="1" smtClean="0">
                <a:solidFill>
                  <a:schemeClr val="tx1"/>
                </a:solidFill>
                <a:latin typeface="Trebuchet MS" panose="020B0603020202020204" pitchFamily="34" charset="0"/>
              </a:rPr>
              <a:t>unei</a:t>
            </a:r>
            <a:r>
              <a:rPr lang="en-US" sz="1600" i="1" dirty="0" smtClean="0">
                <a:solidFill>
                  <a:schemeClr val="tx1"/>
                </a:solidFill>
                <a:latin typeface="Trebuchet MS" panose="020B0603020202020204" pitchFamily="34" charset="0"/>
              </a:rPr>
              <a:t> limbi </a:t>
            </a:r>
            <a:r>
              <a:rPr lang="en-US" sz="1600" i="1" dirty="0" err="1" smtClean="0">
                <a:solidFill>
                  <a:schemeClr val="tx1"/>
                </a:solidFill>
                <a:latin typeface="Trebuchet MS" panose="020B0603020202020204" pitchFamily="34" charset="0"/>
              </a:rPr>
              <a:t>moderne</a:t>
            </a:r>
            <a:r>
              <a:rPr lang="en-US" sz="1600" i="1" dirty="0" smtClean="0">
                <a:solidFill>
                  <a:schemeClr val="tx1"/>
                </a:solidFill>
                <a:latin typeface="Trebuchet MS" panose="020B0603020202020204" pitchFamily="34" charset="0"/>
              </a:rPr>
              <a:t> </a:t>
            </a:r>
            <a:r>
              <a:rPr lang="ro-RO" sz="1600" i="1" dirty="0" smtClean="0">
                <a:solidFill>
                  <a:schemeClr val="tx1"/>
                </a:solidFill>
                <a:latin typeface="Trebuchet MS" panose="020B0603020202020204" pitchFamily="34" charset="0"/>
              </a:rPr>
              <a:t>ș</a:t>
            </a:r>
            <a:r>
              <a:rPr lang="en-US" sz="1600" i="1" dirty="0" err="1" smtClean="0">
                <a:solidFill>
                  <a:schemeClr val="tx1"/>
                </a:solidFill>
                <a:latin typeface="Trebuchet MS" panose="020B0603020202020204" pitchFamily="34" charset="0"/>
              </a:rPr>
              <a:t>i</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peentru</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absolven</a:t>
            </a:r>
            <a:r>
              <a:rPr lang="ro-RO" sz="1600" i="1" dirty="0" smtClean="0">
                <a:solidFill>
                  <a:schemeClr val="tx1"/>
                </a:solidFill>
                <a:latin typeface="Trebuchet MS" panose="020B0603020202020204" pitchFamily="34" charset="0"/>
              </a:rPr>
              <a:t>ț</a:t>
            </a:r>
            <a:r>
              <a:rPr lang="en-US" sz="1600" i="1" dirty="0" smtClean="0">
                <a:solidFill>
                  <a:schemeClr val="tx1"/>
                </a:solidFill>
                <a:latin typeface="Trebuchet MS" panose="020B0603020202020204" pitchFamily="34" charset="0"/>
              </a:rPr>
              <a:t>ii </a:t>
            </a:r>
            <a:r>
              <a:rPr lang="en-US" sz="1600" i="1" dirty="0" err="1" smtClean="0">
                <a:solidFill>
                  <a:schemeClr val="tx1"/>
                </a:solidFill>
                <a:latin typeface="Trebuchet MS" panose="020B0603020202020204" pitchFamily="34" charset="0"/>
              </a:rPr>
              <a:t>claselor</a:t>
            </a:r>
            <a:r>
              <a:rPr lang="en-US" sz="1600" i="1" dirty="0" smtClean="0">
                <a:solidFill>
                  <a:schemeClr val="tx1"/>
                </a:solidFill>
                <a:latin typeface="Trebuchet MS" panose="020B0603020202020204" pitchFamily="34" charset="0"/>
              </a:rPr>
              <a:t> cu </a:t>
            </a:r>
            <a:r>
              <a:rPr lang="en-US" sz="1600" i="1" dirty="0" err="1" smtClean="0">
                <a:solidFill>
                  <a:schemeClr val="tx1"/>
                </a:solidFill>
                <a:latin typeface="Trebuchet MS" panose="020B0603020202020204" pitchFamily="34" charset="0"/>
              </a:rPr>
              <a:t>predare</a:t>
            </a:r>
            <a:r>
              <a:rPr lang="en-US" sz="1600" i="1" dirty="0" smtClean="0">
                <a:solidFill>
                  <a:schemeClr val="tx1"/>
                </a:solidFill>
                <a:latin typeface="Trebuchet MS" panose="020B0603020202020204" pitchFamily="34" charset="0"/>
              </a:rPr>
              <a:t> </a:t>
            </a:r>
            <a:r>
              <a:rPr lang="ro-RO" sz="1600" i="1" dirty="0" smtClean="0">
                <a:solidFill>
                  <a:schemeClr val="tx1"/>
                </a:solidFill>
                <a:latin typeface="Trebuchet MS" panose="020B0603020202020204" pitchFamily="34" charset="0"/>
              </a:rPr>
              <a:t>î</a:t>
            </a:r>
            <a:r>
              <a:rPr lang="en-US" sz="1600" i="1" dirty="0" smtClean="0">
                <a:solidFill>
                  <a:schemeClr val="tx1"/>
                </a:solidFill>
                <a:latin typeface="Trebuchet MS" panose="020B0603020202020204" pitchFamily="34" charset="0"/>
              </a:rPr>
              <a:t>n </a:t>
            </a:r>
            <a:r>
              <a:rPr lang="en-US" sz="1600" i="1" dirty="0" err="1" smtClean="0">
                <a:solidFill>
                  <a:schemeClr val="tx1"/>
                </a:solidFill>
                <a:latin typeface="Trebuchet MS" panose="020B0603020202020204" pitchFamily="34" charset="0"/>
              </a:rPr>
              <a:t>limbile</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minorit</a:t>
            </a:r>
            <a:r>
              <a:rPr lang="ro-RO" sz="1600" i="1" dirty="0" err="1" smtClean="0">
                <a:solidFill>
                  <a:schemeClr val="tx1"/>
                </a:solidFill>
                <a:latin typeface="Trebuchet MS" panose="020B0603020202020204" pitchFamily="34" charset="0"/>
              </a:rPr>
              <a:t>ăț</a:t>
            </a:r>
            <a:r>
              <a:rPr lang="en-US" sz="1600" i="1" dirty="0" err="1" smtClean="0">
                <a:solidFill>
                  <a:schemeClr val="tx1"/>
                </a:solidFill>
                <a:latin typeface="Trebuchet MS" panose="020B0603020202020204" pitchFamily="34" charset="0"/>
              </a:rPr>
              <a:t>ilor</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precum</a:t>
            </a:r>
            <a:r>
              <a:rPr lang="en-US" sz="1600" i="1" dirty="0" smtClean="0">
                <a:solidFill>
                  <a:schemeClr val="tx1"/>
                </a:solidFill>
                <a:latin typeface="Trebuchet MS" panose="020B0603020202020204" pitchFamily="34" charset="0"/>
              </a:rPr>
              <a:t> </a:t>
            </a:r>
            <a:r>
              <a:rPr lang="ro-RO" sz="1600" i="1" dirty="0" smtClean="0">
                <a:solidFill>
                  <a:schemeClr val="tx1"/>
                </a:solidFill>
                <a:latin typeface="Trebuchet MS" panose="020B0603020202020204" pitchFamily="34" charset="0"/>
              </a:rPr>
              <a:t>ș</a:t>
            </a:r>
            <a:r>
              <a:rPr lang="en-US" sz="1600" i="1" dirty="0" err="1" smtClean="0">
                <a:solidFill>
                  <a:schemeClr val="tx1"/>
                </a:solidFill>
                <a:latin typeface="Trebuchet MS" panose="020B0603020202020204" pitchFamily="34" charset="0"/>
              </a:rPr>
              <a:t>i</a:t>
            </a:r>
            <a:r>
              <a:rPr lang="en-US" sz="1600" i="1" dirty="0" smtClean="0">
                <a:solidFill>
                  <a:schemeClr val="tx1"/>
                </a:solidFill>
                <a:latin typeface="Trebuchet MS" panose="020B0603020202020204" pitchFamily="34" charset="0"/>
              </a:rPr>
              <a:t> </a:t>
            </a:r>
            <a:r>
              <a:rPr lang="en-US" sz="1600" i="1" dirty="0" smtClean="0">
                <a:solidFill>
                  <a:schemeClr val="tx1"/>
                </a:solidFill>
                <a:latin typeface="Trebuchet MS" panose="020B0603020202020204" pitchFamily="34" charset="0"/>
              </a:rPr>
              <a:t>a </a:t>
            </a:r>
            <a:r>
              <a:rPr lang="en-US" sz="1600" i="1" dirty="0" err="1" smtClean="0">
                <a:solidFill>
                  <a:schemeClr val="tx1"/>
                </a:solidFill>
                <a:latin typeface="Trebuchet MS" panose="020B0603020202020204" pitchFamily="34" charset="0"/>
              </a:rPr>
              <a:t>atestatului</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pentru</a:t>
            </a:r>
            <a:r>
              <a:rPr lang="en-US" sz="1600" i="1" dirty="0" smtClean="0">
                <a:solidFill>
                  <a:schemeClr val="tx1"/>
                </a:solidFill>
                <a:latin typeface="Trebuchet MS" panose="020B0603020202020204" pitchFamily="34" charset="0"/>
              </a:rPr>
              <a:t> </a:t>
            </a:r>
            <a:r>
              <a:rPr lang="en-US" sz="1600" i="1" dirty="0" smtClean="0">
                <a:solidFill>
                  <a:schemeClr val="tx1"/>
                </a:solidFill>
                <a:latin typeface="Trebuchet MS" panose="020B0603020202020204" pitchFamily="34" charset="0"/>
              </a:rPr>
              <a:t>pre</a:t>
            </a:r>
            <a:r>
              <a:rPr lang="ro-RO" sz="1600" i="1" dirty="0" smtClean="0">
                <a:solidFill>
                  <a:schemeClr val="tx1"/>
                </a:solidFill>
                <a:latin typeface="Trebuchet MS" panose="020B0603020202020204" pitchFamily="34" charset="0"/>
              </a:rPr>
              <a:t>d</a:t>
            </a:r>
            <a:r>
              <a:rPr lang="en-US" sz="1600" i="1" dirty="0" smtClean="0">
                <a:solidFill>
                  <a:schemeClr val="tx1"/>
                </a:solidFill>
                <a:latin typeface="Trebuchet MS" panose="020B0603020202020204" pitchFamily="34" charset="0"/>
              </a:rPr>
              <a:t>area </a:t>
            </a:r>
            <a:r>
              <a:rPr lang="en-US" sz="1600" i="1" dirty="0" err="1" smtClean="0">
                <a:solidFill>
                  <a:schemeClr val="tx1"/>
                </a:solidFill>
                <a:latin typeface="Trebuchet MS" panose="020B0603020202020204" pitchFamily="34" charset="0"/>
              </a:rPr>
              <a:t>unei</a:t>
            </a:r>
            <a:r>
              <a:rPr lang="en-US" sz="1600" i="1" dirty="0" smtClean="0">
                <a:solidFill>
                  <a:schemeClr val="tx1"/>
                </a:solidFill>
                <a:latin typeface="Trebuchet MS" panose="020B0603020202020204" pitchFamily="34" charset="0"/>
              </a:rPr>
              <a:t> </a:t>
            </a:r>
            <a:r>
              <a:rPr lang="en-US" sz="1600" i="1" dirty="0" smtClean="0">
                <a:solidFill>
                  <a:schemeClr val="tx1"/>
                </a:solidFill>
                <a:latin typeface="Trebuchet MS" panose="020B0603020202020204" pitchFamily="34" charset="0"/>
              </a:rPr>
              <a:t>limbi </a:t>
            </a:r>
            <a:r>
              <a:rPr lang="en-US" sz="1600" i="1" dirty="0" err="1" smtClean="0">
                <a:solidFill>
                  <a:schemeClr val="tx1"/>
                </a:solidFill>
                <a:latin typeface="Trebuchet MS" panose="020B0603020202020204" pitchFamily="34" charset="0"/>
              </a:rPr>
              <a:t>moderne</a:t>
            </a:r>
            <a:r>
              <a:rPr lang="en-US" sz="1600" i="1" dirty="0" smtClean="0">
                <a:solidFill>
                  <a:schemeClr val="tx1"/>
                </a:solidFill>
                <a:latin typeface="Trebuchet MS" panose="020B0603020202020204" pitchFamily="34" charset="0"/>
              </a:rPr>
              <a:t> la </a:t>
            </a:r>
            <a:r>
              <a:rPr lang="en-US" sz="1600" i="1" dirty="0" err="1" smtClean="0">
                <a:solidFill>
                  <a:schemeClr val="tx1"/>
                </a:solidFill>
                <a:latin typeface="Trebuchet MS" panose="020B0603020202020204" pitchFamily="34" charset="0"/>
              </a:rPr>
              <a:t>grupe</a:t>
            </a:r>
            <a:r>
              <a:rPr lang="en-US" sz="1600" i="1" dirty="0" smtClean="0">
                <a:solidFill>
                  <a:schemeClr val="tx1"/>
                </a:solidFill>
                <a:latin typeface="Trebuchet MS" panose="020B0603020202020204" pitchFamily="34" charset="0"/>
              </a:rPr>
              <a:t>/</a:t>
            </a:r>
            <a:r>
              <a:rPr lang="en-US" sz="1600" i="1" dirty="0" err="1" smtClean="0">
                <a:solidFill>
                  <a:schemeClr val="tx1"/>
                </a:solidFill>
                <a:latin typeface="Trebuchet MS" panose="020B0603020202020204" pitchFamily="34" charset="0"/>
              </a:rPr>
              <a:t>clase</a:t>
            </a:r>
            <a:r>
              <a:rPr lang="en-US" sz="1600" i="1" dirty="0" smtClean="0">
                <a:solidFill>
                  <a:schemeClr val="tx1"/>
                </a:solidFill>
                <a:latin typeface="Trebuchet MS" panose="020B0603020202020204" pitchFamily="34" charset="0"/>
              </a:rPr>
              <a:t> din </a:t>
            </a:r>
            <a:r>
              <a:rPr lang="ro-RO" sz="1600" i="1" dirty="0">
                <a:solidFill>
                  <a:schemeClr val="tx1"/>
                </a:solidFill>
                <a:latin typeface="Trebuchet MS" panose="020B0603020202020204" pitchFamily="34" charset="0"/>
              </a:rPr>
              <a:t>î</a:t>
            </a:r>
            <a:r>
              <a:rPr lang="en-US" sz="1600" i="1" dirty="0" err="1" smtClean="0">
                <a:solidFill>
                  <a:schemeClr val="tx1"/>
                </a:solidFill>
                <a:latin typeface="Trebuchet MS" panose="020B0603020202020204" pitchFamily="34" charset="0"/>
              </a:rPr>
              <a:t>nv</a:t>
            </a:r>
            <a:r>
              <a:rPr lang="ro-RO" sz="1600" i="1" dirty="0" err="1" smtClean="0">
                <a:solidFill>
                  <a:schemeClr val="tx1"/>
                </a:solidFill>
                <a:latin typeface="Trebuchet MS" panose="020B0603020202020204" pitchFamily="34" charset="0"/>
              </a:rPr>
              <a:t>ăță</a:t>
            </a:r>
            <a:r>
              <a:rPr lang="en-US" sz="1600" i="1" dirty="0" smtClean="0">
                <a:solidFill>
                  <a:schemeClr val="tx1"/>
                </a:solidFill>
                <a:latin typeface="Trebuchet MS" panose="020B0603020202020204" pitchFamily="34" charset="0"/>
              </a:rPr>
              <a:t>m</a:t>
            </a:r>
            <a:r>
              <a:rPr lang="ro-RO" sz="1600" i="1" dirty="0">
                <a:solidFill>
                  <a:schemeClr val="tx1"/>
                </a:solidFill>
                <a:latin typeface="Trebuchet MS" panose="020B0603020202020204" pitchFamily="34" charset="0"/>
              </a:rPr>
              <a:t>â</a:t>
            </a:r>
            <a:r>
              <a:rPr lang="en-US" sz="1600" i="1" dirty="0" err="1" smtClean="0">
                <a:solidFill>
                  <a:schemeClr val="tx1"/>
                </a:solidFill>
                <a:latin typeface="Trebuchet MS" panose="020B0603020202020204" pitchFamily="34" charset="0"/>
              </a:rPr>
              <a:t>ntul</a:t>
            </a:r>
            <a:r>
              <a:rPr lang="en-US" sz="1600" i="1" dirty="0" smtClean="0">
                <a:solidFill>
                  <a:schemeClr val="tx1"/>
                </a:solidFill>
                <a:latin typeface="Trebuchet MS" panose="020B0603020202020204" pitchFamily="34" charset="0"/>
              </a:rPr>
              <a:t> pre</a:t>
            </a:r>
            <a:r>
              <a:rPr lang="ro-RO" sz="1600" i="1" dirty="0" smtClean="0">
                <a:solidFill>
                  <a:schemeClr val="tx1"/>
                </a:solidFill>
                <a:latin typeface="Trebuchet MS" panose="020B0603020202020204" pitchFamily="34" charset="0"/>
              </a:rPr>
              <a:t>ș</a:t>
            </a:r>
            <a:r>
              <a:rPr lang="en-US" sz="1600" i="1" dirty="0" err="1" smtClean="0">
                <a:solidFill>
                  <a:schemeClr val="tx1"/>
                </a:solidFill>
                <a:latin typeface="Trebuchet MS" panose="020B0603020202020204" pitchFamily="34" charset="0"/>
              </a:rPr>
              <a:t>colar</a:t>
            </a:r>
            <a:r>
              <a:rPr lang="en-US" sz="1600" i="1" dirty="0" smtClean="0">
                <a:solidFill>
                  <a:schemeClr val="tx1"/>
                </a:solidFill>
                <a:latin typeface="Trebuchet MS" panose="020B0603020202020204" pitchFamily="34" charset="0"/>
              </a:rPr>
              <a:t> </a:t>
            </a:r>
            <a:r>
              <a:rPr lang="ro-RO" sz="1600" i="1" dirty="0">
                <a:solidFill>
                  <a:schemeClr val="tx1"/>
                </a:solidFill>
                <a:latin typeface="Trebuchet MS" panose="020B0603020202020204" pitchFamily="34" charset="0"/>
              </a:rPr>
              <a:t>ș</a:t>
            </a:r>
            <a:r>
              <a:rPr lang="en-US" sz="1600" i="1" dirty="0" err="1" smtClean="0">
                <a:solidFill>
                  <a:schemeClr val="tx1"/>
                </a:solidFill>
                <a:latin typeface="Trebuchet MS" panose="020B0603020202020204" pitchFamily="34" charset="0"/>
              </a:rPr>
              <a:t>i</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primar</a:t>
            </a:r>
            <a:r>
              <a:rPr lang="en-US" sz="1600" i="1" dirty="0" smtClean="0">
                <a:solidFill>
                  <a:schemeClr val="tx1"/>
                </a:solidFill>
                <a:latin typeface="Trebuchet MS" panose="020B0603020202020204" pitchFamily="34" charset="0"/>
              </a:rPr>
              <a:t> de </a:t>
            </a:r>
            <a:r>
              <a:rPr lang="en-US" sz="1600" i="1" dirty="0" smtClean="0">
                <a:solidFill>
                  <a:schemeClr val="tx1"/>
                </a:solidFill>
                <a:latin typeface="Trebuchet MS" panose="020B0603020202020204" pitchFamily="34" charset="0"/>
              </a:rPr>
              <a:t>c</a:t>
            </a:r>
            <a:r>
              <a:rPr lang="ro-RO" sz="1600" i="1" dirty="0" smtClean="0">
                <a:solidFill>
                  <a:schemeClr val="tx1"/>
                </a:solidFill>
                <a:latin typeface="Trebuchet MS" panose="020B0603020202020204" pitchFamily="34" charset="0"/>
              </a:rPr>
              <a:t>ă</a:t>
            </a:r>
            <a:r>
              <a:rPr lang="en-US" sz="1600" i="1" dirty="0" err="1" smtClean="0">
                <a:solidFill>
                  <a:schemeClr val="tx1"/>
                </a:solidFill>
                <a:latin typeface="Trebuchet MS" panose="020B0603020202020204" pitchFamily="34" charset="0"/>
              </a:rPr>
              <a:t>tre</a:t>
            </a:r>
            <a:r>
              <a:rPr lang="en-US" sz="1600" i="1" dirty="0" smtClean="0">
                <a:solidFill>
                  <a:schemeClr val="tx1"/>
                </a:solidFill>
                <a:latin typeface="Trebuchet MS" panose="020B0603020202020204" pitchFamily="34" charset="0"/>
              </a:rPr>
              <a:t> </a:t>
            </a:r>
            <a:r>
              <a:rPr lang="en-US" sz="1600" i="1" dirty="0" err="1" smtClean="0">
                <a:solidFill>
                  <a:schemeClr val="tx1"/>
                </a:solidFill>
                <a:latin typeface="Trebuchet MS" panose="020B0603020202020204" pitchFamily="34" charset="0"/>
              </a:rPr>
              <a:t>absolven</a:t>
            </a:r>
            <a:r>
              <a:rPr lang="ro-RO" sz="1600" i="1" dirty="0" smtClean="0">
                <a:solidFill>
                  <a:schemeClr val="tx1"/>
                </a:solidFill>
                <a:latin typeface="Trebuchet MS" panose="020B0603020202020204" pitchFamily="34" charset="0"/>
              </a:rPr>
              <a:t>ț</a:t>
            </a:r>
            <a:r>
              <a:rPr lang="en-US" sz="1600" i="1" dirty="0" smtClean="0">
                <a:solidFill>
                  <a:schemeClr val="tx1"/>
                </a:solidFill>
                <a:latin typeface="Trebuchet MS" panose="020B0603020202020204" pitchFamily="34" charset="0"/>
              </a:rPr>
              <a:t>ii </a:t>
            </a:r>
            <a:r>
              <a:rPr lang="en-US" sz="1600" i="1" dirty="0" err="1" smtClean="0">
                <a:solidFill>
                  <a:schemeClr val="tx1"/>
                </a:solidFill>
                <a:latin typeface="Trebuchet MS" panose="020B0603020202020204" pitchFamily="34" charset="0"/>
              </a:rPr>
              <a:t>claselor</a:t>
            </a:r>
            <a:r>
              <a:rPr lang="en-US" sz="1600" i="1" dirty="0" smtClean="0">
                <a:solidFill>
                  <a:schemeClr val="tx1"/>
                </a:solidFill>
                <a:latin typeface="Trebuchet MS" panose="020B0603020202020204" pitchFamily="34" charset="0"/>
              </a:rPr>
              <a:t> cu </a:t>
            </a:r>
            <a:r>
              <a:rPr lang="en-US" sz="1600" i="1" dirty="0" err="1" smtClean="0">
                <a:solidFill>
                  <a:schemeClr val="tx1"/>
                </a:solidFill>
                <a:latin typeface="Trebuchet MS" panose="020B0603020202020204" pitchFamily="34" charset="0"/>
              </a:rPr>
              <a:t>profil</a:t>
            </a:r>
            <a:r>
              <a:rPr lang="en-US" sz="1600" i="1" dirty="0" smtClean="0">
                <a:solidFill>
                  <a:schemeClr val="tx1"/>
                </a:solidFill>
                <a:latin typeface="Trebuchet MS" panose="020B0603020202020204" pitchFamily="34" charset="0"/>
              </a:rPr>
              <a:t> pedagogic, </a:t>
            </a:r>
            <a:r>
              <a:rPr lang="en-US" sz="1600" i="1" dirty="0" err="1" smtClean="0">
                <a:solidFill>
                  <a:schemeClr val="tx1"/>
                </a:solidFill>
                <a:latin typeface="Trebuchet MS" panose="020B0603020202020204" pitchFamily="34" charset="0"/>
              </a:rPr>
              <a:t>specializarea</a:t>
            </a:r>
            <a:r>
              <a:rPr lang="en-US" sz="1600" i="1" dirty="0" smtClean="0">
                <a:solidFill>
                  <a:schemeClr val="tx1"/>
                </a:solidFill>
                <a:latin typeface="Trebuchet MS" panose="020B0603020202020204" pitchFamily="34" charset="0"/>
              </a:rPr>
              <a:t> </a:t>
            </a:r>
            <a:r>
              <a:rPr lang="ro-RO" sz="1600" i="1" dirty="0">
                <a:solidFill>
                  <a:schemeClr val="tx1"/>
                </a:solidFill>
                <a:latin typeface="Trebuchet MS" panose="020B0603020202020204" pitchFamily="34" charset="0"/>
              </a:rPr>
              <a:t>î</a:t>
            </a:r>
            <a:r>
              <a:rPr lang="en-US" sz="1600" i="1" dirty="0" err="1" smtClean="0">
                <a:solidFill>
                  <a:schemeClr val="tx1"/>
                </a:solidFill>
                <a:latin typeface="Trebuchet MS" panose="020B0603020202020204" pitchFamily="34" charset="0"/>
              </a:rPr>
              <a:t>nv</a:t>
            </a:r>
            <a:r>
              <a:rPr lang="ro-RO" sz="1600" i="1" dirty="0" err="1" smtClean="0">
                <a:solidFill>
                  <a:schemeClr val="tx1"/>
                </a:solidFill>
                <a:latin typeface="Trebuchet MS" panose="020B0603020202020204" pitchFamily="34" charset="0"/>
              </a:rPr>
              <a:t>ă</a:t>
            </a:r>
            <a:r>
              <a:rPr lang="ro-RO" sz="1600" i="1" dirty="0" err="1" smtClean="0">
                <a:solidFill>
                  <a:schemeClr val="tx1"/>
                </a:solidFill>
                <a:latin typeface="Trebuchet MS" panose="020B0603020202020204" pitchFamily="34" charset="0"/>
              </a:rPr>
              <a:t>ță</a:t>
            </a:r>
            <a:r>
              <a:rPr lang="en-US" sz="1600" i="1" dirty="0" smtClean="0">
                <a:solidFill>
                  <a:schemeClr val="tx1"/>
                </a:solidFill>
                <a:latin typeface="Trebuchet MS" panose="020B0603020202020204" pitchFamily="34" charset="0"/>
              </a:rPr>
              <a:t>tor-</a:t>
            </a:r>
            <a:r>
              <a:rPr lang="en-US" sz="1600" i="1" dirty="0" err="1" smtClean="0">
                <a:solidFill>
                  <a:schemeClr val="tx1"/>
                </a:solidFill>
                <a:latin typeface="Trebuchet MS" panose="020B0603020202020204" pitchFamily="34" charset="0"/>
              </a:rPr>
              <a:t>educatoare</a:t>
            </a:r>
            <a:r>
              <a:rPr lang="ro-RO" sz="1600" i="1" dirty="0" smtClean="0">
                <a:solidFill>
                  <a:schemeClr val="tx1"/>
                </a:solidFill>
                <a:latin typeface="Trebuchet MS" panose="020B0603020202020204" pitchFamily="34" charset="0"/>
              </a:rPr>
              <a:t>, </a:t>
            </a:r>
            <a:r>
              <a:rPr lang="ro-RO" sz="1600" dirty="0" smtClean="0">
                <a:solidFill>
                  <a:schemeClr val="tx1"/>
                </a:solidFill>
                <a:latin typeface="Trebuchet MS" panose="020B0603020202020204" pitchFamily="34" charset="0"/>
              </a:rPr>
              <a:t>publicat în M. </a:t>
            </a:r>
            <a:r>
              <a:rPr lang="ro-RO" sz="1600" dirty="0" smtClean="0">
                <a:solidFill>
                  <a:schemeClr val="tx1"/>
                </a:solidFill>
                <a:latin typeface="Trebuchet MS" panose="020B0603020202020204" pitchFamily="34" charset="0"/>
              </a:rPr>
              <a:t>Of. nr. 875/25.IX.2020</a:t>
            </a:r>
            <a:endParaRPr lang="ro-RO" sz="1600" i="1" dirty="0">
              <a:solidFill>
                <a:schemeClr val="tx1"/>
              </a:solidFill>
              <a:latin typeface="Trebuchet MS" panose="020B0603020202020204" pitchFamily="34" charset="0"/>
            </a:endParaRPr>
          </a:p>
          <a:p>
            <a:pPr algn="just">
              <a:buFont typeface="Wingdings" panose="05000000000000000000" pitchFamily="2" charset="2"/>
              <a:buChar char="q"/>
            </a:pPr>
            <a:r>
              <a:rPr lang="ro-RO" altLang="ro-RO" sz="1600" dirty="0">
                <a:solidFill>
                  <a:schemeClr val="tx1"/>
                </a:solidFill>
                <a:latin typeface="Trebuchet MS" panose="020B0603020202020204" pitchFamily="34" charset="0"/>
                <a:cs typeface="Tahoma" panose="020B0604030504040204" pitchFamily="34" charset="0"/>
              </a:rPr>
              <a:t>Ordinul nr. 3238/2021 </a:t>
            </a:r>
            <a:r>
              <a:rPr lang="ro-RO" altLang="ro-RO" sz="1600" i="1" dirty="0">
                <a:solidFill>
                  <a:schemeClr val="tx1"/>
                </a:solidFill>
                <a:latin typeface="Trebuchet MS" panose="020B0603020202020204" pitchFamily="34" charset="0"/>
                <a:cs typeface="Tahoma" panose="020B0604030504040204" pitchFamily="34" charset="0"/>
              </a:rPr>
              <a:t>pentru aprobarea Metodologiei </a:t>
            </a:r>
            <a:r>
              <a:rPr lang="it-IT" sz="1600" i="1" dirty="0">
                <a:solidFill>
                  <a:schemeClr val="tx1"/>
                </a:solidFill>
                <a:latin typeface="Trebuchet MS" panose="020B0603020202020204" pitchFamily="34" charset="0"/>
              </a:rPr>
              <a:t>privind dezvoltarea curriculumului la decizia şcolii</a:t>
            </a:r>
            <a:r>
              <a:rPr lang="ro-RO" sz="1600" b="1" i="1" dirty="0">
                <a:solidFill>
                  <a:schemeClr val="tx1"/>
                </a:solidFill>
                <a:latin typeface="Trebuchet MS" panose="020B0603020202020204" pitchFamily="34" charset="0"/>
              </a:rPr>
              <a:t>, </a:t>
            </a:r>
            <a:r>
              <a:rPr lang="ro-RO" sz="1600" dirty="0">
                <a:solidFill>
                  <a:schemeClr val="tx1"/>
                </a:solidFill>
                <a:latin typeface="Trebuchet MS" panose="020B0603020202020204" pitchFamily="34" charset="0"/>
              </a:rPr>
              <a:t>publicat în M. Of. </a:t>
            </a:r>
            <a:r>
              <a:rPr lang="ro-RO" sz="1600" dirty="0" smtClean="0">
                <a:solidFill>
                  <a:schemeClr val="tx1"/>
                </a:solidFill>
                <a:latin typeface="Trebuchet MS" panose="020B0603020202020204" pitchFamily="34" charset="0"/>
              </a:rPr>
              <a:t>nr.159/16.II.2021 </a:t>
            </a:r>
          </a:p>
          <a:p>
            <a:pPr algn="just">
              <a:buFont typeface="Wingdings" panose="05000000000000000000" pitchFamily="2" charset="2"/>
              <a:buChar char="q"/>
            </a:pPr>
            <a:r>
              <a:rPr lang="ro-RO" sz="1600" dirty="0" smtClean="0">
                <a:solidFill>
                  <a:schemeClr val="tx1"/>
                </a:solidFill>
                <a:latin typeface="Trebuchet MS" panose="020B0603020202020204" pitchFamily="34" charset="0"/>
              </a:rPr>
              <a:t>Ordinul </a:t>
            </a:r>
            <a:r>
              <a:rPr lang="ro-RO" sz="1600" dirty="0">
                <a:solidFill>
                  <a:schemeClr val="tx1"/>
                </a:solidFill>
                <a:latin typeface="Trebuchet MS" panose="020B0603020202020204" pitchFamily="34" charset="0"/>
              </a:rPr>
              <a:t>nr. 3239/2021 </a:t>
            </a:r>
            <a:r>
              <a:rPr lang="ro-RO" sz="1600" i="1" dirty="0">
                <a:solidFill>
                  <a:schemeClr val="tx1"/>
                </a:solidFill>
                <a:latin typeface="Trebuchet MS" panose="020B0603020202020204" pitchFamily="34" charset="0"/>
              </a:rPr>
              <a:t>privind aprobarea documentului de politici </a:t>
            </a:r>
            <a:r>
              <a:rPr lang="ro-RO" sz="1600" i="1" dirty="0" err="1">
                <a:solidFill>
                  <a:schemeClr val="tx1"/>
                </a:solidFill>
                <a:latin typeface="Trebuchet MS" panose="020B0603020202020204" pitchFamily="34" charset="0"/>
              </a:rPr>
              <a:t>educaţionale</a:t>
            </a:r>
            <a:r>
              <a:rPr lang="ro-RO" sz="1600" i="1" dirty="0">
                <a:solidFill>
                  <a:schemeClr val="tx1"/>
                </a:solidFill>
                <a:latin typeface="Trebuchet MS" panose="020B0603020202020204" pitchFamily="34" charset="0"/>
              </a:rPr>
              <a:t> Repere pentru proiectarea, actualizarea </a:t>
            </a:r>
            <a:r>
              <a:rPr lang="ro-RO" sz="1600" i="1" dirty="0" err="1">
                <a:solidFill>
                  <a:schemeClr val="tx1"/>
                </a:solidFill>
                <a:latin typeface="Trebuchet MS" panose="020B0603020202020204" pitchFamily="34" charset="0"/>
              </a:rPr>
              <a:t>şi</a:t>
            </a:r>
            <a:r>
              <a:rPr lang="ro-RO" sz="1600" i="1" dirty="0">
                <a:solidFill>
                  <a:schemeClr val="tx1"/>
                </a:solidFill>
                <a:latin typeface="Trebuchet MS" panose="020B0603020202020204" pitchFamily="34" charset="0"/>
              </a:rPr>
              <a:t> evaluarea Curriculumului </a:t>
            </a:r>
            <a:r>
              <a:rPr lang="ro-RO" sz="1600" i="1" dirty="0" err="1">
                <a:solidFill>
                  <a:schemeClr val="tx1"/>
                </a:solidFill>
                <a:latin typeface="Trebuchet MS" panose="020B0603020202020204" pitchFamily="34" charset="0"/>
              </a:rPr>
              <a:t>naţional</a:t>
            </a:r>
            <a:r>
              <a:rPr lang="ro-RO" sz="1600" i="1" dirty="0">
                <a:solidFill>
                  <a:schemeClr val="tx1"/>
                </a:solidFill>
                <a:latin typeface="Trebuchet MS" panose="020B0603020202020204" pitchFamily="34" charset="0"/>
              </a:rPr>
              <a:t>. Cadrul de </a:t>
            </a:r>
            <a:r>
              <a:rPr lang="ro-RO" sz="1600" i="1" dirty="0" err="1">
                <a:solidFill>
                  <a:schemeClr val="tx1"/>
                </a:solidFill>
                <a:latin typeface="Trebuchet MS" panose="020B0603020202020204" pitchFamily="34" charset="0"/>
              </a:rPr>
              <a:t>referinţă</a:t>
            </a:r>
            <a:r>
              <a:rPr lang="ro-RO" sz="1600" i="1" dirty="0">
                <a:solidFill>
                  <a:schemeClr val="tx1"/>
                </a:solidFill>
                <a:latin typeface="Trebuchet MS" panose="020B0603020202020204" pitchFamily="34" charset="0"/>
              </a:rPr>
              <a:t> al Curriculumului </a:t>
            </a:r>
            <a:r>
              <a:rPr lang="ro-RO" sz="1600" i="1" dirty="0" err="1" smtClean="0">
                <a:solidFill>
                  <a:schemeClr val="tx1"/>
                </a:solidFill>
                <a:latin typeface="Trebuchet MS" panose="020B0603020202020204" pitchFamily="34" charset="0"/>
              </a:rPr>
              <a:t>naţional</a:t>
            </a:r>
            <a:endParaRPr lang="ro-RO" sz="1600" i="1" dirty="0" smtClean="0">
              <a:solidFill>
                <a:schemeClr val="tx1"/>
              </a:solidFill>
              <a:latin typeface="Trebuchet MS" panose="020B0603020202020204" pitchFamily="34" charset="0"/>
            </a:endParaRPr>
          </a:p>
          <a:p>
            <a:pPr marL="45720" indent="0">
              <a:buNone/>
            </a:pPr>
            <a:r>
              <a:rPr lang="ro-RO" altLang="en-US" sz="1600" dirty="0">
                <a:solidFill>
                  <a:schemeClr val="tx1"/>
                </a:solidFill>
                <a:latin typeface="Trebuchet MS" panose="020B0603020202020204" pitchFamily="34" charset="0"/>
                <a:ea typeface="Tahoma" panose="020B0604030504040204" pitchFamily="34" charset="0"/>
                <a:cs typeface="Times New Roman" panose="02020603050405020304" pitchFamily="18" charset="0"/>
              </a:rPr>
              <a:t>Învățământul bilingv – limba spaniolă</a:t>
            </a:r>
            <a:r>
              <a:rPr lang="en-US" altLang="en-US" sz="1600" dirty="0" smtClean="0">
                <a:solidFill>
                  <a:schemeClr val="tx1"/>
                </a:solidFill>
                <a:latin typeface="Trebuchet MS" panose="020B0603020202020204" pitchFamily="34" charset="0"/>
                <a:ea typeface="Tahoma" panose="020B0604030504040204" pitchFamily="34" charset="0"/>
                <a:cs typeface="Times New Roman" panose="02020603050405020304" pitchFamily="18" charset="0"/>
              </a:rPr>
              <a:t>:</a:t>
            </a:r>
            <a:r>
              <a:rPr lang="ro-RO" altLang="en-US" sz="1600" dirty="0">
                <a:solidFill>
                  <a:schemeClr val="tx1"/>
                </a:solidFill>
                <a:latin typeface="Trebuchet MS" panose="020B0603020202020204" pitchFamily="34" charset="0"/>
                <a:ea typeface="Tahoma" panose="020B0604030504040204" pitchFamily="34" charset="0"/>
                <a:cs typeface="Times New Roman" panose="02020603050405020304" pitchFamily="18" charset="0"/>
              </a:rPr>
              <a:t/>
            </a:r>
            <a:br>
              <a:rPr lang="ro-RO" altLang="en-US" sz="1600" dirty="0">
                <a:solidFill>
                  <a:schemeClr val="tx1"/>
                </a:solidFill>
                <a:latin typeface="Trebuchet MS" panose="020B0603020202020204" pitchFamily="34" charset="0"/>
                <a:ea typeface="Tahoma" panose="020B0604030504040204" pitchFamily="34" charset="0"/>
                <a:cs typeface="Times New Roman" panose="02020603050405020304" pitchFamily="18" charset="0"/>
              </a:rPr>
            </a:br>
            <a:r>
              <a:rPr lang="ro-RO" altLang="en-US" sz="1600" b="1" dirty="0">
                <a:solidFill>
                  <a:schemeClr val="tx1"/>
                </a:solidFill>
                <a:latin typeface="Trebuchet MS" panose="020B0603020202020204" pitchFamily="34" charset="0"/>
                <a:cs typeface="Tahoma" panose="020B0604030504040204" pitchFamily="34" charset="0"/>
              </a:rPr>
              <a:t>ORDINUL </a:t>
            </a:r>
            <a:r>
              <a:rPr lang="ro-RO" altLang="ro-RO" sz="1600" i="1" dirty="0" smtClean="0">
                <a:solidFill>
                  <a:schemeClr val="tx1"/>
                </a:solidFill>
                <a:latin typeface="Trebuchet MS" panose="020B0603020202020204" pitchFamily="34" charset="0"/>
                <a:cs typeface="Tahoma" panose="020B0604030504040204" pitchFamily="34" charset="0"/>
              </a:rPr>
              <a:t>privind </a:t>
            </a:r>
            <a:r>
              <a:rPr lang="ro-RO" altLang="ro-RO" sz="1600" i="1" dirty="0">
                <a:solidFill>
                  <a:schemeClr val="tx1"/>
                </a:solidFill>
                <a:latin typeface="Trebuchet MS" panose="020B0603020202020204" pitchFamily="34" charset="0"/>
                <a:cs typeface="Tahoma" panose="020B0604030504040204" pitchFamily="34" charset="0"/>
              </a:rPr>
              <a:t>numirea unor profesori spanioli care vor desfășura activități didactice în cadrul secțiilor bilingve româno-spaniole din unități de învățământ preuniversitar de stat (nivel liceal) din România, în anul școlar 202</a:t>
            </a:r>
            <a:r>
              <a:rPr lang="en-US" altLang="ro-RO" sz="1600" i="1" dirty="0">
                <a:solidFill>
                  <a:schemeClr val="tx1"/>
                </a:solidFill>
                <a:latin typeface="Trebuchet MS" panose="020B0603020202020204" pitchFamily="34" charset="0"/>
                <a:cs typeface="Tahoma" panose="020B0604030504040204" pitchFamily="34" charset="0"/>
              </a:rPr>
              <a:t>2</a:t>
            </a:r>
            <a:r>
              <a:rPr lang="ro-RO" altLang="ro-RO" sz="1600" i="1" dirty="0">
                <a:solidFill>
                  <a:schemeClr val="tx1"/>
                </a:solidFill>
                <a:latin typeface="Trebuchet MS" panose="020B0603020202020204" pitchFamily="34" charset="0"/>
                <a:cs typeface="Tahoma" panose="020B0604030504040204" pitchFamily="34" charset="0"/>
              </a:rPr>
              <a:t>-20</a:t>
            </a:r>
            <a:r>
              <a:rPr lang="en-US" altLang="ro-RO" sz="1600" i="1" dirty="0">
                <a:solidFill>
                  <a:schemeClr val="tx1"/>
                </a:solidFill>
                <a:latin typeface="Trebuchet MS" panose="020B0603020202020204" pitchFamily="34" charset="0"/>
                <a:cs typeface="Tahoma" panose="020B0604030504040204" pitchFamily="34" charset="0"/>
              </a:rPr>
              <a:t>23</a:t>
            </a:r>
            <a:r>
              <a:rPr lang="ro-RO" altLang="ro-RO" sz="1600" dirty="0">
                <a:solidFill>
                  <a:schemeClr val="tx1"/>
                </a:solidFill>
                <a:latin typeface="Trebuchet MS" panose="020B0603020202020204" pitchFamily="34" charset="0"/>
                <a:cs typeface="Tahoma" panose="020B0604030504040204" pitchFamily="34" charset="0"/>
              </a:rPr>
              <a:t> </a:t>
            </a:r>
            <a:r>
              <a:rPr lang="ro-RO" altLang="ro-RO" sz="1600" dirty="0" smtClean="0">
                <a:solidFill>
                  <a:schemeClr val="tx1"/>
                </a:solidFill>
                <a:latin typeface="Trebuchet MS" panose="020B0603020202020204" pitchFamily="34" charset="0"/>
                <a:cs typeface="Tahoma" panose="020B0604030504040204" pitchFamily="34" charset="0"/>
              </a:rPr>
              <a:t>– București</a:t>
            </a:r>
            <a:r>
              <a:rPr lang="ro-RO" altLang="ro-RO" sz="1600" dirty="0">
                <a:solidFill>
                  <a:schemeClr val="tx1"/>
                </a:solidFill>
                <a:latin typeface="Trebuchet MS" panose="020B0603020202020204" pitchFamily="34" charset="0"/>
                <a:cs typeface="Tahoma" panose="020B0604030504040204" pitchFamily="34" charset="0"/>
              </a:rPr>
              <a:t>, Brașov, Cluj-Napoca, Constanța, Craiova, Oradea, Ploiești, Timișoara, Comuna Roșu (jud. Ilfov</a:t>
            </a:r>
            <a:r>
              <a:rPr lang="ro-RO" altLang="ro-RO" sz="1600" dirty="0" smtClean="0">
                <a:solidFill>
                  <a:schemeClr val="tx1"/>
                </a:solidFill>
                <a:latin typeface="Trebuchet MS" panose="020B0603020202020204" pitchFamily="34" charset="0"/>
                <a:cs typeface="Tahoma" panose="020B0604030504040204" pitchFamily="34" charset="0"/>
              </a:rPr>
              <a:t>) - </a:t>
            </a:r>
            <a:r>
              <a:rPr lang="ro-RO" altLang="en-US" sz="1600" dirty="0">
                <a:solidFill>
                  <a:srgbClr val="7030A0"/>
                </a:solidFill>
                <a:latin typeface="Trebuchet MS" panose="020B0603020202020204" pitchFamily="34" charset="0"/>
                <a:ea typeface="Tahoma" panose="020B0604030504040204" pitchFamily="34" charset="0"/>
                <a:cs typeface="Times New Roman" panose="02020603050405020304" pitchFamily="18" charset="0"/>
              </a:rPr>
              <a:t>aflat în circuit intern de avizare</a:t>
            </a:r>
            <a:endParaRPr lang="ro-RO" altLang="ro-RO" sz="1600" dirty="0">
              <a:solidFill>
                <a:schemeClr val="tx1"/>
              </a:solidFill>
              <a:latin typeface="Trebuchet MS" panose="020B0603020202020204" pitchFamily="34" charset="0"/>
              <a:cs typeface="Tahoma" panose="020B0604030504040204" pitchFamily="34" charset="0"/>
            </a:endParaRPr>
          </a:p>
          <a:p>
            <a:pPr marL="45720" indent="0" algn="just">
              <a:buNone/>
            </a:pPr>
            <a:endParaRPr lang="ro-RO" sz="1600" i="1" dirty="0">
              <a:solidFill>
                <a:schemeClr val="tx1"/>
              </a:solidFill>
              <a:latin typeface="Trebuchet MS" panose="020B060302020202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q"/>
            </a:pPr>
            <a:endParaRPr lang="en-US" sz="1600" i="1" dirty="0">
              <a:solidFill>
                <a:schemeClr val="tx1"/>
              </a:solidFill>
              <a:latin typeface="Trebuchet MS" panose="020B0603020202020204" pitchFamily="34" charset="0"/>
            </a:endParaRPr>
          </a:p>
        </p:txBody>
      </p:sp>
    </p:spTree>
    <p:extLst>
      <p:ext uri="{BB962C8B-B14F-4D97-AF65-F5344CB8AC3E}">
        <p14:creationId xmlns:p14="http://schemas.microsoft.com/office/powerpoint/2010/main" val="3117117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1646" y="539932"/>
            <a:ext cx="7315199" cy="646331"/>
          </a:xfrm>
          <a:prstGeom prst="rect">
            <a:avLst/>
          </a:prstGeom>
        </p:spPr>
        <p:txBody>
          <a:bodyPr wrap="square">
            <a:spAutoFit/>
          </a:bodyPr>
          <a:lstStyle/>
          <a:p>
            <a:endParaRPr lang="ro-RO" altLang="ro-RO" dirty="0">
              <a:latin typeface="Trebuchet MS" panose="020B0603020202020204" pitchFamily="34" charset="0"/>
              <a:ea typeface="Tahoma" panose="020B0604030504040204" pitchFamily="34" charset="0"/>
              <a:cs typeface="Tahoma" panose="020B0604030504040204" pitchFamily="34" charset="0"/>
            </a:endParaRPr>
          </a:p>
          <a:p>
            <a:endParaRPr lang="ro-RO" dirty="0"/>
          </a:p>
        </p:txBody>
      </p:sp>
      <p:sp>
        <p:nvSpPr>
          <p:cNvPr id="2" name="Content Placeholder 1"/>
          <p:cNvSpPr>
            <a:spLocks noGrp="1"/>
          </p:cNvSpPr>
          <p:nvPr>
            <p:ph idx="1"/>
          </p:nvPr>
        </p:nvSpPr>
        <p:spPr>
          <a:xfrm>
            <a:off x="836023" y="1497874"/>
            <a:ext cx="10223863" cy="4807132"/>
          </a:xfrm>
        </p:spPr>
        <p:txBody>
          <a:bodyPr>
            <a:noAutofit/>
          </a:bodyPr>
          <a:lstStyle/>
          <a:p>
            <a:pPr algn="just">
              <a:buFont typeface="Wingdings" panose="05000000000000000000" pitchFamily="2" charset="2"/>
              <a:buChar char="q"/>
            </a:pPr>
            <a:r>
              <a:rPr lang="ro-RO" sz="1600" b="1" dirty="0" smtClean="0">
                <a:solidFill>
                  <a:schemeClr val="tx1"/>
                </a:solidFill>
                <a:latin typeface="Trebuchet MS" panose="020B0603020202020204" pitchFamily="34" charset="0"/>
              </a:rPr>
              <a:t>Ordin</a:t>
            </a:r>
            <a:r>
              <a:rPr lang="en-US" sz="1600" b="1" dirty="0" err="1">
                <a:solidFill>
                  <a:schemeClr val="tx1"/>
                </a:solidFill>
                <a:latin typeface="Trebuchet MS" panose="020B0603020202020204" pitchFamily="34" charset="0"/>
              </a:rPr>
              <a:t>ul</a:t>
            </a:r>
            <a:r>
              <a:rPr lang="ro-RO" sz="1600" b="1" dirty="0">
                <a:solidFill>
                  <a:schemeClr val="tx1"/>
                </a:solidFill>
                <a:latin typeface="Trebuchet MS" panose="020B0603020202020204" pitchFamily="34" charset="0"/>
              </a:rPr>
              <a:t> nr.4.223/2022 </a:t>
            </a:r>
            <a:r>
              <a:rPr lang="ro-RO" sz="1600" b="1" i="1" dirty="0">
                <a:solidFill>
                  <a:schemeClr val="tx1"/>
                </a:solidFill>
                <a:latin typeface="Trebuchet MS" panose="020B0603020202020204" pitchFamily="34" charset="0"/>
              </a:rPr>
              <a:t>privind organizarea și desfășurarea activităților de suport didactic și metodic precum și a celor de mentorat didactic în unitățile de învățământ componente ale bazelor de practică pedagogică în anul școlar 2022-2023</a:t>
            </a:r>
            <a:endParaRPr lang="en-US" sz="1600" i="1" dirty="0">
              <a:solidFill>
                <a:schemeClr val="tx1"/>
              </a:solidFill>
              <a:latin typeface="Trebuchet MS" panose="020B0603020202020204" pitchFamily="34" charset="0"/>
            </a:endParaRPr>
          </a:p>
          <a:p>
            <a:pPr algn="just">
              <a:buFont typeface="Courier New" panose="02070309020205020404" pitchFamily="49" charset="0"/>
              <a:buChar char="o"/>
            </a:pPr>
            <a:r>
              <a:rPr lang="en-US" sz="1600" dirty="0" err="1">
                <a:solidFill>
                  <a:schemeClr val="tx1"/>
                </a:solidFill>
                <a:latin typeface="Trebuchet MS" panose="020B0603020202020204" pitchFamily="34" charset="0"/>
              </a:rPr>
              <a:t>Ordinul</a:t>
            </a:r>
            <a:r>
              <a:rPr lang="en-US" sz="1600" dirty="0">
                <a:solidFill>
                  <a:schemeClr val="tx1"/>
                </a:solidFill>
                <a:latin typeface="Trebuchet MS" panose="020B0603020202020204" pitchFamily="34" charset="0"/>
              </a:rPr>
              <a:t> r</a:t>
            </a:r>
            <a:r>
              <a:rPr lang="ro-RO" sz="1600" dirty="0" err="1">
                <a:solidFill>
                  <a:schemeClr val="tx1"/>
                </a:solidFill>
                <a:latin typeface="Trebuchet MS" panose="020B0603020202020204" pitchFamily="34" charset="0"/>
              </a:rPr>
              <a:t>eglementează</a:t>
            </a:r>
            <a:r>
              <a:rPr lang="ro-RO" sz="1600" dirty="0">
                <a:solidFill>
                  <a:schemeClr val="tx1"/>
                </a:solidFill>
                <a:latin typeface="Trebuchet MS" panose="020B0603020202020204" pitchFamily="34" charset="0"/>
              </a:rPr>
              <a:t> organizarea și desfășurarea activităților de suport didactic și metodic, precum și a celor de mentorat didactic în cadrul bazelor de practică pedagogică (BPP), organizate conform </a:t>
            </a:r>
            <a:r>
              <a:rPr lang="en-US" sz="1600" dirty="0" err="1">
                <a:solidFill>
                  <a:schemeClr val="tx1"/>
                </a:solidFill>
                <a:latin typeface="Trebuchet MS" panose="020B0603020202020204" pitchFamily="34" charset="0"/>
              </a:rPr>
              <a:t>Ordinului</a:t>
            </a:r>
            <a:r>
              <a:rPr lang="en-US" sz="1600" dirty="0">
                <a:solidFill>
                  <a:schemeClr val="tx1"/>
                </a:solidFill>
                <a:latin typeface="Trebuchet MS" panose="020B0603020202020204" pitchFamily="34" charset="0"/>
              </a:rPr>
              <a:t> </a:t>
            </a:r>
            <a:r>
              <a:rPr lang="en-US" sz="1600" dirty="0" err="1">
                <a:solidFill>
                  <a:schemeClr val="tx1"/>
                </a:solidFill>
                <a:latin typeface="Trebuchet MS" panose="020B0603020202020204" pitchFamily="34" charset="0"/>
              </a:rPr>
              <a:t>nr</a:t>
            </a:r>
            <a:r>
              <a:rPr lang="en-US" sz="1600" dirty="0">
                <a:solidFill>
                  <a:schemeClr val="tx1"/>
                </a:solidFill>
                <a:latin typeface="Trebuchet MS" panose="020B0603020202020204" pitchFamily="34" charset="0"/>
              </a:rPr>
              <a:t>. 3654 /2021</a:t>
            </a:r>
            <a:r>
              <a:rPr lang="ro-RO" sz="1600" dirty="0">
                <a:solidFill>
                  <a:schemeClr val="tx1"/>
                </a:solidFill>
                <a:latin typeface="Trebuchet MS" panose="020B0603020202020204" pitchFamily="34" charset="0"/>
              </a:rPr>
              <a:t>, în contextul implementării proiectului necompetitiv sistemic-POCU/904/6/25/Operațiune compozita OS 6.5, 6.6, cod SMIS 146587 - </a:t>
            </a:r>
            <a:r>
              <a:rPr lang="en-US" sz="1600" i="1" dirty="0" err="1">
                <a:solidFill>
                  <a:schemeClr val="tx1"/>
                </a:solidFill>
                <a:latin typeface="Trebuchet MS" panose="020B0603020202020204" pitchFamily="34" charset="0"/>
              </a:rPr>
              <a:t>Profesionalizarea</a:t>
            </a:r>
            <a:r>
              <a:rPr lang="en-US" sz="1600" i="1" dirty="0">
                <a:solidFill>
                  <a:schemeClr val="tx1"/>
                </a:solidFill>
                <a:latin typeface="Trebuchet MS" panose="020B0603020202020204" pitchFamily="34" charset="0"/>
              </a:rPr>
              <a:t> </a:t>
            </a:r>
            <a:r>
              <a:rPr lang="en-US" sz="1600" i="1" dirty="0" err="1">
                <a:solidFill>
                  <a:schemeClr val="tx1"/>
                </a:solidFill>
                <a:latin typeface="Trebuchet MS" panose="020B0603020202020204" pitchFamily="34" charset="0"/>
              </a:rPr>
              <a:t>carierei</a:t>
            </a:r>
            <a:r>
              <a:rPr lang="en-US" sz="1600" i="1" dirty="0">
                <a:solidFill>
                  <a:schemeClr val="tx1"/>
                </a:solidFill>
                <a:latin typeface="Trebuchet MS" panose="020B0603020202020204" pitchFamily="34" charset="0"/>
              </a:rPr>
              <a:t> </a:t>
            </a:r>
            <a:r>
              <a:rPr lang="en-US" sz="1600" i="1" dirty="0" err="1">
                <a:solidFill>
                  <a:schemeClr val="tx1"/>
                </a:solidFill>
                <a:latin typeface="Trebuchet MS" panose="020B0603020202020204" pitchFamily="34" charset="0"/>
              </a:rPr>
              <a:t>didactice</a:t>
            </a:r>
            <a:r>
              <a:rPr lang="en-US" sz="1600" i="1" dirty="0">
                <a:solidFill>
                  <a:schemeClr val="tx1"/>
                </a:solidFill>
                <a:latin typeface="Trebuchet MS" panose="020B0603020202020204" pitchFamily="34" charset="0"/>
              </a:rPr>
              <a:t> - PROF</a:t>
            </a:r>
            <a:r>
              <a:rPr lang="ro-RO" sz="1600" dirty="0">
                <a:solidFill>
                  <a:schemeClr val="tx1"/>
                </a:solidFill>
                <a:latin typeface="Trebuchet MS" panose="020B0603020202020204" pitchFamily="34" charset="0"/>
              </a:rPr>
              <a:t>, în care Ministerul Educației este beneficiar.</a:t>
            </a:r>
          </a:p>
          <a:p>
            <a:pPr algn="just">
              <a:buFont typeface="Wingdings" panose="05000000000000000000" pitchFamily="2" charset="2"/>
              <a:buChar char="Ø"/>
            </a:pPr>
            <a:endParaRPr lang="en-US" sz="1600" dirty="0">
              <a:solidFill>
                <a:schemeClr val="tx1"/>
              </a:solidFill>
              <a:latin typeface="Trebuchet MS" panose="020B0603020202020204" pitchFamily="34" charset="0"/>
            </a:endParaRPr>
          </a:p>
          <a:p>
            <a:pPr algn="just">
              <a:buFont typeface="Wingdings" panose="05000000000000000000" pitchFamily="2" charset="2"/>
              <a:buChar char="q"/>
            </a:pPr>
            <a:r>
              <a:rPr lang="ro-RO" sz="1600" b="1" dirty="0">
                <a:solidFill>
                  <a:schemeClr val="tx1"/>
                </a:solidFill>
                <a:latin typeface="Trebuchet MS" panose="020B0603020202020204" pitchFamily="34" charset="0"/>
              </a:rPr>
              <a:t>Ordin</a:t>
            </a:r>
            <a:r>
              <a:rPr lang="en-US" sz="1600" b="1" dirty="0" err="1">
                <a:solidFill>
                  <a:schemeClr val="tx1"/>
                </a:solidFill>
                <a:latin typeface="Trebuchet MS" panose="020B0603020202020204" pitchFamily="34" charset="0"/>
              </a:rPr>
              <a:t>ul</a:t>
            </a:r>
            <a:r>
              <a:rPr lang="ro-RO" sz="1600" b="1" dirty="0">
                <a:solidFill>
                  <a:schemeClr val="tx1"/>
                </a:solidFill>
                <a:latin typeface="Trebuchet MS" panose="020B0603020202020204" pitchFamily="34" charset="0"/>
              </a:rPr>
              <a:t> </a:t>
            </a:r>
            <a:r>
              <a:rPr lang="en-US" sz="1600" b="1" dirty="0">
                <a:solidFill>
                  <a:schemeClr val="tx1"/>
                </a:solidFill>
                <a:latin typeface="Trebuchet MS" panose="020B0603020202020204" pitchFamily="34" charset="0"/>
              </a:rPr>
              <a:t>nr.4224/6.07.2022</a:t>
            </a:r>
            <a:r>
              <a:rPr lang="ro-RO" sz="1600" b="1" dirty="0">
                <a:solidFill>
                  <a:schemeClr val="tx1"/>
                </a:solidFill>
                <a:latin typeface="Trebuchet MS" panose="020B0603020202020204" pitchFamily="34" charset="0"/>
              </a:rPr>
              <a:t> </a:t>
            </a:r>
            <a:r>
              <a:rPr lang="ro-RO" sz="1600" b="1" i="1" dirty="0">
                <a:solidFill>
                  <a:schemeClr val="tx1"/>
                </a:solidFill>
                <a:latin typeface="Trebuchet MS" panose="020B0603020202020204" pitchFamily="34" charset="0"/>
              </a:rPr>
              <a:t>pentru aprobarea Metodologiei-cadru privind asigurarea calității programelor pentru dezvoltarea profesională continuă a cadrelor didactice din învățământul preuniversitar și de acumulare a creditelor profesionale transferabile</a:t>
            </a:r>
          </a:p>
          <a:p>
            <a:pPr algn="just">
              <a:buFont typeface="Courier New" panose="02070309020205020404" pitchFamily="49" charset="0"/>
              <a:buChar char="o"/>
            </a:pPr>
            <a:r>
              <a:rPr lang="ro-RO" sz="1600" i="1" dirty="0">
                <a:solidFill>
                  <a:schemeClr val="tx1"/>
                </a:solidFill>
                <a:latin typeface="Trebuchet MS" panose="020B0603020202020204" pitchFamily="34" charset="0"/>
              </a:rPr>
              <a:t>Metodologi</a:t>
            </a:r>
            <a:r>
              <a:rPr lang="en-US" sz="1600" i="1" dirty="0">
                <a:solidFill>
                  <a:schemeClr val="tx1"/>
                </a:solidFill>
                <a:latin typeface="Trebuchet MS" panose="020B0603020202020204" pitchFamily="34" charset="0"/>
              </a:rPr>
              <a:t>a</a:t>
            </a:r>
            <a:r>
              <a:rPr lang="ro-RO" sz="1600" i="1" dirty="0">
                <a:solidFill>
                  <a:schemeClr val="tx1"/>
                </a:solidFill>
                <a:latin typeface="Trebuchet MS" panose="020B0603020202020204" pitchFamily="34" charset="0"/>
              </a:rPr>
              <a:t>-cadru </a:t>
            </a:r>
            <a:r>
              <a:rPr lang="ro-RO" sz="1600" dirty="0">
                <a:solidFill>
                  <a:schemeClr val="tx1"/>
                </a:solidFill>
                <a:latin typeface="Trebuchet MS" panose="020B0603020202020204" pitchFamily="34" charset="0"/>
              </a:rPr>
              <a:t>reglementează procesul de asigurare a calității programelor pentru dezvoltarea profesională continuă a cadrelor didactice din învățământul preuniversitar și de acumulare a creditelor profesionale transferabile.</a:t>
            </a:r>
          </a:p>
          <a:p>
            <a:pPr marL="0" indent="0" algn="just">
              <a:buNone/>
            </a:pPr>
            <a:r>
              <a:rPr lang="ro-RO" altLang="ro-RO" sz="1600" strike="sngStrike" dirty="0">
                <a:solidFill>
                  <a:schemeClr val="tx1"/>
                </a:solidFill>
                <a:latin typeface="Trebuchet MS" panose="020B0603020202020204" pitchFamily="34" charset="0"/>
                <a:cs typeface="Tahoma" panose="020B0604030504040204" pitchFamily="34" charset="0"/>
              </a:rPr>
              <a:t/>
            </a:r>
            <a:br>
              <a:rPr lang="ro-RO" altLang="ro-RO" sz="1600" strike="sngStrike" dirty="0">
                <a:solidFill>
                  <a:schemeClr val="tx1"/>
                </a:solidFill>
                <a:latin typeface="Trebuchet MS" panose="020B0603020202020204" pitchFamily="34" charset="0"/>
                <a:cs typeface="Tahoma" panose="020B0604030504040204" pitchFamily="34" charset="0"/>
              </a:rPr>
            </a:br>
            <a:r>
              <a:rPr lang="ro-RO" sz="1600" dirty="0">
                <a:solidFill>
                  <a:schemeClr val="tx1"/>
                </a:solidFill>
                <a:latin typeface="Trebuchet MS" panose="020B0603020202020204" pitchFamily="34" charset="0"/>
              </a:rPr>
              <a:t/>
            </a:r>
            <a:br>
              <a:rPr lang="ro-RO" sz="1600" dirty="0">
                <a:solidFill>
                  <a:schemeClr val="tx1"/>
                </a:solidFill>
                <a:latin typeface="Trebuchet MS" panose="020B0603020202020204" pitchFamily="34" charset="0"/>
              </a:rPr>
            </a:br>
            <a:endParaRPr lang="ro-RO" sz="1600" dirty="0">
              <a:solidFill>
                <a:schemeClr val="tx1"/>
              </a:solidFill>
              <a:latin typeface="Trebuchet MS" panose="020B0603020202020204" pitchFamily="34" charset="0"/>
            </a:endParaRPr>
          </a:p>
        </p:txBody>
      </p:sp>
    </p:spTree>
    <p:extLst>
      <p:ext uri="{BB962C8B-B14F-4D97-AF65-F5344CB8AC3E}">
        <p14:creationId xmlns:p14="http://schemas.microsoft.com/office/powerpoint/2010/main" val="3542699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1682" y="737118"/>
            <a:ext cx="10412930" cy="765111"/>
          </a:xfrm>
        </p:spPr>
        <p:txBody>
          <a:bodyPr>
            <a:normAutofit fontScale="90000"/>
          </a:bodyPr>
          <a:lstStyle/>
          <a:p>
            <a:pPr algn="ctr"/>
            <a:r>
              <a:rPr lang="ro-RO" altLang="ro-RO" sz="2000" b="1" dirty="0">
                <a:latin typeface="Trebuchet MS" panose="020B0603020202020204" pitchFamily="34" charset="0"/>
                <a:cs typeface="Times New Roman" panose="02020603050405020304" pitchFamily="18" charset="0"/>
              </a:rPr>
              <a:t/>
            </a:r>
            <a:br>
              <a:rPr lang="ro-RO" altLang="ro-RO" sz="2000" b="1" dirty="0">
                <a:latin typeface="Trebuchet MS" panose="020B0603020202020204" pitchFamily="34" charset="0"/>
                <a:cs typeface="Times New Roman" panose="02020603050405020304" pitchFamily="18" charset="0"/>
              </a:rPr>
            </a:br>
            <a:r>
              <a:rPr lang="ro-RO" altLang="ro-RO" sz="2000" b="1" dirty="0">
                <a:solidFill>
                  <a:schemeClr val="tx1"/>
                </a:solidFill>
                <a:latin typeface="Trebuchet MS" panose="020B0603020202020204" pitchFamily="34" charset="0"/>
                <a:cs typeface="Times New Roman" panose="02020603050405020304" pitchFamily="18" charset="0"/>
              </a:rPr>
              <a:t>METODOLOGII/CONVENȚII</a:t>
            </a:r>
            <a:r>
              <a:rPr lang="en-US" altLang="ro-RO" sz="2000" b="1" dirty="0">
                <a:solidFill>
                  <a:schemeClr val="tx1"/>
                </a:solidFill>
                <a:latin typeface="Trebuchet MS" panose="020B0603020202020204" pitchFamily="34" charset="0"/>
                <a:cs typeface="Times New Roman" panose="02020603050405020304" pitchFamily="18" charset="0"/>
              </a:rPr>
              <a:t> DE PARTENERIAT </a:t>
            </a:r>
            <a:r>
              <a:rPr lang="ro-RO" altLang="ro-RO" sz="2000" b="1" dirty="0">
                <a:solidFill>
                  <a:schemeClr val="tx1"/>
                </a:solidFill>
                <a:latin typeface="Trebuchet MS" panose="020B0603020202020204" pitchFamily="34" charset="0"/>
                <a:cs typeface="Times New Roman" panose="02020603050405020304" pitchFamily="18" charset="0"/>
              </a:rPr>
              <a:t>/ACORDURI DE COLAB</a:t>
            </a:r>
            <a:r>
              <a:rPr lang="ro-RO" altLang="ro-RO" sz="2000" dirty="0">
                <a:solidFill>
                  <a:schemeClr val="tx1"/>
                </a:solidFill>
                <a:latin typeface="Trebuchet MS" panose="020B0603020202020204" pitchFamily="34" charset="0"/>
                <a:cs typeface="Times New Roman" panose="02020603050405020304" pitchFamily="18" charset="0"/>
              </a:rPr>
              <a:t>ORARE </a:t>
            </a:r>
            <a:r>
              <a:rPr lang="ro-RO" altLang="ro-RO" sz="2000" dirty="0">
                <a:latin typeface="Trebuchet MS" panose="020B0603020202020204" pitchFamily="34" charset="0"/>
                <a:cs typeface="Times New Roman" panose="02020603050405020304" pitchFamily="18" charset="0"/>
              </a:rPr>
              <a:t/>
            </a:r>
            <a:br>
              <a:rPr lang="ro-RO" altLang="ro-RO" sz="2000" dirty="0">
                <a:latin typeface="Trebuchet MS" panose="020B0603020202020204" pitchFamily="34" charset="0"/>
                <a:cs typeface="Times New Roman" panose="02020603050405020304" pitchFamily="18" charset="0"/>
              </a:rPr>
            </a:br>
            <a:r>
              <a:rPr lang="ro-RO" altLang="ro-RO" sz="2000" dirty="0">
                <a:latin typeface="Trebuchet MS" panose="020B0603020202020204" pitchFamily="34" charset="0"/>
                <a:cs typeface="Times New Roman" panose="02020603050405020304" pitchFamily="18" charset="0"/>
              </a:rPr>
              <a:t/>
            </a:r>
            <a:br>
              <a:rPr lang="ro-RO" altLang="ro-RO" sz="2000" dirty="0">
                <a:latin typeface="Trebuchet MS" panose="020B0603020202020204" pitchFamily="34" charset="0"/>
                <a:cs typeface="Times New Roman" panose="02020603050405020304" pitchFamily="18" charset="0"/>
              </a:rPr>
            </a:br>
            <a:endParaRPr lang="ro-RO" sz="2000" dirty="0">
              <a:latin typeface="Trebuchet MS" panose="020B0603020202020204" pitchFamily="34" charset="0"/>
            </a:endParaRPr>
          </a:p>
        </p:txBody>
      </p:sp>
      <p:sp>
        <p:nvSpPr>
          <p:cNvPr id="3" name="Content Placeholder 2"/>
          <p:cNvSpPr>
            <a:spLocks noGrp="1"/>
          </p:cNvSpPr>
          <p:nvPr>
            <p:ph idx="1"/>
          </p:nvPr>
        </p:nvSpPr>
        <p:spPr>
          <a:xfrm>
            <a:off x="583474" y="1227909"/>
            <a:ext cx="11033760" cy="4620175"/>
          </a:xfrm>
        </p:spPr>
        <p:txBody>
          <a:bodyPr>
            <a:normAutofit fontScale="92500" lnSpcReduction="20000"/>
          </a:bodyPr>
          <a:lstStyle/>
          <a:p>
            <a:pPr algn="just"/>
            <a:endParaRPr lang="ro-RO" altLang="ro-RO" sz="14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algn="just"/>
            <a:endParaRPr lang="ro-RO" altLang="ro-RO" sz="1400" dirty="0">
              <a:solidFill>
                <a:schemeClr val="bg1"/>
              </a:solidFill>
              <a:latin typeface="Trebuchet MS" panose="020B0603020202020204" pitchFamily="34" charset="0"/>
              <a:ea typeface="Tahoma" panose="020B0604030504040204" pitchFamily="34" charset="0"/>
              <a:cs typeface="Tahoma" panose="020B0604030504040204" pitchFamily="34" charset="0"/>
            </a:endParaRPr>
          </a:p>
          <a:p>
            <a:pPr algn="just"/>
            <a:r>
              <a:rPr lang="en-US" altLang="ro-RO" sz="1500" dirty="0">
                <a:solidFill>
                  <a:schemeClr val="tx1"/>
                </a:solidFill>
                <a:latin typeface="Trebuchet MS" panose="020B0603020202020204" pitchFamily="34" charset="0"/>
                <a:cs typeface="Tahoma" panose="020B0604030504040204" pitchFamily="34" charset="0"/>
              </a:rPr>
              <a:t>Protocol de </a:t>
            </a:r>
            <a:r>
              <a:rPr lang="en-US" altLang="ro-RO" sz="1500" dirty="0" err="1">
                <a:solidFill>
                  <a:schemeClr val="tx1"/>
                </a:solidFill>
                <a:latin typeface="Trebuchet MS" panose="020B0603020202020204" pitchFamily="34" charset="0"/>
                <a:cs typeface="Tahoma" panose="020B0604030504040204" pitchFamily="34" charset="0"/>
              </a:rPr>
              <a:t>colaborare</a:t>
            </a:r>
            <a:r>
              <a:rPr lang="en-US" altLang="ro-RO" sz="1500" dirty="0">
                <a:solidFill>
                  <a:schemeClr val="tx1"/>
                </a:solidFill>
                <a:latin typeface="Trebuchet MS" panose="020B0603020202020204" pitchFamily="34" charset="0"/>
                <a:cs typeface="Tahoma" panose="020B0604030504040204" pitchFamily="34" charset="0"/>
              </a:rPr>
              <a:t> </a:t>
            </a:r>
            <a:r>
              <a:rPr lang="ro-RO" altLang="ro-RO" sz="1500" dirty="0">
                <a:solidFill>
                  <a:schemeClr val="tx1"/>
                </a:solidFill>
                <a:latin typeface="Trebuchet MS" panose="020B0603020202020204" pitchFamily="34" charset="0"/>
                <a:cs typeface="Tahoma" panose="020B0604030504040204" pitchFamily="34" charset="0"/>
              </a:rPr>
              <a:t>între Ministerul Educației Naționale și Asociația Română a Profesorilor de Limba Franceză privind </a:t>
            </a:r>
            <a:r>
              <a:rPr lang="ro-RO" sz="1500" dirty="0">
                <a:solidFill>
                  <a:schemeClr val="tx1"/>
                </a:solidFill>
                <a:latin typeface="Trebuchet MS" panose="020B0603020202020204" pitchFamily="34" charset="0"/>
              </a:rPr>
              <a:t>implementarea unei serii de acțiuni</a:t>
            </a:r>
            <a:r>
              <a:rPr lang="ro-RO" sz="1500" b="1" dirty="0">
                <a:solidFill>
                  <a:schemeClr val="tx1"/>
                </a:solidFill>
                <a:latin typeface="Trebuchet MS" panose="020B0603020202020204" pitchFamily="34" charset="0"/>
              </a:rPr>
              <a:t> </a:t>
            </a:r>
            <a:r>
              <a:rPr lang="ro-RO" sz="1500" dirty="0">
                <a:solidFill>
                  <a:schemeClr val="tx1"/>
                </a:solidFill>
                <a:latin typeface="Trebuchet MS" panose="020B0603020202020204" pitchFamily="34" charset="0"/>
              </a:rPr>
              <a:t>culturale și educative adresate elevilor și cadrelor didactice pentru promovarea limbii franceze și a francofoniei în învățământul preuniversitar – nr. </a:t>
            </a:r>
            <a:r>
              <a:rPr lang="en-US" sz="1500" dirty="0">
                <a:solidFill>
                  <a:schemeClr val="tx1"/>
                </a:solidFill>
                <a:latin typeface="Trebuchet MS" panose="020B0603020202020204" pitchFamily="34" charset="0"/>
              </a:rPr>
              <a:t>ME </a:t>
            </a:r>
            <a:r>
              <a:rPr lang="fr-FR" sz="1500" dirty="0">
                <a:solidFill>
                  <a:schemeClr val="tx1"/>
                </a:solidFill>
                <a:latin typeface="Trebuchet MS" panose="020B0603020202020204" pitchFamily="34" charset="0"/>
              </a:rPr>
              <a:t>9307/15.03.2022, nr. ARPF 95/15.03.2022</a:t>
            </a:r>
            <a:r>
              <a:rPr lang="ro-RO" sz="1500" dirty="0">
                <a:solidFill>
                  <a:schemeClr val="tx1"/>
                </a:solidFill>
                <a:latin typeface="Trebuchet MS" panose="020B0603020202020204" pitchFamily="34" charset="0"/>
              </a:rPr>
              <a:t>.</a:t>
            </a:r>
          </a:p>
          <a:p>
            <a:pPr algn="just"/>
            <a:r>
              <a:rPr lang="ro-RO" altLang="ro-RO" sz="1500" dirty="0">
                <a:solidFill>
                  <a:schemeClr val="tx1"/>
                </a:solidFill>
                <a:latin typeface="Trebuchet MS" panose="020B0603020202020204" pitchFamily="34" charset="0"/>
                <a:cs typeface="Tahoma" panose="020B0604030504040204" pitchFamily="34" charset="0"/>
              </a:rPr>
              <a:t>Convenția DELE  - A</a:t>
            </a:r>
            <a:r>
              <a:rPr lang="fr-FR" altLang="ro-RO" sz="1500" dirty="0">
                <a:solidFill>
                  <a:schemeClr val="tx1"/>
                </a:solidFill>
                <a:latin typeface="Trebuchet MS" panose="020B0603020202020204" pitchFamily="34" charset="0"/>
                <a:cs typeface="Tahoma" panose="020B0604030504040204" pitchFamily="34" charset="0"/>
              </a:rPr>
              <a:t>ct </a:t>
            </a:r>
            <a:r>
              <a:rPr lang="fr-FR" altLang="ro-RO" sz="1500" dirty="0" err="1">
                <a:solidFill>
                  <a:schemeClr val="tx1"/>
                </a:solidFill>
                <a:latin typeface="Trebuchet MS" panose="020B0603020202020204" pitchFamily="34" charset="0"/>
                <a:cs typeface="Tahoma" panose="020B0604030504040204" pitchFamily="34" charset="0"/>
              </a:rPr>
              <a:t>adițional</a:t>
            </a:r>
            <a:r>
              <a:rPr lang="fr-FR" altLang="ro-RO" sz="1500" dirty="0">
                <a:solidFill>
                  <a:schemeClr val="tx1"/>
                </a:solidFill>
                <a:latin typeface="Trebuchet MS" panose="020B0603020202020204" pitchFamily="34" charset="0"/>
                <a:cs typeface="Tahoma" panose="020B0604030504040204" pitchFamily="34" charset="0"/>
              </a:rPr>
              <a:t> de </a:t>
            </a:r>
            <a:r>
              <a:rPr lang="fr-FR" altLang="ro-RO" sz="1500" dirty="0" err="1">
                <a:solidFill>
                  <a:schemeClr val="tx1"/>
                </a:solidFill>
                <a:latin typeface="Trebuchet MS" panose="020B0603020202020204" pitchFamily="34" charset="0"/>
                <a:cs typeface="Tahoma" panose="020B0604030504040204" pitchFamily="34" charset="0"/>
              </a:rPr>
              <a:t>modificare</a:t>
            </a:r>
            <a:r>
              <a:rPr lang="fr-FR"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și</a:t>
            </a:r>
            <a:r>
              <a:rPr lang="fr-FR"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completare</a:t>
            </a:r>
            <a:r>
              <a:rPr lang="fr-FR" altLang="ro-RO" sz="1500" dirty="0">
                <a:solidFill>
                  <a:schemeClr val="tx1"/>
                </a:solidFill>
                <a:latin typeface="Trebuchet MS" panose="020B0603020202020204" pitchFamily="34" charset="0"/>
                <a:cs typeface="Tahoma" panose="020B0604030504040204" pitchFamily="34" charset="0"/>
              </a:rPr>
              <a:t> a</a:t>
            </a:r>
            <a:r>
              <a:rPr lang="ro-RO"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acordului</a:t>
            </a:r>
            <a:r>
              <a:rPr lang="fr-FR" altLang="ro-RO" sz="1500" dirty="0">
                <a:solidFill>
                  <a:schemeClr val="tx1"/>
                </a:solidFill>
                <a:latin typeface="Trebuchet MS" panose="020B0603020202020204" pitchFamily="34" charset="0"/>
                <a:cs typeface="Tahoma" panose="020B0604030504040204" pitchFamily="34" charset="0"/>
              </a:rPr>
              <a:t> de </a:t>
            </a:r>
            <a:r>
              <a:rPr lang="fr-FR" altLang="ro-RO" sz="1500" dirty="0" err="1">
                <a:solidFill>
                  <a:schemeClr val="tx1"/>
                </a:solidFill>
                <a:latin typeface="Trebuchet MS" panose="020B0603020202020204" pitchFamily="34" charset="0"/>
                <a:cs typeface="Tahoma" panose="020B0604030504040204" pitchFamily="34" charset="0"/>
              </a:rPr>
              <a:t>colaborare</a:t>
            </a:r>
            <a:r>
              <a:rPr lang="fr-FR"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semnat</a:t>
            </a:r>
            <a:r>
              <a:rPr lang="fr-FR"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între</a:t>
            </a:r>
            <a:r>
              <a:rPr lang="ro-RO"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Ministerul</a:t>
            </a:r>
            <a:r>
              <a:rPr lang="fr-FR"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Educației</a:t>
            </a:r>
            <a:r>
              <a:rPr lang="fr-FR" altLang="ro-RO" sz="1500" dirty="0">
                <a:solidFill>
                  <a:schemeClr val="tx1"/>
                </a:solidFill>
                <a:latin typeface="Trebuchet MS" panose="020B0603020202020204" pitchFamily="34" charset="0"/>
                <a:cs typeface="Tahoma" panose="020B0604030504040204" pitchFamily="34" charset="0"/>
              </a:rPr>
              <a:t> </a:t>
            </a:r>
            <a:r>
              <a:rPr lang="ro-RO" altLang="ro-RO" sz="1500" dirty="0">
                <a:solidFill>
                  <a:schemeClr val="tx1"/>
                </a:solidFill>
                <a:latin typeface="Trebuchet MS" panose="020B0603020202020204" pitchFamily="34" charset="0"/>
                <a:cs typeface="Tahoma" panose="020B0604030504040204" pitchFamily="34" charset="0"/>
              </a:rPr>
              <a:t>și</a:t>
            </a:r>
            <a:r>
              <a:rPr lang="fr-FR"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Cercetării</a:t>
            </a:r>
            <a:r>
              <a:rPr lang="fr-FR"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Științifice</a:t>
            </a:r>
            <a:r>
              <a:rPr lang="fr-FR"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din</a:t>
            </a:r>
            <a:r>
              <a:rPr lang="fr-FR" altLang="ro-RO" sz="1500" dirty="0">
                <a:solidFill>
                  <a:schemeClr val="tx1"/>
                </a:solidFill>
                <a:latin typeface="Trebuchet MS" panose="020B0603020202020204" pitchFamily="34" charset="0"/>
                <a:cs typeface="Tahoma" panose="020B0604030504040204" pitchFamily="34" charset="0"/>
              </a:rPr>
              <a:t> </a:t>
            </a:r>
            <a:r>
              <a:rPr lang="ro-RO" altLang="ro-RO" sz="1500" dirty="0">
                <a:solidFill>
                  <a:schemeClr val="tx1"/>
                </a:solidFill>
                <a:latin typeface="Trebuchet MS" panose="020B0603020202020204" pitchFamily="34" charset="0"/>
                <a:cs typeface="Tahoma" panose="020B0604030504040204" pitchFamily="34" charset="0"/>
              </a:rPr>
              <a:t>R</a:t>
            </a:r>
            <a:r>
              <a:rPr lang="fr-FR" altLang="ro-RO" sz="1500" dirty="0" err="1">
                <a:solidFill>
                  <a:schemeClr val="tx1"/>
                </a:solidFill>
                <a:latin typeface="Trebuchet MS" panose="020B0603020202020204" pitchFamily="34" charset="0"/>
                <a:cs typeface="Tahoma" panose="020B0604030504040204" pitchFamily="34" charset="0"/>
              </a:rPr>
              <a:t>omânia</a:t>
            </a:r>
            <a:r>
              <a:rPr lang="ro-RO"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și</a:t>
            </a:r>
            <a:r>
              <a:rPr lang="fr-FR"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Institutul</a:t>
            </a:r>
            <a:r>
              <a:rPr lang="fr-FR" altLang="ro-RO" sz="1500" dirty="0">
                <a:solidFill>
                  <a:schemeClr val="tx1"/>
                </a:solidFill>
                <a:latin typeface="Trebuchet MS" panose="020B0603020202020204" pitchFamily="34" charset="0"/>
                <a:cs typeface="Tahoma" panose="020B0604030504040204" pitchFamily="34" charset="0"/>
              </a:rPr>
              <a:t> Cervantes </a:t>
            </a:r>
            <a:r>
              <a:rPr lang="ro-RO" altLang="ro-RO" sz="1500" dirty="0">
                <a:solidFill>
                  <a:schemeClr val="tx1"/>
                </a:solidFill>
                <a:latin typeface="Trebuchet MS" panose="020B0603020202020204" pitchFamily="34" charset="0"/>
                <a:cs typeface="Tahoma" panose="020B0604030504040204" pitchFamily="34" charset="0"/>
              </a:rPr>
              <a:t> </a:t>
            </a:r>
            <a:r>
              <a:rPr lang="fr-FR" altLang="ro-RO" sz="1500" dirty="0" err="1">
                <a:solidFill>
                  <a:schemeClr val="tx1"/>
                </a:solidFill>
                <a:latin typeface="Trebuchet MS" panose="020B0603020202020204" pitchFamily="34" charset="0"/>
                <a:cs typeface="Tahoma" panose="020B0604030504040204" pitchFamily="34" charset="0"/>
              </a:rPr>
              <a:t>din</a:t>
            </a:r>
            <a:r>
              <a:rPr lang="fr-FR" altLang="ro-RO" sz="1500" dirty="0">
                <a:solidFill>
                  <a:schemeClr val="tx1"/>
                </a:solidFill>
                <a:latin typeface="Trebuchet MS" panose="020B0603020202020204" pitchFamily="34" charset="0"/>
                <a:cs typeface="Tahoma" panose="020B0604030504040204" pitchFamily="34" charset="0"/>
              </a:rPr>
              <a:t> 24 </a:t>
            </a:r>
            <a:r>
              <a:rPr lang="fr-FR" altLang="ro-RO" sz="1500" dirty="0" err="1">
                <a:solidFill>
                  <a:schemeClr val="tx1"/>
                </a:solidFill>
                <a:latin typeface="Trebuchet MS" panose="020B0603020202020204" pitchFamily="34" charset="0"/>
                <a:cs typeface="Tahoma" panose="020B0604030504040204" pitchFamily="34" charset="0"/>
              </a:rPr>
              <a:t>martie</a:t>
            </a:r>
            <a:r>
              <a:rPr lang="fr-FR" altLang="ro-RO" sz="1500" dirty="0">
                <a:solidFill>
                  <a:schemeClr val="tx1"/>
                </a:solidFill>
                <a:latin typeface="Trebuchet MS" panose="020B0603020202020204" pitchFamily="34" charset="0"/>
                <a:cs typeface="Tahoma" panose="020B0604030504040204" pitchFamily="34" charset="0"/>
              </a:rPr>
              <a:t> 2009</a:t>
            </a:r>
            <a:r>
              <a:rPr lang="ro-RO" altLang="ro-RO" sz="1500" dirty="0">
                <a:solidFill>
                  <a:schemeClr val="tx1"/>
                </a:solidFill>
                <a:latin typeface="Trebuchet MS" panose="020B0603020202020204" pitchFamily="34" charset="0"/>
                <a:cs typeface="Tahoma" panose="020B0604030504040204" pitchFamily="34" charset="0"/>
              </a:rPr>
              <a:t>, nr. 9772/ 24.06.2015.</a:t>
            </a:r>
            <a:endParaRPr lang="en-US" sz="1500" dirty="0">
              <a:solidFill>
                <a:schemeClr val="tx1"/>
              </a:solidFill>
              <a:latin typeface="Trebuchet MS" panose="020B0603020202020204" pitchFamily="34" charset="0"/>
            </a:endParaRPr>
          </a:p>
          <a:p>
            <a:pPr algn="just"/>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Metodologi</a:t>
            </a:r>
            <a:r>
              <a:rPr lang="ro-RO"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a</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de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organizare</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secțiilor</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bilingve</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francofone</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incluse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în</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proiectul</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bilateral</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franco-</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român</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en-US"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De la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învățământul</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bilingv</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către</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filierele</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universitare</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fr-FR" altLang="ro-RO" sz="1500" dirty="0" err="1">
                <a:solidFill>
                  <a:schemeClr val="tx1"/>
                </a:solidFill>
                <a:latin typeface="Trebuchet MS" panose="020B0603020202020204" pitchFamily="34" charset="0"/>
                <a:ea typeface="Tahoma" panose="020B0604030504040204" pitchFamily="34" charset="0"/>
                <a:cs typeface="Tahoma" panose="020B0604030504040204" pitchFamily="34" charset="0"/>
              </a:rPr>
              <a:t>francofone</a:t>
            </a:r>
            <a:r>
              <a:rPr lang="fr-FR"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a:t>
            </a:r>
            <a:r>
              <a:rPr lang="ro-RO"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 aprobată prin ordinul ministrului educației naționale nr. 4424/28.08.2014, publicată în M. Of. nr. </a:t>
            </a:r>
            <a:r>
              <a:rPr lang="en-US"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658/08.09.2014</a:t>
            </a:r>
            <a:r>
              <a:rPr lang="ro-RO"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a:t>
            </a:r>
          </a:p>
          <a:p>
            <a:pPr algn="just"/>
            <a:r>
              <a:rPr lang="ro-RO"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Convenția de parteneriat nr. 9801/29.08.2014 între Institutul Francez din România și Ministerul Educației Naționale în vederea implementării unei serii de acțiuni culturale și educative adresate elevilor și cadrelor didactice pentru promovarea limbii franceze și a francofoniei în învățământul preuniversitar (recunoașterea și echivalarea DELF A1, A2 sau superior).</a:t>
            </a:r>
            <a:endParaRPr lang="en-US"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endParaRPr>
          </a:p>
          <a:p>
            <a:pPr algn="just"/>
            <a:r>
              <a:rPr lang="ro-RO" altLang="ro-RO" sz="1500" dirty="0">
                <a:solidFill>
                  <a:schemeClr val="tx1"/>
                </a:solidFill>
                <a:latin typeface="Trebuchet MS" panose="020B0603020202020204" pitchFamily="34" charset="0"/>
                <a:ea typeface="Tahoma" panose="020B0604030504040204" pitchFamily="34" charset="0"/>
                <a:cs typeface="Tahoma" panose="020B0604030504040204" pitchFamily="34" charset="0"/>
              </a:rPr>
              <a:t>Acord de colaborare (nr. 43 /DS/ 04.02.2014) între Institutul Francez din România și Ministerul Educației Naționale privind recunoașterea participării cadrelor didactice la activitățile de formare continuă realizate de Institutul Francez din România și acordarea de credite profesionale.</a:t>
            </a:r>
          </a:p>
          <a:p>
            <a:pPr algn="just"/>
            <a:r>
              <a:rPr lang="ro-RO" sz="1500" b="1" dirty="0">
                <a:solidFill>
                  <a:schemeClr val="tx1"/>
                </a:solidFill>
                <a:latin typeface="Trebuchet MS" panose="020B0603020202020204" pitchFamily="34" charset="0"/>
              </a:rPr>
              <a:t>Protocol de colaborare  între Ministerul Educației din România și </a:t>
            </a:r>
            <a:r>
              <a:rPr lang="ro-RO" sz="1500" b="1" i="1" dirty="0" err="1">
                <a:solidFill>
                  <a:schemeClr val="tx1"/>
                </a:solidFill>
                <a:latin typeface="Trebuchet MS" panose="020B0603020202020204" pitchFamily="34" charset="0"/>
              </a:rPr>
              <a:t>Sharing</a:t>
            </a:r>
            <a:r>
              <a:rPr lang="ro-RO" sz="1500" b="1" i="1" dirty="0">
                <a:solidFill>
                  <a:schemeClr val="tx1"/>
                </a:solidFill>
                <a:latin typeface="Trebuchet MS" panose="020B0603020202020204" pitchFamily="34" charset="0"/>
              </a:rPr>
              <a:t> </a:t>
            </a:r>
            <a:r>
              <a:rPr lang="ro-RO" sz="1500" b="1" i="1" dirty="0" err="1">
                <a:solidFill>
                  <a:schemeClr val="tx1"/>
                </a:solidFill>
                <a:latin typeface="Trebuchet MS" panose="020B0603020202020204" pitchFamily="34" charset="0"/>
              </a:rPr>
              <a:t>One</a:t>
            </a:r>
            <a:r>
              <a:rPr lang="ro-RO" sz="1500" b="1" i="1" dirty="0">
                <a:solidFill>
                  <a:schemeClr val="tx1"/>
                </a:solidFill>
                <a:latin typeface="Trebuchet MS" panose="020B0603020202020204" pitchFamily="34" charset="0"/>
              </a:rPr>
              <a:t> </a:t>
            </a:r>
            <a:r>
              <a:rPr lang="ro-RO" sz="1500" b="1" i="1" dirty="0" err="1">
                <a:solidFill>
                  <a:schemeClr val="tx1"/>
                </a:solidFill>
                <a:latin typeface="Trebuchet MS" panose="020B0603020202020204" pitchFamily="34" charset="0"/>
              </a:rPr>
              <a:t>Language</a:t>
            </a:r>
            <a:r>
              <a:rPr lang="ro-RO" sz="1500" b="1" dirty="0">
                <a:solidFill>
                  <a:schemeClr val="tx1"/>
                </a:solidFill>
                <a:latin typeface="Trebuchet MS" panose="020B0603020202020204" pitchFamily="34" charset="0"/>
              </a:rPr>
              <a:t> (SOL) din Regatul Unit al Marii Britanii și al Irlandei de Nord.</a:t>
            </a:r>
            <a:r>
              <a:rPr lang="ro-RO" sz="1500" dirty="0">
                <a:solidFill>
                  <a:schemeClr val="tx1"/>
                </a:solidFill>
                <a:latin typeface="Trebuchet MS" panose="020B0603020202020204" pitchFamily="34" charset="0"/>
              </a:rPr>
              <a:t> Documentul vizează derularea unui program de cooperare, axat pe schimbul de experiență și bune practici în predarea limbii engleze, în baza căruia cadre didactice specializate în predarea limbii engleze ca limbă modernă (din țări în care limba engleză este limbă oficială) pot fi primite în România pentru desfășurarea de activități didactice în unitățile de învățământ preuniversitar de stat și instituțiile de învățământ superior acreditate din România. </a:t>
            </a:r>
          </a:p>
          <a:p>
            <a:pPr algn="just"/>
            <a:endParaRPr lang="ro-RO" sz="1500" dirty="0">
              <a:solidFill>
                <a:schemeClr val="bg1"/>
              </a:solidFill>
              <a:latin typeface="Trebuchet MS" panose="020B0603020202020204" pitchFamily="34" charset="0"/>
            </a:endParaRPr>
          </a:p>
          <a:p>
            <a:pPr algn="just"/>
            <a:endParaRPr lang="ro-RO" altLang="ro-RO" sz="1500" dirty="0">
              <a:solidFill>
                <a:schemeClr val="bg1"/>
              </a:solidFill>
              <a:latin typeface="Trebuchet MS" panose="020B0603020202020204" pitchFamily="34" charset="0"/>
              <a:cs typeface="Tahoma" panose="020B0604030504040204" pitchFamily="34" charset="0"/>
            </a:endParaRPr>
          </a:p>
          <a:p>
            <a:pPr algn="just"/>
            <a:endParaRPr lang="ro-RO" altLang="ro-RO" sz="1500" dirty="0">
              <a:latin typeface="Trebuchet MS" panose="020B0603020202020204" pitchFamily="34" charset="0"/>
              <a:ea typeface="Tahoma" panose="020B0604030504040204" pitchFamily="34" charset="0"/>
              <a:cs typeface="Tahoma" panose="020B0604030504040204" pitchFamily="34" charset="0"/>
            </a:endParaRPr>
          </a:p>
          <a:p>
            <a:endParaRPr lang="ro-RO" dirty="0"/>
          </a:p>
        </p:txBody>
      </p:sp>
    </p:spTree>
    <p:extLst>
      <p:ext uri="{BB962C8B-B14F-4D97-AF65-F5344CB8AC3E}">
        <p14:creationId xmlns:p14="http://schemas.microsoft.com/office/powerpoint/2010/main" val="1937568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83949" y="2065175"/>
            <a:ext cx="11075436" cy="1847461"/>
          </a:xfrm>
        </p:spPr>
        <p:txBody>
          <a:bodyPr>
            <a:normAutofit fontScale="90000"/>
          </a:bodyPr>
          <a:lstStyle/>
          <a:p>
            <a:pPr algn="ctr"/>
            <a:r>
              <a:rPr lang="ro-RO" sz="2400" smtClean="0">
                <a:solidFill>
                  <a:srgbClr val="002060"/>
                </a:solidFill>
                <a:latin typeface="Rockwell" panose="02060603020205020403" pitchFamily="18" charset="0"/>
              </a:rPr>
              <a:t> </a:t>
            </a:r>
            <a:br>
              <a:rPr lang="ro-RO" sz="2400" smtClean="0">
                <a:solidFill>
                  <a:srgbClr val="002060"/>
                </a:solidFill>
                <a:latin typeface="Rockwell" panose="02060603020205020403" pitchFamily="18" charset="0"/>
              </a:rPr>
            </a:br>
            <a:r>
              <a:rPr lang="ro-RO" sz="2400">
                <a:solidFill>
                  <a:srgbClr val="002060"/>
                </a:solidFill>
                <a:latin typeface="Rockwell" panose="02060603020205020403" pitchFamily="18" charset="0"/>
              </a:rPr>
              <a:t/>
            </a:r>
            <a:br>
              <a:rPr lang="ro-RO" sz="2400">
                <a:solidFill>
                  <a:srgbClr val="002060"/>
                </a:solidFill>
                <a:latin typeface="Rockwell" panose="02060603020205020403" pitchFamily="18" charset="0"/>
              </a:rPr>
            </a:br>
            <a:r>
              <a:rPr lang="ro-RO" sz="2400" smtClean="0">
                <a:solidFill>
                  <a:srgbClr val="002060"/>
                </a:solidFill>
                <a:latin typeface="Rockwell" panose="02060603020205020403" pitchFamily="18" charset="0"/>
              </a:rPr>
              <a:t>RĂBDARE</a:t>
            </a:r>
            <a:r>
              <a:rPr lang="ro-RO" sz="2400" dirty="0">
                <a:solidFill>
                  <a:srgbClr val="002060"/>
                </a:solidFill>
                <a:latin typeface="Rockwell" panose="02060603020205020403" pitchFamily="18" charset="0"/>
              </a:rPr>
              <a:t>, OPTIMISM, CREATIVITATE ȘI MULT SUCCES ÎN ANUL ȘCOLAR 2022-2023</a:t>
            </a:r>
            <a:r>
              <a:rPr lang="ro-RO" sz="2400" dirty="0" smtClean="0">
                <a:solidFill>
                  <a:srgbClr val="002060"/>
                </a:solidFill>
                <a:latin typeface="Rockwell" panose="02060603020205020403" pitchFamily="18" charset="0"/>
              </a:rPr>
              <a:t>!</a:t>
            </a:r>
            <a:br>
              <a:rPr lang="ro-RO" sz="2400" dirty="0" smtClean="0">
                <a:solidFill>
                  <a:srgbClr val="002060"/>
                </a:solidFill>
                <a:latin typeface="Rockwell" panose="02060603020205020403" pitchFamily="18" charset="0"/>
              </a:rPr>
            </a:br>
            <a:r>
              <a:rPr lang="ro-RO" sz="2400" dirty="0">
                <a:solidFill>
                  <a:srgbClr val="002060"/>
                </a:solidFill>
                <a:latin typeface="Rockwell" panose="02060603020205020403" pitchFamily="18" charset="0"/>
              </a:rPr>
              <a:t/>
            </a:r>
            <a:br>
              <a:rPr lang="ro-RO" sz="2400" dirty="0">
                <a:solidFill>
                  <a:srgbClr val="002060"/>
                </a:solidFill>
                <a:latin typeface="Rockwell" panose="02060603020205020403" pitchFamily="18" charset="0"/>
              </a:rPr>
            </a:br>
            <a:r>
              <a:rPr lang="ro-RO" sz="2400" dirty="0" smtClean="0">
                <a:solidFill>
                  <a:srgbClr val="002060"/>
                </a:solidFill>
                <a:latin typeface="Rockwell" panose="02060603020205020403" pitchFamily="18" charset="0"/>
              </a:rPr>
              <a:t/>
            </a:r>
            <a:br>
              <a:rPr lang="ro-RO" sz="2400" dirty="0" smtClean="0">
                <a:solidFill>
                  <a:srgbClr val="002060"/>
                </a:solidFill>
                <a:latin typeface="Rockwell" panose="02060603020205020403" pitchFamily="18" charset="0"/>
              </a:rPr>
            </a:br>
            <a:r>
              <a:rPr lang="ro-RO" sz="2400" dirty="0" smtClean="0">
                <a:solidFill>
                  <a:srgbClr val="002060"/>
                </a:solidFill>
                <a:latin typeface="Rockwell" panose="02060603020205020403" pitchFamily="18" charset="0"/>
              </a:rPr>
              <a:t>Manuela-Delia ANGHEL                            Rodica Diana CHERCIU</a:t>
            </a:r>
            <a:r>
              <a:rPr lang="ro-RO" sz="2400" dirty="0">
                <a:solidFill>
                  <a:srgbClr val="002060"/>
                </a:solidFill>
                <a:latin typeface="Rockwell" panose="02060603020205020403" pitchFamily="18" charset="0"/>
              </a:rPr>
              <a:t/>
            </a:r>
            <a:br>
              <a:rPr lang="ro-RO" sz="2400" dirty="0">
                <a:solidFill>
                  <a:srgbClr val="002060"/>
                </a:solidFill>
                <a:latin typeface="Rockwell" panose="02060603020205020403" pitchFamily="18" charset="0"/>
              </a:rPr>
            </a:br>
            <a:r>
              <a:rPr lang="ro-RO" sz="2400" b="1" dirty="0">
                <a:solidFill>
                  <a:srgbClr val="FF0000"/>
                </a:solidFill>
                <a:latin typeface="Trebuchet MS" panose="020B0603020202020204" pitchFamily="34" charset="0"/>
              </a:rPr>
              <a:t/>
            </a:r>
            <a:br>
              <a:rPr lang="ro-RO" sz="2400" b="1" dirty="0">
                <a:solidFill>
                  <a:srgbClr val="FF0000"/>
                </a:solidFill>
                <a:latin typeface="Trebuchet MS" panose="020B0603020202020204" pitchFamily="34" charset="0"/>
              </a:rPr>
            </a:br>
            <a:endParaRPr lang="ro-RO" sz="2400" b="1" dirty="0">
              <a:solidFill>
                <a:srgbClr val="FF0000"/>
              </a:solidFill>
              <a:latin typeface="Trebuchet MS" panose="020B0603020202020204" pitchFamily="34" charset="0"/>
            </a:endParaRPr>
          </a:p>
        </p:txBody>
      </p:sp>
    </p:spTree>
    <p:extLst>
      <p:ext uri="{BB962C8B-B14F-4D97-AF65-F5344CB8AC3E}">
        <p14:creationId xmlns:p14="http://schemas.microsoft.com/office/powerpoint/2010/main" val="1366639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8334" y="1824445"/>
            <a:ext cx="10531151" cy="3727269"/>
          </a:xfrm>
        </p:spPr>
        <p:txBody>
          <a:bodyPr/>
          <a:lstStyle/>
          <a:p>
            <a:pPr marL="45720" indent="0">
              <a:buClr>
                <a:srgbClr val="FFFF99"/>
              </a:buClr>
              <a:buNone/>
              <a:defRPr/>
            </a:pPr>
            <a:r>
              <a:rPr lang="en-US" sz="1600" dirty="0">
                <a:solidFill>
                  <a:schemeClr val="tx1"/>
                </a:solidFill>
                <a:latin typeface="Trebuchet MS" panose="020B0603020202020204" pitchFamily="34" charset="0"/>
                <a:ea typeface="Tahoma" panose="020B0604030504040204" pitchFamily="34" charset="0"/>
                <a:cs typeface="Tahoma" panose="020B0604030504040204" pitchFamily="34" charset="0"/>
              </a:rPr>
              <a:t>Curriculum </a:t>
            </a:r>
            <a:r>
              <a:rPr lang="en-US" sz="1600" dirty="0" err="1">
                <a:solidFill>
                  <a:schemeClr val="tx1"/>
                </a:solidFill>
                <a:latin typeface="Trebuchet MS" panose="020B0603020202020204" pitchFamily="34" charset="0"/>
                <a:ea typeface="Tahoma" panose="020B0604030504040204" pitchFamily="34" charset="0"/>
                <a:cs typeface="Tahoma" panose="020B0604030504040204" pitchFamily="34" charset="0"/>
              </a:rPr>
              <a:t>na</a:t>
            </a:r>
            <a:r>
              <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rPr>
              <a:t>ț</a:t>
            </a:r>
            <a:r>
              <a:rPr lang="en-US" sz="1600" dirty="0" err="1">
                <a:solidFill>
                  <a:schemeClr val="tx1"/>
                </a:solidFill>
                <a:latin typeface="Trebuchet MS" panose="020B0603020202020204" pitchFamily="34" charset="0"/>
                <a:ea typeface="Tahoma" panose="020B0604030504040204" pitchFamily="34" charset="0"/>
                <a:cs typeface="Tahoma" panose="020B0604030504040204" pitchFamily="34" charset="0"/>
              </a:rPr>
              <a:t>ional</a:t>
            </a:r>
            <a:r>
              <a:rPr lang="en-US" sz="16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rPr>
              <a:t>planurile-cadru, p</a:t>
            </a:r>
            <a:r>
              <a:rPr lang="it-IT" sz="1600" dirty="0">
                <a:solidFill>
                  <a:schemeClr val="tx1"/>
                </a:solidFill>
                <a:latin typeface="Trebuchet MS" panose="020B0603020202020204" pitchFamily="34" charset="0"/>
                <a:ea typeface="Tahoma" panose="020B0604030504040204" pitchFamily="34" charset="0"/>
                <a:cs typeface="Tahoma" panose="020B0604030504040204" pitchFamily="34" charset="0"/>
              </a:rPr>
              <a:t>rograme</a:t>
            </a:r>
            <a:r>
              <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rPr>
              <a:t>le</a:t>
            </a:r>
            <a:r>
              <a:rPr lang="it-IT" sz="16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rPr>
              <a:t>și manualele </a:t>
            </a:r>
            <a:r>
              <a:rPr lang="it-IT" sz="1600" dirty="0">
                <a:solidFill>
                  <a:schemeClr val="tx1"/>
                </a:solidFill>
                <a:latin typeface="Trebuchet MS" panose="020B0603020202020204" pitchFamily="34" charset="0"/>
                <a:ea typeface="Tahoma" panose="020B0604030504040204" pitchFamily="34" charset="0"/>
                <a:cs typeface="Tahoma" panose="020B0604030504040204" pitchFamily="34" charset="0"/>
              </a:rPr>
              <a:t>şcolare </a:t>
            </a:r>
            <a:r>
              <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rPr>
              <a:t>în vigoare</a:t>
            </a:r>
          </a:p>
          <a:p>
            <a:pPr marL="45720" indent="0">
              <a:buClr>
                <a:srgbClr val="FFFF99"/>
              </a:buClr>
              <a:buNone/>
              <a:defRPr/>
            </a:pPr>
            <a:r>
              <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rPr>
              <a:t>Cadrul normativ care reglementează organizarea și desfășurarea examenului național de bacalaureat, a evaluării naționale pentru elevii clasei a VIII-a și a admiterii în învățământul liceal și profesional, graficul examenelor de certificare a calificărilor profesionale, în anul școlar 202</a:t>
            </a:r>
            <a:r>
              <a:rPr lang="en-US" sz="1600" dirty="0">
                <a:solidFill>
                  <a:schemeClr val="tx1"/>
                </a:solidFill>
                <a:latin typeface="Trebuchet MS" panose="020B0603020202020204" pitchFamily="34" charset="0"/>
                <a:ea typeface="Tahoma" panose="020B0604030504040204" pitchFamily="34" charset="0"/>
                <a:cs typeface="Tahoma" panose="020B0604030504040204" pitchFamily="34" charset="0"/>
              </a:rPr>
              <a:t>2</a:t>
            </a:r>
            <a:r>
              <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rPr>
              <a:t>-202</a:t>
            </a:r>
            <a:r>
              <a:rPr lang="en-US" sz="1600" dirty="0">
                <a:solidFill>
                  <a:schemeClr val="tx1"/>
                </a:solidFill>
                <a:latin typeface="Trebuchet MS" panose="020B0603020202020204" pitchFamily="34" charset="0"/>
                <a:ea typeface="Tahoma" panose="020B0604030504040204" pitchFamily="34" charset="0"/>
                <a:cs typeface="Tahoma" panose="020B0604030504040204" pitchFamily="34" charset="0"/>
              </a:rPr>
              <a:t>3</a:t>
            </a:r>
            <a:endPar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endParaRPr>
          </a:p>
          <a:p>
            <a:pPr marL="45720" indent="0">
              <a:buClr>
                <a:srgbClr val="FFFF99"/>
              </a:buClr>
              <a:buNone/>
              <a:defRPr/>
            </a:pPr>
            <a:r>
              <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rPr>
              <a:t> ROFUIP</a:t>
            </a:r>
          </a:p>
          <a:p>
            <a:pPr marL="45720" indent="0">
              <a:buClr>
                <a:srgbClr val="FFFF99"/>
              </a:buClr>
              <a:buNone/>
              <a:defRPr/>
            </a:pPr>
            <a:r>
              <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rPr>
              <a:t>Alte regulamente, metodologii specifice etc.</a:t>
            </a:r>
            <a:endParaRPr lang="en-US" sz="1600" dirty="0">
              <a:solidFill>
                <a:schemeClr val="tx1"/>
              </a:solidFill>
              <a:latin typeface="Trebuchet MS" panose="020B0603020202020204" pitchFamily="34" charset="0"/>
              <a:ea typeface="Tahoma" panose="020B0604030504040204" pitchFamily="34" charset="0"/>
              <a:cs typeface="Tahoma" panose="020B0604030504040204" pitchFamily="34" charset="0"/>
            </a:endParaRPr>
          </a:p>
          <a:p>
            <a:pPr marL="45720" indent="0">
              <a:buClr>
                <a:srgbClr val="FFFF99"/>
              </a:buClr>
              <a:buNone/>
              <a:defRPr/>
            </a:pPr>
            <a:r>
              <a:rPr lang="en-US" altLang="ro-RO" sz="1600" dirty="0" err="1">
                <a:solidFill>
                  <a:schemeClr val="tx1"/>
                </a:solidFill>
                <a:latin typeface="Trebuchet MS" panose="020B0603020202020204" pitchFamily="34" charset="0"/>
                <a:ea typeface="맑은 고딕" panose="020B0503020000020004" pitchFamily="34" charset="-127"/>
              </a:rPr>
              <a:t>Ordinul</a:t>
            </a:r>
            <a:r>
              <a:rPr lang="en-US" altLang="ro-RO" sz="1600" dirty="0">
                <a:solidFill>
                  <a:schemeClr val="tx1"/>
                </a:solidFill>
                <a:latin typeface="Trebuchet MS" panose="020B0603020202020204" pitchFamily="34" charset="0"/>
                <a:ea typeface="맑은 고딕" panose="020B0503020000020004" pitchFamily="34" charset="-127"/>
              </a:rPr>
              <a:t> ME nr.3505/2022 </a:t>
            </a:r>
            <a:r>
              <a:rPr lang="en-US" altLang="ro-RO" sz="1600" dirty="0" err="1">
                <a:solidFill>
                  <a:schemeClr val="tx1"/>
                </a:solidFill>
                <a:latin typeface="Trebuchet MS" panose="020B0603020202020204" pitchFamily="34" charset="0"/>
                <a:ea typeface="맑은 고딕" panose="020B0503020000020004" pitchFamily="34" charset="-127"/>
              </a:rPr>
              <a:t>privind</a:t>
            </a:r>
            <a:r>
              <a:rPr lang="en-US" altLang="ro-RO" sz="1600" dirty="0">
                <a:solidFill>
                  <a:schemeClr val="tx1"/>
                </a:solidFill>
                <a:latin typeface="Trebuchet MS" panose="020B0603020202020204" pitchFamily="34" charset="0"/>
                <a:ea typeface="맑은 고딕" panose="020B0503020000020004" pitchFamily="34" charset="-127"/>
              </a:rPr>
              <a:t> </a:t>
            </a:r>
            <a:r>
              <a:rPr lang="en-US" altLang="ro-RO" sz="1600" dirty="0" err="1">
                <a:solidFill>
                  <a:schemeClr val="tx1"/>
                </a:solidFill>
                <a:latin typeface="Trebuchet MS" panose="020B0603020202020204" pitchFamily="34" charset="0"/>
                <a:ea typeface="Tahoma" panose="020B0604030504040204" pitchFamily="34" charset="0"/>
                <a:cs typeface="Tahoma" panose="020B0604030504040204" pitchFamily="34" charset="0"/>
              </a:rPr>
              <a:t>s</a:t>
            </a:r>
            <a:r>
              <a:rPr lang="en-US" sz="1600" dirty="0" err="1">
                <a:solidFill>
                  <a:schemeClr val="tx1"/>
                </a:solidFill>
                <a:latin typeface="Trebuchet MS" panose="020B0603020202020204" pitchFamily="34" charset="0"/>
                <a:ea typeface="Tahoma" panose="020B0604030504040204" pitchFamily="34" charset="0"/>
                <a:cs typeface="Tahoma" panose="020B0604030504040204" pitchFamily="34" charset="0"/>
              </a:rPr>
              <a:t>tructura</a:t>
            </a:r>
            <a:r>
              <a:rPr lang="en-US" sz="16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en-US" sz="1600" dirty="0" err="1">
                <a:solidFill>
                  <a:schemeClr val="tx1"/>
                </a:solidFill>
                <a:latin typeface="Trebuchet MS" panose="020B0603020202020204" pitchFamily="34" charset="0"/>
                <a:ea typeface="Tahoma" panose="020B0604030504040204" pitchFamily="34" charset="0"/>
                <a:cs typeface="Tahoma" panose="020B0604030504040204" pitchFamily="34" charset="0"/>
              </a:rPr>
              <a:t>anului</a:t>
            </a:r>
            <a:r>
              <a:rPr lang="en-US" sz="16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en-US" sz="1600" dirty="0" err="1">
                <a:solidFill>
                  <a:schemeClr val="tx1"/>
                </a:solidFill>
                <a:latin typeface="Trebuchet MS" panose="020B0603020202020204" pitchFamily="34" charset="0"/>
                <a:ea typeface="Tahoma" panose="020B0604030504040204" pitchFamily="34" charset="0"/>
                <a:cs typeface="Tahoma" panose="020B0604030504040204" pitchFamily="34" charset="0"/>
              </a:rPr>
              <a:t>şcolar</a:t>
            </a:r>
            <a:r>
              <a:rPr lang="en-US" sz="1600"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it-IT" sz="1600" dirty="0">
                <a:solidFill>
                  <a:schemeClr val="tx1"/>
                </a:solidFill>
                <a:latin typeface="Trebuchet MS" panose="020B0603020202020204" pitchFamily="34" charset="0"/>
                <a:ea typeface="Tahoma" panose="020B0604030504040204" pitchFamily="34" charset="0"/>
                <a:cs typeface="Tahoma" panose="020B0604030504040204" pitchFamily="34" charset="0"/>
              </a:rPr>
              <a:t>20</a:t>
            </a:r>
            <a:r>
              <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rPr>
              <a:t>2</a:t>
            </a:r>
            <a:r>
              <a:rPr lang="en-US" sz="1600" dirty="0">
                <a:solidFill>
                  <a:schemeClr val="tx1"/>
                </a:solidFill>
                <a:latin typeface="Trebuchet MS" panose="020B0603020202020204" pitchFamily="34" charset="0"/>
                <a:ea typeface="Tahoma" panose="020B0604030504040204" pitchFamily="34" charset="0"/>
                <a:cs typeface="Tahoma" panose="020B0604030504040204" pitchFamily="34" charset="0"/>
              </a:rPr>
              <a:t>2</a:t>
            </a:r>
            <a:r>
              <a:rPr lang="it-IT" sz="1600" dirty="0">
                <a:solidFill>
                  <a:schemeClr val="tx1"/>
                </a:solidFill>
                <a:latin typeface="Trebuchet MS" panose="020B0603020202020204" pitchFamily="34" charset="0"/>
                <a:ea typeface="Tahoma" panose="020B0604030504040204" pitchFamily="34" charset="0"/>
                <a:cs typeface="Tahoma" panose="020B0604030504040204" pitchFamily="34" charset="0"/>
              </a:rPr>
              <a:t>-202</a:t>
            </a:r>
            <a:r>
              <a:rPr lang="en-US" sz="1600" dirty="0">
                <a:solidFill>
                  <a:schemeClr val="tx1"/>
                </a:solidFill>
                <a:latin typeface="Trebuchet MS" panose="020B0603020202020204" pitchFamily="34" charset="0"/>
                <a:ea typeface="Tahoma" panose="020B0604030504040204" pitchFamily="34" charset="0"/>
                <a:cs typeface="Tahoma" panose="020B0604030504040204" pitchFamily="34" charset="0"/>
              </a:rPr>
              <a:t>3</a:t>
            </a:r>
            <a:endParaRPr lang="ro-RO" sz="1600" dirty="0">
              <a:solidFill>
                <a:schemeClr val="tx1"/>
              </a:solidFill>
              <a:latin typeface="Trebuchet MS" panose="020B0603020202020204" pitchFamily="34" charset="0"/>
              <a:ea typeface="Tahoma" panose="020B0604030504040204" pitchFamily="34" charset="0"/>
              <a:cs typeface="Tahoma" panose="020B0604030504040204" pitchFamily="34" charset="0"/>
            </a:endParaRPr>
          </a:p>
          <a:p>
            <a:endParaRPr lang="ro-RO" dirty="0">
              <a:solidFill>
                <a:schemeClr val="tx1"/>
              </a:solidFill>
            </a:endParaRPr>
          </a:p>
        </p:txBody>
      </p:sp>
      <p:sp>
        <p:nvSpPr>
          <p:cNvPr id="4" name="Rectangle 3"/>
          <p:cNvSpPr/>
          <p:nvPr/>
        </p:nvSpPr>
        <p:spPr>
          <a:xfrm>
            <a:off x="1541417" y="765405"/>
            <a:ext cx="10241281" cy="369332"/>
          </a:xfrm>
          <a:prstGeom prst="rect">
            <a:avLst/>
          </a:prstGeom>
        </p:spPr>
        <p:txBody>
          <a:bodyPr wrap="square">
            <a:spAutoFit/>
          </a:bodyPr>
          <a:lstStyle/>
          <a:p>
            <a:pPr>
              <a:buClr>
                <a:srgbClr val="FFFF99"/>
              </a:buClr>
              <a:defRPr/>
            </a:pPr>
            <a:r>
              <a:rPr lang="ro-RO" altLang="ro-RO" b="1" dirty="0">
                <a:latin typeface="Trebuchet MS" panose="020B0603020202020204" pitchFamily="34" charset="0"/>
                <a:ea typeface="맑은 고딕" panose="020B0503020000020004" pitchFamily="34" charset="-127"/>
              </a:rPr>
              <a:t>Cadrul normativ privind organizarea procesului de învățământ în anul școlar</a:t>
            </a:r>
            <a:r>
              <a:rPr lang="en-US" altLang="ro-RO" b="1" dirty="0">
                <a:latin typeface="Trebuchet MS" panose="020B0603020202020204" pitchFamily="34" charset="0"/>
                <a:ea typeface="맑은 고딕" panose="020B0503020000020004" pitchFamily="34" charset="-127"/>
              </a:rPr>
              <a:t> </a:t>
            </a:r>
            <a:r>
              <a:rPr lang="ro-RO" altLang="ro-RO" b="1" dirty="0">
                <a:latin typeface="Trebuchet MS" panose="020B0603020202020204" pitchFamily="34" charset="0"/>
                <a:ea typeface="맑은 고딕" panose="020B0503020000020004" pitchFamily="34" charset="-127"/>
              </a:rPr>
              <a:t>202</a:t>
            </a:r>
            <a:r>
              <a:rPr lang="en-US" altLang="ro-RO" b="1" dirty="0">
                <a:latin typeface="Trebuchet MS" panose="020B0603020202020204" pitchFamily="34" charset="0"/>
                <a:ea typeface="맑은 고딕" panose="020B0503020000020004" pitchFamily="34" charset="-127"/>
              </a:rPr>
              <a:t>2</a:t>
            </a:r>
            <a:r>
              <a:rPr lang="ro-RO" altLang="ro-RO" b="1" dirty="0">
                <a:latin typeface="Trebuchet MS" panose="020B0603020202020204" pitchFamily="34" charset="0"/>
                <a:ea typeface="맑은 고딕" panose="020B0503020000020004" pitchFamily="34" charset="-127"/>
              </a:rPr>
              <a:t> - 202</a:t>
            </a:r>
            <a:r>
              <a:rPr lang="en-US" altLang="ro-RO" b="1" dirty="0">
                <a:latin typeface="Trebuchet MS" panose="020B0603020202020204" pitchFamily="34" charset="0"/>
                <a:ea typeface="맑은 고딕" panose="020B0503020000020004" pitchFamily="34" charset="-127"/>
              </a:rPr>
              <a:t>3</a:t>
            </a:r>
            <a:r>
              <a:rPr lang="ro-RO" altLang="ro-RO" b="1" dirty="0">
                <a:latin typeface="Trebuchet MS" panose="020B0603020202020204" pitchFamily="34" charset="0"/>
                <a:ea typeface="맑은 고딕" panose="020B0503020000020004" pitchFamily="34" charset="-127"/>
              </a:rPr>
              <a:t> </a:t>
            </a:r>
            <a:r>
              <a:rPr lang="en-US" altLang="ro-RO" b="1" dirty="0">
                <a:latin typeface="Trebuchet MS" panose="020B0603020202020204" pitchFamily="34" charset="0"/>
                <a:ea typeface="맑은 고딕" panose="020B0503020000020004" pitchFamily="34" charset="-127"/>
              </a:rPr>
              <a:t>:</a:t>
            </a:r>
            <a:endParaRPr lang="ro-RO" b="1" dirty="0">
              <a:latin typeface="Trebuchet MS" panose="020B06030202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11116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5189" y="182880"/>
            <a:ext cx="9179424" cy="818606"/>
          </a:xfrm>
        </p:spPr>
        <p:txBody>
          <a:bodyPr/>
          <a:lstStyle/>
          <a:p>
            <a:pPr algn="ctr"/>
            <a:r>
              <a:rPr lang="en-US" sz="2000" dirty="0" err="1">
                <a:solidFill>
                  <a:schemeClr val="tx1"/>
                </a:solidFill>
                <a:latin typeface="Trebuchet MS" panose="020B0603020202020204" pitchFamily="34" charset="0"/>
              </a:rPr>
              <a:t>Structura</a:t>
            </a:r>
            <a:r>
              <a:rPr lang="en-US" sz="2000" dirty="0">
                <a:solidFill>
                  <a:schemeClr val="tx1"/>
                </a:solidFill>
                <a:latin typeface="Trebuchet MS" panose="020B0603020202020204" pitchFamily="34" charset="0"/>
              </a:rPr>
              <a:t> </a:t>
            </a:r>
            <a:r>
              <a:rPr lang="en-US" sz="2000" dirty="0" err="1">
                <a:solidFill>
                  <a:schemeClr val="tx1"/>
                </a:solidFill>
                <a:latin typeface="Trebuchet MS" panose="020B0603020202020204" pitchFamily="34" charset="0"/>
              </a:rPr>
              <a:t>anului</a:t>
            </a:r>
            <a:r>
              <a:rPr lang="en-US" sz="2000" dirty="0">
                <a:solidFill>
                  <a:schemeClr val="tx1"/>
                </a:solidFill>
                <a:latin typeface="Trebuchet MS" panose="020B0603020202020204" pitchFamily="34" charset="0"/>
              </a:rPr>
              <a:t> </a:t>
            </a:r>
            <a:r>
              <a:rPr lang="ro-RO" sz="2000" dirty="0">
                <a:solidFill>
                  <a:schemeClr val="tx1"/>
                </a:solidFill>
                <a:latin typeface="Trebuchet MS" panose="020B0603020202020204" pitchFamily="34" charset="0"/>
              </a:rPr>
              <a:t>ș</a:t>
            </a:r>
            <a:r>
              <a:rPr lang="en-US" sz="2000" dirty="0" err="1">
                <a:solidFill>
                  <a:schemeClr val="tx1"/>
                </a:solidFill>
                <a:latin typeface="Trebuchet MS" panose="020B0603020202020204" pitchFamily="34" charset="0"/>
              </a:rPr>
              <a:t>colar</a:t>
            </a:r>
            <a:r>
              <a:rPr lang="en-US" sz="2000" dirty="0">
                <a:solidFill>
                  <a:schemeClr val="tx1"/>
                </a:solidFill>
                <a:latin typeface="Trebuchet MS" panose="020B0603020202020204" pitchFamily="34" charset="0"/>
              </a:rPr>
              <a:t> 2022-2023</a:t>
            </a:r>
            <a:endParaRPr lang="ro-RO" sz="2000" dirty="0">
              <a:solidFill>
                <a:schemeClr val="tx1"/>
              </a:solidFill>
              <a:latin typeface="Trebuchet MS" panose="020B0603020202020204" pitchFamily="34" charset="0"/>
            </a:endParaRPr>
          </a:p>
        </p:txBody>
      </p:sp>
      <p:sp>
        <p:nvSpPr>
          <p:cNvPr id="3" name="Content Placeholder 2"/>
          <p:cNvSpPr>
            <a:spLocks noGrp="1"/>
          </p:cNvSpPr>
          <p:nvPr>
            <p:ph idx="1"/>
          </p:nvPr>
        </p:nvSpPr>
        <p:spPr>
          <a:xfrm>
            <a:off x="531223" y="1001487"/>
            <a:ext cx="11347268" cy="5172890"/>
          </a:xfrm>
        </p:spPr>
        <p:txBody>
          <a:bodyPr>
            <a:normAutofit fontScale="92500" lnSpcReduction="10000"/>
          </a:bodyPr>
          <a:lstStyle/>
          <a:p>
            <a:r>
              <a:rPr lang="ro-RO" sz="1400" dirty="0">
                <a:latin typeface="Trebuchet MS" panose="020B0603020202020204" pitchFamily="34" charset="0"/>
              </a:rPr>
              <a:t>  </a:t>
            </a:r>
            <a:r>
              <a:rPr lang="ro-RO" sz="1400" dirty="0">
                <a:solidFill>
                  <a:schemeClr val="tx1"/>
                </a:solidFill>
                <a:latin typeface="Trebuchet MS" panose="020B0603020202020204" pitchFamily="34" charset="0"/>
              </a:rPr>
              <a:t>În conformitate cu prevederile OME nr.3505/31.03.2022 </a:t>
            </a:r>
            <a:r>
              <a:rPr lang="ro-RO" sz="1400" i="1" dirty="0">
                <a:solidFill>
                  <a:schemeClr val="tx1"/>
                </a:solidFill>
                <a:latin typeface="Trebuchet MS" panose="020B0603020202020204" pitchFamily="34" charset="0"/>
              </a:rPr>
              <a:t>privind structura anului școlar 2022-2023</a:t>
            </a:r>
            <a:r>
              <a:rPr lang="ro-RO" sz="1400" dirty="0">
                <a:solidFill>
                  <a:schemeClr val="tx1"/>
                </a:solidFill>
                <a:latin typeface="Trebuchet MS" panose="020B0603020202020204" pitchFamily="34" charset="0"/>
              </a:rPr>
              <a:t>,  anul școlar 2022 - 2023 are o durată de 36 de săptămâni de cursuri, care încep la data de 5 septembrie 2022 și se încheie la data de 16 iunie 2023.</a:t>
            </a:r>
          </a:p>
          <a:p>
            <a:r>
              <a:rPr lang="ro-RO" sz="1400" dirty="0">
                <a:solidFill>
                  <a:schemeClr val="tx1"/>
                </a:solidFill>
                <a:latin typeface="Trebuchet MS" panose="020B0603020202020204" pitchFamily="34" charset="0"/>
              </a:rPr>
              <a:t>Prin excepție de la aceste prevederi, pentru clasele a X-a din învățământul liceal, filiera tehnologică, anul școlar are o durată de 37 de săptămâni de cursuri (din care 3 săptămâni de instruire practică comasată, conform OMECTS nr. 3081/27.01.2010 anexa 2) și se încheie la data de 23 iunie 2023.</a:t>
            </a:r>
          </a:p>
          <a:p>
            <a:r>
              <a:rPr lang="ro-RO" sz="1400" dirty="0">
                <a:solidFill>
                  <a:schemeClr val="tx1"/>
                </a:solidFill>
                <a:latin typeface="Trebuchet MS" panose="020B0603020202020204" pitchFamily="34" charset="0"/>
              </a:rPr>
              <a:t>Anul școlar 2022 - 2023 este structurat pe </a:t>
            </a:r>
            <a:r>
              <a:rPr lang="ro-RO" sz="1400" b="1" dirty="0">
                <a:solidFill>
                  <a:schemeClr val="tx1"/>
                </a:solidFill>
                <a:latin typeface="Trebuchet MS" panose="020B0603020202020204" pitchFamily="34" charset="0"/>
              </a:rPr>
              <a:t>cinci module distincte de învățare</a:t>
            </a:r>
            <a:r>
              <a:rPr lang="ro-RO" sz="1400" dirty="0">
                <a:solidFill>
                  <a:schemeClr val="tx1"/>
                </a:solidFill>
                <a:latin typeface="Trebuchet MS" panose="020B0603020202020204" pitchFamily="34" charset="0"/>
              </a:rPr>
              <a:t>, astfel:</a:t>
            </a:r>
          </a:p>
          <a:p>
            <a:pPr marL="0" indent="0">
              <a:buNone/>
            </a:pPr>
            <a:r>
              <a:rPr lang="ro-RO" sz="1400" dirty="0">
                <a:solidFill>
                  <a:schemeClr val="tx1"/>
                </a:solidFill>
                <a:latin typeface="Trebuchet MS" panose="020B0603020202020204" pitchFamily="34" charset="0"/>
              </a:rPr>
              <a:t>• </a:t>
            </a:r>
            <a:r>
              <a:rPr lang="ro-RO" sz="1400" b="1" dirty="0">
                <a:solidFill>
                  <a:schemeClr val="tx1"/>
                </a:solidFill>
                <a:latin typeface="Trebuchet MS" panose="020B0603020202020204" pitchFamily="34" charset="0"/>
              </a:rPr>
              <a:t>Modul 1</a:t>
            </a:r>
            <a:r>
              <a:rPr lang="ro-RO" sz="1400" dirty="0">
                <a:solidFill>
                  <a:schemeClr val="tx1"/>
                </a:solidFill>
                <a:latin typeface="Trebuchet MS" panose="020B0603020202020204" pitchFamily="34" charset="0"/>
              </a:rPr>
              <a:t>: de luni, 5 septembrie 2022, până vineri, 21 octombrie 2022;</a:t>
            </a:r>
          </a:p>
          <a:p>
            <a:pPr marL="0" indent="0">
              <a:buNone/>
            </a:pPr>
            <a:r>
              <a:rPr lang="ro-RO" sz="1400" i="1" dirty="0">
                <a:solidFill>
                  <a:schemeClr val="tx1"/>
                </a:solidFill>
                <a:latin typeface="Trebuchet MS" panose="020B0603020202020204" pitchFamily="34" charset="0"/>
              </a:rPr>
              <a:t>vacanță - de sâmbătă, 22 octombrie 2022, până duminică, 30 octombrie 2022</a:t>
            </a:r>
            <a:r>
              <a:rPr lang="ro-RO" sz="1400" dirty="0">
                <a:solidFill>
                  <a:schemeClr val="tx1"/>
                </a:solidFill>
                <a:latin typeface="Trebuchet MS" panose="020B0603020202020204" pitchFamily="34" charset="0"/>
              </a:rPr>
              <a:t>.</a:t>
            </a:r>
          </a:p>
          <a:p>
            <a:pPr marL="0" indent="0">
              <a:buNone/>
            </a:pPr>
            <a:r>
              <a:rPr lang="ro-RO" sz="1400" dirty="0">
                <a:solidFill>
                  <a:schemeClr val="tx1"/>
                </a:solidFill>
                <a:latin typeface="Trebuchet MS" panose="020B0603020202020204" pitchFamily="34" charset="0"/>
              </a:rPr>
              <a:t>• </a:t>
            </a:r>
            <a:r>
              <a:rPr lang="ro-RO" sz="1400" b="1" dirty="0">
                <a:solidFill>
                  <a:schemeClr val="tx1"/>
                </a:solidFill>
                <a:latin typeface="Trebuchet MS" panose="020B0603020202020204" pitchFamily="34" charset="0"/>
              </a:rPr>
              <a:t>Modul 2</a:t>
            </a:r>
            <a:r>
              <a:rPr lang="ro-RO" sz="1400" dirty="0">
                <a:solidFill>
                  <a:schemeClr val="tx1"/>
                </a:solidFill>
                <a:latin typeface="Trebuchet MS" panose="020B0603020202020204" pitchFamily="34" charset="0"/>
              </a:rPr>
              <a:t>: de luni, 31 octombrie 2022, până joi, 22 decembrie 2022;</a:t>
            </a:r>
          </a:p>
          <a:p>
            <a:pPr marL="0" indent="0">
              <a:buNone/>
            </a:pPr>
            <a:r>
              <a:rPr lang="ro-RO" sz="1400" i="1" dirty="0">
                <a:solidFill>
                  <a:schemeClr val="tx1"/>
                </a:solidFill>
                <a:latin typeface="Trebuchet MS" panose="020B0603020202020204" pitchFamily="34" charset="0"/>
              </a:rPr>
              <a:t>vacanță - de vineri, 23 decembrie 2022, până duminică, 8 ianuarie 2023</a:t>
            </a:r>
            <a:r>
              <a:rPr lang="ro-RO" sz="1400" dirty="0">
                <a:solidFill>
                  <a:schemeClr val="tx1"/>
                </a:solidFill>
                <a:latin typeface="Trebuchet MS" panose="020B0603020202020204" pitchFamily="34" charset="0"/>
              </a:rPr>
              <a:t>.</a:t>
            </a:r>
          </a:p>
          <a:p>
            <a:pPr marL="0" indent="0">
              <a:buNone/>
            </a:pPr>
            <a:r>
              <a:rPr lang="ro-RO" sz="1400" dirty="0">
                <a:solidFill>
                  <a:schemeClr val="tx1"/>
                </a:solidFill>
                <a:latin typeface="Trebuchet MS" panose="020B0603020202020204" pitchFamily="34" charset="0"/>
              </a:rPr>
              <a:t>• </a:t>
            </a:r>
            <a:r>
              <a:rPr lang="ro-RO" sz="1400" b="1" dirty="0">
                <a:solidFill>
                  <a:schemeClr val="tx1"/>
                </a:solidFill>
                <a:latin typeface="Trebuchet MS" panose="020B0603020202020204" pitchFamily="34" charset="0"/>
              </a:rPr>
              <a:t>Modul 3</a:t>
            </a:r>
            <a:r>
              <a:rPr lang="ro-RO" sz="1400" dirty="0">
                <a:solidFill>
                  <a:schemeClr val="tx1"/>
                </a:solidFill>
                <a:latin typeface="Trebuchet MS" panose="020B0603020202020204" pitchFamily="34" charset="0"/>
              </a:rPr>
              <a:t>: de luni, 9 ianuarie 2023, până vineri, 3 februarie 2023, respectiv vineri, 10 februarie 2023, sau vineri, 17 februarie 2023, la decizia inspectoratelor școlare județene/al municipiului București, după caz;</a:t>
            </a:r>
          </a:p>
          <a:p>
            <a:pPr marL="0" indent="0">
              <a:buNone/>
            </a:pPr>
            <a:r>
              <a:rPr lang="ro-RO" sz="1400" dirty="0">
                <a:solidFill>
                  <a:schemeClr val="tx1"/>
                </a:solidFill>
                <a:latin typeface="Trebuchet MS" panose="020B0603020202020204" pitchFamily="34" charset="0"/>
              </a:rPr>
              <a:t> </a:t>
            </a:r>
            <a:r>
              <a:rPr lang="ro-RO" sz="1400" i="1" dirty="0">
                <a:solidFill>
                  <a:schemeClr val="tx1"/>
                </a:solidFill>
                <a:latin typeface="Trebuchet MS" panose="020B0603020202020204" pitchFamily="34" charset="0"/>
              </a:rPr>
              <a:t>vacanță - o săptămână, la decizia inspectoratelor școlare județene/al municipiului București, în perioada 6 - 26 februarie 2023</a:t>
            </a:r>
            <a:r>
              <a:rPr lang="ro-RO" sz="1400" dirty="0">
                <a:solidFill>
                  <a:schemeClr val="tx1"/>
                </a:solidFill>
                <a:latin typeface="Trebuchet MS" panose="020B0603020202020204" pitchFamily="34" charset="0"/>
              </a:rPr>
              <a:t>.</a:t>
            </a:r>
          </a:p>
          <a:p>
            <a:pPr marL="0" indent="0">
              <a:buNone/>
            </a:pPr>
            <a:r>
              <a:rPr lang="ro-RO" sz="1400" dirty="0">
                <a:solidFill>
                  <a:schemeClr val="tx1"/>
                </a:solidFill>
                <a:latin typeface="Trebuchet MS" panose="020B0603020202020204" pitchFamily="34" charset="0"/>
              </a:rPr>
              <a:t>• </a:t>
            </a:r>
            <a:r>
              <a:rPr lang="ro-RO" sz="1400" b="1" dirty="0">
                <a:solidFill>
                  <a:schemeClr val="tx1"/>
                </a:solidFill>
                <a:latin typeface="Trebuchet MS" panose="020B0603020202020204" pitchFamily="34" charset="0"/>
              </a:rPr>
              <a:t>Modul 4</a:t>
            </a:r>
            <a:r>
              <a:rPr lang="ro-RO" sz="1400" dirty="0">
                <a:solidFill>
                  <a:schemeClr val="tx1"/>
                </a:solidFill>
                <a:latin typeface="Trebuchet MS" panose="020B0603020202020204" pitchFamily="34" charset="0"/>
              </a:rPr>
              <a:t>: de luni, 13 februarie 2023, respectiv luni, 20 februarie 2023, sau luni, 27 februarie 2023, la decizia inspectoratelor școlare județene/al municipiului București, după caz, până joi, 6 aprilie 2023;</a:t>
            </a:r>
          </a:p>
          <a:p>
            <a:pPr marL="0" indent="0">
              <a:buNone/>
            </a:pPr>
            <a:r>
              <a:rPr lang="ro-RO" sz="1400" i="1" dirty="0">
                <a:solidFill>
                  <a:schemeClr val="tx1"/>
                </a:solidFill>
                <a:latin typeface="Trebuchet MS" panose="020B0603020202020204" pitchFamily="34" charset="0"/>
              </a:rPr>
              <a:t>vacanță - de vineri, 7 aprilie 2023, până marți, 18 aprilie 2023</a:t>
            </a:r>
            <a:r>
              <a:rPr lang="ro-RO" sz="1400" dirty="0">
                <a:solidFill>
                  <a:schemeClr val="tx1"/>
                </a:solidFill>
                <a:latin typeface="Trebuchet MS" panose="020B0603020202020204" pitchFamily="34" charset="0"/>
              </a:rPr>
              <a:t>.</a:t>
            </a:r>
          </a:p>
          <a:p>
            <a:pPr marL="0" indent="0">
              <a:buNone/>
            </a:pPr>
            <a:r>
              <a:rPr lang="ro-RO" sz="1400" dirty="0">
                <a:solidFill>
                  <a:schemeClr val="tx1"/>
                </a:solidFill>
                <a:latin typeface="Trebuchet MS" panose="020B0603020202020204" pitchFamily="34" charset="0"/>
              </a:rPr>
              <a:t>• </a:t>
            </a:r>
            <a:r>
              <a:rPr lang="ro-RO" sz="1400" b="1" dirty="0">
                <a:solidFill>
                  <a:schemeClr val="tx1"/>
                </a:solidFill>
                <a:latin typeface="Trebuchet MS" panose="020B0603020202020204" pitchFamily="34" charset="0"/>
              </a:rPr>
              <a:t>Modul 5</a:t>
            </a:r>
            <a:r>
              <a:rPr lang="ro-RO" sz="1400" dirty="0">
                <a:solidFill>
                  <a:schemeClr val="tx1"/>
                </a:solidFill>
                <a:latin typeface="Trebuchet MS" panose="020B0603020202020204" pitchFamily="34" charset="0"/>
              </a:rPr>
              <a:t>: de miercuri, 19 aprilie 2023, până vineri,16 iunie 2023 ;</a:t>
            </a:r>
          </a:p>
          <a:p>
            <a:pPr marL="0" indent="0">
              <a:buNone/>
            </a:pPr>
            <a:r>
              <a:rPr lang="ro-RO" sz="1400" i="1" dirty="0">
                <a:solidFill>
                  <a:schemeClr val="tx1"/>
                </a:solidFill>
                <a:latin typeface="Trebuchet MS" panose="020B0603020202020204" pitchFamily="34" charset="0"/>
              </a:rPr>
              <a:t> vacanță - de sâmbătă, 17 iunie 2023, </a:t>
            </a:r>
            <a:r>
              <a:rPr lang="ro-RO" sz="1400" dirty="0">
                <a:solidFill>
                  <a:schemeClr val="tx1"/>
                </a:solidFill>
                <a:latin typeface="Trebuchet MS" panose="020B0603020202020204" pitchFamily="34" charset="0"/>
              </a:rPr>
              <a:t>până </a:t>
            </a:r>
            <a:r>
              <a:rPr lang="ro-RO" sz="1400" i="1" dirty="0" smtClean="0">
                <a:solidFill>
                  <a:schemeClr val="tx1"/>
                </a:solidFill>
                <a:latin typeface="Trebuchet MS" panose="020B0603020202020204" pitchFamily="34" charset="0"/>
              </a:rPr>
              <a:t>duminică, </a:t>
            </a:r>
            <a:r>
              <a:rPr lang="ro-RO" sz="1400" i="1" dirty="0">
                <a:solidFill>
                  <a:schemeClr val="tx1"/>
                </a:solidFill>
                <a:latin typeface="Trebuchet MS" panose="020B0603020202020204" pitchFamily="34" charset="0"/>
              </a:rPr>
              <a:t>3 septembrie 2023</a:t>
            </a:r>
            <a:r>
              <a:rPr lang="ro-RO" sz="1400" dirty="0">
                <a:solidFill>
                  <a:schemeClr val="tx1"/>
                </a:solidFill>
                <a:latin typeface="Trebuchet MS" panose="020B0603020202020204" pitchFamily="34" charset="0"/>
              </a:rPr>
              <a:t>.</a:t>
            </a:r>
          </a:p>
          <a:p>
            <a:endParaRPr lang="ro-RO" sz="1400" dirty="0">
              <a:solidFill>
                <a:schemeClr val="tx1"/>
              </a:solidFill>
              <a:latin typeface="Trebuchet MS" panose="020B0603020202020204" pitchFamily="34" charset="0"/>
            </a:endParaRPr>
          </a:p>
          <a:p>
            <a:endParaRPr lang="ro-RO" dirty="0"/>
          </a:p>
        </p:txBody>
      </p:sp>
    </p:spTree>
    <p:extLst>
      <p:ext uri="{BB962C8B-B14F-4D97-AF65-F5344CB8AC3E}">
        <p14:creationId xmlns:p14="http://schemas.microsoft.com/office/powerpoint/2010/main" val="882081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33062" y="1166948"/>
            <a:ext cx="10309704" cy="1815882"/>
          </a:xfrm>
          <a:prstGeom prst="rect">
            <a:avLst/>
          </a:prstGeom>
        </p:spPr>
        <p:txBody>
          <a:bodyPr wrap="square">
            <a:spAutoFit/>
          </a:bodyPr>
          <a:lstStyle/>
          <a:p>
            <a:pPr algn="just"/>
            <a:r>
              <a:rPr lang="ro-RO" sz="1400" dirty="0">
                <a:latin typeface="Trebuchet MS" panose="020B0603020202020204" pitchFamily="34" charset="0"/>
              </a:rPr>
              <a:t>În conformitate cu prevederile Art. 4 alin. (1) din ordinul OME nr.3505/31.03.2022 </a:t>
            </a:r>
            <a:r>
              <a:rPr lang="ro-RO" sz="1400" i="1" dirty="0">
                <a:latin typeface="Trebuchet MS" panose="020B0603020202020204" pitchFamily="34" charset="0"/>
              </a:rPr>
              <a:t>privind structura anului școlar 2022-2023</a:t>
            </a:r>
            <a:r>
              <a:rPr lang="ro-RO" sz="1400" dirty="0">
                <a:latin typeface="Trebuchet MS" panose="020B0603020202020204" pitchFamily="34" charset="0"/>
              </a:rPr>
              <a:t>, în perioada 27 februarie – 16 iunie 2023, se desfășoară Programul național ,,Școala altfel” și Programul ,,Săptămâna verde”. Fiecare program cuprinde un interval de 5 zile consecutive lucrătoare, a căror planificare se află la decizia unității de învățământ. Derularea celor două programe nu se planifică în același interval de cursuri (modul de învățare).</a:t>
            </a:r>
          </a:p>
          <a:p>
            <a:pPr algn="just"/>
            <a:endParaRPr lang="ro-RO" sz="1400" dirty="0">
              <a:latin typeface="Trebuchet MS" panose="020B0603020202020204" pitchFamily="34" charset="0"/>
            </a:endParaRPr>
          </a:p>
          <a:p>
            <a:pPr algn="just"/>
            <a:r>
              <a:rPr lang="ro-RO" sz="1400" dirty="0">
                <a:latin typeface="Trebuchet MS" panose="020B0603020202020204" pitchFamily="34" charset="0"/>
              </a:rPr>
              <a:t>Prin excepție de la prevederile Art. 4 alin. (1), la alin. (2) din același ordin se precizează că, pentru clasele din învățământul liceal - filiera tehnologică, în perioadele dedicate programelor „Școala altfel” și „Săptămâna verde” se organizează activități de instruire practică.</a:t>
            </a:r>
          </a:p>
        </p:txBody>
      </p:sp>
    </p:spTree>
    <p:extLst>
      <p:ext uri="{BB962C8B-B14F-4D97-AF65-F5344CB8AC3E}">
        <p14:creationId xmlns:p14="http://schemas.microsoft.com/office/powerpoint/2010/main" val="3444087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41119" y="648862"/>
            <a:ext cx="10380617" cy="4380686"/>
          </a:xfrm>
          <a:prstGeom prst="rect">
            <a:avLst/>
          </a:prstGeom>
        </p:spPr>
        <p:txBody>
          <a:bodyPr wrap="square">
            <a:spAutoFit/>
          </a:bodyPr>
          <a:lstStyle/>
          <a:p>
            <a:endParaRPr lang="ro-RO" dirty="0"/>
          </a:p>
          <a:p>
            <a:r>
              <a:rPr lang="en-US" b="1" dirty="0">
                <a:latin typeface="Trebuchet MS" panose="020B0603020202020204" pitchFamily="34" charset="0"/>
                <a:ea typeface="Tahoma" panose="020B0604030504040204" pitchFamily="34" charset="0"/>
                <a:cs typeface="Tahoma" panose="020B0604030504040204" pitchFamily="34" charset="0"/>
              </a:rPr>
              <a:t>                              </a:t>
            </a:r>
            <a:r>
              <a:rPr lang="ro-RO" b="1" dirty="0">
                <a:latin typeface="Trebuchet MS" panose="020B0603020202020204" pitchFamily="34" charset="0"/>
                <a:ea typeface="Tahoma" panose="020B0604030504040204" pitchFamily="34" charset="0"/>
                <a:cs typeface="Tahoma" panose="020B0604030504040204" pitchFamily="34" charset="0"/>
              </a:rPr>
              <a:t>PLANURI-CADRU, P</a:t>
            </a:r>
            <a:r>
              <a:rPr lang="it-IT" b="1" dirty="0">
                <a:latin typeface="Trebuchet MS" panose="020B0603020202020204" pitchFamily="34" charset="0"/>
                <a:ea typeface="Tahoma" panose="020B0604030504040204" pitchFamily="34" charset="0"/>
                <a:cs typeface="Tahoma" panose="020B0604030504040204" pitchFamily="34" charset="0"/>
              </a:rPr>
              <a:t>ROGRAME ŞCOLARE</a:t>
            </a:r>
            <a:r>
              <a:rPr lang="ro-RO" b="1" dirty="0">
                <a:latin typeface="Trebuchet MS" panose="020B0603020202020204" pitchFamily="34" charset="0"/>
                <a:ea typeface="Tahoma" panose="020B0604030504040204" pitchFamily="34" charset="0"/>
                <a:cs typeface="Tahoma" panose="020B0604030504040204" pitchFamily="34" charset="0"/>
              </a:rPr>
              <a:t>, MANUALE</a:t>
            </a:r>
            <a:r>
              <a:rPr lang="en-US" b="1" dirty="0">
                <a:latin typeface="Trebuchet MS" panose="020B0603020202020204" pitchFamily="34" charset="0"/>
                <a:ea typeface="Tahoma" panose="020B0604030504040204" pitchFamily="34" charset="0"/>
                <a:cs typeface="Tahoma" panose="020B0604030504040204" pitchFamily="34" charset="0"/>
              </a:rPr>
              <a:t> </a:t>
            </a:r>
            <a:r>
              <a:rPr lang="ro-RO" b="1" dirty="0">
                <a:latin typeface="Trebuchet MS" panose="020B0603020202020204" pitchFamily="34" charset="0"/>
                <a:ea typeface="Tahoma" panose="020B0604030504040204" pitchFamily="34" charset="0"/>
                <a:cs typeface="Tahoma" panose="020B0604030504040204" pitchFamily="34" charset="0"/>
              </a:rPr>
              <a:t>ȘCOLARE</a:t>
            </a:r>
            <a:endParaRPr lang="ro-RO" dirty="0"/>
          </a:p>
          <a:p>
            <a:pPr marL="273050" indent="-273050">
              <a:buClr>
                <a:srgbClr val="F2FBFD"/>
              </a:buClr>
              <a:buNone/>
            </a:pPr>
            <a:endParaRPr lang="en-US" altLang="ro-RO" dirty="0">
              <a:solidFill>
                <a:schemeClr val="bg1"/>
              </a:solidFill>
              <a:latin typeface="Trebuchet MS" panose="020B0603020202020204" pitchFamily="34" charset="0"/>
              <a:cs typeface="Tahoma" panose="020B0604030504040204" pitchFamily="34" charset="0"/>
            </a:endParaRPr>
          </a:p>
          <a:p>
            <a:pPr marL="273050" indent="-273050">
              <a:buClr>
                <a:srgbClr val="F2FBFD"/>
              </a:buClr>
              <a:buNone/>
            </a:pPr>
            <a:endParaRPr lang="en-US" altLang="ro-RO" dirty="0">
              <a:solidFill>
                <a:schemeClr val="bg1"/>
              </a:solidFill>
              <a:latin typeface="Trebuchet MS" panose="020B0603020202020204" pitchFamily="34" charset="0"/>
              <a:cs typeface="Tahoma" panose="020B0604030504040204" pitchFamily="34" charset="0"/>
            </a:endParaRPr>
          </a:p>
          <a:p>
            <a:pPr marL="273050" indent="-273050">
              <a:buClr>
                <a:srgbClr val="F2FBFD"/>
              </a:buClr>
              <a:buNone/>
            </a:pPr>
            <a:r>
              <a:rPr lang="ro-RO" altLang="ro-RO" dirty="0">
                <a:latin typeface="Trebuchet MS" panose="020B0603020202020204" pitchFamily="34" charset="0"/>
                <a:cs typeface="Tahoma" panose="020B0604030504040204" pitchFamily="34" charset="0"/>
              </a:rPr>
              <a:t>Planurile - cadru  și programele școlare valabile în  anul școlar 20</a:t>
            </a:r>
            <a:r>
              <a:rPr lang="en-US" altLang="ro-RO" dirty="0">
                <a:latin typeface="Trebuchet MS" panose="020B0603020202020204" pitchFamily="34" charset="0"/>
                <a:cs typeface="Tahoma" panose="020B0604030504040204" pitchFamily="34" charset="0"/>
              </a:rPr>
              <a:t>22</a:t>
            </a:r>
            <a:r>
              <a:rPr lang="ro-RO" altLang="ro-RO" dirty="0">
                <a:latin typeface="Trebuchet MS" panose="020B0603020202020204" pitchFamily="34" charset="0"/>
                <a:cs typeface="Tahoma" panose="020B0604030504040204" pitchFamily="34" charset="0"/>
              </a:rPr>
              <a:t>-20</a:t>
            </a:r>
            <a:r>
              <a:rPr lang="en-US" altLang="ro-RO" dirty="0">
                <a:latin typeface="Trebuchet MS" panose="020B0603020202020204" pitchFamily="34" charset="0"/>
                <a:cs typeface="Tahoma" panose="020B0604030504040204" pitchFamily="34" charset="0"/>
              </a:rPr>
              <a:t>23</a:t>
            </a:r>
            <a:r>
              <a:rPr lang="ro-RO" altLang="ro-RO" dirty="0">
                <a:latin typeface="Trebuchet MS" panose="020B0603020202020204" pitchFamily="34" charset="0"/>
                <a:cs typeface="Tahoma" panose="020B0604030504040204" pitchFamily="34" charset="0"/>
              </a:rPr>
              <a:t>  pot fi accesate la</a:t>
            </a:r>
            <a:r>
              <a:rPr lang="en-US" altLang="ro-RO" dirty="0">
                <a:latin typeface="Trebuchet MS" panose="020B0603020202020204" pitchFamily="34" charset="0"/>
                <a:cs typeface="Tahoma" panose="020B0604030504040204" pitchFamily="34" charset="0"/>
              </a:rPr>
              <a:t> </a:t>
            </a:r>
            <a:r>
              <a:rPr lang="ro-RO" altLang="ro-RO" dirty="0">
                <a:latin typeface="Trebuchet MS" panose="020B0603020202020204" pitchFamily="34" charset="0"/>
                <a:cs typeface="Tahoma" panose="020B0604030504040204" pitchFamily="34" charset="0"/>
              </a:rPr>
              <a:t>adresa:  </a:t>
            </a:r>
            <a:r>
              <a:rPr lang="ro-RO" altLang="ro-RO" u="sng" dirty="0">
                <a:latin typeface="Trebuchet MS" panose="020B0603020202020204" pitchFamily="34" charset="0"/>
                <a:cs typeface="Tahoma" panose="020B0604030504040204" pitchFamily="34" charset="0"/>
                <a:hlinkClick r:id="rId2"/>
              </a:rPr>
              <a:t>http://programe.ise.ro/actuale.aspx</a:t>
            </a:r>
            <a:endParaRPr lang="ro-RO" altLang="ro-RO" u="sng" dirty="0">
              <a:latin typeface="Trebuchet MS" panose="020B0603020202020204" pitchFamily="34" charset="0"/>
              <a:cs typeface="Tahoma" panose="020B0604030504040204" pitchFamily="34" charset="0"/>
            </a:endParaRPr>
          </a:p>
          <a:p>
            <a:pPr marL="273050" indent="-273050">
              <a:buClr>
                <a:srgbClr val="F2FBFD"/>
              </a:buClr>
              <a:buNone/>
            </a:pPr>
            <a:endParaRPr lang="ro-RO" altLang="ro-RO" u="sng" strike="sngStrike" dirty="0">
              <a:latin typeface="Trebuchet MS" panose="020B0603020202020204" pitchFamily="34" charset="0"/>
              <a:cs typeface="Tahoma" panose="020B0604030504040204" pitchFamily="34" charset="0"/>
            </a:endParaRPr>
          </a:p>
          <a:p>
            <a:pPr algn="just" latinLnBrk="1">
              <a:lnSpc>
                <a:spcPts val="2000"/>
              </a:lnSpc>
            </a:pPr>
            <a:r>
              <a:rPr lang="ro-RO" altLang="zh-CN" sz="1600" b="1" u="sng" dirty="0">
                <a:latin typeface="Trebuchet MS" panose="020B0603020202020204" pitchFamily="34" charset="0"/>
                <a:cs typeface="Calibri" panose="020F0502020204030204" pitchFamily="34" charset="0"/>
              </a:rPr>
              <a:t>Planuri - cadru </a:t>
            </a:r>
            <a:r>
              <a:rPr lang="ro-RO" altLang="zh-CN" sz="1600" u="sng" dirty="0">
                <a:latin typeface="Trebuchet MS" panose="020B0603020202020204" pitchFamily="34" charset="0"/>
                <a:cs typeface="Calibri" panose="020F0502020204030204" pitchFamily="34" charset="0"/>
              </a:rPr>
              <a:t>pentru învățământul gimnazial</a:t>
            </a:r>
            <a:r>
              <a:rPr lang="ro-RO" altLang="zh-CN" sz="1600" b="1" i="1" u="sng" dirty="0">
                <a:latin typeface="Trebuchet MS" panose="020B0603020202020204" pitchFamily="34" charset="0"/>
                <a:cs typeface="Calibri" panose="020F0502020204030204" pitchFamily="34" charset="0"/>
              </a:rPr>
              <a:t> </a:t>
            </a:r>
            <a:r>
              <a:rPr lang="ro-RO" altLang="zh-CN" sz="1600" u="sng" dirty="0">
                <a:latin typeface="Trebuchet MS" panose="020B0603020202020204" pitchFamily="34" charset="0"/>
                <a:cs typeface="Calibri" panose="020F0502020204030204" pitchFamily="34" charset="0"/>
              </a:rPr>
              <a:t>aprobate</a:t>
            </a:r>
            <a:r>
              <a:rPr lang="ro-RO" altLang="zh-CN" sz="1600" i="1" u="sng" dirty="0">
                <a:latin typeface="Trebuchet MS" panose="020B0603020202020204" pitchFamily="34" charset="0"/>
                <a:cs typeface="Calibri" panose="020F0502020204030204" pitchFamily="34" charset="0"/>
              </a:rPr>
              <a:t> </a:t>
            </a:r>
            <a:r>
              <a:rPr lang="ro-RO" altLang="zh-CN" sz="1600" u="sng" dirty="0">
                <a:latin typeface="Trebuchet MS" panose="020B0603020202020204" pitchFamily="34" charset="0"/>
                <a:cs typeface="Calibri" panose="020F0502020204030204" pitchFamily="34" charset="0"/>
              </a:rPr>
              <a:t>prin </a:t>
            </a:r>
            <a:r>
              <a:rPr lang="ro-RO" altLang="zh-CN" sz="1600" b="1" u="sng" dirty="0">
                <a:latin typeface="Trebuchet MS" panose="020B0603020202020204" pitchFamily="34" charset="0"/>
                <a:cs typeface="Calibri" panose="020F0502020204030204" pitchFamily="34" charset="0"/>
              </a:rPr>
              <a:t>OMENCS nr. 3590/5.04.2016,</a:t>
            </a:r>
            <a:r>
              <a:rPr lang="en-US" altLang="zh-CN" sz="1600" b="1" u="sng" dirty="0">
                <a:latin typeface="Trebuchet MS" panose="020B0603020202020204" pitchFamily="34" charset="0"/>
                <a:cs typeface="Calibri" panose="020F0502020204030204" pitchFamily="34" charset="0"/>
              </a:rPr>
              <a:t> cu</a:t>
            </a:r>
            <a:r>
              <a:rPr lang="ro-RO" altLang="zh-CN" sz="1600" b="1" u="sng" dirty="0">
                <a:latin typeface="Trebuchet MS" panose="020B0603020202020204" pitchFamily="34" charset="0"/>
                <a:cs typeface="Calibri" panose="020F0502020204030204" pitchFamily="34" charset="0"/>
              </a:rPr>
              <a:t> </a:t>
            </a:r>
            <a:r>
              <a:rPr lang="en-US" altLang="zh-CN" sz="1600" b="1" u="sng" dirty="0" err="1">
                <a:latin typeface="Trebuchet MS" panose="020B0603020202020204" pitchFamily="34" charset="0"/>
                <a:cs typeface="Calibri" panose="020F0502020204030204" pitchFamily="34" charset="0"/>
              </a:rPr>
              <a:t>modific</a:t>
            </a:r>
            <a:r>
              <a:rPr lang="ro-RO" altLang="zh-CN" sz="1600" b="1" u="sng" dirty="0" err="1">
                <a:latin typeface="Trebuchet MS" panose="020B0603020202020204" pitchFamily="34" charset="0"/>
                <a:cs typeface="Calibri" panose="020F0502020204030204" pitchFamily="34" charset="0"/>
              </a:rPr>
              <a:t>ările</a:t>
            </a:r>
            <a:r>
              <a:rPr lang="ro-RO" altLang="zh-CN" sz="1600" b="1" u="sng" dirty="0">
                <a:latin typeface="Trebuchet MS" panose="020B0603020202020204" pitchFamily="34" charset="0"/>
                <a:cs typeface="Calibri" panose="020F0502020204030204" pitchFamily="34" charset="0"/>
              </a:rPr>
              <a:t> și completările ulterioare  </a:t>
            </a:r>
            <a:r>
              <a:rPr lang="en-US" altLang="zh-CN" sz="1600" b="1" u="sng" dirty="0">
                <a:latin typeface="Trebuchet MS" panose="020B0603020202020204" pitchFamily="34" charset="0"/>
                <a:cs typeface="Calibri" panose="020F0502020204030204" pitchFamily="34" charset="0"/>
              </a:rPr>
              <a:t>(OMEN 4221/1.08.2018 – op</a:t>
            </a:r>
            <a:r>
              <a:rPr lang="ro-RO" altLang="zh-CN" sz="1600" b="1" u="sng" dirty="0" err="1">
                <a:latin typeface="Trebuchet MS" panose="020B0603020202020204" pitchFamily="34" charset="0"/>
                <a:cs typeface="Calibri" panose="020F0502020204030204" pitchFamily="34" charset="0"/>
              </a:rPr>
              <a:t>ționalul</a:t>
            </a:r>
            <a:r>
              <a:rPr lang="ro-RO" altLang="zh-CN" sz="1600" b="1" u="sng" dirty="0">
                <a:latin typeface="Trebuchet MS" panose="020B0603020202020204" pitchFamily="34" charset="0"/>
                <a:cs typeface="Calibri" panose="020F0502020204030204" pitchFamily="34" charset="0"/>
              </a:rPr>
              <a:t> integrat nu mai este obligatoriu</a:t>
            </a:r>
            <a:r>
              <a:rPr lang="en-US" altLang="zh-CN" sz="1600" b="1" u="sng" dirty="0">
                <a:latin typeface="Trebuchet MS" panose="020B0603020202020204" pitchFamily="34" charset="0"/>
                <a:cs typeface="Calibri" panose="020F0502020204030204" pitchFamily="34" charset="0"/>
              </a:rPr>
              <a:t>)</a:t>
            </a:r>
          </a:p>
          <a:p>
            <a:pPr algn="just" latinLnBrk="1">
              <a:lnSpc>
                <a:spcPts val="2000"/>
              </a:lnSpc>
            </a:pPr>
            <a:endParaRPr lang="ro-RO" altLang="zh-CN" sz="1600" b="1" u="sng" dirty="0">
              <a:solidFill>
                <a:schemeClr val="bg1"/>
              </a:solidFill>
              <a:latin typeface="Trebuchet MS" panose="020B0603020202020204" pitchFamily="34" charset="0"/>
              <a:cs typeface="Calibri" panose="020F0502020204030204" pitchFamily="34" charset="0"/>
            </a:endParaRPr>
          </a:p>
          <a:p>
            <a:pPr algn="just" latinLnBrk="1">
              <a:lnSpc>
                <a:spcPts val="2000"/>
              </a:lnSpc>
            </a:pPr>
            <a:endParaRPr lang="ro-RO" altLang="zh-CN" b="1" u="sng" dirty="0">
              <a:solidFill>
                <a:schemeClr val="bg1"/>
              </a:solidFill>
              <a:latin typeface="Trebuchet MS" panose="020B0603020202020204" pitchFamily="34" charset="0"/>
              <a:cs typeface="Calibri" panose="020F0502020204030204" pitchFamily="34" charset="0"/>
            </a:endParaRPr>
          </a:p>
          <a:p>
            <a:pPr algn="just" latinLnBrk="1">
              <a:lnSpc>
                <a:spcPts val="2000"/>
              </a:lnSpc>
            </a:pPr>
            <a:r>
              <a:rPr lang="ro-RO" sz="1600" b="1" dirty="0">
                <a:solidFill>
                  <a:schemeClr val="accent4">
                    <a:lumMod val="50000"/>
                  </a:schemeClr>
                </a:solidFill>
                <a:latin typeface="Trebuchet MS" panose="020B0603020202020204" pitchFamily="34" charset="0"/>
                <a:cs typeface="Times New Roman" panose="02020603050405020304" pitchFamily="18" charset="0"/>
              </a:rPr>
              <a:t>Manuale școlare digitale </a:t>
            </a:r>
            <a:r>
              <a:rPr lang="ro-RO" sz="1600" dirty="0">
                <a:solidFill>
                  <a:schemeClr val="accent4">
                    <a:lumMod val="50000"/>
                  </a:schemeClr>
                </a:solidFill>
                <a:latin typeface="Trebuchet MS" panose="020B0603020202020204" pitchFamily="34" charset="0"/>
                <a:cs typeface="Times New Roman" panose="02020603050405020304" pitchFamily="18" charset="0"/>
              </a:rPr>
              <a:t>- </a:t>
            </a:r>
            <a:r>
              <a:rPr lang="ro-RO" sz="1600" i="1" dirty="0">
                <a:solidFill>
                  <a:schemeClr val="accent4">
                    <a:lumMod val="50000"/>
                  </a:schemeClr>
                </a:solidFill>
                <a:latin typeface="Trebuchet MS" panose="020B0603020202020204" pitchFamily="34" charset="0"/>
                <a:cs typeface="Times New Roman" panose="02020603050405020304" pitchFamily="18" charset="0"/>
              </a:rPr>
              <a:t>Manuale școlare - </a:t>
            </a:r>
            <a:r>
              <a:rPr lang="ro-RO" sz="1600" i="1" dirty="0">
                <a:solidFill>
                  <a:schemeClr val="accent4">
                    <a:lumMod val="50000"/>
                  </a:schemeClr>
                </a:solidFill>
                <a:latin typeface="Trebuchet MS" panose="020B0603020202020204" pitchFamily="34" charset="0"/>
                <a:cs typeface="Times New Roman" panose="02020603050405020304" pitchFamily="18" charset="0"/>
                <a:hlinkClick r:id="rId3"/>
              </a:rPr>
              <a:t>https://www.manuale.edu.ro</a:t>
            </a:r>
            <a:r>
              <a:rPr lang="ro-RO" sz="1600" dirty="0">
                <a:solidFill>
                  <a:schemeClr val="accent4">
                    <a:lumMod val="50000"/>
                  </a:schemeClr>
                </a:solidFill>
                <a:latin typeface="Trebuchet MS" panose="020B0603020202020204" pitchFamily="34" charset="0"/>
                <a:cs typeface="Times New Roman" panose="02020603050405020304" pitchFamily="18" charset="0"/>
                <a:hlinkClick r:id="rId3"/>
              </a:rPr>
              <a:t>/</a:t>
            </a:r>
            <a:endParaRPr lang="en-US" sz="1600" dirty="0">
              <a:solidFill>
                <a:schemeClr val="accent4">
                  <a:lumMod val="50000"/>
                </a:schemeClr>
              </a:solidFill>
              <a:latin typeface="Trebuchet MS" panose="020B0603020202020204" pitchFamily="34" charset="0"/>
              <a:cs typeface="Times New Roman" panose="02020603050405020304" pitchFamily="18" charset="0"/>
            </a:endParaRPr>
          </a:p>
          <a:p>
            <a:pPr algn="just" latinLnBrk="1">
              <a:lnSpc>
                <a:spcPts val="2000"/>
              </a:lnSpc>
            </a:pPr>
            <a:endParaRPr lang="en-US" sz="1600" dirty="0">
              <a:solidFill>
                <a:schemeClr val="accent4">
                  <a:lumMod val="50000"/>
                </a:schemeClr>
              </a:solidFill>
              <a:latin typeface="Trebuchet MS" panose="020B0603020202020204" pitchFamily="34" charset="0"/>
              <a:cs typeface="Times New Roman" panose="02020603050405020304" pitchFamily="18" charset="0"/>
            </a:endParaRPr>
          </a:p>
          <a:p>
            <a:pPr algn="just" latinLnBrk="1">
              <a:lnSpc>
                <a:spcPts val="2000"/>
              </a:lnSpc>
            </a:pPr>
            <a:endParaRPr lang="ro-RO" altLang="zh-CN" b="1" u="sng" dirty="0">
              <a:solidFill>
                <a:schemeClr val="bg1"/>
              </a:solidFill>
              <a:latin typeface="Trebuchet MS" panose="020B0603020202020204" pitchFamily="34" charset="0"/>
              <a:cs typeface="Calibri" panose="020F0502020204030204" pitchFamily="34" charset="0"/>
            </a:endParaRPr>
          </a:p>
          <a:p>
            <a:r>
              <a:rPr lang="ro-RO" sz="1600" b="1" dirty="0">
                <a:latin typeface="Trebuchet MS" panose="020B0603020202020204" pitchFamily="34" charset="0"/>
              </a:rPr>
              <a:t>Mijloace de învățământ / Auxiliare didactice   -   </a:t>
            </a:r>
            <a:r>
              <a:rPr lang="ro-RO" u="sng" dirty="0">
                <a:solidFill>
                  <a:srgbClr val="0563C1"/>
                </a:solidFill>
                <a:latin typeface="Calibri" panose="020F0502020204030204" pitchFamily="34" charset="0"/>
                <a:ea typeface="Calibri" panose="020F0502020204030204" pitchFamily="34" charset="0"/>
                <a:hlinkClick r:id="rId4"/>
              </a:rPr>
              <a:t>https://www.edu.ro/auxiliare-didactice</a:t>
            </a:r>
            <a:endParaRPr lang="ro-RO" u="sng" dirty="0">
              <a:solidFill>
                <a:srgbClr val="0563C1"/>
              </a:solidFill>
              <a:latin typeface="Calibri" panose="020F0502020204030204" pitchFamily="34" charset="0"/>
              <a:ea typeface="Calibri" panose="020F0502020204030204" pitchFamily="34" charset="0"/>
            </a:endParaRPr>
          </a:p>
          <a:p>
            <a:endParaRPr lang="ro-RO" b="1" dirty="0">
              <a:latin typeface="Trebuchet MS" panose="020B0603020202020204" pitchFamily="34" charset="0"/>
            </a:endParaRPr>
          </a:p>
        </p:txBody>
      </p:sp>
    </p:spTree>
    <p:extLst>
      <p:ext uri="{BB962C8B-B14F-4D97-AF65-F5344CB8AC3E}">
        <p14:creationId xmlns:p14="http://schemas.microsoft.com/office/powerpoint/2010/main" val="2295942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8503" y="269966"/>
            <a:ext cx="10310948" cy="757645"/>
          </a:xfrm>
        </p:spPr>
        <p:txBody>
          <a:bodyPr>
            <a:normAutofit/>
          </a:bodyPr>
          <a:lstStyle/>
          <a:p>
            <a:r>
              <a:rPr lang="ro-RO" altLang="ro-RO" sz="1800" dirty="0">
                <a:latin typeface="Trebuchet MS" panose="020B0603020202020204" pitchFamily="34" charset="0"/>
                <a:cs typeface="Times New Roman" pitchFamily="18" charset="0"/>
              </a:rPr>
              <a:t>PROGRAMELE ŞCOLARE PENTRU ÎNVĂȚĂMÂNTUL BILINGV VALABILE ÎN ANUL ŞCOLAR 202</a:t>
            </a:r>
            <a:r>
              <a:rPr lang="en-US" altLang="ro-RO" sz="1800" dirty="0">
                <a:latin typeface="Trebuchet MS" panose="020B0603020202020204" pitchFamily="34" charset="0"/>
                <a:cs typeface="Times New Roman" pitchFamily="18" charset="0"/>
              </a:rPr>
              <a:t>2</a:t>
            </a:r>
            <a:r>
              <a:rPr lang="ro-RO" altLang="ro-RO" sz="1800" dirty="0">
                <a:latin typeface="Trebuchet MS" panose="020B0603020202020204" pitchFamily="34" charset="0"/>
                <a:cs typeface="Times New Roman" pitchFamily="18" charset="0"/>
              </a:rPr>
              <a:t> – 20</a:t>
            </a:r>
            <a:r>
              <a:rPr lang="en-US" altLang="ro-RO" sz="1800" dirty="0">
                <a:latin typeface="Trebuchet MS" panose="020B0603020202020204" pitchFamily="34" charset="0"/>
                <a:cs typeface="Times New Roman" pitchFamily="18" charset="0"/>
              </a:rPr>
              <a:t>23</a:t>
            </a:r>
            <a:endParaRPr lang="ro-RO" sz="1800" dirty="0"/>
          </a:p>
        </p:txBody>
      </p:sp>
      <p:sp>
        <p:nvSpPr>
          <p:cNvPr id="3" name="Content Placeholder 2"/>
          <p:cNvSpPr>
            <a:spLocks noGrp="1"/>
          </p:cNvSpPr>
          <p:nvPr>
            <p:ph idx="1"/>
          </p:nvPr>
        </p:nvSpPr>
        <p:spPr>
          <a:xfrm>
            <a:off x="625151" y="839755"/>
            <a:ext cx="11047445" cy="5533054"/>
          </a:xfrm>
        </p:spPr>
        <p:txBody>
          <a:bodyPr>
            <a:noAutofit/>
          </a:bodyPr>
          <a:lstStyle/>
          <a:p>
            <a:pPr>
              <a:defRPr/>
            </a:pPr>
            <a:r>
              <a:rPr lang="ro-RO" altLang="ro-RO" sz="1200" b="1" dirty="0">
                <a:solidFill>
                  <a:schemeClr val="tx1"/>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Învățământul bilingv - limba franceză</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a:t>
            </a:r>
            <a:endParaRPr lang="ro-RO"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1400" dirty="0">
                <a:solidFill>
                  <a:srgbClr val="002060"/>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rPr>
              <a:t> </a:t>
            </a:r>
            <a:r>
              <a:rPr lang="pt-BR"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Anexele nr. 1, 2 </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și 3</a:t>
            </a:r>
            <a:r>
              <a:rPr lang="pt-BR"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la Ordinul ministrului nr. 5241/01.09.2008  privind </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aprobarea</a:t>
            </a:r>
            <a:r>
              <a:rPr lang="ro-RO" altLang="ro-RO" sz="1400" i="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Programelor </a:t>
            </a:r>
            <a:r>
              <a:rPr lang="ro-RO"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şcolare</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pentru </a:t>
            </a:r>
            <a:r>
              <a:rPr lang="ro-RO"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învăţământul</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liceal – clase cu program de studiu în regim bilingv, limba franceză, la disciplinele: Geografia </a:t>
            </a:r>
            <a:r>
              <a:rPr lang="ro-RO"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Franţei</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clasa a IX-a; Istoria </a:t>
            </a:r>
            <a:r>
              <a:rPr lang="ro-RO"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Franţei</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clasa a X-a, Elemente de cultură </a:t>
            </a:r>
            <a:r>
              <a:rPr lang="ro-RO"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şi</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civilizaţie</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franceză, clasa a XI-a </a:t>
            </a:r>
            <a:r>
              <a:rPr lang="ro-RO"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şi</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 XII-a</a:t>
            </a:r>
            <a:r>
              <a:rPr lang="pt-BR"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p>
          <a:p>
            <a:pPr algn="just">
              <a:defRPr/>
            </a:pPr>
            <a:r>
              <a:rPr lang="ro-RO"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Învățământul bilingv francofon</a:t>
            </a:r>
            <a:r>
              <a:rPr lang="en-US" altLang="ro-RO" sz="1400" b="1" dirty="0">
                <a:solidFill>
                  <a:srgbClr val="002060"/>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rPr>
              <a:t>:</a:t>
            </a:r>
            <a:endParaRPr lang="ro-RO"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Ordinul ministrului educației, cercetării, tineretului și sportului nr. 5348/ 07.09.2011 </a:t>
            </a:r>
            <a:r>
              <a:rPr lang="ro-RO" altLang="ro-RO" sz="1400" i="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privind aprobarea  </a:t>
            </a:r>
            <a:r>
              <a:rPr lang="vi-VN" altLang="ro-RO" sz="1400" i="1"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Programelor de Limbă și civilizație franceză</a:t>
            </a:r>
            <a:r>
              <a:rPr lang="ro-RO" altLang="ro-RO" sz="1400" i="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 curriculum diferențiat </a:t>
            </a:r>
            <a:r>
              <a:rPr lang="vi-VN" altLang="ro-RO" sz="1400" i="1"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 </a:t>
            </a:r>
            <a:r>
              <a:rPr lang="ro-RO" altLang="ro-RO" sz="1400" i="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(clasele a IX- a – a XII-a) </a:t>
            </a:r>
            <a:r>
              <a:rPr lang="vi-VN" altLang="ro-RO" sz="1400" i="1"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și a Programelor de Discipline non lingvistice</a:t>
            </a:r>
            <a:r>
              <a:rPr lang="ro-RO" altLang="ro-RO" sz="1400" i="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 curriculum diferențiat (clasele a XI-a și a XII-a) </a:t>
            </a:r>
            <a:r>
              <a:rPr lang="vi-VN" altLang="ro-RO" sz="1400" i="1"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 pentru elevii secțiilor bilingve francofone incluse în proiectul bilateral franco-român “De la învățământul bilingv către filierele universitare francofone” </a:t>
            </a:r>
            <a:endPar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endParaRPr>
          </a:p>
          <a:p>
            <a:pPr algn="just">
              <a:defRPr/>
            </a:pPr>
            <a:r>
              <a:rPr lang="ro-RO"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Învățământul bilingv spaniol</a:t>
            </a:r>
            <a:r>
              <a:rPr lang="en-US" altLang="ro-RO" sz="1400" b="1" dirty="0">
                <a:solidFill>
                  <a:srgbClr val="002060"/>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rPr>
              <a:t>:</a:t>
            </a:r>
            <a:endParaRPr lang="ro-RO" altLang="ro-RO" sz="1400" b="1" dirty="0">
              <a:solidFill>
                <a:srgbClr val="002060"/>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vi-VN" altLang="ro-RO" sz="1400" b="1"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Ordinul ministrului educaţiei, cercetării şi inovării nr. 4354/2009</a:t>
            </a:r>
            <a:r>
              <a:rPr lang="ro-RO"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 Art. 4</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Programa</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şcolară</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pentru</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secţiile</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bilingve</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Limba</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spaniolă</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Cultură</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şi</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civilizaţie</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spaniolă</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pentru</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examenul</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de </a:t>
            </a:r>
            <a:r>
              <a:rPr lang="en-US" altLang="ro-RO" sz="1400" b="1"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bacalaureat</a:t>
            </a:r>
            <a:endParaRPr lang="ro-RO" altLang="ro-RO" sz="1400" dirty="0">
              <a:solidFill>
                <a:srgbClr val="002060"/>
              </a:solidFill>
              <a:latin typeface="Trebuchet MS" panose="020B0603020202020204" pitchFamily="34" charset="0"/>
              <a:cs typeface="Times New Roman" panose="02020603050405020304" pitchFamily="18" charset="0"/>
            </a:endParaRPr>
          </a:p>
          <a:p>
            <a:pPr algn="just">
              <a:defRPr/>
            </a:pPr>
            <a:r>
              <a:rPr lang="ro-RO"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Învățământul bilingv - limba italiană</a:t>
            </a:r>
            <a:r>
              <a:rPr lang="en-US" altLang="ro-RO" sz="1400" b="1" dirty="0">
                <a:solidFill>
                  <a:srgbClr val="002060"/>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rPr>
              <a:t>:</a:t>
            </a:r>
            <a:endParaRPr lang="ro-RO" altLang="ro-RO" sz="1400" b="1" dirty="0">
              <a:solidFill>
                <a:srgbClr val="002060"/>
              </a:solidFill>
              <a:effectLst>
                <a:outerShdw blurRad="38100" dist="38100" dir="2700000" algn="tl">
                  <a:srgbClr val="C0C0C0"/>
                </a:outerShdw>
              </a:effectLst>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O</a:t>
            </a:r>
            <a:r>
              <a:rPr lang="en-US"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rdinul</a:t>
            </a:r>
            <a:r>
              <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ministrului</a:t>
            </a:r>
            <a:r>
              <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educa</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ț</a:t>
            </a:r>
            <a:r>
              <a:rPr lang="en-US"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iei</a:t>
            </a:r>
            <a:r>
              <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naționale nr. 5023/12.09.2013 privind aprobarea Programelor școlare pentru învățământul liceal – clase cu program de studiu în regim bilingv, limba italiană, la disciplina: </a:t>
            </a:r>
            <a:r>
              <a:rPr lang="en-US"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Limba</a:t>
            </a:r>
            <a:r>
              <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italiană</a:t>
            </a:r>
            <a:r>
              <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clasele</a:t>
            </a:r>
            <a:r>
              <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 IX-a – a XII-a</a:t>
            </a:r>
          </a:p>
          <a:p>
            <a:pPr algn="just">
              <a:defRPr/>
            </a:pPr>
            <a:r>
              <a:rPr lang="ro-RO"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Învățământul bilingv - limba portugheză</a:t>
            </a:r>
            <a:r>
              <a:rPr lang="en-US"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a:t>
            </a:r>
            <a:endParaRPr lang="ro-RO" altLang="ro-RO" sz="1400" b="1" dirty="0">
              <a:solidFill>
                <a:srgbClr val="002060"/>
              </a:solidFill>
              <a:latin typeface="Trebuchet MS" panose="020B0603020202020204" pitchFamily="34" charset="0"/>
              <a:ea typeface="Tahoma" panose="020B0604030504040204" pitchFamily="34" charset="0"/>
              <a:cs typeface="Times New Roman" panose="02020603050405020304" pitchFamily="18" charset="0"/>
            </a:endParaRPr>
          </a:p>
          <a:p>
            <a:pPr marL="0" indent="0" algn="just">
              <a:buNone/>
              <a:defRPr/>
            </a:pP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O</a:t>
            </a:r>
            <a:r>
              <a:rPr lang="en-US"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rdinul</a:t>
            </a:r>
            <a:r>
              <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ministrului</a:t>
            </a:r>
            <a:r>
              <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en-US"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educa</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ț</a:t>
            </a:r>
            <a:r>
              <a:rPr lang="en-US" altLang="ro-RO" sz="1400" dirty="0" err="1">
                <a:solidFill>
                  <a:srgbClr val="002060"/>
                </a:solidFill>
                <a:latin typeface="Trebuchet MS" panose="020B0603020202020204" pitchFamily="34" charset="0"/>
                <a:ea typeface="Tahoma" panose="020B0604030504040204" pitchFamily="34" charset="0"/>
                <a:cs typeface="Times New Roman" panose="02020603050405020304" pitchFamily="18" charset="0"/>
              </a:rPr>
              <a:t>iei</a:t>
            </a:r>
            <a:r>
              <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ro-RO"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naționale nr. 5024/12.09.2013 privind aprobarea Programelor școlare pentru învățământul liceal – clase cu program de studiu în regim bilingv, limba portugheză, </a:t>
            </a:r>
            <a:r>
              <a:rPr lang="vi-VN" altLang="ro-RO" sz="1400"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la disciplinele: Geografia Portugaliei, clasa a IX-a; Istoria Portugaliei</a:t>
            </a:r>
            <a:r>
              <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rPr>
              <a:t> </a:t>
            </a:r>
            <a:r>
              <a:rPr lang="vi-VN" altLang="ro-RO" sz="1400" dirty="0">
                <a:solidFill>
                  <a:srgbClr val="002060"/>
                </a:solidFill>
                <a:latin typeface="Times New Roman" panose="02020603050405020304" pitchFamily="18" charset="0"/>
                <a:ea typeface="Tahoma" panose="020B0604030504040204" pitchFamily="34" charset="0"/>
                <a:cs typeface="Times New Roman" panose="02020603050405020304" pitchFamily="18" charset="0"/>
              </a:rPr>
              <a:t>și civilizație portugheză, clasele a XI-a și a XII-a</a:t>
            </a:r>
            <a:endParaRPr lang="en-US" altLang="ro-RO" sz="1400" dirty="0">
              <a:solidFill>
                <a:srgbClr val="002060"/>
              </a:solidFill>
              <a:latin typeface="Trebuchet MS" panose="020B0603020202020204" pitchFamily="34" charset="0"/>
              <a:ea typeface="Tahoma" panose="020B0604030504040204" pitchFamily="34" charset="0"/>
              <a:cs typeface="Times New Roman" panose="02020603050405020304" pitchFamily="18" charset="0"/>
            </a:endParaRPr>
          </a:p>
          <a:p>
            <a:endParaRPr lang="ro-RO" sz="1200" dirty="0">
              <a:latin typeface="Trebuchet MS" panose="020B0603020202020204" pitchFamily="34" charset="0"/>
            </a:endParaRPr>
          </a:p>
        </p:txBody>
      </p:sp>
    </p:spTree>
    <p:extLst>
      <p:ext uri="{BB962C8B-B14F-4D97-AF65-F5344CB8AC3E}">
        <p14:creationId xmlns:p14="http://schemas.microsoft.com/office/powerpoint/2010/main" val="3652249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0754" y="624110"/>
            <a:ext cx="9823859" cy="595090"/>
          </a:xfrm>
        </p:spPr>
        <p:txBody>
          <a:bodyPr>
            <a:normAutofit/>
          </a:bodyPr>
          <a:lstStyle/>
          <a:p>
            <a:r>
              <a:rPr lang="ro-RO" altLang="ro-RO" sz="1600" b="1" dirty="0">
                <a:latin typeface="Trebuchet MS" panose="020B0603020202020204" pitchFamily="34" charset="0"/>
                <a:cs typeface="Times New Roman" pitchFamily="18" charset="0"/>
              </a:rPr>
              <a:t>PROGRAMELE ŞCOLARE PENTRU ÎNVĂȚĂMÂNTUL BILINGV VALABILE ÎN ANUL ŞCOLAR 202</a:t>
            </a:r>
            <a:r>
              <a:rPr lang="en-US" altLang="ro-RO" sz="1600" b="1" dirty="0">
                <a:latin typeface="Trebuchet MS" panose="020B0603020202020204" pitchFamily="34" charset="0"/>
                <a:cs typeface="Times New Roman" pitchFamily="18" charset="0"/>
              </a:rPr>
              <a:t>2</a:t>
            </a:r>
            <a:r>
              <a:rPr lang="ro-RO" altLang="ro-RO" sz="1600" b="1" dirty="0">
                <a:latin typeface="Trebuchet MS" panose="020B0603020202020204" pitchFamily="34" charset="0"/>
                <a:cs typeface="Times New Roman" pitchFamily="18" charset="0"/>
              </a:rPr>
              <a:t> – 20</a:t>
            </a:r>
            <a:r>
              <a:rPr lang="en-US" altLang="ro-RO" sz="1600" b="1" dirty="0">
                <a:latin typeface="Trebuchet MS" panose="020B0603020202020204" pitchFamily="34" charset="0"/>
                <a:cs typeface="Times New Roman" pitchFamily="18" charset="0"/>
              </a:rPr>
              <a:t>23</a:t>
            </a:r>
            <a:endParaRPr lang="ro-RO" sz="1600" b="1" dirty="0"/>
          </a:p>
        </p:txBody>
      </p:sp>
      <p:sp>
        <p:nvSpPr>
          <p:cNvPr id="3" name="Content Placeholder 2"/>
          <p:cNvSpPr>
            <a:spLocks noGrp="1"/>
          </p:cNvSpPr>
          <p:nvPr>
            <p:ph idx="1"/>
          </p:nvPr>
        </p:nvSpPr>
        <p:spPr>
          <a:xfrm>
            <a:off x="802433" y="1436915"/>
            <a:ext cx="10702179" cy="4474308"/>
          </a:xfrm>
        </p:spPr>
        <p:txBody>
          <a:bodyPr/>
          <a:lstStyle/>
          <a:p>
            <a:pPr>
              <a:defRPr/>
            </a:pPr>
            <a:r>
              <a:rPr lang="ro-RO" altLang="en-US" sz="1400" b="1" dirty="0">
                <a:solidFill>
                  <a:srgbClr val="002060"/>
                </a:solidFill>
                <a:latin typeface="Trebuchet MS" panose="020B0603020202020204" pitchFamily="34" charset="0"/>
                <a:ea typeface="Tahoma" panose="020B0604030504040204" pitchFamily="34" charset="0"/>
                <a:cs typeface="Tahoma" panose="020B0604030504040204" pitchFamily="34" charset="0"/>
              </a:rPr>
              <a:t>Învățământul bilingv – limba engleză</a:t>
            </a:r>
            <a:r>
              <a:rPr lang="en-US" altLang="en-US" sz="1400" b="1" dirty="0">
                <a:solidFill>
                  <a:srgbClr val="002060"/>
                </a:solidFill>
                <a:effectLst>
                  <a:outerShdw blurRad="38100" dist="38100" dir="2700000" algn="tl">
                    <a:srgbClr val="C0C0C0"/>
                  </a:outerShdw>
                </a:effectLst>
                <a:latin typeface="Trebuchet MS" panose="020B0603020202020204" pitchFamily="34" charset="0"/>
                <a:ea typeface="Tahoma" panose="020B0604030504040204" pitchFamily="34" charset="0"/>
                <a:cs typeface="Tahoma" panose="020B0604030504040204" pitchFamily="34" charset="0"/>
              </a:rPr>
              <a:t>:</a:t>
            </a:r>
          </a:p>
          <a:p>
            <a:pPr algn="just">
              <a:buFont typeface="Wingdings" pitchFamily="2" charset="2"/>
              <a:buChar char="v"/>
              <a:defRPr/>
            </a:pPr>
            <a:r>
              <a:rPr lang="en-US" altLang="en-US" sz="1400" dirty="0" err="1">
                <a:solidFill>
                  <a:srgbClr val="002060"/>
                </a:solidFill>
                <a:latin typeface="Trebuchet MS" panose="020B0603020202020204" pitchFamily="34" charset="0"/>
                <a:ea typeface="Tahoma" panose="020B0604030504040204" pitchFamily="34" charset="0"/>
                <a:cs typeface="Tahoma" panose="020B0604030504040204" pitchFamily="34" charset="0"/>
              </a:rPr>
              <a:t>Ordinul</a:t>
            </a:r>
            <a:r>
              <a:rPr lang="en-US"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 </a:t>
            </a:r>
            <a:r>
              <a:rPr lang="en-US" altLang="en-US" sz="1400" dirty="0" err="1">
                <a:solidFill>
                  <a:srgbClr val="002060"/>
                </a:solidFill>
                <a:latin typeface="Trebuchet MS" panose="020B0603020202020204" pitchFamily="34" charset="0"/>
                <a:ea typeface="Tahoma" panose="020B0604030504040204" pitchFamily="34" charset="0"/>
                <a:cs typeface="Tahoma" panose="020B0604030504040204" pitchFamily="34" charset="0"/>
              </a:rPr>
              <a:t>ministrului</a:t>
            </a:r>
            <a:r>
              <a:rPr lang="en-US"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 </a:t>
            </a:r>
            <a:r>
              <a:rPr lang="en-US" altLang="en-US" sz="1400" dirty="0" err="1">
                <a:solidFill>
                  <a:srgbClr val="002060"/>
                </a:solidFill>
                <a:latin typeface="Trebuchet MS" panose="020B0603020202020204" pitchFamily="34" charset="0"/>
                <a:ea typeface="Tahoma" panose="020B0604030504040204" pitchFamily="34" charset="0"/>
                <a:cs typeface="Tahoma" panose="020B0604030504040204" pitchFamily="34" charset="0"/>
              </a:rPr>
              <a:t>educa</a:t>
            </a:r>
            <a:r>
              <a:rPr lang="ro-RO"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ț</a:t>
            </a:r>
            <a:r>
              <a:rPr lang="en-US" altLang="en-US" sz="1400" dirty="0" err="1">
                <a:solidFill>
                  <a:srgbClr val="002060"/>
                </a:solidFill>
                <a:latin typeface="Trebuchet MS" panose="020B0603020202020204" pitchFamily="34" charset="0"/>
                <a:ea typeface="Tahoma" panose="020B0604030504040204" pitchFamily="34" charset="0"/>
                <a:cs typeface="Tahoma" panose="020B0604030504040204" pitchFamily="34" charset="0"/>
              </a:rPr>
              <a:t>iei</a:t>
            </a:r>
            <a:r>
              <a:rPr lang="en-US"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 </a:t>
            </a:r>
            <a:r>
              <a:rPr lang="en-US" altLang="en-US" sz="1400" dirty="0" err="1">
                <a:solidFill>
                  <a:srgbClr val="002060"/>
                </a:solidFill>
                <a:latin typeface="Trebuchet MS" panose="020B0603020202020204" pitchFamily="34" charset="0"/>
                <a:ea typeface="Tahoma" panose="020B0604030504040204" pitchFamily="34" charset="0"/>
                <a:cs typeface="Tahoma" panose="020B0604030504040204" pitchFamily="34" charset="0"/>
              </a:rPr>
              <a:t>na</a:t>
            </a:r>
            <a:r>
              <a:rPr lang="ro-RO"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ț</a:t>
            </a:r>
            <a:r>
              <a:rPr lang="en-US" altLang="en-US" sz="1400" dirty="0" err="1">
                <a:solidFill>
                  <a:srgbClr val="002060"/>
                </a:solidFill>
                <a:latin typeface="Trebuchet MS" panose="020B0603020202020204" pitchFamily="34" charset="0"/>
                <a:ea typeface="Tahoma" panose="020B0604030504040204" pitchFamily="34" charset="0"/>
                <a:cs typeface="Tahoma" panose="020B0604030504040204" pitchFamily="34" charset="0"/>
              </a:rPr>
              <a:t>ionale</a:t>
            </a:r>
            <a:r>
              <a:rPr lang="ro-RO"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 nr. 4775/2014 – </a:t>
            </a:r>
            <a:r>
              <a:rPr lang="ro-RO" altLang="en-US" sz="1400" i="1" dirty="0">
                <a:solidFill>
                  <a:srgbClr val="002060"/>
                </a:solidFill>
                <a:latin typeface="Trebuchet MS" panose="020B0603020202020204" pitchFamily="34" charset="0"/>
                <a:ea typeface="Tahoma" panose="020B0604030504040204" pitchFamily="34" charset="0"/>
                <a:cs typeface="Tahoma" panose="020B0604030504040204" pitchFamily="34" charset="0"/>
              </a:rPr>
              <a:t>Elemente de cultură și civilizație engleză </a:t>
            </a:r>
            <a:r>
              <a:rPr lang="ro-RO"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 Clasele a XI</a:t>
            </a:r>
            <a:r>
              <a:rPr lang="en-US"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a:t>
            </a:r>
            <a:r>
              <a:rPr lang="ro-RO"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a și a XII-a cu program de studiu bilingv</a:t>
            </a:r>
          </a:p>
          <a:p>
            <a:pPr algn="just">
              <a:buFont typeface="Wingdings" pitchFamily="2" charset="2"/>
              <a:buChar char="v"/>
              <a:defRPr/>
            </a:pPr>
            <a:r>
              <a:rPr lang="en-US" altLang="en-US" sz="1400" dirty="0" err="1">
                <a:solidFill>
                  <a:srgbClr val="002060"/>
                </a:solidFill>
                <a:latin typeface="Trebuchet MS" panose="020B0603020202020204" pitchFamily="34" charset="0"/>
                <a:ea typeface="Tahoma" panose="020B0604030504040204" pitchFamily="34" charset="0"/>
                <a:cs typeface="Tahoma" panose="020B0604030504040204" pitchFamily="34" charset="0"/>
              </a:rPr>
              <a:t>Ordinul</a:t>
            </a:r>
            <a:r>
              <a:rPr lang="en-US"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 </a:t>
            </a:r>
            <a:r>
              <a:rPr lang="en-US" altLang="en-US" sz="1400" dirty="0" err="1">
                <a:solidFill>
                  <a:srgbClr val="002060"/>
                </a:solidFill>
                <a:latin typeface="Trebuchet MS" panose="020B0603020202020204" pitchFamily="34" charset="0"/>
                <a:ea typeface="Tahoma" panose="020B0604030504040204" pitchFamily="34" charset="0"/>
                <a:cs typeface="Tahoma" panose="020B0604030504040204" pitchFamily="34" charset="0"/>
              </a:rPr>
              <a:t>ministrului</a:t>
            </a:r>
            <a:r>
              <a:rPr lang="en-US"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 </a:t>
            </a:r>
            <a:r>
              <a:rPr lang="en-US" altLang="en-US" sz="1400" dirty="0" err="1">
                <a:solidFill>
                  <a:srgbClr val="002060"/>
                </a:solidFill>
                <a:latin typeface="Trebuchet MS" panose="020B0603020202020204" pitchFamily="34" charset="0"/>
                <a:ea typeface="Tahoma" panose="020B0604030504040204" pitchFamily="34" charset="0"/>
                <a:cs typeface="Tahoma" panose="020B0604030504040204" pitchFamily="34" charset="0"/>
              </a:rPr>
              <a:t>educa</a:t>
            </a:r>
            <a:r>
              <a:rPr lang="ro-RO"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ț</a:t>
            </a:r>
            <a:r>
              <a:rPr lang="en-US" altLang="en-US" sz="1400" dirty="0" err="1">
                <a:solidFill>
                  <a:srgbClr val="002060"/>
                </a:solidFill>
                <a:latin typeface="Trebuchet MS" panose="020B0603020202020204" pitchFamily="34" charset="0"/>
                <a:ea typeface="Tahoma" panose="020B0604030504040204" pitchFamily="34" charset="0"/>
                <a:cs typeface="Tahoma" panose="020B0604030504040204" pitchFamily="34" charset="0"/>
              </a:rPr>
              <a:t>iei</a:t>
            </a:r>
            <a:r>
              <a:rPr lang="ro-RO"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 cercetării și tineretului nr. 5240/2008 –</a:t>
            </a:r>
            <a:r>
              <a:rPr lang="en-US"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 </a:t>
            </a:r>
            <a:r>
              <a:rPr lang="ro-RO"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Istoria Marii Britanii și a Statelor Unite ale Americii – Clasa a X-a  cu program de studiu bilingv.</a:t>
            </a:r>
          </a:p>
          <a:p>
            <a:pPr marL="0" indent="0" algn="just">
              <a:buNone/>
              <a:defRPr/>
            </a:pPr>
            <a:endParaRPr lang="ro-RO"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Ø"/>
              <a:defRPr/>
            </a:pPr>
            <a:r>
              <a:rPr lang="ro-RO"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 </a:t>
            </a:r>
            <a:r>
              <a:rPr lang="ro-RO" altLang="en-US" sz="1400" b="1" dirty="0">
                <a:solidFill>
                  <a:srgbClr val="002060"/>
                </a:solidFill>
                <a:latin typeface="Trebuchet MS" panose="020B0603020202020204" pitchFamily="34" charset="0"/>
                <a:ea typeface="Tahoma" panose="020B0604030504040204" pitchFamily="34" charset="0"/>
                <a:cs typeface="Tahoma" panose="020B0604030504040204" pitchFamily="34" charset="0"/>
              </a:rPr>
              <a:t>Învățământul în limba chineză</a:t>
            </a:r>
          </a:p>
          <a:p>
            <a:pPr marL="0" indent="0" algn="just">
              <a:buNone/>
              <a:defRPr/>
            </a:pPr>
            <a:r>
              <a:rPr lang="ro-RO" altLang="en-US" sz="1400" dirty="0">
                <a:solidFill>
                  <a:srgbClr val="002060"/>
                </a:solidFill>
                <a:latin typeface="Trebuchet MS" panose="020B0603020202020204" pitchFamily="34" charset="0"/>
                <a:ea typeface="Tahoma" panose="020B0604030504040204" pitchFamily="34" charset="0"/>
                <a:cs typeface="Tahoma" panose="020B0604030504040204" pitchFamily="34" charset="0"/>
              </a:rPr>
              <a:t>Ordinul ministrului educației naționale nr. 5677/19.12.2017 – Programele școlare pentru Limba chineză, L1 (cls. IX-XII) și Limba chineză, L2 (cls. IX-XII).</a:t>
            </a:r>
          </a:p>
          <a:p>
            <a:endParaRPr lang="ro-RO" dirty="0"/>
          </a:p>
        </p:txBody>
      </p:sp>
    </p:spTree>
    <p:extLst>
      <p:ext uri="{BB962C8B-B14F-4D97-AF65-F5344CB8AC3E}">
        <p14:creationId xmlns:p14="http://schemas.microsoft.com/office/powerpoint/2010/main" val="970557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9760" y="328019"/>
            <a:ext cx="9728063" cy="1280890"/>
          </a:xfrm>
        </p:spPr>
        <p:txBody>
          <a:bodyPr>
            <a:normAutofit/>
          </a:bodyPr>
          <a:lstStyle/>
          <a:p>
            <a:pPr algn="ctr"/>
            <a:r>
              <a:rPr lang="ro-RO" altLang="ro-RO" sz="1800" b="1" dirty="0">
                <a:latin typeface="Trebuchet MS" panose="020B0603020202020204" pitchFamily="34" charset="0"/>
                <a:ea typeface="Tahoma" panose="020B0604030504040204" pitchFamily="34" charset="0"/>
                <a:cs typeface="Tahoma" panose="020B0604030504040204" pitchFamily="34" charset="0"/>
              </a:rPr>
              <a:t/>
            </a:r>
            <a:br>
              <a:rPr lang="ro-RO" altLang="ro-RO" sz="1800" b="1" dirty="0">
                <a:latin typeface="Trebuchet MS" panose="020B0603020202020204" pitchFamily="34" charset="0"/>
                <a:ea typeface="Tahoma" panose="020B0604030504040204" pitchFamily="34" charset="0"/>
                <a:cs typeface="Tahoma" panose="020B0604030504040204" pitchFamily="34" charset="0"/>
              </a:rPr>
            </a:br>
            <a:r>
              <a:rPr lang="en-US"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METODOLOGII </a:t>
            </a:r>
            <a: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ALE </a:t>
            </a:r>
            <a:r>
              <a:rPr lang="en-US"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EXAMENE</a:t>
            </a:r>
            <a: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LOR</a:t>
            </a:r>
            <a:r>
              <a:rPr lang="en-US"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 NA</a:t>
            </a:r>
            <a: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Ţ</a:t>
            </a:r>
            <a:r>
              <a:rPr lang="en-US"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IONALE</a:t>
            </a:r>
            <a: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en-US"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2023</a:t>
            </a:r>
            <a:r>
              <a:rPr lang="ro-RO" altLang="ro-RO" sz="1800" b="1" dirty="0">
                <a:latin typeface="Trebuchet MS" panose="020B0603020202020204" pitchFamily="34" charset="0"/>
                <a:ea typeface="Tahoma" panose="020B0604030504040204" pitchFamily="34" charset="0"/>
                <a:cs typeface="Tahoma" panose="020B0604030504040204" pitchFamily="34" charset="0"/>
              </a:rPr>
              <a:t/>
            </a:r>
            <a:br>
              <a:rPr lang="ro-RO" altLang="ro-RO" sz="1800" b="1" dirty="0">
                <a:latin typeface="Trebuchet MS" panose="020B0603020202020204" pitchFamily="34" charset="0"/>
                <a:ea typeface="Tahoma" panose="020B0604030504040204" pitchFamily="34" charset="0"/>
                <a:cs typeface="Tahoma" panose="020B0604030504040204" pitchFamily="34" charset="0"/>
              </a:rPr>
            </a:br>
            <a:endParaRPr lang="ro-RO" sz="1800" dirty="0"/>
          </a:p>
        </p:txBody>
      </p:sp>
      <p:sp>
        <p:nvSpPr>
          <p:cNvPr id="4" name="Rectangle 3"/>
          <p:cNvSpPr/>
          <p:nvPr/>
        </p:nvSpPr>
        <p:spPr>
          <a:xfrm>
            <a:off x="3048000" y="2967335"/>
            <a:ext cx="6096000" cy="646331"/>
          </a:xfrm>
          <a:prstGeom prst="rect">
            <a:avLst/>
          </a:prstGeom>
        </p:spPr>
        <p:txBody>
          <a:bodyPr>
            <a:spAutoFit/>
          </a:bodyPr>
          <a:lstStyle/>
          <a:p>
            <a:endParaRPr lang="ro-RO" altLang="ro-RO" dirty="0">
              <a:latin typeface="Trebuchet MS" panose="020B0603020202020204" pitchFamily="34" charset="0"/>
              <a:ea typeface="Tahoma" panose="020B0604030504040204" pitchFamily="34" charset="0"/>
              <a:cs typeface="Tahoma" panose="020B0604030504040204" pitchFamily="34" charset="0"/>
            </a:endParaRPr>
          </a:p>
          <a:p>
            <a:endParaRPr lang="ro-RO" dirty="0"/>
          </a:p>
        </p:txBody>
      </p:sp>
      <p:sp>
        <p:nvSpPr>
          <p:cNvPr id="5" name="Rectangle 4"/>
          <p:cNvSpPr/>
          <p:nvPr/>
        </p:nvSpPr>
        <p:spPr>
          <a:xfrm>
            <a:off x="1132114" y="1271450"/>
            <a:ext cx="10485709" cy="4585871"/>
          </a:xfrm>
          <a:prstGeom prst="rect">
            <a:avLst/>
          </a:prstGeom>
        </p:spPr>
        <p:txBody>
          <a:bodyPr wrap="square">
            <a:spAutoFit/>
          </a:bodyPr>
          <a:lstStyle/>
          <a:p>
            <a:pPr algn="just"/>
            <a:endParaRPr lang="en-US" altLang="ro-RO" i="1" dirty="0">
              <a:latin typeface="Trebuchet MS" panose="020B0603020202020204" pitchFamily="34" charset="0"/>
              <a:cs typeface="Tahoma" panose="020B0604030504040204" pitchFamily="34" charset="0"/>
            </a:endParaRPr>
          </a:p>
          <a:p>
            <a:pPr algn="just">
              <a:buFont typeface="Wingdings" panose="05000000000000000000" pitchFamily="2" charset="2"/>
              <a:buChar char="v"/>
            </a:pPr>
            <a:r>
              <a:rPr lang="en-US" altLang="ro-RO" b="1" dirty="0" smtClean="0">
                <a:latin typeface="Trebuchet MS" panose="020B0603020202020204" pitchFamily="34" charset="0"/>
                <a:cs typeface="Tahoma" panose="020B0604030504040204" pitchFamily="34" charset="0"/>
              </a:rPr>
              <a:t> </a:t>
            </a:r>
            <a:r>
              <a:rPr lang="ro-RO" altLang="ro-RO" b="1" dirty="0" smtClean="0">
                <a:latin typeface="Trebuchet MS" panose="020B0603020202020204" pitchFamily="34" charset="0"/>
                <a:cs typeface="Tahoma" panose="020B0604030504040204" pitchFamily="34" charset="0"/>
              </a:rPr>
              <a:t>OME nr.5241</a:t>
            </a:r>
            <a:r>
              <a:rPr lang="fr-FR" b="1" dirty="0">
                <a:latin typeface="Trebuchet MS" panose="020B0603020202020204" pitchFamily="34" charset="0"/>
              </a:rPr>
              <a:t>/31.08.2022 </a:t>
            </a:r>
            <a:r>
              <a:rPr lang="fr-FR" i="1" dirty="0" err="1">
                <a:latin typeface="Trebuchet MS" panose="020B0603020202020204" pitchFamily="34" charset="0"/>
              </a:rPr>
              <a:t>privind</a:t>
            </a:r>
            <a:r>
              <a:rPr lang="fr-FR" i="1" dirty="0">
                <a:latin typeface="Trebuchet MS" panose="020B0603020202020204" pitchFamily="34" charset="0"/>
              </a:rPr>
              <a:t> </a:t>
            </a:r>
            <a:r>
              <a:rPr lang="fr-FR" i="1" dirty="0" err="1">
                <a:latin typeface="Trebuchet MS" panose="020B0603020202020204" pitchFamily="34" charset="0"/>
              </a:rPr>
              <a:t>organizarea</a:t>
            </a:r>
            <a:r>
              <a:rPr lang="fr-FR" i="1" dirty="0">
                <a:latin typeface="Trebuchet MS" panose="020B0603020202020204" pitchFamily="34" charset="0"/>
              </a:rPr>
              <a:t> </a:t>
            </a:r>
            <a:r>
              <a:rPr lang="fr-FR" i="1" dirty="0" err="1">
                <a:latin typeface="Trebuchet MS" panose="020B0603020202020204" pitchFamily="34" charset="0"/>
              </a:rPr>
              <a:t>și</a:t>
            </a:r>
            <a:r>
              <a:rPr lang="fr-FR" i="1" dirty="0">
                <a:latin typeface="Trebuchet MS" panose="020B0603020202020204" pitchFamily="34" charset="0"/>
              </a:rPr>
              <a:t> </a:t>
            </a:r>
            <a:r>
              <a:rPr lang="fr-FR" i="1" dirty="0" err="1">
                <a:latin typeface="Trebuchet MS" panose="020B0603020202020204" pitchFamily="34" charset="0"/>
              </a:rPr>
              <a:t>desfășurarea</a:t>
            </a:r>
            <a:r>
              <a:rPr lang="fr-FR" i="1" dirty="0">
                <a:latin typeface="Trebuchet MS" panose="020B0603020202020204" pitchFamily="34" charset="0"/>
              </a:rPr>
              <a:t> </a:t>
            </a:r>
            <a:r>
              <a:rPr lang="fr-FR" i="1" dirty="0" err="1">
                <a:latin typeface="Trebuchet MS" panose="020B0603020202020204" pitchFamily="34" charset="0"/>
              </a:rPr>
              <a:t>evaluării</a:t>
            </a:r>
            <a:r>
              <a:rPr lang="fr-FR" i="1" dirty="0">
                <a:latin typeface="Trebuchet MS" panose="020B0603020202020204" pitchFamily="34" charset="0"/>
              </a:rPr>
              <a:t> </a:t>
            </a:r>
            <a:r>
              <a:rPr lang="fr-FR" i="1" dirty="0" err="1">
                <a:latin typeface="Trebuchet MS" panose="020B0603020202020204" pitchFamily="34" charset="0"/>
              </a:rPr>
              <a:t>naționale</a:t>
            </a:r>
            <a:r>
              <a:rPr lang="fr-FR" i="1" dirty="0">
                <a:latin typeface="Trebuchet MS" panose="020B0603020202020204" pitchFamily="34" charset="0"/>
              </a:rPr>
              <a:t> </a:t>
            </a:r>
            <a:r>
              <a:rPr lang="fr-FR" i="1" dirty="0" err="1">
                <a:latin typeface="Trebuchet MS" panose="020B0603020202020204" pitchFamily="34" charset="0"/>
              </a:rPr>
              <a:t>pentru</a:t>
            </a:r>
            <a:r>
              <a:rPr lang="fr-FR" i="1" dirty="0">
                <a:latin typeface="Trebuchet MS" panose="020B0603020202020204" pitchFamily="34" charset="0"/>
              </a:rPr>
              <a:t> </a:t>
            </a:r>
            <a:r>
              <a:rPr lang="fr-FR" i="1" dirty="0" err="1">
                <a:latin typeface="Trebuchet MS" panose="020B0603020202020204" pitchFamily="34" charset="0"/>
              </a:rPr>
              <a:t>absolvenții</a:t>
            </a:r>
            <a:r>
              <a:rPr lang="fr-FR" i="1" dirty="0">
                <a:latin typeface="Trebuchet MS" panose="020B0603020202020204" pitchFamily="34" charset="0"/>
              </a:rPr>
              <a:t> </a:t>
            </a:r>
            <a:r>
              <a:rPr lang="fr-FR" i="1" dirty="0" err="1">
                <a:latin typeface="Trebuchet MS" panose="020B0603020202020204" pitchFamily="34" charset="0"/>
              </a:rPr>
              <a:t>clasei</a:t>
            </a:r>
            <a:r>
              <a:rPr lang="fr-FR" i="1" dirty="0">
                <a:latin typeface="Trebuchet MS" panose="020B0603020202020204" pitchFamily="34" charset="0"/>
              </a:rPr>
              <a:t> a VIII-a, </a:t>
            </a:r>
            <a:r>
              <a:rPr lang="fr-FR" i="1" dirty="0" err="1">
                <a:latin typeface="Trebuchet MS" panose="020B0603020202020204" pitchFamily="34" charset="0"/>
              </a:rPr>
              <a:t>în</a:t>
            </a:r>
            <a:r>
              <a:rPr lang="fr-FR" i="1" dirty="0">
                <a:latin typeface="Trebuchet MS" panose="020B0603020202020204" pitchFamily="34" charset="0"/>
              </a:rPr>
              <a:t> </a:t>
            </a:r>
            <a:r>
              <a:rPr lang="fr-FR" i="1" dirty="0" err="1">
                <a:latin typeface="Trebuchet MS" panose="020B0603020202020204" pitchFamily="34" charset="0"/>
              </a:rPr>
              <a:t>anul</a:t>
            </a:r>
            <a:r>
              <a:rPr lang="fr-FR" i="1" dirty="0">
                <a:latin typeface="Trebuchet MS" panose="020B0603020202020204" pitchFamily="34" charset="0"/>
              </a:rPr>
              <a:t> </a:t>
            </a:r>
            <a:r>
              <a:rPr lang="fr-FR" i="1" dirty="0" err="1">
                <a:latin typeface="Trebuchet MS" panose="020B0603020202020204" pitchFamily="34" charset="0"/>
              </a:rPr>
              <a:t>școlar</a:t>
            </a:r>
            <a:r>
              <a:rPr lang="fr-FR" i="1" dirty="0">
                <a:latin typeface="Trebuchet MS" panose="020B0603020202020204" pitchFamily="34" charset="0"/>
              </a:rPr>
              <a:t> </a:t>
            </a:r>
            <a:r>
              <a:rPr lang="fr-FR" i="1" dirty="0" smtClean="0">
                <a:latin typeface="Trebuchet MS" panose="020B0603020202020204" pitchFamily="34" charset="0"/>
              </a:rPr>
              <a:t>2022-2023, </a:t>
            </a:r>
            <a:r>
              <a:rPr lang="ro-RO" dirty="0">
                <a:latin typeface="Trebuchet MS" panose="020B0603020202020204" pitchFamily="34" charset="0"/>
              </a:rPr>
              <a:t>publicat în M. Of. nr. </a:t>
            </a:r>
            <a:r>
              <a:rPr lang="ro-RO" dirty="0" smtClean="0">
                <a:latin typeface="Trebuchet MS" panose="020B0603020202020204" pitchFamily="34" charset="0"/>
              </a:rPr>
              <a:t>87</a:t>
            </a:r>
            <a:r>
              <a:rPr lang="en-US" dirty="0" smtClean="0">
                <a:latin typeface="Trebuchet MS" panose="020B0603020202020204" pitchFamily="34" charset="0"/>
              </a:rPr>
              <a:t>7</a:t>
            </a:r>
            <a:r>
              <a:rPr lang="ro-RO" dirty="0" smtClean="0">
                <a:latin typeface="Trebuchet MS" panose="020B0603020202020204" pitchFamily="34" charset="0"/>
              </a:rPr>
              <a:t>/6.IX.2022</a:t>
            </a:r>
            <a:r>
              <a:rPr lang="ro-RO" altLang="ro-RO" i="1" dirty="0" smtClean="0">
                <a:latin typeface="Trebuchet MS" panose="020B0603020202020204" pitchFamily="34" charset="0"/>
                <a:cs typeface="Tahoma" panose="020B0604030504040204" pitchFamily="34" charset="0"/>
              </a:rPr>
              <a:t> </a:t>
            </a:r>
            <a:endParaRPr lang="ro-RO" i="1" dirty="0">
              <a:latin typeface="Trebuchet MS" panose="020B0603020202020204" pitchFamily="34" charset="0"/>
            </a:endParaRPr>
          </a:p>
          <a:p>
            <a:pPr algn="just"/>
            <a:endParaRPr lang="ro-RO" altLang="ro-RO" sz="1600" dirty="0">
              <a:latin typeface="Trebuchet MS" panose="020B0603020202020204" pitchFamily="34" charset="0"/>
              <a:cs typeface="Tahoma" panose="020B0604030504040204" pitchFamily="34" charset="0"/>
            </a:endParaRPr>
          </a:p>
          <a:p>
            <a:pPr marL="285750" indent="-285750" algn="just">
              <a:buFont typeface="Wingdings" panose="05000000000000000000" pitchFamily="2" charset="2"/>
              <a:buChar char="Ø"/>
            </a:pPr>
            <a:endParaRPr lang="ro-RO" altLang="ro-RO" i="1" dirty="0">
              <a:latin typeface="Trebuchet MS" panose="020B0603020202020204" pitchFamily="34" charset="0"/>
              <a:cs typeface="Tahoma" panose="020B0604030504040204" pitchFamily="34" charset="0"/>
            </a:endParaRPr>
          </a:p>
          <a:p>
            <a:pPr algn="just">
              <a:buFont typeface="Wingdings" panose="05000000000000000000" pitchFamily="2" charset="2"/>
              <a:buChar char="v"/>
            </a:pPr>
            <a:r>
              <a:rPr lang="en-US" altLang="ro-RO" b="1" dirty="0" smtClean="0">
                <a:latin typeface="Trebuchet MS" panose="020B0603020202020204" pitchFamily="34" charset="0"/>
                <a:cs typeface="Tahoma" panose="020B0604030504040204" pitchFamily="34" charset="0"/>
              </a:rPr>
              <a:t> </a:t>
            </a:r>
            <a:r>
              <a:rPr lang="ro-RO" altLang="ro-RO" b="1" dirty="0" smtClean="0">
                <a:latin typeface="Trebuchet MS" panose="020B0603020202020204" pitchFamily="34" charset="0"/>
                <a:cs typeface="Tahoma" panose="020B0604030504040204" pitchFamily="34" charset="0"/>
              </a:rPr>
              <a:t>OME </a:t>
            </a:r>
            <a:r>
              <a:rPr lang="ro-RO" altLang="ro-RO" b="1" dirty="0">
                <a:latin typeface="Trebuchet MS" panose="020B0603020202020204" pitchFamily="34" charset="0"/>
                <a:cs typeface="Tahoma" panose="020B0604030504040204" pitchFamily="34" charset="0"/>
              </a:rPr>
              <a:t>nr</a:t>
            </a:r>
            <a:r>
              <a:rPr lang="ro-RO" altLang="ro-RO" b="1" dirty="0" smtClean="0">
                <a:latin typeface="Trebuchet MS" panose="020B0603020202020204" pitchFamily="34" charset="0"/>
                <a:cs typeface="Tahoma" panose="020B0604030504040204" pitchFamily="34" charset="0"/>
              </a:rPr>
              <a:t>. 5243</a:t>
            </a:r>
            <a:r>
              <a:rPr lang="fr-FR" b="1" dirty="0">
                <a:latin typeface="Trebuchet MS" panose="020B0603020202020204" pitchFamily="34" charset="0"/>
              </a:rPr>
              <a:t>/31.08.2022 </a:t>
            </a:r>
            <a:r>
              <a:rPr lang="fr-FR" i="1" dirty="0" err="1">
                <a:latin typeface="Trebuchet MS" panose="020B0603020202020204" pitchFamily="34" charset="0"/>
              </a:rPr>
              <a:t>privind</a:t>
            </a:r>
            <a:r>
              <a:rPr lang="fr-FR" i="1" dirty="0">
                <a:latin typeface="Trebuchet MS" panose="020B0603020202020204" pitchFamily="34" charset="0"/>
              </a:rPr>
              <a:t> </a:t>
            </a:r>
            <a:r>
              <a:rPr lang="fr-FR" i="1" dirty="0" err="1">
                <a:latin typeface="Trebuchet MS" panose="020B0603020202020204" pitchFamily="34" charset="0"/>
              </a:rPr>
              <a:t>organizarea</a:t>
            </a:r>
            <a:r>
              <a:rPr lang="fr-FR" i="1" dirty="0">
                <a:latin typeface="Trebuchet MS" panose="020B0603020202020204" pitchFamily="34" charset="0"/>
              </a:rPr>
              <a:t> </a:t>
            </a:r>
            <a:r>
              <a:rPr lang="fr-FR" i="1" dirty="0" err="1">
                <a:latin typeface="Trebuchet MS" panose="020B0603020202020204" pitchFamily="34" charset="0"/>
              </a:rPr>
              <a:t>și</a:t>
            </a:r>
            <a:r>
              <a:rPr lang="fr-FR" i="1" dirty="0">
                <a:latin typeface="Trebuchet MS" panose="020B0603020202020204" pitchFamily="34" charset="0"/>
              </a:rPr>
              <a:t> </a:t>
            </a:r>
            <a:r>
              <a:rPr lang="fr-FR" i="1" dirty="0" err="1">
                <a:latin typeface="Trebuchet MS" panose="020B0603020202020204" pitchFamily="34" charset="0"/>
              </a:rPr>
              <a:t>desfășurarea</a:t>
            </a:r>
            <a:r>
              <a:rPr lang="fr-FR" i="1" dirty="0">
                <a:latin typeface="Trebuchet MS" panose="020B0603020202020204" pitchFamily="34" charset="0"/>
              </a:rPr>
              <a:t> </a:t>
            </a:r>
            <a:r>
              <a:rPr lang="fr-FR" i="1" dirty="0" err="1">
                <a:latin typeface="Trebuchet MS" panose="020B0603020202020204" pitchFamily="34" charset="0"/>
              </a:rPr>
              <a:t>admiterii</a:t>
            </a:r>
            <a:r>
              <a:rPr lang="fr-FR" i="1" dirty="0">
                <a:latin typeface="Trebuchet MS" panose="020B0603020202020204" pitchFamily="34" charset="0"/>
              </a:rPr>
              <a:t> </a:t>
            </a:r>
            <a:r>
              <a:rPr lang="fr-FR" i="1" dirty="0" err="1">
                <a:latin typeface="Trebuchet MS" panose="020B0603020202020204" pitchFamily="34" charset="0"/>
              </a:rPr>
              <a:t>în</a:t>
            </a:r>
            <a:r>
              <a:rPr lang="fr-FR" i="1" dirty="0">
                <a:latin typeface="Trebuchet MS" panose="020B0603020202020204" pitchFamily="34" charset="0"/>
              </a:rPr>
              <a:t> </a:t>
            </a:r>
            <a:r>
              <a:rPr lang="fr-FR" i="1" dirty="0" err="1">
                <a:latin typeface="Trebuchet MS" panose="020B0603020202020204" pitchFamily="34" charset="0"/>
              </a:rPr>
              <a:t>învățământul</a:t>
            </a:r>
            <a:r>
              <a:rPr lang="fr-FR" i="1" dirty="0">
                <a:latin typeface="Trebuchet MS" panose="020B0603020202020204" pitchFamily="34" charset="0"/>
              </a:rPr>
              <a:t> </a:t>
            </a:r>
            <a:r>
              <a:rPr lang="fr-FR" i="1" dirty="0" err="1">
                <a:latin typeface="Trebuchet MS" panose="020B0603020202020204" pitchFamily="34" charset="0"/>
              </a:rPr>
              <a:t>liceal</a:t>
            </a:r>
            <a:r>
              <a:rPr lang="fr-FR" i="1" dirty="0">
                <a:latin typeface="Trebuchet MS" panose="020B0603020202020204" pitchFamily="34" charset="0"/>
              </a:rPr>
              <a:t> </a:t>
            </a:r>
            <a:r>
              <a:rPr lang="fr-FR" i="1" dirty="0" err="1">
                <a:latin typeface="Trebuchet MS" panose="020B0603020202020204" pitchFamily="34" charset="0"/>
              </a:rPr>
              <a:t>pentru</a:t>
            </a:r>
            <a:r>
              <a:rPr lang="fr-FR" i="1" dirty="0">
                <a:latin typeface="Trebuchet MS" panose="020B0603020202020204" pitchFamily="34" charset="0"/>
              </a:rPr>
              <a:t> </a:t>
            </a:r>
            <a:r>
              <a:rPr lang="fr-FR" i="1" dirty="0" err="1">
                <a:latin typeface="Trebuchet MS" panose="020B0603020202020204" pitchFamily="34" charset="0"/>
              </a:rPr>
              <a:t>anul</a:t>
            </a:r>
            <a:r>
              <a:rPr lang="fr-FR" i="1" dirty="0">
                <a:latin typeface="Trebuchet MS" panose="020B0603020202020204" pitchFamily="34" charset="0"/>
              </a:rPr>
              <a:t> </a:t>
            </a:r>
            <a:r>
              <a:rPr lang="fr-FR" i="1" dirty="0" err="1">
                <a:latin typeface="Trebuchet MS" panose="020B0603020202020204" pitchFamily="34" charset="0"/>
              </a:rPr>
              <a:t>școlar</a:t>
            </a:r>
            <a:r>
              <a:rPr lang="fr-FR" i="1" dirty="0">
                <a:latin typeface="Trebuchet MS" panose="020B0603020202020204" pitchFamily="34" charset="0"/>
              </a:rPr>
              <a:t> </a:t>
            </a:r>
            <a:r>
              <a:rPr lang="fr-FR" i="1" dirty="0" smtClean="0">
                <a:latin typeface="Trebuchet MS" panose="020B0603020202020204" pitchFamily="34" charset="0"/>
              </a:rPr>
              <a:t>2023-2024</a:t>
            </a:r>
            <a:r>
              <a:rPr lang="ro-RO" dirty="0" smtClean="0">
                <a:latin typeface="Trebuchet MS" panose="020B0603020202020204" pitchFamily="34" charset="0"/>
              </a:rPr>
              <a:t>,</a:t>
            </a:r>
            <a:r>
              <a:rPr lang="ro-RO" i="1" dirty="0" smtClean="0">
                <a:latin typeface="Trebuchet MS" panose="020B0603020202020204" pitchFamily="34" charset="0"/>
              </a:rPr>
              <a:t> </a:t>
            </a:r>
            <a:r>
              <a:rPr lang="ro-RO" dirty="0" smtClean="0">
                <a:latin typeface="Trebuchet MS" panose="020B0603020202020204" pitchFamily="34" charset="0"/>
              </a:rPr>
              <a:t>publicat în M. Of. nr. 876/6.IX.2022</a:t>
            </a:r>
            <a:r>
              <a:rPr lang="ro-RO" altLang="ro-RO" i="1" dirty="0" smtClean="0">
                <a:latin typeface="Trebuchet MS" panose="020B0603020202020204" pitchFamily="34" charset="0"/>
                <a:cs typeface="Tahoma" panose="020B0604030504040204" pitchFamily="34" charset="0"/>
              </a:rPr>
              <a:t> </a:t>
            </a:r>
            <a:endParaRPr lang="en-US" altLang="ro-RO" i="1" dirty="0">
              <a:latin typeface="Trebuchet MS" panose="020B0603020202020204" pitchFamily="34" charset="0"/>
              <a:cs typeface="Tahoma" panose="020B0604030504040204" pitchFamily="34" charset="0"/>
            </a:endParaRPr>
          </a:p>
          <a:p>
            <a:pPr algn="just"/>
            <a:r>
              <a:rPr lang="fr-FR" sz="1400" i="1" dirty="0">
                <a:latin typeface="Trebuchet MS" panose="020B0603020202020204" pitchFamily="34" charset="0"/>
              </a:rPr>
              <a:t>Art.3 (1) </a:t>
            </a:r>
            <a:r>
              <a:rPr lang="fr-FR" sz="1400" b="1" i="1" dirty="0" err="1">
                <a:latin typeface="Trebuchet MS" panose="020B0603020202020204" pitchFamily="34" charset="0"/>
              </a:rPr>
              <a:t>Elevii</a:t>
            </a:r>
            <a:r>
              <a:rPr lang="fr-FR" sz="1400" b="1" i="1" dirty="0">
                <a:latin typeface="Trebuchet MS" panose="020B0603020202020204" pitchFamily="34" charset="0"/>
              </a:rPr>
              <a:t> care au </a:t>
            </a:r>
            <a:r>
              <a:rPr lang="fr-FR" sz="1400" b="1" i="1" dirty="0" err="1">
                <a:latin typeface="Trebuchet MS" panose="020B0603020202020204" pitchFamily="34" charset="0"/>
              </a:rPr>
              <a:t>obținut</a:t>
            </a:r>
            <a:r>
              <a:rPr lang="fr-FR" sz="1400" b="1" i="1" dirty="0">
                <a:latin typeface="Trebuchet MS" panose="020B0603020202020204" pitchFamily="34" charset="0"/>
              </a:rPr>
              <a:t>, </a:t>
            </a:r>
            <a:r>
              <a:rPr lang="fr-FR" sz="1400" b="1" i="1" dirty="0" err="1">
                <a:latin typeface="Trebuchet MS" panose="020B0603020202020204" pitchFamily="34" charset="0"/>
              </a:rPr>
              <a:t>pe</a:t>
            </a:r>
            <a:r>
              <a:rPr lang="fr-FR" sz="1400" b="1" i="1" dirty="0">
                <a:latin typeface="Trebuchet MS" panose="020B0603020202020204" pitchFamily="34" charset="0"/>
              </a:rPr>
              <a:t> </a:t>
            </a:r>
            <a:r>
              <a:rPr lang="fr-FR" sz="1400" b="1" i="1" dirty="0" err="1">
                <a:latin typeface="Trebuchet MS" panose="020B0603020202020204" pitchFamily="34" charset="0"/>
              </a:rPr>
              <a:t>parcursul</a:t>
            </a:r>
            <a:r>
              <a:rPr lang="fr-FR" sz="1400" b="1" i="1" dirty="0">
                <a:latin typeface="Trebuchet MS" panose="020B0603020202020204" pitchFamily="34" charset="0"/>
              </a:rPr>
              <a:t> </a:t>
            </a:r>
            <a:r>
              <a:rPr lang="fr-FR" sz="1400" b="1" i="1" dirty="0" err="1">
                <a:latin typeface="Trebuchet MS" panose="020B0603020202020204" pitchFamily="34" charset="0"/>
              </a:rPr>
              <a:t>gimnaziului</a:t>
            </a:r>
            <a:r>
              <a:rPr lang="fr-FR" sz="1400" b="1" i="1" dirty="0">
                <a:latin typeface="Trebuchet MS" panose="020B0603020202020204" pitchFamily="34" charset="0"/>
              </a:rPr>
              <a:t>, </a:t>
            </a:r>
            <a:r>
              <a:rPr lang="fr-FR" sz="1400" b="1" i="1" dirty="0" err="1">
                <a:latin typeface="Trebuchet MS" panose="020B0603020202020204" pitchFamily="34" charset="0"/>
              </a:rPr>
              <a:t>premiul</a:t>
            </a:r>
            <a:r>
              <a:rPr lang="fr-FR" sz="1400" b="1" i="1" dirty="0">
                <a:latin typeface="Trebuchet MS" panose="020B0603020202020204" pitchFamily="34" charset="0"/>
              </a:rPr>
              <a:t> I la </a:t>
            </a:r>
            <a:r>
              <a:rPr lang="fr-FR" sz="1400" b="1" i="1" dirty="0" err="1">
                <a:latin typeface="Trebuchet MS" panose="020B0603020202020204" pitchFamily="34" charset="0"/>
              </a:rPr>
              <a:t>etapa</a:t>
            </a:r>
            <a:r>
              <a:rPr lang="fr-FR" sz="1400" b="1" i="1" dirty="0">
                <a:latin typeface="Trebuchet MS" panose="020B0603020202020204" pitchFamily="34" charset="0"/>
              </a:rPr>
              <a:t> </a:t>
            </a:r>
            <a:r>
              <a:rPr lang="fr-FR" sz="1400" b="1" i="1" dirty="0" err="1">
                <a:latin typeface="Trebuchet MS" panose="020B0603020202020204" pitchFamily="34" charset="0"/>
              </a:rPr>
              <a:t>națională</a:t>
            </a:r>
            <a:r>
              <a:rPr lang="fr-FR" sz="1400" b="1" i="1" dirty="0">
                <a:latin typeface="Trebuchet MS" panose="020B0603020202020204" pitchFamily="34" charset="0"/>
              </a:rPr>
              <a:t> a </a:t>
            </a:r>
            <a:r>
              <a:rPr lang="fr-FR" sz="1400" b="1" i="1" dirty="0" err="1">
                <a:latin typeface="Trebuchet MS" panose="020B0603020202020204" pitchFamily="34" charset="0"/>
              </a:rPr>
              <a:t>olimpiadelor</a:t>
            </a:r>
            <a:r>
              <a:rPr lang="fr-FR" sz="1400" b="1" i="1" dirty="0">
                <a:latin typeface="Trebuchet MS" panose="020B0603020202020204" pitchFamily="34" charset="0"/>
              </a:rPr>
              <a:t> </a:t>
            </a:r>
            <a:r>
              <a:rPr lang="fr-FR" sz="1400" b="1" i="1" dirty="0" err="1">
                <a:latin typeface="Trebuchet MS" panose="020B0603020202020204" pitchFamily="34" charset="0"/>
              </a:rPr>
              <a:t>școlare</a:t>
            </a:r>
            <a:r>
              <a:rPr lang="fr-FR" sz="1400" b="1" i="1" dirty="0">
                <a:latin typeface="Trebuchet MS" panose="020B0603020202020204" pitchFamily="34" charset="0"/>
              </a:rPr>
              <a:t> </a:t>
            </a:r>
            <a:r>
              <a:rPr lang="fr-FR" sz="1400" b="1" i="1" dirty="0" err="1">
                <a:latin typeface="Trebuchet MS" panose="020B0603020202020204" pitchFamily="34" charset="0"/>
              </a:rPr>
              <a:t>organizate</a:t>
            </a:r>
            <a:r>
              <a:rPr lang="fr-FR" sz="1400" b="1" i="1" dirty="0">
                <a:latin typeface="Trebuchet MS" panose="020B0603020202020204" pitchFamily="34" charset="0"/>
              </a:rPr>
              <a:t> </a:t>
            </a:r>
            <a:r>
              <a:rPr lang="fr-FR" sz="1400" b="1" i="1" dirty="0" err="1">
                <a:latin typeface="Trebuchet MS" panose="020B0603020202020204" pitchFamily="34" charset="0"/>
              </a:rPr>
              <a:t>și</a:t>
            </a:r>
            <a:r>
              <a:rPr lang="fr-FR" sz="1400" b="1" i="1" dirty="0">
                <a:latin typeface="Trebuchet MS" panose="020B0603020202020204" pitchFamily="34" charset="0"/>
              </a:rPr>
              <a:t> </a:t>
            </a:r>
            <a:r>
              <a:rPr lang="fr-FR" sz="1400" b="1" i="1" dirty="0" err="1">
                <a:latin typeface="Trebuchet MS" panose="020B0603020202020204" pitchFamily="34" charset="0"/>
              </a:rPr>
              <a:t>finanțate</a:t>
            </a:r>
            <a:r>
              <a:rPr lang="fr-FR" sz="1400" b="1" i="1" dirty="0">
                <a:latin typeface="Trebuchet MS" panose="020B0603020202020204" pitchFamily="34" charset="0"/>
              </a:rPr>
              <a:t> de </a:t>
            </a:r>
            <a:r>
              <a:rPr lang="fr-FR" sz="1400" b="1" i="1" dirty="0" err="1">
                <a:latin typeface="Trebuchet MS" panose="020B0603020202020204" pitchFamily="34" charset="0"/>
              </a:rPr>
              <a:t>Ministerul</a:t>
            </a:r>
            <a:r>
              <a:rPr lang="fr-FR" sz="1400" b="1" i="1" dirty="0">
                <a:latin typeface="Trebuchet MS" panose="020B0603020202020204" pitchFamily="34" charset="0"/>
              </a:rPr>
              <a:t> </a:t>
            </a:r>
            <a:r>
              <a:rPr lang="fr-FR" sz="1400" b="1" i="1" dirty="0" err="1">
                <a:latin typeface="Trebuchet MS" panose="020B0603020202020204" pitchFamily="34" charset="0"/>
              </a:rPr>
              <a:t>Educației</a:t>
            </a:r>
            <a:r>
              <a:rPr lang="fr-FR" sz="1400" b="1" i="1" dirty="0">
                <a:latin typeface="Trebuchet MS" panose="020B0603020202020204" pitchFamily="34" charset="0"/>
              </a:rPr>
              <a:t> </a:t>
            </a:r>
            <a:r>
              <a:rPr lang="fr-FR" sz="1400" b="1" i="1" dirty="0" err="1">
                <a:latin typeface="Trebuchet MS" panose="020B0603020202020204" pitchFamily="34" charset="0"/>
              </a:rPr>
              <a:t>sau</a:t>
            </a:r>
            <a:r>
              <a:rPr lang="fr-FR" sz="1400" b="1" i="1" dirty="0">
                <a:latin typeface="Trebuchet MS" panose="020B0603020202020204" pitchFamily="34" charset="0"/>
              </a:rPr>
              <a:t> au </a:t>
            </a:r>
            <a:r>
              <a:rPr lang="fr-FR" sz="1400" b="1" i="1" dirty="0" err="1">
                <a:latin typeface="Trebuchet MS" panose="020B0603020202020204" pitchFamily="34" charset="0"/>
              </a:rPr>
              <a:t>obținut</a:t>
            </a:r>
            <a:r>
              <a:rPr lang="fr-FR" sz="1400" b="1" i="1" dirty="0">
                <a:latin typeface="Trebuchet MS" panose="020B0603020202020204" pitchFamily="34" charset="0"/>
              </a:rPr>
              <a:t> </a:t>
            </a:r>
            <a:r>
              <a:rPr lang="fr-FR" sz="1400" b="1" i="1" dirty="0" err="1">
                <a:latin typeface="Trebuchet MS" panose="020B0603020202020204" pitchFamily="34" charset="0"/>
              </a:rPr>
              <a:t>premiile</a:t>
            </a:r>
            <a:r>
              <a:rPr lang="fr-FR" sz="1400" b="1" i="1" dirty="0">
                <a:latin typeface="Trebuchet MS" panose="020B0603020202020204" pitchFamily="34" charset="0"/>
              </a:rPr>
              <a:t> I, II </a:t>
            </a:r>
            <a:r>
              <a:rPr lang="fr-FR" sz="1400" b="1" i="1" dirty="0" err="1">
                <a:latin typeface="Trebuchet MS" panose="020B0603020202020204" pitchFamily="34" charset="0"/>
              </a:rPr>
              <a:t>sau</a:t>
            </a:r>
            <a:r>
              <a:rPr lang="fr-FR" sz="1400" b="1" i="1" dirty="0">
                <a:latin typeface="Trebuchet MS" panose="020B0603020202020204" pitchFamily="34" charset="0"/>
              </a:rPr>
              <a:t> III la </a:t>
            </a:r>
            <a:r>
              <a:rPr lang="fr-FR" sz="1400" b="1" i="1" dirty="0" err="1">
                <a:latin typeface="Trebuchet MS" panose="020B0603020202020204" pitchFamily="34" charset="0"/>
              </a:rPr>
              <a:t>competiții</a:t>
            </a:r>
            <a:r>
              <a:rPr lang="fr-FR" sz="1400" b="1" i="1" dirty="0">
                <a:latin typeface="Trebuchet MS" panose="020B0603020202020204" pitchFamily="34" charset="0"/>
              </a:rPr>
              <a:t> </a:t>
            </a:r>
            <a:r>
              <a:rPr lang="fr-FR" sz="1400" b="1" i="1" dirty="0" err="1">
                <a:latin typeface="Trebuchet MS" panose="020B0603020202020204" pitchFamily="34" charset="0"/>
              </a:rPr>
              <a:t>internaționale</a:t>
            </a:r>
            <a:r>
              <a:rPr lang="fr-FR" sz="1400" b="1" i="1" dirty="0">
                <a:latin typeface="Trebuchet MS" panose="020B0603020202020204" pitchFamily="34" charset="0"/>
              </a:rPr>
              <a:t> </a:t>
            </a:r>
            <a:r>
              <a:rPr lang="fr-FR" sz="1400" b="1" i="1" dirty="0" err="1">
                <a:latin typeface="Trebuchet MS" panose="020B0603020202020204" pitchFamily="34" charset="0"/>
              </a:rPr>
              <a:t>recunoscute</a:t>
            </a:r>
            <a:r>
              <a:rPr lang="fr-FR" sz="1400" b="1" i="1" dirty="0">
                <a:latin typeface="Trebuchet MS" panose="020B0603020202020204" pitchFamily="34" charset="0"/>
              </a:rPr>
              <a:t> de </a:t>
            </a:r>
            <a:r>
              <a:rPr lang="fr-FR" sz="1400" b="1" i="1" dirty="0" err="1">
                <a:latin typeface="Trebuchet MS" panose="020B0603020202020204" pitchFamily="34" charset="0"/>
              </a:rPr>
              <a:t>Ministerul</a:t>
            </a:r>
            <a:r>
              <a:rPr lang="fr-FR" sz="1400" b="1" i="1" dirty="0">
                <a:latin typeface="Trebuchet MS" panose="020B0603020202020204" pitchFamily="34" charset="0"/>
              </a:rPr>
              <a:t> </a:t>
            </a:r>
            <a:r>
              <a:rPr lang="fr-FR" sz="1400" b="1" i="1" dirty="0" err="1">
                <a:latin typeface="Trebuchet MS" panose="020B0603020202020204" pitchFamily="34" charset="0"/>
              </a:rPr>
              <a:t>Educației</a:t>
            </a:r>
            <a:r>
              <a:rPr lang="fr-FR" sz="1400" b="1" i="1" dirty="0">
                <a:latin typeface="Trebuchet MS" panose="020B0603020202020204" pitchFamily="34" charset="0"/>
              </a:rPr>
              <a:t>, pot fi </a:t>
            </a:r>
            <a:r>
              <a:rPr lang="fr-FR" sz="1400" b="1" i="1" dirty="0" err="1">
                <a:latin typeface="Trebuchet MS" panose="020B0603020202020204" pitchFamily="34" charset="0"/>
              </a:rPr>
              <a:t>înscriși</a:t>
            </a:r>
            <a:r>
              <a:rPr lang="fr-FR" sz="1400" b="1" i="1" dirty="0">
                <a:latin typeface="Trebuchet MS" panose="020B0603020202020204" pitchFamily="34" charset="0"/>
              </a:rPr>
              <a:t> </a:t>
            </a:r>
            <a:r>
              <a:rPr lang="fr-FR" sz="1400" b="1" i="1" dirty="0" err="1">
                <a:latin typeface="Trebuchet MS" panose="020B0603020202020204" pitchFamily="34" charset="0"/>
              </a:rPr>
              <a:t>în</a:t>
            </a:r>
            <a:r>
              <a:rPr lang="fr-FR" sz="1400" b="1" i="1" dirty="0">
                <a:latin typeface="Trebuchet MS" panose="020B0603020202020204" pitchFamily="34" charset="0"/>
              </a:rPr>
              <a:t> </a:t>
            </a:r>
            <a:r>
              <a:rPr lang="fr-FR" sz="1400" b="1" i="1" dirty="0" err="1">
                <a:latin typeface="Trebuchet MS" panose="020B0603020202020204" pitchFamily="34" charset="0"/>
              </a:rPr>
              <a:t>clasa</a:t>
            </a:r>
            <a:r>
              <a:rPr lang="fr-FR" sz="1400" b="1" i="1" dirty="0">
                <a:latin typeface="Trebuchet MS" panose="020B0603020202020204" pitchFamily="34" charset="0"/>
              </a:rPr>
              <a:t> a IX-a, </a:t>
            </a:r>
            <a:r>
              <a:rPr lang="fr-FR" sz="1400" b="1" i="1" dirty="0" err="1">
                <a:latin typeface="Trebuchet MS" panose="020B0603020202020204" pitchFamily="34" charset="0"/>
              </a:rPr>
              <a:t>în</a:t>
            </a:r>
            <a:r>
              <a:rPr lang="fr-FR" sz="1400" b="1" i="1" dirty="0">
                <a:latin typeface="Trebuchet MS" panose="020B0603020202020204" pitchFamily="34" charset="0"/>
              </a:rPr>
              <a:t> </a:t>
            </a:r>
            <a:r>
              <a:rPr lang="fr-FR" sz="1400" b="1" i="1" dirty="0" err="1">
                <a:latin typeface="Trebuchet MS" panose="020B0603020202020204" pitchFamily="34" charset="0"/>
              </a:rPr>
              <a:t>anul</a:t>
            </a:r>
            <a:r>
              <a:rPr lang="fr-FR" sz="1400" b="1" i="1" dirty="0">
                <a:latin typeface="Trebuchet MS" panose="020B0603020202020204" pitchFamily="34" charset="0"/>
              </a:rPr>
              <a:t> </a:t>
            </a:r>
            <a:r>
              <a:rPr lang="fr-FR" sz="1400" b="1" i="1" dirty="0" err="1">
                <a:latin typeface="Trebuchet MS" panose="020B0603020202020204" pitchFamily="34" charset="0"/>
              </a:rPr>
              <a:t>școlar</a:t>
            </a:r>
            <a:r>
              <a:rPr lang="fr-FR" sz="1400" b="1" i="1" dirty="0">
                <a:latin typeface="Trebuchet MS" panose="020B0603020202020204" pitchFamily="34" charset="0"/>
              </a:rPr>
              <a:t> 2023-2024, peste </a:t>
            </a:r>
            <a:r>
              <a:rPr lang="fr-FR" sz="1400" b="1" i="1" dirty="0" err="1">
                <a:latin typeface="Trebuchet MS" panose="020B0603020202020204" pitchFamily="34" charset="0"/>
              </a:rPr>
              <a:t>numărul</a:t>
            </a:r>
            <a:r>
              <a:rPr lang="fr-FR" sz="1400" b="1" i="1" dirty="0">
                <a:latin typeface="Trebuchet MS" panose="020B0603020202020204" pitchFamily="34" charset="0"/>
              </a:rPr>
              <a:t> </a:t>
            </a:r>
            <a:r>
              <a:rPr lang="fr-FR" sz="1400" b="1" i="1" dirty="0" err="1">
                <a:latin typeface="Trebuchet MS" panose="020B0603020202020204" pitchFamily="34" charset="0"/>
              </a:rPr>
              <a:t>maxim</a:t>
            </a:r>
            <a:r>
              <a:rPr lang="fr-FR" sz="1400" b="1" i="1" dirty="0">
                <a:latin typeface="Trebuchet MS" panose="020B0603020202020204" pitchFamily="34" charset="0"/>
              </a:rPr>
              <a:t> de </a:t>
            </a:r>
            <a:r>
              <a:rPr lang="fr-FR" sz="1400" b="1" i="1" dirty="0" err="1">
                <a:latin typeface="Trebuchet MS" panose="020B0603020202020204" pitchFamily="34" charset="0"/>
              </a:rPr>
              <a:t>elevi</a:t>
            </a:r>
            <a:r>
              <a:rPr lang="fr-FR" sz="1400" b="1" i="1" dirty="0">
                <a:latin typeface="Trebuchet MS" panose="020B0603020202020204" pitchFamily="34" charset="0"/>
              </a:rPr>
              <a:t> </a:t>
            </a:r>
            <a:r>
              <a:rPr lang="fr-FR" sz="1400" b="1" i="1" dirty="0" err="1">
                <a:latin typeface="Trebuchet MS" panose="020B0603020202020204" pitchFamily="34" charset="0"/>
              </a:rPr>
              <a:t>în</a:t>
            </a:r>
            <a:r>
              <a:rPr lang="fr-FR" sz="1400" b="1" i="1" dirty="0">
                <a:latin typeface="Trebuchet MS" panose="020B0603020202020204" pitchFamily="34" charset="0"/>
              </a:rPr>
              <a:t> </a:t>
            </a:r>
            <a:r>
              <a:rPr lang="fr-FR" sz="1400" b="1" i="1" dirty="0" err="1">
                <a:latin typeface="Trebuchet MS" panose="020B0603020202020204" pitchFamily="34" charset="0"/>
              </a:rPr>
              <a:t>formațiunile</a:t>
            </a:r>
            <a:r>
              <a:rPr lang="fr-FR" sz="1400" b="1" i="1" dirty="0">
                <a:latin typeface="Trebuchet MS" panose="020B0603020202020204" pitchFamily="34" charset="0"/>
              </a:rPr>
              <a:t>/</a:t>
            </a:r>
            <a:r>
              <a:rPr lang="fr-FR" sz="1400" b="1" i="1" dirty="0" err="1">
                <a:latin typeface="Trebuchet MS" panose="020B0603020202020204" pitchFamily="34" charset="0"/>
              </a:rPr>
              <a:t>clasele</a:t>
            </a:r>
            <a:r>
              <a:rPr lang="fr-FR" sz="1400" b="1" i="1" dirty="0">
                <a:latin typeface="Trebuchet MS" panose="020B0603020202020204" pitchFamily="34" charset="0"/>
              </a:rPr>
              <a:t> de </a:t>
            </a:r>
            <a:r>
              <a:rPr lang="fr-FR" sz="1400" b="1" i="1" dirty="0" err="1">
                <a:latin typeface="Trebuchet MS" panose="020B0603020202020204" pitchFamily="34" charset="0"/>
              </a:rPr>
              <a:t>elevi</a:t>
            </a:r>
            <a:r>
              <a:rPr lang="fr-FR" sz="1400" b="1" i="1" dirty="0">
                <a:latin typeface="Trebuchet MS" panose="020B0603020202020204" pitchFamily="34" charset="0"/>
              </a:rPr>
              <a:t>.</a:t>
            </a:r>
          </a:p>
          <a:p>
            <a:pPr algn="just"/>
            <a:r>
              <a:rPr lang="fr-FR" sz="1400" i="1" dirty="0">
                <a:latin typeface="Trebuchet MS" panose="020B0603020202020204" pitchFamily="34" charset="0"/>
              </a:rPr>
              <a:t>(2) </a:t>
            </a:r>
            <a:r>
              <a:rPr lang="fr-FR" sz="1400" i="1" dirty="0" err="1">
                <a:latin typeface="Trebuchet MS" panose="020B0603020202020204" pitchFamily="34" charset="0"/>
              </a:rPr>
              <a:t>Cetățenii</a:t>
            </a:r>
            <a:r>
              <a:rPr lang="fr-FR" sz="1400" i="1" dirty="0">
                <a:latin typeface="Trebuchet MS" panose="020B0603020202020204" pitchFamily="34" charset="0"/>
              </a:rPr>
              <a:t> </a:t>
            </a:r>
            <a:r>
              <a:rPr lang="fr-FR" sz="1400" i="1" dirty="0" err="1">
                <a:latin typeface="Trebuchet MS" panose="020B0603020202020204" pitchFamily="34" charset="0"/>
              </a:rPr>
              <a:t>ucraineni</a:t>
            </a:r>
            <a:r>
              <a:rPr lang="fr-FR" sz="1400" i="1" dirty="0">
                <a:latin typeface="Trebuchet MS" panose="020B0603020202020204" pitchFamily="34" charset="0"/>
              </a:rPr>
              <a:t> cu statut de </a:t>
            </a:r>
            <a:r>
              <a:rPr lang="fr-FR" sz="1400" i="1" dirty="0" err="1">
                <a:latin typeface="Trebuchet MS" panose="020B0603020202020204" pitchFamily="34" charset="0"/>
              </a:rPr>
              <a:t>elevi</a:t>
            </a:r>
            <a:r>
              <a:rPr lang="fr-FR" sz="1400" i="1" dirty="0">
                <a:latin typeface="Trebuchet MS" panose="020B0603020202020204" pitchFamily="34" charset="0"/>
              </a:rPr>
              <a:t> pot fi </a:t>
            </a:r>
            <a:r>
              <a:rPr lang="fr-FR" sz="1400" i="1" dirty="0" err="1">
                <a:latin typeface="Trebuchet MS" panose="020B0603020202020204" pitchFamily="34" charset="0"/>
              </a:rPr>
              <a:t>înscriși</a:t>
            </a:r>
            <a:r>
              <a:rPr lang="fr-FR" sz="1400" i="1" dirty="0">
                <a:latin typeface="Trebuchet MS" panose="020B0603020202020204" pitchFamily="34" charset="0"/>
              </a:rPr>
              <a:t> </a:t>
            </a:r>
            <a:r>
              <a:rPr lang="fr-FR" sz="1400" i="1" dirty="0" err="1">
                <a:latin typeface="Trebuchet MS" panose="020B0603020202020204" pitchFamily="34" charset="0"/>
              </a:rPr>
              <a:t>în</a:t>
            </a:r>
            <a:r>
              <a:rPr lang="fr-FR" sz="1400" i="1" dirty="0">
                <a:latin typeface="Trebuchet MS" panose="020B0603020202020204" pitchFamily="34" charset="0"/>
              </a:rPr>
              <a:t> </a:t>
            </a:r>
            <a:r>
              <a:rPr lang="fr-FR" sz="1400" i="1" dirty="0" err="1">
                <a:latin typeface="Trebuchet MS" panose="020B0603020202020204" pitchFamily="34" charset="0"/>
              </a:rPr>
              <a:t>clasa</a:t>
            </a:r>
            <a:r>
              <a:rPr lang="fr-FR" sz="1400" i="1" dirty="0">
                <a:latin typeface="Trebuchet MS" panose="020B0603020202020204" pitchFamily="34" charset="0"/>
              </a:rPr>
              <a:t> a IX-a, </a:t>
            </a:r>
            <a:r>
              <a:rPr lang="fr-FR" sz="1400" i="1" dirty="0" err="1">
                <a:latin typeface="Trebuchet MS" panose="020B0603020202020204" pitchFamily="34" charset="0"/>
              </a:rPr>
              <a:t>în</a:t>
            </a:r>
            <a:r>
              <a:rPr lang="fr-FR" sz="1400" i="1" dirty="0">
                <a:latin typeface="Trebuchet MS" panose="020B0603020202020204" pitchFamily="34" charset="0"/>
              </a:rPr>
              <a:t> </a:t>
            </a:r>
            <a:r>
              <a:rPr lang="fr-FR" sz="1400" i="1" dirty="0" err="1">
                <a:latin typeface="Trebuchet MS" panose="020B0603020202020204" pitchFamily="34" charset="0"/>
              </a:rPr>
              <a:t>anul</a:t>
            </a:r>
            <a:r>
              <a:rPr lang="fr-FR" sz="1400" i="1" dirty="0">
                <a:latin typeface="Trebuchet MS" panose="020B0603020202020204" pitchFamily="34" charset="0"/>
              </a:rPr>
              <a:t> </a:t>
            </a:r>
            <a:r>
              <a:rPr lang="fr-FR" sz="1400" i="1" dirty="0" err="1">
                <a:latin typeface="Trebuchet MS" panose="020B0603020202020204" pitchFamily="34" charset="0"/>
              </a:rPr>
              <a:t>școlar</a:t>
            </a:r>
            <a:r>
              <a:rPr lang="fr-FR" sz="1400" i="1" dirty="0">
                <a:latin typeface="Trebuchet MS" panose="020B0603020202020204" pitchFamily="34" charset="0"/>
              </a:rPr>
              <a:t> 2023-2024, peste </a:t>
            </a:r>
            <a:r>
              <a:rPr lang="fr-FR" sz="1400" i="1" dirty="0" err="1">
                <a:latin typeface="Trebuchet MS" panose="020B0603020202020204" pitchFamily="34" charset="0"/>
              </a:rPr>
              <a:t>numărul</a:t>
            </a:r>
            <a:r>
              <a:rPr lang="fr-FR" sz="1400" i="1" dirty="0">
                <a:latin typeface="Trebuchet MS" panose="020B0603020202020204" pitchFamily="34" charset="0"/>
              </a:rPr>
              <a:t> </a:t>
            </a:r>
            <a:r>
              <a:rPr lang="fr-FR" sz="1400" i="1" dirty="0" err="1">
                <a:latin typeface="Trebuchet MS" panose="020B0603020202020204" pitchFamily="34" charset="0"/>
              </a:rPr>
              <a:t>maxim</a:t>
            </a:r>
            <a:r>
              <a:rPr lang="fr-FR" sz="1400" i="1" dirty="0">
                <a:latin typeface="Trebuchet MS" panose="020B0603020202020204" pitchFamily="34" charset="0"/>
              </a:rPr>
              <a:t> de </a:t>
            </a:r>
            <a:r>
              <a:rPr lang="fr-FR" sz="1400" i="1" dirty="0" err="1">
                <a:latin typeface="Trebuchet MS" panose="020B0603020202020204" pitchFamily="34" charset="0"/>
              </a:rPr>
              <a:t>elevi</a:t>
            </a:r>
            <a:r>
              <a:rPr lang="fr-FR" sz="1400" i="1" dirty="0">
                <a:latin typeface="Trebuchet MS" panose="020B0603020202020204" pitchFamily="34" charset="0"/>
              </a:rPr>
              <a:t> </a:t>
            </a:r>
            <a:r>
              <a:rPr lang="fr-FR" sz="1400" i="1" dirty="0" err="1">
                <a:latin typeface="Trebuchet MS" panose="020B0603020202020204" pitchFamily="34" charset="0"/>
              </a:rPr>
              <a:t>în</a:t>
            </a:r>
            <a:r>
              <a:rPr lang="fr-FR" sz="1400" i="1" dirty="0">
                <a:latin typeface="Trebuchet MS" panose="020B0603020202020204" pitchFamily="34" charset="0"/>
              </a:rPr>
              <a:t> </a:t>
            </a:r>
            <a:r>
              <a:rPr lang="fr-FR" sz="1400" i="1" dirty="0" err="1">
                <a:latin typeface="Trebuchet MS" panose="020B0603020202020204" pitchFamily="34" charset="0"/>
              </a:rPr>
              <a:t>formațiunile</a:t>
            </a:r>
            <a:r>
              <a:rPr lang="fr-FR" sz="1400" i="1" dirty="0">
                <a:latin typeface="Trebuchet MS" panose="020B0603020202020204" pitchFamily="34" charset="0"/>
              </a:rPr>
              <a:t>/</a:t>
            </a:r>
            <a:r>
              <a:rPr lang="fr-FR" sz="1400" i="1" dirty="0" err="1">
                <a:latin typeface="Trebuchet MS" panose="020B0603020202020204" pitchFamily="34" charset="0"/>
              </a:rPr>
              <a:t>clasele</a:t>
            </a:r>
            <a:r>
              <a:rPr lang="fr-FR" sz="1400" i="1" dirty="0">
                <a:latin typeface="Trebuchet MS" panose="020B0603020202020204" pitchFamily="34" charset="0"/>
              </a:rPr>
              <a:t> de </a:t>
            </a:r>
            <a:r>
              <a:rPr lang="fr-FR" sz="1400" i="1" dirty="0" err="1">
                <a:latin typeface="Trebuchet MS" panose="020B0603020202020204" pitchFamily="34" charset="0"/>
              </a:rPr>
              <a:t>elevi</a:t>
            </a:r>
            <a:r>
              <a:rPr lang="fr-FR" sz="1400" i="1" dirty="0">
                <a:latin typeface="Trebuchet MS" panose="020B0603020202020204" pitchFamily="34" charset="0"/>
              </a:rPr>
              <a:t>.</a:t>
            </a:r>
          </a:p>
          <a:p>
            <a:pPr algn="just"/>
            <a:r>
              <a:rPr lang="fr-FR" sz="1400" i="1" dirty="0">
                <a:latin typeface="Trebuchet MS" panose="020B0603020202020204" pitchFamily="34" charset="0"/>
              </a:rPr>
              <a:t>(3) </a:t>
            </a:r>
            <a:r>
              <a:rPr lang="fr-FR" sz="1400" i="1" dirty="0" err="1">
                <a:latin typeface="Trebuchet MS" panose="020B0603020202020204" pitchFamily="34" charset="0"/>
              </a:rPr>
              <a:t>Procedura</a:t>
            </a:r>
            <a:r>
              <a:rPr lang="fr-FR" sz="1400" i="1" dirty="0">
                <a:latin typeface="Trebuchet MS" panose="020B0603020202020204" pitchFamily="34" charset="0"/>
              </a:rPr>
              <a:t> de </a:t>
            </a:r>
            <a:r>
              <a:rPr lang="fr-FR" sz="1400" i="1" dirty="0" err="1">
                <a:latin typeface="Trebuchet MS" panose="020B0603020202020204" pitchFamily="34" charset="0"/>
              </a:rPr>
              <a:t>înscriere</a:t>
            </a:r>
            <a:r>
              <a:rPr lang="fr-FR" sz="1400" i="1" dirty="0">
                <a:latin typeface="Trebuchet MS" panose="020B0603020202020204" pitchFamily="34" charset="0"/>
              </a:rPr>
              <a:t> </a:t>
            </a:r>
            <a:r>
              <a:rPr lang="fr-FR" sz="1400" i="1" dirty="0" err="1">
                <a:latin typeface="Trebuchet MS" panose="020B0603020202020204" pitchFamily="34" charset="0"/>
              </a:rPr>
              <a:t>în</a:t>
            </a:r>
            <a:r>
              <a:rPr lang="fr-FR" sz="1400" i="1" dirty="0">
                <a:latin typeface="Trebuchet MS" panose="020B0603020202020204" pitchFamily="34" charset="0"/>
              </a:rPr>
              <a:t> </a:t>
            </a:r>
            <a:r>
              <a:rPr lang="fr-FR" sz="1400" i="1" dirty="0" err="1">
                <a:latin typeface="Trebuchet MS" panose="020B0603020202020204" pitchFamily="34" charset="0"/>
              </a:rPr>
              <a:t>clasa</a:t>
            </a:r>
            <a:r>
              <a:rPr lang="fr-FR" sz="1400" i="1" dirty="0">
                <a:latin typeface="Trebuchet MS" panose="020B0603020202020204" pitchFamily="34" charset="0"/>
              </a:rPr>
              <a:t> a IX–a </a:t>
            </a:r>
            <a:r>
              <a:rPr lang="fr-FR" sz="1400" i="1" dirty="0" err="1">
                <a:latin typeface="Trebuchet MS" panose="020B0603020202020204" pitchFamily="34" charset="0"/>
              </a:rPr>
              <a:t>a</a:t>
            </a:r>
            <a:r>
              <a:rPr lang="fr-FR" sz="1400" i="1" dirty="0">
                <a:latin typeface="Trebuchet MS" panose="020B0603020202020204" pitchFamily="34" charset="0"/>
              </a:rPr>
              <a:t> </a:t>
            </a:r>
            <a:r>
              <a:rPr lang="fr-FR" sz="1400" i="1" dirty="0" err="1">
                <a:latin typeface="Trebuchet MS" panose="020B0603020202020204" pitchFamily="34" charset="0"/>
              </a:rPr>
              <a:t>candidaților</a:t>
            </a:r>
            <a:r>
              <a:rPr lang="fr-FR" sz="1400" i="1" dirty="0">
                <a:latin typeface="Trebuchet MS" panose="020B0603020202020204" pitchFamily="34" charset="0"/>
              </a:rPr>
              <a:t> </a:t>
            </a:r>
            <a:r>
              <a:rPr lang="fr-FR" sz="1400" i="1" dirty="0" err="1">
                <a:latin typeface="Trebuchet MS" panose="020B0603020202020204" pitchFamily="34" charset="0"/>
              </a:rPr>
              <a:t>menționați</a:t>
            </a:r>
            <a:r>
              <a:rPr lang="fr-FR" sz="1400" i="1" dirty="0">
                <a:latin typeface="Trebuchet MS" panose="020B0603020202020204" pitchFamily="34" charset="0"/>
              </a:rPr>
              <a:t> la </a:t>
            </a:r>
            <a:r>
              <a:rPr lang="fr-FR" sz="1400" i="1" dirty="0" err="1">
                <a:latin typeface="Trebuchet MS" panose="020B0603020202020204" pitchFamily="34" charset="0"/>
              </a:rPr>
              <a:t>alin</a:t>
            </a:r>
            <a:r>
              <a:rPr lang="fr-FR" sz="1400" i="1" dirty="0">
                <a:latin typeface="Trebuchet MS" panose="020B0603020202020204" pitchFamily="34" charset="0"/>
              </a:rPr>
              <a:t>. (1) </a:t>
            </a:r>
            <a:r>
              <a:rPr lang="fr-FR" sz="1400" i="1" dirty="0" err="1">
                <a:latin typeface="Trebuchet MS" panose="020B0603020202020204" pitchFamily="34" charset="0"/>
              </a:rPr>
              <a:t>și</a:t>
            </a:r>
            <a:r>
              <a:rPr lang="fr-FR" sz="1400" i="1" dirty="0">
                <a:latin typeface="Trebuchet MS" panose="020B0603020202020204" pitchFamily="34" charset="0"/>
              </a:rPr>
              <a:t> la </a:t>
            </a:r>
            <a:r>
              <a:rPr lang="fr-FR" sz="1400" i="1" dirty="0" err="1">
                <a:latin typeface="Trebuchet MS" panose="020B0603020202020204" pitchFamily="34" charset="0"/>
              </a:rPr>
              <a:t>alin</a:t>
            </a:r>
            <a:r>
              <a:rPr lang="fr-FR" sz="1400" i="1" dirty="0">
                <a:latin typeface="Trebuchet MS" panose="020B0603020202020204" pitchFamily="34" charset="0"/>
              </a:rPr>
              <a:t>.(2), </a:t>
            </a:r>
            <a:r>
              <a:rPr lang="fr-FR" sz="1400" i="1" dirty="0" err="1">
                <a:latin typeface="Trebuchet MS" panose="020B0603020202020204" pitchFamily="34" charset="0"/>
              </a:rPr>
              <a:t>precum</a:t>
            </a:r>
            <a:r>
              <a:rPr lang="fr-FR" sz="1400" i="1" dirty="0">
                <a:latin typeface="Trebuchet MS" panose="020B0603020202020204" pitchFamily="34" charset="0"/>
              </a:rPr>
              <a:t> </a:t>
            </a:r>
            <a:r>
              <a:rPr lang="fr-FR" sz="1400" i="1" dirty="0" err="1">
                <a:latin typeface="Trebuchet MS" panose="020B0603020202020204" pitchFamily="34" charset="0"/>
              </a:rPr>
              <a:t>și</a:t>
            </a:r>
            <a:r>
              <a:rPr lang="fr-FR" sz="1400" i="1" dirty="0">
                <a:latin typeface="Trebuchet MS" panose="020B0603020202020204" pitchFamily="34" charset="0"/>
              </a:rPr>
              <a:t> lista </a:t>
            </a:r>
            <a:r>
              <a:rPr lang="fr-FR" sz="1400" i="1" dirty="0" err="1">
                <a:latin typeface="Trebuchet MS" panose="020B0603020202020204" pitchFamily="34" charset="0"/>
              </a:rPr>
              <a:t>privind</a:t>
            </a:r>
            <a:r>
              <a:rPr lang="fr-FR" sz="1400" i="1" dirty="0">
                <a:latin typeface="Trebuchet MS" panose="020B0603020202020204" pitchFamily="34" charset="0"/>
              </a:rPr>
              <a:t> </a:t>
            </a:r>
            <a:r>
              <a:rPr lang="fr-FR" sz="1400" i="1" dirty="0" err="1">
                <a:latin typeface="Trebuchet MS" panose="020B0603020202020204" pitchFamily="34" charset="0"/>
              </a:rPr>
              <a:t>corespondența</a:t>
            </a:r>
            <a:r>
              <a:rPr lang="fr-FR" sz="1400" i="1" dirty="0">
                <a:latin typeface="Trebuchet MS" panose="020B0603020202020204" pitchFamily="34" charset="0"/>
              </a:rPr>
              <a:t> </a:t>
            </a:r>
            <a:r>
              <a:rPr lang="fr-FR" sz="1400" i="1" dirty="0" err="1">
                <a:latin typeface="Trebuchet MS" panose="020B0603020202020204" pitchFamily="34" charset="0"/>
              </a:rPr>
              <a:t>specificului</a:t>
            </a:r>
            <a:r>
              <a:rPr lang="fr-FR" sz="1400" i="1" dirty="0">
                <a:latin typeface="Trebuchet MS" panose="020B0603020202020204" pitchFamily="34" charset="0"/>
              </a:rPr>
              <a:t> </a:t>
            </a:r>
            <a:r>
              <a:rPr lang="fr-FR" sz="1400" i="1" dirty="0" err="1">
                <a:latin typeface="Trebuchet MS" panose="020B0603020202020204" pitchFamily="34" charset="0"/>
              </a:rPr>
              <a:t>olimpiadei</a:t>
            </a:r>
            <a:r>
              <a:rPr lang="fr-FR" sz="1400" i="1" dirty="0">
                <a:latin typeface="Trebuchet MS" panose="020B0603020202020204" pitchFamily="34" charset="0"/>
              </a:rPr>
              <a:t> </a:t>
            </a:r>
            <a:r>
              <a:rPr lang="fr-FR" sz="1400" i="1" dirty="0" err="1">
                <a:latin typeface="Trebuchet MS" panose="020B0603020202020204" pitchFamily="34" charset="0"/>
              </a:rPr>
              <a:t>naționale</a:t>
            </a:r>
            <a:r>
              <a:rPr lang="fr-FR" sz="1400" i="1" dirty="0">
                <a:latin typeface="Trebuchet MS" panose="020B0603020202020204" pitchFamily="34" charset="0"/>
              </a:rPr>
              <a:t>/ </a:t>
            </a:r>
            <a:r>
              <a:rPr lang="fr-FR" sz="1400" i="1" dirty="0" err="1">
                <a:latin typeface="Trebuchet MS" panose="020B0603020202020204" pitchFamily="34" charset="0"/>
              </a:rPr>
              <a:t>competiției</a:t>
            </a:r>
            <a:r>
              <a:rPr lang="fr-FR" sz="1400" i="1" dirty="0">
                <a:latin typeface="Trebuchet MS" panose="020B0603020202020204" pitchFamily="34" charset="0"/>
              </a:rPr>
              <a:t> </a:t>
            </a:r>
            <a:r>
              <a:rPr lang="fr-FR" sz="1400" i="1" dirty="0" err="1">
                <a:latin typeface="Trebuchet MS" panose="020B0603020202020204" pitchFamily="34" charset="0"/>
              </a:rPr>
              <a:t>internaționale</a:t>
            </a:r>
            <a:r>
              <a:rPr lang="fr-FR" sz="1400" i="1" dirty="0">
                <a:latin typeface="Trebuchet MS" panose="020B0603020202020204" pitchFamily="34" charset="0"/>
              </a:rPr>
              <a:t> cu </a:t>
            </a:r>
            <a:r>
              <a:rPr lang="fr-FR" sz="1400" i="1" dirty="0" err="1">
                <a:latin typeface="Trebuchet MS" panose="020B0603020202020204" pitchFamily="34" charset="0"/>
              </a:rPr>
              <a:t>filiera</a:t>
            </a:r>
            <a:r>
              <a:rPr lang="fr-FR" sz="1400" i="1" dirty="0">
                <a:latin typeface="Trebuchet MS" panose="020B0603020202020204" pitchFamily="34" charset="0"/>
              </a:rPr>
              <a:t>/</a:t>
            </a:r>
            <a:r>
              <a:rPr lang="fr-FR" sz="1400" i="1" dirty="0" err="1">
                <a:latin typeface="Trebuchet MS" panose="020B0603020202020204" pitchFamily="34" charset="0"/>
              </a:rPr>
              <a:t>profilul</a:t>
            </a:r>
            <a:r>
              <a:rPr lang="fr-FR" sz="1400" i="1" dirty="0">
                <a:latin typeface="Trebuchet MS" panose="020B0603020202020204" pitchFamily="34" charset="0"/>
              </a:rPr>
              <a:t>/</a:t>
            </a:r>
            <a:r>
              <a:rPr lang="fr-FR" sz="1400" i="1" dirty="0" err="1">
                <a:latin typeface="Trebuchet MS" panose="020B0603020202020204" pitchFamily="34" charset="0"/>
              </a:rPr>
              <a:t>specializarea</a:t>
            </a:r>
            <a:r>
              <a:rPr lang="fr-FR" sz="1400" i="1" dirty="0">
                <a:latin typeface="Trebuchet MS" panose="020B0603020202020204" pitchFamily="34" charset="0"/>
              </a:rPr>
              <a:t> la care se face </a:t>
            </a:r>
            <a:r>
              <a:rPr lang="fr-FR" sz="1400" i="1" dirty="0" err="1">
                <a:latin typeface="Trebuchet MS" panose="020B0603020202020204" pitchFamily="34" charset="0"/>
              </a:rPr>
              <a:t>înscrierea</a:t>
            </a:r>
            <a:r>
              <a:rPr lang="fr-FR" sz="1400" i="1" dirty="0">
                <a:latin typeface="Trebuchet MS" panose="020B0603020202020204" pitchFamily="34" charset="0"/>
              </a:rPr>
              <a:t> </a:t>
            </a:r>
            <a:r>
              <a:rPr lang="fr-FR" sz="1400" i="1" dirty="0" err="1">
                <a:latin typeface="Trebuchet MS" panose="020B0603020202020204" pitchFamily="34" charset="0"/>
              </a:rPr>
              <a:t>elevilor</a:t>
            </a:r>
            <a:r>
              <a:rPr lang="fr-FR" sz="1400" i="1" dirty="0">
                <a:latin typeface="Trebuchet MS" panose="020B0603020202020204" pitchFamily="34" charset="0"/>
              </a:rPr>
              <a:t> </a:t>
            </a:r>
            <a:r>
              <a:rPr lang="fr-FR" sz="1400" i="1" dirty="0" err="1">
                <a:latin typeface="Trebuchet MS" panose="020B0603020202020204" pitchFamily="34" charset="0"/>
              </a:rPr>
              <a:t>menționați</a:t>
            </a:r>
            <a:r>
              <a:rPr lang="fr-FR" sz="1400" i="1" dirty="0">
                <a:latin typeface="Trebuchet MS" panose="020B0603020202020204" pitchFamily="34" charset="0"/>
              </a:rPr>
              <a:t> la </a:t>
            </a:r>
            <a:r>
              <a:rPr lang="fr-FR" sz="1400" i="1" dirty="0" err="1">
                <a:latin typeface="Trebuchet MS" panose="020B0603020202020204" pitchFamily="34" charset="0"/>
              </a:rPr>
              <a:t>alin</a:t>
            </a:r>
            <a:r>
              <a:rPr lang="fr-FR" sz="1400" i="1" dirty="0">
                <a:latin typeface="Trebuchet MS" panose="020B0603020202020204" pitchFamily="34" charset="0"/>
              </a:rPr>
              <a:t>.(1), se </a:t>
            </a:r>
            <a:r>
              <a:rPr lang="fr-FR" sz="1400" i="1" dirty="0" err="1">
                <a:latin typeface="Trebuchet MS" panose="020B0603020202020204" pitchFamily="34" charset="0"/>
              </a:rPr>
              <a:t>aprobă</a:t>
            </a:r>
            <a:r>
              <a:rPr lang="fr-FR" sz="1400" i="1" dirty="0">
                <a:latin typeface="Trebuchet MS" panose="020B0603020202020204" pitchFamily="34" charset="0"/>
              </a:rPr>
              <a:t> </a:t>
            </a:r>
            <a:r>
              <a:rPr lang="fr-FR" sz="1400" i="1" dirty="0" err="1">
                <a:latin typeface="Trebuchet MS" panose="020B0603020202020204" pitchFamily="34" charset="0"/>
              </a:rPr>
              <a:t>prin</a:t>
            </a:r>
            <a:r>
              <a:rPr lang="fr-FR" sz="1400" i="1" dirty="0">
                <a:latin typeface="Trebuchet MS" panose="020B0603020202020204" pitchFamily="34" charset="0"/>
              </a:rPr>
              <a:t> </a:t>
            </a:r>
            <a:r>
              <a:rPr lang="fr-FR" sz="1400" i="1" dirty="0" err="1">
                <a:latin typeface="Trebuchet MS" panose="020B0603020202020204" pitchFamily="34" charset="0"/>
              </a:rPr>
              <a:t>ordin</a:t>
            </a:r>
            <a:r>
              <a:rPr lang="fr-FR" sz="1400" i="1" dirty="0">
                <a:latin typeface="Trebuchet MS" panose="020B0603020202020204" pitchFamily="34" charset="0"/>
              </a:rPr>
              <a:t> al </a:t>
            </a:r>
            <a:r>
              <a:rPr lang="fr-FR" sz="1400" i="1" dirty="0" err="1">
                <a:latin typeface="Trebuchet MS" panose="020B0603020202020204" pitchFamily="34" charset="0"/>
              </a:rPr>
              <a:t>ministrului</a:t>
            </a:r>
            <a:r>
              <a:rPr lang="fr-FR" sz="1400" i="1" dirty="0">
                <a:latin typeface="Trebuchet MS" panose="020B0603020202020204" pitchFamily="34" charset="0"/>
              </a:rPr>
              <a:t> </a:t>
            </a:r>
            <a:r>
              <a:rPr lang="fr-FR" sz="1400" i="1" dirty="0" err="1">
                <a:latin typeface="Trebuchet MS" panose="020B0603020202020204" pitchFamily="34" charset="0"/>
              </a:rPr>
              <a:t>educației</a:t>
            </a:r>
            <a:r>
              <a:rPr lang="fr-FR" sz="1400" i="1" dirty="0">
                <a:latin typeface="Trebuchet MS" panose="020B0603020202020204" pitchFamily="34" charset="0"/>
              </a:rPr>
              <a:t>, </a:t>
            </a:r>
            <a:r>
              <a:rPr lang="fr-FR" sz="1400" i="1" dirty="0" err="1">
                <a:latin typeface="Trebuchet MS" panose="020B0603020202020204" pitchFamily="34" charset="0"/>
              </a:rPr>
              <a:t>până</a:t>
            </a:r>
            <a:r>
              <a:rPr lang="fr-FR" sz="1400" i="1" dirty="0">
                <a:latin typeface="Trebuchet MS" panose="020B0603020202020204" pitchFamily="34" charset="0"/>
              </a:rPr>
              <a:t> la data de 17 </a:t>
            </a:r>
            <a:r>
              <a:rPr lang="fr-FR" sz="1400" i="1" dirty="0" err="1">
                <a:latin typeface="Trebuchet MS" panose="020B0603020202020204" pitchFamily="34" charset="0"/>
              </a:rPr>
              <a:t>februarie</a:t>
            </a:r>
            <a:r>
              <a:rPr lang="fr-FR" sz="1400" i="1" dirty="0">
                <a:latin typeface="Trebuchet MS" panose="020B0603020202020204" pitchFamily="34" charset="0"/>
              </a:rPr>
              <a:t> 2023.</a:t>
            </a:r>
          </a:p>
          <a:p>
            <a:pPr algn="just"/>
            <a:endParaRPr lang="fr-FR" sz="1400" i="1" dirty="0">
              <a:latin typeface="Trebuchet MS" panose="020B0603020202020204" pitchFamily="34" charset="0"/>
            </a:endParaRPr>
          </a:p>
          <a:p>
            <a:pPr algn="just"/>
            <a:endParaRPr lang="ro-RO" altLang="ro-RO" sz="1400" dirty="0">
              <a:latin typeface="Trebuchet MS" panose="020B0603020202020204" pitchFamily="34" charset="0"/>
              <a:cs typeface="Tahoma" panose="020B0604030504040204" pitchFamily="34" charset="0"/>
            </a:endParaRPr>
          </a:p>
          <a:p>
            <a:pPr algn="just"/>
            <a:r>
              <a:rPr lang="ro-RO" altLang="ro-RO" sz="1400" i="1" dirty="0">
                <a:latin typeface="Trebuchet MS" panose="020B0603020202020204" pitchFamily="34" charset="0"/>
                <a:cs typeface="Tahoma" panose="020B0604030504040204" pitchFamily="34" charset="0"/>
              </a:rPr>
              <a:t>                           </a:t>
            </a:r>
          </a:p>
        </p:txBody>
      </p:sp>
    </p:spTree>
    <p:extLst>
      <p:ext uri="{BB962C8B-B14F-4D97-AF65-F5344CB8AC3E}">
        <p14:creationId xmlns:p14="http://schemas.microsoft.com/office/powerpoint/2010/main" val="2971978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3567" y="435428"/>
            <a:ext cx="9101046" cy="627017"/>
          </a:xfrm>
        </p:spPr>
        <p:txBody>
          <a:bodyPr>
            <a:noAutofit/>
          </a:bodyPr>
          <a:lstStyle/>
          <a:p>
            <a:pPr algn="ctr"/>
            <a: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
            </a:r>
            <a:b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br>
            <a:r>
              <a:rPr lang="en-US"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METODOLOGII </a:t>
            </a:r>
            <a: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ALE </a:t>
            </a:r>
            <a:r>
              <a:rPr lang="en-US"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EXAMENE</a:t>
            </a:r>
            <a: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LOR</a:t>
            </a:r>
            <a:r>
              <a:rPr lang="en-US"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 NA</a:t>
            </a:r>
            <a: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Ţ</a:t>
            </a:r>
            <a:r>
              <a:rPr lang="en-US"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IONALE</a:t>
            </a:r>
            <a: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 </a:t>
            </a:r>
            <a:r>
              <a:rPr lang="en-US"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2023</a:t>
            </a:r>
            <a: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t/>
            </a:r>
            <a:br>
              <a:rPr lang="ro-RO" altLang="ro-RO" sz="1800" b="1" dirty="0">
                <a:solidFill>
                  <a:schemeClr val="tx1"/>
                </a:solidFill>
                <a:latin typeface="Trebuchet MS" panose="020B0603020202020204" pitchFamily="34" charset="0"/>
                <a:ea typeface="Tahoma" panose="020B0604030504040204" pitchFamily="34" charset="0"/>
                <a:cs typeface="Tahoma" panose="020B0604030504040204" pitchFamily="34" charset="0"/>
              </a:rPr>
            </a:br>
            <a:endParaRPr lang="ro-RO" sz="1800" dirty="0">
              <a:solidFill>
                <a:schemeClr val="tx1"/>
              </a:solidFill>
            </a:endParaRPr>
          </a:p>
        </p:txBody>
      </p:sp>
      <p:sp>
        <p:nvSpPr>
          <p:cNvPr id="3" name="Content Placeholder 2"/>
          <p:cNvSpPr>
            <a:spLocks noGrp="1"/>
          </p:cNvSpPr>
          <p:nvPr>
            <p:ph idx="1"/>
          </p:nvPr>
        </p:nvSpPr>
        <p:spPr>
          <a:xfrm>
            <a:off x="757645" y="1332412"/>
            <a:ext cx="10650584" cy="4709440"/>
          </a:xfrm>
        </p:spPr>
        <p:txBody>
          <a:bodyPr>
            <a:noAutofit/>
          </a:bodyPr>
          <a:lstStyle/>
          <a:p>
            <a:pPr>
              <a:buFont typeface="Wingdings" panose="05000000000000000000" pitchFamily="2" charset="2"/>
              <a:buChar char="v"/>
            </a:pPr>
            <a:r>
              <a:rPr lang="en-US" altLang="ro-RO" sz="1800" b="1" dirty="0" smtClean="0">
                <a:solidFill>
                  <a:schemeClr val="tx1"/>
                </a:solidFill>
                <a:latin typeface="Trebuchet MS" panose="020B0603020202020204" pitchFamily="34" charset="0"/>
                <a:cs typeface="Tahoma" panose="020B0604030504040204" pitchFamily="34" charset="0"/>
              </a:rPr>
              <a:t> </a:t>
            </a:r>
            <a:r>
              <a:rPr lang="ro-RO" altLang="ro-RO" sz="1800" b="1" dirty="0" smtClean="0">
                <a:solidFill>
                  <a:schemeClr val="tx1"/>
                </a:solidFill>
                <a:latin typeface="Trebuchet MS" panose="020B0603020202020204" pitchFamily="34" charset="0"/>
                <a:cs typeface="Tahoma" panose="020B0604030504040204" pitchFamily="34" charset="0"/>
              </a:rPr>
              <a:t>OME </a:t>
            </a:r>
            <a:r>
              <a:rPr lang="ro-RO" altLang="ro-RO" sz="1800" b="1" dirty="0">
                <a:solidFill>
                  <a:schemeClr val="tx1"/>
                </a:solidFill>
                <a:latin typeface="Trebuchet MS" panose="020B0603020202020204" pitchFamily="34" charset="0"/>
                <a:cs typeface="Tahoma" panose="020B0604030504040204" pitchFamily="34" charset="0"/>
              </a:rPr>
              <a:t>nr. 5242</a:t>
            </a:r>
            <a:r>
              <a:rPr lang="fr-FR" sz="1800" b="1" dirty="0">
                <a:solidFill>
                  <a:schemeClr val="tx1"/>
                </a:solidFill>
                <a:latin typeface="Trebuchet MS" panose="020B0603020202020204" pitchFamily="34" charset="0"/>
              </a:rPr>
              <a:t>/31.08.2022</a:t>
            </a:r>
            <a:r>
              <a:rPr lang="fr-FR" sz="1800" dirty="0">
                <a:solidFill>
                  <a:schemeClr val="tx1"/>
                </a:solidFill>
                <a:latin typeface="Trebuchet MS" panose="020B0603020202020204" pitchFamily="34" charset="0"/>
              </a:rPr>
              <a:t> </a:t>
            </a:r>
            <a:r>
              <a:rPr lang="fr-FR" sz="1800" b="1" i="1" dirty="0" err="1">
                <a:solidFill>
                  <a:schemeClr val="tx1"/>
                </a:solidFill>
                <a:latin typeface="Trebuchet MS" panose="020B0603020202020204" pitchFamily="34" charset="0"/>
              </a:rPr>
              <a:t>privind</a:t>
            </a:r>
            <a:r>
              <a:rPr lang="fr-FR" sz="1800" b="1" i="1" dirty="0">
                <a:solidFill>
                  <a:schemeClr val="tx1"/>
                </a:solidFill>
                <a:latin typeface="Trebuchet MS" panose="020B0603020202020204" pitchFamily="34" charset="0"/>
              </a:rPr>
              <a:t> </a:t>
            </a:r>
            <a:r>
              <a:rPr lang="fr-FR" sz="1800" b="1" i="1" dirty="0" err="1">
                <a:solidFill>
                  <a:schemeClr val="tx1"/>
                </a:solidFill>
                <a:latin typeface="Trebuchet MS" panose="020B0603020202020204" pitchFamily="34" charset="0"/>
              </a:rPr>
              <a:t>organizarea</a:t>
            </a:r>
            <a:r>
              <a:rPr lang="fr-FR" sz="1800" b="1" i="1" dirty="0">
                <a:solidFill>
                  <a:schemeClr val="tx1"/>
                </a:solidFill>
                <a:latin typeface="Trebuchet MS" panose="020B0603020202020204" pitchFamily="34" charset="0"/>
              </a:rPr>
              <a:t> </a:t>
            </a:r>
            <a:r>
              <a:rPr lang="fr-FR" sz="1800" b="1" i="1" dirty="0" err="1">
                <a:solidFill>
                  <a:schemeClr val="tx1"/>
                </a:solidFill>
                <a:latin typeface="Trebuchet MS" panose="020B0603020202020204" pitchFamily="34" charset="0"/>
              </a:rPr>
              <a:t>și</a:t>
            </a:r>
            <a:r>
              <a:rPr lang="fr-FR" sz="1800" b="1" i="1" dirty="0">
                <a:solidFill>
                  <a:schemeClr val="tx1"/>
                </a:solidFill>
                <a:latin typeface="Trebuchet MS" panose="020B0603020202020204" pitchFamily="34" charset="0"/>
              </a:rPr>
              <a:t> </a:t>
            </a:r>
            <a:r>
              <a:rPr lang="fr-FR" sz="1800" b="1" i="1" dirty="0" err="1">
                <a:solidFill>
                  <a:schemeClr val="tx1"/>
                </a:solidFill>
                <a:latin typeface="Trebuchet MS" panose="020B0603020202020204" pitchFamily="34" charset="0"/>
              </a:rPr>
              <a:t>desfășurarea</a:t>
            </a:r>
            <a:r>
              <a:rPr lang="fr-FR" sz="1800" b="1" i="1" dirty="0">
                <a:solidFill>
                  <a:schemeClr val="tx1"/>
                </a:solidFill>
                <a:latin typeface="Trebuchet MS" panose="020B0603020202020204" pitchFamily="34" charset="0"/>
              </a:rPr>
              <a:t> </a:t>
            </a:r>
            <a:r>
              <a:rPr lang="fr-FR" sz="1800" b="1" i="1" dirty="0" err="1">
                <a:solidFill>
                  <a:schemeClr val="tx1"/>
                </a:solidFill>
                <a:latin typeface="Trebuchet MS" panose="020B0603020202020204" pitchFamily="34" charset="0"/>
              </a:rPr>
              <a:t>examenului</a:t>
            </a:r>
            <a:r>
              <a:rPr lang="fr-FR" sz="1800" b="1" i="1" dirty="0">
                <a:solidFill>
                  <a:schemeClr val="tx1"/>
                </a:solidFill>
                <a:latin typeface="Trebuchet MS" panose="020B0603020202020204" pitchFamily="34" charset="0"/>
              </a:rPr>
              <a:t> </a:t>
            </a:r>
            <a:r>
              <a:rPr lang="fr-FR" sz="1800" b="1" i="1" dirty="0" err="1">
                <a:solidFill>
                  <a:schemeClr val="tx1"/>
                </a:solidFill>
                <a:latin typeface="Trebuchet MS" panose="020B0603020202020204" pitchFamily="34" charset="0"/>
              </a:rPr>
              <a:t>național</a:t>
            </a:r>
            <a:r>
              <a:rPr lang="fr-FR" sz="1800" b="1" i="1" dirty="0">
                <a:solidFill>
                  <a:schemeClr val="tx1"/>
                </a:solidFill>
                <a:latin typeface="Trebuchet MS" panose="020B0603020202020204" pitchFamily="34" charset="0"/>
              </a:rPr>
              <a:t> de </a:t>
            </a:r>
            <a:r>
              <a:rPr lang="fr-FR" sz="1800" b="1" i="1" dirty="0" err="1">
                <a:solidFill>
                  <a:schemeClr val="tx1"/>
                </a:solidFill>
                <a:latin typeface="Trebuchet MS" panose="020B0603020202020204" pitchFamily="34" charset="0"/>
              </a:rPr>
              <a:t>bacalaureat</a:t>
            </a:r>
            <a:r>
              <a:rPr lang="fr-FR" sz="1800" b="1" i="1" dirty="0">
                <a:solidFill>
                  <a:schemeClr val="tx1"/>
                </a:solidFill>
                <a:latin typeface="Trebuchet MS" panose="020B0603020202020204" pitchFamily="34" charset="0"/>
              </a:rPr>
              <a:t> – 2023</a:t>
            </a:r>
            <a:r>
              <a:rPr lang="ro-RO" sz="1800" dirty="0">
                <a:solidFill>
                  <a:schemeClr val="tx1"/>
                </a:solidFill>
                <a:latin typeface="Trebuchet MS" panose="020B0603020202020204" pitchFamily="34" charset="0"/>
              </a:rPr>
              <a:t>, publicat în </a:t>
            </a:r>
            <a:r>
              <a:rPr lang="ro-RO" sz="1800" dirty="0" err="1">
                <a:solidFill>
                  <a:schemeClr val="tx1"/>
                </a:solidFill>
                <a:latin typeface="Trebuchet MS" panose="020B0603020202020204" pitchFamily="34" charset="0"/>
              </a:rPr>
              <a:t>M.Of</a:t>
            </a:r>
            <a:r>
              <a:rPr lang="ro-RO" sz="1800" dirty="0">
                <a:solidFill>
                  <a:schemeClr val="tx1"/>
                </a:solidFill>
                <a:latin typeface="Trebuchet MS" panose="020B0603020202020204" pitchFamily="34" charset="0"/>
              </a:rPr>
              <a:t>. nr. 873/5.IX.2022</a:t>
            </a:r>
          </a:p>
          <a:p>
            <a:pPr marL="45720" indent="0" algn="just">
              <a:buNone/>
            </a:pPr>
            <a:r>
              <a:rPr lang="ro-RO" sz="1600" dirty="0">
                <a:solidFill>
                  <a:schemeClr val="tx1"/>
                </a:solidFill>
                <a:latin typeface="Trebuchet MS" panose="020B0603020202020204" pitchFamily="34" charset="0"/>
              </a:rPr>
              <a:t>Art.5 (2) Probele specifice susținute de elevii claselor a XII-a din secțiile bilingve francofone care funcționează în baza Acordului interguvernamental  franco-român se desfășoară în conformitate cu prevederile Ordinului ministrului educației, cercetării, tineretului și sportului nr. 5720/2012 privind organizarea și desfășurarea probelor specifice susținute de elevii secțiilor bilingve francofone în vederea obținerii mențiunii speciale ”secție bilingvă francofonă” pe diploma de bacalaureat, cu modificările și completările ulterioare și ale prezentului ordin.</a:t>
            </a:r>
          </a:p>
          <a:p>
            <a:pPr marL="45720" indent="0" algn="just">
              <a:buNone/>
            </a:pPr>
            <a:r>
              <a:rPr lang="ro-RO" sz="1600" dirty="0">
                <a:solidFill>
                  <a:schemeClr val="tx1"/>
                </a:solidFill>
                <a:latin typeface="Trebuchet MS" panose="020B0603020202020204" pitchFamily="34" charset="0"/>
              </a:rPr>
              <a:t>(3) Probele specifice susținute de elevii claselor a XII-a din secțiile bilingve româno-spaniole care funcționează în baza  Acordului dintre Ministerul </a:t>
            </a:r>
            <a:r>
              <a:rPr lang="ro-RO" sz="1600" dirty="0" err="1">
                <a:solidFill>
                  <a:schemeClr val="tx1"/>
                </a:solidFill>
                <a:latin typeface="Trebuchet MS" panose="020B0603020202020204" pitchFamily="34" charset="0"/>
              </a:rPr>
              <a:t>Educaţiei</a:t>
            </a:r>
            <a:r>
              <a:rPr lang="ro-RO" sz="1600" dirty="0">
                <a:solidFill>
                  <a:schemeClr val="tx1"/>
                </a:solidFill>
                <a:latin typeface="Trebuchet MS" panose="020B0603020202020204" pitchFamily="34" charset="0"/>
              </a:rPr>
              <a:t> </a:t>
            </a:r>
            <a:r>
              <a:rPr lang="ro-RO" sz="1600" dirty="0" err="1">
                <a:solidFill>
                  <a:schemeClr val="tx1"/>
                </a:solidFill>
                <a:latin typeface="Trebuchet MS" panose="020B0603020202020204" pitchFamily="34" charset="0"/>
              </a:rPr>
              <a:t>şi</a:t>
            </a:r>
            <a:r>
              <a:rPr lang="ro-RO" sz="1600" dirty="0">
                <a:solidFill>
                  <a:schemeClr val="tx1"/>
                </a:solidFill>
                <a:latin typeface="Trebuchet MS" panose="020B0603020202020204" pitchFamily="34" charset="0"/>
              </a:rPr>
              <a:t> Cercetării din România </a:t>
            </a:r>
            <a:r>
              <a:rPr lang="ro-RO" sz="1600" dirty="0" err="1">
                <a:solidFill>
                  <a:schemeClr val="tx1"/>
                </a:solidFill>
                <a:latin typeface="Trebuchet MS" panose="020B0603020202020204" pitchFamily="34" charset="0"/>
              </a:rPr>
              <a:t>şi</a:t>
            </a:r>
            <a:r>
              <a:rPr lang="ro-RO" sz="1600" dirty="0">
                <a:solidFill>
                  <a:schemeClr val="tx1"/>
                </a:solidFill>
                <a:latin typeface="Trebuchet MS" panose="020B0603020202020204" pitchFamily="34" charset="0"/>
              </a:rPr>
              <a:t> Ministerul </a:t>
            </a:r>
            <a:r>
              <a:rPr lang="ro-RO" sz="1600" dirty="0" err="1">
                <a:solidFill>
                  <a:schemeClr val="tx1"/>
                </a:solidFill>
                <a:latin typeface="Trebuchet MS" panose="020B0603020202020204" pitchFamily="34" charset="0"/>
              </a:rPr>
              <a:t>Educaţiei</a:t>
            </a:r>
            <a:r>
              <a:rPr lang="ro-RO" sz="1600" dirty="0">
                <a:solidFill>
                  <a:schemeClr val="tx1"/>
                </a:solidFill>
                <a:latin typeface="Trebuchet MS" panose="020B0603020202020204" pitchFamily="34" charset="0"/>
              </a:rPr>
              <a:t> </a:t>
            </a:r>
            <a:r>
              <a:rPr lang="ro-RO" sz="1600" dirty="0" err="1">
                <a:solidFill>
                  <a:schemeClr val="tx1"/>
                </a:solidFill>
                <a:latin typeface="Trebuchet MS" panose="020B0603020202020204" pitchFamily="34" charset="0"/>
              </a:rPr>
              <a:t>şi</a:t>
            </a:r>
            <a:r>
              <a:rPr lang="ro-RO" sz="1600" dirty="0">
                <a:solidFill>
                  <a:schemeClr val="tx1"/>
                </a:solidFill>
                <a:latin typeface="Trebuchet MS" panose="020B0603020202020204" pitchFamily="34" charset="0"/>
              </a:rPr>
              <a:t> </a:t>
            </a:r>
            <a:r>
              <a:rPr lang="ro-RO" sz="1600" dirty="0" err="1">
                <a:solidFill>
                  <a:schemeClr val="tx1"/>
                </a:solidFill>
                <a:latin typeface="Trebuchet MS" panose="020B0603020202020204" pitchFamily="34" charset="0"/>
              </a:rPr>
              <a:t>Ştiinţei</a:t>
            </a:r>
            <a:r>
              <a:rPr lang="ro-RO" sz="1600" dirty="0">
                <a:solidFill>
                  <a:schemeClr val="tx1"/>
                </a:solidFill>
                <a:latin typeface="Trebuchet MS" panose="020B0603020202020204" pitchFamily="34" charset="0"/>
              </a:rPr>
              <a:t> din Regatul Spaniei cu privire la înființarea </a:t>
            </a:r>
            <a:r>
              <a:rPr lang="ro-RO" sz="1600" dirty="0" err="1">
                <a:solidFill>
                  <a:schemeClr val="tx1"/>
                </a:solidFill>
                <a:latin typeface="Trebuchet MS" panose="020B0603020202020204" pitchFamily="34" charset="0"/>
              </a:rPr>
              <a:t>şi</a:t>
            </a:r>
            <a:r>
              <a:rPr lang="ro-RO" sz="1600" dirty="0">
                <a:solidFill>
                  <a:schemeClr val="tx1"/>
                </a:solidFill>
                <a:latin typeface="Trebuchet MS" panose="020B0603020202020204" pitchFamily="34" charset="0"/>
              </a:rPr>
              <a:t> funcționarea </a:t>
            </a:r>
            <a:r>
              <a:rPr lang="ro-RO" sz="1600" dirty="0" err="1">
                <a:solidFill>
                  <a:schemeClr val="tx1"/>
                </a:solidFill>
                <a:latin typeface="Trebuchet MS" panose="020B0603020202020204" pitchFamily="34" charset="0"/>
              </a:rPr>
              <a:t>secţiilor</a:t>
            </a:r>
            <a:r>
              <a:rPr lang="ro-RO" sz="1600" dirty="0">
                <a:solidFill>
                  <a:schemeClr val="tx1"/>
                </a:solidFill>
                <a:latin typeface="Trebuchet MS" panose="020B0603020202020204" pitchFamily="34" charset="0"/>
              </a:rPr>
              <a:t> bilingve româno-spaniole în liceele din România </a:t>
            </a:r>
            <a:r>
              <a:rPr lang="ro-RO" sz="1600" dirty="0" err="1">
                <a:solidFill>
                  <a:schemeClr val="tx1"/>
                </a:solidFill>
                <a:latin typeface="Trebuchet MS" panose="020B0603020202020204" pitchFamily="34" charset="0"/>
              </a:rPr>
              <a:t>şi</a:t>
            </a:r>
            <a:r>
              <a:rPr lang="ro-RO" sz="1600" dirty="0">
                <a:solidFill>
                  <a:schemeClr val="tx1"/>
                </a:solidFill>
                <a:latin typeface="Trebuchet MS" panose="020B0603020202020204" pitchFamily="34" charset="0"/>
              </a:rPr>
              <a:t> la organizarea examenului de bacalaureat în aceste licee se desfășoară în conformitate cu prevederile Ordinului ministrului educației, cercetării, tineretului și sportului nr. 5.756/2012 privind organizarea </a:t>
            </a:r>
            <a:r>
              <a:rPr lang="ro-RO" sz="1600" dirty="0" err="1">
                <a:solidFill>
                  <a:schemeClr val="tx1"/>
                </a:solidFill>
                <a:latin typeface="Trebuchet MS" panose="020B0603020202020204" pitchFamily="34" charset="0"/>
              </a:rPr>
              <a:t>şi</a:t>
            </a:r>
            <a:r>
              <a:rPr lang="ro-RO" sz="1600" dirty="0">
                <a:solidFill>
                  <a:schemeClr val="tx1"/>
                </a:solidFill>
                <a:latin typeface="Trebuchet MS" panose="020B0603020202020204" pitchFamily="34" charset="0"/>
              </a:rPr>
              <a:t> </a:t>
            </a:r>
            <a:r>
              <a:rPr lang="ro-RO" sz="1600" dirty="0" err="1">
                <a:solidFill>
                  <a:schemeClr val="tx1"/>
                </a:solidFill>
                <a:latin typeface="Trebuchet MS" panose="020B0603020202020204" pitchFamily="34" charset="0"/>
              </a:rPr>
              <a:t>desfăşurarea</a:t>
            </a:r>
            <a:r>
              <a:rPr lang="ro-RO" sz="1600" dirty="0">
                <a:solidFill>
                  <a:schemeClr val="tx1"/>
                </a:solidFill>
                <a:latin typeface="Trebuchet MS" panose="020B0603020202020204" pitchFamily="34" charset="0"/>
              </a:rPr>
              <a:t> probelor specifice din cadrul examenului de bacalaureat, </a:t>
            </a:r>
            <a:r>
              <a:rPr lang="ro-RO" sz="1600" dirty="0" err="1">
                <a:solidFill>
                  <a:schemeClr val="tx1"/>
                </a:solidFill>
                <a:latin typeface="Trebuchet MS" panose="020B0603020202020204" pitchFamily="34" charset="0"/>
              </a:rPr>
              <a:t>susţinute</a:t>
            </a:r>
            <a:r>
              <a:rPr lang="ro-RO" sz="1600" dirty="0">
                <a:solidFill>
                  <a:schemeClr val="tx1"/>
                </a:solidFill>
                <a:latin typeface="Trebuchet MS" panose="020B0603020202020204" pitchFamily="34" charset="0"/>
              </a:rPr>
              <a:t> de </a:t>
            </a:r>
            <a:r>
              <a:rPr lang="ro-RO" sz="1600" dirty="0" err="1">
                <a:solidFill>
                  <a:schemeClr val="tx1"/>
                </a:solidFill>
                <a:latin typeface="Trebuchet MS" panose="020B0603020202020204" pitchFamily="34" charset="0"/>
              </a:rPr>
              <a:t>absolvenţii</a:t>
            </a:r>
            <a:r>
              <a:rPr lang="ro-RO" sz="1600" dirty="0">
                <a:solidFill>
                  <a:schemeClr val="tx1"/>
                </a:solidFill>
                <a:latin typeface="Trebuchet MS" panose="020B0603020202020204" pitchFamily="34" charset="0"/>
              </a:rPr>
              <a:t> </a:t>
            </a:r>
            <a:r>
              <a:rPr lang="ro-RO" sz="1600" dirty="0" err="1">
                <a:solidFill>
                  <a:schemeClr val="tx1"/>
                </a:solidFill>
                <a:latin typeface="Trebuchet MS" panose="020B0603020202020204" pitchFamily="34" charset="0"/>
              </a:rPr>
              <a:t>secţiilor</a:t>
            </a:r>
            <a:r>
              <a:rPr lang="ro-RO" sz="1600" dirty="0">
                <a:solidFill>
                  <a:schemeClr val="tx1"/>
                </a:solidFill>
                <a:latin typeface="Trebuchet MS" panose="020B0603020202020204" pitchFamily="34" charset="0"/>
              </a:rPr>
              <a:t> bilingve româno-spaniole, cu modificările și completările ulterioare și ale prezentului ordin.</a:t>
            </a:r>
          </a:p>
          <a:p>
            <a:pPr algn="just"/>
            <a:endParaRPr lang="ro-RO" sz="1600" i="1" dirty="0">
              <a:solidFill>
                <a:schemeClr val="tx1"/>
              </a:solidFill>
              <a:latin typeface="Trebuchet MS" panose="020B0603020202020204" pitchFamily="34" charset="0"/>
            </a:endParaRPr>
          </a:p>
          <a:p>
            <a:pPr marL="0" indent="0" algn="just">
              <a:buNone/>
            </a:pPr>
            <a:endParaRPr lang="ro-RO" altLang="ro-RO" sz="1600" b="1" i="1" dirty="0">
              <a:solidFill>
                <a:schemeClr val="tx1"/>
              </a:solidFill>
              <a:latin typeface="Trebuchet MS" panose="020B0603020202020204" pitchFamily="34" charset="0"/>
              <a:cs typeface="Tahoma" panose="020B0604030504040204" pitchFamily="34" charset="0"/>
            </a:endParaRPr>
          </a:p>
          <a:p>
            <a:pPr marL="0" indent="0" algn="just">
              <a:buNone/>
            </a:pPr>
            <a:r>
              <a:rPr lang="ro-RO" altLang="ro-RO" sz="1400" b="1" i="1" dirty="0">
                <a:latin typeface="Trebuchet MS" panose="020B0603020202020204" pitchFamily="34" charset="0"/>
                <a:cs typeface="Tahoma" panose="020B0604030504040204" pitchFamily="34" charset="0"/>
              </a:rPr>
              <a:t>                      </a:t>
            </a:r>
            <a:endParaRPr lang="ro-RO" altLang="ro-RO" sz="1400" i="1" dirty="0">
              <a:latin typeface="Trebuchet MS" panose="020B0603020202020204" pitchFamily="34" charset="0"/>
              <a:cs typeface="Tahoma" panose="020B0604030504040204" pitchFamily="34" charset="0"/>
            </a:endParaRPr>
          </a:p>
          <a:p>
            <a:pPr marL="0" indent="0">
              <a:buNone/>
            </a:pPr>
            <a:endParaRPr lang="ro-RO" sz="1400" i="1" dirty="0">
              <a:latin typeface="Trebuchet MS" panose="020B0603020202020204" pitchFamily="34" charset="0"/>
            </a:endParaRPr>
          </a:p>
          <a:p>
            <a:endParaRPr lang="ro-RO" sz="1400" dirty="0">
              <a:latin typeface="Trebuchet MS" panose="020B0603020202020204" pitchFamily="34" charset="0"/>
            </a:endParaRPr>
          </a:p>
          <a:p>
            <a:pPr marL="0" indent="0">
              <a:buNone/>
            </a:pPr>
            <a:r>
              <a:rPr lang="ro-RO" sz="1400" dirty="0">
                <a:solidFill>
                  <a:schemeClr val="tx1"/>
                </a:solidFill>
                <a:latin typeface="Trebuchet MS" panose="020B0603020202020204" pitchFamily="34" charset="0"/>
              </a:rPr>
              <a:t> </a:t>
            </a:r>
            <a:r>
              <a:rPr lang="en-US" sz="1400" dirty="0">
                <a:solidFill>
                  <a:schemeClr val="tx1"/>
                </a:solidFill>
                <a:latin typeface="Trebuchet MS" panose="020B0603020202020204" pitchFamily="34" charset="0"/>
              </a:rPr>
              <a:t>               </a:t>
            </a:r>
            <a:endParaRPr lang="ro-RO" sz="1400" dirty="0">
              <a:solidFill>
                <a:schemeClr val="tx1"/>
              </a:solidFill>
              <a:latin typeface="Trebuchet MS" panose="020B06030202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15044859"/>
      </p:ext>
    </p:extLst>
  </p:cSld>
  <p:clrMapOvr>
    <a:masterClrMapping/>
  </p:clrMapOvr>
</p:sld>
</file>

<file path=ppt/theme/theme1.xml><?xml version="1.0" encoding="utf-8"?>
<a:theme xmlns:a="http://schemas.openxmlformats.org/drawingml/2006/main" name="Bază">
  <a:themeElements>
    <a:clrScheme name="Bază">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ză">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ză">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TM03457444[[fn=Bază]]</Template>
  <TotalTime>2778</TotalTime>
  <Words>2451</Words>
  <Application>Microsoft Office PowerPoint</Application>
  <PresentationFormat>Widescreen</PresentationFormat>
  <Paragraphs>130</Paragraphs>
  <Slides>18</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18</vt:i4>
      </vt:variant>
    </vt:vector>
  </HeadingPairs>
  <TitlesOfParts>
    <vt:vector size="31" baseType="lpstr">
      <vt:lpstr>맑은 고딕</vt:lpstr>
      <vt:lpstr>宋体</vt:lpstr>
      <vt:lpstr>Arial</vt:lpstr>
      <vt:lpstr>Calibri</vt:lpstr>
      <vt:lpstr>Calisto MT</vt:lpstr>
      <vt:lpstr>Corbel</vt:lpstr>
      <vt:lpstr>Courier New</vt:lpstr>
      <vt:lpstr>Rockwell</vt:lpstr>
      <vt:lpstr>Tahoma</vt:lpstr>
      <vt:lpstr>Times New Roman</vt:lpstr>
      <vt:lpstr>Trebuchet MS</vt:lpstr>
      <vt:lpstr>Wingdings</vt:lpstr>
      <vt:lpstr>Bază</vt:lpstr>
      <vt:lpstr>CONSFĂTUIRILE NAȚIONALE ALE INSPECTORILOR ȘCOLARI PENTRU LIMBI MODERNE</vt:lpstr>
      <vt:lpstr>PowerPoint Presentation</vt:lpstr>
      <vt:lpstr>Structura anului școlar 2022-2023</vt:lpstr>
      <vt:lpstr>PowerPoint Presentation</vt:lpstr>
      <vt:lpstr>PowerPoint Presentation</vt:lpstr>
      <vt:lpstr>PROGRAMELE ŞCOLARE PENTRU ÎNVĂȚĂMÂNTUL BILINGV VALABILE ÎN ANUL ŞCOLAR 2022 – 2023</vt:lpstr>
      <vt:lpstr>PROGRAMELE ŞCOLARE PENTRU ÎNVĂȚĂMÂNTUL BILINGV VALABILE ÎN ANUL ŞCOLAR 2022 – 2023</vt:lpstr>
      <vt:lpstr> METODOLOGII ALE EXAMENELOR NAŢIONALE 2023 </vt:lpstr>
      <vt:lpstr> METODOLOGII ALE EXAMENELOR NAŢIONALE 2023 </vt:lpstr>
      <vt:lpstr>METODOLOGII ALE EXAMENELOR NAŢIONALE 2023 </vt:lpstr>
      <vt:lpstr>PowerPoint Presentation</vt:lpstr>
      <vt:lpstr>PowerPoint Presentation</vt:lpstr>
      <vt:lpstr>           Regulamentul-cadru de organizare și funcționare a unităților de învățământ preuniversitar (ROFUIP) aprobat prin OME nr. 4183/01.07.2022, publicat în M.Of. nr.675 din 6 iulie 2022  Capitolul III Evaluarea copiilor/elevilor  Art.104 (2)  În învățământul primar, la clasele I – IV și în cel gimnazial elevii vor avea la fiecare disciplină/modul, cu excepția celor preponderent practice, cel puțin două evaluări prin lucrare scrisă/test pe an școlar.    Art.105.  Testele de evaluare și subiectele de examen de orice tip se elaborează pe baza cerințelor didactico – metodologice stabilite de programele școlare, parte a curriculumului național.   Art.106 (5) Elevii vor beneficia pe parcursul unui an școlar de cel puțin un plan individualizat de învățare, elaborat în urma evaluărilor susținute și după interpretarea rezultatelor de către cadrul didactic, care va fi folosit pentru consolidarea cunoștințelor, pentru întreprinderea unor acțiuni de învățare remedială și pentru stimularea elevilor capabili de performanțe superioare.        </vt:lpstr>
      <vt:lpstr>PowerPoint Presentation</vt:lpstr>
      <vt:lpstr>PowerPoint Presentation</vt:lpstr>
      <vt:lpstr>PowerPoint Presentation</vt:lpstr>
      <vt:lpstr> METODOLOGII/CONVENȚII DE PARTENERIAT /ACORDURI DE COLABORARE   </vt:lpstr>
      <vt:lpstr>   RĂBDARE, OPTIMISM, CREATIVITATE ȘI MULT SUCCES ÎN ANUL ȘCOLAR 2022-2023!   Manuela-Delia ANGHEL                            Rodica Diana CHERCIU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CONSFĂTUIREA INSPECTORILOR ȘCOLARI PENTRU LIMBI MODERNE</dc:title>
  <dc:creator>Manuela Delia;Rodica Cherciu</dc:creator>
  <cp:lastModifiedBy>Manuela Delia</cp:lastModifiedBy>
  <cp:revision>245</cp:revision>
  <cp:lastPrinted>2018-08-23T12:17:35Z</cp:lastPrinted>
  <dcterms:created xsi:type="dcterms:W3CDTF">2018-08-22T08:59:18Z</dcterms:created>
  <dcterms:modified xsi:type="dcterms:W3CDTF">2022-09-12T05:57:46Z</dcterms:modified>
</cp:coreProperties>
</file>