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15" autoAdjust="0"/>
  </p:normalViewPr>
  <p:slideViewPr>
    <p:cSldViewPr snapToGrid="0">
      <p:cViewPr varScale="1">
        <p:scale>
          <a:sx n="107" d="100"/>
          <a:sy n="107"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182352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904934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21818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944459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0435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776482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653640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428969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49850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93F97B-10B8-4BB3-AD9C-F9D9D5FC3FE4}"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307869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93F97B-10B8-4BB3-AD9C-F9D9D5FC3FE4}" type="datetimeFigureOut">
              <a:rPr lang="ro-RO" smtClean="0"/>
              <a:t>12.09.2022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4280793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93F97B-10B8-4BB3-AD9C-F9D9D5FC3FE4}" type="datetimeFigureOut">
              <a:rPr lang="ro-RO" smtClean="0"/>
              <a:t>12.09.2022</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000606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93F97B-10B8-4BB3-AD9C-F9D9D5FC3FE4}" type="datetimeFigureOut">
              <a:rPr lang="ro-RO" smtClean="0"/>
              <a:t>12.09.2022</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60879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3F97B-10B8-4BB3-AD9C-F9D9D5FC3FE4}" type="datetimeFigureOut">
              <a:rPr lang="ro-RO" smtClean="0"/>
              <a:t>12.09.2022</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09017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93F97B-10B8-4BB3-AD9C-F9D9D5FC3FE4}" type="datetimeFigureOut">
              <a:rPr lang="ro-RO" smtClean="0"/>
              <a:t>12.09.2022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828070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93F97B-10B8-4BB3-AD9C-F9D9D5FC3FE4}" type="datetimeFigureOut">
              <a:rPr lang="ro-RO" smtClean="0"/>
              <a:t>12.09.2022</a:t>
            </a:fld>
            <a:endParaRPr lang="ro-RO"/>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900071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93F97B-10B8-4BB3-AD9C-F9D9D5FC3FE4}" type="datetimeFigureOut">
              <a:rPr lang="ro-RO" smtClean="0"/>
              <a:t>12.09.2022</a:t>
            </a:fld>
            <a:endParaRPr lang="ro-R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32427B2-1D57-4B38-9EB4-AF14C6C22264}" type="slidenum">
              <a:rPr lang="ro-RO" smtClean="0"/>
              <a:t>‹#›</a:t>
            </a:fld>
            <a:endParaRPr lang="ro-RO"/>
          </a:p>
        </p:txBody>
      </p:sp>
    </p:spTree>
    <p:extLst>
      <p:ext uri="{BB962C8B-B14F-4D97-AF65-F5344CB8AC3E}">
        <p14:creationId xmlns:p14="http://schemas.microsoft.com/office/powerpoint/2010/main" val="7684350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3101" y="391886"/>
            <a:ext cx="9311951" cy="4749281"/>
          </a:xfrm>
        </p:spPr>
        <p:txBody>
          <a:bodyPr/>
          <a:lstStyle/>
          <a:p>
            <a:pPr algn="ct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en-US" sz="4000" dirty="0">
                <a:solidFill>
                  <a:schemeClr val="tx1"/>
                </a:solidFill>
                <a:latin typeface="+mn-lt"/>
              </a:rPr>
              <a:t/>
            </a:r>
            <a:br>
              <a:rPr lang="en-US" sz="4000" dirty="0">
                <a:solidFill>
                  <a:schemeClr val="tx1"/>
                </a:solidFill>
                <a:latin typeface="+mn-lt"/>
              </a:rPr>
            </a:br>
            <a:r>
              <a:rPr lang="en-US" sz="4000" dirty="0">
                <a:solidFill>
                  <a:schemeClr val="tx1"/>
                </a:solidFill>
                <a:latin typeface="+mn-lt"/>
              </a:rPr>
              <a:t/>
            </a:r>
            <a:br>
              <a:rPr lang="en-US" sz="4000" dirty="0">
                <a:solidFill>
                  <a:schemeClr val="tx1"/>
                </a:solidFill>
                <a:latin typeface="+mn-lt"/>
              </a:rPr>
            </a:br>
            <a:r>
              <a:rPr lang="en-US" sz="4000" dirty="0">
                <a:solidFill>
                  <a:schemeClr val="tx1"/>
                </a:solidFill>
                <a:latin typeface="+mn-lt"/>
              </a:rPr>
              <a:t/>
            </a:r>
            <a:br>
              <a:rPr lang="en-US"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4000" dirty="0">
                <a:solidFill>
                  <a:schemeClr val="tx1"/>
                </a:solidFill>
                <a:latin typeface="+mn-lt"/>
              </a:rPr>
              <a:t/>
            </a:r>
            <a:br>
              <a:rPr lang="ro-RO" sz="4000" dirty="0">
                <a:solidFill>
                  <a:schemeClr val="tx1"/>
                </a:solidFill>
                <a:latin typeface="+mn-lt"/>
              </a:rPr>
            </a:br>
            <a:r>
              <a:rPr lang="ro-RO" sz="3200" dirty="0">
                <a:solidFill>
                  <a:srgbClr val="00B050"/>
                </a:solidFill>
              </a:rPr>
              <a:t>CONSFĂTUIRILE NAȚIONALE</a:t>
            </a:r>
            <a:br>
              <a:rPr lang="ro-RO" sz="3200" dirty="0">
                <a:solidFill>
                  <a:srgbClr val="00B050"/>
                </a:solidFill>
              </a:rPr>
            </a:br>
            <a:r>
              <a:rPr lang="ro-RO" sz="3200" dirty="0">
                <a:solidFill>
                  <a:srgbClr val="00B050"/>
                </a:solidFill>
              </a:rPr>
              <a:t>ALE INSPECTORILOR ȘCOLARI</a:t>
            </a:r>
            <a:br>
              <a:rPr lang="ro-RO" sz="3200" dirty="0">
                <a:solidFill>
                  <a:srgbClr val="00B050"/>
                </a:solidFill>
              </a:rPr>
            </a:br>
            <a:r>
              <a:rPr lang="ro-RO" sz="3200" dirty="0">
                <a:solidFill>
                  <a:srgbClr val="00B050"/>
                </a:solidFill>
              </a:rPr>
              <a:t>PENTRU LIMBI MODERNE</a:t>
            </a:r>
            <a:r>
              <a:rPr lang="en-US" sz="3200" dirty="0">
                <a:solidFill>
                  <a:srgbClr val="00B050"/>
                </a:solidFill>
              </a:rPr>
              <a:t> </a:t>
            </a:r>
            <a:r>
              <a:rPr lang="ro-RO" sz="3200" dirty="0">
                <a:solidFill>
                  <a:srgbClr val="00B050"/>
                </a:solidFill>
              </a:rPr>
              <a:t/>
            </a:r>
            <a:br>
              <a:rPr lang="ro-RO" sz="3200" dirty="0">
                <a:solidFill>
                  <a:srgbClr val="00B050"/>
                </a:solidFill>
              </a:rPr>
            </a:br>
            <a:r>
              <a:rPr lang="en-US" sz="3200" dirty="0">
                <a:solidFill>
                  <a:srgbClr val="00B050"/>
                </a:solidFill>
              </a:rPr>
              <a:t>(</a:t>
            </a:r>
            <a:r>
              <a:rPr lang="ro-RO" sz="3200" dirty="0">
                <a:solidFill>
                  <a:srgbClr val="00B050"/>
                </a:solidFill>
                <a:latin typeface="+mn-lt"/>
              </a:rPr>
              <a:t>FRANCEZĂ, SPANIOLĂ, ITALIANĂ</a:t>
            </a:r>
            <a:r>
              <a:rPr lang="en-US" sz="3200" dirty="0">
                <a:solidFill>
                  <a:srgbClr val="00B050"/>
                </a:solidFill>
                <a:latin typeface="+mn-lt"/>
              </a:rPr>
              <a:t>, PORTUGHEZ</a:t>
            </a:r>
            <a:r>
              <a:rPr lang="ro-RO" sz="3200" dirty="0">
                <a:solidFill>
                  <a:srgbClr val="00B050"/>
                </a:solidFill>
                <a:latin typeface="+mn-lt"/>
              </a:rPr>
              <a:t>Ă</a:t>
            </a:r>
            <a:r>
              <a:rPr lang="en-US" sz="3200" dirty="0">
                <a:solidFill>
                  <a:srgbClr val="00B050"/>
                </a:solidFill>
                <a:latin typeface="+mn-lt"/>
              </a:rPr>
              <a:t>)</a:t>
            </a:r>
            <a:r>
              <a:rPr lang="ro-RO" sz="3200" dirty="0">
                <a:solidFill>
                  <a:srgbClr val="00B050"/>
                </a:solidFill>
                <a:latin typeface="+mn-lt"/>
              </a:rPr>
              <a:t/>
            </a:r>
            <a:br>
              <a:rPr lang="ro-RO" sz="3200" dirty="0">
                <a:solidFill>
                  <a:srgbClr val="00B050"/>
                </a:solidFill>
                <a:latin typeface="+mn-lt"/>
              </a:rPr>
            </a:br>
            <a:r>
              <a:rPr lang="ro-RO" sz="3200" dirty="0">
                <a:solidFill>
                  <a:srgbClr val="00B050"/>
                </a:solidFill>
                <a:latin typeface="+mn-lt"/>
              </a:rPr>
              <a:t/>
            </a:r>
            <a:br>
              <a:rPr lang="ro-RO" sz="3200" dirty="0">
                <a:solidFill>
                  <a:srgbClr val="00B050"/>
                </a:solidFill>
                <a:latin typeface="+mn-lt"/>
              </a:rPr>
            </a:br>
            <a:r>
              <a:rPr lang="ro-RO" sz="4000" dirty="0">
                <a:solidFill>
                  <a:srgbClr val="00B050"/>
                </a:solidFill>
                <a:latin typeface="+mn-lt"/>
              </a:rPr>
              <a:t/>
            </a:r>
            <a:br>
              <a:rPr lang="ro-RO" sz="4000" dirty="0">
                <a:solidFill>
                  <a:srgbClr val="00B050"/>
                </a:solidFill>
                <a:latin typeface="+mn-lt"/>
              </a:rPr>
            </a:br>
            <a:r>
              <a:rPr lang="en-US" sz="2800" dirty="0">
                <a:solidFill>
                  <a:srgbClr val="00B050"/>
                </a:solidFill>
                <a:latin typeface="+mn-lt"/>
              </a:rPr>
              <a:t>9 -</a:t>
            </a:r>
            <a:r>
              <a:rPr lang="ro-RO" sz="2800" dirty="0">
                <a:solidFill>
                  <a:srgbClr val="00B050"/>
                </a:solidFill>
                <a:latin typeface="+mn-lt"/>
              </a:rPr>
              <a:t>11.</a:t>
            </a:r>
            <a:r>
              <a:rPr lang="en-US" sz="2800" dirty="0">
                <a:solidFill>
                  <a:srgbClr val="00B050"/>
                </a:solidFill>
                <a:latin typeface="+mn-lt"/>
              </a:rPr>
              <a:t>09.</a:t>
            </a:r>
            <a:r>
              <a:rPr lang="ro-RO" sz="2800" dirty="0">
                <a:solidFill>
                  <a:srgbClr val="00B050"/>
                </a:solidFill>
                <a:latin typeface="+mn-lt"/>
              </a:rPr>
              <a:t>2022</a:t>
            </a:r>
            <a:br>
              <a:rPr lang="ro-RO" sz="2800" dirty="0">
                <a:solidFill>
                  <a:srgbClr val="00B050"/>
                </a:solidFill>
                <a:latin typeface="+mn-lt"/>
              </a:rPr>
            </a:br>
            <a:r>
              <a:rPr lang="ro-RO" sz="4000" dirty="0">
                <a:solidFill>
                  <a:schemeClr val="tx1"/>
                </a:solidFill>
                <a:latin typeface="+mn-lt"/>
              </a:rPr>
              <a:t/>
            </a:r>
            <a:br>
              <a:rPr lang="ro-RO" sz="4000" dirty="0">
                <a:solidFill>
                  <a:schemeClr val="tx1"/>
                </a:solidFill>
                <a:latin typeface="+mn-lt"/>
              </a:rPr>
            </a:br>
            <a:endParaRPr lang="ro-RO" sz="4000" dirty="0">
              <a:solidFill>
                <a:schemeClr val="tx1"/>
              </a:solidFill>
              <a:latin typeface="+mn-lt"/>
            </a:endParaRPr>
          </a:p>
        </p:txBody>
      </p:sp>
      <p:sp>
        <p:nvSpPr>
          <p:cNvPr id="3" name="Subtitle 2"/>
          <p:cNvSpPr>
            <a:spLocks noGrp="1"/>
          </p:cNvSpPr>
          <p:nvPr>
            <p:ph type="subTitle" idx="1"/>
          </p:nvPr>
        </p:nvSpPr>
        <p:spPr>
          <a:xfrm>
            <a:off x="1507067" y="4598126"/>
            <a:ext cx="7766936" cy="1132114"/>
          </a:xfrm>
        </p:spPr>
        <p:txBody>
          <a:bodyPr>
            <a:normAutofit/>
          </a:bodyPr>
          <a:lstStyle/>
          <a:p>
            <a:pPr algn="ctr"/>
            <a:r>
              <a:rPr lang="ro-RO" sz="3200" dirty="0">
                <a:solidFill>
                  <a:srgbClr val="00B050"/>
                </a:solidFill>
              </a:rPr>
              <a:t>PRECIZĂRI</a:t>
            </a:r>
          </a:p>
        </p:txBody>
      </p:sp>
    </p:spTree>
    <p:extLst>
      <p:ext uri="{BB962C8B-B14F-4D97-AF65-F5344CB8AC3E}">
        <p14:creationId xmlns:p14="http://schemas.microsoft.com/office/powerpoint/2010/main" val="131715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ro-RO" sz="3200" dirty="0"/>
              <a:t>LEGISLAȚIE</a:t>
            </a:r>
          </a:p>
        </p:txBody>
      </p:sp>
      <p:sp>
        <p:nvSpPr>
          <p:cNvPr id="5" name="Content Placeholder 4"/>
          <p:cNvSpPr>
            <a:spLocks noGrp="1"/>
          </p:cNvSpPr>
          <p:nvPr>
            <p:ph sz="half" idx="1"/>
          </p:nvPr>
        </p:nvSpPr>
        <p:spPr>
          <a:xfrm>
            <a:off x="886407" y="1474237"/>
            <a:ext cx="8826760" cy="4567124"/>
          </a:xfrm>
        </p:spPr>
        <p:txBody>
          <a:bodyPr>
            <a:normAutofit/>
          </a:bodyPr>
          <a:lstStyle/>
          <a:p>
            <a:r>
              <a:rPr lang="en-US" sz="1600" dirty="0"/>
              <a:t>OM </a:t>
            </a:r>
            <a:r>
              <a:rPr lang="en-US" sz="1600" dirty="0" err="1"/>
              <a:t>nr</a:t>
            </a:r>
            <a:r>
              <a:rPr lang="en-US" sz="1600" dirty="0"/>
              <a:t>. 4797 </a:t>
            </a:r>
            <a:r>
              <a:rPr lang="en-US" sz="1600" dirty="0" err="1"/>
              <a:t>modificat</a:t>
            </a:r>
            <a:r>
              <a:rPr lang="en-US" sz="1600" dirty="0"/>
              <a:t> </a:t>
            </a:r>
            <a:r>
              <a:rPr lang="en-US" sz="1600" dirty="0" err="1"/>
              <a:t>prin</a:t>
            </a:r>
            <a:r>
              <a:rPr lang="en-US" sz="1600" dirty="0"/>
              <a:t> OME </a:t>
            </a:r>
            <a:r>
              <a:rPr lang="en-US" sz="1600" dirty="0" err="1"/>
              <a:t>nr</a:t>
            </a:r>
            <a:r>
              <a:rPr lang="en-US" sz="1600" dirty="0"/>
              <a:t>. 3609/2022</a:t>
            </a:r>
          </a:p>
          <a:p>
            <a:pPr>
              <a:buFont typeface="Wingdings" panose="05000000000000000000" pitchFamily="2" charset="2"/>
              <a:buChar char="Ø"/>
            </a:pPr>
            <a:r>
              <a:rPr lang="ro-RO" sz="1600" dirty="0"/>
              <a:t>Susținerea testului lingvistic pentru admiterea în clasa a V-a cu predare a unei limbi moderne în regim intensiv – cu subiecte unice la nivel județean/al municipiului București</a:t>
            </a:r>
          </a:p>
          <a:p>
            <a:endParaRPr lang="en-US" sz="1600" dirty="0"/>
          </a:p>
          <a:p>
            <a:pPr algn="just"/>
            <a:r>
              <a:rPr lang="ro-RO" sz="1600" dirty="0"/>
              <a:t>OME nr.4796/25.08.2022 </a:t>
            </a:r>
            <a:r>
              <a:rPr lang="ro-RO" sz="1600" i="1" dirty="0"/>
              <a:t>pentru modificarea Anexei nr. 2 la Ordinul ministrului educației și cercetării științifice nr. 5219/2010 privind recunoașterea şi echivalarea rezultatelor obținute la examene cu recunoaștere internațională pentru certificarea competențelor lingvistice în limbi străine şi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a:t>
            </a:r>
            <a:r>
              <a:rPr lang="ro-RO" sz="1600" i="1" dirty="0">
                <a:solidFill>
                  <a:schemeClr val="tx1"/>
                </a:solidFill>
              </a:rPr>
              <a:t>bacalaureat, </a:t>
            </a:r>
            <a:r>
              <a:rPr lang="ro-RO" sz="1600" dirty="0">
                <a:solidFill>
                  <a:schemeClr val="tx1"/>
                </a:solidFill>
              </a:rPr>
              <a:t>publicat în M. </a:t>
            </a:r>
            <a:r>
              <a:rPr lang="ro-RO" sz="1600" dirty="0" smtClean="0">
                <a:solidFill>
                  <a:schemeClr val="tx1"/>
                </a:solidFill>
              </a:rPr>
              <a:t>Of.nr</a:t>
            </a:r>
            <a:r>
              <a:rPr lang="ro-RO" sz="1600" i="1" dirty="0" smtClean="0">
                <a:solidFill>
                  <a:schemeClr val="tx1"/>
                </a:solidFill>
              </a:rPr>
              <a:t>.</a:t>
            </a:r>
            <a:r>
              <a:rPr lang="en-US" sz="1600" dirty="0" smtClean="0"/>
              <a:t>869/5.IX.2022</a:t>
            </a:r>
          </a:p>
          <a:p>
            <a:pPr marL="0" indent="0" algn="just">
              <a:buNone/>
            </a:pPr>
            <a:endParaRPr lang="ro-RO" sz="1600" i="1" dirty="0"/>
          </a:p>
          <a:p>
            <a:pPr algn="just"/>
            <a:r>
              <a:rPr lang="ro-RO" sz="1600" dirty="0"/>
              <a:t>Precizări ME privind studiul limbilor moderne în regim intensiv și bilingv nr. 37471/12.09.2019</a:t>
            </a:r>
            <a:endParaRPr lang="en-US" sz="1600" dirty="0"/>
          </a:p>
          <a:p>
            <a:endParaRPr lang="en-US" sz="1600" dirty="0"/>
          </a:p>
          <a:p>
            <a:endParaRPr lang="en-US" sz="1200" dirty="0"/>
          </a:p>
          <a:p>
            <a:endParaRPr lang="en-US" sz="1200" dirty="0"/>
          </a:p>
          <a:p>
            <a:endParaRPr lang="en-US" sz="1200" dirty="0"/>
          </a:p>
        </p:txBody>
      </p:sp>
    </p:spTree>
    <p:extLst>
      <p:ext uri="{BB962C8B-B14F-4D97-AF65-F5344CB8AC3E}">
        <p14:creationId xmlns:p14="http://schemas.microsoft.com/office/powerpoint/2010/main" val="153233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t>LEGISLAȚIE</a:t>
            </a:r>
          </a:p>
        </p:txBody>
      </p:sp>
      <p:sp>
        <p:nvSpPr>
          <p:cNvPr id="3" name="Content Placeholder 2"/>
          <p:cNvSpPr>
            <a:spLocks noGrp="1"/>
          </p:cNvSpPr>
          <p:nvPr>
            <p:ph sz="half" idx="1"/>
          </p:nvPr>
        </p:nvSpPr>
        <p:spPr>
          <a:xfrm>
            <a:off x="548640" y="1463041"/>
            <a:ext cx="4040777" cy="4578320"/>
          </a:xfrm>
        </p:spPr>
        <p:txBody>
          <a:bodyPr>
            <a:normAutofit/>
          </a:bodyPr>
          <a:lstStyle/>
          <a:p>
            <a:r>
              <a:rPr lang="ro-RO" sz="2000" dirty="0"/>
              <a:t>OME nr. </a:t>
            </a:r>
            <a:r>
              <a:rPr lang="ro-RO" sz="2000" i="1" dirty="0"/>
              <a:t>5242/31.08.2022</a:t>
            </a:r>
            <a:r>
              <a:rPr lang="ro-RO" sz="2000" dirty="0"/>
              <a:t> </a:t>
            </a:r>
            <a:r>
              <a:rPr lang="ro-RO" sz="2000" i="1" dirty="0"/>
              <a:t>privind organizarea și desfășurarea admiterii în învățământul liceal pentru anul școlar 2023-2024</a:t>
            </a:r>
          </a:p>
        </p:txBody>
      </p:sp>
      <p:sp>
        <p:nvSpPr>
          <p:cNvPr id="4" name="Content Placeholder 3"/>
          <p:cNvSpPr>
            <a:spLocks noGrp="1"/>
          </p:cNvSpPr>
          <p:nvPr>
            <p:ph sz="half" idx="2"/>
          </p:nvPr>
        </p:nvSpPr>
        <p:spPr>
          <a:xfrm>
            <a:off x="4162697" y="1463041"/>
            <a:ext cx="5634446" cy="5242558"/>
          </a:xfrm>
        </p:spPr>
        <p:txBody>
          <a:bodyPr>
            <a:noAutofit/>
          </a:bodyPr>
          <a:lstStyle/>
          <a:p>
            <a:pPr algn="just"/>
            <a:r>
              <a:rPr lang="ro-RO" sz="1200" dirty="0"/>
              <a:t>Coroborarea prevederilor OME nr. </a:t>
            </a:r>
            <a:r>
              <a:rPr lang="ro-RO" sz="1200" i="1" dirty="0"/>
              <a:t>5242/31.08.2022</a:t>
            </a:r>
            <a:r>
              <a:rPr lang="ro-RO" sz="1200" dirty="0"/>
              <a:t> privind organizarea și desfășurarea admiterii în învățământul liceal pentru anul școlar 2023-2024</a:t>
            </a:r>
            <a:r>
              <a:rPr lang="en-US" sz="1200" dirty="0"/>
              <a:t> </a:t>
            </a:r>
            <a:r>
              <a:rPr lang="ro-RO" sz="1200" dirty="0"/>
              <a:t>cu dispozițiile </a:t>
            </a:r>
            <a:r>
              <a:rPr lang="ro-RO" sz="1200" i="1" dirty="0"/>
              <a:t>Metodologiei </a:t>
            </a:r>
            <a:r>
              <a:rPr lang="en-US" sz="1200" i="1" dirty="0"/>
              <a:t>de </a:t>
            </a:r>
            <a:r>
              <a:rPr lang="en-US" sz="1200" i="1" dirty="0" err="1"/>
              <a:t>organizare</a:t>
            </a:r>
            <a:r>
              <a:rPr lang="en-US" sz="1200" i="1" dirty="0"/>
              <a:t> și </a:t>
            </a:r>
            <a:r>
              <a:rPr lang="en-US" sz="1200" i="1" dirty="0" err="1"/>
              <a:t>desfășurare</a:t>
            </a:r>
            <a:r>
              <a:rPr lang="en-US" sz="1200" i="1" dirty="0"/>
              <a:t> a </a:t>
            </a:r>
            <a:r>
              <a:rPr lang="en-US" sz="1200" i="1" dirty="0" err="1"/>
              <a:t>admiterii</a:t>
            </a:r>
            <a:r>
              <a:rPr lang="en-US" sz="1200" i="1" dirty="0"/>
              <a:t> în </a:t>
            </a:r>
            <a:r>
              <a:rPr lang="en-US" sz="1200" i="1" dirty="0" err="1"/>
              <a:t>învățământul</a:t>
            </a:r>
            <a:r>
              <a:rPr lang="en-US" sz="1200" i="1" dirty="0"/>
              <a:t> </a:t>
            </a:r>
            <a:r>
              <a:rPr lang="en-US" sz="1200" i="1" dirty="0" err="1"/>
              <a:t>liceal</a:t>
            </a:r>
            <a:r>
              <a:rPr lang="en-US" sz="1200" i="1" dirty="0"/>
              <a:t> de stat </a:t>
            </a:r>
            <a:r>
              <a:rPr lang="en-US" sz="1200" i="1" dirty="0" err="1"/>
              <a:t>pentru</a:t>
            </a:r>
            <a:r>
              <a:rPr lang="en-US" sz="1200" i="1" dirty="0"/>
              <a:t> </a:t>
            </a:r>
            <a:r>
              <a:rPr lang="en-US" sz="1200" i="1" dirty="0" err="1"/>
              <a:t>anul</a:t>
            </a:r>
            <a:r>
              <a:rPr lang="en-US" sz="1200" i="1" dirty="0"/>
              <a:t> </a:t>
            </a:r>
            <a:r>
              <a:rPr lang="en-US" sz="1200" i="1" dirty="0" err="1"/>
              <a:t>școlar</a:t>
            </a:r>
            <a:r>
              <a:rPr lang="en-US" sz="1200" i="1" dirty="0"/>
              <a:t> 2011 - 2012, </a:t>
            </a:r>
            <a:r>
              <a:rPr lang="en-US" sz="1200" i="1" dirty="0" err="1"/>
              <a:t>aprobată</a:t>
            </a:r>
            <a:r>
              <a:rPr lang="en-US" sz="1200" i="1" dirty="0"/>
              <a:t> </a:t>
            </a:r>
            <a:r>
              <a:rPr lang="en-US" sz="1200" i="1" dirty="0" err="1"/>
              <a:t>prin</a:t>
            </a:r>
            <a:r>
              <a:rPr lang="en-US" sz="1200" i="1" dirty="0"/>
              <a:t> </a:t>
            </a:r>
            <a:r>
              <a:rPr lang="en-US" sz="1200" i="1" dirty="0" err="1"/>
              <a:t>Ordinul</a:t>
            </a:r>
            <a:r>
              <a:rPr lang="en-US" sz="1200" i="1" dirty="0"/>
              <a:t> </a:t>
            </a:r>
            <a:r>
              <a:rPr lang="en-US" sz="1200" i="1" dirty="0" err="1"/>
              <a:t>ministrului</a:t>
            </a:r>
            <a:r>
              <a:rPr lang="en-US" sz="1200" i="1" dirty="0"/>
              <a:t> </a:t>
            </a:r>
            <a:r>
              <a:rPr lang="en-US" sz="1200" i="1" dirty="0" err="1"/>
              <a:t>educației</a:t>
            </a:r>
            <a:r>
              <a:rPr lang="en-US" sz="1200" i="1" dirty="0"/>
              <a:t>, </a:t>
            </a:r>
            <a:r>
              <a:rPr lang="en-US" sz="1200" i="1" dirty="0" err="1"/>
              <a:t>cercetării</a:t>
            </a:r>
            <a:r>
              <a:rPr lang="en-US" sz="1200" i="1" dirty="0"/>
              <a:t>, </a:t>
            </a:r>
            <a:r>
              <a:rPr lang="en-US" sz="1200" i="1" dirty="0" err="1"/>
              <a:t>tineretului</a:t>
            </a:r>
            <a:r>
              <a:rPr lang="en-US" sz="1200" i="1" dirty="0"/>
              <a:t> și </a:t>
            </a:r>
            <a:r>
              <a:rPr lang="en-US" sz="1200" i="1" dirty="0" err="1"/>
              <a:t>sportului</a:t>
            </a:r>
            <a:r>
              <a:rPr lang="en-US" sz="1200" i="1" dirty="0"/>
              <a:t> </a:t>
            </a:r>
            <a:r>
              <a:rPr lang="en-US" sz="1200" i="1" dirty="0" err="1"/>
              <a:t>nr</a:t>
            </a:r>
            <a:r>
              <a:rPr lang="en-US" sz="1200" i="1" dirty="0"/>
              <a:t>. 4.802/2010 </a:t>
            </a:r>
            <a:r>
              <a:rPr lang="en-US" sz="1200" i="1" dirty="0" err="1"/>
              <a:t>privind</a:t>
            </a:r>
            <a:r>
              <a:rPr lang="en-US" sz="1200" i="1" dirty="0"/>
              <a:t> </a:t>
            </a:r>
            <a:r>
              <a:rPr lang="en-US" sz="1200" i="1" dirty="0" err="1"/>
              <a:t>organizarea</a:t>
            </a:r>
            <a:r>
              <a:rPr lang="en-US" sz="1200" i="1" dirty="0"/>
              <a:t> și </a:t>
            </a:r>
            <a:r>
              <a:rPr lang="en-US" sz="1200" i="1" dirty="0" err="1"/>
              <a:t>desfășurarea</a:t>
            </a:r>
            <a:r>
              <a:rPr lang="en-US" sz="1200" i="1" dirty="0"/>
              <a:t> </a:t>
            </a:r>
            <a:r>
              <a:rPr lang="en-US" sz="1200" i="1" dirty="0" err="1"/>
              <a:t>admiterii</a:t>
            </a:r>
            <a:r>
              <a:rPr lang="en-US" sz="1200" i="1" dirty="0"/>
              <a:t> în </a:t>
            </a:r>
            <a:r>
              <a:rPr lang="en-US" sz="1200" i="1" dirty="0" err="1"/>
              <a:t>învățământul</a:t>
            </a:r>
            <a:r>
              <a:rPr lang="en-US" sz="1200" i="1" dirty="0"/>
              <a:t> </a:t>
            </a:r>
            <a:r>
              <a:rPr lang="en-US" sz="1200" i="1" dirty="0" err="1"/>
              <a:t>liceal</a:t>
            </a:r>
            <a:r>
              <a:rPr lang="en-US" sz="1200" i="1" dirty="0"/>
              <a:t> de stat </a:t>
            </a:r>
            <a:r>
              <a:rPr lang="en-US" sz="1200" i="1" dirty="0" err="1"/>
              <a:t>pentru</a:t>
            </a:r>
            <a:r>
              <a:rPr lang="en-US" sz="1200" i="1" dirty="0"/>
              <a:t> </a:t>
            </a:r>
            <a:r>
              <a:rPr lang="en-US" sz="1200" i="1" dirty="0" err="1"/>
              <a:t>anul</a:t>
            </a:r>
            <a:r>
              <a:rPr lang="en-US" sz="1200" i="1" dirty="0"/>
              <a:t> </a:t>
            </a:r>
            <a:r>
              <a:rPr lang="en-US" sz="1200" i="1" dirty="0" err="1"/>
              <a:t>școlar</a:t>
            </a:r>
            <a:r>
              <a:rPr lang="en-US" sz="1200" i="1" dirty="0"/>
              <a:t> 2011 – 2012</a:t>
            </a:r>
            <a:r>
              <a:rPr lang="ro-RO" sz="1200" i="1" dirty="0"/>
              <a:t> – admiterea la clasele cu predare a unei limbi moderne în regim bilingv și intensiv</a:t>
            </a:r>
            <a:endParaRPr lang="en-US" sz="1200" i="1" dirty="0"/>
          </a:p>
          <a:p>
            <a:pPr lvl="0"/>
            <a:r>
              <a:rPr lang="ro-RO" sz="1200" dirty="0"/>
              <a:t>potrivit dispozițiilor art. 8 din Anexa 4 la OMECTS nr. 4802/2010, </a:t>
            </a:r>
          </a:p>
          <a:p>
            <a:pPr marL="0" indent="0">
              <a:buNone/>
            </a:pPr>
            <a:r>
              <a:rPr lang="ro-RO" sz="1200" dirty="0"/>
              <a:t>e) Pentru testarea </a:t>
            </a:r>
            <a:r>
              <a:rPr lang="ro-RO" sz="1200" dirty="0" smtClean="0"/>
              <a:t>candidaților </a:t>
            </a:r>
            <a:r>
              <a:rPr lang="ro-RO" sz="1200" dirty="0"/>
              <a:t>pentru clasele cu predare intensivă a unei limbi moderne, se aplică </a:t>
            </a:r>
            <a:r>
              <a:rPr lang="ro-RO" sz="1200" dirty="0" smtClean="0"/>
              <a:t>același </a:t>
            </a:r>
            <a:r>
              <a:rPr lang="ro-RO" sz="1200" dirty="0"/>
              <a:t>tip de probă, cu </a:t>
            </a:r>
            <a:r>
              <a:rPr lang="ro-RO" sz="1200" dirty="0" smtClean="0"/>
              <a:t>aceeași </a:t>
            </a:r>
            <a:r>
              <a:rPr lang="ro-RO" sz="1200" dirty="0"/>
              <a:t>structură ca la clasele bilingve. Subiectele vor fi elaborate în conformitate cu programa </a:t>
            </a:r>
            <a:r>
              <a:rPr lang="ro-RO" sz="1200" dirty="0" smtClean="0"/>
              <a:t>școlară </a:t>
            </a:r>
            <a:r>
              <a:rPr lang="ro-RO" sz="1200" dirty="0"/>
              <a:t>de clasa a VIII-a pentru limba modernă întâi de studiu şi vor fi avizate de inspectorul de specialitate sau de un metodist, desemnat de inspectorul de specialitate (în cazul în care inspectorul nu este specialist în limba pentru care se elaborează subiectele).</a:t>
            </a:r>
          </a:p>
          <a:p>
            <a:pPr marL="0" indent="0">
              <a:buNone/>
            </a:pPr>
            <a:r>
              <a:rPr lang="ro-RO" sz="1200" dirty="0"/>
              <a:t>f) Se consideră admis la proba de verificare a </a:t>
            </a:r>
            <a:r>
              <a:rPr lang="ro-RO" sz="1200" dirty="0" smtClean="0"/>
              <a:t>cunoștințelor </a:t>
            </a:r>
            <a:r>
              <a:rPr lang="ro-RO" sz="1200" dirty="0"/>
              <a:t>de limbă modernă elevul care a </a:t>
            </a:r>
            <a:r>
              <a:rPr lang="ro-RO" sz="1200" dirty="0" smtClean="0"/>
              <a:t>obținut </a:t>
            </a:r>
            <a:r>
              <a:rPr lang="ro-RO" sz="1200" dirty="0"/>
              <a:t>minimum nota 6</a:t>
            </a:r>
          </a:p>
          <a:p>
            <a:pPr marL="0" indent="0">
              <a:buNone/>
            </a:pPr>
            <a:r>
              <a:rPr lang="ro-RO" sz="1200" dirty="0"/>
              <a:t>g) Elevii vor primi note la proba </a:t>
            </a:r>
            <a:r>
              <a:rPr lang="ro-RO" sz="1200" dirty="0" smtClean="0"/>
              <a:t>menționată </a:t>
            </a:r>
            <a:r>
              <a:rPr lang="ro-RO" sz="1200" dirty="0"/>
              <a:t>la lit. b), dar înscrierea la clasa intensivă se va face în ordinea descrescătoare a mediei de admitere. În cazul în care, pe ultimul loc, sunt mai </a:t>
            </a:r>
            <a:r>
              <a:rPr lang="ro-RO" sz="1200" dirty="0" smtClean="0"/>
              <a:t>mulți candidați </a:t>
            </a:r>
            <a:r>
              <a:rPr lang="ro-RO" sz="1200" dirty="0"/>
              <a:t>cu medii de admitere egale, ei vor fi </a:t>
            </a:r>
            <a:r>
              <a:rPr lang="ro-RO" sz="1200" dirty="0" smtClean="0"/>
              <a:t>admiși </a:t>
            </a:r>
            <a:r>
              <a:rPr lang="ro-RO" sz="1200" dirty="0"/>
              <a:t>la clasa cu predare intensivă a limbii moderne în ordinea descrescătoare a notelor de la proba de verificare a </a:t>
            </a:r>
            <a:r>
              <a:rPr lang="ro-RO" sz="1200" dirty="0" smtClean="0"/>
              <a:t>cunoștințelor </a:t>
            </a:r>
            <a:r>
              <a:rPr lang="ro-RO" sz="1200" dirty="0"/>
              <a:t>de limbă modernă.</a:t>
            </a:r>
          </a:p>
          <a:p>
            <a:endParaRPr lang="ro-RO" sz="1600" dirty="0"/>
          </a:p>
        </p:txBody>
      </p:sp>
    </p:spTree>
    <p:extLst>
      <p:ext uri="{BB962C8B-B14F-4D97-AF65-F5344CB8AC3E}">
        <p14:creationId xmlns:p14="http://schemas.microsoft.com/office/powerpoint/2010/main" val="291556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3" y="609600"/>
            <a:ext cx="8620859" cy="1140822"/>
          </a:xfrm>
        </p:spPr>
        <p:txBody>
          <a:bodyPr>
            <a:noAutofit/>
          </a:bodyPr>
          <a:lstStyle/>
          <a:p>
            <a:pPr algn="ctr"/>
            <a:r>
              <a:rPr lang="ro-RO" sz="2800" dirty="0"/>
              <a:t>OM nr. 3238/2021 pentru </a:t>
            </a:r>
            <a:r>
              <a:rPr lang="ro-RO" sz="2800" i="1" dirty="0"/>
              <a:t>aprobarea Metodologiei privind dezvoltarea curriculumului la decizia școlii</a:t>
            </a:r>
          </a:p>
        </p:txBody>
      </p:sp>
      <p:sp>
        <p:nvSpPr>
          <p:cNvPr id="3" name="Content Placeholder 2"/>
          <p:cNvSpPr>
            <a:spLocks noGrp="1"/>
          </p:cNvSpPr>
          <p:nvPr>
            <p:ph sz="half" idx="1"/>
          </p:nvPr>
        </p:nvSpPr>
        <p:spPr>
          <a:xfrm>
            <a:off x="200298" y="1750422"/>
            <a:ext cx="3857896" cy="4307562"/>
          </a:xfrm>
        </p:spPr>
        <p:txBody>
          <a:bodyPr>
            <a:noAutofit/>
          </a:bodyPr>
          <a:lstStyle/>
          <a:p>
            <a:r>
              <a:rPr lang="ro-RO" sz="1600" b="1" dirty="0"/>
              <a:t>GIMNAZIU INTENSIV </a:t>
            </a:r>
            <a:r>
              <a:rPr lang="ro-RO" sz="1600" dirty="0" smtClean="0"/>
              <a:t>– </a:t>
            </a:r>
            <a:r>
              <a:rPr lang="ro-RO" sz="1600" dirty="0"/>
              <a:t>CDȘ - se aplică prevederile art. 8 alin. (2), lit. a</a:t>
            </a:r>
          </a:p>
          <a:p>
            <a:pPr marL="0" indent="0" algn="just">
              <a:buNone/>
            </a:pPr>
            <a:r>
              <a:rPr lang="ro-RO" sz="1600" b="1" dirty="0" err="1"/>
              <a:t>Opţional</a:t>
            </a:r>
            <a:r>
              <a:rPr lang="ro-RO" sz="1600" b="1" dirty="0"/>
              <a:t> de aprofundare - </a:t>
            </a:r>
            <a:r>
              <a:rPr lang="ro-RO" sz="1600" dirty="0"/>
              <a:t>este acel tip de </a:t>
            </a:r>
            <a:r>
              <a:rPr lang="ro-RO" sz="1600" dirty="0" err="1"/>
              <a:t>opţional</a:t>
            </a:r>
            <a:r>
              <a:rPr lang="ro-RO" sz="1600" dirty="0"/>
              <a:t> care are ca scop realizarea unui parcurs suplimentar pentru dezvoltarea </a:t>
            </a:r>
            <a:r>
              <a:rPr lang="ro-RO" sz="1600" dirty="0" err="1"/>
              <a:t>competenţelor</a:t>
            </a:r>
            <a:r>
              <a:rPr lang="ro-RO" sz="1600" dirty="0"/>
              <a:t> specifice prevăzute de programa </a:t>
            </a:r>
            <a:r>
              <a:rPr lang="ro-RO" sz="1600" dirty="0" err="1"/>
              <a:t>şcolară</a:t>
            </a:r>
            <a:r>
              <a:rPr lang="ro-RO" sz="1600" dirty="0"/>
              <a:t> a unei discipline de trunchi comun, prin noi </a:t>
            </a:r>
            <a:r>
              <a:rPr lang="ro-RO" sz="1600" dirty="0" err="1"/>
              <a:t>activităţi</a:t>
            </a:r>
            <a:r>
              <a:rPr lang="ro-RO" sz="1600" dirty="0"/>
              <a:t> de </a:t>
            </a:r>
            <a:r>
              <a:rPr lang="ro-RO" sz="1600" dirty="0" err="1"/>
              <a:t>învăţare</a:t>
            </a:r>
            <a:r>
              <a:rPr lang="ro-RO" sz="1600" dirty="0"/>
              <a:t>. </a:t>
            </a:r>
          </a:p>
          <a:p>
            <a:pPr algn="just">
              <a:buFont typeface="Wingdings" panose="05000000000000000000" pitchFamily="2" charset="2"/>
              <a:buChar char="Ø"/>
            </a:pPr>
            <a:r>
              <a:rPr lang="ro-RO" sz="1600" b="1" dirty="0"/>
              <a:t>nu</a:t>
            </a:r>
            <a:r>
              <a:rPr lang="ro-RO" sz="1600" dirty="0"/>
              <a:t> necesită denumire şi programă nouă; </a:t>
            </a:r>
            <a:endParaRPr lang="ro-RO" sz="1600" dirty="0" smtClean="0"/>
          </a:p>
          <a:p>
            <a:pPr algn="just">
              <a:buFont typeface="Wingdings" panose="05000000000000000000" pitchFamily="2" charset="2"/>
              <a:buChar char="Ø"/>
            </a:pPr>
            <a:r>
              <a:rPr lang="ro-RO" sz="1600" dirty="0" smtClean="0"/>
              <a:t>se </a:t>
            </a:r>
            <a:r>
              <a:rPr lang="ro-RO" sz="1600" dirty="0"/>
              <a:t>păstrează </a:t>
            </a:r>
            <a:r>
              <a:rPr lang="ro-RO" sz="1600" dirty="0" err="1"/>
              <a:t>aceleaşi</a:t>
            </a:r>
            <a:r>
              <a:rPr lang="ro-RO" sz="1600" dirty="0"/>
              <a:t> </a:t>
            </a:r>
            <a:r>
              <a:rPr lang="ro-RO" sz="1600" dirty="0" err="1"/>
              <a:t>competenţe</a:t>
            </a:r>
            <a:r>
              <a:rPr lang="ro-RO" sz="1600" dirty="0"/>
              <a:t> specifice şi </a:t>
            </a:r>
            <a:r>
              <a:rPr lang="ro-RO" sz="1600" dirty="0" err="1"/>
              <a:t>aceleaşi</a:t>
            </a:r>
            <a:r>
              <a:rPr lang="ro-RO" sz="1600" dirty="0"/>
              <a:t> </a:t>
            </a:r>
            <a:r>
              <a:rPr lang="ro-RO" sz="1600" dirty="0" err="1"/>
              <a:t>conţinuturi</a:t>
            </a:r>
            <a:r>
              <a:rPr lang="ro-RO" sz="1600" dirty="0"/>
              <a:t> din programa </a:t>
            </a:r>
            <a:r>
              <a:rPr lang="ro-RO" sz="1600" dirty="0" err="1"/>
              <a:t>şcolară</a:t>
            </a:r>
            <a:r>
              <a:rPr lang="ro-RO" sz="1600" dirty="0"/>
              <a:t> de trunchi comun.</a:t>
            </a:r>
          </a:p>
          <a:p>
            <a:pPr marL="0" indent="0">
              <a:buNone/>
            </a:pPr>
            <a:endParaRPr lang="ro-RO" sz="1600" dirty="0"/>
          </a:p>
        </p:txBody>
      </p:sp>
      <p:sp>
        <p:nvSpPr>
          <p:cNvPr id="4" name="Content Placeholder 3"/>
          <p:cNvSpPr>
            <a:spLocks noGrp="1"/>
          </p:cNvSpPr>
          <p:nvPr>
            <p:ph sz="half" idx="2"/>
          </p:nvPr>
        </p:nvSpPr>
        <p:spPr>
          <a:xfrm>
            <a:off x="4380410" y="1750422"/>
            <a:ext cx="5765075" cy="4734353"/>
          </a:xfrm>
        </p:spPr>
        <p:txBody>
          <a:bodyPr>
            <a:noAutofit/>
          </a:bodyPr>
          <a:lstStyle/>
          <a:p>
            <a:r>
              <a:rPr lang="ro-RO" sz="1100" b="1" dirty="0"/>
              <a:t>LICEU INTENSIV </a:t>
            </a:r>
            <a:r>
              <a:rPr lang="ro-RO" sz="1100" dirty="0"/>
              <a:t>- CDȘ - se aplică prevederile art. 8 alin. (2), lit. </a:t>
            </a:r>
            <a:r>
              <a:rPr lang="ro-RO" sz="1100" dirty="0" smtClean="0"/>
              <a:t>a</a:t>
            </a:r>
            <a:r>
              <a:rPr lang="en-US" sz="1100" dirty="0" smtClean="0"/>
              <a:t> </a:t>
            </a:r>
            <a:r>
              <a:rPr lang="ro-RO" sz="1100" dirty="0" smtClean="0"/>
              <a:t>și </a:t>
            </a:r>
            <a:r>
              <a:rPr lang="en-US" sz="1100" dirty="0" smtClean="0"/>
              <a:t>b</a:t>
            </a:r>
            <a:endParaRPr lang="ro-RO" sz="1100" dirty="0" smtClean="0"/>
          </a:p>
          <a:p>
            <a:pPr algn="just">
              <a:buFont typeface="Wingdings" panose="05000000000000000000" pitchFamily="2" charset="2"/>
              <a:buChar char="q"/>
            </a:pPr>
            <a:r>
              <a:rPr lang="ro-RO" sz="1100" b="1" dirty="0" err="1"/>
              <a:t>Opţional</a:t>
            </a:r>
            <a:r>
              <a:rPr lang="ro-RO" sz="1100" b="1" dirty="0"/>
              <a:t> ca nouă disciplină/nou domeniu de studiu </a:t>
            </a:r>
            <a:r>
              <a:rPr lang="ro-RO" sz="1100" dirty="0"/>
              <a:t>-este acel tip de </a:t>
            </a:r>
            <a:r>
              <a:rPr lang="ro-RO" sz="1100" dirty="0" err="1"/>
              <a:t>opţional</a:t>
            </a:r>
            <a:r>
              <a:rPr lang="ro-RO" sz="1100" dirty="0"/>
              <a:t> care are ca scop realizarea unor noi </a:t>
            </a:r>
            <a:r>
              <a:rPr lang="ro-RO" sz="1100" dirty="0" err="1"/>
              <a:t>achiziţii</a:t>
            </a:r>
            <a:r>
              <a:rPr lang="ro-RO" sz="1100" dirty="0"/>
              <a:t>, specifice nevoilor </a:t>
            </a:r>
            <a:r>
              <a:rPr lang="ro-RO" sz="1100" dirty="0" err="1"/>
              <a:t>şi</a:t>
            </a:r>
            <a:r>
              <a:rPr lang="ro-RO" sz="1100" dirty="0"/>
              <a:t> intereselor de </a:t>
            </a:r>
            <a:r>
              <a:rPr lang="ro-RO" sz="1100" dirty="0" err="1"/>
              <a:t>învăţare</a:t>
            </a:r>
            <a:r>
              <a:rPr lang="ro-RO" sz="1100" dirty="0"/>
              <a:t> ale elevilor, diferite de cele stipulate în trunchiul comun </a:t>
            </a:r>
            <a:r>
              <a:rPr lang="ro-RO" sz="1100" dirty="0" err="1"/>
              <a:t>şi</a:t>
            </a:r>
            <a:r>
              <a:rPr lang="ro-RO" sz="1100" dirty="0"/>
              <a:t>, după caz, în curriculumul </a:t>
            </a:r>
            <a:r>
              <a:rPr lang="ro-RO" sz="1100" dirty="0" err="1"/>
              <a:t>diferenţiat</a:t>
            </a:r>
            <a:r>
              <a:rPr lang="ro-RO" sz="1100" dirty="0"/>
              <a:t>. </a:t>
            </a:r>
            <a:endParaRPr lang="ro-RO" sz="1100" dirty="0" smtClean="0"/>
          </a:p>
          <a:p>
            <a:pPr algn="just">
              <a:buFont typeface="Wingdings" panose="05000000000000000000" pitchFamily="2" charset="2"/>
              <a:buChar char="q"/>
            </a:pPr>
            <a:r>
              <a:rPr lang="ro-RO" sz="1100" b="1" dirty="0" smtClean="0"/>
              <a:t>1. </a:t>
            </a:r>
            <a:r>
              <a:rPr lang="ro-RO" sz="1100" b="1" dirty="0" err="1" smtClean="0"/>
              <a:t>Opţional</a:t>
            </a:r>
            <a:r>
              <a:rPr lang="ro-RO" sz="1100" b="1" dirty="0" smtClean="0"/>
              <a:t> </a:t>
            </a:r>
            <a:r>
              <a:rPr lang="ro-RO" sz="1100" b="1" dirty="0"/>
              <a:t>ca nouă disciplină </a:t>
            </a:r>
            <a:r>
              <a:rPr lang="ro-RO" sz="1100" dirty="0"/>
              <a:t>- este acel tip de </a:t>
            </a:r>
            <a:r>
              <a:rPr lang="ro-RO" sz="1100" dirty="0" err="1"/>
              <a:t>opţional</a:t>
            </a:r>
            <a:r>
              <a:rPr lang="ro-RO" sz="1100" dirty="0"/>
              <a:t> care introduce o disciplină nouă </a:t>
            </a:r>
            <a:r>
              <a:rPr lang="ro-RO" sz="1100" dirty="0" err="1"/>
              <a:t>faţă</a:t>
            </a:r>
            <a:r>
              <a:rPr lang="ro-RO" sz="1100" dirty="0"/>
              <a:t> de cele incluse în trunchiul comun sau în curriculum </a:t>
            </a:r>
            <a:r>
              <a:rPr lang="ro-RO" sz="1100" dirty="0" err="1"/>
              <a:t>diferenţiat</a:t>
            </a:r>
            <a:r>
              <a:rPr lang="ro-RO" sz="1100" dirty="0"/>
              <a:t> sau introduce noi domenii/teme corespunzătoare unei discipline din trunchiul comun sau din curriculum </a:t>
            </a:r>
            <a:r>
              <a:rPr lang="ro-RO" sz="1100" dirty="0" err="1"/>
              <a:t>diferenţiat</a:t>
            </a:r>
            <a:r>
              <a:rPr lang="ro-RO" sz="1100" dirty="0"/>
              <a:t> ori le dezvoltă pe cele existente. </a:t>
            </a:r>
          </a:p>
          <a:p>
            <a:pPr algn="just">
              <a:buFont typeface="Wingdings" panose="05000000000000000000" pitchFamily="2" charset="2"/>
              <a:buChar char="Ø"/>
            </a:pPr>
            <a:r>
              <a:rPr lang="ro-RO" sz="1100" dirty="0"/>
              <a:t>necesită denumire </a:t>
            </a:r>
            <a:r>
              <a:rPr lang="ro-RO" sz="1100" dirty="0" err="1"/>
              <a:t>şi</a:t>
            </a:r>
            <a:r>
              <a:rPr lang="ro-RO" sz="1100" dirty="0"/>
              <a:t> programă </a:t>
            </a:r>
            <a:r>
              <a:rPr lang="ro-RO" sz="1100" dirty="0" err="1"/>
              <a:t>şcolară</a:t>
            </a:r>
            <a:r>
              <a:rPr lang="ro-RO" sz="1100" dirty="0"/>
              <a:t> </a:t>
            </a:r>
            <a:r>
              <a:rPr lang="ro-RO" sz="1100" dirty="0" smtClean="0"/>
              <a:t>nouă;</a:t>
            </a:r>
          </a:p>
          <a:p>
            <a:pPr algn="just">
              <a:buFont typeface="Wingdings" panose="05000000000000000000" pitchFamily="2" charset="2"/>
              <a:buChar char="Ø"/>
            </a:pPr>
            <a:r>
              <a:rPr lang="ro-RO" sz="1100" dirty="0" smtClean="0"/>
              <a:t>programa </a:t>
            </a:r>
            <a:r>
              <a:rPr lang="ro-RO" sz="1100" dirty="0" err="1"/>
              <a:t>şcolară</a:t>
            </a:r>
            <a:r>
              <a:rPr lang="ro-RO" sz="1100" dirty="0"/>
              <a:t> se elaborează respectând structura programelor de trunchi </a:t>
            </a:r>
            <a:r>
              <a:rPr lang="ro-RO" sz="1100" dirty="0" smtClean="0"/>
              <a:t>comun;</a:t>
            </a:r>
          </a:p>
          <a:p>
            <a:pPr algn="just">
              <a:buFont typeface="Wingdings" panose="05000000000000000000" pitchFamily="2" charset="2"/>
              <a:buChar char="Ø"/>
            </a:pPr>
            <a:r>
              <a:rPr lang="ro-RO" sz="1100" b="1" dirty="0" smtClean="0"/>
              <a:t>necesită </a:t>
            </a:r>
            <a:r>
              <a:rPr lang="ro-RO" sz="1100" b="1" dirty="0"/>
              <a:t>rubrică nouă în catalog</a:t>
            </a:r>
            <a:r>
              <a:rPr lang="ro-RO" sz="1100" b="1" dirty="0" smtClean="0"/>
              <a:t>.</a:t>
            </a:r>
            <a:endParaRPr lang="ro-RO" sz="1100" b="1" dirty="0"/>
          </a:p>
          <a:p>
            <a:pPr algn="just">
              <a:buFont typeface="Wingdings" panose="05000000000000000000" pitchFamily="2" charset="2"/>
              <a:buChar char="q"/>
            </a:pPr>
            <a:r>
              <a:rPr lang="ro-RO" sz="1100" dirty="0"/>
              <a:t> </a:t>
            </a:r>
            <a:r>
              <a:rPr lang="ro-RO" sz="1100" b="1" dirty="0" err="1" smtClean="0"/>
              <a:t>Opţional</a:t>
            </a:r>
            <a:r>
              <a:rPr lang="ro-RO" sz="1100" b="1" dirty="0" smtClean="0"/>
              <a:t> </a:t>
            </a:r>
            <a:r>
              <a:rPr lang="ro-RO" sz="1100" b="1" dirty="0"/>
              <a:t>de aprofundare - </a:t>
            </a:r>
            <a:r>
              <a:rPr lang="ro-RO" sz="1100" dirty="0"/>
              <a:t>este acel tip de </a:t>
            </a:r>
            <a:r>
              <a:rPr lang="ro-RO" sz="1100" dirty="0" err="1"/>
              <a:t>opţional</a:t>
            </a:r>
            <a:r>
              <a:rPr lang="ro-RO" sz="1100" dirty="0"/>
              <a:t> care are ca scop realizarea unui parcurs suplimentar pentru dezvoltarea </a:t>
            </a:r>
            <a:r>
              <a:rPr lang="ro-RO" sz="1100" dirty="0" err="1"/>
              <a:t>competenţelor</a:t>
            </a:r>
            <a:r>
              <a:rPr lang="ro-RO" sz="1100" dirty="0"/>
              <a:t> specifice prevăzute de programa </a:t>
            </a:r>
            <a:r>
              <a:rPr lang="ro-RO" sz="1100" dirty="0" err="1"/>
              <a:t>şcolară</a:t>
            </a:r>
            <a:r>
              <a:rPr lang="ro-RO" sz="1100" dirty="0"/>
              <a:t> a unei discipline de trunchi comun, prin noi </a:t>
            </a:r>
            <a:r>
              <a:rPr lang="ro-RO" sz="1100" dirty="0" err="1"/>
              <a:t>activităţi</a:t>
            </a:r>
            <a:r>
              <a:rPr lang="ro-RO" sz="1100" dirty="0"/>
              <a:t> de </a:t>
            </a:r>
            <a:r>
              <a:rPr lang="ro-RO" sz="1100" dirty="0" err="1"/>
              <a:t>învăţare</a:t>
            </a:r>
            <a:r>
              <a:rPr lang="ro-RO" sz="1100" dirty="0"/>
              <a:t>. </a:t>
            </a:r>
          </a:p>
          <a:p>
            <a:pPr algn="just">
              <a:buFont typeface="Wingdings" panose="05000000000000000000" pitchFamily="2" charset="2"/>
              <a:buChar char="Ø"/>
            </a:pPr>
            <a:r>
              <a:rPr lang="ro-RO" sz="1100" b="1" dirty="0" smtClean="0"/>
              <a:t>nu</a:t>
            </a:r>
            <a:r>
              <a:rPr lang="ro-RO" sz="1100" dirty="0" smtClean="0"/>
              <a:t> </a:t>
            </a:r>
            <a:r>
              <a:rPr lang="ro-RO" sz="1100" dirty="0"/>
              <a:t>necesită denumire şi programă nouă; </a:t>
            </a:r>
            <a:endParaRPr lang="ro-RO" sz="1100" dirty="0" smtClean="0"/>
          </a:p>
          <a:p>
            <a:pPr algn="just">
              <a:buFont typeface="Wingdings" panose="05000000000000000000" pitchFamily="2" charset="2"/>
              <a:buChar char="Ø"/>
            </a:pPr>
            <a:r>
              <a:rPr lang="ro-RO" sz="1100" dirty="0" smtClean="0"/>
              <a:t>se </a:t>
            </a:r>
            <a:r>
              <a:rPr lang="ro-RO" sz="1100" dirty="0"/>
              <a:t>păstrează </a:t>
            </a:r>
            <a:r>
              <a:rPr lang="ro-RO" sz="1100" dirty="0" err="1"/>
              <a:t>aceleaşi</a:t>
            </a:r>
            <a:r>
              <a:rPr lang="ro-RO" sz="1100" dirty="0"/>
              <a:t> </a:t>
            </a:r>
            <a:r>
              <a:rPr lang="ro-RO" sz="1100" dirty="0" err="1"/>
              <a:t>competenţe</a:t>
            </a:r>
            <a:r>
              <a:rPr lang="ro-RO" sz="1100" dirty="0"/>
              <a:t> specifice şi </a:t>
            </a:r>
            <a:r>
              <a:rPr lang="ro-RO" sz="1100" dirty="0" err="1"/>
              <a:t>aceleaşi</a:t>
            </a:r>
            <a:r>
              <a:rPr lang="ro-RO" sz="1100" dirty="0"/>
              <a:t> </a:t>
            </a:r>
            <a:r>
              <a:rPr lang="ro-RO" sz="1100" dirty="0" err="1"/>
              <a:t>conţinuturi</a:t>
            </a:r>
            <a:r>
              <a:rPr lang="ro-RO" sz="1100" dirty="0"/>
              <a:t> din programa </a:t>
            </a:r>
            <a:r>
              <a:rPr lang="ro-RO" sz="1100" dirty="0" err="1"/>
              <a:t>şcolară</a:t>
            </a:r>
            <a:r>
              <a:rPr lang="ro-RO" sz="1100" dirty="0"/>
              <a:t> de trunchi comun</a:t>
            </a:r>
            <a:r>
              <a:rPr lang="ro-RO" sz="1100" dirty="0" smtClean="0"/>
              <a:t>.</a:t>
            </a:r>
            <a:endParaRPr lang="ro-RO" sz="1100" dirty="0"/>
          </a:p>
        </p:txBody>
      </p:sp>
    </p:spTree>
    <p:extLst>
      <p:ext uri="{BB962C8B-B14F-4D97-AF65-F5344CB8AC3E}">
        <p14:creationId xmlns:p14="http://schemas.microsoft.com/office/powerpoint/2010/main" val="4168615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35106" y="462323"/>
            <a:ext cx="8866093" cy="5816977"/>
          </a:xfrm>
          <a:prstGeom prst="rect">
            <a:avLst/>
          </a:prstGeom>
        </p:spPr>
        <p:txBody>
          <a:bodyPr wrap="square">
            <a:spAutoFit/>
          </a:bodyPr>
          <a:lstStyle/>
          <a:p>
            <a:pPr algn="just"/>
            <a:r>
              <a:rPr lang="ro-RO" b="1" dirty="0"/>
              <a:t>LICEU BILINGV  </a:t>
            </a:r>
            <a:r>
              <a:rPr lang="ro-RO" dirty="0"/>
              <a:t>- CDȘ - se aplică prevederile art. 8 alin. (2), lit. </a:t>
            </a:r>
            <a:r>
              <a:rPr lang="ro-RO" dirty="0" smtClean="0"/>
              <a:t>b.1</a:t>
            </a:r>
            <a:endParaRPr lang="en-US" dirty="0" smtClean="0"/>
          </a:p>
          <a:p>
            <a:pPr algn="just"/>
            <a:endParaRPr lang="ro-RO" dirty="0"/>
          </a:p>
          <a:p>
            <a:pPr marL="285750" indent="-285750" algn="just">
              <a:buFont typeface="Wingdings" panose="05000000000000000000" pitchFamily="2" charset="2"/>
              <a:buChar char="q"/>
            </a:pPr>
            <a:r>
              <a:rPr lang="ro-RO" sz="1600" b="1" dirty="0" err="1"/>
              <a:t>Opţional</a:t>
            </a:r>
            <a:r>
              <a:rPr lang="ro-RO" sz="1600" b="1" dirty="0"/>
              <a:t> ca nouă disciplină/nou domeniu de studiu </a:t>
            </a:r>
            <a:r>
              <a:rPr lang="ro-RO" sz="1600" dirty="0" smtClean="0"/>
              <a:t>-</a:t>
            </a:r>
            <a:r>
              <a:rPr lang="en-US" sz="1600" dirty="0" smtClean="0"/>
              <a:t> </a:t>
            </a:r>
            <a:r>
              <a:rPr lang="ro-RO" sz="1600" dirty="0" smtClean="0"/>
              <a:t>este </a:t>
            </a:r>
            <a:r>
              <a:rPr lang="ro-RO" sz="1600" dirty="0"/>
              <a:t>acel tip de </a:t>
            </a:r>
            <a:r>
              <a:rPr lang="ro-RO" sz="1600" dirty="0" err="1"/>
              <a:t>opţional</a:t>
            </a:r>
            <a:r>
              <a:rPr lang="ro-RO" sz="1600" dirty="0"/>
              <a:t> care are ca scop realizarea unor noi </a:t>
            </a:r>
            <a:r>
              <a:rPr lang="ro-RO" sz="1600" dirty="0" err="1"/>
              <a:t>achiziţii</a:t>
            </a:r>
            <a:r>
              <a:rPr lang="ro-RO" sz="1600" dirty="0"/>
              <a:t>, specifice nevoilor </a:t>
            </a:r>
            <a:r>
              <a:rPr lang="ro-RO" sz="1600" dirty="0" err="1"/>
              <a:t>şi</a:t>
            </a:r>
            <a:r>
              <a:rPr lang="ro-RO" sz="1600" dirty="0"/>
              <a:t> intereselor de </a:t>
            </a:r>
            <a:r>
              <a:rPr lang="ro-RO" sz="1600" dirty="0" err="1"/>
              <a:t>învăţare</a:t>
            </a:r>
            <a:r>
              <a:rPr lang="ro-RO" sz="1600" dirty="0"/>
              <a:t> ale elevilor, diferite de cele stipulate în trunchiul comun </a:t>
            </a:r>
            <a:r>
              <a:rPr lang="ro-RO" sz="1600" dirty="0" err="1"/>
              <a:t>şi</a:t>
            </a:r>
            <a:r>
              <a:rPr lang="ro-RO" sz="1600" dirty="0"/>
              <a:t>, după caz, în curriculumul </a:t>
            </a:r>
            <a:r>
              <a:rPr lang="ro-RO" sz="1600" dirty="0" err="1"/>
              <a:t>diferenţiat</a:t>
            </a:r>
            <a:r>
              <a:rPr lang="ro-RO" sz="1600" dirty="0"/>
              <a:t>. </a:t>
            </a:r>
            <a:endParaRPr lang="en-US" sz="1600" dirty="0"/>
          </a:p>
          <a:p>
            <a:pPr marL="285750" indent="-285750" algn="just">
              <a:buFont typeface="Wingdings" panose="05000000000000000000" pitchFamily="2" charset="2"/>
              <a:buChar char="q"/>
            </a:pPr>
            <a:endParaRPr lang="en-US" sz="1600" b="1" dirty="0" smtClean="0"/>
          </a:p>
          <a:p>
            <a:pPr marL="285750" indent="-285750" algn="just">
              <a:buFont typeface="Wingdings" panose="05000000000000000000" pitchFamily="2" charset="2"/>
              <a:buChar char="q"/>
            </a:pPr>
            <a:r>
              <a:rPr lang="ro-RO" sz="1600" b="1" dirty="0" smtClean="0"/>
              <a:t>1. </a:t>
            </a:r>
            <a:r>
              <a:rPr lang="ro-RO" sz="1600" b="1" dirty="0" err="1" smtClean="0"/>
              <a:t>Opţional</a:t>
            </a:r>
            <a:r>
              <a:rPr lang="ro-RO" sz="1600" b="1" dirty="0" smtClean="0"/>
              <a:t> </a:t>
            </a:r>
            <a:r>
              <a:rPr lang="ro-RO" sz="1600" b="1" dirty="0"/>
              <a:t>ca nouă disciplină </a:t>
            </a:r>
            <a:r>
              <a:rPr lang="ro-RO" sz="1600" dirty="0"/>
              <a:t>- este acel tip de </a:t>
            </a:r>
            <a:r>
              <a:rPr lang="ro-RO" sz="1600" dirty="0" err="1"/>
              <a:t>opţional</a:t>
            </a:r>
            <a:r>
              <a:rPr lang="ro-RO" sz="1600" dirty="0"/>
              <a:t> care introduce o disciplină nouă </a:t>
            </a:r>
            <a:r>
              <a:rPr lang="ro-RO" sz="1600" dirty="0" err="1"/>
              <a:t>faţă</a:t>
            </a:r>
            <a:r>
              <a:rPr lang="ro-RO" sz="1600" dirty="0"/>
              <a:t> de cele incluse în trunchiul comun sau în curriculum </a:t>
            </a:r>
            <a:r>
              <a:rPr lang="ro-RO" sz="1600" dirty="0" err="1"/>
              <a:t>diferenţiat</a:t>
            </a:r>
            <a:r>
              <a:rPr lang="ro-RO" sz="1600" dirty="0"/>
              <a:t> sau introduce noi domenii/teme corespunzătoare unei discipline din trunchiul comun sau din curriculum </a:t>
            </a:r>
            <a:r>
              <a:rPr lang="ro-RO" sz="1600" dirty="0" err="1"/>
              <a:t>diferenţiat</a:t>
            </a:r>
            <a:r>
              <a:rPr lang="ro-RO" sz="1600" dirty="0"/>
              <a:t> ori le dezvoltă pe cele existente. </a:t>
            </a:r>
          </a:p>
          <a:p>
            <a:pPr marL="285750" indent="-285750" algn="just">
              <a:buFont typeface="Wingdings" panose="05000000000000000000" pitchFamily="2" charset="2"/>
              <a:buChar char="Ø"/>
            </a:pPr>
            <a:r>
              <a:rPr lang="ro-RO" sz="1600" dirty="0" smtClean="0"/>
              <a:t> </a:t>
            </a:r>
            <a:r>
              <a:rPr lang="ro-RO" sz="1600" dirty="0"/>
              <a:t>necesită denumire </a:t>
            </a:r>
            <a:r>
              <a:rPr lang="ro-RO" sz="1600" dirty="0" err="1"/>
              <a:t>şi</a:t>
            </a:r>
            <a:r>
              <a:rPr lang="ro-RO" sz="1600" dirty="0"/>
              <a:t> programă </a:t>
            </a:r>
            <a:r>
              <a:rPr lang="ro-RO" sz="1600" dirty="0" err="1"/>
              <a:t>şcolară</a:t>
            </a:r>
            <a:r>
              <a:rPr lang="ro-RO" sz="1600" dirty="0"/>
              <a:t> </a:t>
            </a:r>
            <a:r>
              <a:rPr lang="ro-RO" sz="1600" dirty="0" smtClean="0"/>
              <a:t>nouă;</a:t>
            </a:r>
            <a:endParaRPr lang="en-US" sz="1600" dirty="0"/>
          </a:p>
          <a:p>
            <a:pPr marL="285750" indent="-285750" algn="just">
              <a:buFont typeface="Wingdings" panose="05000000000000000000" pitchFamily="2" charset="2"/>
              <a:buChar char="Ø"/>
            </a:pPr>
            <a:r>
              <a:rPr lang="ro-RO" sz="1600" dirty="0" smtClean="0"/>
              <a:t>programa </a:t>
            </a:r>
            <a:r>
              <a:rPr lang="ro-RO" sz="1600" dirty="0" err="1"/>
              <a:t>şcolară</a:t>
            </a:r>
            <a:r>
              <a:rPr lang="ro-RO" sz="1600" dirty="0"/>
              <a:t> se elaborează respectând structura programelor de trunchi comun; </a:t>
            </a:r>
            <a:endParaRPr lang="en-US" sz="1600" dirty="0" smtClean="0"/>
          </a:p>
          <a:p>
            <a:pPr marL="285750" indent="-285750" algn="just">
              <a:buFont typeface="Wingdings" panose="05000000000000000000" pitchFamily="2" charset="2"/>
              <a:buChar char="Ø"/>
            </a:pPr>
            <a:r>
              <a:rPr lang="ro-RO" sz="1600" dirty="0" smtClean="0"/>
              <a:t>necesită </a:t>
            </a:r>
            <a:r>
              <a:rPr lang="ro-RO" sz="1600" dirty="0"/>
              <a:t>rubrică nouă în catalog</a:t>
            </a:r>
            <a:r>
              <a:rPr lang="ro-RO" sz="1600" dirty="0" smtClean="0"/>
              <a:t>.</a:t>
            </a:r>
          </a:p>
          <a:p>
            <a:pPr marL="285750" indent="-285750" algn="just">
              <a:buFont typeface="Wingdings" panose="05000000000000000000" pitchFamily="2" charset="2"/>
              <a:buChar char="Ø"/>
            </a:pPr>
            <a:endParaRPr lang="ro-RO" sz="1600" dirty="0"/>
          </a:p>
          <a:p>
            <a:pPr marL="285750" indent="-285750" algn="just">
              <a:buFont typeface="Wingdings" panose="05000000000000000000" pitchFamily="2" charset="2"/>
              <a:buChar char="q"/>
            </a:pPr>
            <a:r>
              <a:rPr lang="ro-RO" sz="1600" b="1" dirty="0" err="1"/>
              <a:t>Opţional</a:t>
            </a:r>
            <a:r>
              <a:rPr lang="ro-RO" sz="1600" b="1" dirty="0"/>
              <a:t> de aprofundare - </a:t>
            </a:r>
            <a:r>
              <a:rPr lang="ro-RO" sz="1600" dirty="0"/>
              <a:t>este acel tip de </a:t>
            </a:r>
            <a:r>
              <a:rPr lang="ro-RO" sz="1600" dirty="0" err="1"/>
              <a:t>opţional</a:t>
            </a:r>
            <a:r>
              <a:rPr lang="ro-RO" sz="1600" dirty="0"/>
              <a:t> care are ca scop realizarea unui parcurs suplimentar pentru dezvoltarea </a:t>
            </a:r>
            <a:r>
              <a:rPr lang="ro-RO" sz="1600" dirty="0" err="1"/>
              <a:t>competenţelor</a:t>
            </a:r>
            <a:r>
              <a:rPr lang="ro-RO" sz="1600" dirty="0"/>
              <a:t> specifice prevăzute de programa </a:t>
            </a:r>
            <a:r>
              <a:rPr lang="ro-RO" sz="1600" dirty="0" err="1"/>
              <a:t>şcolară</a:t>
            </a:r>
            <a:r>
              <a:rPr lang="ro-RO" sz="1600" dirty="0"/>
              <a:t> a unei discipline de trunchi comun, prin noi </a:t>
            </a:r>
            <a:r>
              <a:rPr lang="ro-RO" sz="1600" dirty="0" err="1"/>
              <a:t>activităţi</a:t>
            </a:r>
            <a:r>
              <a:rPr lang="ro-RO" sz="1600" dirty="0"/>
              <a:t> de </a:t>
            </a:r>
            <a:r>
              <a:rPr lang="ro-RO" sz="1600" dirty="0" err="1"/>
              <a:t>învăţare</a:t>
            </a:r>
            <a:r>
              <a:rPr lang="ro-RO" sz="1600" dirty="0"/>
              <a:t>. </a:t>
            </a:r>
          </a:p>
          <a:p>
            <a:pPr marL="285750" indent="-285750" algn="just">
              <a:buFont typeface="Wingdings" panose="05000000000000000000" pitchFamily="2" charset="2"/>
              <a:buChar char="Ø"/>
            </a:pPr>
            <a:r>
              <a:rPr lang="ro-RO" sz="1600" dirty="0"/>
              <a:t>nu necesită denumire </a:t>
            </a:r>
            <a:r>
              <a:rPr lang="ro-RO" sz="1600" dirty="0" err="1"/>
              <a:t>şi</a:t>
            </a:r>
            <a:r>
              <a:rPr lang="ro-RO" sz="1600" dirty="0"/>
              <a:t> programă nouă; </a:t>
            </a:r>
            <a:endParaRPr lang="ro-RO" sz="1600" dirty="0" smtClean="0"/>
          </a:p>
          <a:p>
            <a:pPr marL="285750" indent="-285750" algn="just">
              <a:buFont typeface="Wingdings" panose="05000000000000000000" pitchFamily="2" charset="2"/>
              <a:buChar char="Ø"/>
            </a:pPr>
            <a:r>
              <a:rPr lang="ro-RO" sz="1600" dirty="0" smtClean="0"/>
              <a:t>se </a:t>
            </a:r>
            <a:r>
              <a:rPr lang="ro-RO" sz="1600" dirty="0"/>
              <a:t>păstrează </a:t>
            </a:r>
            <a:r>
              <a:rPr lang="ro-RO" sz="1600" dirty="0" err="1"/>
              <a:t>aceleaşi</a:t>
            </a:r>
            <a:r>
              <a:rPr lang="ro-RO" sz="1600" dirty="0"/>
              <a:t> </a:t>
            </a:r>
            <a:r>
              <a:rPr lang="ro-RO" sz="1600" dirty="0" err="1"/>
              <a:t>competenţe</a:t>
            </a:r>
            <a:r>
              <a:rPr lang="ro-RO" sz="1600" dirty="0"/>
              <a:t> specifice </a:t>
            </a:r>
            <a:r>
              <a:rPr lang="ro-RO" sz="1600" dirty="0" err="1"/>
              <a:t>şi</a:t>
            </a:r>
            <a:r>
              <a:rPr lang="ro-RO" sz="1600" dirty="0"/>
              <a:t> </a:t>
            </a:r>
            <a:r>
              <a:rPr lang="ro-RO" sz="1600" dirty="0" err="1"/>
              <a:t>aceleaşi</a:t>
            </a:r>
            <a:r>
              <a:rPr lang="ro-RO" sz="1600" dirty="0"/>
              <a:t> </a:t>
            </a:r>
            <a:r>
              <a:rPr lang="ro-RO" sz="1600" dirty="0" err="1"/>
              <a:t>conţinuturi</a:t>
            </a:r>
            <a:r>
              <a:rPr lang="ro-RO" sz="1600" dirty="0"/>
              <a:t> din programa </a:t>
            </a:r>
            <a:r>
              <a:rPr lang="ro-RO" sz="1600" dirty="0" err="1"/>
              <a:t>şcolară</a:t>
            </a:r>
            <a:r>
              <a:rPr lang="ro-RO" sz="1600" dirty="0"/>
              <a:t> de trunchi comun.</a:t>
            </a:r>
          </a:p>
          <a:p>
            <a:pPr marL="285750" indent="-285750" algn="just">
              <a:buFont typeface="Wingdings" panose="05000000000000000000" pitchFamily="2" charset="2"/>
              <a:buChar char="Ø"/>
            </a:pPr>
            <a:endParaRPr lang="ro-RO" sz="1600" dirty="0" smtClean="0"/>
          </a:p>
          <a:p>
            <a:pPr algn="just"/>
            <a:endParaRPr lang="ro-RO" sz="1600" dirty="0"/>
          </a:p>
          <a:p>
            <a:pPr algn="just"/>
            <a:endParaRPr lang="ro-RO" sz="1600" dirty="0"/>
          </a:p>
        </p:txBody>
      </p:sp>
    </p:spTree>
    <p:extLst>
      <p:ext uri="{BB962C8B-B14F-4D97-AF65-F5344CB8AC3E}">
        <p14:creationId xmlns:p14="http://schemas.microsoft.com/office/powerpoint/2010/main" val="2175857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364</TotalTime>
  <Words>927</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Trebuchet MS</vt:lpstr>
      <vt:lpstr>Wingdings</vt:lpstr>
      <vt:lpstr>Wingdings 3</vt:lpstr>
      <vt:lpstr>Facet</vt:lpstr>
      <vt:lpstr>            CONSFĂTUIRILE NAȚIONALE ALE INSPECTORILOR ȘCOLARI PENTRU LIMBI MODERNE  (FRANCEZĂ, SPANIOLĂ, ITALIANĂ, PORTUGHEZĂ)   9 -11.09.2022  </vt:lpstr>
      <vt:lpstr>LEGISLAȚIE</vt:lpstr>
      <vt:lpstr>LEGISLAȚIE</vt:lpstr>
      <vt:lpstr>OM nr. 3238/2021 pentru aprobarea Metodologiei privind dezvoltarea curriculumului la decizia școlii</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dc:title>
  <dc:creator>Rodica Cherciu; Manuela Delia</dc:creator>
  <cp:lastModifiedBy>Manuela Delia</cp:lastModifiedBy>
  <cp:revision>24</cp:revision>
  <dcterms:created xsi:type="dcterms:W3CDTF">2022-08-31T09:10:36Z</dcterms:created>
  <dcterms:modified xsi:type="dcterms:W3CDTF">2022-09-12T11:11:33Z</dcterms:modified>
</cp:coreProperties>
</file>