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D37F6A14-23D7-4087-AF71-28749EA9AB88}" type="datetimeFigureOut">
              <a:rPr lang="en-US" smtClean="0"/>
              <a:t>9/21/2023</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145671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398276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880098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ED61846-AEA1-4043-840E-B8BC7E41EE4A}"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97777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3647997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37F6A14-23D7-4087-AF71-28749EA9AB88}" type="datetimeFigureOut">
              <a:rPr lang="en-US" smtClean="0"/>
              <a:t>9/21/2023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1608262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37F6A14-23D7-4087-AF71-28749EA9AB88}" type="datetimeFigureOut">
              <a:rPr lang="en-US" smtClean="0"/>
              <a:t>9/21/2023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1666894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7F6A14-23D7-4087-AF71-28749EA9AB88}" type="datetimeFigureOut">
              <a:rPr lang="en-US" smtClean="0"/>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5919644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37F6A14-23D7-4087-AF71-28749EA9AB88}" type="datetimeFigureOut">
              <a:rPr lang="en-US" smtClean="0"/>
              <a:t>9/21/2023</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839920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7F6A14-23D7-4087-AF71-28749EA9AB88}" type="datetimeFigureOut">
              <a:rPr lang="en-US" smtClean="0"/>
              <a:t>9/21/2023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391029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D37F6A14-23D7-4087-AF71-28749EA9AB88}" type="datetimeFigureOut">
              <a:rPr lang="en-US" smtClean="0"/>
              <a:t>9/21/2023</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59455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44744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7F6A14-23D7-4087-AF71-28749EA9AB88}" type="datetimeFigureOut">
              <a:rPr lang="en-US" smtClean="0"/>
              <a:t>9/21/2023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3812203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7F6A14-23D7-4087-AF71-28749EA9AB88}" type="datetimeFigureOut">
              <a:rPr lang="en-US" smtClean="0"/>
              <a:t>9/21/2023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026849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7F6A14-23D7-4087-AF71-28749EA9AB88}" type="datetimeFigureOut">
              <a:rPr lang="en-US" smtClean="0"/>
              <a:t>9/21/2023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3507176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72579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37F6A14-23D7-4087-AF71-28749EA9AB88}" type="datetimeFigureOut">
              <a:rPr lang="en-US" smtClean="0"/>
              <a:t>9/21/2023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D61846-AEA1-4043-840E-B8BC7E41EE4A}" type="slidenum">
              <a:rPr lang="en-US" smtClean="0"/>
              <a:t>‹#›</a:t>
            </a:fld>
            <a:endParaRPr lang="en-US"/>
          </a:p>
        </p:txBody>
      </p:sp>
    </p:spTree>
    <p:extLst>
      <p:ext uri="{BB962C8B-B14F-4D97-AF65-F5344CB8AC3E}">
        <p14:creationId xmlns:p14="http://schemas.microsoft.com/office/powerpoint/2010/main" val="2872056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37F6A14-23D7-4087-AF71-28749EA9AB88}" type="datetimeFigureOut">
              <a:rPr lang="en-US" smtClean="0"/>
              <a:t>9/21/2023</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ED61846-AEA1-4043-840E-B8BC7E41EE4A}" type="slidenum">
              <a:rPr lang="en-US" smtClean="0"/>
              <a:t>‹#›</a:t>
            </a:fld>
            <a:endParaRPr lang="en-US"/>
          </a:p>
        </p:txBody>
      </p:sp>
    </p:spTree>
    <p:extLst>
      <p:ext uri="{BB962C8B-B14F-4D97-AF65-F5344CB8AC3E}">
        <p14:creationId xmlns:p14="http://schemas.microsoft.com/office/powerpoint/2010/main" val="26515118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ro-RO" sz="2400" dirty="0">
                <a:latin typeface="Cambria" panose="02040503050406030204" pitchFamily="18" charset="0"/>
                <a:ea typeface="Cambria" panose="02040503050406030204" pitchFamily="18" charset="0"/>
              </a:rPr>
              <a:t>Aspecte relevante pentru studiul limbilor moderne</a:t>
            </a:r>
          </a:p>
          <a:p>
            <a:r>
              <a:rPr lang="ro-RO" sz="2000" dirty="0">
                <a:latin typeface="Cambria" panose="02040503050406030204" pitchFamily="18" charset="0"/>
                <a:ea typeface="Cambria" panose="02040503050406030204" pitchFamily="18" charset="0"/>
              </a:rPr>
              <a:t>Formaţiuni de studiu </a:t>
            </a:r>
          </a:p>
          <a:p>
            <a:r>
              <a:rPr lang="ro-RO" sz="2000" dirty="0">
                <a:latin typeface="Cambria" panose="02040503050406030204" pitchFamily="18" charset="0"/>
                <a:ea typeface="Cambria" panose="02040503050406030204" pitchFamily="18" charset="0"/>
              </a:rPr>
              <a:t>Curriculumul național</a:t>
            </a:r>
          </a:p>
          <a:p>
            <a:r>
              <a:rPr lang="ro-RO" sz="2000" dirty="0">
                <a:latin typeface="Cambria" panose="02040503050406030204" pitchFamily="18" charset="0"/>
                <a:ea typeface="Cambria" panose="02040503050406030204" pitchFamily="18" charset="0"/>
              </a:rPr>
              <a:t>Planurile-cadru de învăţământ şi programele şcolare </a:t>
            </a:r>
          </a:p>
          <a:p>
            <a:r>
              <a:rPr lang="ro-RO" sz="2000" dirty="0">
                <a:latin typeface="Cambria" panose="02040503050406030204" pitchFamily="18" charset="0"/>
                <a:ea typeface="Cambria" panose="02040503050406030204" pitchFamily="18" charset="0"/>
              </a:rPr>
              <a:t>Curriculum la decizia elevului din oferta școlii (CDEOȘ)</a:t>
            </a:r>
          </a:p>
          <a:p>
            <a:r>
              <a:rPr lang="ro-RO" sz="2000" dirty="0">
                <a:latin typeface="Cambria" panose="02040503050406030204" pitchFamily="18" charset="0"/>
                <a:ea typeface="Cambria" panose="02040503050406030204" pitchFamily="18" charset="0"/>
              </a:rPr>
              <a:t>Profilul de formare a absolventului </a:t>
            </a:r>
          </a:p>
          <a:p>
            <a:r>
              <a:rPr lang="ro-RO" sz="2000" dirty="0">
                <a:latin typeface="Cambria" panose="02040503050406030204" pitchFamily="18" charset="0"/>
                <a:ea typeface="Cambria" panose="02040503050406030204" pitchFamily="18" charset="0"/>
              </a:rPr>
              <a:t> Clase cu predare a unei limbi moderne în regim intensiv sau bilingv </a:t>
            </a:r>
          </a:p>
          <a:p>
            <a:r>
              <a:rPr lang="ro-RO" sz="2000" dirty="0">
                <a:latin typeface="Cambria" panose="02040503050406030204" pitchFamily="18" charset="0"/>
                <a:ea typeface="Cambria" panose="02040503050406030204" pitchFamily="18" charset="0"/>
              </a:rPr>
              <a:t>Evaluarea</a:t>
            </a:r>
          </a:p>
          <a:p>
            <a:r>
              <a:rPr lang="ro-RO" sz="2000" dirty="0">
                <a:latin typeface="Cambria" panose="02040503050406030204" pitchFamily="18" charset="0"/>
                <a:ea typeface="Cambria" panose="02040503050406030204" pitchFamily="18" charset="0"/>
              </a:rPr>
              <a:t>Portofoliul educaţional </a:t>
            </a:r>
          </a:p>
          <a:p>
            <a:r>
              <a:rPr lang="ro-RO" sz="2000" dirty="0">
                <a:latin typeface="Cambria" panose="02040503050406030204" pitchFamily="18" charset="0"/>
                <a:ea typeface="Cambria" panose="02040503050406030204" pitchFamily="18" charset="0"/>
              </a:rPr>
              <a:t>Concursul de admitere la liceu</a:t>
            </a:r>
          </a:p>
          <a:p>
            <a:r>
              <a:rPr lang="ro-RO" sz="2000" dirty="0">
                <a:latin typeface="Cambria" panose="02040503050406030204" pitchFamily="18" charset="0"/>
                <a:ea typeface="Cambria" panose="02040503050406030204" pitchFamily="18" charset="0"/>
              </a:rPr>
              <a:t>Examenul naţional de bacalaureat</a:t>
            </a:r>
            <a:r>
              <a:rPr lang="ro-RO" dirty="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p:txBody>
      </p:sp>
      <p:sp>
        <p:nvSpPr>
          <p:cNvPr id="4" name="Text Placeholder 3"/>
          <p:cNvSpPr>
            <a:spLocks noGrp="1"/>
          </p:cNvSpPr>
          <p:nvPr>
            <p:ph type="body" sz="half" idx="2"/>
          </p:nvPr>
        </p:nvSpPr>
        <p:spPr/>
        <p:txBody>
          <a:bodyPr/>
          <a:lstStyle/>
          <a:p>
            <a:r>
              <a:rPr lang="ro-RO" dirty="0">
                <a:latin typeface="Cambria" panose="02040503050406030204" pitchFamily="18" charset="0"/>
                <a:ea typeface="Cambria" panose="02040503050406030204" pitchFamily="18" charset="0"/>
              </a:rPr>
              <a:t>LEGEA ÎNVĂȚĂMÂNTULUI PREUNIVERSITAR nr. 198 din 4 iulie 2023</a:t>
            </a:r>
          </a:p>
          <a:p>
            <a:r>
              <a:rPr lang="en-US" dirty="0">
                <a:latin typeface="Cambria" panose="02040503050406030204" pitchFamily="18" charset="0"/>
                <a:ea typeface="Cambria" panose="02040503050406030204" pitchFamily="18" charset="0"/>
              </a:rPr>
              <a:t>PUBLICATĂ ÎN: MONITORUL OFICIAL</a:t>
            </a:r>
            <a:r>
              <a:rPr lang="ro-RO" dirty="0">
                <a:latin typeface="Cambria" panose="02040503050406030204" pitchFamily="18" charset="0"/>
                <a:ea typeface="Cambria" panose="02040503050406030204" pitchFamily="18" charset="0"/>
              </a:rPr>
              <a:t> al ROMÂNIEI </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nr. </a:t>
            </a:r>
            <a:r>
              <a:rPr lang="en-US" dirty="0">
                <a:latin typeface="Cambria" panose="02040503050406030204" pitchFamily="18" charset="0"/>
                <a:ea typeface="Cambria" panose="02040503050406030204" pitchFamily="18" charset="0"/>
              </a:rPr>
              <a:t>613 din 5 </a:t>
            </a:r>
            <a:r>
              <a:rPr lang="en-US" dirty="0" err="1">
                <a:latin typeface="Cambria" panose="02040503050406030204" pitchFamily="18" charset="0"/>
                <a:ea typeface="Cambria" panose="02040503050406030204" pitchFamily="18" charset="0"/>
              </a:rPr>
              <a:t>iulie</a:t>
            </a:r>
            <a:r>
              <a:rPr lang="en-US" dirty="0">
                <a:latin typeface="Cambria" panose="02040503050406030204" pitchFamily="18" charset="0"/>
                <a:ea typeface="Cambria" panose="02040503050406030204" pitchFamily="18" charset="0"/>
              </a:rPr>
              <a:t> 2023</a:t>
            </a:r>
          </a:p>
          <a:p>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1" y="1567296"/>
            <a:ext cx="3504460" cy="1832852"/>
          </a:xfr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1524000"/>
            <a:ext cx="4114800" cy="1600198"/>
          </a:xfrm>
          <a:prstGeom prst="rect">
            <a:avLst/>
          </a:prstGeom>
        </p:spPr>
      </p:pic>
    </p:spTree>
    <p:extLst>
      <p:ext uri="{BB962C8B-B14F-4D97-AF65-F5344CB8AC3E}">
        <p14:creationId xmlns:p14="http://schemas.microsoft.com/office/powerpoint/2010/main" val="4250318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EVALUAREA</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70000" lnSpcReduction="20000"/>
          </a:bodyPr>
          <a:lstStyle/>
          <a:p>
            <a:pPr marL="0" indent="0">
              <a:buNone/>
            </a:pPr>
            <a:r>
              <a:rPr lang="ro-RO" dirty="0"/>
              <a:t> </a:t>
            </a:r>
            <a:r>
              <a:rPr lang="ro-RO" dirty="0">
                <a:latin typeface="Cambria" panose="02040503050406030204" pitchFamily="18" charset="0"/>
                <a:ea typeface="Cambria" panose="02040503050406030204" pitchFamily="18" charset="0"/>
              </a:rPr>
              <a:t>ART. 96</a:t>
            </a:r>
          </a:p>
          <a:p>
            <a:pPr marL="0" indent="0">
              <a:buNone/>
            </a:pPr>
            <a:r>
              <a:rPr lang="ro-RO" dirty="0">
                <a:latin typeface="Cambria" panose="02040503050406030204" pitchFamily="18" charset="0"/>
                <a:ea typeface="Cambria" panose="02040503050406030204" pitchFamily="18" charset="0"/>
              </a:rPr>
              <a:t>  (1) Rezultatele evaluării se exprimă, după caz:</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a) în învăţământul primar, cu excepţia clasei pregătitoare, pe parcursul căreia nu se acordă note sau calificative, prin calificative: "foarte bine", "bine", "suficient" sau "insuficient";</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b) în învăţământul gimnazial, prin note de la 1 la 10;</a:t>
            </a:r>
          </a:p>
          <a:p>
            <a:pPr marL="0" indent="0">
              <a:buNone/>
            </a:pPr>
            <a:r>
              <a:rPr lang="ro-RO" dirty="0">
                <a:latin typeface="Cambria" panose="02040503050406030204" pitchFamily="18" charset="0"/>
                <a:ea typeface="Cambria" panose="02040503050406030204" pitchFamily="18" charset="0"/>
              </a:rPr>
              <a:t> c) în învăţământul liceal şi în învăţământul postliceal, prin note de la 1 la 10;</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d) prin punctaje/coduri specifice, în cazul testelor standardizate aplicate în afara evaluărilor externe prevăzute de lege;</a:t>
            </a:r>
          </a:p>
          <a:p>
            <a:pPr marL="0" indent="0">
              <a:buNone/>
            </a:pPr>
            <a:r>
              <a:rPr lang="ro-RO" dirty="0">
                <a:latin typeface="Cambria" panose="02040503050406030204" pitchFamily="18" charset="0"/>
                <a:ea typeface="Cambria" panose="02040503050406030204" pitchFamily="18" charset="0"/>
              </a:rPr>
              <a:t>  e) prin rapoarte anuale de evaluare a dezvoltării fizice, socioemoţionale, cognitive, a limbajului şi a comunicării, precum şi a dezvoltării capacităţilor şi atitudinilor de învăţare, pentru clasa pregătitoare şi clasa 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(2) Controlul utilizării şi al respectării standardelor naţionale de evaluare de către cadrele didactice se realizează prin inspecţia şcolară.</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(3) Evaluarea elevilor fără respectarea standardelor naţionale de evaluare şi/sau evaluarea fără respectarea metodologiilor de evaluare, săvârşită de personalul didactic, constituie abatere disciplinară şi se sancţionează în conformitate cu prevederile </a:t>
            </a:r>
            <a:r>
              <a:rPr lang="ro-RO" u="sng" dirty="0">
                <a:latin typeface="Cambria" panose="02040503050406030204" pitchFamily="18" charset="0"/>
                <a:ea typeface="Cambria" panose="02040503050406030204" pitchFamily="18" charset="0"/>
              </a:rPr>
              <a:t>art. 210</a:t>
            </a:r>
            <a:r>
              <a:rPr lang="ro-RO" dirty="0">
                <a:latin typeface="Cambria" panose="02040503050406030204" pitchFamily="18" charset="0"/>
                <a:ea typeface="Cambria" panose="02040503050406030204" pitchFamily="18" charset="0"/>
              </a:rPr>
              <a:t> alin. (1).</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(4) Pentru filiera teoretică, evaluarea continuă se face în spaţiul şcolar, prin aplicarea instrumentelor de evaluare, cu accent pe caracterul formativ al acesteia.</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14686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Portofoliul educațional</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ro-RO" dirty="0">
                <a:latin typeface="Cambria" panose="02040503050406030204" pitchFamily="18" charset="0"/>
                <a:ea typeface="Cambria" panose="02040503050406030204" pitchFamily="18" charset="0"/>
              </a:rPr>
              <a:t>ART. 98</a:t>
            </a:r>
            <a:endParaRPr lang="en-US" dirty="0">
              <a:latin typeface="Cambria" panose="02040503050406030204" pitchFamily="18" charset="0"/>
              <a:ea typeface="Cambria" panose="02040503050406030204" pitchFamily="18" charset="0"/>
            </a:endParaRPr>
          </a:p>
          <a:p>
            <a:pPr marL="457200" indent="-457200">
              <a:buAutoNum type="arabicParenBoth"/>
            </a:pPr>
            <a:r>
              <a:rPr lang="ro-RO" dirty="0">
                <a:latin typeface="Cambria" panose="02040503050406030204" pitchFamily="18" charset="0"/>
                <a:ea typeface="Cambria" panose="02040503050406030204" pitchFamily="18" charset="0"/>
              </a:rPr>
              <a:t>Portofoliul educaţional cuprinde documente relevante pentru rezultatele învăţării elevilor: certificări care prezintă rezultate la disciplinele de studiu, pe ani de studiu/niveluri de şcolarizare, rezultate la evaluările naţionale şi recomandări de recuperare a pierderilor de învăţare, produse sau rezultate ale activităţilor desfăşurate, diplome, certificate sau alte înscrisuri obţinute în urma evaluării competenţelor dobândite în diferite contexte, formale, nonformale şi informale.</a:t>
            </a:r>
          </a:p>
          <a:p>
            <a:pPr marL="0" indent="0">
              <a:buNone/>
            </a:pPr>
            <a:r>
              <a:rPr lang="ro-RO" dirty="0">
                <a:latin typeface="Cambria" panose="02040503050406030204" pitchFamily="18" charset="0"/>
                <a:ea typeface="Cambria" panose="02040503050406030204" pitchFamily="18" charset="0"/>
              </a:rPr>
              <a:t>(4)  După finalizarea învăţământului obligatoriu, portofoliul educaţional poate fi completat cu             rezultate ale activităţilor de învăţare pe tot parcursul vieţii.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(5) Portofoliul educaţional este obligatoriu începând cu generaţia de preşcolari care intră în grupa mijlocie şi generaţia de elevi din clasa pregătitoare, în anul şcolar 2024 - 2025. Formatul portofoliului educaţional, modalitatea de înscriere a datelor şi alte detalii sunt cuprinse în metodologia specifică aprobată prin ordin al ministrului educaţiei în termen de 6 luni de la data intrării în vigoare a prezentei legi.</a:t>
            </a:r>
          </a:p>
          <a:p>
            <a:pPr marL="0" indent="0">
              <a:buNone/>
            </a:pPr>
            <a:r>
              <a:rPr lang="ro-RO" dirty="0">
                <a:latin typeface="Cambria" panose="02040503050406030204" pitchFamily="18" charset="0"/>
                <a:ea typeface="Cambria" panose="02040503050406030204" pitchFamily="18" charset="0"/>
              </a:rPr>
              <a:t> (6) Rezultatele activităţilor desfăşurate în cadrul unităţilor de educaţie extraşcolară sunt cuprinse în portofoliul educaţional.</a:t>
            </a:r>
            <a:endParaRPr lang="en-US" dirty="0">
              <a:latin typeface="Cambria" panose="02040503050406030204" pitchFamily="18" charset="0"/>
              <a:ea typeface="Cambria" panose="02040503050406030204" pitchFamily="18" charset="0"/>
            </a:endParaRPr>
          </a:p>
          <a:p>
            <a:pPr marL="0" indent="0">
              <a:buNone/>
            </a:pPr>
            <a:endParaRPr lang="en-US" dirty="0"/>
          </a:p>
        </p:txBody>
      </p:sp>
    </p:spTree>
    <p:extLst>
      <p:ext uri="{BB962C8B-B14F-4D97-AF65-F5344CB8AC3E}">
        <p14:creationId xmlns:p14="http://schemas.microsoft.com/office/powerpoint/2010/main" val="610913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Admiterea în Învățământul liceal</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ro-RO" dirty="0">
                <a:latin typeface="Cambria" panose="02040503050406030204" pitchFamily="18" charset="0"/>
                <a:ea typeface="Cambria" panose="02040503050406030204" pitchFamily="18" charset="0"/>
              </a:rPr>
              <a:t>ART. 101</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(2) Unităţile de învăţământ liceal pot organiza concurs de admitere în clasa a IX-a, pentru anumite specializări sau pentru toate specializările, pentru maximum 50% din numărul de locuri atribuite prin planul de şcolarizare, raportat la numărul de formaţiuni de studiu după susţinerea de către elevi a evaluării naţionale.</a:t>
            </a:r>
          </a:p>
          <a:p>
            <a:pPr marL="0" indent="0">
              <a:buNone/>
            </a:pPr>
            <a:r>
              <a:rPr lang="ro-RO" dirty="0">
                <a:latin typeface="Cambria" panose="02040503050406030204" pitchFamily="18" charset="0"/>
                <a:ea typeface="Cambria" panose="02040503050406030204" pitchFamily="18" charset="0"/>
              </a:rPr>
              <a:t>(6) Data desfăşurării concursului de admitere se stabileşte prin ordinul ministrului educaţiei privind aprobarea calendarului de desfăşurare a probelor evaluării naţionale, a repartizării şi admiterii în învăţământul liceal şi se face publică la începutul fiecărui an şcolar.</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(7) Organizarea concursului şi criteriile de admitere se stabilesc prin hotărârea consiliului de administraţie al unităţii de învăţământ, care se publică pe site-ul acesteia, la începutul fiecărui an şcolar. Concursul de admitere constă în administrarea a două probe, stabilite la nivelul unităţii de învăţământ, care vizează discipline aferente profilului/specializării.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(8) Probele pentru concursul de admitere sunt standardizate şi unice la nivel naţional, fiind elaborate sub coordonarea CNCE, pe baza programei şcolare, în conformitate cu prevederile metodologiei aprobate prin ordin al ministrului educaţiei.</a:t>
            </a:r>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2409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Examenul național de bacalaureat</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92500"/>
          </a:bodyPr>
          <a:lstStyle/>
          <a:p>
            <a:pPr marL="0" indent="0" algn="just">
              <a:buNone/>
            </a:pPr>
            <a:r>
              <a:rPr lang="ro-RO" dirty="0">
                <a:latin typeface="Cambria" panose="02040503050406030204" pitchFamily="18" charset="0"/>
                <a:ea typeface="Cambria" panose="02040503050406030204" pitchFamily="18" charset="0"/>
              </a:rPr>
              <a:t>ART. 102</a:t>
            </a:r>
          </a:p>
          <a:p>
            <a:pPr marL="0" indent="0" algn="just">
              <a:buNone/>
            </a:pPr>
            <a:r>
              <a:rPr lang="ro-RO" dirty="0">
                <a:latin typeface="Cambria" panose="02040503050406030204" pitchFamily="18" charset="0"/>
                <a:ea typeface="Cambria" panose="02040503050406030204" pitchFamily="18" charset="0"/>
              </a:rPr>
              <a:t> (4) Examenul naţional de bacalaureat constă în susţinerea următoarelor probe:</a:t>
            </a:r>
          </a:p>
          <a:p>
            <a:pPr marL="0" indent="0" algn="just">
              <a:buNone/>
            </a:pPr>
            <a:r>
              <a:rPr lang="ro-RO" dirty="0">
                <a:latin typeface="Cambria" panose="02040503050406030204" pitchFamily="18" charset="0"/>
                <a:ea typeface="Cambria" panose="02040503050406030204" pitchFamily="18" charset="0"/>
              </a:rPr>
              <a:t> f) proba B - două probe de evaluare a competenţelor lingvistice la două limbi de circulaţie internaţională, în acord cu descriptorii elaboraţi pe baza programelor şcolare. Rezultatul evaluării se exprimă prin niveluri de competenţă corespunzătoare celor din Cadrul european comun de referinţă pentru limbi străine. Pentru prima limbă străină nivelul de competenţă vizat este echivalent nivelului B2 din Cadrul european comun de referinţă pentru limbi străine; pentru a doua limbă străină, nivelul de competenţă vizat este echivalent nivelului B1, respectiv A2, în funcţie de tipul de probă, la alegerea candidatului. Examenele cu recunoaştere internaţională pentru certificarea competenţelor lingvistice în limbi străine pot fi echivalate conform metodologiei aprobate prin ordin al ministrului educaţiei. Prin excepţie, elevii din învăţământul în limba unei minorităţi naţionale care studiază o singură limbă de circulaţie internaţională susţin proba doar din această limbă;</a:t>
            </a:r>
            <a:endParaRPr lang="en-US" dirty="0">
              <a:latin typeface="Cambria" panose="02040503050406030204" pitchFamily="18" charset="0"/>
              <a:ea typeface="Cambria" panose="02040503050406030204" pitchFamily="18" charset="0"/>
            </a:endParaRPr>
          </a:p>
          <a:p>
            <a:pPr algn="just"/>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41265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Examenul național de bacalaureat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ro-RO" dirty="0">
                <a:latin typeface="Cambria" panose="02040503050406030204" pitchFamily="18" charset="0"/>
                <a:ea typeface="Cambria" panose="02040503050406030204" pitchFamily="18" charset="0"/>
              </a:rPr>
              <a:t> (5) Proba E - probe scrise, obligatorii, specifice profilului sau specializării sunt desfăşurate după cum urmează:</a:t>
            </a:r>
          </a:p>
          <a:p>
            <a:pPr marL="0" indent="0">
              <a:buNone/>
            </a:pPr>
            <a:r>
              <a:rPr lang="ro-RO" dirty="0">
                <a:latin typeface="Cambria" panose="02040503050406030204" pitchFamily="18" charset="0"/>
                <a:ea typeface="Cambria" panose="02040503050406030204" pitchFamily="18" charset="0"/>
              </a:rPr>
              <a:t> d) </a:t>
            </a:r>
            <a:r>
              <a:rPr lang="ro-RO" dirty="0">
                <a:solidFill>
                  <a:srgbClr val="0070C0"/>
                </a:solidFill>
                <a:latin typeface="Cambria" panose="02040503050406030204" pitchFamily="18" charset="0"/>
                <a:ea typeface="Cambria" panose="02040503050406030204" pitchFamily="18" charset="0"/>
              </a:rPr>
              <a:t>pentru profilul umanist, specializarea filologie, din filiera teoretică, două probe scrise, dintre care o probă obligatorie la limba şi literatura unei limbi de circulaţie internaţională şi o probă la o disciplină relevantă pentru profilul umanist, la alegere între: Istorie, Geografie sau ştiinţe socioumane: Logică, Psihologie, Sociologie, Economie, Filosofie sau Religie;</a:t>
            </a:r>
          </a:p>
          <a:p>
            <a:pPr marL="0" indent="0">
              <a:buNone/>
            </a:pPr>
            <a:r>
              <a:rPr lang="ro-RO" dirty="0">
                <a:latin typeface="Cambria" panose="02040503050406030204" pitchFamily="18" charset="0"/>
                <a:ea typeface="Cambria" panose="02040503050406030204" pitchFamily="18" charset="0"/>
              </a:rPr>
              <a:t> (6) Proba F va viza competenţele de bază, după cum urmează:</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a) </a:t>
            </a:r>
            <a:r>
              <a:rPr lang="ro-RO" dirty="0">
                <a:solidFill>
                  <a:srgbClr val="0070C0"/>
                </a:solidFill>
                <a:latin typeface="Cambria" panose="02040503050406030204" pitchFamily="18" charset="0"/>
                <a:ea typeface="Cambria" panose="02040503050406030204" pitchFamily="18" charset="0"/>
              </a:rPr>
              <a:t>pentru profilul umanist, filiera teoretică, proba scrisă pentru evaluarea competenţelor de bază, la alegere între: Matematică, Fizică, Chimie, Biologie;</a:t>
            </a:r>
            <a:endParaRPr lang="en-US" dirty="0">
              <a:solidFill>
                <a:srgbClr val="0070C0"/>
              </a:solidFill>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b) pentru profilul real, filiera teoretică, proba scrisă pentru evaluarea competenţelor de bază, la alegere între: Istorie, Geografie, Logică, Psihologie, Sociologie, Economie, Filosofie sau Religie;</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c) pentru filierele tehnologică şi vocaţională, probă scrisă pentru evaluarea competenţelor prevăzute la lit. a) sau b), complementar disciplinelor alese la proba E.</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89032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Examenul național de bacalaureat</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ro-RO" dirty="0">
                <a:latin typeface="Cambria" panose="02040503050406030204" pitchFamily="18" charset="0"/>
                <a:ea typeface="Cambria" panose="02040503050406030204" pitchFamily="18" charset="0"/>
              </a:rPr>
              <a:t> ART. 103</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(1) Examenul naţional de bacalaureat se consideră promovat de către absolvenţii învăţământului liceal, care îndeplinesc cumulativ următoarele condiţii: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a) au susţinut proba A01, A02, respectiv F şi au obţinut calificativul admis;</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b) au susţinut probele B şi C prevăzute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şi au obţinut la proba B cel puţin echivalentul nivelului B1, respectiv A2, în funcţie de tipul de probă susţinut, iar la proba C au obţinut cel puţin nivelul "mediu";</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c) au susţinut, după caz, proba A1, A2 sau A3 prevăzută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şi au obţinut cel puţin nota 5 (cinci);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d) au susţinut, după caz, proba D prevăzută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şi au obţinut cel puţin nota 5 (cinci);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e) au susţinut proba E, prevăzută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şi au obţinut cel puţin nota 5 (cinci) la fiecare dintre cele două discipline;</a:t>
            </a:r>
          </a:p>
          <a:p>
            <a:pPr marL="0" indent="0">
              <a:buNone/>
            </a:pPr>
            <a:r>
              <a:rPr lang="ro-RO" dirty="0">
                <a:latin typeface="Cambria" panose="02040503050406030204" pitchFamily="18" charset="0"/>
                <a:ea typeface="Cambria" panose="02040503050406030204" pitchFamily="18" charset="0"/>
              </a:rPr>
              <a:t>   f) au obţinut media aritmetică, calculată cu două zecimale exacte, a notelor obţinute la A1, A2, A3, D şi E, cel puţin egală cu 6.</a:t>
            </a:r>
          </a:p>
          <a:p>
            <a:pPr marL="0" indent="0">
              <a:buNone/>
            </a:pPr>
            <a:r>
              <a:rPr lang="ro-RO" dirty="0">
                <a:latin typeface="Cambria" panose="02040503050406030204" pitchFamily="18" charset="0"/>
                <a:ea typeface="Cambria" panose="02040503050406030204" pitchFamily="18" charset="0"/>
              </a:rPr>
              <a:t> (2) În urma promovării examenului naţional de bacalaureat, absolventului i se eliberează diploma de bacalaureat.</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(3) Absolvenţilor de liceu care au susţinut probele B şi C prevăzute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li se eliberează certificate care atestă nivelul de competenţă lingvistică, respectiv nivelul de competenţă digitală. Eliberarea acestor certificate nu este condiţionată de promovarea probelor scrise şi orale prevăzute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42989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Examenul național de bacalaureat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ro-RO" dirty="0"/>
              <a:t>(</a:t>
            </a:r>
            <a:r>
              <a:rPr lang="ro-RO" dirty="0">
                <a:latin typeface="Cambria" panose="02040503050406030204" pitchFamily="18" charset="0"/>
                <a:ea typeface="Cambria" panose="02040503050406030204" pitchFamily="18" charset="0"/>
              </a:rPr>
              <a:t>8) Probele B, C şi F prevăzute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se organizează şi se desfăşoară la nivelul unităţii de învăţământ, în timpul anului şcolar, în condiţiile stabilite prin metodologie specifică aprobată prin ordin al ministrului educaţiei.</a:t>
            </a:r>
          </a:p>
          <a:p>
            <a:pPr marL="0" indent="0">
              <a:buNone/>
            </a:pPr>
            <a:r>
              <a:rPr lang="ro-RO" dirty="0">
                <a:latin typeface="Cambria" panose="02040503050406030204" pitchFamily="18" charset="0"/>
                <a:ea typeface="Cambria" panose="02040503050406030204" pitchFamily="18" charset="0"/>
              </a:rPr>
              <a:t>(9) Probele orale A01, respectiv A02 şi probele scrise A, respectiv D şi E, prevăzute la </a:t>
            </a:r>
            <a:r>
              <a:rPr lang="ro-RO" u="sng" dirty="0">
                <a:latin typeface="Cambria" panose="02040503050406030204" pitchFamily="18" charset="0"/>
                <a:ea typeface="Cambria" panose="02040503050406030204" pitchFamily="18" charset="0"/>
              </a:rPr>
              <a:t>art. 102</a:t>
            </a:r>
            <a:r>
              <a:rPr lang="ro-RO" dirty="0">
                <a:latin typeface="Cambria" panose="02040503050406030204" pitchFamily="18" charset="0"/>
                <a:ea typeface="Cambria" panose="02040503050406030204" pitchFamily="18" charset="0"/>
              </a:rPr>
              <a:t> alin. (4), se susţin după încheierea cursurilor, în condiţiile stabilite prin metodologie specifică aprobată prin ordin al ministrului educaţiei.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(10) În situaţia în care absolvenţii studiilor liceale nu au susţinut/nu au promovat examenul naţional de bacalaureat, aceştia pot beneficia de cursuri de pregătire, organizate la nivelul unităţilor de învăţământ liceal, precum şi la nivelul instituţiilor de învăţământ superior acreditate. Fiecare absolvent poate beneficia o singură dată de finanţare pentru a participa la cursurile de pregătire pentru examenul naţional de bacalaureat. Cursurile de pregătire în vederea promovării examenului naţional de bacalaureat, aprobate de Ministerul Educaţiei, se desfăşoară potrivit metodologiei aprobate prin ordin al ministrului educaţiei.</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(11) Promovarea examenului de bacalaureat conferă titularilor nivelul de calificare 4.</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03452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4000" dirty="0">
                <a:latin typeface="Cambria" panose="02040503050406030204" pitchFamily="18" charset="0"/>
                <a:ea typeface="Cambria" panose="02040503050406030204" pitchFamily="18" charset="0"/>
              </a:rPr>
              <a:t>Formațiunile de studiu</a:t>
            </a:r>
            <a:endParaRPr lang="en-US" sz="4000" dirty="0">
              <a:latin typeface="Cambria" panose="02040503050406030204" pitchFamily="18" charset="0"/>
              <a:ea typeface="Cambria" panose="02040503050406030204" pitchFamily="18" charset="0"/>
            </a:endParaRPr>
          </a:p>
        </p:txBody>
      </p:sp>
      <p:sp>
        <p:nvSpPr>
          <p:cNvPr id="3" name="Text Placeholder 2"/>
          <p:cNvSpPr>
            <a:spLocks noGrp="1"/>
          </p:cNvSpPr>
          <p:nvPr>
            <p:ph type="body" sz="half" idx="2"/>
          </p:nvPr>
        </p:nvSpPr>
        <p:spPr>
          <a:xfrm>
            <a:off x="1024467" y="2752079"/>
            <a:ext cx="10130516" cy="3906174"/>
          </a:xfrm>
        </p:spPr>
        <p:txBody>
          <a:bodyPr>
            <a:normAutofit/>
          </a:bodyPr>
          <a:lstStyle/>
          <a:p>
            <a:r>
              <a:rPr lang="ro-RO" dirty="0">
                <a:latin typeface="Cambria" panose="02040503050406030204" pitchFamily="18" charset="0"/>
                <a:ea typeface="Cambria" panose="02040503050406030204" pitchFamily="18" charset="0"/>
              </a:rPr>
              <a:t>Art. 23  În învăţământul preuniversitar, formaţiunile de studiu cuprind grupe sau clase, după cum urmează:</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c) învăţământul primar: clasa cuprinde, în medie, 16 elevi, dar nu mai puţin de 10 şi nu mai mult de 22 - </a:t>
            </a:r>
            <a:r>
              <a:rPr lang="ro-RO" dirty="0">
                <a:solidFill>
                  <a:srgbClr val="FF0000"/>
                </a:solidFill>
                <a:latin typeface="Cambria" panose="02040503050406030204" pitchFamily="18" charset="0"/>
                <a:ea typeface="Cambria" panose="02040503050406030204" pitchFamily="18" charset="0"/>
              </a:rPr>
              <a:t>GRUPE – INTENSIV/BILINGV ;</a:t>
            </a:r>
            <a:endParaRPr lang="en-US" dirty="0">
              <a:solidFill>
                <a:srgbClr val="FF0000"/>
              </a:solidFill>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d) învăţământul gimnazial: clasa cuprinde, în medie, 18 elevi, dar nu mai puţin de 10 şi nu mai mult de 26 –- </a:t>
            </a:r>
            <a:r>
              <a:rPr lang="ro-RO" dirty="0">
                <a:solidFill>
                  <a:srgbClr val="FF0000"/>
                </a:solidFill>
                <a:latin typeface="Cambria" panose="02040503050406030204" pitchFamily="18" charset="0"/>
                <a:ea typeface="Cambria" panose="02040503050406030204" pitchFamily="18" charset="0"/>
              </a:rPr>
              <a:t>GRUPE – INTENSIV/BILINGV ;</a:t>
            </a:r>
            <a:endParaRPr lang="en-US" dirty="0">
              <a:solidFill>
                <a:srgbClr val="FF0000"/>
              </a:solidFill>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f) învăţământul liceal, inclusiv dual: clasa cuprinde, în medie, 22 de elevi, dar nu mai puţin de 15 şi nu mai mult de 26 - </a:t>
            </a:r>
            <a:r>
              <a:rPr lang="ro-RO" dirty="0">
                <a:solidFill>
                  <a:srgbClr val="FF0000"/>
                </a:solidFill>
                <a:latin typeface="Cambria" panose="02040503050406030204" pitchFamily="18" charset="0"/>
                <a:ea typeface="Cambria" panose="02040503050406030204" pitchFamily="18" charset="0"/>
              </a:rPr>
              <a:t>GRUPE – INTENSIV/BILINGV</a:t>
            </a:r>
            <a:endParaRPr lang="en-US"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3624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61639"/>
            <a:ext cx="9448800" cy="1003177"/>
          </a:xfrm>
        </p:spPr>
        <p:txBody>
          <a:bodyPr/>
          <a:lstStyle/>
          <a:p>
            <a:pPr algn="ctr"/>
            <a:r>
              <a:rPr lang="ro-RO" dirty="0">
                <a:latin typeface="Cambria" panose="02040503050406030204" pitchFamily="18" charset="0"/>
                <a:ea typeface="Cambria" panose="02040503050406030204" pitchFamily="18" charset="0"/>
              </a:rPr>
              <a:t>curriculum</a:t>
            </a:r>
            <a:endParaRPr lang="en-US"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1371600" y="1464816"/>
            <a:ext cx="9448800" cy="5095782"/>
          </a:xfrm>
        </p:spPr>
        <p:txBody>
          <a:bodyPr>
            <a:normAutofit/>
          </a:bodyPr>
          <a:lstStyle/>
          <a:p>
            <a:r>
              <a:rPr lang="en-US" dirty="0">
                <a:latin typeface="Cambria" panose="02040503050406030204" pitchFamily="18" charset="0"/>
                <a:ea typeface="Cambria" panose="02040503050406030204" pitchFamily="18" charset="0"/>
              </a:rPr>
              <a:t>ART. 85</a:t>
            </a:r>
          </a:p>
          <a:p>
            <a:r>
              <a:rPr lang="en-US" dirty="0">
                <a:latin typeface="Cambria" panose="02040503050406030204" pitchFamily="18" charset="0"/>
                <a:ea typeface="Cambria" panose="02040503050406030204" pitchFamily="18" charset="0"/>
              </a:rPr>
              <a:t>    </a:t>
            </a:r>
            <a:r>
              <a:rPr lang="en-US" sz="1400" dirty="0">
                <a:latin typeface="Cambria" panose="02040503050406030204" pitchFamily="18" charset="0"/>
                <a:ea typeface="Cambria" panose="02040503050406030204" pitchFamily="18" charset="0"/>
              </a:rPr>
              <a:t>(1) </a:t>
            </a:r>
            <a:r>
              <a:rPr lang="en-US" sz="1400" dirty="0" err="1">
                <a:latin typeface="Cambria" panose="02040503050406030204" pitchFamily="18" charset="0"/>
                <a:ea typeface="Cambria" panose="02040503050406030204" pitchFamily="18" charset="0"/>
              </a:rPr>
              <a:t>Învăţământul</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preuniversitar</a:t>
            </a:r>
            <a:r>
              <a:rPr lang="en-US" sz="1400" dirty="0">
                <a:latin typeface="Cambria" panose="02040503050406030204" pitchFamily="18" charset="0"/>
                <a:ea typeface="Cambria" panose="02040503050406030204" pitchFamily="18" charset="0"/>
              </a:rPr>
              <a:t> are ca </a:t>
            </a:r>
            <a:r>
              <a:rPr lang="en-US" sz="1400" dirty="0" err="1">
                <a:latin typeface="Cambria" panose="02040503050406030204" pitchFamily="18" charset="0"/>
                <a:ea typeface="Cambria" panose="02040503050406030204" pitchFamily="18" charset="0"/>
              </a:rPr>
              <a:t>finalitate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principală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formarea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competenţelor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înţelese</a:t>
            </a:r>
            <a:r>
              <a:rPr lang="en-US" sz="1400" dirty="0">
                <a:latin typeface="Cambria" panose="02040503050406030204" pitchFamily="18" charset="0"/>
                <a:ea typeface="Cambria" panose="02040503050406030204" pitchFamily="18" charset="0"/>
              </a:rPr>
              <a:t> ca </a:t>
            </a:r>
            <a:r>
              <a:rPr lang="en-US" sz="1400" dirty="0" err="1">
                <a:latin typeface="Cambria" panose="02040503050406030204" pitchFamily="18" charset="0"/>
                <a:ea typeface="Cambria" panose="02040503050406030204" pitchFamily="18" charset="0"/>
              </a:rPr>
              <a:t>ansamblul</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multifuncţional</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transferabil</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cunoştinţe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abilităţi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aptitudini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necesare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pentru</a:t>
            </a:r>
            <a:r>
              <a:rPr lang="en-US" sz="1400" dirty="0">
                <a:latin typeface="Cambria" panose="02040503050406030204" pitchFamily="18" charset="0"/>
                <a:ea typeface="Cambria" panose="02040503050406030204" pitchFamily="18" charset="0"/>
              </a:rPr>
              <a:t>:</a:t>
            </a:r>
          </a:p>
          <a:p>
            <a:r>
              <a:rPr lang="it-IT" sz="1400" dirty="0">
                <a:latin typeface="Cambria" panose="02040503050406030204" pitchFamily="18" charset="0"/>
                <a:ea typeface="Cambria" panose="02040503050406030204" pitchFamily="18" charset="0"/>
              </a:rPr>
              <a:t>    a) împlinirea şi dezvoltarea personală;</a:t>
            </a:r>
          </a:p>
          <a:p>
            <a:r>
              <a:rPr lang="it-IT" sz="1400" dirty="0">
                <a:latin typeface="Cambria" panose="02040503050406030204" pitchFamily="18" charset="0"/>
                <a:ea typeface="Cambria" panose="02040503050406030204" pitchFamily="18" charset="0"/>
              </a:rPr>
              <a:t>    b) integrarea socială şi participarea cetăţenească activă în societate;</a:t>
            </a:r>
          </a:p>
          <a:p>
            <a:r>
              <a:rPr lang="it-IT" sz="1400" dirty="0">
                <a:latin typeface="Cambria" panose="02040503050406030204" pitchFamily="18" charset="0"/>
                <a:ea typeface="Cambria" panose="02040503050406030204" pitchFamily="18" charset="0"/>
              </a:rPr>
              <a:t>    c) participarea la funcţionarea şi dezvoltarea unei economii durabile;</a:t>
            </a:r>
          </a:p>
          <a:p>
            <a:r>
              <a:rPr lang="en-US" sz="1400" dirty="0">
                <a:latin typeface="Cambria" panose="02040503050406030204" pitchFamily="18" charset="0"/>
                <a:ea typeface="Cambria" panose="02040503050406030204" pitchFamily="18" charset="0"/>
              </a:rPr>
              <a:t>    d) </a:t>
            </a:r>
            <a:r>
              <a:rPr lang="en-US" sz="1400" dirty="0" err="1">
                <a:latin typeface="Cambria" panose="02040503050406030204" pitchFamily="18" charset="0"/>
                <a:ea typeface="Cambria" panose="02040503050406030204" pitchFamily="18" charset="0"/>
              </a:rPr>
              <a:t>formarea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unei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concepţii</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viaţă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bazate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valorile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umaniste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ştiinţifice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cultura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naţională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universală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stimularea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dialogului</a:t>
            </a:r>
            <a:r>
              <a:rPr lang="en-US" sz="1400" dirty="0">
                <a:latin typeface="Cambria" panose="02040503050406030204" pitchFamily="18" charset="0"/>
                <a:ea typeface="Cambria" panose="02040503050406030204" pitchFamily="18" charset="0"/>
              </a:rPr>
              <a:t> intercultural;</a:t>
            </a:r>
          </a:p>
          <a:p>
            <a:r>
              <a:rPr lang="en-US" sz="1400" dirty="0">
                <a:latin typeface="Cambria" panose="02040503050406030204" pitchFamily="18" charset="0"/>
                <a:ea typeface="Cambria" panose="02040503050406030204" pitchFamily="18" charset="0"/>
              </a:rPr>
              <a:t>    e) </a:t>
            </a:r>
            <a:r>
              <a:rPr lang="en-US" sz="1400" dirty="0" err="1">
                <a:latin typeface="Cambria" panose="02040503050406030204" pitchFamily="18" charset="0"/>
                <a:ea typeface="Cambria" panose="02040503050406030204" pitchFamily="18" charset="0"/>
              </a:rPr>
              <a:t>respectarea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demnităţii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toleranţei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 </a:t>
            </a:r>
            <a:r>
              <a:rPr lang="en-US" sz="1400" dirty="0" err="1">
                <a:latin typeface="Cambria" panose="02040503050406030204" pitchFamily="18" charset="0"/>
                <a:ea typeface="Cambria" panose="02040503050406030204" pitchFamily="18" charset="0"/>
              </a:rPr>
              <a:t>drepturilor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libertăţilor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fundamentale</a:t>
            </a:r>
            <a:r>
              <a:rPr lang="en-US" sz="1400" dirty="0">
                <a:latin typeface="Cambria" panose="02040503050406030204" pitchFamily="18" charset="0"/>
                <a:ea typeface="Cambria" panose="02040503050406030204" pitchFamily="18" charset="0"/>
              </a:rPr>
              <a:t> ale </a:t>
            </a:r>
            <a:r>
              <a:rPr lang="en-US" sz="1400" dirty="0" err="1">
                <a:latin typeface="Cambria" panose="02040503050406030204" pitchFamily="18" charset="0"/>
                <a:ea typeface="Cambria" panose="02040503050406030204" pitchFamily="18" charset="0"/>
              </a:rPr>
              <a:t>omului</a:t>
            </a:r>
            <a:r>
              <a:rPr lang="en-US" sz="1400" dirty="0">
                <a:latin typeface="Cambria" panose="02040503050406030204" pitchFamily="18" charset="0"/>
                <a:ea typeface="Cambria" panose="02040503050406030204" pitchFamily="18" charset="0"/>
              </a:rPr>
              <a:t>;</a:t>
            </a:r>
          </a:p>
          <a:p>
            <a:r>
              <a:rPr lang="en-US" sz="1400" dirty="0">
                <a:latin typeface="Cambria" panose="02040503050406030204" pitchFamily="18" charset="0"/>
                <a:ea typeface="Cambria" panose="02040503050406030204" pitchFamily="18" charset="0"/>
              </a:rPr>
              <a:t>    f) </a:t>
            </a:r>
            <a:r>
              <a:rPr lang="en-US" sz="1400" dirty="0" err="1">
                <a:latin typeface="Cambria" panose="02040503050406030204" pitchFamily="18" charset="0"/>
                <a:ea typeface="Cambria" panose="02040503050406030204" pitchFamily="18" charset="0"/>
              </a:rPr>
              <a:t>respectarea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principiilor</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etică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integritate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activitatea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şcolară</a:t>
            </a:r>
            <a:r>
              <a:rPr lang="en-US" sz="1400" dirty="0">
                <a:latin typeface="Cambria" panose="02040503050406030204" pitchFamily="18" charset="0"/>
                <a:ea typeface="Cambria" panose="02040503050406030204" pitchFamily="18" charset="0"/>
              </a:rPr>
              <a:t>, cu </a:t>
            </a:r>
            <a:r>
              <a:rPr lang="en-US" sz="1400" dirty="0" err="1">
                <a:latin typeface="Cambria" panose="02040503050406030204" pitchFamily="18" charset="0"/>
                <a:ea typeface="Cambria" panose="02040503050406030204" pitchFamily="18" charset="0"/>
              </a:rPr>
              <a:t>privire</a:t>
            </a:r>
            <a:r>
              <a:rPr lang="en-US" sz="1400" dirty="0">
                <a:latin typeface="Cambria" panose="02040503050406030204" pitchFamily="18" charset="0"/>
                <a:ea typeface="Cambria" panose="02040503050406030204" pitchFamily="18" charset="0"/>
              </a:rPr>
              <a:t> la </a:t>
            </a:r>
            <a:r>
              <a:rPr lang="en-US" sz="1400" dirty="0" err="1">
                <a:latin typeface="Cambria" panose="02040503050406030204" pitchFamily="18" charset="0"/>
                <a:ea typeface="Cambria" panose="02040503050406030204" pitchFamily="18" charset="0"/>
              </a:rPr>
              <a:t>selecţia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utilizarea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citarea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corectă</a:t>
            </a:r>
            <a:r>
              <a:rPr lang="en-US" sz="1400" dirty="0">
                <a:latin typeface="Cambria" panose="02040503050406030204" pitchFamily="18" charset="0"/>
                <a:ea typeface="Cambria" panose="02040503050406030204" pitchFamily="18" charset="0"/>
              </a:rPr>
              <a:t> a </a:t>
            </a:r>
            <a:r>
              <a:rPr lang="en-US" sz="1400" dirty="0" err="1">
                <a:latin typeface="Cambria" panose="02040503050406030204" pitchFamily="18" charset="0"/>
                <a:ea typeface="Cambria" panose="02040503050406030204" pitchFamily="18" charset="0"/>
              </a:rPr>
              <a:t>surselor</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documentare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dezvoltarea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spiritului</a:t>
            </a:r>
            <a:r>
              <a:rPr lang="en-US" sz="1400" dirty="0">
                <a:latin typeface="Cambria" panose="02040503050406030204" pitchFamily="18" charset="0"/>
                <a:ea typeface="Cambria" panose="02040503050406030204" pitchFamily="18" charset="0"/>
              </a:rPr>
              <a:t> critic al </a:t>
            </a:r>
            <a:r>
              <a:rPr lang="en-US" sz="1400" dirty="0" err="1">
                <a:latin typeface="Cambria" panose="02040503050406030204" pitchFamily="18" charset="0"/>
                <a:ea typeface="Cambria" panose="02040503050406030204" pitchFamily="18" charset="0"/>
              </a:rPr>
              <a:t>elevilor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analiza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preluarea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informaţiilor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utilizate</a:t>
            </a:r>
            <a:r>
              <a:rPr lang="en-US" sz="1400" dirty="0">
                <a:latin typeface="Cambria" panose="02040503050406030204" pitchFamily="18" charset="0"/>
                <a:ea typeface="Cambria" panose="02040503050406030204" pitchFamily="18" charset="0"/>
              </a:rPr>
              <a:t>;</a:t>
            </a:r>
          </a:p>
          <a:p>
            <a:r>
              <a:rPr lang="en-US" sz="1400" dirty="0">
                <a:latin typeface="Cambria" panose="02040503050406030204" pitchFamily="18" charset="0"/>
                <a:ea typeface="Cambria" panose="02040503050406030204" pitchFamily="18" charset="0"/>
              </a:rPr>
              <a:t>    g) </a:t>
            </a:r>
            <a:r>
              <a:rPr lang="en-US" sz="1400" dirty="0" err="1">
                <a:latin typeface="Cambria" panose="02040503050406030204" pitchFamily="18" charset="0"/>
                <a:ea typeface="Cambria" panose="02040503050406030204" pitchFamily="18" charset="0"/>
              </a:rPr>
              <a:t>dezvoltarea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sensibilităţii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faţă</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problematica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umană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faţă</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valorile</a:t>
            </a:r>
            <a:r>
              <a:rPr lang="en-US" sz="1400" dirty="0">
                <a:latin typeface="Cambria" panose="02040503050406030204" pitchFamily="18" charset="0"/>
                <a:ea typeface="Cambria" panose="02040503050406030204" pitchFamily="18" charset="0"/>
              </a:rPr>
              <a:t> moral-</a:t>
            </a:r>
            <a:r>
              <a:rPr lang="en-US" sz="1400" dirty="0" err="1">
                <a:latin typeface="Cambria" panose="02040503050406030204" pitchFamily="18" charset="0"/>
                <a:ea typeface="Cambria" panose="02040503050406030204" pitchFamily="18" charset="0"/>
              </a:rPr>
              <a:t>civice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promovarea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sustenabilităţii</a:t>
            </a:r>
            <a:r>
              <a:rPr lang="en-US" sz="1400" dirty="0">
                <a:latin typeface="Cambria" panose="02040503050406030204" pitchFamily="18" charset="0"/>
                <a:ea typeface="Cambria" panose="02040503050406030204" pitchFamily="18" charset="0"/>
              </a:rPr>
              <a:t>, a </a:t>
            </a:r>
            <a:r>
              <a:rPr lang="en-US" sz="1400" dirty="0" err="1">
                <a:latin typeface="Cambria" panose="02040503050406030204" pitchFamily="18" charset="0"/>
                <a:ea typeface="Cambria" panose="02040503050406030204" pitchFamily="18" charset="0"/>
              </a:rPr>
              <a:t>respectului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pentru</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mediul</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înconjurător</a:t>
            </a:r>
            <a:r>
              <a:rPr lang="en-US" sz="1400" dirty="0">
                <a:latin typeface="Cambria" panose="02040503050406030204" pitchFamily="18" charset="0"/>
                <a:ea typeface="Cambria" panose="02040503050406030204" pitchFamily="18" charset="0"/>
              </a:rPr>
              <a:t> natural, social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cultural;</a:t>
            </a:r>
          </a:p>
          <a:p>
            <a:r>
              <a:rPr lang="en-US" sz="1400" dirty="0">
                <a:latin typeface="Cambria" panose="02040503050406030204" pitchFamily="18" charset="0"/>
                <a:ea typeface="Cambria" panose="02040503050406030204" pitchFamily="18" charset="0"/>
              </a:rPr>
              <a:t>    h) </a:t>
            </a:r>
            <a:r>
              <a:rPr lang="en-US" sz="1400" dirty="0" err="1">
                <a:latin typeface="Cambria" panose="02040503050406030204" pitchFamily="18" charset="0"/>
                <a:ea typeface="Cambria" panose="02040503050406030204" pitchFamily="18" charset="0"/>
              </a:rPr>
              <a:t>asigurarea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capacităţii</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adaptare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participarea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activă</a:t>
            </a:r>
            <a:r>
              <a:rPr lang="en-US" sz="1400" dirty="0">
                <a:latin typeface="Cambria" panose="02040503050406030204" pitchFamily="18" charset="0"/>
                <a:ea typeface="Cambria" panose="02040503050406030204" pitchFamily="18" charset="0"/>
              </a:rPr>
              <a:t> la </a:t>
            </a:r>
            <a:r>
              <a:rPr lang="en-US" sz="1400" dirty="0" err="1">
                <a:latin typeface="Cambria" panose="02040503050406030204" pitchFamily="18" charset="0"/>
                <a:ea typeface="Cambria" panose="02040503050406030204" pitchFamily="18" charset="0"/>
              </a:rPr>
              <a:t>viaţa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socială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economică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politică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culturală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contextul</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transformării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digitale</a:t>
            </a:r>
            <a:r>
              <a:rPr lang="en-US" sz="1400" dirty="0">
                <a:latin typeface="Cambria" panose="02040503050406030204" pitchFamily="18" charset="0"/>
                <a:ea typeface="Cambria" panose="02040503050406030204" pitchFamily="18" charset="0"/>
              </a:rPr>
              <a:t>;</a:t>
            </a:r>
          </a:p>
          <a:p>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pregătirea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competenţelor</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necesare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pentru</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utilizarea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internetului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în</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siguranţă</a:t>
            </a:r>
            <a:r>
              <a:rPr lang="en-US" sz="1400" dirty="0">
                <a:latin typeface="Cambria" panose="02040503050406030204" pitchFamily="18" charset="0"/>
                <a:ea typeface="Cambria" panose="02040503050406030204" pitchFamily="18" charset="0"/>
              </a:rPr>
              <a:t>;</a:t>
            </a:r>
          </a:p>
          <a:p>
            <a:r>
              <a:rPr lang="en-US" sz="1400" dirty="0">
                <a:latin typeface="Cambria" panose="02040503050406030204" pitchFamily="18" charset="0"/>
                <a:ea typeface="Cambria" panose="02040503050406030204" pitchFamily="18" charset="0"/>
              </a:rPr>
              <a:t>    j) </a:t>
            </a:r>
            <a:r>
              <a:rPr lang="en-US" sz="1400" dirty="0" err="1">
                <a:latin typeface="Cambria" panose="02040503050406030204" pitchFamily="18" charset="0"/>
                <a:ea typeface="Cambria" panose="02040503050406030204" pitchFamily="18" charset="0"/>
              </a:rPr>
              <a:t>formarea</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unui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stil</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viaţă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sănătos</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bazat</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pe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activitate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fizică</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alimentaţie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corespunzătoare</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şi</a:t>
            </a:r>
            <a:r>
              <a:rPr lang="en-US" sz="1400" dirty="0">
                <a:latin typeface="Cambria" panose="02040503050406030204" pitchFamily="18" charset="0"/>
                <a:ea typeface="Cambria" panose="02040503050406030204" pitchFamily="18" charset="0"/>
              </a:rPr>
              <a:t> </a:t>
            </a:r>
            <a:r>
              <a:rPr lang="en-US" sz="1400" dirty="0" err="1">
                <a:latin typeface="Cambria" panose="02040503050406030204" pitchFamily="18" charset="0"/>
                <a:ea typeface="Cambria" panose="02040503050406030204" pitchFamily="18" charset="0"/>
              </a:rPr>
              <a:t>reguli</a:t>
            </a:r>
            <a:r>
              <a:rPr lang="en-US" sz="1400" dirty="0">
                <a:latin typeface="Cambria" panose="02040503050406030204" pitchFamily="18" charset="0"/>
                <a:ea typeface="Cambria" panose="02040503050406030204" pitchFamily="18" charset="0"/>
              </a:rPr>
              <a:t> de </a:t>
            </a:r>
            <a:r>
              <a:rPr lang="en-US" sz="1400" dirty="0" err="1">
                <a:latin typeface="Cambria" panose="02040503050406030204" pitchFamily="18" charset="0"/>
                <a:ea typeface="Cambria" panose="02040503050406030204" pitchFamily="18" charset="0"/>
              </a:rPr>
              <a:t>igienă</a:t>
            </a:r>
            <a:r>
              <a:rPr lang="en-US" sz="1400" dirty="0">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1713781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990" y="764373"/>
            <a:ext cx="10707210" cy="1293028"/>
          </a:xfrm>
        </p:spPr>
        <p:txBody>
          <a:bodyPr>
            <a:normAutofit/>
          </a:bodyPr>
          <a:lstStyle/>
          <a:p>
            <a:pPr algn="ctr"/>
            <a:r>
              <a:rPr lang="ro-RO" sz="4800" dirty="0">
                <a:latin typeface="Cambria" panose="02040503050406030204" pitchFamily="18" charset="0"/>
                <a:ea typeface="Cambria" panose="02040503050406030204" pitchFamily="18" charset="0"/>
              </a:rPr>
              <a:t>curriculum</a:t>
            </a:r>
            <a:endParaRPr lang="en-US" sz="4800" dirty="0"/>
          </a:p>
        </p:txBody>
      </p:sp>
      <p:sp>
        <p:nvSpPr>
          <p:cNvPr id="3" name="Content Placeholder 2"/>
          <p:cNvSpPr>
            <a:spLocks noGrp="1"/>
          </p:cNvSpPr>
          <p:nvPr>
            <p:ph idx="1"/>
          </p:nvPr>
        </p:nvSpPr>
        <p:spPr/>
        <p:txBody>
          <a:bodyPr/>
          <a:lstStyle/>
          <a:p>
            <a:r>
              <a:rPr lang="en-US" sz="1400" dirty="0">
                <a:latin typeface="Times New Roman" panose="02020603050405020304" pitchFamily="18" charset="0"/>
              </a:rPr>
              <a:t>(2) </a:t>
            </a:r>
            <a:r>
              <a:rPr lang="en-US" sz="1400" dirty="0" err="1">
                <a:latin typeface="Times New Roman" panose="02020603050405020304" pitchFamily="18" charset="0"/>
              </a:rPr>
              <a:t>Modul</a:t>
            </a:r>
            <a:r>
              <a:rPr lang="en-US" sz="1400" dirty="0">
                <a:latin typeface="Times New Roman" panose="02020603050405020304" pitchFamily="18" charset="0"/>
              </a:rPr>
              <a:t> de </a:t>
            </a:r>
            <a:r>
              <a:rPr lang="en-US" sz="1400" dirty="0" err="1">
                <a:latin typeface="Times New Roman" panose="02020603050405020304" pitchFamily="18" charset="0"/>
              </a:rPr>
              <a:t>formare</a:t>
            </a:r>
            <a:r>
              <a:rPr lang="en-US" sz="1400" dirty="0">
                <a:latin typeface="Times New Roman" panose="02020603050405020304" pitchFamily="18" charset="0"/>
              </a:rPr>
              <a:t> a </a:t>
            </a:r>
            <a:r>
              <a:rPr lang="en-US" sz="1400" dirty="0" err="1">
                <a:latin typeface="Times New Roman" panose="02020603050405020304" pitchFamily="18" charset="0"/>
              </a:rPr>
              <a:t>competenţelor</a:t>
            </a:r>
            <a:r>
              <a:rPr lang="en-US" sz="1400" dirty="0">
                <a:latin typeface="Times New Roman" panose="02020603050405020304" pitchFamily="18" charset="0"/>
              </a:rPr>
              <a:t> </a:t>
            </a:r>
            <a:r>
              <a:rPr lang="en-US" sz="1400" dirty="0" err="1">
                <a:latin typeface="Times New Roman" panose="02020603050405020304" pitchFamily="18" charset="0"/>
              </a:rPr>
              <a:t>trebuie</a:t>
            </a:r>
            <a:r>
              <a:rPr lang="en-US" sz="1400" dirty="0">
                <a:latin typeface="Times New Roman" panose="02020603050405020304" pitchFamily="18" charset="0"/>
              </a:rPr>
              <a:t> </a:t>
            </a:r>
            <a:r>
              <a:rPr lang="en-US" sz="1400" dirty="0" err="1">
                <a:latin typeface="Times New Roman" panose="02020603050405020304" pitchFamily="18" charset="0"/>
              </a:rPr>
              <a:t>să</a:t>
            </a:r>
            <a:r>
              <a:rPr lang="en-US" sz="1400" dirty="0">
                <a:latin typeface="Times New Roman" panose="02020603050405020304" pitchFamily="18" charset="0"/>
              </a:rPr>
              <a:t> </a:t>
            </a:r>
            <a:r>
              <a:rPr lang="en-US" sz="1400" dirty="0" err="1">
                <a:latin typeface="Times New Roman" panose="02020603050405020304" pitchFamily="18" charset="0"/>
              </a:rPr>
              <a:t>aibă</a:t>
            </a:r>
            <a:r>
              <a:rPr lang="en-US" sz="1400" dirty="0">
                <a:latin typeface="Times New Roman" panose="02020603050405020304" pitchFamily="18" charset="0"/>
              </a:rPr>
              <a:t> </a:t>
            </a:r>
            <a:r>
              <a:rPr lang="en-US" sz="1400" dirty="0" err="1">
                <a:latin typeface="Times New Roman" panose="02020603050405020304" pitchFamily="18" charset="0"/>
              </a:rPr>
              <a:t>în</a:t>
            </a:r>
            <a:r>
              <a:rPr lang="en-US" sz="1400" dirty="0">
                <a:latin typeface="Times New Roman" panose="02020603050405020304" pitchFamily="18" charset="0"/>
              </a:rPr>
              <a:t> </a:t>
            </a:r>
            <a:r>
              <a:rPr lang="en-US" sz="1400" dirty="0" err="1">
                <a:latin typeface="Times New Roman" panose="02020603050405020304" pitchFamily="18" charset="0"/>
              </a:rPr>
              <a:t>vedere</a:t>
            </a:r>
            <a:r>
              <a:rPr lang="en-US" sz="1400" dirty="0">
                <a:latin typeface="Times New Roman" panose="02020603050405020304" pitchFamily="18" charset="0"/>
              </a:rPr>
              <a:t>:</a:t>
            </a:r>
          </a:p>
          <a:p>
            <a:r>
              <a:rPr lang="en-US" sz="1400" dirty="0">
                <a:latin typeface="Times New Roman" panose="02020603050405020304" pitchFamily="18" charset="0"/>
              </a:rPr>
              <a:t>    a</a:t>
            </a:r>
            <a:r>
              <a:rPr lang="en-US" sz="1400" b="1" dirty="0">
                <a:latin typeface="Times New Roman" panose="02020603050405020304" pitchFamily="18" charset="0"/>
              </a:rPr>
              <a:t>) </a:t>
            </a:r>
            <a:r>
              <a:rPr lang="en-US" sz="1400" b="1" dirty="0" err="1">
                <a:solidFill>
                  <a:srgbClr val="00B0F0"/>
                </a:solidFill>
                <a:latin typeface="Times New Roman" panose="02020603050405020304" pitchFamily="18" charset="0"/>
              </a:rPr>
              <a:t>utilizarea</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tehnici</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învăţare</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colaborativă</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inclusiv</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bazată</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pe</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proiecte</a:t>
            </a:r>
            <a:r>
              <a:rPr lang="en-US" sz="1400" b="1" dirty="0">
                <a:solidFill>
                  <a:srgbClr val="00B0F0"/>
                </a:solidFill>
                <a:latin typeface="Times New Roman" panose="02020603050405020304" pitchFamily="18" charset="0"/>
              </a:rPr>
              <a:t>;</a:t>
            </a:r>
          </a:p>
          <a:p>
            <a:r>
              <a:rPr lang="en-US" sz="1400" b="1" dirty="0">
                <a:solidFill>
                  <a:srgbClr val="00B0F0"/>
                </a:solidFill>
                <a:latin typeface="Times New Roman" panose="02020603050405020304" pitchFamily="18" charset="0"/>
              </a:rPr>
              <a:t>    b) </a:t>
            </a:r>
            <a:r>
              <a:rPr lang="en-US" sz="1400" b="1" dirty="0" err="1">
                <a:solidFill>
                  <a:srgbClr val="00B0F0"/>
                </a:solidFill>
                <a:latin typeface="Times New Roman" panose="02020603050405020304" pitchFamily="18" charset="0"/>
              </a:rPr>
              <a:t>utilizarea</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tehnici</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învăţare</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bazată</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pe</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rezolvarea</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problemelor</a:t>
            </a:r>
            <a:r>
              <a:rPr lang="en-US" sz="1400" b="1" dirty="0">
                <a:solidFill>
                  <a:srgbClr val="00B0F0"/>
                </a:solidFill>
                <a:latin typeface="Times New Roman" panose="02020603050405020304" pitchFamily="18" charset="0"/>
              </a:rPr>
              <a:t>;</a:t>
            </a:r>
          </a:p>
          <a:p>
            <a:r>
              <a:rPr lang="en-US" sz="1400" b="1" dirty="0">
                <a:solidFill>
                  <a:srgbClr val="00B0F0"/>
                </a:solidFill>
                <a:latin typeface="Times New Roman" panose="02020603050405020304" pitchFamily="18" charset="0"/>
              </a:rPr>
              <a:t>    c) </a:t>
            </a:r>
            <a:r>
              <a:rPr lang="en-US" sz="1400" b="1" dirty="0" err="1">
                <a:solidFill>
                  <a:srgbClr val="00B0F0"/>
                </a:solidFill>
                <a:latin typeface="Times New Roman" panose="02020603050405020304" pitchFamily="18" charset="0"/>
              </a:rPr>
              <a:t>utilizarea</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resurselor</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educaţionale</a:t>
            </a:r>
            <a:r>
              <a:rPr lang="en-US" sz="1400" b="1" dirty="0">
                <a:solidFill>
                  <a:srgbClr val="00B0F0"/>
                </a:solidFill>
                <a:latin typeface="Times New Roman" panose="02020603050405020304" pitchFamily="18" charset="0"/>
              </a:rPr>
              <a:t> online;</a:t>
            </a:r>
          </a:p>
          <a:p>
            <a:r>
              <a:rPr lang="en-US" sz="1400" b="1" dirty="0">
                <a:solidFill>
                  <a:srgbClr val="00B0F0"/>
                </a:solidFill>
                <a:latin typeface="Times New Roman" panose="02020603050405020304" pitchFamily="18" charset="0"/>
              </a:rPr>
              <a:t>    d) </a:t>
            </a:r>
            <a:r>
              <a:rPr lang="en-US" sz="1400" b="1" dirty="0" err="1">
                <a:solidFill>
                  <a:srgbClr val="00B0F0"/>
                </a:solidFill>
                <a:latin typeface="Times New Roman" panose="02020603050405020304" pitchFamily="18" charset="0"/>
              </a:rPr>
              <a:t>utilizarea</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tehnici</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şi</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tehnologii</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inovative</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în</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procesul</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predare</a:t>
            </a:r>
            <a:r>
              <a:rPr lang="en-US" sz="1400" b="1" dirty="0">
                <a:solidFill>
                  <a:srgbClr val="00B0F0"/>
                </a:solidFill>
                <a:latin typeface="Times New Roman" panose="02020603050405020304" pitchFamily="18" charset="0"/>
              </a:rPr>
              <a:t>/</a:t>
            </a:r>
            <a:r>
              <a:rPr lang="en-US" sz="1400" b="1" dirty="0" err="1">
                <a:solidFill>
                  <a:srgbClr val="00B0F0"/>
                </a:solidFill>
                <a:latin typeface="Times New Roman" panose="02020603050405020304" pitchFamily="18" charset="0"/>
              </a:rPr>
              <a:t>evaluare</a:t>
            </a:r>
            <a:r>
              <a:rPr lang="en-US" sz="1400" b="1" dirty="0">
                <a:solidFill>
                  <a:srgbClr val="00B0F0"/>
                </a:solidFill>
                <a:latin typeface="Times New Roman" panose="02020603050405020304" pitchFamily="18" charset="0"/>
              </a:rPr>
              <a:t>/</a:t>
            </a:r>
            <a:r>
              <a:rPr lang="en-US" sz="1400" b="1" dirty="0" err="1">
                <a:solidFill>
                  <a:srgbClr val="00B0F0"/>
                </a:solidFill>
                <a:latin typeface="Times New Roman" panose="02020603050405020304" pitchFamily="18" charset="0"/>
              </a:rPr>
              <a:t>învăţare</a:t>
            </a:r>
            <a:r>
              <a:rPr lang="en-US" sz="1400" b="1" dirty="0">
                <a:solidFill>
                  <a:srgbClr val="00B0F0"/>
                </a:solidFill>
                <a:latin typeface="Times New Roman" panose="02020603050405020304" pitchFamily="18" charset="0"/>
              </a:rPr>
              <a:t>;</a:t>
            </a:r>
          </a:p>
          <a:p>
            <a:r>
              <a:rPr lang="it-IT" sz="1400" b="1" dirty="0">
                <a:solidFill>
                  <a:srgbClr val="00B0F0"/>
                </a:solidFill>
                <a:latin typeface="Times New Roman" panose="02020603050405020304" pitchFamily="18" charset="0"/>
              </a:rPr>
              <a:t>    e) utilizarea unor abordări transdisciplinare, interdisciplinare sau pluridisciplinare</a:t>
            </a:r>
            <a:r>
              <a:rPr lang="it-IT" sz="1400" b="1" dirty="0">
                <a:latin typeface="Times New Roman" panose="02020603050405020304" pitchFamily="18" charset="0"/>
              </a:rPr>
              <a:t>.</a:t>
            </a:r>
          </a:p>
          <a:p>
            <a:r>
              <a:rPr lang="en-US" sz="1400" dirty="0">
                <a:latin typeface="Times New Roman" panose="02020603050405020304" pitchFamily="18" charset="0"/>
              </a:rPr>
              <a:t>    (3) </a:t>
            </a:r>
            <a:r>
              <a:rPr lang="en-US" sz="1400" dirty="0" err="1">
                <a:latin typeface="Times New Roman" panose="02020603050405020304" pitchFamily="18" charset="0"/>
              </a:rPr>
              <a:t>În</a:t>
            </a:r>
            <a:r>
              <a:rPr lang="en-US" sz="1400" dirty="0">
                <a:latin typeface="Times New Roman" panose="02020603050405020304" pitchFamily="18" charset="0"/>
              </a:rPr>
              <a:t> </a:t>
            </a:r>
            <a:r>
              <a:rPr lang="en-US" sz="1400" dirty="0" err="1">
                <a:latin typeface="Times New Roman" panose="02020603050405020304" pitchFamily="18" charset="0"/>
              </a:rPr>
              <a:t>vederea</a:t>
            </a:r>
            <a:r>
              <a:rPr lang="en-US" sz="1400" dirty="0">
                <a:latin typeface="Times New Roman" panose="02020603050405020304" pitchFamily="18" charset="0"/>
              </a:rPr>
              <a:t> </a:t>
            </a:r>
            <a:r>
              <a:rPr lang="en-US" sz="1400" dirty="0" err="1">
                <a:latin typeface="Times New Roman" panose="02020603050405020304" pitchFamily="18" charset="0"/>
              </a:rPr>
              <a:t>atingerii</a:t>
            </a:r>
            <a:r>
              <a:rPr lang="en-US" sz="1400" dirty="0">
                <a:latin typeface="Times New Roman" panose="02020603050405020304" pitchFamily="18" charset="0"/>
              </a:rPr>
              <a:t> </a:t>
            </a:r>
            <a:r>
              <a:rPr lang="en-US" sz="1400" dirty="0" err="1">
                <a:latin typeface="Times New Roman" panose="02020603050405020304" pitchFamily="18" charset="0"/>
              </a:rPr>
              <a:t>competenţelor</a:t>
            </a:r>
            <a:r>
              <a:rPr lang="en-US" sz="1400" dirty="0">
                <a:latin typeface="Times New Roman" panose="02020603050405020304" pitchFamily="18" charset="0"/>
              </a:rPr>
              <a:t> </a:t>
            </a:r>
            <a:r>
              <a:rPr lang="en-US" sz="1400" dirty="0" err="1">
                <a:latin typeface="Times New Roman" panose="02020603050405020304" pitchFamily="18" charset="0"/>
              </a:rPr>
              <a:t>vizate</a:t>
            </a:r>
            <a:r>
              <a:rPr lang="en-US" sz="1400" dirty="0">
                <a:latin typeface="Times New Roman" panose="02020603050405020304" pitchFamily="18" charset="0"/>
              </a:rPr>
              <a:t>, </a:t>
            </a:r>
            <a:r>
              <a:rPr lang="en-US" sz="1400" dirty="0" err="1">
                <a:latin typeface="Times New Roman" panose="02020603050405020304" pitchFamily="18" charset="0"/>
              </a:rPr>
              <a:t>cadrele</a:t>
            </a:r>
            <a:r>
              <a:rPr lang="en-US" sz="1400" dirty="0">
                <a:latin typeface="Times New Roman" panose="02020603050405020304" pitchFamily="18" charset="0"/>
              </a:rPr>
              <a:t> </a:t>
            </a:r>
            <a:r>
              <a:rPr lang="en-US" sz="1400" dirty="0" err="1">
                <a:latin typeface="Times New Roman" panose="02020603050405020304" pitchFamily="18" charset="0"/>
              </a:rPr>
              <a:t>didactice</a:t>
            </a:r>
            <a:r>
              <a:rPr lang="en-US" sz="1400" dirty="0">
                <a:latin typeface="Times New Roman" panose="02020603050405020304" pitchFamily="18" charset="0"/>
              </a:rPr>
              <a:t> </a:t>
            </a:r>
            <a:r>
              <a:rPr lang="en-US" sz="1400" dirty="0" err="1">
                <a:latin typeface="Times New Roman" panose="02020603050405020304" pitchFamily="18" charset="0"/>
              </a:rPr>
              <a:t>realizează</a:t>
            </a:r>
            <a:r>
              <a:rPr lang="en-US" sz="1400" dirty="0">
                <a:latin typeface="Times New Roman" panose="02020603050405020304" pitchFamily="18" charset="0"/>
              </a:rPr>
              <a:t> </a:t>
            </a:r>
            <a:r>
              <a:rPr lang="en-US" sz="1400" b="1" dirty="0" err="1">
                <a:solidFill>
                  <a:srgbClr val="00B0F0"/>
                </a:solidFill>
                <a:latin typeface="Times New Roman" panose="02020603050405020304" pitchFamily="18" charset="0"/>
              </a:rPr>
              <a:t>planuri</a:t>
            </a:r>
            <a:r>
              <a:rPr lang="en-US" sz="1400" b="1" dirty="0">
                <a:solidFill>
                  <a:srgbClr val="00B0F0"/>
                </a:solidFill>
                <a:latin typeface="Times New Roman" panose="02020603050405020304" pitchFamily="18" charset="0"/>
              </a:rPr>
              <a:t> </a:t>
            </a:r>
            <a:r>
              <a:rPr lang="en-US" sz="1400" b="1" dirty="0" err="1">
                <a:solidFill>
                  <a:srgbClr val="00B0F0"/>
                </a:solidFill>
                <a:latin typeface="Times New Roman" panose="02020603050405020304" pitchFamily="18" charset="0"/>
              </a:rPr>
              <a:t>individualizate</a:t>
            </a:r>
            <a:r>
              <a:rPr lang="en-US" sz="1400" b="1" dirty="0">
                <a:solidFill>
                  <a:srgbClr val="00B0F0"/>
                </a:solidFill>
                <a:latin typeface="Times New Roman" panose="02020603050405020304" pitchFamily="18" charset="0"/>
              </a:rPr>
              <a:t> de </a:t>
            </a:r>
            <a:r>
              <a:rPr lang="en-US" sz="1400" b="1" dirty="0" err="1">
                <a:solidFill>
                  <a:srgbClr val="00B0F0"/>
                </a:solidFill>
                <a:latin typeface="Times New Roman" panose="02020603050405020304" pitchFamily="18" charset="0"/>
              </a:rPr>
              <a:t>învăţare</a:t>
            </a:r>
            <a:r>
              <a:rPr lang="en-US" sz="1400" dirty="0">
                <a:latin typeface="Times New Roman" panose="02020603050405020304" pitchFamily="18" charset="0"/>
              </a:rPr>
              <a:t>. </a:t>
            </a:r>
            <a:r>
              <a:rPr lang="en-US" sz="1400" dirty="0" err="1">
                <a:latin typeface="Times New Roman" panose="02020603050405020304" pitchFamily="18" charset="0"/>
              </a:rPr>
              <a:t>Acestea</a:t>
            </a:r>
            <a:r>
              <a:rPr lang="en-US" sz="1400" dirty="0">
                <a:latin typeface="Times New Roman" panose="02020603050405020304" pitchFamily="18" charset="0"/>
              </a:rPr>
              <a:t> </a:t>
            </a:r>
            <a:r>
              <a:rPr lang="en-US" sz="1400" dirty="0" err="1">
                <a:latin typeface="Times New Roman" panose="02020603050405020304" pitchFamily="18" charset="0"/>
              </a:rPr>
              <a:t>reprezintă</a:t>
            </a:r>
            <a:r>
              <a:rPr lang="en-US" sz="1400" dirty="0">
                <a:latin typeface="Times New Roman" panose="02020603050405020304" pitchFamily="18" charset="0"/>
              </a:rPr>
              <a:t> un instrument de </a:t>
            </a:r>
            <a:r>
              <a:rPr lang="en-US" sz="1400" dirty="0" err="1">
                <a:latin typeface="Times New Roman" panose="02020603050405020304" pitchFamily="18" charset="0"/>
              </a:rPr>
              <a:t>planificare</a:t>
            </a:r>
            <a:r>
              <a:rPr lang="en-US" sz="1400" dirty="0">
                <a:latin typeface="Times New Roman" panose="02020603050405020304" pitchFamily="18" charset="0"/>
              </a:rPr>
              <a:t> </a:t>
            </a:r>
            <a:r>
              <a:rPr lang="en-US" sz="1400" dirty="0" err="1">
                <a:latin typeface="Times New Roman" panose="02020603050405020304" pitchFamily="18" charset="0"/>
              </a:rPr>
              <a:t>şi</a:t>
            </a:r>
            <a:r>
              <a:rPr lang="en-US" sz="1400" dirty="0">
                <a:latin typeface="Times New Roman" panose="02020603050405020304" pitchFamily="18" charset="0"/>
              </a:rPr>
              <a:t> </a:t>
            </a:r>
            <a:r>
              <a:rPr lang="en-US" sz="1400" dirty="0" err="1">
                <a:latin typeface="Times New Roman" panose="02020603050405020304" pitchFamily="18" charset="0"/>
              </a:rPr>
              <a:t>monitorizare</a:t>
            </a:r>
            <a:r>
              <a:rPr lang="en-US" sz="1400" dirty="0">
                <a:latin typeface="Times New Roman" panose="02020603050405020304" pitchFamily="18" charset="0"/>
              </a:rPr>
              <a:t> a </a:t>
            </a:r>
            <a:r>
              <a:rPr lang="en-US" sz="1400" dirty="0" err="1">
                <a:latin typeface="Times New Roman" panose="02020603050405020304" pitchFamily="18" charset="0"/>
              </a:rPr>
              <a:t>învăţării</a:t>
            </a:r>
            <a:r>
              <a:rPr lang="en-US" sz="1400" dirty="0">
                <a:latin typeface="Times New Roman" panose="02020603050405020304" pitchFamily="18" charset="0"/>
              </a:rPr>
              <a:t> la </a:t>
            </a:r>
            <a:r>
              <a:rPr lang="en-US" sz="1400" dirty="0" err="1">
                <a:latin typeface="Times New Roman" panose="02020603050405020304" pitchFamily="18" charset="0"/>
              </a:rPr>
              <a:t>nivelul</a:t>
            </a:r>
            <a:r>
              <a:rPr lang="en-US" sz="1400" dirty="0">
                <a:latin typeface="Times New Roman" panose="02020603050405020304" pitchFamily="18" charset="0"/>
              </a:rPr>
              <a:t> </a:t>
            </a:r>
            <a:r>
              <a:rPr lang="en-US" sz="1400" dirty="0" err="1">
                <a:latin typeface="Times New Roman" panose="02020603050405020304" pitchFamily="18" charset="0"/>
              </a:rPr>
              <a:t>fiecărui</a:t>
            </a:r>
            <a:r>
              <a:rPr lang="en-US" sz="1400" dirty="0">
                <a:latin typeface="Times New Roman" panose="02020603050405020304" pitchFamily="18" charset="0"/>
              </a:rPr>
              <a:t> </a:t>
            </a:r>
            <a:r>
              <a:rPr lang="en-US" sz="1400" dirty="0" err="1">
                <a:latin typeface="Times New Roman" panose="02020603050405020304" pitchFamily="18" charset="0"/>
              </a:rPr>
              <a:t>elev</a:t>
            </a:r>
            <a:r>
              <a:rPr lang="en-US" sz="1400" dirty="0">
                <a:latin typeface="Times New Roman" panose="02020603050405020304" pitchFamily="18" charset="0"/>
              </a:rPr>
              <a:t>, care </a:t>
            </a:r>
            <a:r>
              <a:rPr lang="en-US" sz="1400" dirty="0" err="1">
                <a:latin typeface="Times New Roman" panose="02020603050405020304" pitchFamily="18" charset="0"/>
              </a:rPr>
              <a:t>stă</a:t>
            </a:r>
            <a:r>
              <a:rPr lang="en-US" sz="1400" dirty="0">
                <a:latin typeface="Times New Roman" panose="02020603050405020304" pitchFamily="18" charset="0"/>
              </a:rPr>
              <a:t> la </a:t>
            </a:r>
            <a:r>
              <a:rPr lang="en-US" sz="1400" dirty="0" err="1">
                <a:latin typeface="Times New Roman" panose="02020603050405020304" pitchFamily="18" charset="0"/>
              </a:rPr>
              <a:t>baza</a:t>
            </a:r>
            <a:r>
              <a:rPr lang="en-US" sz="1400" dirty="0">
                <a:latin typeface="Times New Roman" panose="02020603050405020304" pitchFamily="18" charset="0"/>
              </a:rPr>
              <a:t> </a:t>
            </a:r>
            <a:r>
              <a:rPr lang="en-US" sz="1400" dirty="0" err="1">
                <a:latin typeface="Times New Roman" panose="02020603050405020304" pitchFamily="18" charset="0"/>
              </a:rPr>
              <a:t>individualizării</a:t>
            </a:r>
            <a:r>
              <a:rPr lang="en-US" sz="1400" dirty="0">
                <a:latin typeface="Times New Roman" panose="02020603050405020304" pitchFamily="18" charset="0"/>
              </a:rPr>
              <a:t> </a:t>
            </a:r>
            <a:r>
              <a:rPr lang="en-US" sz="1400" dirty="0" err="1">
                <a:latin typeface="Times New Roman" panose="02020603050405020304" pitchFamily="18" charset="0"/>
              </a:rPr>
              <a:t>oportunităţilor</a:t>
            </a:r>
            <a:r>
              <a:rPr lang="en-US" sz="1400" dirty="0">
                <a:latin typeface="Times New Roman" panose="02020603050405020304" pitchFamily="18" charset="0"/>
              </a:rPr>
              <a:t> de </a:t>
            </a:r>
            <a:r>
              <a:rPr lang="en-US" sz="1400" dirty="0" err="1">
                <a:latin typeface="Times New Roman" panose="02020603050405020304" pitchFamily="18" charset="0"/>
              </a:rPr>
              <a:t>învăţare</a:t>
            </a:r>
            <a:r>
              <a:rPr lang="en-US" sz="1400" dirty="0">
                <a:latin typeface="Times New Roman" panose="02020603050405020304" pitchFamily="18" charset="0"/>
              </a:rPr>
              <a:t> </a:t>
            </a:r>
            <a:r>
              <a:rPr lang="en-US" sz="1400" dirty="0" err="1">
                <a:latin typeface="Times New Roman" panose="02020603050405020304" pitchFamily="18" charset="0"/>
              </a:rPr>
              <a:t>pe</a:t>
            </a:r>
            <a:r>
              <a:rPr lang="en-US" sz="1400" dirty="0">
                <a:latin typeface="Times New Roman" panose="02020603050405020304" pitchFamily="18" charset="0"/>
              </a:rPr>
              <a:t> care le </a:t>
            </a:r>
            <a:r>
              <a:rPr lang="en-US" sz="1400" dirty="0" err="1">
                <a:latin typeface="Times New Roman" panose="02020603050405020304" pitchFamily="18" charset="0"/>
              </a:rPr>
              <a:t>oferă</a:t>
            </a:r>
            <a:r>
              <a:rPr lang="en-US" sz="1400" dirty="0">
                <a:latin typeface="Times New Roman" panose="02020603050405020304" pitchFamily="18" charset="0"/>
              </a:rPr>
              <a:t> </a:t>
            </a:r>
            <a:r>
              <a:rPr lang="en-US" sz="1400" dirty="0" err="1">
                <a:latin typeface="Times New Roman" panose="02020603050405020304" pitchFamily="18" charset="0"/>
              </a:rPr>
              <a:t>şcoala</a:t>
            </a:r>
            <a:r>
              <a:rPr lang="en-US" sz="1400" dirty="0">
                <a:latin typeface="Times New Roman" panose="02020603050405020304" pitchFamily="18" charset="0"/>
              </a:rPr>
              <a:t>.</a:t>
            </a:r>
          </a:p>
          <a:p>
            <a:endParaRPr lang="en-US" dirty="0"/>
          </a:p>
        </p:txBody>
      </p:sp>
      <p:sp>
        <p:nvSpPr>
          <p:cNvPr id="4" name="Rectangle 3"/>
          <p:cNvSpPr/>
          <p:nvPr/>
        </p:nvSpPr>
        <p:spPr>
          <a:xfrm>
            <a:off x="3048000" y="1305342"/>
            <a:ext cx="6096000" cy="369332"/>
          </a:xfrm>
          <a:prstGeom prst="rect">
            <a:avLst/>
          </a:prstGeom>
        </p:spPr>
        <p:txBody>
          <a:bodyPr>
            <a:spAutoFit/>
          </a:bodyPr>
          <a:lstStyle/>
          <a:p>
            <a:r>
              <a:rPr lang="en-US" dirty="0">
                <a:latin typeface="Times New Roman" panose="02020603050405020304" pitchFamily="18" charset="0"/>
              </a:rPr>
              <a:t> </a:t>
            </a:r>
          </a:p>
        </p:txBody>
      </p:sp>
    </p:spTree>
    <p:extLst>
      <p:ext uri="{BB962C8B-B14F-4D97-AF65-F5344CB8AC3E}">
        <p14:creationId xmlns:p14="http://schemas.microsoft.com/office/powerpoint/2010/main" val="3449430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curriculum</a:t>
            </a:r>
            <a:endParaRPr lang="en-US" dirty="0"/>
          </a:p>
        </p:txBody>
      </p:sp>
      <p:sp>
        <p:nvSpPr>
          <p:cNvPr id="3" name="Content Placeholder 2"/>
          <p:cNvSpPr>
            <a:spLocks noGrp="1"/>
          </p:cNvSpPr>
          <p:nvPr>
            <p:ph idx="1"/>
          </p:nvPr>
        </p:nvSpPr>
        <p:spPr/>
        <p:txBody>
          <a:bodyPr>
            <a:normAutofit fontScale="70000" lnSpcReduction="20000"/>
          </a:bodyPr>
          <a:lstStyle/>
          <a:p>
            <a:r>
              <a:rPr lang="pt-BR" dirty="0"/>
              <a:t> </a:t>
            </a:r>
            <a:r>
              <a:rPr lang="pt-BR" dirty="0">
                <a:latin typeface="Cambria" panose="02040503050406030204" pitchFamily="18" charset="0"/>
                <a:ea typeface="Cambria" panose="02040503050406030204" pitchFamily="18" charset="0"/>
              </a:rPr>
              <a:t>(4) Planul individual de învăţare are următoarele caracteristici:</a:t>
            </a:r>
          </a:p>
          <a:p>
            <a:r>
              <a:rPr lang="en-US" dirty="0">
                <a:latin typeface="Cambria" panose="02040503050406030204" pitchFamily="18" charset="0"/>
                <a:ea typeface="Cambria" panose="02040503050406030204" pitchFamily="18" charset="0"/>
              </a:rPr>
              <a:t>    a) </a:t>
            </a:r>
            <a:r>
              <a:rPr lang="en-US" dirty="0" err="1">
                <a:latin typeface="Cambria" panose="02040503050406030204" pitchFamily="18" charset="0"/>
                <a:ea typeface="Cambria" panose="02040503050406030204" pitchFamily="18" charset="0"/>
              </a:rPr>
              <a:t>porneşte</a:t>
            </a:r>
            <a:r>
              <a:rPr lang="en-US" dirty="0">
                <a:latin typeface="Cambria" panose="02040503050406030204" pitchFamily="18" charset="0"/>
                <a:ea typeface="Cambria" panose="02040503050406030204" pitchFamily="18" charset="0"/>
              </a:rPr>
              <a:t> de la </a:t>
            </a:r>
            <a:r>
              <a:rPr lang="en-US" dirty="0" err="1">
                <a:latin typeface="Cambria" panose="02040503050406030204" pitchFamily="18" charset="0"/>
                <a:ea typeface="Cambria" panose="02040503050406030204" pitchFamily="18" charset="0"/>
              </a:rPr>
              <a:t>rezultatele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evaluărilor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 cu </a:t>
            </a:r>
            <a:r>
              <a:rPr lang="en-US" dirty="0" err="1">
                <a:latin typeface="Cambria" panose="02040503050406030204" pitchFamily="18" charset="0"/>
                <a:ea typeface="Cambria" panose="02040503050406030204" pitchFamily="18" charset="0"/>
              </a:rPr>
              <a:t>caracter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formativ</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sumativ</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b) </a:t>
            </a:r>
            <a:r>
              <a:rPr lang="en-US" dirty="0" err="1">
                <a:latin typeface="Cambria" panose="02040503050406030204" pitchFamily="18" charset="0"/>
                <a:ea typeface="Cambria" panose="02040503050406030204" pitchFamily="18" charset="0"/>
              </a:rPr>
              <a:t>ia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considerare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nevoile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învăţare</a:t>
            </a:r>
            <a:r>
              <a:rPr lang="en-US" dirty="0">
                <a:latin typeface="Cambria" panose="02040503050406030204" pitchFamily="18" charset="0"/>
                <a:ea typeface="Cambria" panose="02040503050406030204" pitchFamily="18" charset="0"/>
              </a:rPr>
              <a:t> ale </a:t>
            </a:r>
            <a:r>
              <a:rPr lang="en-US" dirty="0" err="1">
                <a:latin typeface="Cambria" panose="02040503050406030204" pitchFamily="18" charset="0"/>
                <a:ea typeface="Cambria" panose="02040503050406030204" pitchFamily="18" charset="0"/>
              </a:rPr>
              <a:t>fiecărui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a:t>
            </a:r>
            <a:r>
              <a:rPr lang="en-US" dirty="0">
                <a:latin typeface="Cambria" panose="02040503050406030204" pitchFamily="18" charset="0"/>
                <a:ea typeface="Cambria" panose="02040503050406030204" pitchFamily="18" charset="0"/>
              </a:rPr>
              <a:t>, care </a:t>
            </a:r>
            <a:r>
              <a:rPr lang="en-US" dirty="0" err="1">
                <a:latin typeface="Cambria" panose="02040503050406030204" pitchFamily="18" charset="0"/>
                <a:ea typeface="Cambria" panose="02040503050406030204" pitchFamily="18" charset="0"/>
              </a:rPr>
              <a:t>sunt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diferite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prin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urmare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trebuie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abordate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diferit</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c) </a:t>
            </a:r>
            <a:r>
              <a:rPr lang="en-US" dirty="0" err="1">
                <a:latin typeface="Cambria" panose="02040503050406030204" pitchFamily="18" charset="0"/>
                <a:ea typeface="Cambria" panose="02040503050406030204" pitchFamily="18" charset="0"/>
              </a:rPr>
              <a:t>valorifică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experienţele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anterioare</a:t>
            </a:r>
            <a:r>
              <a:rPr lang="en-US" dirty="0">
                <a:latin typeface="Cambria" panose="02040503050406030204" pitchFamily="18" charset="0"/>
                <a:ea typeface="Cambria" panose="02040503050406030204" pitchFamily="18" charset="0"/>
              </a:rPr>
              <a:t> ale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d) </a:t>
            </a:r>
            <a:r>
              <a:rPr lang="en-US" dirty="0" err="1">
                <a:latin typeface="Cambria" panose="02040503050406030204" pitchFamily="18" charset="0"/>
                <a:ea typeface="Cambria" panose="02040503050406030204" pitchFamily="18" charset="0"/>
              </a:rPr>
              <a:t>stabileşte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obiectivele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termen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imediat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termen</a:t>
            </a:r>
            <a:r>
              <a:rPr lang="en-US" dirty="0">
                <a:latin typeface="Cambria" panose="02040503050406030204" pitchFamily="18" charset="0"/>
                <a:ea typeface="Cambria" panose="02040503050406030204" pitchFamily="18" charset="0"/>
              </a:rPr>
              <a:t> lung ale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e) </a:t>
            </a:r>
            <a:r>
              <a:rPr lang="en-US" dirty="0" err="1">
                <a:latin typeface="Cambria" panose="02040503050406030204" pitchFamily="18" charset="0"/>
                <a:ea typeface="Cambria" panose="02040503050406030204" pitchFamily="18" charset="0"/>
              </a:rPr>
              <a:t>proiectează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noile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experienţe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funcţie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nevoile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interesele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ritmul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f) </a:t>
            </a:r>
            <a:r>
              <a:rPr lang="en-US" dirty="0" err="1">
                <a:latin typeface="Cambria" panose="02040503050406030204" pitchFamily="18" charset="0"/>
                <a:ea typeface="Cambria" panose="02040503050406030204" pitchFamily="18" charset="0"/>
              </a:rPr>
              <a:t>este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dezvoltat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urma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interacţiunii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dintre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profesor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părinte</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(5) </a:t>
            </a:r>
            <a:r>
              <a:rPr lang="en-US" dirty="0" err="1">
                <a:latin typeface="Cambria" panose="02040503050406030204" pitchFamily="18" charset="0"/>
                <a:ea typeface="Cambria" panose="02040503050406030204" pitchFamily="18" charset="0"/>
              </a:rPr>
              <a:t>Planul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individualizat</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este</a:t>
            </a:r>
            <a:r>
              <a:rPr lang="en-US" dirty="0">
                <a:latin typeface="Cambria" panose="02040503050406030204" pitchFamily="18" charset="0"/>
                <a:ea typeface="Cambria" panose="02040503050406030204" pitchFamily="18" charset="0"/>
              </a:rPr>
              <a:t> parte </a:t>
            </a:r>
            <a:r>
              <a:rPr lang="en-US" dirty="0" err="1">
                <a:latin typeface="Cambria" panose="02040503050406030204" pitchFamily="18" charset="0"/>
                <a:ea typeface="Cambria" panose="02040503050406030204" pitchFamily="18" charset="0"/>
              </a:rPr>
              <a:t>componentă</a:t>
            </a:r>
            <a:r>
              <a:rPr lang="en-US" dirty="0">
                <a:latin typeface="Cambria" panose="02040503050406030204" pitchFamily="18" charset="0"/>
                <a:ea typeface="Cambria" panose="02040503050406030204" pitchFamily="18" charset="0"/>
              </a:rPr>
              <a:t> a </a:t>
            </a:r>
            <a:r>
              <a:rPr lang="en-US" dirty="0" err="1">
                <a:latin typeface="Cambria" panose="02040503050406030204" pitchFamily="18" charset="0"/>
                <a:ea typeface="Cambria" panose="02040503050406030204" pitchFamily="18" charset="0"/>
              </a:rPr>
              <a:t>portofoliului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educaţional</a:t>
            </a:r>
            <a:r>
              <a:rPr lang="en-US" dirty="0">
                <a:latin typeface="Cambria" panose="02040503050406030204" pitchFamily="18" charset="0"/>
                <a:ea typeface="Cambria" panose="02040503050406030204" pitchFamily="18" charset="0"/>
              </a:rPr>
              <a:t> al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(6)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învăţământul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preuniversitar</a:t>
            </a:r>
            <a:r>
              <a:rPr lang="en-US" dirty="0">
                <a:latin typeface="Cambria" panose="02040503050406030204" pitchFamily="18" charset="0"/>
                <a:ea typeface="Cambria" panose="02040503050406030204" pitchFamily="18" charset="0"/>
              </a:rPr>
              <a:t> se </a:t>
            </a:r>
            <a:r>
              <a:rPr lang="en-US" dirty="0" err="1">
                <a:latin typeface="Cambria" panose="02040503050406030204" pitchFamily="18" charset="0"/>
                <a:ea typeface="Cambria" panose="02040503050406030204" pitchFamily="18" charset="0"/>
              </a:rPr>
              <a:t>aplică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curriculumul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naţional</a:t>
            </a:r>
            <a:r>
              <a:rPr lang="en-US" dirty="0">
                <a:latin typeface="Cambria" panose="02040503050406030204" pitchFamily="18" charset="0"/>
                <a:ea typeface="Cambria" panose="02040503050406030204" pitchFamily="18" charset="0"/>
              </a:rPr>
              <a:t>, care </a:t>
            </a:r>
            <a:r>
              <a:rPr lang="en-US" dirty="0" err="1">
                <a:latin typeface="Cambria" panose="02040503050406030204" pitchFamily="18" charset="0"/>
                <a:ea typeface="Cambria" panose="02040503050406030204" pitchFamily="18" charset="0"/>
              </a:rPr>
              <a:t>oferă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oportunităţi</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pentru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astfel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încât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fiecare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valorifice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potenţialul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funcţie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pregătire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nevoi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interese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cunoaştere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vederea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integrării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participării</a:t>
            </a:r>
            <a:r>
              <a:rPr lang="en-US" dirty="0">
                <a:latin typeface="Cambria" panose="02040503050406030204" pitchFamily="18" charset="0"/>
                <a:ea typeface="Cambria" panose="02040503050406030204" pitchFamily="18" charset="0"/>
              </a:rPr>
              <a:t> active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societate</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(7) </a:t>
            </a:r>
            <a:r>
              <a:rPr lang="en-US" dirty="0" err="1">
                <a:latin typeface="Cambria" panose="02040503050406030204" pitchFamily="18" charset="0"/>
                <a:ea typeface="Cambria" panose="02040503050406030204" pitchFamily="18" charset="0"/>
              </a:rPr>
              <a:t>Curriculumul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naţional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este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ansamblul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coerent</a:t>
            </a:r>
            <a:r>
              <a:rPr lang="en-US" dirty="0">
                <a:latin typeface="Cambria" panose="02040503050406030204" pitchFamily="18" charset="0"/>
                <a:ea typeface="Cambria" panose="02040503050406030204" pitchFamily="18" charset="0"/>
              </a:rPr>
              <a:t> al </a:t>
            </a:r>
            <a:r>
              <a:rPr lang="en-US" dirty="0" err="1">
                <a:latin typeface="Cambria" panose="02040503050406030204" pitchFamily="18" charset="0"/>
                <a:ea typeface="Cambria" panose="02040503050406030204" pitchFamily="18" charset="0"/>
              </a:rPr>
              <a:t>elementelor</a:t>
            </a:r>
            <a:r>
              <a:rPr lang="en-US" dirty="0">
                <a:latin typeface="Cambria" panose="02040503050406030204" pitchFamily="18" charset="0"/>
                <a:ea typeface="Cambria" panose="02040503050406030204" pitchFamily="18" charset="0"/>
              </a:rPr>
              <a:t> care </a:t>
            </a:r>
            <a:r>
              <a:rPr lang="en-US" dirty="0" err="1">
                <a:latin typeface="Cambria" panose="02040503050406030204" pitchFamily="18" charset="0"/>
                <a:ea typeface="Cambria" panose="02040503050406030204" pitchFamily="18" charset="0"/>
              </a:rPr>
              <a:t>reglementează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activitatea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personalului</a:t>
            </a:r>
            <a:r>
              <a:rPr lang="en-US" dirty="0">
                <a:latin typeface="Cambria" panose="02040503050406030204" pitchFamily="18" charset="0"/>
                <a:ea typeface="Cambria" panose="02040503050406030204" pitchFamily="18" charset="0"/>
              </a:rPr>
              <a:t> didactic din </a:t>
            </a:r>
            <a:r>
              <a:rPr lang="en-US" dirty="0" err="1">
                <a:latin typeface="Cambria" panose="02040503050406030204" pitchFamily="18" charset="0"/>
                <a:ea typeface="Cambria" panose="02040503050406030204" pitchFamily="18" charset="0"/>
              </a:rPr>
              <a:t>învăţământul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preuniversitar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include </a:t>
            </a:r>
            <a:r>
              <a:rPr lang="en-US" dirty="0" err="1">
                <a:latin typeface="Cambria" panose="02040503050406030204" pitchFamily="18" charset="0"/>
                <a:ea typeface="Cambria" panose="02040503050406030204" pitchFamily="18" charset="0"/>
              </a:rPr>
              <a:t>planurile-cadru</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învăţământ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programele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şcolare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standardele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naţionale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evaluare</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(8) </a:t>
            </a:r>
            <a:r>
              <a:rPr lang="en-US" dirty="0" err="1">
                <a:latin typeface="Cambria" panose="02040503050406030204" pitchFamily="18" charset="0"/>
                <a:ea typeface="Cambria" panose="02040503050406030204" pitchFamily="18" charset="0"/>
              </a:rPr>
              <a:t>Manualele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şcolare</a:t>
            </a:r>
            <a:r>
              <a:rPr lang="en-US" dirty="0">
                <a:latin typeface="Cambria" panose="02040503050406030204" pitchFamily="18" charset="0"/>
                <a:ea typeface="Cambria" panose="02040503050406030204" pitchFamily="18" charset="0"/>
              </a:rPr>
              <a:t> alternative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metodologiile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specifice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aplicare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reprezintă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instrumente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sprijin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vederea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implementării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curriculumului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naţional</a:t>
            </a:r>
            <a:r>
              <a:rPr lang="en-US" dirty="0">
                <a:latin typeface="Cambria" panose="02040503050406030204" pitchFamily="18" charset="0"/>
                <a:ea typeface="Cambria" panose="02040503050406030204" pitchFamily="18" charset="0"/>
              </a:rPr>
              <a:t>.</a:t>
            </a:r>
          </a:p>
          <a:p>
            <a:endParaRPr lang="en-US" dirty="0"/>
          </a:p>
        </p:txBody>
      </p:sp>
    </p:spTree>
    <p:extLst>
      <p:ext uri="{BB962C8B-B14F-4D97-AF65-F5344CB8AC3E}">
        <p14:creationId xmlns:p14="http://schemas.microsoft.com/office/powerpoint/2010/main" val="177022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Curriculum și planurile – cadru de învățământ</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latin typeface="Cambria" panose="02040503050406030204" pitchFamily="18" charset="0"/>
                <a:ea typeface="Cambria" panose="02040503050406030204" pitchFamily="18" charset="0"/>
              </a:rPr>
              <a:t>ART. 86</a:t>
            </a:r>
          </a:p>
          <a:p>
            <a:r>
              <a:rPr lang="en-US" dirty="0">
                <a:latin typeface="Cambria" panose="02040503050406030204" pitchFamily="18" charset="0"/>
                <a:ea typeface="Cambria" panose="02040503050406030204" pitchFamily="18" charset="0"/>
              </a:rPr>
              <a:t>    (1</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În</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planurile-cadru</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sunt</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prevăzute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disciplinele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domeniile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studiu</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modulele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pregătire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obligatorii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opţionale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precum</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bugetul</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timp</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alocat</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acestora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Planurile-cadru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vor</a:t>
            </a:r>
            <a:r>
              <a:rPr lang="en-US" dirty="0">
                <a:latin typeface="Cambria" panose="02040503050406030204" pitchFamily="18" charset="0"/>
                <a:ea typeface="Cambria" panose="02040503050406030204" pitchFamily="18" charset="0"/>
              </a:rPr>
              <a:t> fi evaluate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după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caz</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revizuite</a:t>
            </a:r>
            <a:r>
              <a:rPr lang="en-US" dirty="0">
                <a:latin typeface="Cambria" panose="02040503050406030204" pitchFamily="18" charset="0"/>
                <a:ea typeface="Cambria" panose="02040503050406030204" pitchFamily="18" charset="0"/>
              </a:rPr>
              <a:t> periodic, </a:t>
            </a:r>
            <a:r>
              <a:rPr lang="en-US" dirty="0" err="1">
                <a:latin typeface="Cambria" panose="02040503050406030204" pitchFamily="18" charset="0"/>
                <a:ea typeface="Cambria" panose="02040503050406030204" pitchFamily="18" charset="0"/>
              </a:rPr>
              <a:t>iar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modificările</a:t>
            </a:r>
            <a:r>
              <a:rPr lang="en-US" dirty="0">
                <a:latin typeface="Cambria" panose="02040503050406030204" pitchFamily="18" charset="0"/>
                <a:ea typeface="Cambria" panose="02040503050406030204" pitchFamily="18" charset="0"/>
              </a:rPr>
              <a:t> nu </a:t>
            </a:r>
            <a:r>
              <a:rPr lang="en-US" dirty="0" err="1">
                <a:latin typeface="Cambria" panose="02040503050406030204" pitchFamily="18" charset="0"/>
                <a:ea typeface="Cambria" panose="02040503050406030204" pitchFamily="18" charset="0"/>
              </a:rPr>
              <a:t>vor</a:t>
            </a:r>
            <a:r>
              <a:rPr lang="en-US" dirty="0">
                <a:latin typeface="Cambria" panose="02040503050406030204" pitchFamily="18" charset="0"/>
                <a:ea typeface="Cambria" panose="02040503050406030204" pitchFamily="18" charset="0"/>
              </a:rPr>
              <a:t> produce </a:t>
            </a:r>
            <a:r>
              <a:rPr lang="en-US" dirty="0" err="1">
                <a:latin typeface="Cambria" panose="02040503050406030204" pitchFamily="18" charset="0"/>
                <a:ea typeface="Cambria" panose="02040503050406030204" pitchFamily="18" charset="0"/>
              </a:rPr>
              <a:t>efecte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timpul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anului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şcolar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curs.</a:t>
            </a:r>
          </a:p>
          <a:p>
            <a:r>
              <a:rPr lang="en-US" dirty="0">
                <a:latin typeface="Cambria" panose="02040503050406030204" pitchFamily="18" charset="0"/>
                <a:ea typeface="Cambria" panose="02040503050406030204" pitchFamily="18" charset="0"/>
              </a:rPr>
              <a:t>    (2) </a:t>
            </a:r>
            <a:r>
              <a:rPr lang="ro-RO" dirty="0">
                <a:solidFill>
                  <a:srgbClr val="00B0F0"/>
                </a:solidFill>
                <a:latin typeface="Cambria" panose="02040503050406030204" pitchFamily="18" charset="0"/>
                <a:ea typeface="Cambria" panose="02040503050406030204" pitchFamily="18" charset="0"/>
              </a:rPr>
              <a:t>Trunchiul comun se constituie </a:t>
            </a:r>
            <a:r>
              <a:rPr lang="en-US" dirty="0">
                <a:solidFill>
                  <a:srgbClr val="00B0F0"/>
                </a:solidFill>
                <a:latin typeface="Cambria" panose="02040503050406030204" pitchFamily="18" charset="0"/>
                <a:ea typeface="Cambria" panose="02040503050406030204" pitchFamily="18" charset="0"/>
              </a:rPr>
              <a:t>din </a:t>
            </a:r>
            <a:r>
              <a:rPr lang="en-US" dirty="0" err="1">
                <a:solidFill>
                  <a:srgbClr val="00B0F0"/>
                </a:solidFill>
                <a:latin typeface="Cambria" panose="02040503050406030204" pitchFamily="18" charset="0"/>
                <a:ea typeface="Cambria" panose="02040503050406030204" pitchFamily="18" charset="0"/>
              </a:rPr>
              <a:t>disciplinele</a:t>
            </a:r>
            <a:r>
              <a:rPr lang="en-US" dirty="0">
                <a:solidFill>
                  <a:srgbClr val="00B0F0"/>
                </a:solidFill>
                <a:latin typeface="Cambria" panose="02040503050406030204" pitchFamily="18" charset="0"/>
                <a:ea typeface="Cambria" panose="02040503050406030204" pitchFamily="18" charset="0"/>
              </a:rPr>
              <a:t>/</a:t>
            </a:r>
            <a:r>
              <a:rPr lang="en-US" dirty="0" err="1">
                <a:solidFill>
                  <a:srgbClr val="00B0F0"/>
                </a:solidFill>
                <a:latin typeface="Cambria" panose="02040503050406030204" pitchFamily="18" charset="0"/>
                <a:ea typeface="Cambria" panose="02040503050406030204" pitchFamily="18" charset="0"/>
              </a:rPr>
              <a:t>domeniile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studiu</a:t>
            </a:r>
            <a:r>
              <a:rPr lang="en-US" dirty="0">
                <a:solidFill>
                  <a:srgbClr val="00B0F0"/>
                </a:solidFill>
                <a:latin typeface="Cambria" panose="02040503050406030204" pitchFamily="18" charset="0"/>
                <a:ea typeface="Cambria" panose="02040503050406030204" pitchFamily="18" charset="0"/>
              </a:rPr>
              <a:t>/</a:t>
            </a:r>
            <a:r>
              <a:rPr lang="en-US" dirty="0" err="1">
                <a:solidFill>
                  <a:srgbClr val="00B0F0"/>
                </a:solidFill>
                <a:latin typeface="Cambria" panose="02040503050406030204" pitchFamily="18" charset="0"/>
                <a:ea typeface="Cambria" panose="02040503050406030204" pitchFamily="18" charset="0"/>
              </a:rPr>
              <a:t>modulele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pregătire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obligatorii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pentru</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toţi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elevii</a:t>
            </a:r>
            <a:r>
              <a:rPr lang="en-US" dirty="0">
                <a:solidFill>
                  <a:srgbClr val="00B0F0"/>
                </a:solidFill>
                <a:latin typeface="Cambria" panose="02040503050406030204" pitchFamily="18" charset="0"/>
                <a:ea typeface="Cambria" panose="02040503050406030204" pitchFamily="18" charset="0"/>
              </a:rPr>
              <a:t> din </a:t>
            </a:r>
            <a:r>
              <a:rPr lang="en-US" dirty="0" err="1">
                <a:solidFill>
                  <a:srgbClr val="00B0F0"/>
                </a:solidFill>
                <a:latin typeface="Cambria" panose="02040503050406030204" pitchFamily="18" charset="0"/>
                <a:ea typeface="Cambria" panose="02040503050406030204" pitchFamily="18" charset="0"/>
              </a:rPr>
              <a:t>învăţământul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primar</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gimnazial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liceal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indiferent</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filieră</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profil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specializare</a:t>
            </a:r>
            <a:r>
              <a:rPr lang="en-US" dirty="0">
                <a:solidFill>
                  <a:srgbClr val="00B0F0"/>
                </a:solidFill>
                <a:latin typeface="Cambria" panose="02040503050406030204" pitchFamily="18" charset="0"/>
                <a:ea typeface="Cambria" panose="02040503050406030204" pitchFamily="18" charset="0"/>
              </a:rPr>
              <a:t>/</a:t>
            </a:r>
            <a:r>
              <a:rPr lang="en-US" dirty="0" err="1">
                <a:solidFill>
                  <a:srgbClr val="00B0F0"/>
                </a:solidFill>
                <a:latin typeface="Cambria" panose="02040503050406030204" pitchFamily="18" charset="0"/>
                <a:ea typeface="Cambria" panose="02040503050406030204" pitchFamily="18" charset="0"/>
              </a:rPr>
              <a:t>calificare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profesională</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se </a:t>
            </a:r>
            <a:r>
              <a:rPr lang="en-US" dirty="0" err="1">
                <a:solidFill>
                  <a:srgbClr val="00B0F0"/>
                </a:solidFill>
                <a:latin typeface="Cambria" panose="02040503050406030204" pitchFamily="18" charset="0"/>
                <a:ea typeface="Cambria" panose="02040503050406030204" pitchFamily="18" charset="0"/>
              </a:rPr>
              <a:t>stabileşte</a:t>
            </a:r>
            <a:r>
              <a:rPr lang="en-US" dirty="0">
                <a:solidFill>
                  <a:srgbClr val="00B0F0"/>
                </a:solidFill>
                <a:latin typeface="Cambria" panose="02040503050406030204" pitchFamily="18" charset="0"/>
                <a:ea typeface="Cambria" panose="02040503050406030204" pitchFamily="18" charset="0"/>
              </a:rPr>
              <a:t> la </a:t>
            </a:r>
            <a:r>
              <a:rPr lang="en-US" dirty="0" err="1">
                <a:solidFill>
                  <a:srgbClr val="00B0F0"/>
                </a:solidFill>
                <a:latin typeface="Cambria" panose="02040503050406030204" pitchFamily="18" charset="0"/>
                <a:ea typeface="Cambria" panose="02040503050406030204" pitchFamily="18" charset="0"/>
              </a:rPr>
              <a:t>nivel</a:t>
            </a:r>
            <a:r>
              <a:rPr lang="en-US" dirty="0">
                <a:solidFill>
                  <a:srgbClr val="00B0F0"/>
                </a:solidFill>
                <a:latin typeface="Cambria" panose="02040503050406030204" pitchFamily="18" charset="0"/>
                <a:ea typeface="Cambria" panose="02040503050406030204" pitchFamily="18" charset="0"/>
              </a:rPr>
              <a:t> central </a:t>
            </a:r>
            <a:r>
              <a:rPr lang="en-US" dirty="0" err="1">
                <a:solidFill>
                  <a:srgbClr val="00B0F0"/>
                </a:solidFill>
                <a:latin typeface="Cambria" panose="02040503050406030204" pitchFamily="18" charset="0"/>
                <a:ea typeface="Cambria" panose="02040503050406030204" pitchFamily="18" charset="0"/>
              </a:rPr>
              <a:t>prin</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ordin</a:t>
            </a:r>
            <a:r>
              <a:rPr lang="en-US" dirty="0">
                <a:solidFill>
                  <a:srgbClr val="00B0F0"/>
                </a:solidFill>
                <a:latin typeface="Cambria" panose="02040503050406030204" pitchFamily="18" charset="0"/>
                <a:ea typeface="Cambria" panose="02040503050406030204" pitchFamily="18" charset="0"/>
              </a:rPr>
              <a:t> al </a:t>
            </a:r>
            <a:r>
              <a:rPr lang="en-US" dirty="0" err="1">
                <a:solidFill>
                  <a:srgbClr val="00B0F0"/>
                </a:solidFill>
                <a:latin typeface="Cambria" panose="02040503050406030204" pitchFamily="18" charset="0"/>
                <a:ea typeface="Cambria" panose="02040503050406030204" pitchFamily="18" charset="0"/>
              </a:rPr>
              <a:t>ministrului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educaţiei</a:t>
            </a:r>
            <a:r>
              <a:rPr lang="en-US" dirty="0">
                <a:solidFill>
                  <a:srgbClr val="00B0F0"/>
                </a:solidFill>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(3) </a:t>
            </a:r>
            <a:r>
              <a:rPr lang="en-US" dirty="0" err="1">
                <a:solidFill>
                  <a:srgbClr val="00B0F0"/>
                </a:solidFill>
                <a:latin typeface="Cambria" panose="02040503050406030204" pitchFamily="18" charset="0"/>
                <a:ea typeface="Cambria" panose="02040503050406030204" pitchFamily="18" charset="0"/>
              </a:rPr>
              <a:t>Curriculumul</a:t>
            </a:r>
            <a:r>
              <a:rPr lang="en-US" dirty="0">
                <a:solidFill>
                  <a:srgbClr val="00B0F0"/>
                </a:solidFill>
                <a:latin typeface="Cambria" panose="02040503050406030204" pitchFamily="18" charset="0"/>
                <a:ea typeface="Cambria" panose="02040503050406030204" pitchFamily="18" charset="0"/>
              </a:rPr>
              <a:t> la </a:t>
            </a:r>
            <a:r>
              <a:rPr lang="en-US" dirty="0" err="1">
                <a:solidFill>
                  <a:srgbClr val="00B0F0"/>
                </a:solidFill>
                <a:latin typeface="Cambria" panose="02040503050406030204" pitchFamily="18" charset="0"/>
                <a:ea typeface="Cambria" panose="02040503050406030204" pitchFamily="18" charset="0"/>
              </a:rPr>
              <a:t>decizia</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elevului</a:t>
            </a:r>
            <a:r>
              <a:rPr lang="en-US" dirty="0">
                <a:solidFill>
                  <a:srgbClr val="00B0F0"/>
                </a:solidFill>
                <a:latin typeface="Cambria" panose="02040503050406030204" pitchFamily="18" charset="0"/>
                <a:ea typeface="Cambria" panose="02040503050406030204" pitchFamily="18" charset="0"/>
              </a:rPr>
              <a:t> din </a:t>
            </a:r>
            <a:r>
              <a:rPr lang="en-US" dirty="0" err="1">
                <a:solidFill>
                  <a:srgbClr val="00B0F0"/>
                </a:solidFill>
                <a:latin typeface="Cambria" panose="02040503050406030204" pitchFamily="18" charset="0"/>
                <a:ea typeface="Cambria" panose="02040503050406030204" pitchFamily="18" charset="0"/>
              </a:rPr>
              <a:t>oferta</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şcolii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denumit</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în</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continuare</a:t>
            </a:r>
            <a:r>
              <a:rPr lang="en-US" dirty="0">
                <a:solidFill>
                  <a:srgbClr val="00B0F0"/>
                </a:solidFill>
                <a:latin typeface="Cambria" panose="02040503050406030204" pitchFamily="18" charset="0"/>
                <a:ea typeface="Cambria" panose="02040503050406030204" pitchFamily="18" charset="0"/>
              </a:rPr>
              <a:t> CDEOŞ, se </a:t>
            </a:r>
            <a:r>
              <a:rPr lang="en-US" dirty="0" err="1">
                <a:solidFill>
                  <a:srgbClr val="00B0F0"/>
                </a:solidFill>
                <a:latin typeface="Cambria" panose="02040503050406030204" pitchFamily="18" charset="0"/>
                <a:ea typeface="Cambria" panose="02040503050406030204" pitchFamily="18" charset="0"/>
              </a:rPr>
              <a:t>constituie</a:t>
            </a:r>
            <a:r>
              <a:rPr lang="en-US" dirty="0">
                <a:solidFill>
                  <a:srgbClr val="00B0F0"/>
                </a:solidFill>
                <a:latin typeface="Cambria" panose="02040503050406030204" pitchFamily="18" charset="0"/>
                <a:ea typeface="Cambria" panose="02040503050406030204" pitchFamily="18" charset="0"/>
              </a:rPr>
              <a:t> din </a:t>
            </a:r>
            <a:r>
              <a:rPr lang="en-US" dirty="0" err="1">
                <a:solidFill>
                  <a:srgbClr val="00B0F0"/>
                </a:solidFill>
                <a:latin typeface="Cambria" panose="02040503050406030204" pitchFamily="18" charset="0"/>
                <a:ea typeface="Cambria" panose="02040503050406030204" pitchFamily="18" charset="0"/>
              </a:rPr>
              <a:t>disciplinele</a:t>
            </a:r>
            <a:r>
              <a:rPr lang="en-US" dirty="0">
                <a:solidFill>
                  <a:srgbClr val="00B0F0"/>
                </a:solidFill>
                <a:latin typeface="Cambria" panose="02040503050406030204" pitchFamily="18" charset="0"/>
                <a:ea typeface="Cambria" panose="02040503050406030204" pitchFamily="18" charset="0"/>
              </a:rPr>
              <a:t>/</a:t>
            </a:r>
            <a:r>
              <a:rPr lang="en-US" dirty="0" err="1">
                <a:solidFill>
                  <a:srgbClr val="00B0F0"/>
                </a:solidFill>
                <a:latin typeface="Cambria" panose="02040503050406030204" pitchFamily="18" charset="0"/>
                <a:ea typeface="Cambria" panose="02040503050406030204" pitchFamily="18" charset="0"/>
              </a:rPr>
              <a:t>domeniile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studiu</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este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propus</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pentru</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toţi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elevii</a:t>
            </a:r>
            <a:r>
              <a:rPr lang="en-US" dirty="0">
                <a:solidFill>
                  <a:srgbClr val="00B0F0"/>
                </a:solidFill>
                <a:latin typeface="Cambria" panose="02040503050406030204" pitchFamily="18" charset="0"/>
                <a:ea typeface="Cambria" panose="02040503050406030204" pitchFamily="18" charset="0"/>
              </a:rPr>
              <a:t> din </a:t>
            </a:r>
            <a:r>
              <a:rPr lang="en-US" dirty="0" err="1">
                <a:solidFill>
                  <a:srgbClr val="00B0F0"/>
                </a:solidFill>
                <a:latin typeface="Cambria" panose="02040503050406030204" pitchFamily="18" charset="0"/>
                <a:ea typeface="Cambria" panose="02040503050406030204" pitchFamily="18" charset="0"/>
              </a:rPr>
              <a:t>învăţământul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primar</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gimnazial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liceal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filiera</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teoretică</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filiera</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vocaţională</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este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elaborat</a:t>
            </a:r>
            <a:r>
              <a:rPr lang="en-US" dirty="0">
                <a:solidFill>
                  <a:srgbClr val="00B0F0"/>
                </a:solidFill>
                <a:latin typeface="Cambria" panose="02040503050406030204" pitchFamily="18" charset="0"/>
                <a:ea typeface="Cambria" panose="02040503050406030204" pitchFamily="18" charset="0"/>
              </a:rPr>
              <a:t> la </a:t>
            </a:r>
            <a:r>
              <a:rPr lang="en-US" dirty="0" err="1">
                <a:solidFill>
                  <a:srgbClr val="00B0F0"/>
                </a:solidFill>
                <a:latin typeface="Cambria" panose="02040503050406030204" pitchFamily="18" charset="0"/>
                <a:ea typeface="Cambria" panose="02040503050406030204" pitchFamily="18" charset="0"/>
              </a:rPr>
              <a:t>nivel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naţional</a:t>
            </a:r>
            <a:r>
              <a:rPr lang="en-US" dirty="0">
                <a:solidFill>
                  <a:srgbClr val="00B0F0"/>
                </a:solidFill>
                <a:latin typeface="Cambria" panose="02040503050406030204" pitchFamily="18" charset="0"/>
                <a:ea typeface="Cambria" panose="02040503050406030204" pitchFamily="18" charset="0"/>
              </a:rPr>
              <a:t>, regional, local </a:t>
            </a:r>
            <a:r>
              <a:rPr lang="en-US" dirty="0" err="1">
                <a:solidFill>
                  <a:srgbClr val="00B0F0"/>
                </a:solidFill>
                <a:latin typeface="Cambria" panose="02040503050406030204" pitchFamily="18" charset="0"/>
                <a:ea typeface="Cambria" panose="02040503050406030204" pitchFamily="18" charset="0"/>
              </a:rPr>
              <a:t>sau</a:t>
            </a:r>
            <a:r>
              <a:rPr lang="en-US" dirty="0">
                <a:solidFill>
                  <a:srgbClr val="00B0F0"/>
                </a:solidFill>
                <a:latin typeface="Cambria" panose="02040503050406030204" pitchFamily="18" charset="0"/>
                <a:ea typeface="Cambria" panose="02040503050406030204" pitchFamily="18" charset="0"/>
              </a:rPr>
              <a:t> la </a:t>
            </a:r>
            <a:r>
              <a:rPr lang="en-US" dirty="0" err="1">
                <a:solidFill>
                  <a:srgbClr val="00B0F0"/>
                </a:solidFill>
                <a:latin typeface="Cambria" panose="02040503050406030204" pitchFamily="18" charset="0"/>
                <a:ea typeface="Cambria" panose="02040503050406030204" pitchFamily="18" charset="0"/>
              </a:rPr>
              <a:t>nivelul</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unităţii</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învăţământ</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Elevul</a:t>
            </a:r>
            <a:r>
              <a:rPr lang="en-US" dirty="0">
                <a:solidFill>
                  <a:srgbClr val="00B0F0"/>
                </a:solidFill>
                <a:latin typeface="Cambria" panose="02040503050406030204" pitchFamily="18" charset="0"/>
                <a:ea typeface="Cambria" panose="02040503050406030204" pitchFamily="18" charset="0"/>
              </a:rPr>
              <a:t> are </a:t>
            </a:r>
            <a:r>
              <a:rPr lang="en-US" dirty="0" err="1">
                <a:solidFill>
                  <a:srgbClr val="00B0F0"/>
                </a:solidFill>
                <a:latin typeface="Cambria" panose="02040503050406030204" pitchFamily="18" charset="0"/>
                <a:ea typeface="Cambria" panose="02040503050406030204" pitchFamily="18" charset="0"/>
              </a:rPr>
              <a:t>posibilitatea</a:t>
            </a:r>
            <a:r>
              <a:rPr lang="en-US" dirty="0">
                <a:solidFill>
                  <a:srgbClr val="00B0F0"/>
                </a:solidFill>
                <a:latin typeface="Cambria" panose="02040503050406030204" pitchFamily="18" charset="0"/>
                <a:ea typeface="Cambria" panose="02040503050406030204" pitchFamily="18" charset="0"/>
              </a:rPr>
              <a:t> de a </a:t>
            </a:r>
            <a:r>
              <a:rPr lang="en-US" dirty="0" err="1">
                <a:solidFill>
                  <a:srgbClr val="00B0F0"/>
                </a:solidFill>
                <a:latin typeface="Cambria" panose="02040503050406030204" pitchFamily="18" charset="0"/>
                <a:ea typeface="Cambria" panose="02040503050406030204" pitchFamily="18" charset="0"/>
              </a:rPr>
              <a:t>alege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disciplinele</a:t>
            </a:r>
            <a:r>
              <a:rPr lang="en-US" dirty="0">
                <a:solidFill>
                  <a:srgbClr val="00B0F0"/>
                </a:solidFill>
                <a:latin typeface="Cambria" panose="02040503050406030204" pitchFamily="18" charset="0"/>
                <a:ea typeface="Cambria" panose="02040503050406030204" pitchFamily="18" charset="0"/>
              </a:rPr>
              <a:t>/</a:t>
            </a:r>
            <a:r>
              <a:rPr lang="en-US" dirty="0" err="1">
                <a:solidFill>
                  <a:srgbClr val="00B0F0"/>
                </a:solidFill>
                <a:latin typeface="Cambria" panose="02040503050406030204" pitchFamily="18" charset="0"/>
                <a:ea typeface="Cambria" panose="02040503050406030204" pitchFamily="18" charset="0"/>
              </a:rPr>
              <a:t>domeniile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studiu</a:t>
            </a:r>
            <a:r>
              <a:rPr lang="en-US" dirty="0">
                <a:solidFill>
                  <a:srgbClr val="00B0F0"/>
                </a:solidFill>
                <a:latin typeface="Cambria" panose="02040503050406030204" pitchFamily="18" charset="0"/>
                <a:ea typeface="Cambria" panose="02040503050406030204" pitchFamily="18" charset="0"/>
              </a:rPr>
              <a:t>, din </a:t>
            </a:r>
            <a:r>
              <a:rPr lang="en-US" dirty="0" err="1">
                <a:solidFill>
                  <a:srgbClr val="00B0F0"/>
                </a:solidFill>
                <a:latin typeface="Cambria" panose="02040503050406030204" pitchFamily="18" charset="0"/>
                <a:ea typeface="Cambria" panose="02040503050406030204" pitchFamily="18" charset="0"/>
              </a:rPr>
              <a:t>oferta</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şcolii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în</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funcţie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propriile</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nevoi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şi</a:t>
            </a:r>
            <a:r>
              <a:rPr lang="en-US" dirty="0">
                <a:solidFill>
                  <a:srgbClr val="00B0F0"/>
                </a:solidFill>
                <a:latin typeface="Cambria" panose="02040503050406030204" pitchFamily="18" charset="0"/>
                <a:ea typeface="Cambria" panose="02040503050406030204" pitchFamily="18" charset="0"/>
              </a:rPr>
              <a:t> </a:t>
            </a:r>
            <a:r>
              <a:rPr lang="en-US" dirty="0" err="1">
                <a:solidFill>
                  <a:srgbClr val="00B0F0"/>
                </a:solidFill>
                <a:latin typeface="Cambria" panose="02040503050406030204" pitchFamily="18" charset="0"/>
                <a:ea typeface="Cambria" panose="02040503050406030204" pitchFamily="18" charset="0"/>
              </a:rPr>
              <a:t>interese</a:t>
            </a:r>
            <a:r>
              <a:rPr lang="en-US" dirty="0">
                <a:solidFill>
                  <a:srgbClr val="00B0F0"/>
                </a:solidFill>
                <a:latin typeface="Cambria" panose="02040503050406030204" pitchFamily="18" charset="0"/>
                <a:ea typeface="Cambria" panose="02040503050406030204" pitchFamily="18" charset="0"/>
              </a:rPr>
              <a:t> de </a:t>
            </a:r>
            <a:r>
              <a:rPr lang="en-US" dirty="0" err="1">
                <a:solidFill>
                  <a:srgbClr val="00B0F0"/>
                </a:solidFill>
                <a:latin typeface="Cambria" panose="02040503050406030204" pitchFamily="18" charset="0"/>
                <a:ea typeface="Cambria" panose="02040503050406030204" pitchFamily="18" charset="0"/>
              </a:rPr>
              <a:t>cunoaştere</a:t>
            </a:r>
            <a:r>
              <a:rPr lang="en-US" dirty="0">
                <a:solidFill>
                  <a:srgbClr val="00B0F0"/>
                </a:solidFill>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(4) </a:t>
            </a:r>
            <a:r>
              <a:rPr lang="en-US" dirty="0" err="1">
                <a:latin typeface="Cambria" panose="02040503050406030204" pitchFamily="18" charset="0"/>
                <a:ea typeface="Cambria" panose="02040503050406030204" pitchFamily="18" charset="0"/>
              </a:rPr>
              <a:t>Implementarea</a:t>
            </a:r>
            <a:r>
              <a:rPr lang="en-US" dirty="0">
                <a:latin typeface="Cambria" panose="02040503050406030204" pitchFamily="18" charset="0"/>
                <a:ea typeface="Cambria" panose="02040503050406030204" pitchFamily="18" charset="0"/>
              </a:rPr>
              <a:t> CDEOŞ, conform </a:t>
            </a:r>
            <a:r>
              <a:rPr lang="en-US" dirty="0" err="1">
                <a:latin typeface="Cambria" panose="02040503050406030204" pitchFamily="18" charset="0"/>
                <a:ea typeface="Cambria" panose="02040503050406030204" pitchFamily="18" charset="0"/>
              </a:rPr>
              <a:t>alin</a:t>
            </a:r>
            <a:r>
              <a:rPr lang="en-US" dirty="0">
                <a:latin typeface="Cambria" panose="02040503050406030204" pitchFamily="18" charset="0"/>
                <a:ea typeface="Cambria" panose="02040503050406030204" pitchFamily="18" charset="0"/>
              </a:rPr>
              <a:t>. (3) </a:t>
            </a:r>
            <a:r>
              <a:rPr lang="en-US" dirty="0" err="1">
                <a:latin typeface="Cambria" panose="02040503050406030204" pitchFamily="18" charset="0"/>
                <a:ea typeface="Cambria" panose="02040503050406030204" pitchFamily="18" charset="0"/>
              </a:rPr>
              <a:t>este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obligatorie</a:t>
            </a:r>
            <a:r>
              <a:rPr lang="en-US" dirty="0">
                <a:latin typeface="Cambria" panose="02040503050406030204" pitchFamily="18" charset="0"/>
                <a:ea typeface="Cambria" panose="02040503050406030204" pitchFamily="18" charset="0"/>
              </a:rPr>
              <a:t>, se </a:t>
            </a:r>
            <a:r>
              <a:rPr lang="en-US" dirty="0" err="1">
                <a:latin typeface="Cambria" panose="02040503050406030204" pitchFamily="18" charset="0"/>
                <a:ea typeface="Cambria" panose="02040503050406030204" pitchFamily="18" charset="0"/>
              </a:rPr>
              <a:t>poate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desfăşura</a:t>
            </a:r>
            <a:r>
              <a:rPr lang="en-US" dirty="0">
                <a:latin typeface="Cambria" panose="02040503050406030204" pitchFamily="18" charset="0"/>
                <a:ea typeface="Cambria" panose="02040503050406030204" pitchFamily="18" charset="0"/>
              </a:rPr>
              <a:t> cu </a:t>
            </a:r>
            <a:r>
              <a:rPr lang="en-US" dirty="0" err="1">
                <a:latin typeface="Cambria" panose="02040503050406030204" pitchFamily="18" charset="0"/>
                <a:ea typeface="Cambria" panose="02040503050406030204" pitchFamily="18" charset="0"/>
              </a:rPr>
              <a:t>elevi</a:t>
            </a:r>
            <a:r>
              <a:rPr lang="en-US" dirty="0">
                <a:latin typeface="Cambria" panose="02040503050406030204" pitchFamily="18" charset="0"/>
                <a:ea typeface="Cambria" panose="02040503050406030204" pitchFamily="18" charset="0"/>
              </a:rPr>
              <a:t> din </a:t>
            </a:r>
            <a:r>
              <a:rPr lang="en-US" dirty="0" err="1">
                <a:latin typeface="Cambria" panose="02040503050406030204" pitchFamily="18" charset="0"/>
                <a:ea typeface="Cambria" panose="02040503050406030204" pitchFamily="18" charset="0"/>
              </a:rPr>
              <a:t>clase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diferite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poate</a:t>
            </a:r>
            <a:r>
              <a:rPr lang="en-US" dirty="0">
                <a:latin typeface="Cambria" panose="02040503050406030204" pitchFamily="18" charset="0"/>
                <a:ea typeface="Cambria" panose="02040503050406030204" pitchFamily="18" charset="0"/>
              </a:rPr>
              <a:t> fi </a:t>
            </a:r>
            <a:r>
              <a:rPr lang="en-US" dirty="0" err="1">
                <a:latin typeface="Cambria" panose="02040503050406030204" pitchFamily="18" charset="0"/>
                <a:ea typeface="Cambria" panose="02040503050406030204" pitchFamily="18" charset="0"/>
              </a:rPr>
              <a:t>implementată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sistem</a:t>
            </a:r>
            <a:r>
              <a:rPr lang="en-US" dirty="0">
                <a:latin typeface="Cambria" panose="02040503050406030204" pitchFamily="18" charset="0"/>
                <a:ea typeface="Cambria" panose="02040503050406030204" pitchFamily="18" charset="0"/>
              </a:rPr>
              <a:t> modular.</a:t>
            </a:r>
          </a:p>
          <a:p>
            <a:r>
              <a:rPr lang="en-US" dirty="0">
                <a:latin typeface="Cambria" panose="02040503050406030204" pitchFamily="18" charset="0"/>
                <a:ea typeface="Cambria" panose="02040503050406030204" pitchFamily="18" charset="0"/>
              </a:rPr>
              <a:t>    (5) </a:t>
            </a:r>
            <a:r>
              <a:rPr lang="en-US" dirty="0" err="1">
                <a:latin typeface="Cambria" panose="02040503050406030204" pitchFamily="18" charset="0"/>
                <a:ea typeface="Cambria" panose="02040503050406030204" pitchFamily="18" charset="0"/>
              </a:rPr>
              <a:t>Pentru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învăţământul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primar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gimnazial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liceal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filiera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teoretică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filiera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vocaţională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consiliul</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administraţie</a:t>
            </a:r>
            <a:r>
              <a:rPr lang="en-US" dirty="0">
                <a:latin typeface="Cambria" panose="02040503050406030204" pitchFamily="18" charset="0"/>
                <a:ea typeface="Cambria" panose="02040503050406030204" pitchFamily="18" charset="0"/>
              </a:rPr>
              <a:t> al </a:t>
            </a:r>
            <a:r>
              <a:rPr lang="en-US" dirty="0" err="1">
                <a:latin typeface="Cambria" panose="02040503050406030204" pitchFamily="18" charset="0"/>
                <a:ea typeface="Cambria" panose="02040503050406030204" pitchFamily="18" charset="0"/>
              </a:rPr>
              <a:t>unităţii</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învăţământ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stabileşte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curriculumul</a:t>
            </a:r>
            <a:r>
              <a:rPr lang="en-US" dirty="0">
                <a:latin typeface="Cambria" panose="02040503050406030204" pitchFamily="18" charset="0"/>
                <a:ea typeface="Cambria" panose="02040503050406030204" pitchFamily="18" charset="0"/>
              </a:rPr>
              <a:t> la </a:t>
            </a:r>
            <a:r>
              <a:rPr lang="en-US" dirty="0" err="1">
                <a:latin typeface="Cambria" panose="02040503050406030204" pitchFamily="18" charset="0"/>
                <a:ea typeface="Cambria" panose="02040503050406030204" pitchFamily="18" charset="0"/>
              </a:rPr>
              <a:t>decizia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elevului</a:t>
            </a:r>
            <a:r>
              <a:rPr lang="en-US" dirty="0">
                <a:latin typeface="Cambria" panose="02040503050406030204" pitchFamily="18" charset="0"/>
                <a:ea typeface="Cambria" panose="02040503050406030204" pitchFamily="18" charset="0"/>
              </a:rPr>
              <a:t> din </a:t>
            </a:r>
            <a:r>
              <a:rPr lang="en-US" dirty="0" err="1">
                <a:latin typeface="Cambria" panose="02040503050406030204" pitchFamily="18" charset="0"/>
                <a:ea typeface="Cambria" panose="02040503050406030204" pitchFamily="18" charset="0"/>
              </a:rPr>
              <a:t>oferta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şcolii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urma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consultării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elevilor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părinţilor</a:t>
            </a:r>
            <a:r>
              <a:rPr lang="en-US" dirty="0">
                <a:latin typeface="Cambria" panose="02040503050406030204" pitchFamily="18" charset="0"/>
                <a:ea typeface="Cambria" panose="02040503050406030204" pitchFamily="18" charset="0"/>
              </a:rPr>
              <a:t>/</a:t>
            </a:r>
            <a:r>
              <a:rPr lang="en-US" dirty="0" err="1">
                <a:latin typeface="Cambria" panose="02040503050406030204" pitchFamily="18" charset="0"/>
                <a:ea typeface="Cambria" panose="02040503050406030204" pitchFamily="18" charset="0"/>
              </a:rPr>
              <a:t>reprezentantului</a:t>
            </a:r>
            <a:r>
              <a:rPr lang="en-US" dirty="0">
                <a:latin typeface="Cambria" panose="02040503050406030204" pitchFamily="18" charset="0"/>
                <a:ea typeface="Cambria" panose="02040503050406030204" pitchFamily="18" charset="0"/>
              </a:rPr>
              <a:t> legal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baza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resurselor</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disponibile</a:t>
            </a:r>
            <a:r>
              <a:rPr lang="en-US" dirty="0">
                <a:latin typeface="Cambria" panose="02040503050406030204" pitchFamily="18" charset="0"/>
                <a:ea typeface="Cambria" panose="02040503050406030204" pitchFamily="18" charset="0"/>
              </a:rPr>
              <a:t>.</a:t>
            </a:r>
          </a:p>
          <a:p>
            <a:r>
              <a:rPr lang="en-US" dirty="0">
                <a:latin typeface="Cambria" panose="02040503050406030204" pitchFamily="18" charset="0"/>
                <a:ea typeface="Cambria" panose="02040503050406030204" pitchFamily="18" charset="0"/>
              </a:rPr>
              <a:t>    (6) </a:t>
            </a:r>
            <a:r>
              <a:rPr lang="en-US" dirty="0" err="1">
                <a:latin typeface="Cambria" panose="02040503050406030204" pitchFamily="18" charset="0"/>
                <a:ea typeface="Cambria" panose="02040503050406030204" pitchFamily="18" charset="0"/>
              </a:rPr>
              <a:t>Pentru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învăţământul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liceal</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tehnologic</a:t>
            </a:r>
            <a:r>
              <a:rPr lang="en-US" dirty="0">
                <a:latin typeface="Cambria" panose="02040503050406030204" pitchFamily="18" charset="0"/>
                <a:ea typeface="Cambria" panose="02040503050406030204" pitchFamily="18" charset="0"/>
              </a:rPr>
              <a:t>, CDEOŞ </a:t>
            </a:r>
            <a:r>
              <a:rPr lang="en-US" dirty="0" err="1">
                <a:latin typeface="Cambria" panose="02040503050406030204" pitchFamily="18" charset="0"/>
                <a:ea typeface="Cambria" panose="02040503050406030204" pitchFamily="18" charset="0"/>
              </a:rPr>
              <a:t>este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elaborat</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unitatea</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învăţământ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parteneriat</a:t>
            </a:r>
            <a:r>
              <a:rPr lang="en-US" dirty="0">
                <a:latin typeface="Cambria" panose="02040503050406030204" pitchFamily="18" charset="0"/>
                <a:ea typeface="Cambria" panose="02040503050406030204" pitchFamily="18" charset="0"/>
              </a:rPr>
              <a:t> cu </a:t>
            </a:r>
            <a:r>
              <a:rPr lang="en-US" dirty="0" err="1">
                <a:latin typeface="Cambria" panose="02040503050406030204" pitchFamily="18" charset="0"/>
                <a:ea typeface="Cambria" panose="02040503050406030204" pitchFamily="18" charset="0"/>
              </a:rPr>
              <a:t>operatorii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economici</a:t>
            </a:r>
            <a:r>
              <a:rPr lang="en-US" dirty="0">
                <a:latin typeface="Cambria" panose="02040503050406030204" pitchFamily="18" charset="0"/>
                <a:ea typeface="Cambria" panose="02040503050406030204" pitchFamily="18" charset="0"/>
              </a:rPr>
              <a:t>/</a:t>
            </a:r>
            <a:r>
              <a:rPr lang="en-US" dirty="0" err="1">
                <a:latin typeface="Cambria" panose="02040503050406030204" pitchFamily="18" charset="0"/>
                <a:ea typeface="Cambria" panose="02040503050406030204" pitchFamily="18" charset="0"/>
              </a:rPr>
              <a:t>autorităţile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administraţiei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publice</a:t>
            </a:r>
            <a:r>
              <a:rPr lang="en-US" dirty="0">
                <a:latin typeface="Cambria" panose="02040503050406030204" pitchFamily="18" charset="0"/>
                <a:ea typeface="Cambria" panose="02040503050406030204" pitchFamily="18" charset="0"/>
              </a:rPr>
              <a:t> locale, </a:t>
            </a:r>
            <a:r>
              <a:rPr lang="en-US" dirty="0" err="1">
                <a:latin typeface="Cambria" panose="02040503050406030204" pitchFamily="18" charset="0"/>
                <a:ea typeface="Cambria" panose="02040503050406030204" pitchFamily="18" charset="0"/>
              </a:rPr>
              <a:t>pentru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adaptarea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formării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profesionale</a:t>
            </a:r>
            <a:r>
              <a:rPr lang="en-US" dirty="0">
                <a:latin typeface="Cambria" panose="02040503050406030204" pitchFamily="18" charset="0"/>
                <a:ea typeface="Cambria" panose="02040503050406030204" pitchFamily="18" charset="0"/>
              </a:rPr>
              <a:t> a </a:t>
            </a:r>
            <a:r>
              <a:rPr lang="en-US" dirty="0" err="1">
                <a:latin typeface="Cambria" panose="02040503050406030204" pitchFamily="18" charset="0"/>
                <a:ea typeface="Cambria" panose="02040503050406030204" pitchFamily="18" charset="0"/>
              </a:rPr>
              <a:t>elevilor</a:t>
            </a:r>
            <a:r>
              <a:rPr lang="en-US" dirty="0">
                <a:latin typeface="Cambria" panose="02040503050406030204" pitchFamily="18" charset="0"/>
                <a:ea typeface="Cambria" panose="02040503050406030204" pitchFamily="18" charset="0"/>
              </a:rPr>
              <a:t> la </a:t>
            </a:r>
            <a:r>
              <a:rPr lang="en-US" dirty="0" err="1">
                <a:latin typeface="Cambria" panose="02040503050406030204" pitchFamily="18" charset="0"/>
                <a:ea typeface="Cambria" panose="02040503050406030204" pitchFamily="18" charset="0"/>
              </a:rPr>
              <a:t>nevoile</a:t>
            </a:r>
            <a:r>
              <a:rPr lang="en-US" dirty="0">
                <a:latin typeface="Cambria" panose="02040503050406030204" pitchFamily="18" charset="0"/>
                <a:ea typeface="Cambria" panose="02040503050406030204" pitchFamily="18" charset="0"/>
              </a:rPr>
              <a:t> locale ale </a:t>
            </a:r>
            <a:r>
              <a:rPr lang="en-US" dirty="0" err="1">
                <a:latin typeface="Cambria" panose="02040503050406030204" pitchFamily="18" charset="0"/>
                <a:ea typeface="Cambria" panose="02040503050406030204" pitchFamily="18" charset="0"/>
              </a:rPr>
              <a:t>pieţei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muncii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şi</a:t>
            </a:r>
            <a:r>
              <a:rPr lang="en-US" dirty="0">
                <a:latin typeface="Cambria" panose="02040503050406030204" pitchFamily="18" charset="0"/>
                <a:ea typeface="Cambria" panose="02040503050406030204" pitchFamily="18" charset="0"/>
              </a:rPr>
              <a:t> se </a:t>
            </a:r>
            <a:r>
              <a:rPr lang="en-US" dirty="0" err="1">
                <a:latin typeface="Cambria" panose="02040503050406030204" pitchFamily="18" charset="0"/>
                <a:ea typeface="Cambria" panose="02040503050406030204" pitchFamily="18" charset="0"/>
              </a:rPr>
              <a:t>implementează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durata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stagiilor</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pregătire</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practică</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în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funcţie</a:t>
            </a:r>
            <a:r>
              <a:rPr lang="en-US" dirty="0">
                <a:latin typeface="Cambria" panose="02040503050406030204" pitchFamily="18" charset="0"/>
                <a:ea typeface="Cambria" panose="02040503050406030204" pitchFamily="18" charset="0"/>
              </a:rPr>
              <a:t> de </a:t>
            </a:r>
            <a:r>
              <a:rPr lang="en-US" dirty="0" err="1">
                <a:latin typeface="Cambria" panose="02040503050406030204" pitchFamily="18" charset="0"/>
                <a:ea typeface="Cambria" panose="02040503050406030204" pitchFamily="18" charset="0"/>
              </a:rPr>
              <a:t>numărul</a:t>
            </a:r>
            <a:r>
              <a:rPr lang="en-US" dirty="0">
                <a:latin typeface="Cambria" panose="02040503050406030204" pitchFamily="18" charset="0"/>
                <a:ea typeface="Cambria" panose="02040503050406030204" pitchFamily="18" charset="0"/>
              </a:rPr>
              <a:t> de ore </a:t>
            </a:r>
            <a:r>
              <a:rPr lang="en-US" dirty="0" err="1">
                <a:latin typeface="Cambria" panose="02040503050406030204" pitchFamily="18" charset="0"/>
                <a:ea typeface="Cambria" panose="02040503050406030204" pitchFamily="18" charset="0"/>
              </a:rPr>
              <a:t>alocat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prin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planurile-cadru</a:t>
            </a:r>
            <a:r>
              <a:rPr lang="en-US" dirty="0">
                <a:latin typeface="Cambria" panose="02040503050406030204" pitchFamily="18" charset="0"/>
                <a:ea typeface="Cambria" panose="02040503050406030204" pitchFamily="18" charset="0"/>
              </a:rPr>
              <a:t>.</a:t>
            </a:r>
          </a:p>
          <a:p>
            <a:endParaRPr lang="en-US" dirty="0"/>
          </a:p>
        </p:txBody>
      </p:sp>
    </p:spTree>
    <p:extLst>
      <p:ext uri="{BB962C8B-B14F-4D97-AF65-F5344CB8AC3E}">
        <p14:creationId xmlns:p14="http://schemas.microsoft.com/office/powerpoint/2010/main" val="101845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dirty="0">
                <a:latin typeface="Cambria" panose="02040503050406030204" pitchFamily="18" charset="0"/>
                <a:ea typeface="Cambria" panose="02040503050406030204" pitchFamily="18" charset="0"/>
              </a:rPr>
              <a:t>Planurile cadru de învățământ și programele școlare</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pPr marL="0" indent="0">
              <a:buNone/>
            </a:pPr>
            <a:r>
              <a:rPr lang="ro-RO" sz="1400" dirty="0">
                <a:latin typeface="Cambria" panose="02040503050406030204" pitchFamily="18" charset="0"/>
                <a:ea typeface="Cambria" panose="02040503050406030204" pitchFamily="18" charset="0"/>
              </a:rPr>
              <a:t>ART. 88 (10) Planurile-cadru de învăţământ şi programele şcolare pentru disciplinele de studiu şi modulele de pregătire obligatorii din învăţământul preuniversitar au în vedere, în mod obligatoriu, includerea următoarelor teme: educaţie pentru mediu şi schimbări climatice, educaţie pentru sănătate, noţiuni pentru acordarea primului ajutor, educaţie financiară, educaţie juridică, educaţie antreprenorială, educaţie tehnologică, educaţie rutieră, educaţie civică, istorie şi civilizaţie locală, educaţie interculturală, educaţie pentru cetăţenie democratică, egalitate de şanse, etică, gândire critică, oratorie şi dezvoltare personală, educaţie pentru cetăţenie europeană, securitate cibernetică, educaţie pentru alimentaţie sănătoasă - </a:t>
            </a:r>
            <a:r>
              <a:rPr lang="ro-RO" sz="1400" dirty="0">
                <a:solidFill>
                  <a:srgbClr val="FF0000"/>
                </a:solidFill>
                <a:latin typeface="Cambria" panose="02040503050406030204" pitchFamily="18" charset="0"/>
                <a:ea typeface="Cambria" panose="02040503050406030204" pitchFamily="18" charset="0"/>
              </a:rPr>
              <a:t>LITERATURĂ</a:t>
            </a:r>
            <a:r>
              <a:rPr lang="ro-RO" sz="1400" dirty="0">
                <a:latin typeface="Cambria" panose="02040503050406030204" pitchFamily="18" charset="0"/>
                <a:ea typeface="Cambria" panose="02040503050406030204" pitchFamily="18" charset="0"/>
              </a:rPr>
              <a:t> .</a:t>
            </a:r>
            <a:endParaRPr lang="en-US" sz="1400" dirty="0">
              <a:latin typeface="Cambria" panose="02040503050406030204" pitchFamily="18" charset="0"/>
              <a:ea typeface="Cambria" panose="02040503050406030204" pitchFamily="18" charset="0"/>
            </a:endParaRPr>
          </a:p>
          <a:p>
            <a:pPr marL="0" indent="0">
              <a:buNone/>
            </a:pPr>
            <a:r>
              <a:rPr lang="ro-RO" sz="1400" dirty="0">
                <a:latin typeface="Cambria" panose="02040503050406030204" pitchFamily="18" charset="0"/>
                <a:ea typeface="Cambria" panose="02040503050406030204" pitchFamily="18" charset="0"/>
              </a:rPr>
              <a:t>(11) Pentru învăţământul primar, gimnazial şi liceal, filiera teoretică şi filiera vocaţională, programele şcolare pentru disciplinele care fac parte din CDEOŞ se pot elabora la nivel naţional sau la nivelul unităţilor de învăţământ, cu consultarea, după caz, a consiliului profesoral, consiliului şcolar al elevilor, a structurii asociative a părinţilor, precum şi a reprezentanţilor comunităţii locale sau a operatorilor economici cu care unitatea de învăţământ are parteneriate pentru pregătirea practică a elevilor. Acestea sunt aprobate de consiliul de administraţie al unităţii de învăţământ, în baza avizului de specialitate al comisiei pentru curriculum, după avizarea lor de către DJIP/DMBIP.</a:t>
            </a:r>
          </a:p>
          <a:p>
            <a:pPr marL="0" indent="0">
              <a:buNone/>
            </a:pPr>
            <a:r>
              <a:rPr lang="ro-RO" sz="1400" dirty="0">
                <a:latin typeface="Cambria" panose="02040503050406030204" pitchFamily="18" charset="0"/>
                <a:ea typeface="Cambria" panose="02040503050406030204" pitchFamily="18" charset="0"/>
              </a:rPr>
              <a:t>ART. 89</a:t>
            </a:r>
            <a:endParaRPr lang="en-US" sz="1400" dirty="0">
              <a:latin typeface="Cambria" panose="02040503050406030204" pitchFamily="18" charset="0"/>
              <a:ea typeface="Cambria" panose="02040503050406030204" pitchFamily="18" charset="0"/>
            </a:endParaRPr>
          </a:p>
          <a:p>
            <a:pPr marL="0" indent="0">
              <a:buNone/>
            </a:pPr>
            <a:r>
              <a:rPr lang="ro-RO" sz="1400" dirty="0">
                <a:latin typeface="Cambria" panose="02040503050406030204" pitchFamily="18" charset="0"/>
                <a:ea typeface="Cambria" panose="02040503050406030204" pitchFamily="18" charset="0"/>
              </a:rPr>
              <a:t> (3) Pentru fiecare disciplină şi domeniu de studiu, programa şcolară acoperă 75% din orele de predare şi de evaluare, lăsând la dispoziţia cadrului didactic 25% din timpul alocat disciplinei/domeniului de studiu respectiv – </a:t>
            </a:r>
            <a:r>
              <a:rPr lang="ro-RO" sz="1400" dirty="0">
                <a:solidFill>
                  <a:srgbClr val="FF0000"/>
                </a:solidFill>
                <a:latin typeface="Cambria" panose="02040503050406030204" pitchFamily="18" charset="0"/>
                <a:ea typeface="Cambria" panose="02040503050406030204" pitchFamily="18" charset="0"/>
              </a:rPr>
              <a:t>CONȚINUT SUPLIMENTAR</a:t>
            </a:r>
            <a:endParaRPr lang="en-US" sz="1400" dirty="0">
              <a:solidFill>
                <a:srgbClr val="FF0000"/>
              </a:solidFill>
              <a:latin typeface="Cambria" panose="02040503050406030204" pitchFamily="18" charset="0"/>
              <a:ea typeface="Cambria" panose="02040503050406030204" pitchFamily="18" charset="0"/>
            </a:endParaRPr>
          </a:p>
          <a:p>
            <a:endParaRPr lang="en-US" sz="1400" dirty="0">
              <a:latin typeface="Cambria" panose="02040503050406030204" pitchFamily="18" charset="0"/>
              <a:ea typeface="Cambria" panose="02040503050406030204" pitchFamily="18" charset="0"/>
            </a:endParaRPr>
          </a:p>
          <a:p>
            <a:endParaRPr lang="en-US"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1916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latin typeface="Cambria" panose="02040503050406030204" pitchFamily="18" charset="0"/>
                <a:ea typeface="Cambria" panose="02040503050406030204" pitchFamily="18" charset="0"/>
              </a:rPr>
              <a:t>PROFILUL DE FORMARE AL ABSOLVENTULUI</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92500" lnSpcReduction="10000"/>
          </a:bodyPr>
          <a:lstStyle/>
          <a:p>
            <a:r>
              <a:rPr lang="ro-RO" dirty="0"/>
              <a:t> </a:t>
            </a:r>
            <a:r>
              <a:rPr lang="ro-RO" dirty="0">
                <a:latin typeface="Cambria" panose="02040503050406030204" pitchFamily="18" charset="0"/>
                <a:ea typeface="Cambria" panose="02040503050406030204" pitchFamily="18" charset="0"/>
              </a:rPr>
              <a:t>ART. 91</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Curriculumul naţional pentru învăţământul primar, gimnazial şi liceal se axează pe competenţele-cheie promovate la nivel european, care determină profilul de formare a elevului:</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a) competenţă de citire, scriere şi înţelegere a mesajului;</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b) competenţă în multilingvism;</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c) competenţă matematică şi competenţă în ştiinţe, tehnologie şi inginerie;</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d) competenţă digitală, inclusiv de siguranţă pe internet şi securitate cibernetică;</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e) competenţă personală, socială şi de a învăţa să înveţi;</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f) competenţă civică, juridică şi de protejare a mediului;</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g) competenţă antreprenorială;</a:t>
            </a:r>
            <a:endParaRPr lang="en-US"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    h) competenţă de sensibilizare şi exprimare culturală.</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64191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RO" dirty="0">
                <a:latin typeface="Cambria" panose="02040503050406030204" pitchFamily="18" charset="0"/>
                <a:ea typeface="Cambria" panose="02040503050406030204" pitchFamily="18" charset="0"/>
              </a:rPr>
              <a:t>CLASE CU PREDARE A UNEI LIMBI MODERNE ÎN REGIM INTENSIV ȘI BILINGV</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ro-RO" dirty="0"/>
              <a:t>ART. 92</a:t>
            </a:r>
            <a:endParaRPr lang="en-US" dirty="0"/>
          </a:p>
          <a:p>
            <a:pPr marL="0" indent="0">
              <a:buNone/>
            </a:pPr>
            <a:r>
              <a:rPr lang="ro-RO" dirty="0">
                <a:latin typeface="Cambria" panose="02040503050406030204" pitchFamily="18" charset="0"/>
                <a:ea typeface="Cambria" panose="02040503050406030204" pitchFamily="18" charset="0"/>
              </a:rPr>
              <a:t> (1) În unităţile de învăţământ preuniversitar pot funcţiona clase cu predare a unei limbi moderne în regim intensiv, respectiv bilingv.</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(2) Clasele cu predare a unei limbi moderne în regim intensiv sau bilingv se pot organiza începând cu învăţământul primar.</a:t>
            </a:r>
            <a:endParaRPr lang="en-US" dirty="0">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(3) </a:t>
            </a:r>
            <a:r>
              <a:rPr lang="ro-RO" dirty="0">
                <a:solidFill>
                  <a:srgbClr val="0070C0"/>
                </a:solidFill>
                <a:latin typeface="Cambria" panose="02040503050406030204" pitchFamily="18" charset="0"/>
                <a:ea typeface="Cambria" panose="02040503050406030204" pitchFamily="18" charset="0"/>
              </a:rPr>
              <a:t>Prin clasă cu predare a unei limbi moderne în regim intensiv </a:t>
            </a:r>
            <a:r>
              <a:rPr lang="ro-RO" dirty="0">
                <a:latin typeface="Cambria" panose="02040503050406030204" pitchFamily="18" charset="0"/>
                <a:ea typeface="Cambria" panose="02040503050406030204" pitchFamily="18" charset="0"/>
              </a:rPr>
              <a:t>se înţelege acea clasă din învăţământul preuniversitar în care </a:t>
            </a:r>
            <a:r>
              <a:rPr lang="ro-RO" dirty="0">
                <a:solidFill>
                  <a:srgbClr val="0070C0"/>
                </a:solidFill>
                <a:latin typeface="Cambria" panose="02040503050406030204" pitchFamily="18" charset="0"/>
                <a:ea typeface="Cambria" panose="02040503050406030204" pitchFamily="18" charset="0"/>
              </a:rPr>
              <a:t>o</a:t>
            </a:r>
            <a:r>
              <a:rPr lang="ro-RO" dirty="0">
                <a:latin typeface="Cambria" panose="02040503050406030204" pitchFamily="18" charset="0"/>
                <a:ea typeface="Cambria" panose="02040503050406030204" pitchFamily="18" charset="0"/>
              </a:rPr>
              <a:t> </a:t>
            </a:r>
            <a:r>
              <a:rPr lang="ro-RO" dirty="0">
                <a:solidFill>
                  <a:srgbClr val="0070C0"/>
                </a:solidFill>
                <a:latin typeface="Cambria" panose="02040503050406030204" pitchFamily="18" charset="0"/>
                <a:ea typeface="Cambria" panose="02040503050406030204" pitchFamily="18" charset="0"/>
              </a:rPr>
              <a:t>limbă modernă se studiază într-un număr mai mare cu cel puţin 2 ore faţă de numărul de ore prevăzut în trunchiul comun prin planul-cadru de învăţământ, care se alocă din curriculumul la decizia elevului din oferta şcolii.</a:t>
            </a:r>
            <a:endParaRPr lang="en-US" dirty="0">
              <a:solidFill>
                <a:srgbClr val="0070C0"/>
              </a:solidFill>
              <a:latin typeface="Cambria" panose="02040503050406030204" pitchFamily="18" charset="0"/>
              <a:ea typeface="Cambria" panose="02040503050406030204" pitchFamily="18" charset="0"/>
            </a:endParaRPr>
          </a:p>
          <a:p>
            <a:pPr marL="0" indent="0">
              <a:buNone/>
            </a:pPr>
            <a:r>
              <a:rPr lang="ro-RO" dirty="0">
                <a:latin typeface="Cambria" panose="02040503050406030204" pitchFamily="18" charset="0"/>
                <a:ea typeface="Cambria" panose="02040503050406030204" pitchFamily="18" charset="0"/>
              </a:rPr>
              <a:t> (4) </a:t>
            </a:r>
            <a:r>
              <a:rPr lang="ro-RO" dirty="0">
                <a:solidFill>
                  <a:srgbClr val="0070C0"/>
                </a:solidFill>
                <a:latin typeface="Cambria" panose="02040503050406030204" pitchFamily="18" charset="0"/>
                <a:ea typeface="Cambria" panose="02040503050406030204" pitchFamily="18" charset="0"/>
              </a:rPr>
              <a:t>Prin clasă cu predare a unei limbi moderne în regim bilingv </a:t>
            </a:r>
            <a:r>
              <a:rPr lang="ro-RO" dirty="0">
                <a:latin typeface="Cambria" panose="02040503050406030204" pitchFamily="18" charset="0"/>
                <a:ea typeface="Cambria" panose="02040503050406030204" pitchFamily="18" charset="0"/>
              </a:rPr>
              <a:t>se înţelege acea clasă din învăţământul preuniversitar în </a:t>
            </a:r>
            <a:r>
              <a:rPr lang="ro-RO" dirty="0">
                <a:solidFill>
                  <a:srgbClr val="0070C0"/>
                </a:solidFill>
                <a:latin typeface="Cambria" panose="02040503050406030204" pitchFamily="18" charset="0"/>
                <a:ea typeface="Cambria" panose="02040503050406030204" pitchFamily="18" charset="0"/>
              </a:rPr>
              <a:t>care o limbă modernă se studiază într-un număr mai mare cu cel puţin 3 ore faţă de numărul de ore prevăzut în trunchiul comun prin planul-cadru de învăţământ, care se alocă din CDEOŞ.</a:t>
            </a:r>
            <a:r>
              <a:rPr lang="ro-RO" dirty="0">
                <a:latin typeface="Cambria" panose="02040503050406030204" pitchFamily="18" charset="0"/>
                <a:ea typeface="Cambria" panose="02040503050406030204" pitchFamily="18" charset="0"/>
              </a:rPr>
              <a:t> </a:t>
            </a:r>
            <a:r>
              <a:rPr lang="ro-RO" dirty="0">
                <a:solidFill>
                  <a:srgbClr val="0070C0"/>
                </a:solidFill>
                <a:latin typeface="Cambria" panose="02040503050406030204" pitchFamily="18" charset="0"/>
                <a:ea typeface="Cambria" panose="02040503050406030204" pitchFamily="18" charset="0"/>
              </a:rPr>
              <a:t>La clasele cu predare a unei limbi moderne în regim bilingv, cel puţin o treime din disciplinele nonlingvistice se studiază în limba modernă respectivă</a:t>
            </a:r>
            <a:r>
              <a:rPr lang="ro-RO" dirty="0">
                <a:solidFill>
                  <a:srgbClr val="0070C0"/>
                </a:solidFill>
              </a:rPr>
              <a:t>.</a:t>
            </a:r>
            <a:endParaRPr lang="en-US" dirty="0">
              <a:solidFill>
                <a:srgbClr val="0070C0"/>
              </a:solidFill>
            </a:endParaRPr>
          </a:p>
          <a:p>
            <a:endParaRPr lang="en-US" dirty="0"/>
          </a:p>
        </p:txBody>
      </p:sp>
    </p:spTree>
    <p:extLst>
      <p:ext uri="{BB962C8B-B14F-4D97-AF65-F5344CB8AC3E}">
        <p14:creationId xmlns:p14="http://schemas.microsoft.com/office/powerpoint/2010/main" val="42577699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0</TotalTime>
  <Words>3312</Words>
  <Application>Microsoft Office PowerPoint</Application>
  <PresentationFormat>Widescreen</PresentationFormat>
  <Paragraphs>132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Cambria</vt:lpstr>
      <vt:lpstr>Century Gothic</vt:lpstr>
      <vt:lpstr>Times New Roman</vt:lpstr>
      <vt:lpstr>Vapor Trail</vt:lpstr>
      <vt:lpstr>PowerPoint Presentation</vt:lpstr>
      <vt:lpstr>Formațiunile de studiu</vt:lpstr>
      <vt:lpstr>curriculum</vt:lpstr>
      <vt:lpstr>curriculum</vt:lpstr>
      <vt:lpstr>curriculum</vt:lpstr>
      <vt:lpstr>Curriculum și planurile – cadru de învățământ</vt:lpstr>
      <vt:lpstr>Planurile cadru de învățământ și programele școlare</vt:lpstr>
      <vt:lpstr>PROFILUL DE FORMARE AL ABSOLVENTULUI</vt:lpstr>
      <vt:lpstr>CLASE CU PREDARE A UNEI LIMBI MODERNE ÎN REGIM INTENSIV ȘI BILINGV</vt:lpstr>
      <vt:lpstr>EVALUAREA</vt:lpstr>
      <vt:lpstr>Portofoliul educațional</vt:lpstr>
      <vt:lpstr>Admiterea în Învățământul liceal</vt:lpstr>
      <vt:lpstr>Examenul național de bacalaureat</vt:lpstr>
      <vt:lpstr>Examenul național de bacalaureat</vt:lpstr>
      <vt:lpstr>Examenul național de bacalaureat</vt:lpstr>
      <vt:lpstr>Examenul național de bacalaureat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NAȚIONALĂ A INSPECTORILOR ȘCOLARI PENTRU LIMBI MODERNE</dc:title>
  <dc:creator>Rodica Cherciu</dc:creator>
  <cp:lastModifiedBy>User</cp:lastModifiedBy>
  <cp:revision>16</cp:revision>
  <dcterms:created xsi:type="dcterms:W3CDTF">2023-08-31T06:04:27Z</dcterms:created>
  <dcterms:modified xsi:type="dcterms:W3CDTF">2023-09-21T10:25:58Z</dcterms:modified>
</cp:coreProperties>
</file>