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6" r:id="rId10"/>
    <p:sldId id="269" r:id="rId11"/>
    <p:sldId id="268" r:id="rId12"/>
    <p:sldId id="270" r:id="rId13"/>
    <p:sldId id="267" r:id="rId14"/>
    <p:sldId id="265"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B6D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51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812DA-DDB7-9AE5-1265-97FA1E5F63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F72081-5134-B08D-1ADC-47BC580258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5A375E-C452-BDBB-778F-AB5B7BC517EB}"/>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5" name="Footer Placeholder 4">
            <a:extLst>
              <a:ext uri="{FF2B5EF4-FFF2-40B4-BE49-F238E27FC236}">
                <a16:creationId xmlns:a16="http://schemas.microsoft.com/office/drawing/2014/main" id="{17725B7F-6C91-E23B-116F-BBB1186870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7997FB-808E-24B5-C47D-95ED297FA73B}"/>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3428625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8E16E-3831-B4FD-8391-7D5F1E153E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3102495-93D6-1AB4-B96F-74FB5032B5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F88C03-7466-9F9C-C0EA-1DE8D76EB2C7}"/>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5" name="Footer Placeholder 4">
            <a:extLst>
              <a:ext uri="{FF2B5EF4-FFF2-40B4-BE49-F238E27FC236}">
                <a16:creationId xmlns:a16="http://schemas.microsoft.com/office/drawing/2014/main" id="{540E7385-63B7-1CCB-F7CC-52FED15E0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7C8CAB-6A30-1F6F-BFC1-598534BC8504}"/>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356306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93047F-CEBF-B7D5-0B25-6FDAFC9939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FBD1D-E9CB-A575-03F0-751D324DA2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6743D2-B4E4-D917-F2BA-F20C21D47578}"/>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5" name="Footer Placeholder 4">
            <a:extLst>
              <a:ext uri="{FF2B5EF4-FFF2-40B4-BE49-F238E27FC236}">
                <a16:creationId xmlns:a16="http://schemas.microsoft.com/office/drawing/2014/main" id="{6E09D8B4-8E03-85C5-7155-54681B63D1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63C3D-568E-45AA-3F74-A8BF0ACD508B}"/>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379016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22F80-8116-1BCA-B711-0B65E44307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098291-A0F3-2080-D630-5F5FC87E86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2F4607-D902-0855-EB75-BD0F9430B7DA}"/>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5" name="Footer Placeholder 4">
            <a:extLst>
              <a:ext uri="{FF2B5EF4-FFF2-40B4-BE49-F238E27FC236}">
                <a16:creationId xmlns:a16="http://schemas.microsoft.com/office/drawing/2014/main" id="{7B2968A7-3804-E17D-3BB2-A2B643FAE5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8B19EC-54F3-B4E6-C92F-861F57527459}"/>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3511967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93522-86BA-5C01-A881-AB2B206100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BE9A2B-03E3-CA5F-2420-95A088F7C6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7B1DEA-BF3E-9A26-46D0-E6AD3F0FF899}"/>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5" name="Footer Placeholder 4">
            <a:extLst>
              <a:ext uri="{FF2B5EF4-FFF2-40B4-BE49-F238E27FC236}">
                <a16:creationId xmlns:a16="http://schemas.microsoft.com/office/drawing/2014/main" id="{BB20B373-7CEA-8E37-A17B-64FF4060FE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F54D3-D363-8C3F-85B0-90BC2E6EA070}"/>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258231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F96D9-16BC-3C4C-A077-04769D8A33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A4A801-8E12-2596-D92A-C9C39BAAA4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2CEEEF-433F-5DCD-E6DD-88B9B0091C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A8376E-37E7-43AE-6DBD-8AA71EB98F28}"/>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6" name="Footer Placeholder 5">
            <a:extLst>
              <a:ext uri="{FF2B5EF4-FFF2-40B4-BE49-F238E27FC236}">
                <a16:creationId xmlns:a16="http://schemas.microsoft.com/office/drawing/2014/main" id="{C6219915-ADAD-C095-380F-5BA59D8120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4864C1-0155-4AB6-CA4A-09BDFE5CD8E4}"/>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136209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18CEF-675C-75C2-9859-55AC61CA99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B2E3B3-23C9-2B93-C051-F1802624E2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07D5C-F50E-3037-606D-3D54EFA06A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900C2E-48B4-23CD-A45C-E6EC2B20DF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A57B55-97C9-1DBE-3871-9187694C7B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4F3BB6-6F3F-A232-F98A-951058A42D65}"/>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8" name="Footer Placeholder 7">
            <a:extLst>
              <a:ext uri="{FF2B5EF4-FFF2-40B4-BE49-F238E27FC236}">
                <a16:creationId xmlns:a16="http://schemas.microsoft.com/office/drawing/2014/main" id="{EA6FAE76-40C4-9CAC-2E20-2D7D3129AA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167629-C901-1230-8E1F-4EFE21C0051B}"/>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3351640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A0406-6018-260C-09C1-8C848A2975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8173F3-62E8-744D-06AE-8A062647AA13}"/>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4" name="Footer Placeholder 3">
            <a:extLst>
              <a:ext uri="{FF2B5EF4-FFF2-40B4-BE49-F238E27FC236}">
                <a16:creationId xmlns:a16="http://schemas.microsoft.com/office/drawing/2014/main" id="{A152B499-FF48-6A0F-B015-21C177CBDD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60AFBE-5C14-7AF7-010C-5BE91025D9C1}"/>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2983507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93B569-FAD1-3BE6-A572-68A5BCC057F5}"/>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3" name="Footer Placeholder 2">
            <a:extLst>
              <a:ext uri="{FF2B5EF4-FFF2-40B4-BE49-F238E27FC236}">
                <a16:creationId xmlns:a16="http://schemas.microsoft.com/office/drawing/2014/main" id="{55FC63A2-0EC2-6700-9955-031FEC0C86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8BB5B0-F376-6A88-02D6-19A2577CD444}"/>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2853825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2B6A6-0B67-C92B-9946-5F1E8FEB0C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95182E-74EE-6042-DD48-0E00AD6062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EE2C4D-1282-05B2-827A-E309030214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52485E-41CA-DCD6-99D8-9023AB08DC30}"/>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6" name="Footer Placeholder 5">
            <a:extLst>
              <a:ext uri="{FF2B5EF4-FFF2-40B4-BE49-F238E27FC236}">
                <a16:creationId xmlns:a16="http://schemas.microsoft.com/office/drawing/2014/main" id="{B81A03B2-CBA2-33C5-2D3E-F878D5B138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A3642D-0B5C-FACB-D411-6E44F177E79E}"/>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2967625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F24A-40FA-4478-8A35-99F6DF4F8C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003FFE-D488-8C10-52E5-FFFFB3ED00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65E780-72BC-DDFF-D70A-A2F9B675F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1085DB-6F3F-67F2-97F6-7A72E21B1BE8}"/>
              </a:ext>
            </a:extLst>
          </p:cNvPr>
          <p:cNvSpPr>
            <a:spLocks noGrp="1"/>
          </p:cNvSpPr>
          <p:nvPr>
            <p:ph type="dt" sz="half" idx="10"/>
          </p:nvPr>
        </p:nvSpPr>
        <p:spPr/>
        <p:txBody>
          <a:bodyPr/>
          <a:lstStyle/>
          <a:p>
            <a:fld id="{A486D89F-2B37-4903-BBCF-3E663BE28817}" type="datetimeFigureOut">
              <a:rPr lang="en-US" smtClean="0"/>
              <a:t>9/2/2023</a:t>
            </a:fld>
            <a:endParaRPr lang="en-US"/>
          </a:p>
        </p:txBody>
      </p:sp>
      <p:sp>
        <p:nvSpPr>
          <p:cNvPr id="6" name="Footer Placeholder 5">
            <a:extLst>
              <a:ext uri="{FF2B5EF4-FFF2-40B4-BE49-F238E27FC236}">
                <a16:creationId xmlns:a16="http://schemas.microsoft.com/office/drawing/2014/main" id="{0F141464-7384-39F3-A177-5E557C0520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EAC6AD-841F-D173-DE57-32964F2C64ED}"/>
              </a:ext>
            </a:extLst>
          </p:cNvPr>
          <p:cNvSpPr>
            <a:spLocks noGrp="1"/>
          </p:cNvSpPr>
          <p:nvPr>
            <p:ph type="sldNum" sz="quarter" idx="12"/>
          </p:nvPr>
        </p:nvSpPr>
        <p:spPr/>
        <p:txBody>
          <a:bodyPr/>
          <a:lstStyle/>
          <a:p>
            <a:fld id="{1C25DD5A-FBAC-4CA7-BB31-817486CC7D7A}" type="slidenum">
              <a:rPr lang="en-US" smtClean="0"/>
              <a:t>‹#›</a:t>
            </a:fld>
            <a:endParaRPr lang="en-US"/>
          </a:p>
        </p:txBody>
      </p:sp>
    </p:spTree>
    <p:extLst>
      <p:ext uri="{BB962C8B-B14F-4D97-AF65-F5344CB8AC3E}">
        <p14:creationId xmlns:p14="http://schemas.microsoft.com/office/powerpoint/2010/main" val="208830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A61C30-BC73-EE42-9C19-EEA7D07E74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2C840A-8B5B-BBCA-7E42-64243246FC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C281B0-81E4-1433-F039-94D0A3D52C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6D89F-2B37-4903-BBCF-3E663BE28817}" type="datetimeFigureOut">
              <a:rPr lang="en-US" smtClean="0"/>
              <a:t>9/2/2023</a:t>
            </a:fld>
            <a:endParaRPr lang="en-US"/>
          </a:p>
        </p:txBody>
      </p:sp>
      <p:sp>
        <p:nvSpPr>
          <p:cNvPr id="5" name="Footer Placeholder 4">
            <a:extLst>
              <a:ext uri="{FF2B5EF4-FFF2-40B4-BE49-F238E27FC236}">
                <a16:creationId xmlns:a16="http://schemas.microsoft.com/office/drawing/2014/main" id="{688A344F-068E-F8A2-6EF6-BA31AC8CEC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912912A-BAA9-CD33-D2A2-F383A54D69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5DD5A-FBAC-4CA7-BB31-817486CC7D7A}" type="slidenum">
              <a:rPr lang="en-US" smtClean="0"/>
              <a:t>‹#›</a:t>
            </a:fld>
            <a:endParaRPr lang="en-US"/>
          </a:p>
        </p:txBody>
      </p:sp>
    </p:spTree>
    <p:extLst>
      <p:ext uri="{BB962C8B-B14F-4D97-AF65-F5344CB8AC3E}">
        <p14:creationId xmlns:p14="http://schemas.microsoft.com/office/powerpoint/2010/main" val="4200170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iicbucarest.esteri.it/it/new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iicbucarest@esteri.it" TargetMode="External"/><Relationship Id="rId2" Type="http://schemas.openxmlformats.org/officeDocument/2006/relationships/hyperlink" Target="http://www.iicbucarest.esteri.it/" TargetMode="External"/><Relationship Id="rId1" Type="http://schemas.openxmlformats.org/officeDocument/2006/relationships/slideLayout" Target="../slideLayouts/slideLayout2.xml"/><Relationship Id="rId4" Type="http://schemas.openxmlformats.org/officeDocument/2006/relationships/hyperlink" Target="mailto:corsi.iicbucarest@esteri.i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5B5306D-9832-22C0-56B2-469D952204E6}"/>
              </a:ext>
            </a:extLst>
          </p:cNvPr>
          <p:cNvSpPr>
            <a:spLocks noGrp="1"/>
          </p:cNvSpPr>
          <p:nvPr>
            <p:ph type="subTitle" idx="1"/>
          </p:nvPr>
        </p:nvSpPr>
        <p:spPr/>
        <p:txBody>
          <a:bodyPr>
            <a:normAutofit lnSpcReduction="10000"/>
          </a:bodyPr>
          <a:lstStyle/>
          <a:p>
            <a:endParaRPr lang="en-US" dirty="0"/>
          </a:p>
          <a:p>
            <a:endParaRPr lang="ro-RO" b="1" dirty="0"/>
          </a:p>
          <a:p>
            <a:endParaRPr lang="ro-RO" b="1" dirty="0"/>
          </a:p>
          <a:p>
            <a:r>
              <a:rPr lang="en-US" b="1" dirty="0" err="1"/>
              <a:t>Prezentare</a:t>
            </a:r>
            <a:r>
              <a:rPr lang="ro-RO" b="1" dirty="0"/>
              <a:t>a</a:t>
            </a:r>
            <a:r>
              <a:rPr lang="en-US" b="1" dirty="0"/>
              <a:t> </a:t>
            </a:r>
            <a:r>
              <a:rPr lang="ro-RO" b="1" dirty="0"/>
              <a:t>Institutului Italian de Cultură București</a:t>
            </a:r>
            <a:endParaRPr lang="en-US" b="1" dirty="0"/>
          </a:p>
        </p:txBody>
      </p:sp>
      <p:pic>
        <p:nvPicPr>
          <p:cNvPr id="6" name="Picture 5">
            <a:extLst>
              <a:ext uri="{FF2B5EF4-FFF2-40B4-BE49-F238E27FC236}">
                <a16:creationId xmlns:a16="http://schemas.microsoft.com/office/drawing/2014/main" id="{47744049-1616-1B64-C583-04605DA67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1068" y="494522"/>
            <a:ext cx="5873621" cy="3974840"/>
          </a:xfrm>
          <a:prstGeom prst="rect">
            <a:avLst/>
          </a:prstGeom>
        </p:spPr>
      </p:pic>
    </p:spTree>
    <p:extLst>
      <p:ext uri="{BB962C8B-B14F-4D97-AF65-F5344CB8AC3E}">
        <p14:creationId xmlns:p14="http://schemas.microsoft.com/office/powerpoint/2010/main" val="664484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7927-99AE-4882-D144-0132B04DE76E}"/>
              </a:ext>
            </a:extLst>
          </p:cNvPr>
          <p:cNvSpPr>
            <a:spLocks noGrp="1"/>
          </p:cNvSpPr>
          <p:nvPr>
            <p:ph type="title"/>
          </p:nvPr>
        </p:nvSpPr>
        <p:spPr/>
        <p:txBody>
          <a:bodyPr>
            <a:normAutofit/>
          </a:bodyPr>
          <a:lstStyle/>
          <a:p>
            <a:pPr algn="ctr"/>
            <a:r>
              <a:rPr lang="ro-RO" sz="2400" dirty="0">
                <a:latin typeface="+mn-lt"/>
              </a:rPr>
              <a:t>Evenimente culturale de impact</a:t>
            </a:r>
            <a:br>
              <a:rPr lang="ro-RO" sz="2400" dirty="0">
                <a:latin typeface="+mn-lt"/>
              </a:rPr>
            </a:br>
            <a:r>
              <a:rPr lang="ro-RO" sz="2400" dirty="0">
                <a:latin typeface="+mn-lt"/>
              </a:rPr>
              <a:t>- În București -</a:t>
            </a:r>
            <a:endParaRPr lang="en-US" sz="2400" dirty="0"/>
          </a:p>
        </p:txBody>
      </p:sp>
      <p:sp>
        <p:nvSpPr>
          <p:cNvPr id="3" name="Content Placeholder 2">
            <a:extLst>
              <a:ext uri="{FF2B5EF4-FFF2-40B4-BE49-F238E27FC236}">
                <a16:creationId xmlns:a16="http://schemas.microsoft.com/office/drawing/2014/main" id="{E86CFC31-7D01-6399-C7C5-7BC965217B73}"/>
              </a:ext>
            </a:extLst>
          </p:cNvPr>
          <p:cNvSpPr>
            <a:spLocks noGrp="1"/>
          </p:cNvSpPr>
          <p:nvPr>
            <p:ph idx="1"/>
          </p:nvPr>
        </p:nvSpPr>
        <p:spPr/>
        <p:txBody>
          <a:bodyPr>
            <a:normAutofit/>
          </a:bodyPr>
          <a:lstStyle/>
          <a:p>
            <a:pPr algn="just"/>
            <a:r>
              <a:rPr lang="ro-RO" sz="1800" dirty="0">
                <a:ea typeface="Times New Roman" panose="02020603050405020304" pitchFamily="18" charset="0"/>
              </a:rPr>
              <a:t>(continuare)</a:t>
            </a:r>
          </a:p>
          <a:p>
            <a:pPr algn="just"/>
            <a:r>
              <a:rPr lang="ro-RO" sz="1800" dirty="0">
                <a:ea typeface="Times New Roman" panose="02020603050405020304" pitchFamily="18" charset="0"/>
              </a:rPr>
              <a:t>C</a:t>
            </a:r>
            <a:r>
              <a:rPr lang="ro-RO" sz="1800" dirty="0">
                <a:effectLst/>
                <a:ea typeface="Times New Roman" panose="02020603050405020304" pitchFamily="18" charset="0"/>
              </a:rPr>
              <a:t>olocviul </a:t>
            </a:r>
            <a:r>
              <a:rPr lang="ro-RO" sz="1800" b="1" i="1" dirty="0">
                <a:effectLst/>
                <a:ea typeface="Times New Roman" panose="02020603050405020304" pitchFamily="18" charset="0"/>
              </a:rPr>
              <a:t>Traducerea în regimurile totalitare. Aspecte lingvistice, literare şi istorice</a:t>
            </a:r>
            <a:r>
              <a:rPr lang="ro-RO" sz="1800" dirty="0">
                <a:effectLst/>
                <a:ea typeface="Times New Roman" panose="02020603050405020304" pitchFamily="18" charset="0"/>
              </a:rPr>
              <a:t>, dedicat traducerilor în și din limba italiană, în zilele de</a:t>
            </a:r>
            <a:r>
              <a:rPr lang="ro-RO" sz="1800" b="1" dirty="0">
                <a:ea typeface="Times New Roman" panose="02020603050405020304" pitchFamily="18" charset="0"/>
              </a:rPr>
              <a:t> 22 și 23 septembrie 2023, </a:t>
            </a:r>
            <a:r>
              <a:rPr lang="ro-RO" sz="1800" dirty="0">
                <a:effectLst/>
                <a:ea typeface="Times New Roman" panose="02020603050405020304" pitchFamily="18" charset="0"/>
              </a:rPr>
              <a:t>de la orele </a:t>
            </a:r>
            <a:r>
              <a:rPr lang="ro-RO" sz="1800" b="1" dirty="0">
                <a:effectLst/>
                <a:ea typeface="Times New Roman" panose="02020603050405020304" pitchFamily="18" charset="0"/>
              </a:rPr>
              <a:t>9.00 la orele 18.00</a:t>
            </a:r>
            <a:r>
              <a:rPr lang="ro-RO" sz="1800" dirty="0">
                <a:effectLst/>
                <a:ea typeface="Times New Roman" panose="02020603050405020304" pitchFamily="18" charset="0"/>
              </a:rPr>
              <a:t>, la sediul </a:t>
            </a:r>
            <a:r>
              <a:rPr lang="ro-RO" sz="1800" b="1" dirty="0">
                <a:effectLst/>
                <a:ea typeface="Times New Roman" panose="02020603050405020304" pitchFamily="18" charset="0"/>
              </a:rPr>
              <a:t>Facultății de Limbi și Literaturi Străine </a:t>
            </a:r>
            <a:r>
              <a:rPr lang="ro-RO" sz="1800" dirty="0">
                <a:effectLst/>
                <a:ea typeface="Times New Roman" panose="02020603050405020304" pitchFamily="18" charset="0"/>
              </a:rPr>
              <a:t>din Strada Edgar Quinet.</a:t>
            </a:r>
          </a:p>
          <a:p>
            <a:pPr algn="just"/>
            <a:r>
              <a:rPr lang="ro-RO" sz="1800" kern="100" dirty="0">
                <a:solidFill>
                  <a:srgbClr val="1A1A1A"/>
                </a:solidFill>
                <a:ea typeface="Calibri" panose="020F0502020204030204" pitchFamily="34" charset="0"/>
                <a:cs typeface="Times New Roman" panose="02020603050405020304" pitchFamily="18" charset="0"/>
              </a:rPr>
              <a:t>Institutul Italian de Cultură </a:t>
            </a:r>
            <a:r>
              <a:rPr lang="ro-RO" sz="1800" b="1" kern="100" dirty="0">
                <a:solidFill>
                  <a:srgbClr val="1A1A1A"/>
                </a:solidFill>
                <a:ea typeface="Calibri" panose="020F0502020204030204" pitchFamily="34" charset="0"/>
                <a:cs typeface="Times New Roman" panose="02020603050405020304" pitchFamily="18" charset="0"/>
              </a:rPr>
              <a:t>își deschide porțile</a:t>
            </a:r>
            <a:r>
              <a:rPr lang="ro-RO" sz="1800" kern="100" dirty="0">
                <a:solidFill>
                  <a:srgbClr val="1A1A1A"/>
                </a:solidFill>
                <a:ea typeface="Calibri" panose="020F0502020204030204" pitchFamily="34" charset="0"/>
                <a:cs typeface="Times New Roman" panose="02020603050405020304" pitchFamily="18" charset="0"/>
              </a:rPr>
              <a:t> în data de </a:t>
            </a:r>
            <a:r>
              <a:rPr lang="ro-RO" sz="1800" b="1" kern="100" dirty="0">
                <a:solidFill>
                  <a:srgbClr val="1A1A1A"/>
                </a:solidFill>
                <a:ea typeface="Calibri" panose="020F0502020204030204" pitchFamily="34" charset="0"/>
                <a:cs typeface="Times New Roman" panose="02020603050405020304" pitchFamily="18" charset="0"/>
              </a:rPr>
              <a:t>23 septembrie 2023, de la orele 14:00</a:t>
            </a:r>
            <a:r>
              <a:rPr lang="ro-RO" sz="1800" kern="100" dirty="0">
                <a:solidFill>
                  <a:srgbClr val="1A1A1A"/>
                </a:solidFill>
                <a:ea typeface="Calibri" panose="020F0502020204030204" pitchFamily="34" charset="0"/>
                <a:cs typeface="Times New Roman" panose="02020603050405020304" pitchFamily="18" charset="0"/>
              </a:rPr>
              <a:t>, tuturor celor care sunt interesați de </a:t>
            </a:r>
            <a:r>
              <a:rPr lang="ro-RO" sz="1800" b="1" kern="100" dirty="0">
                <a:solidFill>
                  <a:srgbClr val="1A1A1A"/>
                </a:solidFill>
                <a:ea typeface="Calibri" panose="020F0502020204030204" pitchFamily="34" charset="0"/>
                <a:cs typeface="Times New Roman" panose="02020603050405020304" pitchFamily="18" charset="0"/>
              </a:rPr>
              <a:t>limba italiană</a:t>
            </a:r>
            <a:r>
              <a:rPr lang="ro-RO" sz="1800" kern="100" dirty="0">
                <a:solidFill>
                  <a:srgbClr val="1A1A1A"/>
                </a:solidFill>
                <a:ea typeface="Calibri" panose="020F0502020204030204" pitchFamily="34" charset="0"/>
                <a:cs typeface="Times New Roman" panose="02020603050405020304" pitchFamily="18" charset="0"/>
              </a:rPr>
              <a:t>, cu ocazia </a:t>
            </a:r>
            <a:r>
              <a:rPr lang="ro-RO" sz="1800" b="1" kern="100" dirty="0">
                <a:solidFill>
                  <a:srgbClr val="1A1A1A"/>
                </a:solidFill>
                <a:ea typeface="Calibri" panose="020F0502020204030204" pitchFamily="34" charset="0"/>
                <a:cs typeface="Times New Roman" panose="02020603050405020304" pitchFamily="18" charset="0"/>
              </a:rPr>
              <a:t>European Day of Languages</a:t>
            </a:r>
            <a:r>
              <a:rPr lang="ro-RO" sz="1800" kern="100" dirty="0">
                <a:solidFill>
                  <a:srgbClr val="1A1A1A"/>
                </a:solidFill>
                <a:ea typeface="Calibri" panose="020F0502020204030204" pitchFamily="34" charset="0"/>
                <a:cs typeface="Times New Roman" panose="02020603050405020304" pitchFamily="18" charset="0"/>
              </a:rPr>
              <a:t>.</a:t>
            </a:r>
            <a:endParaRPr lang="ro-RO" sz="1800" b="1" kern="100" dirty="0">
              <a:effectLst/>
              <a:ea typeface="Calibri" panose="020F0502020204030204" pitchFamily="34" charset="0"/>
              <a:cs typeface="Times New Roman" panose="02020603050405020304" pitchFamily="18" charset="0"/>
            </a:endParaRPr>
          </a:p>
          <a:p>
            <a:pPr algn="just"/>
            <a:r>
              <a:rPr lang="it-IT" sz="1800" b="1" kern="100" dirty="0" err="1">
                <a:effectLst/>
                <a:ea typeface="Calibri" panose="020F0502020204030204" pitchFamily="34" charset="0"/>
                <a:cs typeface="Times New Roman" panose="02020603050405020304" pitchFamily="18" charset="0"/>
              </a:rPr>
              <a:t>Săptămâna</a:t>
            </a:r>
            <a:r>
              <a:rPr lang="it-IT" sz="1800" b="1" kern="100" dirty="0">
                <a:effectLst/>
                <a:ea typeface="Calibri" panose="020F0502020204030204" pitchFamily="34" charset="0"/>
                <a:cs typeface="Times New Roman" panose="02020603050405020304" pitchFamily="18" charset="0"/>
              </a:rPr>
              <a:t> </a:t>
            </a:r>
            <a:r>
              <a:rPr lang="it-IT" sz="1800" b="1" kern="100" dirty="0" err="1">
                <a:effectLst/>
                <a:ea typeface="Calibri" panose="020F0502020204030204" pitchFamily="34" charset="0"/>
                <a:cs typeface="Times New Roman" panose="02020603050405020304" pitchFamily="18" charset="0"/>
              </a:rPr>
              <a:t>limbii</a:t>
            </a:r>
            <a:r>
              <a:rPr lang="it-IT" sz="1800" b="1" kern="100" dirty="0">
                <a:effectLst/>
                <a:ea typeface="Calibri" panose="020F0502020204030204" pitchFamily="34" charset="0"/>
                <a:cs typeface="Times New Roman" panose="02020603050405020304" pitchFamily="18" charset="0"/>
              </a:rPr>
              <a:t> </a:t>
            </a:r>
            <a:r>
              <a:rPr lang="it-IT" sz="1800" b="1" kern="100" dirty="0" err="1">
                <a:effectLst/>
                <a:ea typeface="Calibri" panose="020F0502020204030204" pitchFamily="34" charset="0"/>
                <a:cs typeface="Times New Roman" panose="02020603050405020304" pitchFamily="18" charset="0"/>
              </a:rPr>
              <a:t>italiene</a:t>
            </a:r>
            <a:r>
              <a:rPr lang="it-IT" sz="1800" b="1" kern="100" dirty="0">
                <a:effectLst/>
                <a:ea typeface="Calibri" panose="020F0502020204030204" pitchFamily="34" charset="0"/>
                <a:cs typeface="Times New Roman" panose="02020603050405020304" pitchFamily="18" charset="0"/>
              </a:rPr>
              <a:t> </a:t>
            </a:r>
            <a:r>
              <a:rPr lang="it-IT" sz="1800" b="1" kern="100" dirty="0" err="1">
                <a:effectLst/>
                <a:ea typeface="Calibri" panose="020F0502020204030204" pitchFamily="34" charset="0"/>
                <a:cs typeface="Times New Roman" panose="02020603050405020304" pitchFamily="18" charset="0"/>
              </a:rPr>
              <a:t>în</a:t>
            </a:r>
            <a:r>
              <a:rPr lang="it-IT" sz="1800" b="1" kern="100" dirty="0">
                <a:effectLst/>
                <a:ea typeface="Calibri" panose="020F0502020204030204" pitchFamily="34" charset="0"/>
                <a:cs typeface="Times New Roman" panose="02020603050405020304" pitchFamily="18" charset="0"/>
              </a:rPr>
              <a:t> </a:t>
            </a:r>
            <a:r>
              <a:rPr lang="it-IT" sz="1800" b="1" kern="100" dirty="0">
                <a:ea typeface="Calibri" panose="020F0502020204030204" pitchFamily="34" charset="0"/>
                <a:cs typeface="Times New Roman" panose="02020603050405020304" pitchFamily="18" charset="0"/>
              </a:rPr>
              <a:t>lume</a:t>
            </a:r>
            <a:r>
              <a:rPr lang="ro-RO" sz="1800" b="1" kern="100" dirty="0">
                <a:ea typeface="Calibri" panose="020F0502020204030204" pitchFamily="34" charset="0"/>
                <a:cs typeface="Times New Roman" panose="02020603050405020304" pitchFamily="18" charset="0"/>
              </a:rPr>
              <a:t> (</a:t>
            </a:r>
            <a:r>
              <a:rPr lang="it-IT" sz="1800" b="1" kern="100" dirty="0">
                <a:ea typeface="Calibri" panose="020F0502020204030204" pitchFamily="34" charset="0"/>
                <a:cs typeface="Times New Roman" panose="02020603050405020304" pitchFamily="18" charset="0"/>
              </a:rPr>
              <a:t>16-22 </a:t>
            </a:r>
            <a:r>
              <a:rPr lang="it-IT" sz="1800" b="1" kern="100" dirty="0" err="1">
                <a:ea typeface="Calibri" panose="020F0502020204030204" pitchFamily="34" charset="0"/>
                <a:cs typeface="Times New Roman" panose="02020603050405020304" pitchFamily="18" charset="0"/>
              </a:rPr>
              <a:t>oct</a:t>
            </a:r>
            <a:r>
              <a:rPr lang="ro-RO" sz="1800" b="1" kern="100" dirty="0">
                <a:ea typeface="Calibri" panose="020F0502020204030204" pitchFamily="34" charset="0"/>
                <a:cs typeface="Times New Roman" panose="02020603050405020304" pitchFamily="18" charset="0"/>
              </a:rPr>
              <a:t>ombrie</a:t>
            </a:r>
            <a:r>
              <a:rPr lang="it-IT" sz="1800" b="1" kern="100" dirty="0">
                <a:ea typeface="Calibri" panose="020F0502020204030204" pitchFamily="34" charset="0"/>
                <a:cs typeface="Times New Roman" panose="02020603050405020304" pitchFamily="18" charset="0"/>
              </a:rPr>
              <a:t> </a:t>
            </a:r>
            <a:r>
              <a:rPr lang="ro-RO" sz="1800" b="1" kern="100" dirty="0">
                <a:ea typeface="Calibri" panose="020F0502020204030204" pitchFamily="34" charset="0"/>
                <a:cs typeface="Times New Roman" panose="02020603050405020304" pitchFamily="18" charset="0"/>
              </a:rPr>
              <a:t>2023</a:t>
            </a:r>
            <a:r>
              <a:rPr lang="it-IT" sz="1800" b="1" kern="100" dirty="0">
                <a:effectLst/>
                <a:ea typeface="Calibri" panose="020F0502020204030204" pitchFamily="34" charset="0"/>
                <a:cs typeface="Times New Roman" panose="02020603050405020304" pitchFamily="18" charset="0"/>
              </a:rPr>
              <a:t>)</a:t>
            </a:r>
            <a:r>
              <a:rPr lang="ro-RO" sz="1800" kern="100" dirty="0">
                <a:effectLst/>
                <a:ea typeface="Calibri" panose="020F0502020204030204" pitchFamily="34" charset="0"/>
                <a:cs typeface="Times New Roman" panose="02020603050405020304" pitchFamily="18" charset="0"/>
              </a:rPr>
              <a:t>: Săptămâna limbii italiene în lume se desfășoară în fiecare an în a treia săptămână a lunii octombrie. Ediția a XXIII-a va avea ca temă „Italiana și sustenabilitatea”, cu scopul de a promova la nivel mondial, prin limba italiană, cultura sustenabilității avansată de o țară aflată în linia întâi în ceea ce privește problematica mediului înconjurător. </a:t>
            </a:r>
            <a:r>
              <a:rPr lang="ro-RO" sz="1800" kern="100" dirty="0">
                <a:ea typeface="Calibri" panose="020F0502020204030204" pitchFamily="34" charset="0"/>
                <a:cs typeface="Times New Roman" panose="02020603050405020304" pitchFamily="18" charset="0"/>
              </a:rPr>
              <a:t>Cu acest prilej, în data de </a:t>
            </a:r>
            <a:r>
              <a:rPr lang="ro-RO" sz="1800" b="1" kern="100" dirty="0">
                <a:ea typeface="Calibri" panose="020F0502020204030204" pitchFamily="34" charset="0"/>
                <a:cs typeface="Times New Roman" panose="02020603050405020304" pitchFamily="18" charset="0"/>
              </a:rPr>
              <a:t>16 octombrie, ora 20:00 la Cinema Elvire Popesco</a:t>
            </a:r>
            <a:r>
              <a:rPr lang="ro-RO" sz="1800" kern="100" dirty="0">
                <a:ea typeface="Calibri" panose="020F0502020204030204" pitchFamily="34" charset="0"/>
                <a:cs typeface="Times New Roman" panose="02020603050405020304" pitchFamily="18" charset="0"/>
              </a:rPr>
              <a:t> va avea loc proiecția filmului </a:t>
            </a:r>
            <a:r>
              <a:rPr lang="ro-RO" sz="1800" b="1" kern="100" dirty="0">
                <a:ea typeface="Calibri" panose="020F0502020204030204" pitchFamily="34" charset="0"/>
                <a:cs typeface="Times New Roman" panose="02020603050405020304" pitchFamily="18" charset="0"/>
              </a:rPr>
              <a:t>„Siccit</a:t>
            </a:r>
            <a:r>
              <a:rPr lang="it-IT" sz="1800" b="1" kern="100" dirty="0">
                <a:ea typeface="Calibri" panose="020F0502020204030204" pitchFamily="34" charset="0"/>
                <a:cs typeface="Times New Roman" panose="02020603050405020304" pitchFamily="18" charset="0"/>
              </a:rPr>
              <a:t>à</a:t>
            </a:r>
            <a:r>
              <a:rPr lang="ro-RO" sz="1800" b="1" kern="100" dirty="0">
                <a:ea typeface="Calibri" panose="020F0502020204030204" pitchFamily="34" charset="0"/>
                <a:cs typeface="Times New Roman" panose="02020603050405020304" pitchFamily="18" charset="0"/>
              </a:rPr>
              <a:t>” </a:t>
            </a:r>
            <a:r>
              <a:rPr lang="ro-RO" sz="1800" kern="100" dirty="0">
                <a:ea typeface="Calibri" panose="020F0502020204030204" pitchFamily="34" charset="0"/>
                <a:cs typeface="Times New Roman" panose="02020603050405020304" pitchFamily="18" charset="0"/>
              </a:rPr>
              <a:t>(„Secetă”), iar în data de </a:t>
            </a:r>
            <a:r>
              <a:rPr lang="ro-RO" sz="1800" b="1" kern="100" dirty="0">
                <a:ea typeface="Calibri" panose="020F0502020204030204" pitchFamily="34" charset="0"/>
                <a:cs typeface="Times New Roman" panose="02020603050405020304" pitchFamily="18" charset="0"/>
              </a:rPr>
              <a:t>19 octombrie </a:t>
            </a:r>
            <a:r>
              <a:rPr lang="ro-RO" sz="1800" kern="100" dirty="0">
                <a:ea typeface="Calibri" panose="020F0502020204030204" pitchFamily="34" charset="0"/>
                <a:cs typeface="Times New Roman" panose="02020603050405020304" pitchFamily="18" charset="0"/>
              </a:rPr>
              <a:t>va avea loc vernisajul </a:t>
            </a:r>
            <a:r>
              <a:rPr lang="ro-RO" sz="1800" b="1" kern="100" dirty="0">
                <a:ea typeface="Calibri" panose="020F0502020204030204" pitchFamily="34" charset="0"/>
                <a:cs typeface="Times New Roman" panose="02020603050405020304" pitchFamily="18" charset="0"/>
              </a:rPr>
              <a:t>Expoziției artistei Marina Caneve, la sediul IIC</a:t>
            </a:r>
            <a:r>
              <a:rPr lang="ro-RO" sz="1800" kern="100" dirty="0">
                <a:ea typeface="Calibri" panose="020F0502020204030204" pitchFamily="34" charset="0"/>
                <a:cs typeface="Times New Roman" panose="02020603050405020304" pitchFamily="18" charset="0"/>
              </a:rPr>
              <a:t>.</a:t>
            </a:r>
          </a:p>
          <a:p>
            <a:pPr algn="just"/>
            <a:r>
              <a:rPr lang="ro-RO" sz="1800" b="1" dirty="0">
                <a:effectLst/>
                <a:latin typeface="Calibri" panose="020F0502020204030204" pitchFamily="34" charset="0"/>
                <a:ea typeface="Calibri" panose="020F0502020204030204" pitchFamily="34" charset="0"/>
              </a:rPr>
              <a:t>S</a:t>
            </a:r>
            <a:r>
              <a:rPr lang="it-IT" sz="1800" b="1" dirty="0" err="1">
                <a:effectLst/>
                <a:latin typeface="Calibri" panose="020F0502020204030204" pitchFamily="34" charset="0"/>
                <a:ea typeface="Calibri" panose="020F0502020204030204" pitchFamily="34" charset="0"/>
              </a:rPr>
              <a:t>pectacol</a:t>
            </a:r>
            <a:r>
              <a:rPr lang="it-IT" sz="1800" b="1" dirty="0">
                <a:effectLst/>
                <a:latin typeface="Calibri" panose="020F0502020204030204" pitchFamily="34" charset="0"/>
                <a:ea typeface="Calibri" panose="020F0502020204030204" pitchFamily="34" charset="0"/>
              </a:rPr>
              <a:t> – </a:t>
            </a:r>
            <a:r>
              <a:rPr lang="it-IT" sz="1800" b="1" dirty="0" err="1">
                <a:effectLst/>
                <a:latin typeface="Calibri" panose="020F0502020204030204" pitchFamily="34" charset="0"/>
                <a:ea typeface="Calibri" panose="020F0502020204030204" pitchFamily="34" charset="0"/>
              </a:rPr>
              <a:t>lectură</a:t>
            </a:r>
            <a:r>
              <a:rPr lang="ro-RO" sz="1800" dirty="0">
                <a:latin typeface="Calibri" panose="020F0502020204030204" pitchFamily="34" charset="0"/>
                <a:ea typeface="Calibri" panose="020F0502020204030204" pitchFamily="34" charset="0"/>
              </a:rPr>
              <a:t> organizat </a:t>
            </a:r>
            <a:r>
              <a:rPr lang="it-IT" sz="1800" b="1" dirty="0">
                <a:effectLst/>
                <a:latin typeface="Calibri" panose="020F0502020204030204" pitchFamily="34" charset="0"/>
                <a:ea typeface="Calibri" panose="020F0502020204030204" pitchFamily="34" charset="0"/>
              </a:rPr>
              <a:t>cu </a:t>
            </a:r>
            <a:r>
              <a:rPr lang="it-IT" sz="1800" b="1" dirty="0" err="1">
                <a:effectLst/>
                <a:latin typeface="Calibri" panose="020F0502020204030204" pitchFamily="34" charset="0"/>
                <a:ea typeface="Calibri" panose="020F0502020204030204" pitchFamily="34" charset="0"/>
              </a:rPr>
              <a:t>ocazia</a:t>
            </a:r>
            <a:r>
              <a:rPr lang="it-IT"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Zilei</a:t>
            </a:r>
            <a:r>
              <a:rPr lang="it-IT"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Memoriei</a:t>
            </a:r>
            <a:r>
              <a:rPr lang="ro-RO" sz="1800" b="1" dirty="0">
                <a:latin typeface="Calibri" panose="020F0502020204030204" pitchFamily="34" charset="0"/>
                <a:ea typeface="Calibri" panose="020F0502020204030204" pitchFamily="34" charset="0"/>
              </a:rPr>
              <a:t>, </a:t>
            </a:r>
            <a:r>
              <a:rPr lang="it-IT" sz="1800" b="1" dirty="0">
                <a:effectLst/>
                <a:latin typeface="Calibri" panose="020F0502020204030204" pitchFamily="34" charset="0"/>
                <a:ea typeface="Calibri" panose="020F0502020204030204" pitchFamily="34" charset="0"/>
              </a:rPr>
              <a:t>27 </a:t>
            </a:r>
            <a:r>
              <a:rPr lang="it-IT" sz="1800" b="1" dirty="0" err="1">
                <a:effectLst/>
                <a:latin typeface="Calibri" panose="020F0502020204030204" pitchFamily="34" charset="0"/>
                <a:ea typeface="Calibri" panose="020F0502020204030204" pitchFamily="34" charset="0"/>
              </a:rPr>
              <a:t>ianuarie</a:t>
            </a:r>
            <a:r>
              <a:rPr lang="it-IT" sz="1800" b="1" dirty="0">
                <a:effectLst/>
                <a:latin typeface="Calibri" panose="020F0502020204030204" pitchFamily="34" charset="0"/>
                <a:ea typeface="Calibri" panose="020F0502020204030204" pitchFamily="34" charset="0"/>
              </a:rPr>
              <a:t> 2024</a:t>
            </a:r>
            <a:r>
              <a:rPr lang="ro-RO"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Teatrul</a:t>
            </a:r>
            <a:r>
              <a:rPr lang="it-IT"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Evreiesc</a:t>
            </a:r>
            <a:r>
              <a:rPr lang="it-IT" sz="1800" b="1" dirty="0">
                <a:effectLst/>
                <a:latin typeface="Calibri" panose="020F0502020204030204" pitchFamily="34" charset="0"/>
                <a:ea typeface="Calibri" panose="020F0502020204030204" pitchFamily="34" charset="0"/>
              </a:rPr>
              <a:t> de Stat</a:t>
            </a:r>
            <a:r>
              <a:rPr lang="ro-RO" sz="1800" b="1" dirty="0">
                <a:effectLst/>
                <a:latin typeface="Calibri" panose="020F0502020204030204" pitchFamily="34" charset="0"/>
                <a:ea typeface="Calibri" panose="020F0502020204030204" pitchFamily="34" charset="0"/>
              </a:rPr>
              <a:t>, București.</a:t>
            </a:r>
            <a:endParaRPr lang="ro-RO" sz="1800" b="1" kern="100" dirty="0">
              <a:effectLst/>
              <a:ea typeface="Calibri" panose="020F0502020204030204" pitchFamily="34" charset="0"/>
              <a:cs typeface="Times New Roman" panose="02020603050405020304" pitchFamily="18" charset="0"/>
            </a:endParaRPr>
          </a:p>
          <a:p>
            <a:pPr algn="just"/>
            <a:r>
              <a:rPr lang="ro-RO" sz="1800" i="0" dirty="0">
                <a:solidFill>
                  <a:srgbClr val="1A1A1A"/>
                </a:solidFill>
                <a:effectLst/>
              </a:rPr>
              <a:t>Festivalul de film italian:</a:t>
            </a:r>
            <a:r>
              <a:rPr lang="ro-RO" sz="1800" b="1" i="0" dirty="0">
                <a:solidFill>
                  <a:srgbClr val="1A1A1A"/>
                </a:solidFill>
                <a:effectLst/>
              </a:rPr>
              <a:t> „</a:t>
            </a:r>
            <a:r>
              <a:rPr lang="it-IT" sz="1800" b="1" i="0" dirty="0">
                <a:solidFill>
                  <a:srgbClr val="1A1A1A"/>
                </a:solidFill>
                <a:effectLst/>
              </a:rPr>
              <a:t>Visuali Italiane. Nuovo Cinema Italiano in Romania</a:t>
            </a:r>
            <a:r>
              <a:rPr lang="ro-RO" sz="1800" b="1" i="0" dirty="0">
                <a:solidFill>
                  <a:srgbClr val="1A1A1A"/>
                </a:solidFill>
                <a:effectLst/>
              </a:rPr>
              <a:t>” – martie-aprilie 2024.</a:t>
            </a:r>
            <a:endParaRPr lang="it-IT" sz="1800" b="1" i="0" dirty="0">
              <a:solidFill>
                <a:srgbClr val="1A1A1A"/>
              </a:solidFill>
              <a:effectLst/>
            </a:endParaRPr>
          </a:p>
          <a:p>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9153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C5ABD-192C-494A-8A0C-13B78C3B8F61}"/>
              </a:ext>
            </a:extLst>
          </p:cNvPr>
          <p:cNvSpPr>
            <a:spLocks noGrp="1"/>
          </p:cNvSpPr>
          <p:nvPr>
            <p:ph type="title"/>
          </p:nvPr>
        </p:nvSpPr>
        <p:spPr/>
        <p:txBody>
          <a:bodyPr>
            <a:normAutofit/>
          </a:bodyPr>
          <a:lstStyle/>
          <a:p>
            <a:pPr algn="ctr"/>
            <a:r>
              <a:rPr lang="ro-RO" sz="2400" dirty="0">
                <a:latin typeface="+mn-lt"/>
              </a:rPr>
              <a:t>Evenimente culturale de impact</a:t>
            </a:r>
            <a:br>
              <a:rPr lang="ro-RO" sz="2400" dirty="0">
                <a:latin typeface="+mn-lt"/>
              </a:rPr>
            </a:br>
            <a:r>
              <a:rPr lang="ro-RO" sz="2400" dirty="0">
                <a:latin typeface="+mn-lt"/>
              </a:rPr>
              <a:t>- În țară -</a:t>
            </a:r>
            <a:endParaRPr lang="en-US" sz="2400" dirty="0"/>
          </a:p>
        </p:txBody>
      </p:sp>
      <p:sp>
        <p:nvSpPr>
          <p:cNvPr id="3" name="Content Placeholder 2">
            <a:extLst>
              <a:ext uri="{FF2B5EF4-FFF2-40B4-BE49-F238E27FC236}">
                <a16:creationId xmlns:a16="http://schemas.microsoft.com/office/drawing/2014/main" id="{782872AB-DCBD-167A-0E00-5E1EC3879749}"/>
              </a:ext>
            </a:extLst>
          </p:cNvPr>
          <p:cNvSpPr>
            <a:spLocks noGrp="1"/>
          </p:cNvSpPr>
          <p:nvPr>
            <p:ph idx="1"/>
          </p:nvPr>
        </p:nvSpPr>
        <p:spPr/>
        <p:txBody>
          <a:bodyPr>
            <a:normAutofit/>
          </a:bodyPr>
          <a:lstStyle/>
          <a:p>
            <a:pPr algn="just"/>
            <a:r>
              <a:rPr lang="ro-RO" sz="1800" kern="100" dirty="0">
                <a:ea typeface="Calibri" panose="020F0502020204030204" pitchFamily="34" charset="0"/>
                <a:cs typeface="Times New Roman" panose="02020603050405020304" pitchFamily="18" charset="0"/>
              </a:rPr>
              <a:t>Participarea a două documentare italiene, </a:t>
            </a:r>
            <a:r>
              <a:rPr lang="en-US" sz="1800" b="1" i="1" dirty="0">
                <a:solidFill>
                  <a:srgbClr val="1A1A1A"/>
                </a:solidFill>
                <a:effectLst/>
              </a:rPr>
              <a:t>O </a:t>
            </a:r>
            <a:r>
              <a:rPr lang="en-US" sz="1800" b="1" i="1" dirty="0" err="1">
                <a:solidFill>
                  <a:srgbClr val="1A1A1A"/>
                </a:solidFill>
                <a:effectLst/>
              </a:rPr>
              <a:t>călătorie</a:t>
            </a:r>
            <a:r>
              <a:rPr lang="en-US" sz="1800" b="1" i="1" dirty="0">
                <a:solidFill>
                  <a:srgbClr val="1A1A1A"/>
                </a:solidFill>
                <a:effectLst/>
              </a:rPr>
              <a:t> </a:t>
            </a:r>
            <a:r>
              <a:rPr lang="en-US" sz="1800" b="1" i="1" dirty="0" err="1">
                <a:solidFill>
                  <a:srgbClr val="1A1A1A"/>
                </a:solidFill>
                <a:effectLst/>
              </a:rPr>
              <a:t>în</a:t>
            </a:r>
            <a:r>
              <a:rPr lang="en-US" sz="1800" b="1" i="1" dirty="0">
                <a:solidFill>
                  <a:srgbClr val="1A1A1A"/>
                </a:solidFill>
                <a:effectLst/>
              </a:rPr>
              <a:t> </a:t>
            </a:r>
            <a:r>
              <a:rPr lang="en-US" sz="1800" b="1" i="1" dirty="0" err="1">
                <a:solidFill>
                  <a:srgbClr val="1A1A1A"/>
                </a:solidFill>
                <a:effectLst/>
              </a:rPr>
              <a:t>Alpi</a:t>
            </a:r>
            <a:r>
              <a:rPr lang="en-US" sz="1800" b="1" i="1" dirty="0">
                <a:solidFill>
                  <a:srgbClr val="1A1A1A"/>
                </a:solidFill>
                <a:effectLst/>
              </a:rPr>
              <a:t> </a:t>
            </a:r>
            <a:r>
              <a:rPr lang="en-US" sz="1800" i="0" dirty="0">
                <a:solidFill>
                  <a:srgbClr val="1A1A1A"/>
                </a:solidFill>
                <a:effectLst/>
              </a:rPr>
              <a:t>de Roberta </a:t>
            </a:r>
            <a:r>
              <a:rPr lang="en-US" sz="1800" i="0" dirty="0" err="1">
                <a:solidFill>
                  <a:srgbClr val="1A1A1A"/>
                </a:solidFill>
                <a:effectLst/>
              </a:rPr>
              <a:t>Bonazza</a:t>
            </a:r>
            <a:r>
              <a:rPr lang="en-US" sz="1800" i="0" dirty="0">
                <a:solidFill>
                  <a:srgbClr val="1A1A1A"/>
                </a:solidFill>
                <a:effectLst/>
              </a:rPr>
              <a:t> și </a:t>
            </a:r>
            <a:r>
              <a:rPr lang="en-US" sz="1800" b="1" i="1" dirty="0">
                <a:solidFill>
                  <a:srgbClr val="1A1A1A"/>
                </a:solidFill>
                <a:effectLst/>
              </a:rPr>
              <a:t>Carne și </a:t>
            </a:r>
            <a:r>
              <a:rPr lang="en-US" sz="1800" b="1" i="1" dirty="0" err="1">
                <a:solidFill>
                  <a:srgbClr val="1A1A1A"/>
                </a:solidFill>
                <a:effectLst/>
              </a:rPr>
              <a:t>oase</a:t>
            </a:r>
            <a:r>
              <a:rPr lang="en-US" sz="1800" b="1" i="1" dirty="0">
                <a:solidFill>
                  <a:srgbClr val="1A1A1A"/>
                </a:solidFill>
                <a:effectLst/>
              </a:rPr>
              <a:t> </a:t>
            </a:r>
            <a:r>
              <a:rPr lang="en-US" sz="1800" i="0" dirty="0">
                <a:solidFill>
                  <a:srgbClr val="1A1A1A"/>
                </a:solidFill>
                <a:effectLst/>
              </a:rPr>
              <a:t>de Roberto </a:t>
            </a:r>
            <a:r>
              <a:rPr lang="en-US" sz="1800" i="0" dirty="0" err="1">
                <a:solidFill>
                  <a:srgbClr val="1A1A1A"/>
                </a:solidFill>
                <a:effectLst/>
              </a:rPr>
              <a:t>Zazzara</a:t>
            </a:r>
            <a:r>
              <a:rPr lang="ro-RO" sz="1800" i="0" dirty="0">
                <a:solidFill>
                  <a:srgbClr val="1A1A1A"/>
                </a:solidFill>
                <a:effectLst/>
              </a:rPr>
              <a:t>,</a:t>
            </a:r>
            <a:r>
              <a:rPr lang="en-US" sz="1800" i="0" dirty="0">
                <a:solidFill>
                  <a:srgbClr val="1A1A1A"/>
                </a:solidFill>
                <a:effectLst/>
              </a:rPr>
              <a:t> </a:t>
            </a:r>
            <a:r>
              <a:rPr lang="ro-RO" sz="1800" dirty="0">
                <a:solidFill>
                  <a:srgbClr val="1A1A1A"/>
                </a:solidFill>
              </a:rPr>
              <a:t>la competiția internațională din cadrul </a:t>
            </a:r>
            <a:r>
              <a:rPr lang="ro-RO" sz="1800" b="1" kern="100" dirty="0">
                <a:ea typeface="Calibri" panose="020F0502020204030204" pitchFamily="34" charset="0"/>
                <a:cs typeface="Times New Roman" panose="02020603050405020304" pitchFamily="18" charset="0"/>
              </a:rPr>
              <a:t>Alpin Film Festival </a:t>
            </a:r>
            <a:r>
              <a:rPr lang="en-US" sz="1800" b="1" i="0" dirty="0">
                <a:solidFill>
                  <a:srgbClr val="1A1A1A"/>
                </a:solidFill>
                <a:effectLst/>
              </a:rPr>
              <a:t>(5-10 </a:t>
            </a:r>
            <a:r>
              <a:rPr lang="en-US" sz="1800" b="1" i="0" dirty="0" err="1">
                <a:solidFill>
                  <a:srgbClr val="1A1A1A"/>
                </a:solidFill>
                <a:effectLst/>
              </a:rPr>
              <a:t>septembrie</a:t>
            </a:r>
            <a:r>
              <a:rPr lang="en-US" sz="1800" b="1" i="0" dirty="0">
                <a:solidFill>
                  <a:srgbClr val="1A1A1A"/>
                </a:solidFill>
                <a:effectLst/>
              </a:rPr>
              <a:t> 2023 – </a:t>
            </a:r>
            <a:r>
              <a:rPr lang="en-US" sz="1800" b="1" i="0" dirty="0" err="1">
                <a:solidFill>
                  <a:srgbClr val="1A1A1A"/>
                </a:solidFill>
                <a:effectLst/>
              </a:rPr>
              <a:t>Brașov</a:t>
            </a:r>
            <a:r>
              <a:rPr lang="en-US" sz="1800" b="1" i="0" dirty="0">
                <a:solidFill>
                  <a:srgbClr val="1A1A1A"/>
                </a:solidFill>
                <a:effectLst/>
              </a:rPr>
              <a:t> – Predeal – </a:t>
            </a:r>
            <a:r>
              <a:rPr lang="en-US" sz="1800" b="1" i="0" dirty="0" err="1">
                <a:solidFill>
                  <a:srgbClr val="1A1A1A"/>
                </a:solidFill>
                <a:effectLst/>
              </a:rPr>
              <a:t>Râșnov</a:t>
            </a:r>
            <a:r>
              <a:rPr lang="en-US" sz="1800" b="1" i="0" dirty="0">
                <a:solidFill>
                  <a:srgbClr val="1A1A1A"/>
                </a:solidFill>
                <a:effectLst/>
              </a:rPr>
              <a:t>)</a:t>
            </a:r>
            <a:endParaRPr lang="ro-RO" sz="1800" b="1" i="0" dirty="0">
              <a:solidFill>
                <a:srgbClr val="1A1A1A"/>
              </a:solidFill>
              <a:effectLst/>
            </a:endParaRPr>
          </a:p>
          <a:p>
            <a:pPr algn="just"/>
            <a:r>
              <a:rPr lang="ro-RO" sz="1800" dirty="0">
                <a:solidFill>
                  <a:srgbClr val="1A1A1A"/>
                </a:solidFill>
              </a:rPr>
              <a:t>E</a:t>
            </a:r>
            <a:r>
              <a:rPr lang="en-US" sz="1800" dirty="0" err="1">
                <a:solidFill>
                  <a:srgbClr val="1A1A1A"/>
                </a:solidFill>
              </a:rPr>
              <a:t>xpoziția</a:t>
            </a:r>
            <a:r>
              <a:rPr lang="en-US" sz="1800" dirty="0">
                <a:solidFill>
                  <a:srgbClr val="1A1A1A"/>
                </a:solidFill>
              </a:rPr>
              <a:t> </a:t>
            </a:r>
            <a:r>
              <a:rPr lang="en-US" sz="1800" b="1" dirty="0">
                <a:solidFill>
                  <a:srgbClr val="1A1A1A"/>
                </a:solidFill>
              </a:rPr>
              <a:t>„</a:t>
            </a:r>
            <a:r>
              <a:rPr lang="en-US" sz="1800" b="1" dirty="0" err="1">
                <a:solidFill>
                  <a:srgbClr val="1A1A1A"/>
                </a:solidFill>
              </a:rPr>
              <a:t>Stelă</a:t>
            </a:r>
            <a:r>
              <a:rPr lang="en-US" sz="1800" b="1" dirty="0">
                <a:solidFill>
                  <a:srgbClr val="1A1A1A"/>
                </a:solidFill>
              </a:rPr>
              <a:t>”</a:t>
            </a:r>
            <a:r>
              <a:rPr lang="en-US" sz="1800" dirty="0">
                <a:solidFill>
                  <a:srgbClr val="1A1A1A"/>
                </a:solidFill>
              </a:rPr>
              <a:t> a </a:t>
            </a:r>
            <a:r>
              <a:rPr lang="en-US" sz="1800" dirty="0" err="1">
                <a:solidFill>
                  <a:srgbClr val="1A1A1A"/>
                </a:solidFill>
              </a:rPr>
              <a:t>artistului</a:t>
            </a:r>
            <a:r>
              <a:rPr lang="en-US" sz="1800" dirty="0">
                <a:solidFill>
                  <a:srgbClr val="1A1A1A"/>
                </a:solidFill>
              </a:rPr>
              <a:t> </a:t>
            </a:r>
            <a:r>
              <a:rPr lang="en-US" sz="1800" b="1" dirty="0">
                <a:solidFill>
                  <a:srgbClr val="1A1A1A"/>
                </a:solidFill>
              </a:rPr>
              <a:t>Donato Savin</a:t>
            </a:r>
            <a:r>
              <a:rPr lang="en-US" sz="1800" dirty="0">
                <a:solidFill>
                  <a:srgbClr val="1A1A1A"/>
                </a:solidFill>
              </a:rPr>
              <a:t>, </a:t>
            </a:r>
            <a:r>
              <a:rPr lang="en-US" sz="1800" dirty="0" err="1">
                <a:solidFill>
                  <a:srgbClr val="1A1A1A"/>
                </a:solidFill>
              </a:rPr>
              <a:t>curatoriată</a:t>
            </a:r>
            <a:r>
              <a:rPr lang="en-US" sz="1800" dirty="0">
                <a:solidFill>
                  <a:srgbClr val="1A1A1A"/>
                </a:solidFill>
              </a:rPr>
              <a:t> de Aldo </a:t>
            </a:r>
            <a:r>
              <a:rPr lang="en-US" sz="1800" dirty="0" err="1">
                <a:solidFill>
                  <a:srgbClr val="1A1A1A"/>
                </a:solidFill>
              </a:rPr>
              <a:t>Audisio</a:t>
            </a:r>
            <a:r>
              <a:rPr lang="en-US" sz="1800" dirty="0">
                <a:solidFill>
                  <a:srgbClr val="1A1A1A"/>
                </a:solidFill>
              </a:rPr>
              <a:t> </a:t>
            </a:r>
            <a:r>
              <a:rPr lang="ro-RO" sz="1800" b="1" dirty="0">
                <a:solidFill>
                  <a:srgbClr val="1A1A1A"/>
                </a:solidFill>
              </a:rPr>
              <a:t>(5-29 septembrie 2023, Brașov)</a:t>
            </a:r>
            <a:r>
              <a:rPr lang="ro-RO" sz="1800" dirty="0">
                <a:solidFill>
                  <a:srgbClr val="1A1A1A"/>
                </a:solidFill>
              </a:rPr>
              <a:t>: inaugurarea </a:t>
            </a:r>
            <a:r>
              <a:rPr lang="ro-RO" sz="1800" b="0" i="0" dirty="0">
                <a:solidFill>
                  <a:srgbClr val="1A1A1A"/>
                </a:solidFill>
                <a:effectLst/>
              </a:rPr>
              <a:t>are loc în</a:t>
            </a:r>
            <a:r>
              <a:rPr lang="en-US" sz="1800" b="0" i="0" dirty="0">
                <a:solidFill>
                  <a:srgbClr val="1A1A1A"/>
                </a:solidFill>
                <a:effectLst/>
              </a:rPr>
              <a:t> data de </a:t>
            </a:r>
            <a:r>
              <a:rPr lang="en-US" sz="1800" b="1" i="0" dirty="0">
                <a:solidFill>
                  <a:srgbClr val="1A1A1A"/>
                </a:solidFill>
                <a:effectLst/>
              </a:rPr>
              <a:t>5 </a:t>
            </a:r>
            <a:r>
              <a:rPr lang="en-US" sz="1800" b="1" i="0" dirty="0" err="1">
                <a:solidFill>
                  <a:srgbClr val="1A1A1A"/>
                </a:solidFill>
                <a:effectLst/>
              </a:rPr>
              <a:t>septembrie</a:t>
            </a:r>
            <a:r>
              <a:rPr lang="en-US" sz="1800" b="1" i="0" dirty="0">
                <a:solidFill>
                  <a:srgbClr val="1A1A1A"/>
                </a:solidFill>
                <a:effectLst/>
              </a:rPr>
              <a:t> 2023</a:t>
            </a:r>
            <a:r>
              <a:rPr lang="en-US" sz="1800" b="0" i="0" dirty="0">
                <a:solidFill>
                  <a:srgbClr val="1A1A1A"/>
                </a:solidFill>
                <a:effectLst/>
              </a:rPr>
              <a:t>, la </a:t>
            </a:r>
            <a:r>
              <a:rPr lang="en-US" sz="1800" b="1" i="0" dirty="0" err="1">
                <a:solidFill>
                  <a:srgbClr val="1A1A1A"/>
                </a:solidFill>
                <a:effectLst/>
              </a:rPr>
              <a:t>ora</a:t>
            </a:r>
            <a:r>
              <a:rPr lang="en-US" sz="1800" b="1" i="0" dirty="0">
                <a:solidFill>
                  <a:srgbClr val="1A1A1A"/>
                </a:solidFill>
                <a:effectLst/>
              </a:rPr>
              <a:t> 17.00</a:t>
            </a:r>
            <a:r>
              <a:rPr lang="en-US" sz="1800" b="0" i="0" dirty="0">
                <a:solidFill>
                  <a:srgbClr val="1A1A1A"/>
                </a:solidFill>
                <a:effectLst/>
              </a:rPr>
              <a:t>, la </a:t>
            </a:r>
            <a:r>
              <a:rPr lang="en-US" sz="1800" b="1" i="0" dirty="0">
                <a:solidFill>
                  <a:srgbClr val="1A1A1A"/>
                </a:solidFill>
                <a:effectLst/>
              </a:rPr>
              <a:t>Banca de </a:t>
            </a:r>
            <a:r>
              <a:rPr lang="en-US" sz="1800" b="1" i="0" dirty="0" err="1">
                <a:solidFill>
                  <a:srgbClr val="1A1A1A"/>
                </a:solidFill>
                <a:effectLst/>
              </a:rPr>
              <a:t>Cultură</a:t>
            </a:r>
            <a:r>
              <a:rPr lang="en-US" sz="1800" b="1" i="0" dirty="0">
                <a:solidFill>
                  <a:srgbClr val="1A1A1A"/>
                </a:solidFill>
                <a:effectLst/>
              </a:rPr>
              <a:t> Apollonia </a:t>
            </a:r>
            <a:r>
              <a:rPr lang="ro-RO" sz="1800" b="0" i="0" dirty="0">
                <a:solidFill>
                  <a:srgbClr val="1A1A1A"/>
                </a:solidFill>
                <a:effectLst/>
              </a:rPr>
              <a:t>(</a:t>
            </a:r>
            <a:r>
              <a:rPr lang="en-US" sz="1800" b="0" i="0" dirty="0">
                <a:solidFill>
                  <a:srgbClr val="1A1A1A"/>
                </a:solidFill>
                <a:effectLst/>
              </a:rPr>
              <a:t>un </a:t>
            </a:r>
            <a:r>
              <a:rPr lang="en-US" sz="1800" b="0" i="0" dirty="0" err="1">
                <a:solidFill>
                  <a:srgbClr val="1A1A1A"/>
                </a:solidFill>
                <a:effectLst/>
              </a:rPr>
              <a:t>proiect</a:t>
            </a:r>
            <a:r>
              <a:rPr lang="en-US" sz="1800" b="0" i="0" dirty="0">
                <a:solidFill>
                  <a:srgbClr val="1A1A1A"/>
                </a:solidFill>
                <a:effectLst/>
              </a:rPr>
              <a:t> Alpin Film Festival </a:t>
            </a:r>
            <a:r>
              <a:rPr lang="en-US" sz="1800" b="0" i="0" dirty="0" err="1">
                <a:solidFill>
                  <a:srgbClr val="1A1A1A"/>
                </a:solidFill>
                <a:effectLst/>
              </a:rPr>
              <a:t>realizat</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colaborare</a:t>
            </a:r>
            <a:r>
              <a:rPr lang="en-US" sz="1800" b="0" i="0" dirty="0">
                <a:solidFill>
                  <a:srgbClr val="1A1A1A"/>
                </a:solidFill>
                <a:effectLst/>
              </a:rPr>
              <a:t> cu </a:t>
            </a:r>
            <a:r>
              <a:rPr lang="en-US" sz="1800" b="0" i="0" dirty="0" err="1">
                <a:solidFill>
                  <a:srgbClr val="1A1A1A"/>
                </a:solidFill>
                <a:effectLst/>
              </a:rPr>
              <a:t>Regiunea</a:t>
            </a:r>
            <a:r>
              <a:rPr lang="en-US" sz="1800" b="0" i="0" dirty="0">
                <a:solidFill>
                  <a:srgbClr val="1A1A1A"/>
                </a:solidFill>
                <a:effectLst/>
              </a:rPr>
              <a:t> </a:t>
            </a:r>
            <a:r>
              <a:rPr lang="en-US" sz="1800" b="0" i="0" dirty="0" err="1">
                <a:solidFill>
                  <a:srgbClr val="1A1A1A"/>
                </a:solidFill>
                <a:effectLst/>
              </a:rPr>
              <a:t>Autonomă</a:t>
            </a:r>
            <a:r>
              <a:rPr lang="en-US" sz="1800" b="0" i="0" dirty="0">
                <a:solidFill>
                  <a:srgbClr val="1A1A1A"/>
                </a:solidFill>
                <a:effectLst/>
              </a:rPr>
              <a:t> Valle D’Aosta și cu </a:t>
            </a:r>
            <a:r>
              <a:rPr lang="en-US" sz="1800" b="0" i="0" dirty="0" err="1">
                <a:solidFill>
                  <a:srgbClr val="1A1A1A"/>
                </a:solidFill>
                <a:effectLst/>
              </a:rPr>
              <a:t>Institutul</a:t>
            </a:r>
            <a:r>
              <a:rPr lang="en-US" sz="1800" b="0" i="0" dirty="0">
                <a:solidFill>
                  <a:srgbClr val="1A1A1A"/>
                </a:solidFill>
                <a:effectLst/>
              </a:rPr>
              <a:t> Italian de </a:t>
            </a:r>
            <a:r>
              <a:rPr lang="en-US" sz="1800" b="0" i="0" dirty="0" err="1">
                <a:solidFill>
                  <a:srgbClr val="1A1A1A"/>
                </a:solidFill>
                <a:effectLst/>
              </a:rPr>
              <a:t>Cultură</a:t>
            </a:r>
            <a:r>
              <a:rPr lang="en-US" sz="1800" b="0" i="0" dirty="0">
                <a:solidFill>
                  <a:srgbClr val="1A1A1A"/>
                </a:solidFill>
                <a:effectLst/>
              </a:rPr>
              <a:t> din </a:t>
            </a:r>
            <a:r>
              <a:rPr lang="en-US" sz="1800" b="0" i="0" dirty="0" err="1">
                <a:solidFill>
                  <a:srgbClr val="1A1A1A"/>
                </a:solidFill>
                <a:effectLst/>
              </a:rPr>
              <a:t>București</a:t>
            </a:r>
            <a:r>
              <a:rPr lang="ro-RO" sz="1800" b="0" i="0" dirty="0">
                <a:solidFill>
                  <a:srgbClr val="1A1A1A"/>
                </a:solidFill>
                <a:effectLst/>
              </a:rPr>
              <a:t>)</a:t>
            </a:r>
            <a:r>
              <a:rPr lang="en-US" sz="1800" b="0" i="0" dirty="0">
                <a:solidFill>
                  <a:srgbClr val="1A1A1A"/>
                </a:solidFill>
                <a:effectLst/>
              </a:rPr>
              <a:t>.</a:t>
            </a:r>
            <a:endParaRPr lang="ro-RO" sz="1800" b="0" i="0" dirty="0">
              <a:solidFill>
                <a:srgbClr val="1A1A1A"/>
              </a:solidFill>
              <a:effectLst/>
            </a:endParaRPr>
          </a:p>
          <a:p>
            <a:pPr algn="just"/>
            <a:r>
              <a:rPr lang="ro-RO" sz="1800" kern="100" dirty="0">
                <a:ea typeface="Calibri" panose="020F0502020204030204" pitchFamily="34" charset="0"/>
                <a:cs typeface="Times New Roman" panose="02020603050405020304" pitchFamily="18" charset="0"/>
              </a:rPr>
              <a:t>Lansarea, în prezența scriitoarei </a:t>
            </a:r>
            <a:r>
              <a:rPr lang="ro-RO" sz="1800" b="1" kern="100" dirty="0">
                <a:ea typeface="Calibri" panose="020F0502020204030204" pitchFamily="34" charset="0"/>
                <a:cs typeface="Times New Roman" panose="02020603050405020304" pitchFamily="18" charset="0"/>
              </a:rPr>
              <a:t>Dacia Maraini</a:t>
            </a:r>
            <a:r>
              <a:rPr lang="ro-RO" sz="1800" kern="100" dirty="0">
                <a:ea typeface="Calibri" panose="020F0502020204030204" pitchFamily="34" charset="0"/>
                <a:cs typeface="Times New Roman" panose="02020603050405020304" pitchFamily="18" charset="0"/>
              </a:rPr>
              <a:t>, a </a:t>
            </a:r>
            <a:r>
              <a:rPr lang="en-US" sz="1800" dirty="0" err="1">
                <a:solidFill>
                  <a:srgbClr val="1A1A1A"/>
                </a:solidFill>
              </a:rPr>
              <a:t>volumul</a:t>
            </a:r>
            <a:r>
              <a:rPr lang="ro-RO" sz="1800" dirty="0">
                <a:solidFill>
                  <a:srgbClr val="1A1A1A"/>
                </a:solidFill>
              </a:rPr>
              <a:t>ui</a:t>
            </a:r>
            <a:r>
              <a:rPr lang="en-US" sz="1800" dirty="0">
                <a:solidFill>
                  <a:srgbClr val="1A1A1A"/>
                </a:solidFill>
              </a:rPr>
              <a:t> </a:t>
            </a:r>
            <a:r>
              <a:rPr lang="ro-RO" sz="1800" b="1" dirty="0">
                <a:solidFill>
                  <a:srgbClr val="1A1A1A"/>
                </a:solidFill>
              </a:rPr>
              <a:t>„</a:t>
            </a:r>
            <a:r>
              <a:rPr lang="en-US" sz="1800" b="1" dirty="0" err="1">
                <a:solidFill>
                  <a:srgbClr val="1A1A1A"/>
                </a:solidFill>
              </a:rPr>
              <a:t>Dragă</a:t>
            </a:r>
            <a:r>
              <a:rPr lang="en-US" sz="1800" b="1" dirty="0">
                <a:solidFill>
                  <a:srgbClr val="1A1A1A"/>
                </a:solidFill>
              </a:rPr>
              <a:t> Pier Paolo” </a:t>
            </a:r>
            <a:r>
              <a:rPr lang="en-US" sz="1800" dirty="0">
                <a:solidFill>
                  <a:srgbClr val="1A1A1A"/>
                </a:solidFill>
              </a:rPr>
              <a:t>(</a:t>
            </a:r>
            <a:r>
              <a:rPr lang="en-US" sz="1800" dirty="0" err="1">
                <a:solidFill>
                  <a:srgbClr val="1A1A1A"/>
                </a:solidFill>
              </a:rPr>
              <a:t>editura</a:t>
            </a:r>
            <a:r>
              <a:rPr lang="en-US" sz="1800" dirty="0">
                <a:solidFill>
                  <a:srgbClr val="1A1A1A"/>
                </a:solidFill>
              </a:rPr>
              <a:t> Casa </a:t>
            </a:r>
            <a:r>
              <a:rPr lang="en-US" sz="1800" dirty="0" err="1">
                <a:solidFill>
                  <a:srgbClr val="1A1A1A"/>
                </a:solidFill>
              </a:rPr>
              <a:t>Cărții</a:t>
            </a:r>
            <a:r>
              <a:rPr lang="en-US" sz="1800" dirty="0">
                <a:solidFill>
                  <a:srgbClr val="1A1A1A"/>
                </a:solidFill>
              </a:rPr>
              <a:t> de </a:t>
            </a:r>
            <a:r>
              <a:rPr lang="ro-RO" sz="1800" dirty="0">
                <a:solidFill>
                  <a:srgbClr val="1A1A1A"/>
                </a:solidFill>
              </a:rPr>
              <a:t>Ș</a:t>
            </a:r>
            <a:r>
              <a:rPr lang="en-US" sz="1800" dirty="0" err="1">
                <a:solidFill>
                  <a:srgbClr val="1A1A1A"/>
                </a:solidFill>
              </a:rPr>
              <a:t>tiință</a:t>
            </a:r>
            <a:r>
              <a:rPr lang="en-US" sz="1800" dirty="0">
                <a:solidFill>
                  <a:srgbClr val="1A1A1A"/>
                </a:solidFill>
              </a:rPr>
              <a:t>)</a:t>
            </a:r>
            <a:r>
              <a:rPr lang="ro-RO" sz="1800" dirty="0">
                <a:solidFill>
                  <a:srgbClr val="1A1A1A"/>
                </a:solidFill>
              </a:rPr>
              <a:t> -</a:t>
            </a:r>
            <a:r>
              <a:rPr lang="en-US" sz="1800" dirty="0">
                <a:solidFill>
                  <a:srgbClr val="1A1A1A"/>
                </a:solidFill>
              </a:rPr>
              <a:t> </a:t>
            </a:r>
            <a:r>
              <a:rPr lang="en-US" sz="1800" b="1" dirty="0">
                <a:solidFill>
                  <a:srgbClr val="1A1A1A"/>
                </a:solidFill>
              </a:rPr>
              <a:t>1 </a:t>
            </a:r>
            <a:r>
              <a:rPr lang="en-US" sz="1800" b="1" dirty="0" err="1">
                <a:solidFill>
                  <a:srgbClr val="1A1A1A"/>
                </a:solidFill>
              </a:rPr>
              <a:t>octombrie</a:t>
            </a:r>
            <a:r>
              <a:rPr lang="en-US" sz="1800" b="1" dirty="0">
                <a:solidFill>
                  <a:srgbClr val="1A1A1A"/>
                </a:solidFill>
              </a:rPr>
              <a:t>, </a:t>
            </a:r>
            <a:r>
              <a:rPr lang="en-US" sz="1800" b="1" dirty="0" err="1">
                <a:solidFill>
                  <a:srgbClr val="1A1A1A"/>
                </a:solidFill>
              </a:rPr>
              <a:t>Festivalul</a:t>
            </a:r>
            <a:r>
              <a:rPr lang="en-US" sz="1800" b="1" dirty="0">
                <a:solidFill>
                  <a:srgbClr val="1A1A1A"/>
                </a:solidFill>
              </a:rPr>
              <a:t> Interna</a:t>
            </a:r>
            <a:r>
              <a:rPr lang="ro-RO" sz="1800" b="1" dirty="0">
                <a:solidFill>
                  <a:srgbClr val="1A1A1A"/>
                </a:solidFill>
              </a:rPr>
              <a:t>ț</a:t>
            </a:r>
            <a:r>
              <a:rPr lang="en-US" sz="1800" b="1" dirty="0" err="1">
                <a:solidFill>
                  <a:srgbClr val="1A1A1A"/>
                </a:solidFill>
              </a:rPr>
              <a:t>ional</a:t>
            </a:r>
            <a:r>
              <a:rPr lang="en-US" sz="1800" b="1" dirty="0">
                <a:solidFill>
                  <a:srgbClr val="1A1A1A"/>
                </a:solidFill>
              </a:rPr>
              <a:t> de Carte </a:t>
            </a:r>
            <a:r>
              <a:rPr lang="en-US" sz="1800" b="1" dirty="0" err="1">
                <a:solidFill>
                  <a:srgbClr val="1A1A1A"/>
                </a:solidFill>
              </a:rPr>
              <a:t>Transilvania</a:t>
            </a:r>
            <a:r>
              <a:rPr lang="en-US" sz="1800" b="1" dirty="0">
                <a:solidFill>
                  <a:srgbClr val="1A1A1A"/>
                </a:solidFill>
              </a:rPr>
              <a:t> din Cluj-Napoca</a:t>
            </a:r>
            <a:r>
              <a:rPr lang="ro-RO" sz="1800" dirty="0">
                <a:solidFill>
                  <a:srgbClr val="1A1A1A"/>
                </a:solidFill>
              </a:rPr>
              <a:t>. Maraini este </a:t>
            </a:r>
            <a:r>
              <a:rPr lang="it-IT" sz="1800" i="0" dirty="0">
                <a:solidFill>
                  <a:srgbClr val="1A1A1A"/>
                </a:solidFill>
                <a:effectLst/>
              </a:rPr>
              <a:t>una </a:t>
            </a:r>
            <a:r>
              <a:rPr lang="it-IT" sz="1800" i="0" dirty="0" err="1">
                <a:solidFill>
                  <a:srgbClr val="1A1A1A"/>
                </a:solidFill>
                <a:effectLst/>
              </a:rPr>
              <a:t>dintre</a:t>
            </a:r>
            <a:r>
              <a:rPr lang="it-IT" sz="1800" i="0" dirty="0">
                <a:solidFill>
                  <a:srgbClr val="1A1A1A"/>
                </a:solidFill>
                <a:effectLst/>
              </a:rPr>
              <a:t> </a:t>
            </a:r>
            <a:r>
              <a:rPr lang="it-IT" sz="1800" i="0" dirty="0" err="1">
                <a:solidFill>
                  <a:srgbClr val="1A1A1A"/>
                </a:solidFill>
                <a:effectLst/>
              </a:rPr>
              <a:t>cele</a:t>
            </a:r>
            <a:r>
              <a:rPr lang="it-IT" sz="1800" i="0" dirty="0">
                <a:solidFill>
                  <a:srgbClr val="1A1A1A"/>
                </a:solidFill>
                <a:effectLst/>
              </a:rPr>
              <a:t> mai </a:t>
            </a:r>
            <a:r>
              <a:rPr lang="it-IT" sz="1800" i="0" dirty="0" err="1">
                <a:solidFill>
                  <a:srgbClr val="1A1A1A"/>
                </a:solidFill>
                <a:effectLst/>
              </a:rPr>
              <a:t>apreciate</a:t>
            </a:r>
            <a:r>
              <a:rPr lang="it-IT" sz="1800" i="0" dirty="0">
                <a:solidFill>
                  <a:srgbClr val="1A1A1A"/>
                </a:solidFill>
                <a:effectLst/>
              </a:rPr>
              <a:t> </a:t>
            </a:r>
            <a:r>
              <a:rPr lang="it-IT" sz="1800" i="0" dirty="0" err="1">
                <a:solidFill>
                  <a:srgbClr val="1A1A1A"/>
                </a:solidFill>
                <a:effectLst/>
              </a:rPr>
              <a:t>scriitoare</a:t>
            </a:r>
            <a:r>
              <a:rPr lang="it-IT" sz="1800" i="0" dirty="0">
                <a:solidFill>
                  <a:srgbClr val="1A1A1A"/>
                </a:solidFill>
                <a:effectLst/>
              </a:rPr>
              <a:t> itali</a:t>
            </a:r>
            <a:r>
              <a:rPr lang="ro-RO" sz="1800" i="0" dirty="0">
                <a:solidFill>
                  <a:srgbClr val="1A1A1A"/>
                </a:solidFill>
                <a:effectLst/>
              </a:rPr>
              <a:t>e</a:t>
            </a:r>
            <a:r>
              <a:rPr lang="it-IT" sz="1800" i="0" dirty="0">
                <a:solidFill>
                  <a:srgbClr val="1A1A1A"/>
                </a:solidFill>
                <a:effectLst/>
              </a:rPr>
              <a:t>ne</a:t>
            </a:r>
            <a:r>
              <a:rPr lang="ro-RO" sz="1800" i="0" dirty="0">
                <a:solidFill>
                  <a:srgbClr val="1A1A1A"/>
                </a:solidFill>
                <a:effectLst/>
              </a:rPr>
              <a:t>, autoarea </a:t>
            </a:r>
            <a:r>
              <a:rPr lang="it-IT" sz="1800" i="0" dirty="0">
                <a:solidFill>
                  <a:srgbClr val="1A1A1A"/>
                </a:solidFill>
                <a:effectLst/>
              </a:rPr>
              <a:t>romane</a:t>
            </a:r>
            <a:r>
              <a:rPr lang="ro-RO" sz="1800" i="0" dirty="0">
                <a:solidFill>
                  <a:srgbClr val="1A1A1A"/>
                </a:solidFill>
                <a:effectLst/>
              </a:rPr>
              <a:t>lor </a:t>
            </a:r>
            <a:r>
              <a:rPr lang="it-IT" sz="1800" dirty="0">
                <a:solidFill>
                  <a:srgbClr val="1A1A1A"/>
                </a:solidFill>
              </a:rPr>
              <a:t>„Lunga </a:t>
            </a:r>
            <a:r>
              <a:rPr lang="it-IT" sz="1800" dirty="0" err="1">
                <a:solidFill>
                  <a:srgbClr val="1A1A1A"/>
                </a:solidFill>
              </a:rPr>
              <a:t>viață</a:t>
            </a:r>
            <a:r>
              <a:rPr lang="it-IT" sz="1800" dirty="0">
                <a:solidFill>
                  <a:srgbClr val="1A1A1A"/>
                </a:solidFill>
              </a:rPr>
              <a:t> a </a:t>
            </a:r>
            <a:r>
              <a:rPr lang="it-IT" sz="1800" dirty="0" err="1">
                <a:solidFill>
                  <a:srgbClr val="1A1A1A"/>
                </a:solidFill>
              </a:rPr>
              <a:t>Mariannei</a:t>
            </a:r>
            <a:r>
              <a:rPr lang="it-IT" sz="1800" dirty="0">
                <a:solidFill>
                  <a:srgbClr val="1A1A1A"/>
                </a:solidFill>
              </a:rPr>
              <a:t> Ucrìa” și „Voci”</a:t>
            </a:r>
            <a:r>
              <a:rPr lang="ro-RO" sz="1800" kern="100" dirty="0">
                <a:cs typeface="Times New Roman" panose="02020603050405020304" pitchFamily="18" charset="0"/>
              </a:rPr>
              <a:t>, </a:t>
            </a:r>
            <a:r>
              <a:rPr lang="ro-RO" sz="1800" i="0" dirty="0">
                <a:solidFill>
                  <a:srgbClr val="1A1A1A"/>
                </a:solidFill>
                <a:effectLst/>
              </a:rPr>
              <a:t>traduse și în limba română.</a:t>
            </a:r>
            <a:endParaRPr lang="ro-RO" sz="1800" kern="100" dirty="0">
              <a:ea typeface="Calibri" panose="020F0502020204030204" pitchFamily="34" charset="0"/>
              <a:cs typeface="Times New Roman" panose="02020603050405020304" pitchFamily="18" charset="0"/>
            </a:endParaRPr>
          </a:p>
          <a:p>
            <a:pPr algn="just"/>
            <a:r>
              <a:rPr lang="ro-RO" sz="1800" dirty="0">
                <a:solidFill>
                  <a:srgbClr val="1A1A1A"/>
                </a:solidFill>
              </a:rPr>
              <a:t>P</a:t>
            </a:r>
            <a:r>
              <a:rPr lang="en-US" sz="1800" i="0" dirty="0" err="1">
                <a:solidFill>
                  <a:srgbClr val="1A1A1A"/>
                </a:solidFill>
                <a:effectLst/>
              </a:rPr>
              <a:t>roiecția</a:t>
            </a:r>
            <a:r>
              <a:rPr lang="en-US" sz="1800" i="0" dirty="0">
                <a:solidFill>
                  <a:srgbClr val="1A1A1A"/>
                </a:solidFill>
                <a:effectLst/>
              </a:rPr>
              <a:t> </a:t>
            </a:r>
            <a:r>
              <a:rPr lang="en-US" sz="1800" i="0" dirty="0" err="1">
                <a:solidFill>
                  <a:srgbClr val="1A1A1A"/>
                </a:solidFill>
                <a:effectLst/>
              </a:rPr>
              <a:t>filmului</a:t>
            </a:r>
            <a:r>
              <a:rPr lang="en-US" sz="1800" i="0" dirty="0">
                <a:solidFill>
                  <a:srgbClr val="1A1A1A"/>
                </a:solidFill>
                <a:effectLst/>
              </a:rPr>
              <a:t> </a:t>
            </a:r>
            <a:r>
              <a:rPr lang="ro-RO" sz="1800" b="1" i="0" dirty="0">
                <a:solidFill>
                  <a:srgbClr val="1A1A1A"/>
                </a:solidFill>
                <a:effectLst/>
              </a:rPr>
              <a:t>„</a:t>
            </a:r>
            <a:r>
              <a:rPr lang="en-US" sz="1800" b="1" i="0" dirty="0">
                <a:solidFill>
                  <a:srgbClr val="1A1A1A"/>
                </a:solidFill>
                <a:effectLst/>
              </a:rPr>
              <a:t>Medea”</a:t>
            </a:r>
            <a:r>
              <a:rPr lang="en-US" sz="1800" i="0" dirty="0">
                <a:solidFill>
                  <a:srgbClr val="1A1A1A"/>
                </a:solidFill>
                <a:effectLst/>
              </a:rPr>
              <a:t> de </a:t>
            </a:r>
            <a:r>
              <a:rPr lang="en-US" sz="1800" b="1" i="0" dirty="0">
                <a:solidFill>
                  <a:srgbClr val="1A1A1A"/>
                </a:solidFill>
                <a:effectLst/>
              </a:rPr>
              <a:t>Pier Paolo Pasolini</a:t>
            </a:r>
            <a:r>
              <a:rPr lang="en-US" sz="1800" dirty="0">
                <a:solidFill>
                  <a:srgbClr val="1A1A1A"/>
                </a:solidFill>
              </a:rPr>
              <a:t>, </a:t>
            </a:r>
            <a:r>
              <a:rPr lang="en-US" sz="1800" dirty="0" err="1">
                <a:solidFill>
                  <a:srgbClr val="1A1A1A"/>
                </a:solidFill>
              </a:rPr>
              <a:t>în</a:t>
            </a:r>
            <a:r>
              <a:rPr lang="en-US" sz="1800" dirty="0">
                <a:solidFill>
                  <a:srgbClr val="1A1A1A"/>
                </a:solidFill>
              </a:rPr>
              <a:t> data de </a:t>
            </a:r>
            <a:r>
              <a:rPr lang="en-US" sz="1800" b="1" dirty="0">
                <a:solidFill>
                  <a:srgbClr val="1A1A1A"/>
                </a:solidFill>
              </a:rPr>
              <a:t>1 </a:t>
            </a:r>
            <a:r>
              <a:rPr lang="en-US" sz="1800" b="1" dirty="0" err="1">
                <a:solidFill>
                  <a:srgbClr val="1A1A1A"/>
                </a:solidFill>
              </a:rPr>
              <a:t>octombrie</a:t>
            </a:r>
            <a:r>
              <a:rPr lang="ro-RO" sz="1800" b="1" dirty="0">
                <a:solidFill>
                  <a:srgbClr val="1A1A1A"/>
                </a:solidFill>
              </a:rPr>
              <a:t> </a:t>
            </a:r>
            <a:r>
              <a:rPr lang="en-US" sz="1800" b="1" dirty="0">
                <a:solidFill>
                  <a:srgbClr val="1A1A1A"/>
                </a:solidFill>
              </a:rPr>
              <a:t>la </a:t>
            </a:r>
            <a:r>
              <a:rPr lang="en-US" sz="1800" b="1" i="0" dirty="0">
                <a:solidFill>
                  <a:srgbClr val="1A1A1A"/>
                </a:solidFill>
                <a:effectLst/>
              </a:rPr>
              <a:t>Cinema Arta din Cluj-Napoca</a:t>
            </a:r>
            <a:r>
              <a:rPr lang="en-US" sz="1800" i="0" dirty="0">
                <a:solidFill>
                  <a:srgbClr val="1A1A1A"/>
                </a:solidFill>
                <a:effectLst/>
              </a:rPr>
              <a:t>, la </a:t>
            </a:r>
            <a:r>
              <a:rPr lang="en-US" sz="1800" i="0" dirty="0" err="1">
                <a:solidFill>
                  <a:srgbClr val="1A1A1A"/>
                </a:solidFill>
                <a:effectLst/>
              </a:rPr>
              <a:t>ora</a:t>
            </a:r>
            <a:r>
              <a:rPr lang="en-US" sz="1800" i="0" dirty="0">
                <a:solidFill>
                  <a:srgbClr val="1A1A1A"/>
                </a:solidFill>
                <a:effectLst/>
              </a:rPr>
              <a:t> 20.00, </a:t>
            </a:r>
            <a:r>
              <a:rPr lang="en-US" sz="1800" i="0" dirty="0" err="1">
                <a:solidFill>
                  <a:srgbClr val="1A1A1A"/>
                </a:solidFill>
                <a:effectLst/>
              </a:rPr>
              <a:t>urmată</a:t>
            </a:r>
            <a:r>
              <a:rPr lang="en-US" sz="1800" i="0" dirty="0">
                <a:solidFill>
                  <a:srgbClr val="1A1A1A"/>
                </a:solidFill>
                <a:effectLst/>
              </a:rPr>
              <a:t> de o </a:t>
            </a:r>
            <a:r>
              <a:rPr lang="en-US" sz="1800" b="1" i="0" dirty="0" err="1">
                <a:solidFill>
                  <a:srgbClr val="1A1A1A"/>
                </a:solidFill>
                <a:effectLst/>
              </a:rPr>
              <a:t>dezbatere</a:t>
            </a:r>
            <a:r>
              <a:rPr lang="en-US" sz="1800" b="1" i="0" dirty="0">
                <a:solidFill>
                  <a:srgbClr val="1A1A1A"/>
                </a:solidFill>
                <a:effectLst/>
              </a:rPr>
              <a:t> cu Dacia </a:t>
            </a:r>
            <a:r>
              <a:rPr lang="en-US" sz="1800" b="1" i="0" dirty="0" err="1">
                <a:solidFill>
                  <a:srgbClr val="1A1A1A"/>
                </a:solidFill>
                <a:effectLst/>
              </a:rPr>
              <a:t>Maraini</a:t>
            </a:r>
            <a:r>
              <a:rPr lang="en-US" sz="1800" i="0" dirty="0">
                <a:solidFill>
                  <a:srgbClr val="1A1A1A"/>
                </a:solidFill>
                <a:effectLst/>
              </a:rPr>
              <a:t>.</a:t>
            </a:r>
            <a:endParaRPr lang="ro-RO" sz="1800" i="0" dirty="0">
              <a:solidFill>
                <a:srgbClr val="1A1A1A"/>
              </a:solidFill>
              <a:effectLst/>
            </a:endParaRPr>
          </a:p>
          <a:p>
            <a:pPr algn="just"/>
            <a:r>
              <a:rPr lang="ro-RO" sz="1800" kern="100" dirty="0">
                <a:solidFill>
                  <a:srgbClr val="1A1A1A"/>
                </a:solidFill>
                <a:ea typeface="Calibri" panose="020F0502020204030204" pitchFamily="34" charset="0"/>
                <a:cs typeface="Times New Roman" panose="02020603050405020304" pitchFamily="18" charset="0"/>
              </a:rPr>
              <a:t>(vezi pagina următoare)</a:t>
            </a:r>
            <a:endParaRPr lang="ro-RO" sz="1800" b="1" kern="100" dirty="0">
              <a:ea typeface="Calibri" panose="020F0502020204030204" pitchFamily="34" charset="0"/>
              <a:cs typeface="Times New Roman" panose="02020603050405020304" pitchFamily="18" charset="0"/>
            </a:endParaRPr>
          </a:p>
          <a:p>
            <a:pPr algn="just"/>
            <a:endParaRPr lang="ro-RO" sz="1800" b="0" i="0" dirty="0">
              <a:solidFill>
                <a:srgbClr val="1A1A1A"/>
              </a:solidFill>
              <a:effectLst/>
            </a:endParaRPr>
          </a:p>
          <a:p>
            <a:endParaRPr lang="ro-RO" sz="1800" b="0" i="0" dirty="0">
              <a:solidFill>
                <a:srgbClr val="1A1A1A"/>
              </a:solidFill>
              <a:effectLst/>
            </a:endParaRPr>
          </a:p>
        </p:txBody>
      </p:sp>
    </p:spTree>
    <p:extLst>
      <p:ext uri="{BB962C8B-B14F-4D97-AF65-F5344CB8AC3E}">
        <p14:creationId xmlns:p14="http://schemas.microsoft.com/office/powerpoint/2010/main" val="3883206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1B6B5-D81E-D05C-8452-9201459B4F81}"/>
              </a:ext>
            </a:extLst>
          </p:cNvPr>
          <p:cNvSpPr>
            <a:spLocks noGrp="1"/>
          </p:cNvSpPr>
          <p:nvPr>
            <p:ph type="title"/>
          </p:nvPr>
        </p:nvSpPr>
        <p:spPr/>
        <p:txBody>
          <a:bodyPr>
            <a:normAutofit/>
          </a:bodyPr>
          <a:lstStyle/>
          <a:p>
            <a:pPr algn="ctr"/>
            <a:r>
              <a:rPr lang="ro-RO" sz="2400" dirty="0">
                <a:latin typeface="+mn-lt"/>
              </a:rPr>
              <a:t>Evenimente culturale de impact</a:t>
            </a:r>
            <a:br>
              <a:rPr lang="ro-RO" sz="2400" dirty="0">
                <a:latin typeface="+mn-lt"/>
              </a:rPr>
            </a:br>
            <a:r>
              <a:rPr lang="ro-RO" sz="2400" dirty="0">
                <a:latin typeface="+mn-lt"/>
              </a:rPr>
              <a:t>- În țară -</a:t>
            </a:r>
            <a:endParaRPr lang="en-US" sz="2400" dirty="0"/>
          </a:p>
        </p:txBody>
      </p:sp>
      <p:sp>
        <p:nvSpPr>
          <p:cNvPr id="3" name="Content Placeholder 2">
            <a:extLst>
              <a:ext uri="{FF2B5EF4-FFF2-40B4-BE49-F238E27FC236}">
                <a16:creationId xmlns:a16="http://schemas.microsoft.com/office/drawing/2014/main" id="{0976B308-0305-4327-955E-574F0F87E8BB}"/>
              </a:ext>
            </a:extLst>
          </p:cNvPr>
          <p:cNvSpPr>
            <a:spLocks noGrp="1"/>
          </p:cNvSpPr>
          <p:nvPr>
            <p:ph idx="1"/>
          </p:nvPr>
        </p:nvSpPr>
        <p:spPr/>
        <p:txBody>
          <a:bodyPr/>
          <a:lstStyle/>
          <a:p>
            <a:pPr algn="just"/>
            <a:r>
              <a:rPr lang="ro-RO" sz="1800" dirty="0">
                <a:ea typeface="Times New Roman" panose="02020603050405020304" pitchFamily="18" charset="0"/>
              </a:rPr>
              <a:t>(continuare)</a:t>
            </a:r>
            <a:endParaRPr lang="ro-RO" sz="1800" dirty="0">
              <a:solidFill>
                <a:srgbClr val="1A1A1A"/>
              </a:solidFill>
            </a:endParaRPr>
          </a:p>
          <a:p>
            <a:pPr algn="just"/>
            <a:r>
              <a:rPr lang="en-US" sz="1800" dirty="0" err="1">
                <a:solidFill>
                  <a:srgbClr val="1A1A1A"/>
                </a:solidFill>
              </a:rPr>
              <a:t>Spectacolul</a:t>
            </a:r>
            <a:r>
              <a:rPr lang="en-US" sz="1800" dirty="0">
                <a:solidFill>
                  <a:srgbClr val="1A1A1A"/>
                </a:solidFill>
              </a:rPr>
              <a:t> </a:t>
            </a:r>
            <a:r>
              <a:rPr lang="en-US" sz="1800" b="1" i="1" dirty="0" err="1">
                <a:solidFill>
                  <a:srgbClr val="1A1A1A"/>
                </a:solidFill>
              </a:rPr>
              <a:t>Raccontami</a:t>
            </a:r>
            <a:r>
              <a:rPr lang="en-US" sz="1800" b="1" i="1" dirty="0">
                <a:solidFill>
                  <a:srgbClr val="1A1A1A"/>
                </a:solidFill>
              </a:rPr>
              <a:t> </a:t>
            </a:r>
            <a:r>
              <a:rPr lang="en-US" sz="1800" b="1" i="1" dirty="0" err="1">
                <a:solidFill>
                  <a:srgbClr val="1A1A1A"/>
                </a:solidFill>
              </a:rPr>
              <a:t>una</a:t>
            </a:r>
            <a:r>
              <a:rPr lang="en-US" sz="1800" b="1" i="1" dirty="0">
                <a:solidFill>
                  <a:srgbClr val="1A1A1A"/>
                </a:solidFill>
              </a:rPr>
              <a:t> </a:t>
            </a:r>
            <a:r>
              <a:rPr lang="en-US" sz="1800" b="1" i="1" dirty="0" err="1">
                <a:solidFill>
                  <a:srgbClr val="1A1A1A"/>
                </a:solidFill>
              </a:rPr>
              <a:t>storia</a:t>
            </a:r>
            <a:r>
              <a:rPr lang="en-US" sz="1800" dirty="0">
                <a:solidFill>
                  <a:srgbClr val="1A1A1A"/>
                </a:solidFill>
              </a:rPr>
              <a:t> al </a:t>
            </a:r>
            <a:r>
              <a:rPr lang="en-US" sz="1800" b="1" dirty="0" err="1">
                <a:solidFill>
                  <a:srgbClr val="1A1A1A"/>
                </a:solidFill>
              </a:rPr>
              <a:t>Paolei</a:t>
            </a:r>
            <a:r>
              <a:rPr lang="en-US" sz="1800" b="1" dirty="0">
                <a:solidFill>
                  <a:srgbClr val="1A1A1A"/>
                </a:solidFill>
              </a:rPr>
              <a:t> </a:t>
            </a:r>
            <a:r>
              <a:rPr lang="en-US" sz="1800" b="1" dirty="0" err="1">
                <a:solidFill>
                  <a:srgbClr val="1A1A1A"/>
                </a:solidFill>
              </a:rPr>
              <a:t>Balbi</a:t>
            </a:r>
            <a:r>
              <a:rPr lang="en-US" sz="1800" dirty="0">
                <a:solidFill>
                  <a:srgbClr val="1A1A1A"/>
                </a:solidFill>
              </a:rPr>
              <a:t> </a:t>
            </a:r>
            <a:r>
              <a:rPr lang="ro-RO" sz="1800" dirty="0">
                <a:solidFill>
                  <a:srgbClr val="1A1A1A"/>
                </a:solidFill>
              </a:rPr>
              <a:t>(actriță și director artistic al Festivalului Internațional de </a:t>
            </a:r>
            <a:r>
              <a:rPr lang="ro-RO" sz="1800" i="1" dirty="0">
                <a:solidFill>
                  <a:srgbClr val="1A1A1A"/>
                </a:solidFill>
              </a:rPr>
              <a:t>Storytelling</a:t>
            </a:r>
            <a:r>
              <a:rPr lang="ro-RO" sz="1800" dirty="0">
                <a:solidFill>
                  <a:srgbClr val="1A1A1A"/>
                </a:solidFill>
              </a:rPr>
              <a:t> din Roma) în cadrul </a:t>
            </a:r>
            <a:r>
              <a:rPr lang="ro-RO" sz="1800" b="1" i="0" dirty="0">
                <a:solidFill>
                  <a:srgbClr val="1A1A1A"/>
                </a:solidFill>
                <a:effectLst/>
              </a:rPr>
              <a:t>Arad Festival Storytelling, 12 - 15 octombrie 2023</a:t>
            </a:r>
          </a:p>
          <a:p>
            <a:pPr algn="just"/>
            <a:r>
              <a:rPr lang="ro-RO" sz="1800" dirty="0">
                <a:solidFill>
                  <a:srgbClr val="1A1A1A"/>
                </a:solidFill>
              </a:rPr>
              <a:t>Proiecția filmului italian </a:t>
            </a:r>
            <a:r>
              <a:rPr lang="ro-RO" sz="1800" b="1" i="1" dirty="0">
                <a:solidFill>
                  <a:srgbClr val="1A1A1A"/>
                </a:solidFill>
              </a:rPr>
              <a:t>Le favolose</a:t>
            </a:r>
            <a:r>
              <a:rPr lang="ro-RO" sz="1800" dirty="0">
                <a:solidFill>
                  <a:srgbClr val="1A1A1A"/>
                </a:solidFill>
              </a:rPr>
              <a:t>, în regia Robertei Torre, în cadrul Festivalului de Film Documentar și Drepturile Omului </a:t>
            </a:r>
            <a:r>
              <a:rPr lang="ro-RO" sz="1800" b="1" dirty="0">
                <a:solidFill>
                  <a:srgbClr val="1A1A1A"/>
                </a:solidFill>
              </a:rPr>
              <a:t>One World Romania</a:t>
            </a:r>
            <a:r>
              <a:rPr lang="ro-RO" sz="1800" dirty="0">
                <a:solidFill>
                  <a:srgbClr val="1A1A1A"/>
                </a:solidFill>
              </a:rPr>
              <a:t> la </a:t>
            </a:r>
            <a:r>
              <a:rPr lang="ro-RO" sz="1800" b="1" dirty="0">
                <a:solidFill>
                  <a:srgbClr val="1A1A1A"/>
                </a:solidFill>
              </a:rPr>
              <a:t>Brașov (13-15 octombrie 2023) </a:t>
            </a:r>
            <a:r>
              <a:rPr lang="ro-RO" sz="1800" dirty="0">
                <a:solidFill>
                  <a:srgbClr val="1A1A1A"/>
                </a:solidFill>
              </a:rPr>
              <a:t>și </a:t>
            </a:r>
            <a:r>
              <a:rPr lang="ro-RO" sz="1800" b="1" dirty="0">
                <a:solidFill>
                  <a:srgbClr val="1A1A1A"/>
                </a:solidFill>
              </a:rPr>
              <a:t>Timișoara (2-5 noiembrie 2023)</a:t>
            </a:r>
          </a:p>
          <a:p>
            <a:pPr algn="just"/>
            <a:r>
              <a:rPr lang="ro-RO" sz="1800" b="1" dirty="0">
                <a:effectLst/>
                <a:latin typeface="Calibri" panose="020F0502020204030204" pitchFamily="34" charset="0"/>
                <a:ea typeface="Calibri" panose="020F0502020204030204" pitchFamily="34" charset="0"/>
              </a:rPr>
              <a:t>S</a:t>
            </a:r>
            <a:r>
              <a:rPr lang="it-IT" sz="1800" b="1" dirty="0" err="1">
                <a:effectLst/>
                <a:latin typeface="Calibri" panose="020F0502020204030204" pitchFamily="34" charset="0"/>
                <a:ea typeface="Calibri" panose="020F0502020204030204" pitchFamily="34" charset="0"/>
              </a:rPr>
              <a:t>pectacol</a:t>
            </a:r>
            <a:r>
              <a:rPr lang="it-IT" sz="1800" b="1" dirty="0">
                <a:effectLst/>
                <a:latin typeface="Calibri" panose="020F0502020204030204" pitchFamily="34" charset="0"/>
                <a:ea typeface="Calibri" panose="020F0502020204030204" pitchFamily="34" charset="0"/>
              </a:rPr>
              <a:t> – </a:t>
            </a:r>
            <a:r>
              <a:rPr lang="it-IT" sz="1800" b="1" dirty="0" err="1">
                <a:effectLst/>
                <a:latin typeface="Calibri" panose="020F0502020204030204" pitchFamily="34" charset="0"/>
                <a:ea typeface="Calibri" panose="020F0502020204030204" pitchFamily="34" charset="0"/>
              </a:rPr>
              <a:t>lectură</a:t>
            </a:r>
            <a:r>
              <a:rPr lang="ro-RO" sz="1800" dirty="0">
                <a:latin typeface="Calibri" panose="020F0502020204030204" pitchFamily="34" charset="0"/>
                <a:ea typeface="Calibri" panose="020F0502020204030204" pitchFamily="34" charset="0"/>
              </a:rPr>
              <a:t> organizat </a:t>
            </a:r>
            <a:r>
              <a:rPr lang="it-IT" sz="1800" b="1" dirty="0">
                <a:effectLst/>
                <a:latin typeface="Calibri" panose="020F0502020204030204" pitchFamily="34" charset="0"/>
                <a:ea typeface="Calibri" panose="020F0502020204030204" pitchFamily="34" charset="0"/>
              </a:rPr>
              <a:t>cu </a:t>
            </a:r>
            <a:r>
              <a:rPr lang="it-IT" sz="1800" b="1" dirty="0" err="1">
                <a:effectLst/>
                <a:latin typeface="Calibri" panose="020F0502020204030204" pitchFamily="34" charset="0"/>
                <a:ea typeface="Calibri" panose="020F0502020204030204" pitchFamily="34" charset="0"/>
              </a:rPr>
              <a:t>ocazia</a:t>
            </a:r>
            <a:r>
              <a:rPr lang="it-IT"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Zilei</a:t>
            </a:r>
            <a:r>
              <a:rPr lang="it-IT"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Memoriei</a:t>
            </a:r>
            <a:r>
              <a:rPr lang="ro-RO" sz="1800" b="1" dirty="0">
                <a:latin typeface="Calibri" panose="020F0502020204030204" pitchFamily="34" charset="0"/>
                <a:ea typeface="Calibri" panose="020F0502020204030204" pitchFamily="34" charset="0"/>
              </a:rPr>
              <a:t>, </a:t>
            </a:r>
            <a:r>
              <a:rPr lang="it-IT" sz="1800" b="1" dirty="0">
                <a:effectLst/>
                <a:latin typeface="Calibri" panose="020F0502020204030204" pitchFamily="34" charset="0"/>
                <a:ea typeface="Calibri" panose="020F0502020204030204" pitchFamily="34" charset="0"/>
              </a:rPr>
              <a:t>2</a:t>
            </a:r>
            <a:r>
              <a:rPr lang="ro-RO" sz="1800" b="1" dirty="0">
                <a:effectLst/>
                <a:latin typeface="Calibri" panose="020F0502020204030204" pitchFamily="34" charset="0"/>
                <a:ea typeface="Calibri" panose="020F0502020204030204" pitchFamily="34" charset="0"/>
              </a:rPr>
              <a:t>8</a:t>
            </a:r>
            <a:r>
              <a:rPr lang="it-IT" sz="1800" b="1" dirty="0">
                <a:effectLst/>
                <a:latin typeface="Calibri" panose="020F0502020204030204" pitchFamily="34" charset="0"/>
                <a:ea typeface="Calibri" panose="020F0502020204030204" pitchFamily="34" charset="0"/>
              </a:rPr>
              <a:t> </a:t>
            </a:r>
            <a:r>
              <a:rPr lang="it-IT" sz="1800" b="1" dirty="0" err="1">
                <a:effectLst/>
                <a:latin typeface="Calibri" panose="020F0502020204030204" pitchFamily="34" charset="0"/>
                <a:ea typeface="Calibri" panose="020F0502020204030204" pitchFamily="34" charset="0"/>
              </a:rPr>
              <a:t>ianuarie</a:t>
            </a:r>
            <a:r>
              <a:rPr lang="it-IT" sz="1800" b="1" dirty="0">
                <a:effectLst/>
                <a:latin typeface="Calibri" panose="020F0502020204030204" pitchFamily="34" charset="0"/>
                <a:ea typeface="Calibri" panose="020F0502020204030204" pitchFamily="34" charset="0"/>
              </a:rPr>
              <a:t> 2024</a:t>
            </a:r>
            <a:r>
              <a:rPr lang="ro-RO" sz="1800" b="1" dirty="0">
                <a:effectLst/>
                <a:latin typeface="Calibri" panose="020F0502020204030204" pitchFamily="34" charset="0"/>
                <a:ea typeface="Calibri" panose="020F0502020204030204" pitchFamily="34" charset="0"/>
              </a:rPr>
              <a:t>, Casa Tranzit, Cluj-Napoca</a:t>
            </a:r>
            <a:endParaRPr lang="ro-RO" sz="1800" b="1" dirty="0">
              <a:solidFill>
                <a:srgbClr val="1A1A1A"/>
              </a:solidFill>
            </a:endParaRPr>
          </a:p>
          <a:p>
            <a:pPr algn="just"/>
            <a:r>
              <a:rPr lang="ro-RO" sz="1800" i="0" dirty="0">
                <a:solidFill>
                  <a:srgbClr val="1A1A1A"/>
                </a:solidFill>
                <a:effectLst/>
              </a:rPr>
              <a:t>Festivalul de film italian: </a:t>
            </a:r>
            <a:r>
              <a:rPr lang="ro-RO" sz="1800" b="1" i="0" dirty="0">
                <a:solidFill>
                  <a:srgbClr val="1A1A1A"/>
                </a:solidFill>
                <a:effectLst/>
              </a:rPr>
              <a:t>„</a:t>
            </a:r>
            <a:r>
              <a:rPr lang="it-IT" sz="1800" b="1" i="0" dirty="0">
                <a:solidFill>
                  <a:srgbClr val="1A1A1A"/>
                </a:solidFill>
                <a:effectLst/>
              </a:rPr>
              <a:t>Visuali Italiane. Nuovo Cinema Italiano in Romania</a:t>
            </a:r>
            <a:r>
              <a:rPr lang="ro-RO" sz="1800" b="1" i="0" dirty="0">
                <a:solidFill>
                  <a:srgbClr val="1A1A1A"/>
                </a:solidFill>
                <a:effectLst/>
              </a:rPr>
              <a:t>” – martie-aprilie 2024, Cluj-Napoca și Timișoara</a:t>
            </a:r>
            <a:endParaRPr lang="it-IT" sz="1800" b="1" i="0" dirty="0">
              <a:solidFill>
                <a:srgbClr val="1A1A1A"/>
              </a:solidFill>
              <a:effectLst/>
            </a:endParaRPr>
          </a:p>
          <a:p>
            <a:endParaRPr lang="en-US" dirty="0"/>
          </a:p>
        </p:txBody>
      </p:sp>
    </p:spTree>
    <p:extLst>
      <p:ext uri="{BB962C8B-B14F-4D97-AF65-F5344CB8AC3E}">
        <p14:creationId xmlns:p14="http://schemas.microsoft.com/office/powerpoint/2010/main" val="1676198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56A87-8531-63CF-0510-C8D521DC92A1}"/>
              </a:ext>
            </a:extLst>
          </p:cNvPr>
          <p:cNvSpPr>
            <a:spLocks noGrp="1"/>
          </p:cNvSpPr>
          <p:nvPr>
            <p:ph type="title"/>
          </p:nvPr>
        </p:nvSpPr>
        <p:spPr/>
        <p:txBody>
          <a:bodyPr>
            <a:normAutofit/>
          </a:bodyPr>
          <a:lstStyle/>
          <a:p>
            <a:pPr algn="ctr"/>
            <a:r>
              <a:rPr lang="ro-RO" sz="2400" dirty="0">
                <a:latin typeface="+mn-lt"/>
              </a:rPr>
              <a:t>Alte modalități de colaborare</a:t>
            </a:r>
            <a:endParaRPr lang="en-US" sz="2400" dirty="0">
              <a:latin typeface="+mn-lt"/>
            </a:endParaRPr>
          </a:p>
        </p:txBody>
      </p:sp>
      <p:sp>
        <p:nvSpPr>
          <p:cNvPr id="3" name="Content Placeholder 2">
            <a:extLst>
              <a:ext uri="{FF2B5EF4-FFF2-40B4-BE49-F238E27FC236}">
                <a16:creationId xmlns:a16="http://schemas.microsoft.com/office/drawing/2014/main" id="{BE8243C1-9A70-50D8-F319-87BDF788BD4A}"/>
              </a:ext>
            </a:extLst>
          </p:cNvPr>
          <p:cNvSpPr>
            <a:spLocks noGrp="1"/>
          </p:cNvSpPr>
          <p:nvPr>
            <p:ph idx="1"/>
          </p:nvPr>
        </p:nvSpPr>
        <p:spPr/>
        <p:txBody>
          <a:bodyPr>
            <a:normAutofit/>
          </a:bodyPr>
          <a:lstStyle/>
          <a:p>
            <a:pPr algn="just"/>
            <a:r>
              <a:rPr lang="it-IT" sz="1800" dirty="0">
                <a:effectLst/>
                <a:ea typeface="Calibri" panose="020F0502020204030204" pitchFamily="34" charset="0"/>
                <a:cs typeface="Times New Roman" panose="02020603050405020304" pitchFamily="18" charset="0"/>
              </a:rPr>
              <a:t>Formare și informare </a:t>
            </a:r>
            <a:r>
              <a:rPr lang="it-IT" sz="1800" dirty="0" err="1">
                <a:effectLst/>
                <a:ea typeface="Calibri" panose="020F0502020204030204" pitchFamily="34" charset="0"/>
                <a:cs typeface="Times New Roman" panose="02020603050405020304" pitchFamily="18" charset="0"/>
              </a:rPr>
              <a:t>pentru</a:t>
            </a:r>
            <a:r>
              <a:rPr lang="it-IT" sz="1800" dirty="0">
                <a:effectLst/>
                <a:ea typeface="Calibri" panose="020F0502020204030204" pitchFamily="34" charset="0"/>
                <a:cs typeface="Times New Roman" panose="02020603050405020304" pitchFamily="18" charset="0"/>
              </a:rPr>
              <a:t> </a:t>
            </a:r>
            <a:r>
              <a:rPr lang="it-IT" sz="1800" dirty="0" err="1">
                <a:effectLst/>
                <a:ea typeface="Calibri" panose="020F0502020204030204" pitchFamily="34" charset="0"/>
                <a:cs typeface="Times New Roman" panose="02020603050405020304" pitchFamily="18" charset="0"/>
              </a:rPr>
              <a:t>profesori</a:t>
            </a:r>
            <a:r>
              <a:rPr lang="ro-RO" sz="1800" dirty="0">
                <a:ea typeface="Calibri" panose="020F0502020204030204" pitchFamily="34" charset="0"/>
                <a:cs typeface="Times New Roman" panose="02020603050405020304" pitchFamily="18" charset="0"/>
              </a:rPr>
              <a:t> asupra:</a:t>
            </a:r>
            <a:r>
              <a:rPr lang="it-IT" sz="1800" dirty="0">
                <a:effectLst/>
                <a:ea typeface="Calibri" panose="020F0502020204030204" pitchFamily="34" charset="0"/>
                <a:cs typeface="Times New Roman" panose="02020603050405020304" pitchFamily="18" charset="0"/>
              </a:rPr>
              <a:t> materiale</a:t>
            </a:r>
            <a:r>
              <a:rPr lang="ro-RO" sz="1800" dirty="0">
                <a:effectLst/>
                <a:ea typeface="Calibri" panose="020F0502020204030204" pitchFamily="34" charset="0"/>
                <a:cs typeface="Times New Roman" panose="02020603050405020304" pitchFamily="18" charset="0"/>
              </a:rPr>
              <a:t>lor didactice,</a:t>
            </a:r>
            <a:r>
              <a:rPr lang="it-IT" sz="1800" dirty="0">
                <a:effectLst/>
                <a:ea typeface="Calibri" panose="020F0502020204030204" pitchFamily="34" charset="0"/>
                <a:cs typeface="Times New Roman" panose="02020603050405020304" pitchFamily="18" charset="0"/>
              </a:rPr>
              <a:t> </a:t>
            </a:r>
            <a:r>
              <a:rPr lang="ro-RO" sz="1800" dirty="0">
                <a:effectLst/>
                <a:ea typeface="Calibri" panose="020F0502020204030204" pitchFamily="34" charset="0"/>
                <a:cs typeface="Times New Roman" panose="02020603050405020304" pitchFamily="18" charset="0"/>
              </a:rPr>
              <a:t>a </a:t>
            </a:r>
            <a:r>
              <a:rPr lang="it-IT" sz="1800" dirty="0" err="1">
                <a:effectLst/>
                <a:ea typeface="Calibri" panose="020F0502020204030204" pitchFamily="34" charset="0"/>
                <a:cs typeface="Times New Roman" panose="02020603050405020304" pitchFamily="18" charset="0"/>
              </a:rPr>
              <a:t>tehnici</a:t>
            </a:r>
            <a:r>
              <a:rPr lang="ro-RO" sz="1800" dirty="0">
                <a:effectLst/>
                <a:ea typeface="Calibri" panose="020F0502020204030204" pitchFamily="34" charset="0"/>
                <a:cs typeface="Times New Roman" panose="02020603050405020304" pitchFamily="18" charset="0"/>
              </a:rPr>
              <a:t>lor</a:t>
            </a:r>
            <a:r>
              <a:rPr lang="it-IT" sz="1800" dirty="0">
                <a:effectLst/>
                <a:ea typeface="Calibri" panose="020F0502020204030204" pitchFamily="34" charset="0"/>
                <a:cs typeface="Times New Roman" panose="02020603050405020304" pitchFamily="18" charset="0"/>
              </a:rPr>
              <a:t> noi de predare</a:t>
            </a:r>
            <a:r>
              <a:rPr lang="ro-RO" sz="1800" dirty="0">
                <a:effectLst/>
                <a:ea typeface="Calibri" panose="020F0502020204030204" pitchFamily="34" charset="0"/>
                <a:cs typeface="Times New Roman" panose="02020603050405020304" pitchFamily="18" charset="0"/>
              </a:rPr>
              <a:t> și a diverselor aspecte didactice, precum și a</a:t>
            </a:r>
            <a:r>
              <a:rPr lang="ro-RO" sz="1800" dirty="0">
                <a:ea typeface="Calibri" panose="020F0502020204030204" pitchFamily="34" charset="0"/>
                <a:cs typeface="Times New Roman" panose="02020603050405020304" pitchFamily="18" charset="0"/>
              </a:rPr>
              <a:t> </a:t>
            </a:r>
            <a:r>
              <a:rPr lang="ro-RO" sz="1800" dirty="0"/>
              <a:t>cursurilor de formare.</a:t>
            </a:r>
          </a:p>
          <a:p>
            <a:pPr algn="just"/>
            <a:r>
              <a:rPr lang="ro-RO" sz="1800" dirty="0"/>
              <a:t>Informări și webinarii despre materiale didactice (de exemplu, </a:t>
            </a:r>
            <a:r>
              <a:rPr lang="ro-RO" sz="1800" b="1" dirty="0"/>
              <a:t>cu ocazia Săptămânii limbii italiene în lume se va organiza o discuție online cu un reprezentant al Editurii HOEPLI</a:t>
            </a:r>
            <a:r>
              <a:rPr lang="ro-RO" sz="1800" dirty="0"/>
              <a:t>)</a:t>
            </a:r>
          </a:p>
          <a:p>
            <a:pPr algn="just"/>
            <a:r>
              <a:rPr lang="ro-RO" sz="1800" dirty="0"/>
              <a:t>În cazul exprimării interesului din partea școlilor, se poate pune la dispoziție un </a:t>
            </a:r>
            <a:r>
              <a:rPr lang="ro-RO" sz="1800" i="1" dirty="0"/>
              <a:t>dossier pédagogique</a:t>
            </a:r>
            <a:r>
              <a:rPr lang="ro-RO" sz="1800" dirty="0"/>
              <a:t> legat de un anumit eveniment cultural organizat de IIC; acest dosar pedagogic este menit să furnizeze profesorilor texte și materiale care pot fi prezentate studenților pentru o mai bună înțelegere a evenimentului vizat</a:t>
            </a:r>
          </a:p>
          <a:p>
            <a:pPr algn="just"/>
            <a:r>
              <a:rPr lang="ro-RO" sz="1800" kern="100" dirty="0">
                <a:effectLst/>
                <a:ea typeface="Calibri" panose="020F0502020204030204" pitchFamily="34" charset="0"/>
                <a:cs typeface="Times New Roman" panose="02020603050405020304" pitchFamily="18" charset="0"/>
              </a:rPr>
              <a:t>Î</a:t>
            </a:r>
            <a:r>
              <a:rPr lang="it-IT" sz="1800" kern="100" dirty="0" err="1">
                <a:effectLst/>
                <a:ea typeface="Calibri" panose="020F0502020204030204" pitchFamily="34" charset="0"/>
                <a:cs typeface="Times New Roman" panose="02020603050405020304" pitchFamily="18" charset="0"/>
              </a:rPr>
              <a:t>ntâlniri</a:t>
            </a:r>
            <a:r>
              <a:rPr lang="it-IT" sz="1800" kern="100" dirty="0">
                <a:effectLst/>
                <a:ea typeface="Calibri" panose="020F0502020204030204" pitchFamily="34" charset="0"/>
                <a:cs typeface="Times New Roman" panose="02020603050405020304" pitchFamily="18" charset="0"/>
              </a:rPr>
              <a:t> </a:t>
            </a:r>
            <a:r>
              <a:rPr lang="ro-RO" sz="1800" kern="100" dirty="0">
                <a:effectLst/>
                <a:ea typeface="Calibri" panose="020F0502020204030204" pitchFamily="34" charset="0"/>
                <a:cs typeface="Times New Roman" panose="02020603050405020304" pitchFamily="18" charset="0"/>
              </a:rPr>
              <a:t>organizate </a:t>
            </a:r>
            <a:r>
              <a:rPr lang="it-IT" sz="1800" kern="100" dirty="0">
                <a:effectLst/>
                <a:ea typeface="Calibri" panose="020F0502020204030204" pitchFamily="34" charset="0"/>
                <a:cs typeface="Times New Roman" panose="02020603050405020304" pitchFamily="18" charset="0"/>
              </a:rPr>
              <a:t>la </a:t>
            </a:r>
            <a:r>
              <a:rPr lang="ro-RO" sz="1800" kern="100" dirty="0">
                <a:effectLst/>
                <a:ea typeface="Calibri" panose="020F0502020204030204" pitchFamily="34" charset="0"/>
                <a:cs typeface="Times New Roman" panose="02020603050405020304" pitchFamily="18" charset="0"/>
              </a:rPr>
              <a:t>ș</a:t>
            </a:r>
            <a:r>
              <a:rPr lang="it-IT" sz="1800" kern="100" dirty="0">
                <a:effectLst/>
                <a:ea typeface="Calibri" panose="020F0502020204030204" pitchFamily="34" charset="0"/>
                <a:cs typeface="Times New Roman" panose="02020603050405020304" pitchFamily="18" charset="0"/>
              </a:rPr>
              <a:t>coli cu </a:t>
            </a:r>
            <a:r>
              <a:rPr lang="it-IT" sz="1800" kern="100" dirty="0" err="1">
                <a:effectLst/>
                <a:ea typeface="Calibri" panose="020F0502020204030204" pitchFamily="34" charset="0"/>
                <a:cs typeface="Times New Roman" panose="02020603050405020304" pitchFamily="18" charset="0"/>
              </a:rPr>
              <a:t>oaspe</a:t>
            </a:r>
            <a:r>
              <a:rPr lang="ro-RO" sz="1800" kern="100" dirty="0">
                <a:effectLst/>
                <a:ea typeface="Calibri" panose="020F0502020204030204" pitchFamily="34" charset="0"/>
                <a:cs typeface="Times New Roman" panose="02020603050405020304" pitchFamily="18" charset="0"/>
              </a:rPr>
              <a:t>ț</a:t>
            </a:r>
            <a:r>
              <a:rPr lang="it-IT" sz="1800" kern="100" dirty="0">
                <a:effectLst/>
                <a:ea typeface="Calibri" panose="020F0502020204030204" pitchFamily="34" charset="0"/>
                <a:cs typeface="Times New Roman" panose="02020603050405020304" pitchFamily="18" charset="0"/>
              </a:rPr>
              <a:t>ii </a:t>
            </a:r>
            <a:r>
              <a:rPr lang="ro-RO" sz="1800" kern="100" dirty="0">
                <a:effectLst/>
                <a:ea typeface="Calibri" panose="020F0502020204030204" pitchFamily="34" charset="0"/>
                <a:cs typeface="Times New Roman" panose="02020603050405020304" pitchFamily="18" charset="0"/>
              </a:rPr>
              <a:t>Institutului Italian de Cultură</a:t>
            </a:r>
            <a:r>
              <a:rPr lang="ro-RO" sz="1800" kern="100" dirty="0">
                <a:ea typeface="Calibri" panose="020F0502020204030204" pitchFamily="34" charset="0"/>
                <a:cs typeface="Times New Roman" panose="02020603050405020304" pitchFamily="18" charset="0"/>
              </a:rPr>
              <a:t> (cum vor fi </a:t>
            </a:r>
            <a:r>
              <a:rPr lang="ro-RO" sz="1800" b="1" kern="100" dirty="0">
                <a:ea typeface="Calibri" panose="020F0502020204030204" pitchFamily="34" charset="0"/>
                <a:cs typeface="Times New Roman" panose="02020603050405020304" pitchFamily="18" charset="0"/>
              </a:rPr>
              <a:t>întâlnirile scriitorului </a:t>
            </a:r>
            <a:r>
              <a:rPr lang="en-US" sz="1800" b="1" i="0" dirty="0">
                <a:solidFill>
                  <a:srgbClr val="1A1A1A"/>
                </a:solidFill>
                <a:effectLst/>
              </a:rPr>
              <a:t>Milo </a:t>
            </a:r>
            <a:r>
              <a:rPr lang="ro-RO" sz="1800" b="1" i="0" dirty="0">
                <a:solidFill>
                  <a:srgbClr val="1A1A1A"/>
                </a:solidFill>
                <a:effectLst/>
              </a:rPr>
              <a:t>D</a:t>
            </a:r>
            <a:r>
              <a:rPr lang="en-US" sz="1800" b="1" i="0" dirty="0">
                <a:solidFill>
                  <a:srgbClr val="1A1A1A"/>
                </a:solidFill>
                <a:effectLst/>
              </a:rPr>
              <a:t>e Angelis</a:t>
            </a:r>
            <a:r>
              <a:rPr lang="en-US" sz="1800" b="0" i="0" dirty="0">
                <a:solidFill>
                  <a:srgbClr val="1A1A1A"/>
                </a:solidFill>
                <a:effectLst/>
              </a:rPr>
              <a:t> cu </a:t>
            </a:r>
            <a:r>
              <a:rPr lang="en-US" sz="1800" b="0" i="0" dirty="0" err="1">
                <a:solidFill>
                  <a:srgbClr val="1A1A1A"/>
                </a:solidFill>
                <a:effectLst/>
              </a:rPr>
              <a:t>elevii</a:t>
            </a:r>
            <a:r>
              <a:rPr lang="en-US" sz="1800" b="0" i="0" dirty="0">
                <a:solidFill>
                  <a:srgbClr val="1A1A1A"/>
                </a:solidFill>
                <a:effectLst/>
              </a:rPr>
              <a:t> de la </a:t>
            </a:r>
            <a:r>
              <a:rPr lang="en-US" sz="1800" b="1" i="0" dirty="0" err="1">
                <a:solidFill>
                  <a:srgbClr val="1A1A1A"/>
                </a:solidFill>
                <a:effectLst/>
              </a:rPr>
              <a:t>liceele</a:t>
            </a:r>
            <a:r>
              <a:rPr lang="en-US" sz="1800" b="1" i="0" dirty="0">
                <a:solidFill>
                  <a:srgbClr val="1A1A1A"/>
                </a:solidFill>
                <a:effectLst/>
              </a:rPr>
              <a:t> </a:t>
            </a:r>
            <a:r>
              <a:rPr lang="en-US" sz="1800" b="1" i="0" dirty="0" err="1">
                <a:solidFill>
                  <a:srgbClr val="1A1A1A"/>
                </a:solidFill>
                <a:effectLst/>
              </a:rPr>
              <a:t>bilingve</a:t>
            </a:r>
            <a:r>
              <a:rPr lang="en-US" sz="1800" b="1" i="0" dirty="0">
                <a:solidFill>
                  <a:srgbClr val="1A1A1A"/>
                </a:solidFill>
                <a:effectLst/>
              </a:rPr>
              <a:t> cu </a:t>
            </a:r>
            <a:r>
              <a:rPr lang="en-US" sz="1800" b="1" i="0" dirty="0" err="1">
                <a:solidFill>
                  <a:srgbClr val="1A1A1A"/>
                </a:solidFill>
                <a:effectLst/>
              </a:rPr>
              <a:t>predare</a:t>
            </a:r>
            <a:r>
              <a:rPr lang="en-US" sz="1800" b="1" i="0" dirty="0">
                <a:solidFill>
                  <a:srgbClr val="1A1A1A"/>
                </a:solidFill>
                <a:effectLst/>
              </a:rPr>
              <a:t> </a:t>
            </a:r>
            <a:r>
              <a:rPr lang="en-US" sz="1800" b="1" i="0" dirty="0" err="1">
                <a:solidFill>
                  <a:srgbClr val="1A1A1A"/>
                </a:solidFill>
                <a:effectLst/>
              </a:rPr>
              <a:t>în</a:t>
            </a:r>
            <a:r>
              <a:rPr lang="en-US" sz="1800" b="1" i="0" dirty="0">
                <a:solidFill>
                  <a:srgbClr val="1A1A1A"/>
                </a:solidFill>
                <a:effectLst/>
              </a:rPr>
              <a:t> </a:t>
            </a:r>
            <a:r>
              <a:rPr lang="en-US" sz="1800" b="1" i="0" dirty="0" err="1">
                <a:solidFill>
                  <a:srgbClr val="1A1A1A"/>
                </a:solidFill>
                <a:effectLst/>
              </a:rPr>
              <a:t>italiană</a:t>
            </a:r>
            <a:r>
              <a:rPr lang="en-US" sz="1800" b="1" i="0" dirty="0">
                <a:solidFill>
                  <a:srgbClr val="1A1A1A"/>
                </a:solidFill>
                <a:effectLst/>
              </a:rPr>
              <a:t> și </a:t>
            </a:r>
            <a:r>
              <a:rPr lang="en-US" sz="1800" b="1" i="0" dirty="0" err="1">
                <a:solidFill>
                  <a:srgbClr val="1A1A1A"/>
                </a:solidFill>
                <a:effectLst/>
              </a:rPr>
              <a:t>română</a:t>
            </a:r>
            <a:r>
              <a:rPr lang="en-US" sz="1800" b="1" i="0" dirty="0">
                <a:solidFill>
                  <a:srgbClr val="1A1A1A"/>
                </a:solidFill>
                <a:effectLst/>
              </a:rPr>
              <a:t> </a:t>
            </a:r>
            <a:r>
              <a:rPr lang="en-US" sz="1800" b="1" i="1" dirty="0">
                <a:solidFill>
                  <a:srgbClr val="1A1A1A"/>
                </a:solidFill>
                <a:effectLst/>
              </a:rPr>
              <a:t>Dante Alighieri</a:t>
            </a:r>
            <a:r>
              <a:rPr lang="en-US" sz="1800" b="1" i="0" dirty="0">
                <a:solidFill>
                  <a:srgbClr val="1A1A1A"/>
                </a:solidFill>
                <a:effectLst/>
              </a:rPr>
              <a:t> și </a:t>
            </a:r>
            <a:r>
              <a:rPr lang="en-US" sz="1800" b="1" i="1" dirty="0">
                <a:solidFill>
                  <a:srgbClr val="1A1A1A"/>
                </a:solidFill>
                <a:effectLst/>
              </a:rPr>
              <a:t>Ion Neculce</a:t>
            </a:r>
            <a:r>
              <a:rPr lang="en-US" sz="1800" b="1" i="0" dirty="0">
                <a:solidFill>
                  <a:srgbClr val="1A1A1A"/>
                </a:solidFill>
                <a:effectLst/>
              </a:rPr>
              <a:t> din </a:t>
            </a:r>
            <a:r>
              <a:rPr lang="en-US" sz="1800" b="1" i="0" dirty="0" err="1">
                <a:solidFill>
                  <a:srgbClr val="1A1A1A"/>
                </a:solidFill>
                <a:effectLst/>
              </a:rPr>
              <a:t>București</a:t>
            </a:r>
            <a:r>
              <a:rPr lang="ro-RO" sz="1800" b="1" dirty="0">
                <a:solidFill>
                  <a:srgbClr val="1A1A1A"/>
                </a:solidFill>
              </a:rPr>
              <a:t>, în perioada 11-13 septembrie 2023</a:t>
            </a:r>
            <a:r>
              <a:rPr lang="ro-RO" sz="1800" kern="100" dirty="0">
                <a:ea typeface="Calibri" panose="020F0502020204030204" pitchFamily="34" charset="0"/>
                <a:cs typeface="Times New Roman" panose="02020603050405020304" pitchFamily="18" charset="0"/>
              </a:rPr>
              <a:t>)</a:t>
            </a:r>
            <a:endParaRPr lang="en-US" sz="1800" kern="100" dirty="0">
              <a:effectLst/>
              <a:ea typeface="Calibri" panose="020F0502020204030204" pitchFamily="34"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180851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9737E-44A6-4E05-5BE7-44CE243CA92C}"/>
              </a:ext>
            </a:extLst>
          </p:cNvPr>
          <p:cNvSpPr>
            <a:spLocks noGrp="1"/>
          </p:cNvSpPr>
          <p:nvPr>
            <p:ph type="title"/>
          </p:nvPr>
        </p:nvSpPr>
        <p:spPr/>
        <p:txBody>
          <a:bodyPr>
            <a:normAutofit/>
          </a:bodyPr>
          <a:lstStyle/>
          <a:p>
            <a:pPr algn="ctr"/>
            <a:r>
              <a:rPr lang="ro-RO" sz="2400" dirty="0">
                <a:latin typeface="+mn-lt"/>
              </a:rPr>
              <a:t>Î</a:t>
            </a:r>
            <a:r>
              <a:rPr lang="en-US" sz="2400" dirty="0" err="1">
                <a:latin typeface="+mn-lt"/>
              </a:rPr>
              <a:t>nscriere</a:t>
            </a:r>
            <a:r>
              <a:rPr lang="en-US" sz="2400" dirty="0">
                <a:latin typeface="+mn-lt"/>
              </a:rPr>
              <a:t> la Newsletter</a:t>
            </a:r>
          </a:p>
        </p:txBody>
      </p:sp>
      <p:sp>
        <p:nvSpPr>
          <p:cNvPr id="3" name="Content Placeholder 2">
            <a:extLst>
              <a:ext uri="{FF2B5EF4-FFF2-40B4-BE49-F238E27FC236}">
                <a16:creationId xmlns:a16="http://schemas.microsoft.com/office/drawing/2014/main" id="{618C6FF8-6D6D-2467-7757-DBB9724A2CF0}"/>
              </a:ext>
            </a:extLst>
          </p:cNvPr>
          <p:cNvSpPr>
            <a:spLocks noGrp="1"/>
          </p:cNvSpPr>
          <p:nvPr>
            <p:ph idx="1"/>
          </p:nvPr>
        </p:nvSpPr>
        <p:spPr/>
        <p:txBody>
          <a:bodyPr>
            <a:normAutofit/>
          </a:bodyPr>
          <a:lstStyle/>
          <a:p>
            <a:endParaRPr lang="ro-RO" sz="1800" dirty="0"/>
          </a:p>
          <a:p>
            <a:pPr marL="0" indent="0" algn="ctr">
              <a:buNone/>
            </a:pPr>
            <a:r>
              <a:rPr lang="en-US" sz="1800" dirty="0" err="1"/>
              <a:t>Pentru</a:t>
            </a:r>
            <a:r>
              <a:rPr lang="en-US" sz="1800" dirty="0"/>
              <a:t> a </a:t>
            </a:r>
            <a:r>
              <a:rPr lang="ro-RO" sz="1800" dirty="0"/>
              <a:t>rămâne</a:t>
            </a:r>
            <a:r>
              <a:rPr lang="en-US" sz="1800" dirty="0"/>
              <a:t> la </a:t>
            </a:r>
            <a:r>
              <a:rPr lang="en-US" sz="1800" dirty="0" err="1"/>
              <a:t>curent</a:t>
            </a:r>
            <a:r>
              <a:rPr lang="en-US" sz="1800" dirty="0"/>
              <a:t> cu </a:t>
            </a:r>
            <a:r>
              <a:rPr lang="en-US" sz="1800" dirty="0" err="1"/>
              <a:t>ultimele</a:t>
            </a:r>
            <a:endParaRPr lang="ro-RO" sz="1800" dirty="0"/>
          </a:p>
          <a:p>
            <a:pPr marL="0" indent="0" algn="ctr">
              <a:buNone/>
            </a:pPr>
            <a:r>
              <a:rPr lang="ro-RO" sz="1800" b="1" dirty="0"/>
              <a:t>evenimente, </a:t>
            </a:r>
            <a:r>
              <a:rPr lang="en-US" sz="1800" b="1" dirty="0" err="1"/>
              <a:t>nout</a:t>
            </a:r>
            <a:r>
              <a:rPr lang="ro-RO" sz="1800" b="1" dirty="0"/>
              <a:t>ăți</a:t>
            </a:r>
            <a:r>
              <a:rPr lang="en-US" sz="1800" b="1" dirty="0"/>
              <a:t> </a:t>
            </a:r>
            <a:r>
              <a:rPr lang="ro-RO" sz="1800" b="1" dirty="0"/>
              <a:t>și </a:t>
            </a:r>
            <a:r>
              <a:rPr lang="en-US" sz="1800" b="1" dirty="0" err="1"/>
              <a:t>oportunit</a:t>
            </a:r>
            <a:r>
              <a:rPr lang="ro-RO" sz="1800" b="1" dirty="0"/>
              <a:t>ăți</a:t>
            </a:r>
          </a:p>
          <a:p>
            <a:pPr marL="0" indent="0" algn="ctr">
              <a:buNone/>
            </a:pPr>
            <a:r>
              <a:rPr lang="ro-RO" sz="1800" dirty="0"/>
              <a:t>oferite de</a:t>
            </a:r>
          </a:p>
          <a:p>
            <a:pPr marL="0" indent="0" algn="ctr">
              <a:buNone/>
            </a:pPr>
            <a:r>
              <a:rPr lang="ro-RO" sz="1800" dirty="0"/>
              <a:t>Institutul Italian de Cultură din București,</a:t>
            </a:r>
          </a:p>
          <a:p>
            <a:pPr marL="0" indent="0" algn="ctr">
              <a:buNone/>
            </a:pPr>
            <a:r>
              <a:rPr lang="ro-RO" sz="1800" dirty="0"/>
              <a:t>vă invităm să vă înscrieți la </a:t>
            </a:r>
            <a:r>
              <a:rPr lang="en-US" sz="1800" b="1" dirty="0"/>
              <a:t>Newslette</a:t>
            </a:r>
            <a:r>
              <a:rPr lang="en-US" sz="1800" dirty="0"/>
              <a:t>r, </a:t>
            </a:r>
            <a:r>
              <a:rPr lang="ro-RO" sz="1800" dirty="0"/>
              <a:t>la adresa:</a:t>
            </a:r>
          </a:p>
          <a:p>
            <a:pPr marL="0" indent="0" algn="ctr">
              <a:buNone/>
            </a:pPr>
            <a:r>
              <a:rPr lang="en-US" sz="1800" dirty="0">
                <a:hlinkClick r:id="rId2"/>
              </a:rPr>
              <a:t>https://iicbucarest.esteri.it/it/news/</a:t>
            </a:r>
            <a:r>
              <a:rPr lang="ro-RO" sz="1800" dirty="0"/>
              <a:t> </a:t>
            </a:r>
            <a:endParaRPr lang="en-US" sz="1800" dirty="0"/>
          </a:p>
        </p:txBody>
      </p:sp>
    </p:spTree>
    <p:extLst>
      <p:ext uri="{BB962C8B-B14F-4D97-AF65-F5344CB8AC3E}">
        <p14:creationId xmlns:p14="http://schemas.microsoft.com/office/powerpoint/2010/main" val="3214390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1BE52-1B7D-03E9-D71C-0D46FD868166}"/>
              </a:ext>
            </a:extLst>
          </p:cNvPr>
          <p:cNvSpPr>
            <a:spLocks noGrp="1"/>
          </p:cNvSpPr>
          <p:nvPr>
            <p:ph type="title"/>
          </p:nvPr>
        </p:nvSpPr>
        <p:spPr/>
        <p:txBody>
          <a:bodyPr>
            <a:normAutofit/>
          </a:bodyPr>
          <a:lstStyle/>
          <a:p>
            <a:pPr algn="ctr"/>
            <a:r>
              <a:rPr lang="ro-RO" sz="2400" dirty="0">
                <a:latin typeface="+mn-lt"/>
              </a:rPr>
              <a:t>Informații utile</a:t>
            </a:r>
            <a:endParaRPr lang="en-US" sz="2400" dirty="0">
              <a:latin typeface="+mn-lt"/>
            </a:endParaRPr>
          </a:p>
        </p:txBody>
      </p:sp>
      <p:sp>
        <p:nvSpPr>
          <p:cNvPr id="3" name="Content Placeholder 2">
            <a:extLst>
              <a:ext uri="{FF2B5EF4-FFF2-40B4-BE49-F238E27FC236}">
                <a16:creationId xmlns:a16="http://schemas.microsoft.com/office/drawing/2014/main" id="{32D03359-227A-746E-2E15-D7E0455D6C0B}"/>
              </a:ext>
            </a:extLst>
          </p:cNvPr>
          <p:cNvSpPr>
            <a:spLocks noGrp="1"/>
          </p:cNvSpPr>
          <p:nvPr>
            <p:ph idx="1"/>
          </p:nvPr>
        </p:nvSpPr>
        <p:spPr/>
        <p:txBody>
          <a:bodyPr>
            <a:normAutofit/>
          </a:bodyPr>
          <a:lstStyle/>
          <a:p>
            <a:pPr marL="0" marR="0" indent="0" algn="ctr">
              <a:lnSpc>
                <a:spcPct val="115000"/>
              </a:lnSpc>
              <a:spcBef>
                <a:spcPts val="0"/>
              </a:spcBef>
              <a:buNone/>
            </a:pPr>
            <a:r>
              <a:rPr lang="it-IT" sz="1800" b="1"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Unde</a:t>
            </a:r>
            <a:r>
              <a:rPr lang="it-IT" sz="1800" b="1"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ne </a:t>
            </a:r>
            <a:r>
              <a:rPr lang="it-IT" sz="1800" b="1"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găsiți</a:t>
            </a:r>
            <a:r>
              <a:rPr lang="it-IT" sz="1800" b="1"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a:t>
            </a:r>
            <a:endParaRPr lang="en-US" sz="1800" dirty="0">
              <a:effectLst/>
              <a:ea typeface="Calibri" panose="020F0502020204030204" pitchFamily="34" charset="0"/>
              <a:cs typeface="Arial" panose="020B0604020202020204" pitchFamily="34" charset="0"/>
            </a:endParaRPr>
          </a:p>
          <a:p>
            <a:pPr marL="0" marR="0" indent="0" algn="just">
              <a:lnSpc>
                <a:spcPct val="115000"/>
              </a:lnSpc>
              <a:spcBef>
                <a:spcPts val="0"/>
              </a:spcBef>
              <a:buNone/>
            </a:pPr>
            <a:r>
              <a:rPr lang="it-IT" sz="1800"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Adresa</a:t>
            </a:r>
            <a:r>
              <a:rPr lang="it-IT"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a:t>
            </a:r>
            <a:r>
              <a:rPr lang="it-IT" sz="1800"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Aleea</a:t>
            </a:r>
            <a:r>
              <a:rPr lang="it-IT"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Alexandru nr. 41</a:t>
            </a:r>
            <a:endParaRPr lang="en-US" sz="1800" dirty="0">
              <a:effectLst/>
              <a:ea typeface="Calibri" panose="020F0502020204030204" pitchFamily="34" charset="0"/>
              <a:cs typeface="Arial" panose="020B0604020202020204" pitchFamily="34" charset="0"/>
            </a:endParaRPr>
          </a:p>
          <a:p>
            <a:pPr marL="0" marR="0" indent="0" algn="just">
              <a:lnSpc>
                <a:spcPct val="115000"/>
              </a:lnSpc>
              <a:spcBef>
                <a:spcPts val="0"/>
              </a:spcBef>
              <a:buNone/>
            </a:pPr>
            <a:r>
              <a:rPr lang="ro-RO"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a:t>
            </a:r>
            <a:r>
              <a:rPr lang="en-US"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Sector 1, </a:t>
            </a:r>
            <a:r>
              <a:rPr lang="en-US" sz="1800"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București</a:t>
            </a:r>
            <a:r>
              <a:rPr lang="en-US"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011822</a:t>
            </a:r>
            <a:endParaRPr lang="en-US" sz="1800" dirty="0">
              <a:effectLst/>
              <a:ea typeface="Calibri" panose="020F0502020204030204" pitchFamily="34" charset="0"/>
              <a:cs typeface="Arial" panose="020B0604020202020204" pitchFamily="34" charset="0"/>
            </a:endParaRPr>
          </a:p>
          <a:p>
            <a:pPr marL="0" marR="0" indent="0" algn="ctr">
              <a:lnSpc>
                <a:spcPct val="115000"/>
              </a:lnSpc>
              <a:spcBef>
                <a:spcPts val="0"/>
              </a:spcBef>
              <a:buNone/>
            </a:pPr>
            <a:r>
              <a:rPr lang="en-US" sz="1800" b="1"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Cum </a:t>
            </a:r>
            <a:r>
              <a:rPr lang="en-US" sz="1800" b="1"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să</a:t>
            </a:r>
            <a:r>
              <a:rPr lang="en-US" sz="1800" b="1"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ne </a:t>
            </a:r>
            <a:r>
              <a:rPr lang="en-US" sz="1800" b="1"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contactați</a:t>
            </a:r>
            <a:r>
              <a:rPr lang="en-US" sz="1800" b="1"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a:t>
            </a:r>
            <a:endParaRPr lang="en-US" sz="1800" dirty="0">
              <a:effectLst/>
              <a:ea typeface="Calibri" panose="020F0502020204030204" pitchFamily="34" charset="0"/>
              <a:cs typeface="Arial" panose="020B0604020202020204" pitchFamily="34" charset="0"/>
            </a:endParaRPr>
          </a:p>
          <a:p>
            <a:pPr marL="0" marR="0" indent="0" algn="just">
              <a:lnSpc>
                <a:spcPct val="115000"/>
              </a:lnSpc>
              <a:spcBef>
                <a:spcPts val="0"/>
              </a:spcBef>
              <a:buNone/>
            </a:pPr>
            <a:r>
              <a:rPr lang="en-US"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website: </a:t>
            </a:r>
            <a:r>
              <a:rPr lang="en-US" sz="1800" u="sng" dirty="0">
                <a:ln>
                  <a:noFill/>
                </a:ln>
                <a:solidFill>
                  <a:srgbClr val="08A4EE"/>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hlinkClick r:id="rId2"/>
              </a:rPr>
              <a:t>www.iicbucarest.esteri.it</a:t>
            </a:r>
            <a:r>
              <a:rPr lang="en-US" sz="1800" dirty="0">
                <a:ln>
                  <a:noFill/>
                </a:ln>
                <a:solidFill>
                  <a:srgbClr val="08A4EE"/>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rPr>
              <a:t> </a:t>
            </a:r>
            <a:endParaRPr lang="en-US" sz="1800" dirty="0">
              <a:effectLst/>
              <a:ea typeface="Calibri" panose="020F0502020204030204" pitchFamily="34" charset="0"/>
              <a:cs typeface="Arial" panose="020B0604020202020204" pitchFamily="34" charset="0"/>
            </a:endParaRPr>
          </a:p>
          <a:p>
            <a:pPr marL="0" marR="0" indent="0" algn="just">
              <a:lnSpc>
                <a:spcPct val="115000"/>
              </a:lnSpc>
              <a:spcBef>
                <a:spcPts val="0"/>
              </a:spcBef>
              <a:buNone/>
            </a:pPr>
            <a:r>
              <a:rPr lang="en-US"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e-mail: </a:t>
            </a:r>
            <a:r>
              <a:rPr lang="ro-RO"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hlinkClick r:id="rId3"/>
              </a:rPr>
              <a:t>iicbucarest@esteri.it</a:t>
            </a:r>
            <a:r>
              <a:rPr lang="ro-RO"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a:t>
            </a:r>
            <a:r>
              <a:rPr lang="en-US" sz="1800" u="sng" dirty="0">
                <a:ln>
                  <a:noFill/>
                </a:ln>
                <a:solidFill>
                  <a:srgbClr val="08A4EE"/>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hlinkClick r:id="rId4"/>
              </a:rPr>
              <a:t>corsi.iicbucarest@esteri.it</a:t>
            </a:r>
            <a:r>
              <a:rPr lang="en-US" sz="1800" dirty="0">
                <a:ln>
                  <a:noFill/>
                </a:ln>
                <a:solidFill>
                  <a:srgbClr val="08A4EE"/>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rPr>
              <a:t> </a:t>
            </a:r>
            <a:endParaRPr lang="en-US" sz="1800" dirty="0">
              <a:effectLst/>
              <a:ea typeface="Calibri" panose="020F0502020204030204" pitchFamily="34" charset="0"/>
              <a:cs typeface="Arial" panose="020B0604020202020204" pitchFamily="34" charset="0"/>
            </a:endParaRPr>
          </a:p>
          <a:p>
            <a:pPr marL="0" marR="0" indent="0" algn="just">
              <a:lnSpc>
                <a:spcPct val="115000"/>
              </a:lnSpc>
              <a:spcBef>
                <a:spcPts val="0"/>
              </a:spcBef>
              <a:buNone/>
            </a:pPr>
            <a:r>
              <a:rPr lang="it-IT" sz="1800"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telefon</a:t>
            </a:r>
            <a:r>
              <a:rPr lang="it-IT"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021 231 08 80</a:t>
            </a:r>
            <a:endParaRPr lang="en-US" sz="1800" dirty="0">
              <a:effectLst/>
              <a:ea typeface="Calibri" panose="020F0502020204030204" pitchFamily="34" charset="0"/>
              <a:cs typeface="Arial" panose="020B0604020202020204" pitchFamily="34" charset="0"/>
            </a:endParaRPr>
          </a:p>
          <a:p>
            <a:pPr marL="0" marR="0" indent="0" algn="ctr">
              <a:lnSpc>
                <a:spcPct val="115000"/>
              </a:lnSpc>
              <a:spcBef>
                <a:spcPts val="0"/>
              </a:spcBef>
              <a:buNone/>
            </a:pPr>
            <a:r>
              <a:rPr lang="it-IT" sz="1800" b="1" dirty="0" err="1">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Urmăriți</a:t>
            </a:r>
            <a:r>
              <a:rPr lang="it-IT" sz="1800" b="1"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-ne pe:</a:t>
            </a:r>
            <a:endParaRPr lang="en-US" sz="1800" dirty="0">
              <a:effectLst/>
              <a:ea typeface="Calibri" panose="020F0502020204030204" pitchFamily="34" charset="0"/>
              <a:cs typeface="Arial" panose="020B0604020202020204" pitchFamily="34" charset="0"/>
            </a:endParaRPr>
          </a:p>
          <a:p>
            <a:pPr marL="0" marR="0" algn="just">
              <a:lnSpc>
                <a:spcPct val="115000"/>
              </a:lnSpc>
              <a:spcBef>
                <a:spcPts val="0"/>
              </a:spcBef>
            </a:pPr>
            <a:r>
              <a:rPr lang="it-IT" sz="1800" dirty="0">
                <a:ln>
                  <a:noFill/>
                </a:ln>
                <a:solidFill>
                  <a:srgbClr val="002060"/>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rPr>
              <a:t>Facebook:</a:t>
            </a:r>
            <a:r>
              <a:rPr lang="it-IT"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Istituto Italiano di Cultura Bucarest</a:t>
            </a:r>
            <a:endParaRPr lang="en-US" sz="1800" dirty="0">
              <a:effectLst/>
              <a:ea typeface="Calibri" panose="020F0502020204030204" pitchFamily="34" charset="0"/>
              <a:cs typeface="Arial" panose="020B0604020202020204" pitchFamily="34" charset="0"/>
            </a:endParaRPr>
          </a:p>
          <a:p>
            <a:pPr marL="0" marR="0" algn="just">
              <a:lnSpc>
                <a:spcPct val="115000"/>
              </a:lnSpc>
              <a:spcBef>
                <a:spcPts val="0"/>
              </a:spcBef>
            </a:pPr>
            <a:r>
              <a:rPr lang="it-IT" sz="1800" dirty="0">
                <a:ln>
                  <a:noFill/>
                </a:ln>
                <a:solidFill>
                  <a:srgbClr val="FF0066"/>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rPr>
              <a:t>Instagram:</a:t>
            </a:r>
            <a:r>
              <a:rPr lang="it-IT" sz="1800" dirty="0">
                <a:ln>
                  <a:noFill/>
                </a:ln>
                <a:effectLst>
                  <a:outerShdw blurRad="69850" dist="43180" dir="5400000" sx="0" sy="0">
                    <a:srgbClr val="000000">
                      <a:alpha val="65000"/>
                    </a:srgbClr>
                  </a:outerShdw>
                </a:effectLst>
                <a:ea typeface="Calibri" panose="020F0502020204030204" pitchFamily="34" charset="0"/>
                <a:cs typeface="Arial" panose="020B0604020202020204" pitchFamily="34" charset="0"/>
              </a:rPr>
              <a:t> @iicbucarest </a:t>
            </a:r>
            <a:endParaRPr lang="en-US" sz="1800" dirty="0">
              <a:effectLst/>
              <a:ea typeface="Calibri" panose="020F0502020204030204" pitchFamily="34" charset="0"/>
              <a:cs typeface="Arial" panose="020B0604020202020204" pitchFamily="34" charset="0"/>
            </a:endParaRPr>
          </a:p>
          <a:p>
            <a:pPr marL="0" marR="0" algn="just">
              <a:lnSpc>
                <a:spcPct val="115000"/>
              </a:lnSpc>
              <a:spcBef>
                <a:spcPts val="0"/>
              </a:spcBef>
            </a:pPr>
            <a:r>
              <a:rPr lang="it-IT" sz="1800" dirty="0" err="1">
                <a:ln>
                  <a:noFill/>
                </a:ln>
                <a:solidFill>
                  <a:srgbClr val="FF0000"/>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rPr>
              <a:t>Youtube</a:t>
            </a:r>
            <a:r>
              <a:rPr lang="it-IT" sz="1800" dirty="0">
                <a:solidFill>
                  <a:srgbClr val="FF0000"/>
                </a:solidFill>
                <a:effectLst>
                  <a:outerShdw blurRad="69850" dist="43180" dir="5400000" sx="0" sy="0">
                    <a:srgbClr val="000000">
                      <a:alpha val="65000"/>
                    </a:srgbClr>
                  </a:outerShdw>
                </a:effectLst>
                <a:ea typeface="Calibri" panose="020F0502020204030204" pitchFamily="34" charset="0"/>
                <a:cs typeface="Arial" panose="020B0604020202020204" pitchFamily="34" charset="0"/>
              </a:rPr>
              <a:t>:</a:t>
            </a:r>
            <a:r>
              <a:rPr lang="it-IT" sz="1800" dirty="0">
                <a:effectLst>
                  <a:outerShdw blurRad="69850" dist="43180" dir="5400000" sx="0" sy="0">
                    <a:srgbClr val="000000">
                      <a:alpha val="65000"/>
                    </a:srgbClr>
                  </a:outerShdw>
                </a:effectLst>
                <a:ea typeface="Calibri" panose="020F0502020204030204" pitchFamily="34" charset="0"/>
                <a:cs typeface="Arial" panose="020B0604020202020204" pitchFamily="34" charset="0"/>
              </a:rPr>
              <a:t> @iic</a:t>
            </a:r>
            <a:r>
              <a:rPr lang="it-IT" sz="1800">
                <a:effectLst>
                  <a:outerShdw blurRad="69850" dist="43180" dir="5400000" sx="0" sy="0">
                    <a:srgbClr val="000000">
                      <a:alpha val="65000"/>
                    </a:srgbClr>
                  </a:outerShdw>
                </a:effectLst>
                <a:ea typeface="Calibri" panose="020F0502020204030204" pitchFamily="34" charset="0"/>
                <a:cs typeface="Arial" panose="020B0604020202020204" pitchFamily="34" charset="0"/>
              </a:rPr>
              <a:t>_bucarest </a:t>
            </a:r>
            <a:endParaRPr lang="en-US" sz="18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11563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0ED5-88CF-04FD-0874-DC1C2358CAB2}"/>
              </a:ext>
            </a:extLst>
          </p:cNvPr>
          <p:cNvSpPr>
            <a:spLocks noGrp="1"/>
          </p:cNvSpPr>
          <p:nvPr>
            <p:ph type="title"/>
          </p:nvPr>
        </p:nvSpPr>
        <p:spPr/>
        <p:txBody>
          <a:bodyPr>
            <a:normAutofit fontScale="90000"/>
          </a:bodyPr>
          <a:lstStyle/>
          <a:p>
            <a:pPr algn="ctr"/>
            <a:r>
              <a:rPr lang="it-IT" sz="2700" dirty="0" err="1">
                <a:solidFill>
                  <a:srgbClr val="1A1A1A"/>
                </a:solidFill>
                <a:latin typeface="+mn-lt"/>
                <a:ea typeface="Calibri" panose="020F0502020204030204" pitchFamily="34" charset="0"/>
                <a:cs typeface="Times New Roman" panose="02020603050405020304" pitchFamily="18" charset="0"/>
              </a:rPr>
              <a:t>Institutul</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Italian</a:t>
            </a:r>
            <a:r>
              <a:rPr lang="it-IT" sz="2700" dirty="0">
                <a:solidFill>
                  <a:srgbClr val="1A1A1A"/>
                </a:solidFill>
                <a:latin typeface="+mn-lt"/>
                <a:ea typeface="Calibri" panose="020F0502020204030204" pitchFamily="34" charset="0"/>
                <a:cs typeface="Times New Roman" panose="02020603050405020304" pitchFamily="18" charset="0"/>
              </a:rPr>
              <a:t> de </a:t>
            </a:r>
            <a:r>
              <a:rPr lang="it-IT" sz="2700" dirty="0" err="1">
                <a:solidFill>
                  <a:srgbClr val="1A1A1A"/>
                </a:solidFill>
                <a:latin typeface="+mn-lt"/>
                <a:ea typeface="Calibri" panose="020F0502020204030204" pitchFamily="34" charset="0"/>
                <a:cs typeface="Times New Roman" panose="02020603050405020304" pitchFamily="18" charset="0"/>
              </a:rPr>
              <a:t>Cultură</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din</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Bucureşti</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instituţie</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oficială</a:t>
            </a:r>
            <a:r>
              <a:rPr lang="it-IT" sz="2700" dirty="0">
                <a:solidFill>
                  <a:srgbClr val="1A1A1A"/>
                </a:solidFill>
                <a:latin typeface="+mn-lt"/>
                <a:ea typeface="Calibri" panose="020F0502020204030204" pitchFamily="34" charset="0"/>
                <a:cs typeface="Times New Roman" panose="02020603050405020304" pitchFamily="18" charset="0"/>
              </a:rPr>
              <a:t> a </a:t>
            </a:r>
            <a:r>
              <a:rPr lang="it-IT" sz="2700" dirty="0" err="1">
                <a:solidFill>
                  <a:srgbClr val="1A1A1A"/>
                </a:solidFill>
                <a:latin typeface="+mn-lt"/>
                <a:ea typeface="Calibri" panose="020F0502020204030204" pitchFamily="34" charset="0"/>
                <a:cs typeface="Times New Roman" panose="02020603050405020304" pitchFamily="18" charset="0"/>
              </a:rPr>
              <a:t>Statului</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italian</a:t>
            </a:r>
            <a:r>
              <a:rPr lang="it-IT" sz="2700" dirty="0">
                <a:solidFill>
                  <a:srgbClr val="1A1A1A"/>
                </a:solidFill>
                <a:latin typeface="+mn-lt"/>
                <a:ea typeface="Calibri" panose="020F0502020204030204" pitchFamily="34" charset="0"/>
                <a:cs typeface="Times New Roman" panose="02020603050405020304" pitchFamily="18" charset="0"/>
              </a:rPr>
              <a:t>, are ca </a:t>
            </a:r>
            <a:r>
              <a:rPr lang="it-IT" sz="2700" dirty="0" err="1">
                <a:solidFill>
                  <a:srgbClr val="1A1A1A"/>
                </a:solidFill>
                <a:latin typeface="+mn-lt"/>
                <a:ea typeface="Calibri" panose="020F0502020204030204" pitchFamily="34" charset="0"/>
                <a:cs typeface="Times New Roman" panose="02020603050405020304" pitchFamily="18" charset="0"/>
              </a:rPr>
              <a:t>obiectiv</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promovarea</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limbii</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şi</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culturii</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italiene</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în</a:t>
            </a:r>
            <a:r>
              <a:rPr lang="it-IT" sz="2700" dirty="0">
                <a:solidFill>
                  <a:srgbClr val="1A1A1A"/>
                </a:solidFill>
                <a:latin typeface="+mn-lt"/>
                <a:ea typeface="Calibri" panose="020F0502020204030204" pitchFamily="34" charset="0"/>
                <a:cs typeface="Times New Roman" panose="02020603050405020304" pitchFamily="18" charset="0"/>
              </a:rPr>
              <a:t> </a:t>
            </a:r>
            <a:r>
              <a:rPr lang="it-IT" sz="2700" dirty="0" err="1">
                <a:solidFill>
                  <a:srgbClr val="1A1A1A"/>
                </a:solidFill>
                <a:latin typeface="+mn-lt"/>
                <a:ea typeface="Calibri" panose="020F0502020204030204" pitchFamily="34" charset="0"/>
                <a:cs typeface="Times New Roman" panose="02020603050405020304" pitchFamily="18" charset="0"/>
              </a:rPr>
              <a:t>România</a:t>
            </a:r>
            <a:r>
              <a:rPr lang="it-IT" sz="2700" dirty="0">
                <a:solidFill>
                  <a:srgbClr val="1A1A1A"/>
                </a:solidFill>
                <a:latin typeface="+mn-lt"/>
                <a:ea typeface="Calibri" panose="020F0502020204030204" pitchFamily="34" charset="0"/>
                <a:cs typeface="Times New Roman" panose="02020603050405020304" pitchFamily="18" charset="0"/>
              </a:rPr>
              <a:t> prin</a:t>
            </a:r>
            <a:r>
              <a:rPr lang="ro-RO" sz="2700" dirty="0">
                <a:solidFill>
                  <a:srgbClr val="1A1A1A"/>
                </a:solidFill>
                <a:latin typeface="+mn-lt"/>
                <a:ea typeface="Calibri" panose="020F0502020204030204" pitchFamily="34" charset="0"/>
                <a:cs typeface="Times New Roman" panose="02020603050405020304" pitchFamily="18" charset="0"/>
              </a:rPr>
              <a:t>:</a:t>
            </a:r>
            <a:br>
              <a:rPr lang="ro-RO" dirty="0">
                <a:solidFill>
                  <a:srgbClr val="1A1A1A"/>
                </a:solidFill>
                <a:latin typeface="+mn-lt"/>
                <a:ea typeface="Calibri" panose="020F0502020204030204" pitchFamily="34" charset="0"/>
                <a:cs typeface="Times New Roman" panose="02020603050405020304" pitchFamily="18" charset="0"/>
              </a:rPr>
            </a:br>
            <a:endParaRPr lang="en-US" dirty="0">
              <a:latin typeface="+mn-lt"/>
            </a:endParaRPr>
          </a:p>
        </p:txBody>
      </p:sp>
      <p:sp>
        <p:nvSpPr>
          <p:cNvPr id="3" name="Content Placeholder 2">
            <a:extLst>
              <a:ext uri="{FF2B5EF4-FFF2-40B4-BE49-F238E27FC236}">
                <a16:creationId xmlns:a16="http://schemas.microsoft.com/office/drawing/2014/main" id="{A6632832-ED18-F552-681A-0CC7A933B361}"/>
              </a:ext>
            </a:extLst>
          </p:cNvPr>
          <p:cNvSpPr>
            <a:spLocks noGrp="1"/>
          </p:cNvSpPr>
          <p:nvPr>
            <p:ph idx="1"/>
          </p:nvPr>
        </p:nvSpPr>
        <p:spPr/>
        <p:txBody>
          <a:bodyPr>
            <a:noAutofit/>
          </a:bodyPr>
          <a:lstStyle/>
          <a:p>
            <a:pPr algn="just">
              <a:lnSpc>
                <a:spcPct val="100000"/>
              </a:lnSpc>
              <a:spcBef>
                <a:spcPts val="0"/>
              </a:spcBef>
            </a:pPr>
            <a:r>
              <a:rPr lang="it-IT" sz="1800" dirty="0" err="1">
                <a:solidFill>
                  <a:srgbClr val="1A1A1A"/>
                </a:solidFill>
                <a:effectLst/>
                <a:ea typeface="Calibri" panose="020F0502020204030204" pitchFamily="34" charset="0"/>
                <a:cs typeface="Times New Roman" panose="02020603050405020304" pitchFamily="18" charset="0"/>
              </a:rPr>
              <a:t>organizarea</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unor</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evenimente</a:t>
            </a:r>
            <a:r>
              <a:rPr lang="it-IT" sz="1800" dirty="0">
                <a:solidFill>
                  <a:srgbClr val="1A1A1A"/>
                </a:solidFill>
                <a:effectLst/>
                <a:ea typeface="Calibri" panose="020F0502020204030204" pitchFamily="34" charset="0"/>
                <a:cs typeface="Times New Roman" panose="02020603050405020304" pitchFamily="18" charset="0"/>
              </a:rPr>
              <a:t> culturale </a:t>
            </a:r>
            <a:r>
              <a:rPr lang="it-IT" sz="1800" dirty="0" err="1">
                <a:solidFill>
                  <a:srgbClr val="1A1A1A"/>
                </a:solidFill>
                <a:effectLst/>
                <a:ea typeface="Calibri" panose="020F0502020204030204" pitchFamily="34" charset="0"/>
                <a:cs typeface="Times New Roman" panose="02020603050405020304" pitchFamily="18" charset="0"/>
              </a:rPr>
              <a:t>menite</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să</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stimuleze</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circulaţia</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ideilor</a:t>
            </a:r>
            <a:r>
              <a:rPr lang="it-IT" sz="1800" dirty="0">
                <a:solidFill>
                  <a:srgbClr val="1A1A1A"/>
                </a:solidFill>
                <a:effectLst/>
                <a:ea typeface="Calibri" panose="020F0502020204030204" pitchFamily="34" charset="0"/>
                <a:cs typeface="Times New Roman" panose="02020603050405020304" pitchFamily="18" charset="0"/>
              </a:rPr>
              <a:t>, a </a:t>
            </a:r>
            <a:r>
              <a:rPr lang="it-IT" sz="1800" dirty="0" err="1">
                <a:solidFill>
                  <a:srgbClr val="1A1A1A"/>
                </a:solidFill>
                <a:effectLst/>
                <a:ea typeface="Calibri" panose="020F0502020204030204" pitchFamily="34" charset="0"/>
                <a:cs typeface="Times New Roman" panose="02020603050405020304" pitchFamily="18" charset="0"/>
              </a:rPr>
              <a:t>artei</a:t>
            </a:r>
            <a:r>
              <a:rPr lang="it-IT" sz="1800" dirty="0">
                <a:solidFill>
                  <a:srgbClr val="1A1A1A"/>
                </a:solidFill>
                <a:effectLst/>
                <a:ea typeface="Calibri" panose="020F0502020204030204" pitchFamily="34" charset="0"/>
                <a:cs typeface="Times New Roman" panose="02020603050405020304" pitchFamily="18" charset="0"/>
              </a:rPr>
              <a:t> </a:t>
            </a:r>
            <a:r>
              <a:rPr lang="it-IT" sz="1800" dirty="0" err="1">
                <a:solidFill>
                  <a:srgbClr val="1A1A1A"/>
                </a:solidFill>
                <a:effectLst/>
                <a:ea typeface="Calibri" panose="020F0502020204030204" pitchFamily="34" charset="0"/>
                <a:cs typeface="Times New Roman" panose="02020603050405020304" pitchFamily="18" charset="0"/>
              </a:rPr>
              <a:t>şi</a:t>
            </a:r>
            <a:r>
              <a:rPr lang="it-IT" sz="1800" dirty="0">
                <a:solidFill>
                  <a:srgbClr val="1A1A1A"/>
                </a:solidFill>
                <a:effectLst/>
                <a:ea typeface="Calibri" panose="020F0502020204030204" pitchFamily="34" charset="0"/>
                <a:cs typeface="Times New Roman" panose="02020603050405020304" pitchFamily="18" charset="0"/>
              </a:rPr>
              <a:t> a </a:t>
            </a:r>
            <a:r>
              <a:rPr lang="it-IT" sz="1800" dirty="0" err="1">
                <a:solidFill>
                  <a:srgbClr val="1A1A1A"/>
                </a:solidFill>
                <a:effectLst/>
                <a:ea typeface="Calibri" panose="020F0502020204030204" pitchFamily="34" charset="0"/>
                <a:cs typeface="Times New Roman" panose="02020603050405020304" pitchFamily="18" charset="0"/>
              </a:rPr>
              <a:t>ştiinţei</a:t>
            </a:r>
            <a:r>
              <a:rPr lang="it-IT" sz="1800" dirty="0">
                <a:solidFill>
                  <a:srgbClr val="1A1A1A"/>
                </a:solidFill>
                <a:effectLst/>
                <a:ea typeface="Calibri" panose="020F0502020204030204" pitchFamily="34" charset="0"/>
                <a:cs typeface="Times New Roman" panose="02020603050405020304" pitchFamily="18" charset="0"/>
              </a:rPr>
              <a:t>,</a:t>
            </a:r>
            <a:endParaRPr lang="ro-RO" sz="1800" dirty="0">
              <a:solidFill>
                <a:srgbClr val="1A1A1A"/>
              </a:solidFill>
              <a:effectLst/>
              <a:ea typeface="Calibri" panose="020F0502020204030204" pitchFamily="34" charset="0"/>
              <a:cs typeface="Times New Roman" panose="02020603050405020304" pitchFamily="18" charset="0"/>
            </a:endParaRPr>
          </a:p>
          <a:p>
            <a:pPr marL="0" indent="0" algn="just">
              <a:lnSpc>
                <a:spcPct val="100000"/>
              </a:lnSpc>
              <a:spcBef>
                <a:spcPts val="0"/>
              </a:spcBef>
              <a:buNone/>
            </a:pPr>
            <a:endParaRPr lang="ro-RO" sz="1800" dirty="0">
              <a:solidFill>
                <a:srgbClr val="1A1A1A"/>
              </a:solidFill>
              <a:effectLst/>
              <a:ea typeface="Calibri" panose="020F0502020204030204" pitchFamily="34" charset="0"/>
              <a:cs typeface="Times New Roman" panose="02020603050405020304" pitchFamily="18" charset="0"/>
            </a:endParaRPr>
          </a:p>
          <a:p>
            <a:pPr algn="just">
              <a:lnSpc>
                <a:spcPct val="100000"/>
              </a:lnSpc>
              <a:spcBef>
                <a:spcPts val="0"/>
              </a:spcBef>
            </a:pPr>
            <a:r>
              <a:rPr lang="it-IT" sz="1800" kern="0" dirty="0" err="1">
                <a:solidFill>
                  <a:srgbClr val="1A1A1A"/>
                </a:solidFill>
                <a:effectLst/>
                <a:ea typeface="Times New Roman" panose="02020603050405020304" pitchFamily="18" charset="0"/>
                <a:cs typeface="Times New Roman" panose="02020603050405020304" pitchFamily="18" charset="0"/>
              </a:rPr>
              <a:t>cursuri</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limbă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şi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cultură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italiană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ţinute</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profesori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riguros</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selecţionaţi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români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şi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italieni</a:t>
            </a:r>
            <a:r>
              <a:rPr lang="it-IT" sz="1800" kern="0" dirty="0">
                <a:solidFill>
                  <a:srgbClr val="1A1A1A"/>
                </a:solidFill>
                <a:effectLst/>
                <a:ea typeface="Times New Roman" panose="02020603050405020304" pitchFamily="18" charset="0"/>
                <a:cs typeface="Times New Roman" panose="02020603050405020304" pitchFamily="18" charset="0"/>
              </a:rPr>
              <a:t>;</a:t>
            </a:r>
            <a:endParaRPr lang="ro-RO" sz="1800" kern="0" dirty="0">
              <a:solidFill>
                <a:srgbClr val="1A1A1A"/>
              </a:solidFill>
              <a:effectLst/>
              <a:ea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o-RO" sz="1800" kern="0" dirty="0">
              <a:solidFill>
                <a:srgbClr val="1A1A1A"/>
              </a:solidFill>
              <a:effectLst/>
              <a:ea typeface="Times New Roman" panose="02020603050405020304" pitchFamily="18" charset="0"/>
              <a:cs typeface="Times New Roman" panose="02020603050405020304" pitchFamily="18" charset="0"/>
            </a:endParaRPr>
          </a:p>
          <a:p>
            <a:pPr algn="just">
              <a:lnSpc>
                <a:spcPct val="100000"/>
              </a:lnSpc>
              <a:spcBef>
                <a:spcPts val="0"/>
              </a:spcBef>
            </a:pPr>
            <a:r>
              <a:rPr lang="it-IT" sz="1800" kern="0" dirty="0" err="1">
                <a:solidFill>
                  <a:srgbClr val="1A1A1A"/>
                </a:solidFill>
                <a:effectLst/>
                <a:ea typeface="Times New Roman" panose="02020603050405020304" pitchFamily="18" charset="0"/>
                <a:cs typeface="Times New Roman" panose="02020603050405020304" pitchFamily="18" charset="0"/>
              </a:rPr>
              <a:t>sesiuni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anuale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pentru</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obţinerea</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certificatelor</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cunoaştere</a:t>
            </a:r>
            <a:r>
              <a:rPr lang="it-IT" sz="1800" kern="0" dirty="0">
                <a:solidFill>
                  <a:srgbClr val="1A1A1A"/>
                </a:solidFill>
                <a:effectLst/>
                <a:ea typeface="Times New Roman" panose="02020603050405020304" pitchFamily="18" charset="0"/>
                <a:cs typeface="Times New Roman" panose="02020603050405020304" pitchFamily="18" charset="0"/>
              </a:rPr>
              <a:t> a </a:t>
            </a:r>
            <a:r>
              <a:rPr lang="it-IT" sz="1800" kern="0" dirty="0" err="1">
                <a:solidFill>
                  <a:srgbClr val="1A1A1A"/>
                </a:solidFill>
                <a:effectLst/>
                <a:ea typeface="Times New Roman" panose="02020603050405020304" pitchFamily="18" charset="0"/>
                <a:cs typeface="Times New Roman" panose="02020603050405020304" pitchFamily="18" charset="0"/>
              </a:rPr>
              <a:t>limbii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italiene</a:t>
            </a:r>
            <a:r>
              <a:rPr lang="it-IT" sz="1800" kern="0" dirty="0">
                <a:solidFill>
                  <a:srgbClr val="1A1A1A"/>
                </a:solidFill>
                <a:effectLst/>
                <a:ea typeface="Times New Roman" panose="02020603050405020304" pitchFamily="18" charset="0"/>
                <a:cs typeface="Times New Roman" panose="02020603050405020304" pitchFamily="18" charset="0"/>
              </a:rPr>
              <a:t> ca </a:t>
            </a:r>
            <a:r>
              <a:rPr lang="it-IT" sz="1800" kern="0" dirty="0" err="1">
                <a:solidFill>
                  <a:srgbClr val="1A1A1A"/>
                </a:solidFill>
                <a:effectLst/>
                <a:ea typeface="Times New Roman" panose="02020603050405020304" pitchFamily="18" charset="0"/>
                <a:cs typeface="Times New Roman" panose="02020603050405020304" pitchFamily="18" charset="0"/>
              </a:rPr>
              <a:t>limbă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străină</a:t>
            </a:r>
            <a:r>
              <a:rPr lang="it-IT" sz="1800" kern="0" dirty="0">
                <a:solidFill>
                  <a:srgbClr val="1A1A1A"/>
                </a:solidFill>
                <a:effectLst/>
                <a:ea typeface="Times New Roman" panose="02020603050405020304" pitchFamily="18" charset="0"/>
                <a:cs typeface="Times New Roman" panose="02020603050405020304" pitchFamily="18" charset="0"/>
              </a:rPr>
              <a:t>;</a:t>
            </a:r>
            <a:endParaRPr lang="ro-RO" sz="1800" kern="0" dirty="0">
              <a:solidFill>
                <a:srgbClr val="1A1A1A"/>
              </a:solidFill>
              <a:effectLst/>
              <a:ea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o-RO" sz="1800" kern="0" dirty="0">
              <a:solidFill>
                <a:srgbClr val="1A1A1A"/>
              </a:solidFill>
              <a:effectLst/>
              <a:ea typeface="Times New Roman" panose="02020603050405020304" pitchFamily="18" charset="0"/>
              <a:cs typeface="Times New Roman" panose="02020603050405020304" pitchFamily="18" charset="0"/>
            </a:endParaRPr>
          </a:p>
          <a:p>
            <a:pPr algn="just">
              <a:lnSpc>
                <a:spcPct val="100000"/>
              </a:lnSpc>
              <a:spcBef>
                <a:spcPts val="0"/>
              </a:spcBef>
            </a:pPr>
            <a:r>
              <a:rPr lang="it-IT" sz="1800" kern="0" dirty="0">
                <a:solidFill>
                  <a:srgbClr val="1A1A1A"/>
                </a:solidFill>
                <a:effectLst/>
                <a:ea typeface="Times New Roman" panose="02020603050405020304" pitchFamily="18" charset="0"/>
                <a:cs typeface="Times New Roman" panose="02020603050405020304" pitchFamily="18" charset="0"/>
              </a:rPr>
              <a:t>o </a:t>
            </a:r>
            <a:r>
              <a:rPr lang="it-IT" sz="1800" kern="0" dirty="0" err="1">
                <a:solidFill>
                  <a:srgbClr val="1A1A1A"/>
                </a:solidFill>
                <a:effectLst/>
                <a:ea typeface="Times New Roman" panose="02020603050405020304" pitchFamily="18" charset="0"/>
                <a:cs typeface="Times New Roman" panose="02020603050405020304" pitchFamily="18" charset="0"/>
              </a:rPr>
              <a:t>bibliotecă</a:t>
            </a:r>
            <a:r>
              <a:rPr lang="it-IT" sz="1800" kern="0" dirty="0">
                <a:solidFill>
                  <a:srgbClr val="1A1A1A"/>
                </a:solidFill>
                <a:effectLst/>
                <a:ea typeface="Times New Roman" panose="02020603050405020304" pitchFamily="18" charset="0"/>
                <a:cs typeface="Times New Roman" panose="02020603050405020304" pitchFamily="18" charset="0"/>
              </a:rPr>
              <a:t> cu </a:t>
            </a:r>
            <a:r>
              <a:rPr lang="it-IT" sz="1800" kern="0" dirty="0" err="1">
                <a:solidFill>
                  <a:srgbClr val="1A1A1A"/>
                </a:solidFill>
                <a:effectLst/>
                <a:ea typeface="Times New Roman" panose="02020603050405020304" pitchFamily="18" charset="0"/>
                <a:cs typeface="Times New Roman" panose="02020603050405020304" pitchFamily="18" charset="0"/>
              </a:rPr>
              <a:t>cărţi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în</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limba</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italiană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sală</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lectură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şi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secţie</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împrumut</a:t>
            </a:r>
            <a:r>
              <a:rPr lang="it-IT" sz="1800" kern="0" dirty="0">
                <a:solidFill>
                  <a:srgbClr val="1A1A1A"/>
                </a:solidFill>
                <a:effectLst/>
                <a:ea typeface="Times New Roman" panose="02020603050405020304" pitchFamily="18" charset="0"/>
                <a:cs typeface="Times New Roman" panose="02020603050405020304" pitchFamily="18" charset="0"/>
              </a:rPr>
              <a:t>;</a:t>
            </a:r>
            <a:endParaRPr lang="ro-RO" sz="1800" kern="0" dirty="0">
              <a:solidFill>
                <a:srgbClr val="1A1A1A"/>
              </a:solidFill>
              <a:effectLst/>
              <a:ea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o-RO" sz="1800" kern="0" dirty="0">
              <a:solidFill>
                <a:srgbClr val="1A1A1A"/>
              </a:solidFill>
              <a:effectLst/>
              <a:ea typeface="Times New Roman" panose="02020603050405020304" pitchFamily="18" charset="0"/>
              <a:cs typeface="Times New Roman" panose="02020603050405020304" pitchFamily="18" charset="0"/>
            </a:endParaRPr>
          </a:p>
          <a:p>
            <a:pPr algn="just">
              <a:lnSpc>
                <a:spcPct val="100000"/>
              </a:lnSpc>
              <a:spcBef>
                <a:spcPts val="0"/>
              </a:spcBef>
            </a:pPr>
            <a:r>
              <a:rPr lang="ro-RO" sz="1800" kern="0" dirty="0">
                <a:solidFill>
                  <a:srgbClr val="1A1A1A"/>
                </a:solidFill>
                <a:ea typeface="Times New Roman" panose="02020603050405020304" pitchFamily="18" charset="0"/>
                <a:cs typeface="Times New Roman" panose="02020603050405020304" pitchFamily="18" charset="0"/>
              </a:rPr>
              <a:t>o </a:t>
            </a:r>
            <a:r>
              <a:rPr lang="it-IT" sz="1800" kern="0" dirty="0" err="1">
                <a:solidFill>
                  <a:srgbClr val="1A1A1A"/>
                </a:solidFill>
                <a:effectLst/>
                <a:ea typeface="Times New Roman" panose="02020603050405020304" pitchFamily="18" charset="0"/>
                <a:cs typeface="Times New Roman" panose="02020603050405020304" pitchFamily="18" charset="0"/>
              </a:rPr>
              <a:t>bibliotecă</a:t>
            </a:r>
            <a:r>
              <a:rPr lang="it-IT" sz="1800" kern="0" dirty="0">
                <a:solidFill>
                  <a:srgbClr val="1A1A1A"/>
                </a:solidFill>
                <a:effectLst/>
                <a:ea typeface="Times New Roman" panose="02020603050405020304" pitchFamily="18" charset="0"/>
                <a:cs typeface="Times New Roman" panose="02020603050405020304" pitchFamily="18" charset="0"/>
              </a:rPr>
              <a:t> </a:t>
            </a:r>
            <a:r>
              <a:rPr lang="ro-RO" sz="1800" kern="0" dirty="0">
                <a:solidFill>
                  <a:srgbClr val="1A1A1A"/>
                </a:solidFill>
                <a:effectLst/>
                <a:ea typeface="Times New Roman" panose="02020603050405020304" pitchFamily="18" charset="0"/>
                <a:cs typeface="Times New Roman" panose="02020603050405020304" pitchFamily="18" charset="0"/>
              </a:rPr>
              <a:t>digitală,</a:t>
            </a:r>
            <a:r>
              <a:rPr lang="en-US" sz="1800" dirty="0">
                <a:solidFill>
                  <a:srgbClr val="1A1A1A"/>
                </a:solidFill>
              </a:rPr>
              <a:t> </a:t>
            </a:r>
            <a:r>
              <a:rPr lang="en-US" sz="1800" dirty="0" err="1">
                <a:solidFill>
                  <a:srgbClr val="1A1A1A"/>
                </a:solidFill>
              </a:rPr>
              <a:t>accesibilă</a:t>
            </a:r>
            <a:r>
              <a:rPr lang="en-US" sz="1800" dirty="0">
                <a:solidFill>
                  <a:srgbClr val="1A1A1A"/>
                </a:solidFill>
              </a:rPr>
              <a:t> 24 de ore din 24, 7 </a:t>
            </a:r>
            <a:r>
              <a:rPr lang="en-US" sz="1800" dirty="0" err="1">
                <a:solidFill>
                  <a:srgbClr val="1A1A1A"/>
                </a:solidFill>
              </a:rPr>
              <a:t>zile</a:t>
            </a:r>
            <a:r>
              <a:rPr lang="en-US" sz="1800" dirty="0">
                <a:solidFill>
                  <a:srgbClr val="1A1A1A"/>
                </a:solidFill>
              </a:rPr>
              <a:t> din 7</a:t>
            </a:r>
            <a:r>
              <a:rPr lang="ro-RO" sz="1800" kern="0" dirty="0">
                <a:solidFill>
                  <a:srgbClr val="1A1A1A"/>
                </a:solidFill>
                <a:effectLst/>
                <a:ea typeface="Times New Roman" panose="02020603050405020304" pitchFamily="18" charset="0"/>
                <a:cs typeface="Times New Roman" panose="02020603050405020304" pitchFamily="18" charset="0"/>
              </a:rPr>
              <a:t> </a:t>
            </a:r>
            <a:r>
              <a:rPr lang="en-US" sz="1800" dirty="0">
                <a:solidFill>
                  <a:srgbClr val="1A1A1A"/>
                </a:solidFill>
              </a:rPr>
              <a:t>care </a:t>
            </a:r>
            <a:r>
              <a:rPr lang="en-US" sz="1800" dirty="0" err="1">
                <a:solidFill>
                  <a:srgbClr val="1A1A1A"/>
                </a:solidFill>
              </a:rPr>
              <a:t>cuprinde</a:t>
            </a:r>
            <a:r>
              <a:rPr lang="en-US" sz="1800" dirty="0">
                <a:solidFill>
                  <a:srgbClr val="1A1A1A"/>
                </a:solidFill>
              </a:rPr>
              <a:t> o </a:t>
            </a:r>
            <a:r>
              <a:rPr lang="en-US" sz="1800" dirty="0" err="1">
                <a:solidFill>
                  <a:srgbClr val="1A1A1A"/>
                </a:solidFill>
              </a:rPr>
              <a:t>colecție</a:t>
            </a:r>
            <a:r>
              <a:rPr lang="en-US" sz="1800" dirty="0">
                <a:solidFill>
                  <a:srgbClr val="1A1A1A"/>
                </a:solidFill>
              </a:rPr>
              <a:t> de </a:t>
            </a:r>
            <a:r>
              <a:rPr lang="en-US" sz="1800" dirty="0" err="1">
                <a:solidFill>
                  <a:srgbClr val="1A1A1A"/>
                </a:solidFill>
              </a:rPr>
              <a:t>ebooks</a:t>
            </a:r>
            <a:r>
              <a:rPr lang="en-US" sz="1800" dirty="0">
                <a:solidFill>
                  <a:srgbClr val="1A1A1A"/>
                </a:solidFill>
              </a:rPr>
              <a:t>, audiobooks, </a:t>
            </a:r>
            <a:r>
              <a:rPr lang="en-US" sz="1800" dirty="0" err="1">
                <a:solidFill>
                  <a:srgbClr val="1A1A1A"/>
                </a:solidFill>
              </a:rPr>
              <a:t>partituri</a:t>
            </a:r>
            <a:r>
              <a:rPr lang="en-US" sz="1800" dirty="0">
                <a:solidFill>
                  <a:srgbClr val="1A1A1A"/>
                </a:solidFill>
              </a:rPr>
              <a:t>, </a:t>
            </a:r>
            <a:r>
              <a:rPr lang="en-US" sz="1800" dirty="0" err="1">
                <a:solidFill>
                  <a:srgbClr val="1A1A1A"/>
                </a:solidFill>
              </a:rPr>
              <a:t>resurse</a:t>
            </a:r>
            <a:r>
              <a:rPr lang="en-US" sz="1800" dirty="0">
                <a:solidFill>
                  <a:srgbClr val="1A1A1A"/>
                </a:solidFill>
              </a:rPr>
              <a:t> audio și video, e-learning, </a:t>
            </a:r>
            <a:r>
              <a:rPr lang="en-US" sz="1800" dirty="0" err="1">
                <a:solidFill>
                  <a:srgbClr val="1A1A1A"/>
                </a:solidFill>
              </a:rPr>
              <a:t>hărți</a:t>
            </a:r>
            <a:r>
              <a:rPr lang="en-US" sz="1800" dirty="0">
                <a:solidFill>
                  <a:srgbClr val="1A1A1A"/>
                </a:solidFill>
              </a:rPr>
              <a:t> și </a:t>
            </a:r>
            <a:r>
              <a:rPr lang="en-US" sz="1800" dirty="0" err="1">
                <a:solidFill>
                  <a:srgbClr val="1A1A1A"/>
                </a:solidFill>
              </a:rPr>
              <a:t>multe</a:t>
            </a:r>
            <a:r>
              <a:rPr lang="en-US" sz="1800" dirty="0">
                <a:solidFill>
                  <a:srgbClr val="1A1A1A"/>
                </a:solidFill>
              </a:rPr>
              <a:t> </a:t>
            </a:r>
            <a:r>
              <a:rPr lang="en-US" sz="1800" dirty="0" err="1">
                <a:solidFill>
                  <a:srgbClr val="1A1A1A"/>
                </a:solidFill>
              </a:rPr>
              <a:t>altele</a:t>
            </a:r>
            <a:r>
              <a:rPr lang="en-US" sz="1800" dirty="0">
                <a:solidFill>
                  <a:srgbClr val="1A1A1A"/>
                </a:solidFill>
              </a:rPr>
              <a:t>, </a:t>
            </a:r>
            <a:r>
              <a:rPr lang="en-US" sz="1800" dirty="0" err="1">
                <a:solidFill>
                  <a:srgbClr val="1A1A1A"/>
                </a:solidFill>
              </a:rPr>
              <a:t>toate</a:t>
            </a:r>
            <a:r>
              <a:rPr lang="en-US" sz="1800" dirty="0">
                <a:solidFill>
                  <a:srgbClr val="1A1A1A"/>
                </a:solidFill>
              </a:rPr>
              <a:t> sub </a:t>
            </a:r>
            <a:r>
              <a:rPr lang="en-US" sz="1800" dirty="0" err="1">
                <a:solidFill>
                  <a:srgbClr val="1A1A1A"/>
                </a:solidFill>
              </a:rPr>
              <a:t>licență</a:t>
            </a:r>
            <a:r>
              <a:rPr lang="en-US" sz="1800" dirty="0">
                <a:solidFill>
                  <a:srgbClr val="1A1A1A"/>
                </a:solidFill>
              </a:rPr>
              <a:t> </a:t>
            </a:r>
            <a:r>
              <a:rPr lang="en-US" sz="1800" dirty="0" err="1">
                <a:solidFill>
                  <a:srgbClr val="1A1A1A"/>
                </a:solidFill>
              </a:rPr>
              <a:t>deschisă</a:t>
            </a:r>
            <a:r>
              <a:rPr lang="ro-RO" sz="1800" dirty="0">
                <a:solidFill>
                  <a:srgbClr val="1A1A1A"/>
                </a:solidFill>
              </a:rPr>
              <a:t>, dar și</a:t>
            </a:r>
            <a:r>
              <a:rPr lang="en-US" sz="1800" dirty="0">
                <a:solidFill>
                  <a:srgbClr val="1A1A1A"/>
                </a:solidFill>
              </a:rPr>
              <a:t> </a:t>
            </a:r>
            <a:r>
              <a:rPr lang="en-US" sz="1800" dirty="0" err="1">
                <a:solidFill>
                  <a:srgbClr val="1A1A1A"/>
                </a:solidFill>
              </a:rPr>
              <a:t>incluse</a:t>
            </a:r>
            <a:r>
              <a:rPr lang="en-US" sz="1800" dirty="0">
                <a:solidFill>
                  <a:srgbClr val="1A1A1A"/>
                </a:solidFill>
              </a:rPr>
              <a:t> </a:t>
            </a:r>
            <a:r>
              <a:rPr lang="en-US" sz="1800" dirty="0" err="1">
                <a:solidFill>
                  <a:srgbClr val="1A1A1A"/>
                </a:solidFill>
              </a:rPr>
              <a:t>titluri</a:t>
            </a:r>
            <a:r>
              <a:rPr lang="en-US" sz="1800" dirty="0">
                <a:solidFill>
                  <a:srgbClr val="1A1A1A"/>
                </a:solidFill>
              </a:rPr>
              <a:t> </a:t>
            </a:r>
            <a:r>
              <a:rPr lang="en-US" sz="1800" dirty="0" err="1">
                <a:solidFill>
                  <a:srgbClr val="1A1A1A"/>
                </a:solidFill>
              </a:rPr>
              <a:t>comerciale</a:t>
            </a:r>
            <a:r>
              <a:rPr lang="en-US" sz="1800" dirty="0">
                <a:solidFill>
                  <a:srgbClr val="1A1A1A"/>
                </a:solidFill>
              </a:rPr>
              <a:t>, </a:t>
            </a:r>
            <a:r>
              <a:rPr lang="en-US" sz="1800" dirty="0" err="1">
                <a:solidFill>
                  <a:srgbClr val="1A1A1A"/>
                </a:solidFill>
              </a:rPr>
              <a:t>inclusiv</a:t>
            </a:r>
            <a:r>
              <a:rPr lang="en-US" sz="1800" dirty="0">
                <a:solidFill>
                  <a:srgbClr val="1A1A1A"/>
                </a:solidFill>
              </a:rPr>
              <a:t> </a:t>
            </a:r>
            <a:r>
              <a:rPr lang="en-US" sz="1800" dirty="0" err="1">
                <a:solidFill>
                  <a:srgbClr val="1A1A1A"/>
                </a:solidFill>
              </a:rPr>
              <a:t>ebooks</a:t>
            </a:r>
            <a:r>
              <a:rPr lang="en-US" sz="1800" dirty="0">
                <a:solidFill>
                  <a:srgbClr val="1A1A1A"/>
                </a:solidFill>
              </a:rPr>
              <a:t> de la </a:t>
            </a:r>
            <a:r>
              <a:rPr lang="en-US" sz="1800" dirty="0" err="1">
                <a:solidFill>
                  <a:srgbClr val="1A1A1A"/>
                </a:solidFill>
              </a:rPr>
              <a:t>mari</a:t>
            </a:r>
            <a:r>
              <a:rPr lang="en-US" sz="1800" dirty="0">
                <a:solidFill>
                  <a:srgbClr val="1A1A1A"/>
                </a:solidFill>
              </a:rPr>
              <a:t> </a:t>
            </a:r>
            <a:r>
              <a:rPr lang="en-US" sz="1800" dirty="0" err="1">
                <a:solidFill>
                  <a:srgbClr val="1A1A1A"/>
                </a:solidFill>
              </a:rPr>
              <a:t>edituri</a:t>
            </a:r>
            <a:r>
              <a:rPr lang="en-US" sz="1800" dirty="0">
                <a:solidFill>
                  <a:srgbClr val="1A1A1A"/>
                </a:solidFill>
              </a:rPr>
              <a:t> </a:t>
            </a:r>
            <a:r>
              <a:rPr lang="en-US" sz="1800" dirty="0" err="1">
                <a:solidFill>
                  <a:srgbClr val="1A1A1A"/>
                </a:solidFill>
              </a:rPr>
              <a:t>italiene</a:t>
            </a:r>
            <a:r>
              <a:rPr lang="en-US" sz="1800" dirty="0">
                <a:solidFill>
                  <a:srgbClr val="1A1A1A"/>
                </a:solidFill>
              </a:rPr>
              <a:t> și </a:t>
            </a:r>
            <a:r>
              <a:rPr lang="en-US" sz="1800" dirty="0" err="1">
                <a:solidFill>
                  <a:srgbClr val="1A1A1A"/>
                </a:solidFill>
              </a:rPr>
              <a:t>grupuri</a:t>
            </a:r>
            <a:r>
              <a:rPr lang="en-US" sz="1800" dirty="0">
                <a:solidFill>
                  <a:srgbClr val="1A1A1A"/>
                </a:solidFill>
              </a:rPr>
              <a:t> </a:t>
            </a:r>
            <a:r>
              <a:rPr lang="en-US" sz="1800" dirty="0" err="1">
                <a:solidFill>
                  <a:srgbClr val="1A1A1A"/>
                </a:solidFill>
              </a:rPr>
              <a:t>editoriale</a:t>
            </a:r>
            <a:r>
              <a:rPr lang="en-US" sz="1800" dirty="0">
                <a:solidFill>
                  <a:srgbClr val="1A1A1A"/>
                </a:solidFill>
              </a:rPr>
              <a:t>, audiobooks și o </a:t>
            </a:r>
            <a:r>
              <a:rPr lang="en-US" sz="1800" dirty="0" err="1">
                <a:solidFill>
                  <a:srgbClr val="1A1A1A"/>
                </a:solidFill>
              </a:rPr>
              <a:t>secțiune</a:t>
            </a:r>
            <a:r>
              <a:rPr lang="en-US" sz="1800" dirty="0">
                <a:solidFill>
                  <a:srgbClr val="1A1A1A"/>
                </a:solidFill>
              </a:rPr>
              <a:t> cu </a:t>
            </a:r>
            <a:r>
              <a:rPr lang="en-US" sz="1800" dirty="0" err="1">
                <a:solidFill>
                  <a:srgbClr val="1A1A1A"/>
                </a:solidFill>
              </a:rPr>
              <a:t>ziare</a:t>
            </a:r>
            <a:r>
              <a:rPr lang="en-US" sz="1800" dirty="0">
                <a:solidFill>
                  <a:srgbClr val="1A1A1A"/>
                </a:solidFill>
              </a:rPr>
              <a:t> și </a:t>
            </a:r>
            <a:r>
              <a:rPr lang="en-US" sz="1800" dirty="0" err="1">
                <a:solidFill>
                  <a:srgbClr val="1A1A1A"/>
                </a:solidFill>
              </a:rPr>
              <a:t>periodice</a:t>
            </a:r>
            <a:r>
              <a:rPr lang="en-US" sz="1800" dirty="0">
                <a:solidFill>
                  <a:srgbClr val="1A1A1A"/>
                </a:solidFill>
              </a:rPr>
              <a:t> din </a:t>
            </a:r>
            <a:r>
              <a:rPr lang="en-US" sz="1800" dirty="0" err="1">
                <a:solidFill>
                  <a:srgbClr val="1A1A1A"/>
                </a:solidFill>
              </a:rPr>
              <a:t>întreaga</a:t>
            </a:r>
            <a:r>
              <a:rPr lang="en-US" sz="1800" dirty="0">
                <a:solidFill>
                  <a:srgbClr val="1A1A1A"/>
                </a:solidFill>
              </a:rPr>
              <a:t> </a:t>
            </a:r>
            <a:r>
              <a:rPr lang="en-US" sz="1800" dirty="0" err="1">
                <a:solidFill>
                  <a:srgbClr val="1A1A1A"/>
                </a:solidFill>
              </a:rPr>
              <a:t>lume</a:t>
            </a:r>
            <a:r>
              <a:rPr lang="en-US" sz="1800" dirty="0">
                <a:solidFill>
                  <a:srgbClr val="1A1A1A"/>
                </a:solidFill>
              </a:rPr>
              <a:t>.</a:t>
            </a:r>
            <a:r>
              <a:rPr lang="ro-RO" sz="1800" dirty="0">
                <a:solidFill>
                  <a:srgbClr val="1A1A1A"/>
                </a:solidFill>
              </a:rPr>
              <a:t> </a:t>
            </a:r>
            <a:r>
              <a:rPr lang="ro-RO" sz="1800" b="0" i="0" dirty="0">
                <a:solidFill>
                  <a:srgbClr val="1A1A1A"/>
                </a:solidFill>
                <a:effectLst/>
              </a:rPr>
              <a:t>P</a:t>
            </a:r>
            <a:r>
              <a:rPr lang="en-US" sz="1800" b="0" i="0" dirty="0" err="1">
                <a:solidFill>
                  <a:srgbClr val="1A1A1A"/>
                </a:solidFill>
                <a:effectLst/>
              </a:rPr>
              <a:t>rofesor</a:t>
            </a:r>
            <a:r>
              <a:rPr lang="ro-RO" sz="1800" b="0" i="0" dirty="0">
                <a:solidFill>
                  <a:srgbClr val="1A1A1A"/>
                </a:solidFill>
                <a:effectLst/>
              </a:rPr>
              <a:t>i</a:t>
            </a:r>
            <a:r>
              <a:rPr lang="en-US" sz="1800" b="0" i="0" dirty="0">
                <a:solidFill>
                  <a:srgbClr val="1A1A1A"/>
                </a:solidFill>
                <a:effectLst/>
              </a:rPr>
              <a:t>i de </a:t>
            </a:r>
            <a:r>
              <a:rPr lang="en-US" sz="1800" b="0" i="0" dirty="0" err="1">
                <a:solidFill>
                  <a:srgbClr val="1A1A1A"/>
                </a:solidFill>
                <a:effectLst/>
              </a:rPr>
              <a:t>limba</a:t>
            </a:r>
            <a:r>
              <a:rPr lang="en-US" sz="1800" b="0" i="0" dirty="0">
                <a:solidFill>
                  <a:srgbClr val="1A1A1A"/>
                </a:solidFill>
                <a:effectLst/>
              </a:rPr>
              <a:t> </a:t>
            </a:r>
            <a:r>
              <a:rPr lang="en-US" sz="1800" i="0" dirty="0" err="1">
                <a:solidFill>
                  <a:srgbClr val="1A1A1A"/>
                </a:solidFill>
                <a:effectLst/>
              </a:rPr>
              <a:t>italiană</a:t>
            </a:r>
            <a:r>
              <a:rPr lang="en-US" sz="1800" i="0" dirty="0">
                <a:solidFill>
                  <a:srgbClr val="1A1A1A"/>
                </a:solidFill>
                <a:effectLst/>
              </a:rPr>
              <a:t>, </a:t>
            </a:r>
            <a:r>
              <a:rPr lang="en-US" sz="1800" i="0" dirty="0" err="1">
                <a:solidFill>
                  <a:srgbClr val="1A1A1A"/>
                </a:solidFill>
                <a:effectLst/>
              </a:rPr>
              <a:t>studenț</a:t>
            </a:r>
            <a:r>
              <a:rPr lang="ro-RO" sz="1800" i="0" dirty="0">
                <a:solidFill>
                  <a:srgbClr val="1A1A1A"/>
                </a:solidFill>
                <a:effectLst/>
              </a:rPr>
              <a:t>i</a:t>
            </a:r>
            <a:r>
              <a:rPr lang="en-US" sz="1800" i="0" dirty="0">
                <a:solidFill>
                  <a:srgbClr val="1A1A1A"/>
                </a:solidFill>
                <a:effectLst/>
              </a:rPr>
              <a:t>i, </a:t>
            </a:r>
            <a:r>
              <a:rPr lang="en-US" sz="1800" i="0" dirty="0" err="1">
                <a:solidFill>
                  <a:srgbClr val="1A1A1A"/>
                </a:solidFill>
                <a:effectLst/>
              </a:rPr>
              <a:t>cursanț</a:t>
            </a:r>
            <a:r>
              <a:rPr lang="ro-RO" sz="1800" i="0" dirty="0">
                <a:solidFill>
                  <a:srgbClr val="1A1A1A"/>
                </a:solidFill>
                <a:effectLst/>
              </a:rPr>
              <a:t>i</a:t>
            </a:r>
            <a:r>
              <a:rPr lang="en-US" sz="1800" i="0" dirty="0">
                <a:solidFill>
                  <a:srgbClr val="1A1A1A"/>
                </a:solidFill>
                <a:effectLst/>
              </a:rPr>
              <a:t>i </a:t>
            </a:r>
            <a:r>
              <a:rPr lang="en-US" sz="1800" i="0" dirty="0" err="1">
                <a:solidFill>
                  <a:srgbClr val="1A1A1A"/>
                </a:solidFill>
                <a:effectLst/>
              </a:rPr>
              <a:t>cursurilor</a:t>
            </a:r>
            <a:r>
              <a:rPr lang="en-US" sz="1800" i="0" dirty="0">
                <a:solidFill>
                  <a:srgbClr val="1A1A1A"/>
                </a:solidFill>
                <a:effectLst/>
              </a:rPr>
              <a:t> de </a:t>
            </a:r>
            <a:r>
              <a:rPr lang="en-US" sz="1800" i="0" dirty="0" err="1">
                <a:solidFill>
                  <a:srgbClr val="1A1A1A"/>
                </a:solidFill>
                <a:effectLst/>
              </a:rPr>
              <a:t>limba</a:t>
            </a:r>
            <a:r>
              <a:rPr lang="en-US" sz="1800" i="0" dirty="0">
                <a:solidFill>
                  <a:srgbClr val="1A1A1A"/>
                </a:solidFill>
                <a:effectLst/>
              </a:rPr>
              <a:t> </a:t>
            </a:r>
            <a:r>
              <a:rPr lang="en-US" sz="1800" i="0" dirty="0" err="1">
                <a:solidFill>
                  <a:srgbClr val="1A1A1A"/>
                </a:solidFill>
                <a:effectLst/>
              </a:rPr>
              <a:t>italiană</a:t>
            </a:r>
            <a:r>
              <a:rPr lang="en-US" sz="1800" i="0" dirty="0">
                <a:solidFill>
                  <a:srgbClr val="1A1A1A"/>
                </a:solidFill>
                <a:effectLst/>
              </a:rPr>
              <a:t> </a:t>
            </a:r>
            <a:r>
              <a:rPr lang="en-US" sz="1800" i="0" dirty="0" err="1">
                <a:solidFill>
                  <a:srgbClr val="1A1A1A"/>
                </a:solidFill>
                <a:effectLst/>
              </a:rPr>
              <a:t>organizate</a:t>
            </a:r>
            <a:r>
              <a:rPr lang="en-US" sz="1800" i="0" dirty="0">
                <a:solidFill>
                  <a:srgbClr val="1A1A1A"/>
                </a:solidFill>
                <a:effectLst/>
              </a:rPr>
              <a:t> de IIC și </a:t>
            </a:r>
            <a:r>
              <a:rPr lang="en-US" sz="1800" i="0" dirty="0" err="1">
                <a:solidFill>
                  <a:srgbClr val="1A1A1A"/>
                </a:solidFill>
                <a:effectLst/>
              </a:rPr>
              <a:t>pensionari</a:t>
            </a:r>
            <a:r>
              <a:rPr lang="ro-RO" sz="1800" i="0" dirty="0">
                <a:solidFill>
                  <a:srgbClr val="1A1A1A"/>
                </a:solidFill>
                <a:effectLst/>
              </a:rPr>
              <a:t>i </a:t>
            </a:r>
            <a:r>
              <a:rPr lang="en-US" sz="1800" i="0" dirty="0">
                <a:solidFill>
                  <a:srgbClr val="1A1A1A"/>
                </a:solidFill>
                <a:effectLst/>
              </a:rPr>
              <a:t>pot beneficia de o </a:t>
            </a:r>
            <a:r>
              <a:rPr lang="en-US" sz="1800" i="0" dirty="0" err="1">
                <a:solidFill>
                  <a:srgbClr val="1A1A1A"/>
                </a:solidFill>
                <a:effectLst/>
              </a:rPr>
              <a:t>reducere</a:t>
            </a:r>
            <a:r>
              <a:rPr lang="en-US" sz="1800" i="0" dirty="0">
                <a:solidFill>
                  <a:srgbClr val="1A1A1A"/>
                </a:solidFill>
                <a:effectLst/>
              </a:rPr>
              <a:t> de 50%</a:t>
            </a:r>
            <a:r>
              <a:rPr lang="ro-RO" sz="1800" dirty="0">
                <a:solidFill>
                  <a:srgbClr val="1A1A1A"/>
                </a:solidFill>
              </a:rPr>
              <a:t> la abonament.</a:t>
            </a:r>
            <a:endParaRPr lang="ro-RO" sz="1800" kern="0" dirty="0">
              <a:solidFill>
                <a:srgbClr val="1A1A1A"/>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4383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0ED5-88CF-04FD-0874-DC1C2358CAB2}"/>
              </a:ext>
            </a:extLst>
          </p:cNvPr>
          <p:cNvSpPr>
            <a:spLocks noGrp="1"/>
          </p:cNvSpPr>
          <p:nvPr>
            <p:ph type="title"/>
          </p:nvPr>
        </p:nvSpPr>
        <p:spPr/>
        <p:txBody>
          <a:bodyPr>
            <a:normAutofit fontScale="90000"/>
          </a:bodyPr>
          <a:lstStyle/>
          <a:p>
            <a:pPr algn="ctr"/>
            <a:r>
              <a:rPr lang="it-IT" sz="2700" dirty="0" err="1">
                <a:solidFill>
                  <a:srgbClr val="1A1A1A"/>
                </a:solidFill>
                <a:effectLst/>
                <a:latin typeface="+mn-lt"/>
                <a:ea typeface="Times New Roman" panose="02020603050405020304" pitchFamily="18" charset="0"/>
              </a:rPr>
              <a:t>Certificarea</a:t>
            </a:r>
            <a:r>
              <a:rPr lang="it-IT" sz="2700" dirty="0">
                <a:solidFill>
                  <a:srgbClr val="1A1A1A"/>
                </a:solidFill>
                <a:effectLst/>
                <a:latin typeface="+mn-lt"/>
                <a:ea typeface="Times New Roman" panose="02020603050405020304" pitchFamily="18" charset="0"/>
              </a:rPr>
              <a:t> </a:t>
            </a:r>
            <a:r>
              <a:rPr lang="it-IT" sz="2700" dirty="0" err="1">
                <a:solidFill>
                  <a:srgbClr val="1A1A1A"/>
                </a:solidFill>
                <a:effectLst/>
                <a:latin typeface="+mn-lt"/>
                <a:ea typeface="Times New Roman" panose="02020603050405020304" pitchFamily="18" charset="0"/>
              </a:rPr>
              <a:t>cunoștințelor</a:t>
            </a:r>
            <a:r>
              <a:rPr lang="it-IT" sz="2700" dirty="0">
                <a:solidFill>
                  <a:srgbClr val="1A1A1A"/>
                </a:solidFill>
                <a:effectLst/>
                <a:latin typeface="+mn-lt"/>
                <a:ea typeface="Times New Roman" panose="02020603050405020304" pitchFamily="18" charset="0"/>
              </a:rPr>
              <a:t> de </a:t>
            </a:r>
            <a:r>
              <a:rPr lang="it-IT" sz="2700" dirty="0" err="1">
                <a:solidFill>
                  <a:srgbClr val="1A1A1A"/>
                </a:solidFill>
                <a:effectLst/>
                <a:latin typeface="+mn-lt"/>
                <a:ea typeface="Times New Roman" panose="02020603050405020304" pitchFamily="18" charset="0"/>
              </a:rPr>
              <a:t>italiană</a:t>
            </a:r>
            <a:r>
              <a:rPr lang="it-IT" sz="2700" dirty="0">
                <a:solidFill>
                  <a:srgbClr val="1A1A1A"/>
                </a:solidFill>
                <a:effectLst/>
                <a:latin typeface="+mn-lt"/>
                <a:ea typeface="Times New Roman" panose="02020603050405020304" pitchFamily="18" charset="0"/>
              </a:rPr>
              <a:t> CILS și CELI</a:t>
            </a:r>
            <a:br>
              <a:rPr lang="en-US" sz="1800" dirty="0">
                <a:effectLst/>
                <a:latin typeface="Times New Roman" panose="02020603050405020304" pitchFamily="18" charset="0"/>
                <a:ea typeface="Times New Roman" panose="02020603050405020304" pitchFamily="18" charset="0"/>
              </a:rPr>
            </a:br>
            <a:br>
              <a:rPr lang="ro-RO" dirty="0">
                <a:solidFill>
                  <a:srgbClr val="1A1A1A"/>
                </a:solidFill>
                <a:latin typeface="Titillium Web" panose="00000500000000000000" pitchFamily="2"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6632832-ED18-F552-681A-0CC7A933B361}"/>
              </a:ext>
            </a:extLst>
          </p:cNvPr>
          <p:cNvSpPr>
            <a:spLocks noGrp="1"/>
          </p:cNvSpPr>
          <p:nvPr>
            <p:ph idx="1"/>
          </p:nvPr>
        </p:nvSpPr>
        <p:spPr/>
        <p:txBody>
          <a:bodyPr/>
          <a:lstStyle/>
          <a:p>
            <a:pPr marL="0" marR="0" indent="0" algn="just">
              <a:spcBef>
                <a:spcPts val="0"/>
              </a:spcBef>
              <a:buNone/>
            </a:pPr>
            <a:r>
              <a:rPr lang="it-IT" sz="1800" dirty="0" err="1">
                <a:solidFill>
                  <a:srgbClr val="1A1A1A"/>
                </a:solidFill>
                <a:effectLst/>
                <a:ea typeface="Times New Roman" panose="02020603050405020304" pitchFamily="18" charset="0"/>
              </a:rPr>
              <a:t>Institutul</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Italian</a:t>
            </a:r>
            <a:r>
              <a:rPr lang="it-IT" sz="1800" dirty="0">
                <a:solidFill>
                  <a:srgbClr val="1A1A1A"/>
                </a:solidFill>
                <a:effectLst/>
                <a:ea typeface="Times New Roman" panose="02020603050405020304" pitchFamily="18" charset="0"/>
              </a:rPr>
              <a:t> de </a:t>
            </a:r>
            <a:r>
              <a:rPr lang="it-IT" sz="1800" dirty="0" err="1">
                <a:solidFill>
                  <a:srgbClr val="1A1A1A"/>
                </a:solidFill>
                <a:effectLst/>
                <a:ea typeface="Times New Roman" panose="02020603050405020304" pitchFamily="18" charset="0"/>
              </a:rPr>
              <a:t>Cultură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oferă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posibilitatea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susținerii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examenului</a:t>
            </a:r>
            <a:r>
              <a:rPr lang="it-IT" sz="1800" dirty="0">
                <a:solidFill>
                  <a:srgbClr val="1A1A1A"/>
                </a:solidFill>
                <a:effectLst/>
                <a:ea typeface="Times New Roman" panose="02020603050405020304" pitchFamily="18" charset="0"/>
              </a:rPr>
              <a:t> CILS (</a:t>
            </a:r>
            <a:r>
              <a:rPr lang="it-IT" sz="1800" dirty="0" err="1">
                <a:solidFill>
                  <a:srgbClr val="1A1A1A"/>
                </a:solidFill>
                <a:effectLst/>
                <a:ea typeface="Times New Roman" panose="02020603050405020304" pitchFamily="18" charset="0"/>
              </a:rPr>
              <a:t>Certificarea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Limbii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Italiene</a:t>
            </a:r>
            <a:r>
              <a:rPr lang="it-IT" sz="1800" dirty="0">
                <a:solidFill>
                  <a:srgbClr val="1A1A1A"/>
                </a:solidFill>
                <a:effectLst/>
                <a:ea typeface="Times New Roman" panose="02020603050405020304" pitchFamily="18" charset="0"/>
              </a:rPr>
              <a:t> ca </a:t>
            </a:r>
            <a:r>
              <a:rPr lang="it-IT" sz="1800" dirty="0" err="1">
                <a:solidFill>
                  <a:srgbClr val="1A1A1A"/>
                </a:solidFill>
                <a:effectLst/>
                <a:ea typeface="Times New Roman" panose="02020603050405020304" pitchFamily="18" charset="0"/>
              </a:rPr>
              <a:t>Limbă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Străină</a:t>
            </a:r>
            <a:r>
              <a:rPr lang="it-IT" sz="1800" dirty="0">
                <a:solidFill>
                  <a:srgbClr val="1A1A1A"/>
                </a:solidFill>
                <a:effectLst/>
                <a:ea typeface="Times New Roman" panose="02020603050405020304" pitchFamily="18" charset="0"/>
              </a:rPr>
              <a:t>) și a </a:t>
            </a:r>
            <a:r>
              <a:rPr lang="it-IT" sz="1800" dirty="0" err="1">
                <a:solidFill>
                  <a:srgbClr val="1A1A1A"/>
                </a:solidFill>
                <a:effectLst/>
                <a:ea typeface="Times New Roman" panose="02020603050405020304" pitchFamily="18" charset="0"/>
              </a:rPr>
              <a:t>examenului</a:t>
            </a:r>
            <a:r>
              <a:rPr lang="it-IT" sz="1800" dirty="0">
                <a:solidFill>
                  <a:srgbClr val="1A1A1A"/>
                </a:solidFill>
                <a:effectLst/>
                <a:ea typeface="Times New Roman" panose="02020603050405020304" pitchFamily="18" charset="0"/>
              </a:rPr>
              <a:t> CELI (Certificate de Limba </a:t>
            </a:r>
            <a:r>
              <a:rPr lang="it-IT" sz="1800" dirty="0" err="1">
                <a:solidFill>
                  <a:srgbClr val="1A1A1A"/>
                </a:solidFill>
                <a:effectLst/>
                <a:ea typeface="Times New Roman" panose="02020603050405020304" pitchFamily="18" charset="0"/>
              </a:rPr>
              <a:t>Italiană</a:t>
            </a:r>
            <a:r>
              <a:rPr lang="it-IT" sz="1800" dirty="0">
                <a:solidFill>
                  <a:srgbClr val="1A1A1A"/>
                </a:solidFill>
                <a:effectLst/>
                <a:ea typeface="Times New Roman" panose="02020603050405020304" pitchFamily="18" charset="0"/>
              </a:rPr>
              <a:t>).</a:t>
            </a:r>
            <a:endParaRPr lang="ro-RO" sz="1800" dirty="0">
              <a:solidFill>
                <a:srgbClr val="1A1A1A"/>
              </a:solidFill>
              <a:effectLst/>
              <a:ea typeface="Times New Roman" panose="02020603050405020304" pitchFamily="18" charset="0"/>
            </a:endParaRPr>
          </a:p>
          <a:p>
            <a:pPr marL="0" marR="0" indent="0" algn="just">
              <a:spcBef>
                <a:spcPts val="0"/>
              </a:spcBef>
              <a:buNone/>
            </a:pPr>
            <a:endParaRPr lang="ro-RO" sz="1800" dirty="0">
              <a:solidFill>
                <a:srgbClr val="1A1A1A"/>
              </a:solidFill>
              <a:effectLst/>
              <a:ea typeface="Times New Roman" panose="02020603050405020304" pitchFamily="18" charset="0"/>
            </a:endParaRPr>
          </a:p>
          <a:p>
            <a:pPr marL="0" marR="0" indent="0" algn="just">
              <a:spcBef>
                <a:spcPts val="0"/>
              </a:spcBef>
              <a:buNone/>
            </a:pPr>
            <a:r>
              <a:rPr lang="it-IT" sz="1800" dirty="0" err="1">
                <a:solidFill>
                  <a:srgbClr val="1A1A1A"/>
                </a:solidFill>
                <a:effectLst/>
                <a:ea typeface="Times New Roman" panose="02020603050405020304" pitchFamily="18" charset="0"/>
              </a:rPr>
              <a:t>Certificările</a:t>
            </a:r>
            <a:r>
              <a:rPr lang="it-IT" sz="1800" dirty="0">
                <a:solidFill>
                  <a:srgbClr val="1A1A1A"/>
                </a:solidFill>
                <a:effectLst/>
                <a:ea typeface="Times New Roman" panose="02020603050405020304" pitchFamily="18" charset="0"/>
              </a:rPr>
              <a:t> CILS și CELI </a:t>
            </a:r>
            <a:r>
              <a:rPr lang="it-IT" sz="1800" dirty="0" err="1">
                <a:solidFill>
                  <a:srgbClr val="1A1A1A"/>
                </a:solidFill>
                <a:effectLst/>
                <a:ea typeface="Times New Roman" panose="02020603050405020304" pitchFamily="18" charset="0"/>
              </a:rPr>
              <a:t>atestă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nivelul</a:t>
            </a:r>
            <a:r>
              <a:rPr lang="it-IT" sz="1800" dirty="0">
                <a:solidFill>
                  <a:srgbClr val="1A1A1A"/>
                </a:solidFill>
                <a:effectLst/>
                <a:ea typeface="Times New Roman" panose="02020603050405020304" pitchFamily="18" charset="0"/>
              </a:rPr>
              <a:t> de </a:t>
            </a:r>
            <a:r>
              <a:rPr lang="it-IT" sz="1800" dirty="0" err="1">
                <a:solidFill>
                  <a:srgbClr val="1A1A1A"/>
                </a:solidFill>
                <a:effectLst/>
                <a:ea typeface="Times New Roman" panose="02020603050405020304" pitchFamily="18" charset="0"/>
              </a:rPr>
              <a:t>competență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lingvistică</a:t>
            </a:r>
            <a:r>
              <a:rPr lang="it-IT" sz="1800" dirty="0">
                <a:solidFill>
                  <a:srgbClr val="1A1A1A"/>
                </a:solidFill>
                <a:effectLst/>
                <a:ea typeface="Times New Roman" panose="02020603050405020304" pitchFamily="18" charset="0"/>
              </a:rPr>
              <a:t> și </a:t>
            </a:r>
            <a:r>
              <a:rPr lang="it-IT" sz="1800" dirty="0" err="1">
                <a:solidFill>
                  <a:srgbClr val="1A1A1A"/>
                </a:solidFill>
                <a:effectLst/>
                <a:ea typeface="Times New Roman" panose="02020603050405020304" pitchFamily="18" charset="0"/>
              </a:rPr>
              <a:t>comunicativă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în</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italiană</a:t>
            </a:r>
            <a:r>
              <a:rPr lang="it-IT" sz="1800" dirty="0">
                <a:solidFill>
                  <a:srgbClr val="1A1A1A"/>
                </a:solidFill>
                <a:effectLst/>
                <a:ea typeface="Times New Roman" panose="02020603050405020304" pitchFamily="18" charset="0"/>
              </a:rPr>
              <a:t> ca L2. </a:t>
            </a:r>
            <a:endParaRPr lang="ro-RO" sz="1800" dirty="0">
              <a:solidFill>
                <a:srgbClr val="1A1A1A"/>
              </a:solidFill>
              <a:effectLst/>
              <a:ea typeface="Times New Roman" panose="02020603050405020304" pitchFamily="18" charset="0"/>
            </a:endParaRPr>
          </a:p>
          <a:p>
            <a:pPr marL="0" marR="0" indent="0" algn="just">
              <a:spcBef>
                <a:spcPts val="0"/>
              </a:spcBef>
              <a:buNone/>
            </a:pPr>
            <a:endParaRPr lang="ro-RO" sz="1800" dirty="0">
              <a:solidFill>
                <a:srgbClr val="1A1A1A"/>
              </a:solidFill>
              <a:effectLst/>
              <a:ea typeface="Times New Roman" panose="02020603050405020304" pitchFamily="18" charset="0"/>
            </a:endParaRPr>
          </a:p>
          <a:p>
            <a:pPr algn="just">
              <a:spcBef>
                <a:spcPts val="0"/>
              </a:spcBef>
            </a:pPr>
            <a:r>
              <a:rPr lang="it-IT" sz="1800" dirty="0">
                <a:solidFill>
                  <a:srgbClr val="1A1A1A"/>
                </a:solidFill>
                <a:effectLst/>
                <a:ea typeface="Times New Roman" panose="02020603050405020304" pitchFamily="18" charset="0"/>
              </a:rPr>
              <a:t>CILS a </a:t>
            </a:r>
            <a:r>
              <a:rPr lang="it-IT" sz="1800" dirty="0" err="1">
                <a:solidFill>
                  <a:srgbClr val="1A1A1A"/>
                </a:solidFill>
                <a:effectLst/>
                <a:ea typeface="Times New Roman" panose="02020603050405020304" pitchFamily="18" charset="0"/>
              </a:rPr>
              <a:t>fost</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proiectată</a:t>
            </a:r>
            <a:r>
              <a:rPr lang="it-IT" sz="1800" dirty="0">
                <a:solidFill>
                  <a:srgbClr val="1A1A1A"/>
                </a:solidFill>
                <a:effectLst/>
                <a:ea typeface="Times New Roman" panose="02020603050405020304" pitchFamily="18" charset="0"/>
              </a:rPr>
              <a:t> și </a:t>
            </a:r>
            <a:r>
              <a:rPr lang="it-IT" sz="1800" dirty="0" err="1">
                <a:solidFill>
                  <a:srgbClr val="1A1A1A"/>
                </a:solidFill>
                <a:effectLst/>
                <a:ea typeface="Times New Roman" panose="02020603050405020304" pitchFamily="18" charset="0"/>
              </a:rPr>
              <a:t>realizată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în</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cadrul</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centrului</a:t>
            </a:r>
            <a:r>
              <a:rPr lang="it-IT" sz="1800" dirty="0">
                <a:solidFill>
                  <a:srgbClr val="1A1A1A"/>
                </a:solidFill>
                <a:effectLst/>
                <a:ea typeface="Times New Roman" panose="02020603050405020304" pitchFamily="18" charset="0"/>
              </a:rPr>
              <a:t> de </a:t>
            </a:r>
            <a:r>
              <a:rPr lang="it-IT" sz="1800" dirty="0" err="1">
                <a:solidFill>
                  <a:srgbClr val="1A1A1A"/>
                </a:solidFill>
                <a:effectLst/>
                <a:ea typeface="Times New Roman" panose="02020603050405020304" pitchFamily="18" charset="0"/>
              </a:rPr>
              <a:t>cercetare</a:t>
            </a:r>
            <a:r>
              <a:rPr lang="it-IT" sz="1800" dirty="0">
                <a:solidFill>
                  <a:srgbClr val="1A1A1A"/>
                </a:solidFill>
                <a:effectLst/>
                <a:ea typeface="Times New Roman" panose="02020603050405020304" pitchFamily="18" charset="0"/>
              </a:rPr>
              <a:t> al </a:t>
            </a:r>
            <a:r>
              <a:rPr lang="it-IT" sz="1800" dirty="0" err="1">
                <a:solidFill>
                  <a:srgbClr val="1A1A1A"/>
                </a:solidFill>
                <a:effectLst/>
                <a:ea typeface="Times New Roman" panose="02020603050405020304" pitchFamily="18" charset="0"/>
              </a:rPr>
              <a:t>Universității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pentru</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străini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din</a:t>
            </a:r>
            <a:r>
              <a:rPr lang="it-IT" sz="1800" dirty="0">
                <a:solidFill>
                  <a:srgbClr val="1A1A1A"/>
                </a:solidFill>
                <a:effectLst/>
                <a:ea typeface="Times New Roman" panose="02020603050405020304" pitchFamily="18" charset="0"/>
              </a:rPr>
              <a:t> Siena</a:t>
            </a:r>
            <a:r>
              <a:rPr lang="ro-RO" sz="1800" dirty="0">
                <a:solidFill>
                  <a:srgbClr val="1A1A1A"/>
                </a:solidFill>
                <a:ea typeface="Times New Roman" panose="02020603050405020304" pitchFamily="18" charset="0"/>
              </a:rPr>
              <a:t>;</a:t>
            </a:r>
            <a:endParaRPr lang="ro-RO" sz="1800" dirty="0">
              <a:solidFill>
                <a:srgbClr val="1A1A1A"/>
              </a:solidFill>
              <a:effectLst/>
              <a:ea typeface="Times New Roman" panose="02020603050405020304" pitchFamily="18" charset="0"/>
            </a:endParaRPr>
          </a:p>
          <a:p>
            <a:pPr algn="just">
              <a:spcBef>
                <a:spcPts val="0"/>
              </a:spcBef>
            </a:pPr>
            <a:endParaRPr lang="ro-RO" sz="1800" dirty="0">
              <a:solidFill>
                <a:srgbClr val="1A1A1A"/>
              </a:solidFill>
              <a:effectLst/>
              <a:ea typeface="Times New Roman" panose="02020603050405020304" pitchFamily="18" charset="0"/>
            </a:endParaRPr>
          </a:p>
          <a:p>
            <a:pPr algn="just">
              <a:spcBef>
                <a:spcPts val="0"/>
              </a:spcBef>
            </a:pPr>
            <a:r>
              <a:rPr lang="it-IT" sz="1800" dirty="0">
                <a:solidFill>
                  <a:srgbClr val="1A1A1A"/>
                </a:solidFill>
                <a:effectLst/>
                <a:ea typeface="Times New Roman" panose="02020603050405020304" pitchFamily="18" charset="0"/>
              </a:rPr>
              <a:t>CELI este </a:t>
            </a:r>
            <a:r>
              <a:rPr lang="it-IT" sz="1800" dirty="0" err="1">
                <a:solidFill>
                  <a:srgbClr val="1A1A1A"/>
                </a:solidFill>
                <a:effectLst/>
                <a:ea typeface="Times New Roman" panose="02020603050405020304" pitchFamily="18" charset="0"/>
              </a:rPr>
              <a:t>realizată</a:t>
            </a:r>
            <a:r>
              <a:rPr lang="it-IT" sz="1800" dirty="0">
                <a:solidFill>
                  <a:srgbClr val="1A1A1A"/>
                </a:solidFill>
                <a:effectLst/>
                <a:ea typeface="Times New Roman" panose="02020603050405020304" pitchFamily="18" charset="0"/>
              </a:rPr>
              <a:t> de </a:t>
            </a:r>
            <a:r>
              <a:rPr lang="it-IT" sz="1800" dirty="0" err="1">
                <a:solidFill>
                  <a:srgbClr val="1A1A1A"/>
                </a:solidFill>
                <a:effectLst/>
                <a:ea typeface="Times New Roman" panose="02020603050405020304" pitchFamily="18" charset="0"/>
              </a:rPr>
              <a:t>Universitatea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pentru</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străini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din</a:t>
            </a:r>
            <a:r>
              <a:rPr lang="it-IT" sz="1800" dirty="0">
                <a:solidFill>
                  <a:srgbClr val="1A1A1A"/>
                </a:solidFill>
                <a:effectLst/>
                <a:ea typeface="Times New Roman" panose="02020603050405020304" pitchFamily="18" charset="0"/>
              </a:rPr>
              <a:t> Perugia</a:t>
            </a:r>
            <a:r>
              <a:rPr lang="ro-RO" sz="1800" dirty="0">
                <a:solidFill>
                  <a:srgbClr val="1A1A1A"/>
                </a:solidFill>
                <a:effectLst/>
                <a:ea typeface="Times New Roman" panose="02020603050405020304" pitchFamily="18" charset="0"/>
              </a:rPr>
              <a:t>.</a:t>
            </a:r>
            <a:endParaRPr lang="ro-RO" sz="1800" dirty="0">
              <a:solidFill>
                <a:srgbClr val="1A1A1A"/>
              </a:solidFill>
              <a:ea typeface="Times New Roman" panose="02020603050405020304" pitchFamily="18" charset="0"/>
            </a:endParaRPr>
          </a:p>
          <a:p>
            <a:pPr algn="just">
              <a:spcBef>
                <a:spcPts val="0"/>
              </a:spcBef>
            </a:pPr>
            <a:endParaRPr lang="ro-RO" sz="1800" dirty="0">
              <a:solidFill>
                <a:srgbClr val="1A1A1A"/>
              </a:solidFill>
              <a:effectLst/>
              <a:ea typeface="Times New Roman" panose="02020603050405020304" pitchFamily="18" charset="0"/>
            </a:endParaRPr>
          </a:p>
          <a:p>
            <a:pPr marL="0" indent="0" algn="just">
              <a:spcBef>
                <a:spcPts val="0"/>
              </a:spcBef>
              <a:buNone/>
            </a:pPr>
            <a:r>
              <a:rPr lang="ro-RO" sz="1800" dirty="0">
                <a:solidFill>
                  <a:srgbClr val="1A1A1A"/>
                </a:solidFill>
                <a:effectLst/>
                <a:ea typeface="Times New Roman" panose="02020603050405020304" pitchFamily="18" charset="0"/>
              </a:rPr>
              <a:t>A</a:t>
            </a:r>
            <a:r>
              <a:rPr lang="it-IT" sz="1800" dirty="0" err="1">
                <a:solidFill>
                  <a:srgbClr val="1A1A1A"/>
                </a:solidFill>
                <a:effectLst/>
                <a:ea typeface="Times New Roman" panose="02020603050405020304" pitchFamily="18" charset="0"/>
              </a:rPr>
              <a:t>mbele</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certificări</a:t>
            </a:r>
            <a:r>
              <a:rPr lang="it-IT" sz="1800" dirty="0">
                <a:solidFill>
                  <a:srgbClr val="1A1A1A"/>
                </a:solidFill>
                <a:effectLst/>
                <a:ea typeface="Times New Roman" panose="02020603050405020304" pitchFamily="18" charset="0"/>
              </a:rPr>
              <a:t> </a:t>
            </a:r>
            <a:r>
              <a:rPr lang="ro-RO" sz="1800" dirty="0">
                <a:solidFill>
                  <a:srgbClr val="1A1A1A"/>
                </a:solidFill>
                <a:effectLst/>
                <a:ea typeface="Times New Roman" panose="02020603050405020304" pitchFamily="18" charset="0"/>
              </a:rPr>
              <a:t>sunt </a:t>
            </a:r>
            <a:r>
              <a:rPr lang="it-IT" sz="1800" dirty="0" err="1">
                <a:solidFill>
                  <a:srgbClr val="1A1A1A"/>
                </a:solidFill>
                <a:effectLst/>
                <a:ea typeface="Times New Roman" panose="02020603050405020304" pitchFamily="18" charset="0"/>
              </a:rPr>
              <a:t>recunoscute</a:t>
            </a:r>
            <a:r>
              <a:rPr lang="it-IT" sz="1800" dirty="0">
                <a:solidFill>
                  <a:srgbClr val="1A1A1A"/>
                </a:solidFill>
                <a:effectLst/>
                <a:ea typeface="Times New Roman" panose="02020603050405020304" pitchFamily="18" charset="0"/>
              </a:rPr>
              <a:t> de </a:t>
            </a:r>
            <a:r>
              <a:rPr lang="ro-RO" sz="1800" dirty="0">
                <a:solidFill>
                  <a:srgbClr val="1A1A1A"/>
                </a:solidFill>
                <a:effectLst/>
                <a:ea typeface="Times New Roman" panose="02020603050405020304" pitchFamily="18" charset="0"/>
              </a:rPr>
              <a:t>către </a:t>
            </a:r>
            <a:r>
              <a:rPr lang="it-IT" sz="1800" dirty="0" err="1">
                <a:solidFill>
                  <a:srgbClr val="1A1A1A"/>
                </a:solidFill>
                <a:effectLst/>
                <a:ea typeface="Times New Roman" panose="02020603050405020304" pitchFamily="18" charset="0"/>
              </a:rPr>
              <a:t>Ministerul</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Afacerilor</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Externe</a:t>
            </a:r>
            <a:r>
              <a:rPr lang="it-IT" sz="1800" dirty="0">
                <a:solidFill>
                  <a:srgbClr val="1A1A1A"/>
                </a:solidFill>
                <a:effectLst/>
                <a:ea typeface="Times New Roman" panose="02020603050405020304" pitchFamily="18" charset="0"/>
              </a:rPr>
              <a:t> al </a:t>
            </a:r>
            <a:r>
              <a:rPr lang="it-IT" sz="1800" dirty="0" err="1">
                <a:solidFill>
                  <a:srgbClr val="1A1A1A"/>
                </a:solidFill>
                <a:effectLst/>
                <a:ea typeface="Times New Roman" panose="02020603050405020304" pitchFamily="18" charset="0"/>
              </a:rPr>
              <a:t>Italiei</a:t>
            </a:r>
            <a:r>
              <a:rPr lang="it-IT" sz="1800" dirty="0">
                <a:solidFill>
                  <a:srgbClr val="1A1A1A"/>
                </a:solidFill>
                <a:effectLst/>
                <a:ea typeface="Times New Roman" panose="02020603050405020304" pitchFamily="18" charset="0"/>
              </a:rPr>
              <a:t>.</a:t>
            </a:r>
            <a:endParaRPr lang="en-US" sz="1800" dirty="0">
              <a:effectLst/>
              <a:ea typeface="Times New Roman" panose="02020603050405020304" pitchFamily="18" charset="0"/>
            </a:endParaRPr>
          </a:p>
        </p:txBody>
      </p:sp>
    </p:spTree>
    <p:extLst>
      <p:ext uri="{BB962C8B-B14F-4D97-AF65-F5344CB8AC3E}">
        <p14:creationId xmlns:p14="http://schemas.microsoft.com/office/powerpoint/2010/main" val="2786671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0ED5-88CF-04FD-0874-DC1C2358CAB2}"/>
              </a:ext>
            </a:extLst>
          </p:cNvPr>
          <p:cNvSpPr>
            <a:spLocks noGrp="1"/>
          </p:cNvSpPr>
          <p:nvPr>
            <p:ph type="title"/>
          </p:nvPr>
        </p:nvSpPr>
        <p:spPr/>
        <p:txBody>
          <a:bodyPr>
            <a:normAutofit/>
          </a:bodyPr>
          <a:lstStyle/>
          <a:p>
            <a:pPr marL="0" marR="0" algn="ctr">
              <a:spcBef>
                <a:spcPts val="0"/>
              </a:spcBef>
            </a:pPr>
            <a:r>
              <a:rPr lang="it-IT" sz="2400" dirty="0" err="1">
                <a:solidFill>
                  <a:srgbClr val="1A1A1A"/>
                </a:solidFill>
                <a:effectLst/>
                <a:latin typeface="+mn-lt"/>
                <a:ea typeface="Times New Roman" panose="02020603050405020304" pitchFamily="18" charset="0"/>
              </a:rPr>
              <a:t>Certificarea</a:t>
            </a:r>
            <a:r>
              <a:rPr lang="it-IT" sz="2400" dirty="0">
                <a:solidFill>
                  <a:srgbClr val="1A1A1A"/>
                </a:solidFill>
                <a:effectLst/>
                <a:latin typeface="+mn-lt"/>
                <a:ea typeface="Times New Roman" panose="02020603050405020304" pitchFamily="18" charset="0"/>
              </a:rPr>
              <a:t> DITALS</a:t>
            </a:r>
            <a:endParaRPr lang="en-US" sz="2400" dirty="0">
              <a:effectLst/>
              <a:latin typeface="+mn-lt"/>
              <a:ea typeface="Times New Roman" panose="02020603050405020304" pitchFamily="18" charset="0"/>
            </a:endParaRPr>
          </a:p>
        </p:txBody>
      </p:sp>
      <p:sp>
        <p:nvSpPr>
          <p:cNvPr id="3" name="Content Placeholder 2">
            <a:extLst>
              <a:ext uri="{FF2B5EF4-FFF2-40B4-BE49-F238E27FC236}">
                <a16:creationId xmlns:a16="http://schemas.microsoft.com/office/drawing/2014/main" id="{A6632832-ED18-F552-681A-0CC7A933B361}"/>
              </a:ext>
            </a:extLst>
          </p:cNvPr>
          <p:cNvSpPr>
            <a:spLocks noGrp="1"/>
          </p:cNvSpPr>
          <p:nvPr>
            <p:ph idx="1"/>
          </p:nvPr>
        </p:nvSpPr>
        <p:spPr/>
        <p:txBody>
          <a:bodyPr/>
          <a:lstStyle/>
          <a:p>
            <a:pPr marL="0" indent="0" algn="just">
              <a:buNone/>
            </a:pPr>
            <a:r>
              <a:rPr lang="it-IT" sz="1800" dirty="0">
                <a:solidFill>
                  <a:srgbClr val="1A1A1A"/>
                </a:solidFill>
                <a:effectLst/>
                <a:ea typeface="Times New Roman" panose="02020603050405020304" pitchFamily="18" charset="0"/>
              </a:rPr>
              <a:t>La </a:t>
            </a:r>
            <a:r>
              <a:rPr lang="it-IT" sz="1800" dirty="0" err="1">
                <a:solidFill>
                  <a:srgbClr val="1A1A1A"/>
                </a:solidFill>
                <a:effectLst/>
                <a:ea typeface="Times New Roman" panose="02020603050405020304" pitchFamily="18" charset="0"/>
              </a:rPr>
              <a:t>Institutul</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Italian</a:t>
            </a:r>
            <a:r>
              <a:rPr lang="it-IT" sz="1800" dirty="0">
                <a:solidFill>
                  <a:srgbClr val="1A1A1A"/>
                </a:solidFill>
                <a:effectLst/>
                <a:ea typeface="Times New Roman" panose="02020603050405020304" pitchFamily="18" charset="0"/>
              </a:rPr>
              <a:t> de </a:t>
            </a:r>
            <a:r>
              <a:rPr lang="it-IT" sz="1800" dirty="0" err="1">
                <a:solidFill>
                  <a:srgbClr val="1A1A1A"/>
                </a:solidFill>
                <a:effectLst/>
                <a:ea typeface="Times New Roman" panose="02020603050405020304" pitchFamily="18" charset="0"/>
              </a:rPr>
              <a:t>Cultură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din</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București</a:t>
            </a:r>
            <a:r>
              <a:rPr lang="it-IT" sz="1800" dirty="0">
                <a:solidFill>
                  <a:srgbClr val="1A1A1A"/>
                </a:solidFill>
                <a:effectLst/>
                <a:ea typeface="Times New Roman" panose="02020603050405020304" pitchFamily="18" charset="0"/>
              </a:rPr>
              <a:t> se </a:t>
            </a:r>
            <a:r>
              <a:rPr lang="it-IT" sz="1800" dirty="0" err="1">
                <a:solidFill>
                  <a:srgbClr val="1A1A1A"/>
                </a:solidFill>
                <a:effectLst/>
                <a:ea typeface="Times New Roman" panose="02020603050405020304" pitchFamily="18" charset="0"/>
              </a:rPr>
              <a:t>poate</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susține</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examenul</a:t>
            </a:r>
            <a:r>
              <a:rPr lang="it-IT" sz="1800" dirty="0">
                <a:solidFill>
                  <a:srgbClr val="1A1A1A"/>
                </a:solidFill>
                <a:effectLst/>
                <a:ea typeface="Times New Roman" panose="02020603050405020304" pitchFamily="18" charset="0"/>
              </a:rPr>
              <a:t> DITALS (</a:t>
            </a:r>
            <a:r>
              <a:rPr lang="it-IT" sz="1800" dirty="0" err="1">
                <a:solidFill>
                  <a:srgbClr val="1A1A1A"/>
                </a:solidFill>
                <a:effectLst/>
                <a:ea typeface="Times New Roman" panose="02020603050405020304" pitchFamily="18" charset="0"/>
              </a:rPr>
              <a:t>Certificarea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Competenței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în</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Predarea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Limbii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Italiene</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Străinilor</a:t>
            </a:r>
            <a:r>
              <a:rPr lang="it-IT" sz="1800" dirty="0">
                <a:solidFill>
                  <a:srgbClr val="1A1A1A"/>
                </a:solidFill>
                <a:effectLst/>
                <a:ea typeface="Times New Roman" panose="02020603050405020304" pitchFamily="18" charset="0"/>
              </a:rPr>
              <a:t>).</a:t>
            </a:r>
            <a:r>
              <a:rPr lang="ro-RO" sz="1800" dirty="0">
                <a:solidFill>
                  <a:srgbClr val="1A1A1A"/>
                </a:solidFill>
                <a:ea typeface="Times New Roman" panose="02020603050405020304" pitchFamily="18" charset="0"/>
              </a:rPr>
              <a:t> </a:t>
            </a:r>
            <a:r>
              <a:rPr lang="it-IT" sz="1800" dirty="0" err="1">
                <a:solidFill>
                  <a:srgbClr val="1A1A1A"/>
                </a:solidFill>
                <a:effectLst/>
                <a:ea typeface="Times New Roman" panose="02020603050405020304" pitchFamily="18" charset="0"/>
              </a:rPr>
              <a:t>Certificarea</a:t>
            </a:r>
            <a:r>
              <a:rPr lang="it-IT" sz="1800" dirty="0">
                <a:solidFill>
                  <a:srgbClr val="1A1A1A"/>
                </a:solidFill>
                <a:effectLst/>
                <a:ea typeface="Times New Roman" panose="02020603050405020304" pitchFamily="18" charset="0"/>
              </a:rPr>
              <a:t> DITALS </a:t>
            </a:r>
            <a:r>
              <a:rPr lang="it-IT" sz="1800" dirty="0" err="1">
                <a:solidFill>
                  <a:srgbClr val="1A1A1A"/>
                </a:solidFill>
                <a:effectLst/>
                <a:ea typeface="Times New Roman" panose="02020603050405020304" pitchFamily="18" charset="0"/>
              </a:rPr>
              <a:t>atestă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însușirea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competențelor</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teoretice</a:t>
            </a:r>
            <a:r>
              <a:rPr lang="it-IT" sz="1800" dirty="0">
                <a:solidFill>
                  <a:srgbClr val="1A1A1A"/>
                </a:solidFill>
                <a:effectLst/>
                <a:ea typeface="Times New Roman" panose="02020603050405020304" pitchFamily="18" charset="0"/>
              </a:rPr>
              <a:t> și practice </a:t>
            </a:r>
            <a:r>
              <a:rPr lang="it-IT" sz="1800" dirty="0" err="1">
                <a:solidFill>
                  <a:srgbClr val="1A1A1A"/>
                </a:solidFill>
                <a:effectLst/>
                <a:ea typeface="Times New Roman" panose="02020603050405020304" pitchFamily="18" charset="0"/>
              </a:rPr>
              <a:t>necesare</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pentru</a:t>
            </a:r>
            <a:r>
              <a:rPr lang="it-IT" sz="1800" dirty="0">
                <a:solidFill>
                  <a:srgbClr val="1A1A1A"/>
                </a:solidFill>
                <a:effectLst/>
                <a:ea typeface="Times New Roman" panose="02020603050405020304" pitchFamily="18" charset="0"/>
              </a:rPr>
              <a:t> a preda </a:t>
            </a:r>
            <a:r>
              <a:rPr lang="it-IT" sz="1800" dirty="0" err="1">
                <a:solidFill>
                  <a:srgbClr val="1A1A1A"/>
                </a:solidFill>
                <a:effectLst/>
                <a:ea typeface="Times New Roman" panose="02020603050405020304" pitchFamily="18" charset="0"/>
              </a:rPr>
              <a:t>limba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italiană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străinilor</a:t>
            </a:r>
            <a:r>
              <a:rPr lang="it-IT" sz="1800" dirty="0">
                <a:solidFill>
                  <a:srgbClr val="1A1A1A"/>
                </a:solidFill>
                <a:effectLst/>
                <a:ea typeface="Times New Roman" panose="02020603050405020304" pitchFamily="18" charset="0"/>
              </a:rPr>
              <a:t>.</a:t>
            </a:r>
            <a:endParaRPr lang="ro-RO" sz="1800" dirty="0">
              <a:solidFill>
                <a:srgbClr val="1A1A1A"/>
              </a:solidFill>
              <a:ea typeface="Times New Roman" panose="02020603050405020304" pitchFamily="18" charset="0"/>
            </a:endParaRPr>
          </a:p>
          <a:p>
            <a:pPr marL="0" indent="0" algn="just">
              <a:buNone/>
            </a:pPr>
            <a:r>
              <a:rPr lang="en-US" sz="1800" b="0" i="0" dirty="0" err="1">
                <a:solidFill>
                  <a:srgbClr val="1A1A1A"/>
                </a:solidFill>
                <a:effectLst/>
              </a:rPr>
              <a:t>Examenul</a:t>
            </a:r>
            <a:r>
              <a:rPr lang="en-US" sz="1800" b="0" i="0" dirty="0">
                <a:solidFill>
                  <a:srgbClr val="1A1A1A"/>
                </a:solidFill>
                <a:effectLst/>
              </a:rPr>
              <a:t> de </a:t>
            </a:r>
            <a:r>
              <a:rPr lang="en-US" sz="1800" b="0" i="0" dirty="0" err="1">
                <a:solidFill>
                  <a:srgbClr val="1A1A1A"/>
                </a:solidFill>
                <a:effectLst/>
              </a:rPr>
              <a:t>Certificare</a:t>
            </a:r>
            <a:r>
              <a:rPr lang="en-US" sz="1800" b="0" i="0" dirty="0">
                <a:solidFill>
                  <a:srgbClr val="1A1A1A"/>
                </a:solidFill>
                <a:effectLst/>
              </a:rPr>
              <a:t> DITALS e</a:t>
            </a:r>
            <a:r>
              <a:rPr lang="ro-RO" sz="1800" b="0" i="0" dirty="0">
                <a:solidFill>
                  <a:srgbClr val="1A1A1A"/>
                </a:solidFill>
                <a:effectLst/>
              </a:rPr>
              <a:t>ste</a:t>
            </a:r>
            <a:r>
              <a:rPr lang="en-US" sz="1800" b="0" i="0" dirty="0">
                <a:solidFill>
                  <a:srgbClr val="1A1A1A"/>
                </a:solidFill>
                <a:effectLst/>
              </a:rPr>
              <a:t> </a:t>
            </a:r>
            <a:r>
              <a:rPr lang="en-US" sz="1800" b="0" i="0" dirty="0" err="1">
                <a:solidFill>
                  <a:srgbClr val="1A1A1A"/>
                </a:solidFill>
                <a:effectLst/>
              </a:rPr>
              <a:t>structurat</a:t>
            </a:r>
            <a:r>
              <a:rPr lang="en-US" sz="1800" b="0" i="0" dirty="0">
                <a:solidFill>
                  <a:srgbClr val="1A1A1A"/>
                </a:solidFill>
                <a:effectLst/>
              </a:rPr>
              <a:t> pe </a:t>
            </a:r>
            <a:r>
              <a:rPr lang="en-US" sz="1800" b="0" i="0" dirty="0" err="1">
                <a:solidFill>
                  <a:srgbClr val="1A1A1A"/>
                </a:solidFill>
                <a:effectLst/>
              </a:rPr>
              <a:t>trei</a:t>
            </a:r>
            <a:r>
              <a:rPr lang="en-US" sz="1800" b="0" i="0" dirty="0">
                <a:solidFill>
                  <a:srgbClr val="1A1A1A"/>
                </a:solidFill>
                <a:effectLst/>
              </a:rPr>
              <a:t> </a:t>
            </a:r>
            <a:r>
              <a:rPr lang="en-US" sz="1800" b="0" i="0" dirty="0" err="1">
                <a:solidFill>
                  <a:srgbClr val="1A1A1A"/>
                </a:solidFill>
                <a:effectLst/>
              </a:rPr>
              <a:t>niveluri</a:t>
            </a:r>
            <a:r>
              <a:rPr lang="ro-RO" sz="1800" dirty="0">
                <a:solidFill>
                  <a:srgbClr val="1A1A1A"/>
                </a:solidFill>
              </a:rPr>
              <a:t>: </a:t>
            </a:r>
            <a:r>
              <a:rPr lang="en-US" sz="1800" b="1" i="0" dirty="0">
                <a:solidFill>
                  <a:srgbClr val="1A1A1A"/>
                </a:solidFill>
                <a:effectLst/>
              </a:rPr>
              <a:t>DITALS DE BAZĂ </a:t>
            </a:r>
            <a:r>
              <a:rPr lang="ro-RO" sz="1800" b="1" i="0" dirty="0">
                <a:solidFill>
                  <a:srgbClr val="1A1A1A"/>
                </a:solidFill>
                <a:effectLst/>
              </a:rPr>
              <a:t>- </a:t>
            </a:r>
            <a:r>
              <a:rPr lang="en-US" sz="1800" b="0" i="0" dirty="0" err="1">
                <a:solidFill>
                  <a:srgbClr val="1A1A1A"/>
                </a:solidFill>
                <a:effectLst/>
              </a:rPr>
              <a:t>atestă</a:t>
            </a:r>
            <a:r>
              <a:rPr lang="en-US" sz="1800" b="0" i="0" dirty="0">
                <a:solidFill>
                  <a:srgbClr val="1A1A1A"/>
                </a:solidFill>
                <a:effectLst/>
              </a:rPr>
              <a:t> o </a:t>
            </a:r>
            <a:r>
              <a:rPr lang="en-US" sz="1800" b="0" i="0" dirty="0" err="1">
                <a:solidFill>
                  <a:srgbClr val="1A1A1A"/>
                </a:solidFill>
                <a:effectLst/>
              </a:rPr>
              <a:t>competență</a:t>
            </a:r>
            <a:r>
              <a:rPr lang="en-US" sz="1800" b="0" i="0" dirty="0">
                <a:solidFill>
                  <a:srgbClr val="1A1A1A"/>
                </a:solidFill>
                <a:effectLst/>
              </a:rPr>
              <a:t> de </a:t>
            </a:r>
            <a:r>
              <a:rPr lang="en-US" sz="1800" b="0" i="0" dirty="0" err="1">
                <a:solidFill>
                  <a:srgbClr val="1A1A1A"/>
                </a:solidFill>
                <a:effectLst/>
              </a:rPr>
              <a:t>bază</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predarea</a:t>
            </a:r>
            <a:r>
              <a:rPr lang="en-US" sz="1800" b="0" i="0" dirty="0">
                <a:solidFill>
                  <a:srgbClr val="1A1A1A"/>
                </a:solidFill>
                <a:effectLst/>
              </a:rPr>
              <a:t> </a:t>
            </a:r>
            <a:r>
              <a:rPr lang="en-US" sz="1800" b="0" i="0" dirty="0" err="1">
                <a:solidFill>
                  <a:srgbClr val="1A1A1A"/>
                </a:solidFill>
                <a:effectLst/>
              </a:rPr>
              <a:t>limbii</a:t>
            </a:r>
            <a:r>
              <a:rPr lang="en-US" sz="1800" b="0" i="0" dirty="0">
                <a:solidFill>
                  <a:srgbClr val="1A1A1A"/>
                </a:solidFill>
                <a:effectLst/>
              </a:rPr>
              <a:t> </a:t>
            </a:r>
            <a:r>
              <a:rPr lang="en-US" sz="1800" b="0" i="0" dirty="0" err="1">
                <a:solidFill>
                  <a:srgbClr val="1A1A1A"/>
                </a:solidFill>
                <a:effectLst/>
              </a:rPr>
              <a:t>italiene</a:t>
            </a:r>
            <a:r>
              <a:rPr lang="en-US" sz="1800" b="0" i="0" dirty="0">
                <a:solidFill>
                  <a:srgbClr val="1A1A1A"/>
                </a:solidFill>
                <a:effectLst/>
              </a:rPr>
              <a:t> </a:t>
            </a:r>
            <a:r>
              <a:rPr lang="en-US" sz="1800" b="0" i="0" dirty="0" err="1">
                <a:solidFill>
                  <a:srgbClr val="1A1A1A"/>
                </a:solidFill>
                <a:effectLst/>
              </a:rPr>
              <a:t>străinilor</a:t>
            </a:r>
            <a:r>
              <a:rPr lang="en-US" sz="1800" b="0" i="0" dirty="0">
                <a:solidFill>
                  <a:srgbClr val="1A1A1A"/>
                </a:solidFill>
                <a:effectLst/>
              </a:rPr>
              <a:t> și se </a:t>
            </a:r>
            <a:r>
              <a:rPr lang="en-US" sz="1800" b="0" i="0" dirty="0" err="1">
                <a:solidFill>
                  <a:srgbClr val="1A1A1A"/>
                </a:solidFill>
                <a:effectLst/>
              </a:rPr>
              <a:t>adresează</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special </a:t>
            </a:r>
            <a:r>
              <a:rPr lang="en-US" sz="1800" b="0" i="0" dirty="0" err="1">
                <a:solidFill>
                  <a:srgbClr val="1A1A1A"/>
                </a:solidFill>
                <a:effectLst/>
              </a:rPr>
              <a:t>profesorilor</a:t>
            </a:r>
            <a:r>
              <a:rPr lang="en-US" sz="1800" b="0" i="0" dirty="0">
                <a:solidFill>
                  <a:srgbClr val="1A1A1A"/>
                </a:solidFill>
                <a:effectLst/>
              </a:rPr>
              <a:t> care nu au </a:t>
            </a:r>
            <a:r>
              <a:rPr lang="en-US" sz="1800" b="0" i="0" dirty="0" err="1">
                <a:solidFill>
                  <a:srgbClr val="1A1A1A"/>
                </a:solidFill>
                <a:effectLst/>
              </a:rPr>
              <a:t>italiana</a:t>
            </a:r>
            <a:r>
              <a:rPr lang="en-US" sz="1800" b="0" i="0" dirty="0">
                <a:solidFill>
                  <a:srgbClr val="1A1A1A"/>
                </a:solidFill>
                <a:effectLst/>
              </a:rPr>
              <a:t> ca </a:t>
            </a:r>
            <a:r>
              <a:rPr lang="en-US" sz="1800" b="0" i="0" dirty="0" err="1">
                <a:solidFill>
                  <a:srgbClr val="1A1A1A"/>
                </a:solidFill>
                <a:effectLst/>
              </a:rPr>
              <a:t>limbă</a:t>
            </a:r>
            <a:r>
              <a:rPr lang="en-US" sz="1800" b="0" i="0" dirty="0">
                <a:solidFill>
                  <a:srgbClr val="1A1A1A"/>
                </a:solidFill>
                <a:effectLst/>
              </a:rPr>
              <a:t> </a:t>
            </a:r>
            <a:r>
              <a:rPr lang="en-US" sz="1800" b="0" i="0" dirty="0" err="1">
                <a:solidFill>
                  <a:srgbClr val="1A1A1A"/>
                </a:solidFill>
                <a:effectLst/>
              </a:rPr>
              <a:t>maternă</a:t>
            </a:r>
            <a:r>
              <a:rPr lang="en-US" sz="1800" b="0" i="0" dirty="0">
                <a:solidFill>
                  <a:srgbClr val="1A1A1A"/>
                </a:solidFill>
                <a:effectLst/>
              </a:rPr>
              <a:t> </a:t>
            </a:r>
            <a:r>
              <a:rPr lang="en-US" sz="1800" b="0" i="0" dirty="0" err="1">
                <a:solidFill>
                  <a:srgbClr val="1A1A1A"/>
                </a:solidFill>
                <a:effectLst/>
              </a:rPr>
              <a:t>sau</a:t>
            </a:r>
            <a:r>
              <a:rPr lang="en-US" sz="1800" b="0" i="0" dirty="0">
                <a:solidFill>
                  <a:srgbClr val="1A1A1A"/>
                </a:solidFill>
                <a:effectLst/>
              </a:rPr>
              <a:t> </a:t>
            </a:r>
            <a:r>
              <a:rPr lang="en-US" sz="1800" b="0" i="0" dirty="0" err="1">
                <a:solidFill>
                  <a:srgbClr val="1A1A1A"/>
                </a:solidFill>
                <a:effectLst/>
              </a:rPr>
              <a:t>celor</a:t>
            </a:r>
            <a:r>
              <a:rPr lang="en-US" sz="1800" b="0" i="0" dirty="0">
                <a:solidFill>
                  <a:srgbClr val="1A1A1A"/>
                </a:solidFill>
                <a:effectLst/>
              </a:rPr>
              <a:t> care </a:t>
            </a:r>
            <a:r>
              <a:rPr lang="en-US" sz="1800" b="0" i="0" dirty="0" err="1">
                <a:solidFill>
                  <a:srgbClr val="1A1A1A"/>
                </a:solidFill>
                <a:effectLst/>
              </a:rPr>
              <a:t>încă</a:t>
            </a:r>
            <a:r>
              <a:rPr lang="en-US" sz="1800" b="0" i="0" dirty="0">
                <a:solidFill>
                  <a:srgbClr val="1A1A1A"/>
                </a:solidFill>
                <a:effectLst/>
              </a:rPr>
              <a:t> nu au </a:t>
            </a:r>
            <a:r>
              <a:rPr lang="en-US" sz="1800" b="0" i="0" dirty="0" err="1">
                <a:solidFill>
                  <a:srgbClr val="1A1A1A"/>
                </a:solidFill>
                <a:effectLst/>
              </a:rPr>
              <a:t>experiență</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predare</a:t>
            </a:r>
            <a:r>
              <a:rPr lang="ro-RO" sz="1800" dirty="0">
                <a:solidFill>
                  <a:srgbClr val="1A1A1A"/>
                </a:solidFill>
              </a:rPr>
              <a:t>; </a:t>
            </a:r>
            <a:r>
              <a:rPr lang="en-US" sz="1800" b="1" i="0" dirty="0">
                <a:solidFill>
                  <a:srgbClr val="1A1A1A"/>
                </a:solidFill>
                <a:effectLst/>
              </a:rPr>
              <a:t>DITALS de </a:t>
            </a:r>
            <a:r>
              <a:rPr lang="en-US" sz="1800" b="1" i="0" dirty="0" err="1">
                <a:solidFill>
                  <a:srgbClr val="1A1A1A"/>
                </a:solidFill>
                <a:effectLst/>
              </a:rPr>
              <a:t>nivel</a:t>
            </a:r>
            <a:r>
              <a:rPr lang="en-US" sz="1800" b="1" i="0" dirty="0">
                <a:solidFill>
                  <a:srgbClr val="1A1A1A"/>
                </a:solidFill>
                <a:effectLst/>
              </a:rPr>
              <a:t> I</a:t>
            </a:r>
            <a:r>
              <a:rPr lang="en-US" sz="1800" b="0" i="0" dirty="0">
                <a:solidFill>
                  <a:srgbClr val="1A1A1A"/>
                </a:solidFill>
                <a:effectLst/>
              </a:rPr>
              <a:t> </a:t>
            </a:r>
            <a:r>
              <a:rPr lang="ro-RO" sz="1800" b="0" i="0" dirty="0">
                <a:solidFill>
                  <a:srgbClr val="1A1A1A"/>
                </a:solidFill>
                <a:effectLst/>
              </a:rPr>
              <a:t>- </a:t>
            </a:r>
            <a:r>
              <a:rPr lang="en-US" sz="1800" b="0" i="0" dirty="0" err="1">
                <a:solidFill>
                  <a:srgbClr val="1A1A1A"/>
                </a:solidFill>
                <a:effectLst/>
              </a:rPr>
              <a:t>atestă</a:t>
            </a:r>
            <a:r>
              <a:rPr lang="en-US" sz="1800" b="0" i="0" dirty="0">
                <a:solidFill>
                  <a:srgbClr val="1A1A1A"/>
                </a:solidFill>
                <a:effectLst/>
              </a:rPr>
              <a:t> o </a:t>
            </a:r>
            <a:r>
              <a:rPr lang="en-US" sz="1800" b="0" i="0" dirty="0" err="1">
                <a:solidFill>
                  <a:srgbClr val="1A1A1A"/>
                </a:solidFill>
                <a:effectLst/>
              </a:rPr>
              <a:t>bună</a:t>
            </a:r>
            <a:r>
              <a:rPr lang="en-US" sz="1800" b="0" i="0" dirty="0">
                <a:solidFill>
                  <a:srgbClr val="1A1A1A"/>
                </a:solidFill>
                <a:effectLst/>
              </a:rPr>
              <a:t> </a:t>
            </a:r>
            <a:r>
              <a:rPr lang="en-US" sz="1800" b="0" i="0" dirty="0" err="1">
                <a:solidFill>
                  <a:srgbClr val="1A1A1A"/>
                </a:solidFill>
                <a:effectLst/>
              </a:rPr>
              <a:t>competență</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domeniul</a:t>
            </a:r>
            <a:r>
              <a:rPr lang="en-US" sz="1800" b="0" i="0" dirty="0">
                <a:solidFill>
                  <a:srgbClr val="1A1A1A"/>
                </a:solidFill>
                <a:effectLst/>
              </a:rPr>
              <a:t> </a:t>
            </a:r>
            <a:r>
              <a:rPr lang="en-US" sz="1800" b="0" i="0" dirty="0" err="1">
                <a:solidFill>
                  <a:srgbClr val="1A1A1A"/>
                </a:solidFill>
                <a:effectLst/>
              </a:rPr>
              <a:t>gloto</a:t>
            </a:r>
            <a:r>
              <a:rPr lang="en-US" sz="1800" b="0" i="0" dirty="0">
                <a:solidFill>
                  <a:srgbClr val="1A1A1A"/>
                </a:solidFill>
                <a:effectLst/>
              </a:rPr>
              <a:t>-didactic și o </a:t>
            </a:r>
            <a:r>
              <a:rPr lang="en-US" sz="1800" b="0" i="0" dirty="0" err="1">
                <a:solidFill>
                  <a:srgbClr val="1A1A1A"/>
                </a:solidFill>
                <a:effectLst/>
              </a:rPr>
              <a:t>competență</a:t>
            </a:r>
            <a:r>
              <a:rPr lang="en-US" sz="1800" b="0" i="0" dirty="0">
                <a:solidFill>
                  <a:srgbClr val="1A1A1A"/>
                </a:solidFill>
                <a:effectLst/>
              </a:rPr>
              <a:t> </a:t>
            </a:r>
            <a:r>
              <a:rPr lang="en-US" sz="1800" b="0" i="0" dirty="0" err="1">
                <a:solidFill>
                  <a:srgbClr val="1A1A1A"/>
                </a:solidFill>
                <a:effectLst/>
              </a:rPr>
              <a:t>specifică</a:t>
            </a:r>
            <a:r>
              <a:rPr lang="en-US" sz="1800" b="0" i="0" dirty="0">
                <a:solidFill>
                  <a:srgbClr val="1A1A1A"/>
                </a:solidFill>
                <a:effectLst/>
              </a:rPr>
              <a:t> </a:t>
            </a:r>
            <a:r>
              <a:rPr lang="en-US" sz="1800" b="0" i="0" dirty="0" err="1">
                <a:solidFill>
                  <a:srgbClr val="1A1A1A"/>
                </a:solidFill>
                <a:effectLst/>
              </a:rPr>
              <a:t>destinată</a:t>
            </a:r>
            <a:r>
              <a:rPr lang="en-US" sz="1800" b="0" i="0" dirty="0">
                <a:solidFill>
                  <a:srgbClr val="1A1A1A"/>
                </a:solidFill>
                <a:effectLst/>
              </a:rPr>
              <a:t> </a:t>
            </a:r>
            <a:r>
              <a:rPr lang="en-US" sz="1800" b="0" i="0" dirty="0" err="1">
                <a:solidFill>
                  <a:srgbClr val="1A1A1A"/>
                </a:solidFill>
                <a:effectLst/>
              </a:rPr>
              <a:t>unui</a:t>
            </a:r>
            <a:r>
              <a:rPr lang="en-US" sz="1800" b="0" i="0" dirty="0">
                <a:solidFill>
                  <a:srgbClr val="1A1A1A"/>
                </a:solidFill>
                <a:effectLst/>
              </a:rPr>
              <a:t> </a:t>
            </a:r>
            <a:r>
              <a:rPr lang="en-US" sz="1800" b="0" i="0" dirty="0" err="1">
                <a:solidFill>
                  <a:srgbClr val="1A1A1A"/>
                </a:solidFill>
                <a:effectLst/>
              </a:rPr>
              <a:t>anume</a:t>
            </a:r>
            <a:r>
              <a:rPr lang="en-US" sz="1800" b="0" i="0" dirty="0">
                <a:solidFill>
                  <a:srgbClr val="1A1A1A"/>
                </a:solidFill>
                <a:effectLst/>
              </a:rPr>
              <a:t> </a:t>
            </a:r>
            <a:r>
              <a:rPr lang="en-US" sz="1800" b="0" i="0" dirty="0" err="1">
                <a:solidFill>
                  <a:srgbClr val="1A1A1A"/>
                </a:solidFill>
                <a:effectLst/>
              </a:rPr>
              <a:t>profil</a:t>
            </a:r>
            <a:r>
              <a:rPr lang="en-US" sz="1800" b="0" i="0" dirty="0">
                <a:solidFill>
                  <a:srgbClr val="1A1A1A"/>
                </a:solidFill>
                <a:effectLst/>
              </a:rPr>
              <a:t> de </a:t>
            </a:r>
            <a:r>
              <a:rPr lang="en-US" sz="1800" b="0" i="0" dirty="0" err="1">
                <a:solidFill>
                  <a:srgbClr val="1A1A1A"/>
                </a:solidFill>
                <a:effectLst/>
              </a:rPr>
              <a:t>destinatari</a:t>
            </a:r>
            <a:r>
              <a:rPr lang="en-US" sz="1800" b="0" i="0" dirty="0">
                <a:solidFill>
                  <a:srgbClr val="1A1A1A"/>
                </a:solidFill>
                <a:effectLst/>
              </a:rPr>
              <a:t>: </a:t>
            </a:r>
            <a:r>
              <a:rPr lang="en-US" sz="1800" b="0" i="0" dirty="0" err="1">
                <a:solidFill>
                  <a:srgbClr val="1A1A1A"/>
                </a:solidFill>
                <a:effectLst/>
              </a:rPr>
              <a:t>copii</a:t>
            </a:r>
            <a:r>
              <a:rPr lang="en-US" sz="1800" b="0" i="0" dirty="0">
                <a:solidFill>
                  <a:srgbClr val="1A1A1A"/>
                </a:solidFill>
                <a:effectLst/>
              </a:rPr>
              <a:t>, </a:t>
            </a:r>
            <a:r>
              <a:rPr lang="en-US" sz="1800" b="0" i="0" dirty="0" err="1">
                <a:solidFill>
                  <a:srgbClr val="1A1A1A"/>
                </a:solidFill>
                <a:effectLst/>
              </a:rPr>
              <a:t>adolescenți</a:t>
            </a:r>
            <a:r>
              <a:rPr lang="en-US" sz="1800" b="0" i="0" dirty="0">
                <a:solidFill>
                  <a:srgbClr val="1A1A1A"/>
                </a:solidFill>
                <a:effectLst/>
              </a:rPr>
              <a:t>, </a:t>
            </a:r>
            <a:r>
              <a:rPr lang="en-US" sz="1800" b="0" i="0" dirty="0" err="1">
                <a:solidFill>
                  <a:srgbClr val="1A1A1A"/>
                </a:solidFill>
                <a:effectLst/>
              </a:rPr>
              <a:t>adulți</a:t>
            </a:r>
            <a:r>
              <a:rPr lang="en-US" sz="1800" b="0" i="0" dirty="0">
                <a:solidFill>
                  <a:srgbClr val="1A1A1A"/>
                </a:solidFill>
                <a:effectLst/>
              </a:rPr>
              <a:t> și </a:t>
            </a:r>
            <a:r>
              <a:rPr lang="en-US" sz="1800" b="0" i="0" dirty="0" err="1">
                <a:solidFill>
                  <a:srgbClr val="1A1A1A"/>
                </a:solidFill>
                <a:effectLst/>
              </a:rPr>
              <a:t>bătrâni</a:t>
            </a:r>
            <a:r>
              <a:rPr lang="en-US" sz="1800" b="0" i="0" dirty="0">
                <a:solidFill>
                  <a:srgbClr val="1A1A1A"/>
                </a:solidFill>
                <a:effectLst/>
              </a:rPr>
              <a:t>, </a:t>
            </a:r>
            <a:r>
              <a:rPr lang="en-US" sz="1800" b="0" i="0" dirty="0" err="1">
                <a:solidFill>
                  <a:srgbClr val="1A1A1A"/>
                </a:solidFill>
                <a:effectLst/>
              </a:rPr>
              <a:t>emigranți</a:t>
            </a:r>
            <a:r>
              <a:rPr lang="en-US" sz="1800" b="0" i="0" dirty="0">
                <a:solidFill>
                  <a:srgbClr val="1A1A1A"/>
                </a:solidFill>
                <a:effectLst/>
              </a:rPr>
              <a:t>, </a:t>
            </a:r>
            <a:r>
              <a:rPr lang="en-US" sz="1800" b="0" i="0" dirty="0" err="1">
                <a:solidFill>
                  <a:srgbClr val="1A1A1A"/>
                </a:solidFill>
                <a:effectLst/>
              </a:rPr>
              <a:t>studenți</a:t>
            </a:r>
            <a:r>
              <a:rPr lang="en-US" sz="1800" b="0" i="0" dirty="0">
                <a:solidFill>
                  <a:srgbClr val="1A1A1A"/>
                </a:solidFill>
                <a:effectLst/>
              </a:rPr>
              <a:t>, </a:t>
            </a:r>
            <a:r>
              <a:rPr lang="en-US" sz="1800" b="0" i="0" dirty="0" err="1">
                <a:solidFill>
                  <a:srgbClr val="1A1A1A"/>
                </a:solidFill>
                <a:effectLst/>
              </a:rPr>
              <a:t>cursanți</a:t>
            </a:r>
            <a:r>
              <a:rPr lang="en-US" sz="1800" b="0" i="0" dirty="0">
                <a:solidFill>
                  <a:srgbClr val="1A1A1A"/>
                </a:solidFill>
                <a:effectLst/>
              </a:rPr>
              <a:t> cu </a:t>
            </a:r>
            <a:r>
              <a:rPr lang="en-US" sz="1800" b="0" i="0" dirty="0" err="1">
                <a:solidFill>
                  <a:srgbClr val="1A1A1A"/>
                </a:solidFill>
                <a:effectLst/>
              </a:rPr>
              <a:t>limba</a:t>
            </a:r>
            <a:r>
              <a:rPr lang="en-US" sz="1800" b="0" i="0" dirty="0">
                <a:solidFill>
                  <a:srgbClr val="1A1A1A"/>
                </a:solidFill>
                <a:effectLst/>
              </a:rPr>
              <a:t> </a:t>
            </a:r>
            <a:r>
              <a:rPr lang="en-US" sz="1800" b="0" i="0" dirty="0" err="1">
                <a:solidFill>
                  <a:srgbClr val="1A1A1A"/>
                </a:solidFill>
                <a:effectLst/>
              </a:rPr>
              <a:t>maternă</a:t>
            </a:r>
            <a:r>
              <a:rPr lang="en-US" sz="1800" b="0" i="0" dirty="0">
                <a:solidFill>
                  <a:srgbClr val="1A1A1A"/>
                </a:solidFill>
                <a:effectLst/>
              </a:rPr>
              <a:t> </a:t>
            </a:r>
            <a:r>
              <a:rPr lang="en-US" sz="1800" b="0" i="0" dirty="0" err="1">
                <a:solidFill>
                  <a:srgbClr val="1A1A1A"/>
                </a:solidFill>
                <a:effectLst/>
              </a:rPr>
              <a:t>omogenă</a:t>
            </a:r>
            <a:r>
              <a:rPr lang="en-US" sz="1800" b="0" i="0" dirty="0">
                <a:solidFill>
                  <a:srgbClr val="1A1A1A"/>
                </a:solidFill>
                <a:effectLst/>
              </a:rPr>
              <a:t> (</a:t>
            </a:r>
            <a:r>
              <a:rPr lang="en-US" sz="1800" b="0" i="0" dirty="0" err="1">
                <a:solidFill>
                  <a:srgbClr val="1A1A1A"/>
                </a:solidFill>
                <a:effectLst/>
              </a:rPr>
              <a:t>chineză</a:t>
            </a:r>
            <a:r>
              <a:rPr lang="en-US" sz="1800" b="0" i="0" dirty="0">
                <a:solidFill>
                  <a:srgbClr val="1A1A1A"/>
                </a:solidFill>
                <a:effectLst/>
              </a:rPr>
              <a:t>, </a:t>
            </a:r>
            <a:r>
              <a:rPr lang="en-US" sz="1800" b="0" i="0" dirty="0" err="1">
                <a:solidFill>
                  <a:srgbClr val="1A1A1A"/>
                </a:solidFill>
                <a:effectLst/>
              </a:rPr>
              <a:t>arabă</a:t>
            </a:r>
            <a:r>
              <a:rPr lang="en-US" sz="1800" b="0" i="0" dirty="0">
                <a:solidFill>
                  <a:srgbClr val="1A1A1A"/>
                </a:solidFill>
                <a:effectLst/>
              </a:rPr>
              <a:t>, </a:t>
            </a:r>
            <a:r>
              <a:rPr lang="en-US" sz="1800" b="0" i="0" dirty="0" err="1">
                <a:solidFill>
                  <a:srgbClr val="1A1A1A"/>
                </a:solidFill>
                <a:effectLst/>
              </a:rPr>
              <a:t>japoneză</a:t>
            </a:r>
            <a:r>
              <a:rPr lang="en-US" sz="1800" b="0" i="0" dirty="0">
                <a:solidFill>
                  <a:srgbClr val="1A1A1A"/>
                </a:solidFill>
                <a:effectLst/>
              </a:rPr>
              <a:t>)</a:t>
            </a:r>
            <a:r>
              <a:rPr lang="ro-RO" sz="1800" b="0" i="0" dirty="0">
                <a:solidFill>
                  <a:srgbClr val="1A1A1A"/>
                </a:solidFill>
                <a:effectLst/>
              </a:rPr>
              <a:t>; </a:t>
            </a:r>
            <a:r>
              <a:rPr lang="en-US" sz="1800" b="1" i="0" dirty="0">
                <a:solidFill>
                  <a:srgbClr val="1A1A1A"/>
                </a:solidFill>
                <a:effectLst/>
              </a:rPr>
              <a:t>DITALS de </a:t>
            </a:r>
            <a:r>
              <a:rPr lang="en-US" sz="1800" b="1" i="0" dirty="0" err="1">
                <a:solidFill>
                  <a:srgbClr val="1A1A1A"/>
                </a:solidFill>
                <a:effectLst/>
              </a:rPr>
              <a:t>nivel</a:t>
            </a:r>
            <a:r>
              <a:rPr lang="en-US" sz="1800" b="1" i="0" dirty="0">
                <a:solidFill>
                  <a:srgbClr val="1A1A1A"/>
                </a:solidFill>
                <a:effectLst/>
              </a:rPr>
              <a:t> II</a:t>
            </a:r>
            <a:r>
              <a:rPr lang="en-US" sz="1800" b="0" i="0" dirty="0">
                <a:solidFill>
                  <a:srgbClr val="1A1A1A"/>
                </a:solidFill>
                <a:effectLst/>
              </a:rPr>
              <a:t> </a:t>
            </a:r>
            <a:r>
              <a:rPr lang="ro-RO" sz="1800" b="0" i="0" dirty="0">
                <a:solidFill>
                  <a:srgbClr val="1A1A1A"/>
                </a:solidFill>
                <a:effectLst/>
              </a:rPr>
              <a:t>- </a:t>
            </a:r>
            <a:r>
              <a:rPr lang="en-US" sz="1800" b="0" i="0" dirty="0" err="1">
                <a:solidFill>
                  <a:srgbClr val="1A1A1A"/>
                </a:solidFill>
                <a:effectLst/>
              </a:rPr>
              <a:t>atestă</a:t>
            </a:r>
            <a:r>
              <a:rPr lang="en-US" sz="1800" b="0" i="0" dirty="0">
                <a:solidFill>
                  <a:srgbClr val="1A1A1A"/>
                </a:solidFill>
                <a:effectLst/>
              </a:rPr>
              <a:t> o </a:t>
            </a:r>
            <a:r>
              <a:rPr lang="en-US" sz="1800" b="0" i="0" dirty="0" err="1">
                <a:solidFill>
                  <a:srgbClr val="1A1A1A"/>
                </a:solidFill>
                <a:effectLst/>
              </a:rPr>
              <a:t>competență</a:t>
            </a:r>
            <a:r>
              <a:rPr lang="en-US" sz="1800" b="0" i="0" dirty="0">
                <a:solidFill>
                  <a:srgbClr val="1A1A1A"/>
                </a:solidFill>
                <a:effectLst/>
              </a:rPr>
              <a:t> </a:t>
            </a:r>
            <a:r>
              <a:rPr lang="en-US" sz="1800" b="0" i="0" dirty="0" err="1">
                <a:solidFill>
                  <a:srgbClr val="1A1A1A"/>
                </a:solidFill>
                <a:effectLst/>
              </a:rPr>
              <a:t>avansată</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predarea</a:t>
            </a:r>
            <a:r>
              <a:rPr lang="en-US" sz="1800" b="0" i="0" dirty="0">
                <a:solidFill>
                  <a:srgbClr val="1A1A1A"/>
                </a:solidFill>
                <a:effectLst/>
              </a:rPr>
              <a:t> </a:t>
            </a:r>
            <a:r>
              <a:rPr lang="en-US" sz="1800" b="0" i="0" dirty="0" err="1">
                <a:solidFill>
                  <a:srgbClr val="1A1A1A"/>
                </a:solidFill>
                <a:effectLst/>
              </a:rPr>
              <a:t>limbii</a:t>
            </a:r>
            <a:r>
              <a:rPr lang="en-US" sz="1800" b="0" i="0" dirty="0">
                <a:solidFill>
                  <a:srgbClr val="1A1A1A"/>
                </a:solidFill>
                <a:effectLst/>
              </a:rPr>
              <a:t> </a:t>
            </a:r>
            <a:r>
              <a:rPr lang="en-US" sz="1800" b="0" i="0" dirty="0" err="1">
                <a:solidFill>
                  <a:srgbClr val="1A1A1A"/>
                </a:solidFill>
                <a:effectLst/>
              </a:rPr>
              <a:t>italiene</a:t>
            </a:r>
            <a:r>
              <a:rPr lang="en-US" sz="1800" b="0" i="0" dirty="0">
                <a:solidFill>
                  <a:srgbClr val="1A1A1A"/>
                </a:solidFill>
                <a:effectLst/>
              </a:rPr>
              <a:t> </a:t>
            </a:r>
            <a:r>
              <a:rPr lang="en-US" sz="1800" b="0" i="0" dirty="0" err="1">
                <a:solidFill>
                  <a:srgbClr val="1A1A1A"/>
                </a:solidFill>
                <a:effectLst/>
              </a:rPr>
              <a:t>străinilor</a:t>
            </a:r>
            <a:r>
              <a:rPr lang="en-US" sz="1800" b="0" i="0" dirty="0">
                <a:solidFill>
                  <a:srgbClr val="1A1A1A"/>
                </a:solidFill>
                <a:effectLst/>
              </a:rPr>
              <a:t> și se </a:t>
            </a:r>
            <a:r>
              <a:rPr lang="en-US" sz="1800" b="0" i="0" dirty="0" err="1">
                <a:solidFill>
                  <a:srgbClr val="1A1A1A"/>
                </a:solidFill>
                <a:effectLst/>
              </a:rPr>
              <a:t>adresează</a:t>
            </a:r>
            <a:r>
              <a:rPr lang="en-US" sz="1800" b="0" i="0" dirty="0">
                <a:solidFill>
                  <a:srgbClr val="1A1A1A"/>
                </a:solidFill>
                <a:effectLst/>
              </a:rPr>
              <a:t> </a:t>
            </a:r>
            <a:r>
              <a:rPr lang="en-US" sz="1800" b="0" i="0" dirty="0" err="1">
                <a:solidFill>
                  <a:srgbClr val="1A1A1A"/>
                </a:solidFill>
                <a:effectLst/>
              </a:rPr>
              <a:t>profesorilor</a:t>
            </a:r>
            <a:r>
              <a:rPr lang="en-US" sz="1800" b="0" i="0" dirty="0">
                <a:solidFill>
                  <a:srgbClr val="1A1A1A"/>
                </a:solidFill>
                <a:effectLst/>
              </a:rPr>
              <a:t> care </a:t>
            </a:r>
            <a:r>
              <a:rPr lang="en-US" sz="1800" b="0" i="0" dirty="0" err="1">
                <a:solidFill>
                  <a:srgbClr val="1A1A1A"/>
                </a:solidFill>
                <a:effectLst/>
              </a:rPr>
              <a:t>activează</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orice</a:t>
            </a:r>
            <a:r>
              <a:rPr lang="en-US" sz="1800" b="0" i="0" dirty="0">
                <a:solidFill>
                  <a:srgbClr val="1A1A1A"/>
                </a:solidFill>
                <a:effectLst/>
              </a:rPr>
              <a:t> </a:t>
            </a:r>
            <a:r>
              <a:rPr lang="en-US" sz="1800" b="0" i="0" dirty="0" err="1">
                <a:solidFill>
                  <a:srgbClr val="1A1A1A"/>
                </a:solidFill>
                <a:effectLst/>
              </a:rPr>
              <a:t>fel</a:t>
            </a:r>
            <a:r>
              <a:rPr lang="en-US" sz="1800" b="0" i="0" dirty="0">
                <a:solidFill>
                  <a:srgbClr val="1A1A1A"/>
                </a:solidFill>
                <a:effectLst/>
              </a:rPr>
              <a:t> de context de </a:t>
            </a:r>
            <a:r>
              <a:rPr lang="en-US" sz="1800" b="0" i="0" dirty="0" err="1">
                <a:solidFill>
                  <a:srgbClr val="1A1A1A"/>
                </a:solidFill>
                <a:effectLst/>
              </a:rPr>
              <a:t>predare</a:t>
            </a:r>
            <a:r>
              <a:rPr lang="en-US" sz="1800" b="0" i="0" dirty="0">
                <a:solidFill>
                  <a:srgbClr val="1A1A1A"/>
                </a:solidFill>
                <a:effectLst/>
              </a:rPr>
              <a:t> și cu </a:t>
            </a:r>
            <a:r>
              <a:rPr lang="en-US" sz="1800" b="0" i="0" dirty="0" err="1">
                <a:solidFill>
                  <a:srgbClr val="1A1A1A"/>
                </a:solidFill>
                <a:effectLst/>
              </a:rPr>
              <a:t>orice</a:t>
            </a:r>
            <a:r>
              <a:rPr lang="en-US" sz="1800" b="0" i="0" dirty="0">
                <a:solidFill>
                  <a:srgbClr val="1A1A1A"/>
                </a:solidFill>
                <a:effectLst/>
              </a:rPr>
              <a:t> tip de </a:t>
            </a:r>
            <a:r>
              <a:rPr lang="en-US" sz="1800" b="0" i="0" dirty="0" err="1">
                <a:solidFill>
                  <a:srgbClr val="1A1A1A"/>
                </a:solidFill>
                <a:effectLst/>
              </a:rPr>
              <a:t>grup</a:t>
            </a:r>
            <a:r>
              <a:rPr lang="en-US" sz="1800" b="0" i="0" dirty="0">
                <a:solidFill>
                  <a:srgbClr val="1A1A1A"/>
                </a:solidFill>
                <a:effectLst/>
              </a:rPr>
              <a:t> de </a:t>
            </a:r>
            <a:r>
              <a:rPr lang="en-US" sz="1800" b="0" i="0" dirty="0" err="1">
                <a:solidFill>
                  <a:srgbClr val="1A1A1A"/>
                </a:solidFill>
                <a:effectLst/>
              </a:rPr>
              <a:t>cursanți</a:t>
            </a:r>
            <a:r>
              <a:rPr lang="en-US" sz="1800" b="0" i="0" dirty="0">
                <a:solidFill>
                  <a:srgbClr val="1A1A1A"/>
                </a:solidFill>
                <a:effectLst/>
              </a:rPr>
              <a:t>.</a:t>
            </a:r>
            <a:endParaRPr lang="ro-RO" sz="1800" dirty="0">
              <a:solidFill>
                <a:srgbClr val="1A1A1A"/>
              </a:solidFill>
              <a:effectLst/>
              <a:ea typeface="Times New Roman" panose="02020603050405020304" pitchFamily="18" charset="0"/>
            </a:endParaRPr>
          </a:p>
          <a:p>
            <a:pPr marL="0" indent="0" algn="just">
              <a:buNone/>
            </a:pPr>
            <a:r>
              <a:rPr lang="ro-RO" sz="1800" dirty="0">
                <a:solidFill>
                  <a:srgbClr val="1A1A1A"/>
                </a:solidFill>
                <a:effectLst/>
                <a:ea typeface="Times New Roman" panose="02020603050405020304" pitchFamily="18" charset="0"/>
              </a:rPr>
              <a:t>Certificarea </a:t>
            </a:r>
            <a:r>
              <a:rPr lang="it-IT" sz="1800" dirty="0">
                <a:solidFill>
                  <a:srgbClr val="1A1A1A"/>
                </a:solidFill>
                <a:effectLst/>
                <a:ea typeface="Times New Roman" panose="02020603050405020304" pitchFamily="18" charset="0"/>
              </a:rPr>
              <a:t>DITALS a </a:t>
            </a:r>
            <a:r>
              <a:rPr lang="it-IT" sz="1800" dirty="0" err="1">
                <a:solidFill>
                  <a:srgbClr val="1A1A1A"/>
                </a:solidFill>
                <a:effectLst/>
                <a:ea typeface="Times New Roman" panose="02020603050405020304" pitchFamily="18" charset="0"/>
              </a:rPr>
              <a:t>fost</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realizată</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în</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cadrul</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Centrului</a:t>
            </a:r>
            <a:r>
              <a:rPr lang="it-IT" sz="1800" dirty="0">
                <a:solidFill>
                  <a:srgbClr val="1A1A1A"/>
                </a:solidFill>
                <a:effectLst/>
                <a:ea typeface="Times New Roman" panose="02020603050405020304" pitchFamily="18" charset="0"/>
              </a:rPr>
              <a:t> de </a:t>
            </a:r>
            <a:r>
              <a:rPr lang="it-IT" sz="1800" dirty="0" err="1">
                <a:solidFill>
                  <a:srgbClr val="1A1A1A"/>
                </a:solidFill>
                <a:effectLst/>
                <a:ea typeface="Times New Roman" panose="02020603050405020304" pitchFamily="18" charset="0"/>
              </a:rPr>
              <a:t>Cercetare</a:t>
            </a:r>
            <a:r>
              <a:rPr lang="it-IT" sz="1800" dirty="0">
                <a:solidFill>
                  <a:srgbClr val="1A1A1A"/>
                </a:solidFill>
                <a:effectLst/>
                <a:ea typeface="Times New Roman" panose="02020603050405020304" pitchFamily="18" charset="0"/>
              </a:rPr>
              <a:t> și </a:t>
            </a:r>
            <a:r>
              <a:rPr lang="it-IT" sz="1800" dirty="0" err="1">
                <a:solidFill>
                  <a:srgbClr val="1A1A1A"/>
                </a:solidFill>
                <a:effectLst/>
                <a:ea typeface="Times New Roman" panose="02020603050405020304" pitchFamily="18" charset="0"/>
              </a:rPr>
              <a:t>Servicii</a:t>
            </a:r>
            <a:r>
              <a:rPr lang="it-IT" sz="1800" dirty="0">
                <a:solidFill>
                  <a:srgbClr val="1A1A1A"/>
                </a:solidFill>
                <a:effectLst/>
                <a:ea typeface="Times New Roman" panose="02020603050405020304" pitchFamily="18" charset="0"/>
              </a:rPr>
              <a:t> DITALS de la </a:t>
            </a:r>
            <a:r>
              <a:rPr lang="it-IT" sz="1800" dirty="0" err="1">
                <a:solidFill>
                  <a:srgbClr val="1A1A1A"/>
                </a:solidFill>
                <a:effectLst/>
                <a:ea typeface="Times New Roman" panose="02020603050405020304" pitchFamily="18" charset="0"/>
              </a:rPr>
              <a:t>Universitatea</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pentru</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străini</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din</a:t>
            </a:r>
            <a:r>
              <a:rPr lang="it-IT" sz="1800" dirty="0">
                <a:solidFill>
                  <a:srgbClr val="1A1A1A"/>
                </a:solidFill>
                <a:effectLst/>
                <a:ea typeface="Times New Roman" panose="02020603050405020304" pitchFamily="18" charset="0"/>
              </a:rPr>
              <a:t> Siena, </a:t>
            </a:r>
            <a:r>
              <a:rPr lang="it-IT" sz="1800" dirty="0" err="1">
                <a:solidFill>
                  <a:srgbClr val="1A1A1A"/>
                </a:solidFill>
                <a:effectLst/>
                <a:ea typeface="Times New Roman" panose="02020603050405020304" pitchFamily="18" charset="0"/>
              </a:rPr>
              <a:t>fondat</a:t>
            </a:r>
            <a:r>
              <a:rPr lang="it-IT" sz="1800" dirty="0">
                <a:solidFill>
                  <a:srgbClr val="1A1A1A"/>
                </a:solidFill>
                <a:effectLst/>
                <a:ea typeface="Times New Roman" panose="02020603050405020304" pitchFamily="18" charset="0"/>
              </a:rPr>
              <a:t> </a:t>
            </a:r>
            <a:r>
              <a:rPr lang="it-IT" sz="1800" dirty="0" err="1">
                <a:solidFill>
                  <a:srgbClr val="1A1A1A"/>
                </a:solidFill>
                <a:effectLst/>
                <a:ea typeface="Times New Roman" panose="02020603050405020304" pitchFamily="18" charset="0"/>
              </a:rPr>
              <a:t>în</a:t>
            </a:r>
            <a:r>
              <a:rPr lang="it-IT" sz="1800" dirty="0">
                <a:solidFill>
                  <a:srgbClr val="1A1A1A"/>
                </a:solidFill>
                <a:effectLst/>
                <a:ea typeface="Times New Roman" panose="02020603050405020304" pitchFamily="18" charset="0"/>
              </a:rPr>
              <a:t> 2005.</a:t>
            </a:r>
            <a:endParaRPr lang="en-US" sz="1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83907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0ED5-88CF-04FD-0874-DC1C2358CAB2}"/>
              </a:ext>
            </a:extLst>
          </p:cNvPr>
          <p:cNvSpPr>
            <a:spLocks noGrp="1"/>
          </p:cNvSpPr>
          <p:nvPr>
            <p:ph type="title"/>
          </p:nvPr>
        </p:nvSpPr>
        <p:spPr/>
        <p:txBody>
          <a:bodyPr>
            <a:normAutofit/>
          </a:bodyPr>
          <a:lstStyle/>
          <a:p>
            <a:pPr algn="ctr"/>
            <a:r>
              <a:rPr lang="ro-RO" sz="2400" kern="100" dirty="0">
                <a:effectLst/>
                <a:latin typeface="Calibri" panose="020F0502020204030204" pitchFamily="34" charset="0"/>
                <a:ea typeface="Calibri" panose="020F0502020204030204" pitchFamily="34" charset="0"/>
                <a:cs typeface="Times New Roman" panose="02020603050405020304" pitchFamily="18" charset="0"/>
              </a:rPr>
              <a:t>Cursuri de limba italiană</a:t>
            </a:r>
            <a:br>
              <a:rPr lang="ro-RO" dirty="0">
                <a:solidFill>
                  <a:srgbClr val="1A1A1A"/>
                </a:solidFill>
                <a:latin typeface="Titillium Web" panose="00000500000000000000" pitchFamily="2"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6632832-ED18-F552-681A-0CC7A933B361}"/>
              </a:ext>
            </a:extLst>
          </p:cNvPr>
          <p:cNvSpPr>
            <a:spLocks noGrp="1"/>
          </p:cNvSpPr>
          <p:nvPr>
            <p:ph idx="1"/>
          </p:nvPr>
        </p:nvSpPr>
        <p:spPr/>
        <p:txBody>
          <a:bodyPr>
            <a:normAutofit/>
          </a:bodyPr>
          <a:lstStyle/>
          <a:p>
            <a:pPr marL="0" indent="0" algn="just">
              <a:lnSpc>
                <a:spcPct val="107000"/>
              </a:lnSpc>
              <a:spcBef>
                <a:spcPts val="0"/>
              </a:spcBef>
              <a:spcAft>
                <a:spcPts val="800"/>
              </a:spcAft>
              <a:buNone/>
            </a:pPr>
            <a:r>
              <a:rPr lang="ro-RO" sz="1800" kern="0" dirty="0">
                <a:solidFill>
                  <a:srgbClr val="1A1A1A"/>
                </a:solidFill>
                <a:effectLst/>
                <a:ea typeface="Times New Roman" panose="02020603050405020304" pitchFamily="18" charset="0"/>
                <a:cs typeface="Times New Roman" panose="02020603050405020304" pitchFamily="18" charset="0"/>
              </a:rPr>
              <a:t>Institutul Italian de Cultură din </a:t>
            </a:r>
            <a:r>
              <a:rPr lang="it-IT" sz="1800" kern="0" dirty="0" err="1">
                <a:solidFill>
                  <a:srgbClr val="1A1A1A"/>
                </a:solidFill>
                <a:effectLst/>
                <a:ea typeface="Times New Roman" panose="02020603050405020304" pitchFamily="18" charset="0"/>
                <a:cs typeface="Times New Roman" panose="02020603050405020304" pitchFamily="18" charset="0"/>
              </a:rPr>
              <a:t>București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oferă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b="1" kern="0" dirty="0" err="1">
                <a:solidFill>
                  <a:srgbClr val="1A1A1A"/>
                </a:solidFill>
                <a:effectLst/>
                <a:ea typeface="Times New Roman" panose="02020603050405020304" pitchFamily="18" charset="0"/>
                <a:cs typeface="Times New Roman" panose="02020603050405020304" pitchFamily="18" charset="0"/>
              </a:rPr>
              <a:t>cursuri</a:t>
            </a:r>
            <a:r>
              <a:rPr lang="it-IT" sz="1800" b="1" kern="0" dirty="0">
                <a:solidFill>
                  <a:srgbClr val="1A1A1A"/>
                </a:solidFill>
                <a:effectLst/>
                <a:ea typeface="Times New Roman" panose="02020603050405020304" pitchFamily="18" charset="0"/>
                <a:cs typeface="Times New Roman" panose="02020603050405020304" pitchFamily="18" charset="0"/>
              </a:rPr>
              <a:t> de </a:t>
            </a:r>
            <a:r>
              <a:rPr lang="it-IT" sz="1800" b="1" kern="0" dirty="0" err="1">
                <a:solidFill>
                  <a:srgbClr val="1A1A1A"/>
                </a:solidFill>
                <a:effectLst/>
                <a:ea typeface="Times New Roman" panose="02020603050405020304" pitchFamily="18" charset="0"/>
                <a:cs typeface="Times New Roman" panose="02020603050405020304" pitchFamily="18" charset="0"/>
              </a:rPr>
              <a:t>italiană</a:t>
            </a:r>
            <a:r>
              <a:rPr lang="it-IT" sz="1800" b="1" kern="0" dirty="0">
                <a:solidFill>
                  <a:srgbClr val="1A1A1A"/>
                </a:solidFill>
                <a:effectLst/>
                <a:ea typeface="Times New Roman" panose="02020603050405020304" pitchFamily="18" charset="0"/>
                <a:cs typeface="Times New Roman" panose="02020603050405020304" pitchFamily="18" charset="0"/>
              </a:rPr>
              <a:t> </a:t>
            </a:r>
            <a:r>
              <a:rPr lang="it-IT" sz="1800" b="1" kern="0" dirty="0" err="1">
                <a:solidFill>
                  <a:srgbClr val="1A1A1A"/>
                </a:solidFill>
                <a:effectLst/>
                <a:ea typeface="Times New Roman" panose="02020603050405020304" pitchFamily="18" charset="0"/>
                <a:cs typeface="Times New Roman" panose="02020603050405020304" pitchFamily="18" charset="0"/>
              </a:rPr>
              <a:t>generală</a:t>
            </a:r>
            <a:r>
              <a:rPr lang="it-IT" sz="1800" kern="0" dirty="0">
                <a:solidFill>
                  <a:srgbClr val="1A1A1A"/>
                </a:solidFill>
                <a:effectLst/>
                <a:ea typeface="Times New Roman" panose="02020603050405020304" pitchFamily="18" charset="0"/>
                <a:cs typeface="Times New Roman" panose="02020603050405020304" pitchFamily="18" charset="0"/>
              </a:rPr>
              <a:t> care se </a:t>
            </a:r>
            <a:r>
              <a:rPr lang="it-IT" sz="1800" kern="0" dirty="0" err="1">
                <a:solidFill>
                  <a:srgbClr val="1A1A1A"/>
                </a:solidFill>
                <a:effectLst/>
                <a:ea typeface="Times New Roman" panose="02020603050405020304" pitchFamily="18" charset="0"/>
                <a:cs typeface="Times New Roman" panose="02020603050405020304" pitchFamily="18" charset="0"/>
              </a:rPr>
              <a:t>adresează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studenților</a:t>
            </a:r>
            <a:r>
              <a:rPr lang="it-IT" sz="1800" kern="0" dirty="0">
                <a:solidFill>
                  <a:srgbClr val="1A1A1A"/>
                </a:solidFill>
                <a:effectLst/>
                <a:ea typeface="Times New Roman" panose="02020603050405020304" pitchFamily="18" charset="0"/>
                <a:cs typeface="Times New Roman" panose="02020603050405020304" pitchFamily="18" charset="0"/>
              </a:rPr>
              <a:t> și </a:t>
            </a:r>
            <a:r>
              <a:rPr lang="it-IT" sz="1800" kern="0" dirty="0" err="1">
                <a:solidFill>
                  <a:srgbClr val="1A1A1A"/>
                </a:solidFill>
                <a:effectLst/>
                <a:ea typeface="Times New Roman" panose="02020603050405020304" pitchFamily="18" charset="0"/>
                <a:cs typeface="Times New Roman" panose="02020603050405020304" pitchFamily="18" charset="0"/>
              </a:rPr>
              <a:t>persoanelor</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pasionate</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limba</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italiană</a:t>
            </a:r>
            <a:r>
              <a:rPr lang="it-IT" sz="1800" kern="0" dirty="0">
                <a:solidFill>
                  <a:srgbClr val="1A1A1A"/>
                </a:solidFill>
                <a:effectLst/>
                <a:ea typeface="Times New Roman" panose="02020603050405020304" pitchFamily="18" charset="0"/>
                <a:cs typeface="Times New Roman" panose="02020603050405020304" pitchFamily="18" charset="0"/>
              </a:rPr>
              <a:t> care </a:t>
            </a:r>
            <a:r>
              <a:rPr lang="it-IT" sz="1800" kern="0" dirty="0" err="1">
                <a:solidFill>
                  <a:srgbClr val="1A1A1A"/>
                </a:solidFill>
                <a:effectLst/>
                <a:ea typeface="Times New Roman" panose="02020603050405020304" pitchFamily="18" charset="0"/>
                <a:cs typeface="Times New Roman" panose="02020603050405020304" pitchFamily="18" charset="0"/>
              </a:rPr>
              <a:t>doresc</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să</a:t>
            </a:r>
            <a:r>
              <a:rPr lang="it-IT" sz="1800" kern="0" dirty="0">
                <a:solidFill>
                  <a:srgbClr val="1A1A1A"/>
                </a:solidFill>
                <a:effectLst/>
                <a:ea typeface="Times New Roman" panose="02020603050405020304" pitchFamily="18" charset="0"/>
                <a:cs typeface="Times New Roman" panose="02020603050405020304" pitchFamily="18" charset="0"/>
              </a:rPr>
              <a:t>-și </a:t>
            </a:r>
            <a:r>
              <a:rPr lang="it-IT" sz="1800" kern="0" dirty="0" err="1">
                <a:solidFill>
                  <a:srgbClr val="1A1A1A"/>
                </a:solidFill>
                <a:effectLst/>
                <a:ea typeface="Times New Roman" panose="02020603050405020304" pitchFamily="18" charset="0"/>
                <a:cs typeface="Times New Roman" panose="02020603050405020304" pitchFamily="18" charset="0"/>
              </a:rPr>
              <a:t>îmbunătățească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propriile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competențe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lingvistice</a:t>
            </a:r>
            <a:r>
              <a:rPr lang="it-IT" sz="1800" kern="0" dirty="0">
                <a:solidFill>
                  <a:srgbClr val="1A1A1A"/>
                </a:solidFill>
                <a:effectLst/>
                <a:ea typeface="Times New Roman" panose="02020603050405020304" pitchFamily="18" charset="0"/>
                <a:cs typeface="Times New Roman" panose="02020603050405020304" pitchFamily="18" charset="0"/>
              </a:rPr>
              <a:t>: de la </a:t>
            </a:r>
            <a:r>
              <a:rPr lang="it-IT" sz="1800" kern="0" dirty="0" err="1">
                <a:solidFill>
                  <a:srgbClr val="1A1A1A"/>
                </a:solidFill>
                <a:effectLst/>
                <a:ea typeface="Times New Roman" panose="02020603050405020304" pitchFamily="18" charset="0"/>
                <a:cs typeface="Times New Roman" panose="02020603050405020304" pitchFamily="18" charset="0"/>
              </a:rPr>
              <a:t>începători</a:t>
            </a:r>
            <a:r>
              <a:rPr lang="it-IT" sz="1800" kern="0" dirty="0">
                <a:solidFill>
                  <a:srgbClr val="1A1A1A"/>
                </a:solidFill>
                <a:effectLst/>
                <a:ea typeface="Times New Roman" panose="02020603050405020304" pitchFamily="18" charset="0"/>
                <a:cs typeface="Times New Roman" panose="02020603050405020304" pitchFamily="18" charset="0"/>
              </a:rPr>
              <a:t> la </a:t>
            </a:r>
            <a:r>
              <a:rPr lang="it-IT" sz="1800" kern="0" dirty="0" err="1">
                <a:solidFill>
                  <a:srgbClr val="1A1A1A"/>
                </a:solidFill>
                <a:effectLst/>
                <a:ea typeface="Times New Roman" panose="02020603050405020304" pitchFamily="18" charset="0"/>
                <a:cs typeface="Times New Roman" panose="02020603050405020304" pitchFamily="18" charset="0"/>
              </a:rPr>
              <a:t>nivel</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avansat</a:t>
            </a:r>
            <a:r>
              <a:rPr lang="it-IT" sz="1800" kern="0" dirty="0">
                <a:solidFill>
                  <a:srgbClr val="1A1A1A"/>
                </a:solidFill>
                <a:effectLst/>
                <a:ea typeface="Times New Roman" panose="02020603050405020304" pitchFamily="18" charset="0"/>
                <a:cs typeface="Times New Roman" panose="02020603050405020304" pitchFamily="18" charset="0"/>
              </a:rPr>
              <a:t>, </a:t>
            </a:r>
            <a:r>
              <a:rPr lang="ro-RO" sz="1800" kern="0" dirty="0">
                <a:solidFill>
                  <a:srgbClr val="1A1A1A"/>
                </a:solidFill>
                <a:effectLst/>
                <a:ea typeface="Times New Roman" panose="02020603050405020304" pitchFamily="18" charset="0"/>
                <a:cs typeface="Times New Roman" panose="02020603050405020304" pitchFamily="18" charset="0"/>
              </a:rPr>
              <a:t>pe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diferite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niveluri</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adaptate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Cadrului</a:t>
            </a:r>
            <a:r>
              <a:rPr lang="it-IT" sz="1800" kern="0" dirty="0">
                <a:solidFill>
                  <a:srgbClr val="1A1A1A"/>
                </a:solidFill>
                <a:effectLst/>
                <a:ea typeface="Times New Roman" panose="02020603050405020304" pitchFamily="18" charset="0"/>
                <a:cs typeface="Times New Roman" panose="02020603050405020304" pitchFamily="18" charset="0"/>
              </a:rPr>
              <a:t> Comun </a:t>
            </a:r>
            <a:r>
              <a:rPr lang="it-IT" sz="1800" kern="0" dirty="0" err="1">
                <a:solidFill>
                  <a:srgbClr val="1A1A1A"/>
                </a:solidFill>
                <a:effectLst/>
                <a:ea typeface="Times New Roman" panose="02020603050405020304" pitchFamily="18" charset="0"/>
                <a:cs typeface="Times New Roman" panose="02020603050405020304" pitchFamily="18" charset="0"/>
              </a:rPr>
              <a:t>European</a:t>
            </a:r>
            <a:r>
              <a:rPr lang="it-IT" sz="1800" kern="0" dirty="0">
                <a:solidFill>
                  <a:srgbClr val="1A1A1A"/>
                </a:solidFill>
                <a:effectLst/>
                <a:ea typeface="Times New Roman" panose="02020603050405020304" pitchFamily="18" charset="0"/>
                <a:cs typeface="Times New Roman" panose="02020603050405020304" pitchFamily="18" charset="0"/>
              </a:rPr>
              <a:t> de </a:t>
            </a:r>
            <a:r>
              <a:rPr lang="it-IT" sz="1800" kern="0" dirty="0" err="1">
                <a:solidFill>
                  <a:srgbClr val="1A1A1A"/>
                </a:solidFill>
                <a:effectLst/>
                <a:ea typeface="Times New Roman" panose="02020603050405020304" pitchFamily="18" charset="0"/>
                <a:cs typeface="Times New Roman" panose="02020603050405020304" pitchFamily="18" charset="0"/>
              </a:rPr>
              <a:t>Referință</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pentru</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Limbile</a:t>
            </a:r>
            <a:r>
              <a:rPr lang="it-IT" sz="1800" kern="0" dirty="0">
                <a:solidFill>
                  <a:srgbClr val="1A1A1A"/>
                </a:solidFill>
                <a:effectLst/>
                <a:ea typeface="Times New Roman" panose="02020603050405020304" pitchFamily="18" charset="0"/>
                <a:cs typeface="Times New Roman" panose="02020603050405020304" pitchFamily="18" charset="0"/>
              </a:rPr>
              <a:t> </a:t>
            </a:r>
            <a:r>
              <a:rPr lang="it-IT" sz="1800" kern="0" dirty="0" err="1">
                <a:solidFill>
                  <a:srgbClr val="1A1A1A"/>
                </a:solidFill>
                <a:effectLst/>
                <a:ea typeface="Times New Roman" panose="02020603050405020304" pitchFamily="18" charset="0"/>
                <a:cs typeface="Times New Roman" panose="02020603050405020304" pitchFamily="18" charset="0"/>
              </a:rPr>
              <a:t>Străine</a:t>
            </a:r>
            <a:r>
              <a:rPr lang="it-IT" sz="1800" kern="0" dirty="0">
                <a:solidFill>
                  <a:srgbClr val="1A1A1A"/>
                </a:solidFill>
                <a:effectLst/>
                <a:ea typeface="Times New Roman" panose="02020603050405020304" pitchFamily="18" charset="0"/>
                <a:cs typeface="Times New Roman" panose="02020603050405020304" pitchFamily="18" charset="0"/>
              </a:rPr>
              <a:t> </a:t>
            </a:r>
            <a:r>
              <a:rPr lang="ro-RO" sz="1800" kern="0" dirty="0">
                <a:solidFill>
                  <a:srgbClr val="1A1A1A"/>
                </a:solidFill>
                <a:effectLst/>
                <a:ea typeface="Times New Roman" panose="02020603050405020304" pitchFamily="18" charset="0"/>
                <a:cs typeface="Times New Roman" panose="02020603050405020304" pitchFamily="18" charset="0"/>
              </a:rPr>
              <a:t>(QCERL) </a:t>
            </a:r>
          </a:p>
          <a:p>
            <a:pPr marL="0" indent="0" algn="just">
              <a:lnSpc>
                <a:spcPct val="107000"/>
              </a:lnSpc>
              <a:spcBef>
                <a:spcPts val="0"/>
              </a:spcBef>
              <a:spcAft>
                <a:spcPts val="800"/>
              </a:spcAft>
              <a:buNone/>
            </a:pPr>
            <a:r>
              <a:rPr lang="ro-RO" sz="1800" b="0" i="0" kern="0" dirty="0">
                <a:solidFill>
                  <a:srgbClr val="1A1A1A"/>
                </a:solidFill>
                <a:cs typeface="Times New Roman" panose="02020603050405020304" pitchFamily="18" charset="0"/>
              </a:rPr>
              <a:t>Niveluri</a:t>
            </a:r>
            <a:r>
              <a:rPr lang="ro-RO" sz="1800" kern="0" dirty="0">
                <a:solidFill>
                  <a:srgbClr val="1A1A1A"/>
                </a:solidFill>
                <a:cs typeface="Times New Roman" panose="02020603050405020304" pitchFamily="18" charset="0"/>
              </a:rPr>
              <a:t>le QCERL, respectiv </a:t>
            </a:r>
            <a:r>
              <a:rPr lang="en-US" sz="1800" b="0" i="0" dirty="0">
                <a:solidFill>
                  <a:srgbClr val="1A1A1A"/>
                </a:solidFill>
                <a:effectLst/>
              </a:rPr>
              <a:t>A1, A2, B1, B2, C1 și C2</a:t>
            </a:r>
            <a:r>
              <a:rPr lang="ro-RO" sz="1800" b="0" i="0" dirty="0">
                <a:solidFill>
                  <a:srgbClr val="1A1A1A"/>
                </a:solidFill>
                <a:effectLst/>
              </a:rPr>
              <a:t>, este </a:t>
            </a:r>
            <a:r>
              <a:rPr lang="en-US" sz="1800" b="0" i="0" dirty="0" err="1">
                <a:solidFill>
                  <a:srgbClr val="1A1A1A"/>
                </a:solidFill>
                <a:effectLst/>
              </a:rPr>
              <a:t>progresi</a:t>
            </a:r>
            <a:r>
              <a:rPr lang="ro-RO" sz="1800" b="0" i="0" dirty="0">
                <a:solidFill>
                  <a:srgbClr val="1A1A1A"/>
                </a:solidFill>
                <a:effectLst/>
              </a:rPr>
              <a:t>a</a:t>
            </a:r>
            <a:r>
              <a:rPr lang="en-US" sz="1800" b="0" i="0" dirty="0">
                <a:solidFill>
                  <a:srgbClr val="1A1A1A"/>
                </a:solidFill>
                <a:effectLst/>
              </a:rPr>
              <a:t> </a:t>
            </a:r>
            <a:r>
              <a:rPr lang="en-US" sz="1800" b="0" i="0" dirty="0" err="1">
                <a:solidFill>
                  <a:srgbClr val="1A1A1A"/>
                </a:solidFill>
                <a:effectLst/>
              </a:rPr>
              <a:t>urmărită</a:t>
            </a:r>
            <a:r>
              <a:rPr lang="ro-RO" sz="1800" b="0" i="0" dirty="0">
                <a:solidFill>
                  <a:srgbClr val="1A1A1A"/>
                </a:solidFill>
                <a:effectLst/>
              </a:rPr>
              <a:t> și</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cadrul</a:t>
            </a:r>
            <a:r>
              <a:rPr lang="en-US" sz="1800" b="0" i="0" dirty="0">
                <a:solidFill>
                  <a:srgbClr val="1A1A1A"/>
                </a:solidFill>
                <a:effectLst/>
              </a:rPr>
              <a:t> </a:t>
            </a:r>
            <a:r>
              <a:rPr lang="en-US" sz="1800" b="0" i="0" dirty="0" err="1">
                <a:solidFill>
                  <a:srgbClr val="1A1A1A"/>
                </a:solidFill>
                <a:effectLst/>
              </a:rPr>
              <a:t>cursurilor</a:t>
            </a:r>
            <a:r>
              <a:rPr lang="en-US" sz="1800" b="0" i="0" dirty="0">
                <a:solidFill>
                  <a:srgbClr val="1A1A1A"/>
                </a:solidFill>
                <a:effectLst/>
              </a:rPr>
              <a:t> de </a:t>
            </a:r>
            <a:r>
              <a:rPr lang="en-US" sz="1800" b="0" i="0" dirty="0" err="1">
                <a:solidFill>
                  <a:srgbClr val="1A1A1A"/>
                </a:solidFill>
                <a:effectLst/>
              </a:rPr>
              <a:t>limbă</a:t>
            </a:r>
            <a:r>
              <a:rPr lang="en-US" sz="1800" b="0" i="0" dirty="0">
                <a:solidFill>
                  <a:srgbClr val="1A1A1A"/>
                </a:solidFill>
                <a:effectLst/>
              </a:rPr>
              <a:t> de la </a:t>
            </a:r>
            <a:r>
              <a:rPr lang="en-US" sz="1800" b="0" i="0" dirty="0" err="1">
                <a:solidFill>
                  <a:srgbClr val="1A1A1A"/>
                </a:solidFill>
                <a:effectLst/>
              </a:rPr>
              <a:t>Institutul</a:t>
            </a:r>
            <a:r>
              <a:rPr lang="en-US" sz="1800" b="0" i="0" dirty="0">
                <a:solidFill>
                  <a:srgbClr val="1A1A1A"/>
                </a:solidFill>
                <a:effectLst/>
              </a:rPr>
              <a:t> Italian de </a:t>
            </a:r>
            <a:r>
              <a:rPr lang="en-US" sz="1800" b="0" i="0" dirty="0" err="1">
                <a:solidFill>
                  <a:srgbClr val="1A1A1A"/>
                </a:solidFill>
                <a:effectLst/>
              </a:rPr>
              <a:t>Cultură</a:t>
            </a:r>
            <a:r>
              <a:rPr lang="en-US" sz="1800" dirty="0">
                <a:solidFill>
                  <a:srgbClr val="1A1A1A"/>
                </a:solidFill>
              </a:rPr>
              <a:t>.</a:t>
            </a:r>
            <a:endParaRPr lang="ro-RO" sz="1800" dirty="0">
              <a:solidFill>
                <a:srgbClr val="1A1A1A"/>
              </a:solidFill>
            </a:endParaRPr>
          </a:p>
          <a:p>
            <a:pPr marL="0" indent="0" algn="just">
              <a:lnSpc>
                <a:spcPct val="107000"/>
              </a:lnSpc>
              <a:spcBef>
                <a:spcPts val="0"/>
              </a:spcBef>
              <a:spcAft>
                <a:spcPts val="800"/>
              </a:spcAft>
              <a:buNone/>
            </a:pPr>
            <a:r>
              <a:rPr lang="en-US" sz="1800" dirty="0" err="1">
                <a:solidFill>
                  <a:srgbClr val="1A1A1A"/>
                </a:solidFill>
              </a:rPr>
              <a:t>Institutul</a:t>
            </a:r>
            <a:r>
              <a:rPr lang="en-US" sz="1800" dirty="0">
                <a:solidFill>
                  <a:srgbClr val="1A1A1A"/>
                </a:solidFill>
              </a:rPr>
              <a:t> </a:t>
            </a:r>
            <a:r>
              <a:rPr lang="en-US" sz="1800" dirty="0" err="1">
                <a:solidFill>
                  <a:srgbClr val="1A1A1A"/>
                </a:solidFill>
              </a:rPr>
              <a:t>organizează</a:t>
            </a:r>
            <a:r>
              <a:rPr lang="en-US" sz="1800" dirty="0">
                <a:solidFill>
                  <a:srgbClr val="1A1A1A"/>
                </a:solidFill>
              </a:rPr>
              <a:t>, la </a:t>
            </a:r>
            <a:r>
              <a:rPr lang="en-US" sz="1800" dirty="0" err="1">
                <a:solidFill>
                  <a:srgbClr val="1A1A1A"/>
                </a:solidFill>
              </a:rPr>
              <a:t>cerere</a:t>
            </a:r>
            <a:r>
              <a:rPr lang="en-US" sz="1800" dirty="0">
                <a:solidFill>
                  <a:srgbClr val="1A1A1A"/>
                </a:solidFill>
              </a:rPr>
              <a:t>, și </a:t>
            </a:r>
            <a:r>
              <a:rPr lang="en-US" sz="1800" dirty="0" err="1">
                <a:solidFill>
                  <a:srgbClr val="1A1A1A"/>
                </a:solidFill>
              </a:rPr>
              <a:t>cursuri</a:t>
            </a:r>
            <a:r>
              <a:rPr lang="en-US" sz="1800" dirty="0">
                <a:solidFill>
                  <a:srgbClr val="1A1A1A"/>
                </a:solidFill>
              </a:rPr>
              <a:t> </a:t>
            </a:r>
            <a:r>
              <a:rPr lang="en-US" sz="1800" dirty="0" err="1">
                <a:solidFill>
                  <a:srgbClr val="1A1A1A"/>
                </a:solidFill>
              </a:rPr>
              <a:t>pentru</a:t>
            </a:r>
            <a:r>
              <a:rPr lang="en-US" sz="1800" dirty="0">
                <a:solidFill>
                  <a:srgbClr val="1A1A1A"/>
                </a:solidFill>
              </a:rPr>
              <a:t> </a:t>
            </a:r>
            <a:r>
              <a:rPr lang="en-US" sz="1800" dirty="0" err="1">
                <a:solidFill>
                  <a:srgbClr val="1A1A1A"/>
                </a:solidFill>
              </a:rPr>
              <a:t>limbaje</a:t>
            </a:r>
            <a:r>
              <a:rPr lang="en-US" sz="1800" dirty="0">
                <a:solidFill>
                  <a:srgbClr val="1A1A1A"/>
                </a:solidFill>
              </a:rPr>
              <a:t> </a:t>
            </a:r>
            <a:r>
              <a:rPr lang="en-US" sz="1800" dirty="0" err="1">
                <a:solidFill>
                  <a:srgbClr val="1A1A1A"/>
                </a:solidFill>
              </a:rPr>
              <a:t>sectoriale</a:t>
            </a:r>
            <a:r>
              <a:rPr lang="en-US" sz="1800" dirty="0">
                <a:solidFill>
                  <a:srgbClr val="1A1A1A"/>
                </a:solidFill>
              </a:rPr>
              <a:t> (</a:t>
            </a:r>
            <a:r>
              <a:rPr lang="en-US" sz="1800" dirty="0" err="1">
                <a:solidFill>
                  <a:srgbClr val="1A1A1A"/>
                </a:solidFill>
              </a:rPr>
              <a:t>italiana</a:t>
            </a:r>
            <a:r>
              <a:rPr lang="en-US" sz="1800" dirty="0">
                <a:solidFill>
                  <a:srgbClr val="1A1A1A"/>
                </a:solidFill>
              </a:rPr>
              <a:t> </a:t>
            </a:r>
            <a:r>
              <a:rPr lang="en-US" sz="1800" dirty="0" err="1">
                <a:solidFill>
                  <a:srgbClr val="1A1A1A"/>
                </a:solidFill>
              </a:rPr>
              <a:t>pentru</a:t>
            </a:r>
            <a:r>
              <a:rPr lang="en-US" sz="1800" dirty="0">
                <a:solidFill>
                  <a:srgbClr val="1A1A1A"/>
                </a:solidFill>
              </a:rPr>
              <a:t> </a:t>
            </a:r>
            <a:r>
              <a:rPr lang="en-US" sz="1800" dirty="0" err="1">
                <a:solidFill>
                  <a:srgbClr val="1A1A1A"/>
                </a:solidFill>
              </a:rPr>
              <a:t>medicină</a:t>
            </a:r>
            <a:r>
              <a:rPr lang="en-US" sz="1800" dirty="0">
                <a:solidFill>
                  <a:srgbClr val="1A1A1A"/>
                </a:solidFill>
              </a:rPr>
              <a:t>, </a:t>
            </a:r>
            <a:r>
              <a:rPr lang="en-US" sz="1800" dirty="0" err="1">
                <a:solidFill>
                  <a:srgbClr val="1A1A1A"/>
                </a:solidFill>
              </a:rPr>
              <a:t>italiana</a:t>
            </a:r>
            <a:r>
              <a:rPr lang="en-US" sz="1800" dirty="0">
                <a:solidFill>
                  <a:srgbClr val="1A1A1A"/>
                </a:solidFill>
              </a:rPr>
              <a:t> </a:t>
            </a:r>
            <a:r>
              <a:rPr lang="en-US" sz="1800" dirty="0" err="1">
                <a:solidFill>
                  <a:srgbClr val="1A1A1A"/>
                </a:solidFill>
              </a:rPr>
              <a:t>juridică</a:t>
            </a:r>
            <a:r>
              <a:rPr lang="ro-RO" sz="1800" dirty="0">
                <a:solidFill>
                  <a:srgbClr val="1A1A1A"/>
                </a:solidFill>
              </a:rPr>
              <a:t>, etc.</a:t>
            </a:r>
            <a:r>
              <a:rPr lang="en-US" sz="1800" dirty="0">
                <a:solidFill>
                  <a:srgbClr val="1A1A1A"/>
                </a:solidFill>
              </a:rPr>
              <a:t>)</a:t>
            </a:r>
            <a:endParaRPr lang="ro-RO" sz="1800" kern="0" dirty="0">
              <a:solidFill>
                <a:srgbClr val="1A1A1A"/>
              </a:solidFill>
              <a:effectLst/>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800"/>
              </a:spcAft>
              <a:buNone/>
            </a:pPr>
            <a:r>
              <a:rPr lang="it-IT" sz="1800" kern="0" dirty="0" err="1">
                <a:solidFill>
                  <a:srgbClr val="1A1A1A"/>
                </a:solidFill>
                <a:effectLst/>
                <a:ea typeface="Times New Roman" panose="02020603050405020304" pitchFamily="18" charset="0"/>
                <a:cs typeface="Times New Roman" panose="02020603050405020304" pitchFamily="18" charset="0"/>
              </a:rPr>
              <a:t>Modalități</a:t>
            </a:r>
            <a:r>
              <a:rPr lang="ro-RO" sz="1800" kern="0" dirty="0">
                <a:solidFill>
                  <a:srgbClr val="1A1A1A"/>
                </a:solidFill>
                <a:ea typeface="Times New Roman" panose="02020603050405020304" pitchFamily="18" charset="0"/>
                <a:cs typeface="Times New Roman" panose="02020603050405020304" pitchFamily="18" charset="0"/>
              </a:rPr>
              <a:t>le de predare includ </a:t>
            </a:r>
            <a:r>
              <a:rPr lang="ro-RO" sz="1800" b="1" kern="0" dirty="0">
                <a:solidFill>
                  <a:srgbClr val="1A1A1A"/>
                </a:solidFill>
                <a:effectLst/>
                <a:ea typeface="Times New Roman" panose="02020603050405020304" pitchFamily="18" charset="0"/>
                <a:cs typeface="Times New Roman" panose="02020603050405020304" pitchFamily="18" charset="0"/>
              </a:rPr>
              <a:t>cursuri</a:t>
            </a:r>
            <a:r>
              <a:rPr lang="it-IT" sz="1800" b="1" kern="0" dirty="0">
                <a:solidFill>
                  <a:srgbClr val="1A1A1A"/>
                </a:solidFill>
                <a:effectLst/>
                <a:ea typeface="Times New Roman" panose="02020603050405020304" pitchFamily="18" charset="0"/>
                <a:cs typeface="Times New Roman" panose="02020603050405020304" pitchFamily="18" charset="0"/>
              </a:rPr>
              <a:t> cu </a:t>
            </a:r>
            <a:r>
              <a:rPr lang="it-IT" sz="1800" b="1" kern="0" dirty="0" err="1">
                <a:solidFill>
                  <a:srgbClr val="1A1A1A"/>
                </a:solidFill>
                <a:effectLst/>
                <a:ea typeface="Times New Roman" panose="02020603050405020304" pitchFamily="18" charset="0"/>
                <a:cs typeface="Times New Roman" panose="02020603050405020304" pitchFamily="18" charset="0"/>
              </a:rPr>
              <a:t>prezență</a:t>
            </a:r>
            <a:r>
              <a:rPr lang="it-IT" sz="1800" b="1" kern="0" dirty="0">
                <a:solidFill>
                  <a:srgbClr val="1A1A1A"/>
                </a:solidFill>
                <a:effectLst/>
                <a:ea typeface="Times New Roman" panose="02020603050405020304" pitchFamily="18" charset="0"/>
                <a:cs typeface="Times New Roman" panose="02020603050405020304" pitchFamily="18" charset="0"/>
              </a:rPr>
              <a:t> </a:t>
            </a:r>
            <a:r>
              <a:rPr lang="it-IT" sz="1800" b="1" kern="0" dirty="0" err="1">
                <a:solidFill>
                  <a:srgbClr val="1A1A1A"/>
                </a:solidFill>
                <a:effectLst/>
                <a:ea typeface="Times New Roman" panose="02020603050405020304" pitchFamily="18" charset="0"/>
                <a:cs typeface="Times New Roman" panose="02020603050405020304" pitchFamily="18" charset="0"/>
              </a:rPr>
              <a:t>fizică</a:t>
            </a:r>
            <a:r>
              <a:rPr lang="it-IT" sz="1800" b="1" kern="0" dirty="0">
                <a:solidFill>
                  <a:srgbClr val="1A1A1A"/>
                </a:solidFill>
                <a:effectLst/>
                <a:ea typeface="Times New Roman" panose="02020603050405020304" pitchFamily="18" charset="0"/>
                <a:cs typeface="Times New Roman" panose="02020603050405020304" pitchFamily="18" charset="0"/>
              </a:rPr>
              <a:t> </a:t>
            </a:r>
            <a:r>
              <a:rPr lang="ro-RO" sz="1800" kern="0" dirty="0">
                <a:solidFill>
                  <a:srgbClr val="1A1A1A"/>
                </a:solidFill>
                <a:effectLst/>
                <a:ea typeface="Times New Roman" panose="02020603050405020304" pitchFamily="18" charset="0"/>
                <a:cs typeface="Times New Roman" panose="02020603050405020304" pitchFamily="18" charset="0"/>
              </a:rPr>
              <a:t>la sediul Institutului, </a:t>
            </a:r>
            <a:r>
              <a:rPr lang="it-IT" sz="1800" kern="0" dirty="0" err="1">
                <a:solidFill>
                  <a:srgbClr val="1A1A1A"/>
                </a:solidFill>
                <a:effectLst/>
                <a:ea typeface="Times New Roman" panose="02020603050405020304" pitchFamily="18" charset="0"/>
                <a:cs typeface="Times New Roman" panose="02020603050405020304" pitchFamily="18" charset="0"/>
              </a:rPr>
              <a:t>sau</a:t>
            </a:r>
            <a:r>
              <a:rPr lang="it-IT" sz="1800" kern="0" dirty="0">
                <a:solidFill>
                  <a:srgbClr val="1A1A1A"/>
                </a:solidFill>
                <a:effectLst/>
                <a:ea typeface="Times New Roman" panose="02020603050405020304" pitchFamily="18" charset="0"/>
                <a:cs typeface="Times New Roman" panose="02020603050405020304" pitchFamily="18" charset="0"/>
              </a:rPr>
              <a:t> </a:t>
            </a:r>
            <a:r>
              <a:rPr lang="ro-RO" sz="1800" b="1" kern="0" dirty="0">
                <a:solidFill>
                  <a:srgbClr val="1A1A1A"/>
                </a:solidFill>
                <a:effectLst/>
                <a:ea typeface="Times New Roman" panose="02020603050405020304" pitchFamily="18" charset="0"/>
                <a:cs typeface="Times New Roman" panose="02020603050405020304" pitchFamily="18" charset="0"/>
              </a:rPr>
              <a:t>cursuri </a:t>
            </a:r>
            <a:r>
              <a:rPr lang="it-IT" sz="1800" b="1" kern="0" dirty="0">
                <a:solidFill>
                  <a:srgbClr val="1A1A1A"/>
                </a:solidFill>
                <a:effectLst/>
                <a:ea typeface="Times New Roman" panose="02020603050405020304" pitchFamily="18" charset="0"/>
                <a:cs typeface="Times New Roman" panose="02020603050405020304" pitchFamily="18" charset="0"/>
              </a:rPr>
              <a:t>online</a:t>
            </a:r>
            <a:r>
              <a:rPr lang="ro-RO" sz="1800" b="1" kern="0" dirty="0">
                <a:solidFill>
                  <a:srgbClr val="1A1A1A"/>
                </a:solidFill>
                <a:effectLst/>
                <a:ea typeface="Times New Roman" panose="02020603050405020304" pitchFamily="18" charset="0"/>
                <a:cs typeface="Times New Roman" panose="02020603050405020304" pitchFamily="18" charset="0"/>
              </a:rPr>
              <a:t> </a:t>
            </a:r>
            <a:r>
              <a:rPr lang="ro-RO" sz="1800" kern="0" dirty="0">
                <a:solidFill>
                  <a:srgbClr val="1A1A1A"/>
                </a:solidFill>
                <a:effectLst/>
                <a:ea typeface="Times New Roman" panose="02020603050405020304" pitchFamily="18" charset="0"/>
                <a:cs typeface="Times New Roman" panose="02020603050405020304" pitchFamily="18" charset="0"/>
              </a:rPr>
              <a:t>(accesibile, astfel, și persoanelor interesate de frecventarea cursurilor de limbă italiană de la distanță).</a:t>
            </a:r>
          </a:p>
          <a:p>
            <a:pPr marL="0" indent="0" algn="just">
              <a:lnSpc>
                <a:spcPct val="107000"/>
              </a:lnSpc>
              <a:spcBef>
                <a:spcPts val="0"/>
              </a:spcBef>
              <a:spcAft>
                <a:spcPts val="800"/>
              </a:spcAft>
              <a:buNone/>
            </a:pPr>
            <a:endParaRPr lang="en-US" sz="1800" kern="100" dirty="0">
              <a:solidFill>
                <a:srgbClr val="1A1A1A"/>
              </a:solidFill>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918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4CCF9-FF96-2D17-480F-186BFBD54261}"/>
              </a:ext>
            </a:extLst>
          </p:cNvPr>
          <p:cNvSpPr>
            <a:spLocks noGrp="1"/>
          </p:cNvSpPr>
          <p:nvPr>
            <p:ph type="title"/>
          </p:nvPr>
        </p:nvSpPr>
        <p:spPr/>
        <p:txBody>
          <a:bodyPr>
            <a:normAutofit/>
          </a:bodyPr>
          <a:lstStyle/>
          <a:p>
            <a:pPr algn="ctr"/>
            <a:r>
              <a:rPr lang="ro-RO" sz="2400" dirty="0">
                <a:latin typeface="+mn-lt"/>
              </a:rPr>
              <a:t>Cereri de achiziție și furnizare de cărți și materiale educaționale</a:t>
            </a:r>
            <a:endParaRPr lang="en-US" sz="2000" dirty="0"/>
          </a:p>
        </p:txBody>
      </p:sp>
      <p:sp>
        <p:nvSpPr>
          <p:cNvPr id="3" name="Content Placeholder 2">
            <a:extLst>
              <a:ext uri="{FF2B5EF4-FFF2-40B4-BE49-F238E27FC236}">
                <a16:creationId xmlns:a16="http://schemas.microsoft.com/office/drawing/2014/main" id="{9AC78A44-914F-1FFF-D527-71879AC072FD}"/>
              </a:ext>
            </a:extLst>
          </p:cNvPr>
          <p:cNvSpPr>
            <a:spLocks noGrp="1"/>
          </p:cNvSpPr>
          <p:nvPr>
            <p:ph idx="1"/>
          </p:nvPr>
        </p:nvSpPr>
        <p:spPr/>
        <p:txBody>
          <a:bodyPr>
            <a:normAutofit/>
          </a:bodyPr>
          <a:lstStyle/>
          <a:p>
            <a:pPr marL="0" indent="0" algn="just">
              <a:buNone/>
            </a:pPr>
            <a:endParaRPr lang="ro-RO" sz="1800" dirty="0"/>
          </a:p>
          <a:p>
            <a:pPr marL="0" indent="0" algn="just">
              <a:buNone/>
            </a:pPr>
            <a:r>
              <a:rPr lang="ro-RO" sz="1800" dirty="0"/>
              <a:t>În primul trimestru al fiecărui an, Ministerul Afacerilor Externe </a:t>
            </a:r>
            <a:r>
              <a:rPr lang="it-IT" sz="1800" kern="100" dirty="0">
                <a:solidFill>
                  <a:srgbClr val="1A1A1A"/>
                </a:solidFill>
                <a:effectLst/>
                <a:ea typeface="Calibri" panose="020F0502020204030204" pitchFamily="34" charset="0"/>
                <a:cs typeface="Times New Roman" panose="02020603050405020304" pitchFamily="18" charset="0"/>
              </a:rPr>
              <a:t>și al </a:t>
            </a:r>
            <a:r>
              <a:rPr lang="it-IT" sz="1800" kern="100" dirty="0" err="1">
                <a:solidFill>
                  <a:srgbClr val="1A1A1A"/>
                </a:solidFill>
                <a:effectLst/>
                <a:ea typeface="Calibri" panose="020F0502020204030204" pitchFamily="34" charset="0"/>
                <a:cs typeface="Times New Roman" panose="02020603050405020304" pitchFamily="18" charset="0"/>
              </a:rPr>
              <a:t>Cooperării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Internaționale</a:t>
            </a:r>
            <a:r>
              <a:rPr lang="it-IT" sz="1800" kern="100" dirty="0">
                <a:solidFill>
                  <a:srgbClr val="1A1A1A"/>
                </a:solidFill>
                <a:effectLst/>
                <a:ea typeface="Calibri" panose="020F0502020204030204" pitchFamily="34" charset="0"/>
                <a:cs typeface="Times New Roman" panose="02020603050405020304" pitchFamily="18" charset="0"/>
              </a:rPr>
              <a:t> </a:t>
            </a:r>
            <a:r>
              <a:rPr lang="ro-RO" sz="1800" kern="100" dirty="0">
                <a:solidFill>
                  <a:srgbClr val="1A1A1A"/>
                </a:solidFill>
                <a:ea typeface="Calibri" panose="020F0502020204030204" pitchFamily="34" charset="0"/>
                <a:cs typeface="Times New Roman" panose="02020603050405020304" pitchFamily="18" charset="0"/>
              </a:rPr>
              <a:t>din Italia</a:t>
            </a:r>
            <a:r>
              <a:rPr lang="ro-RO" sz="1800" dirty="0"/>
              <a:t>, prin Institutul Italian de Cultură din București, anunță data de începere și modalitatea de desfășurare a procedurii anuale de colectare a cererilor de achiziție și furnizare de cărți și materiale educaționale, inclusiv în format digital, transmise de către școlile, liceele și universitățile din țară, cu scopul de a sprijini predarea limbii italiene. Pentru a fi anunțați, cei interesați trebuie să se regăsească în baza de date a IIC București. </a:t>
            </a:r>
            <a:endParaRPr lang="ro-RO" sz="1800" dirty="0">
              <a:effectLst/>
              <a:ea typeface="Calibri" panose="020F0502020204030204" pitchFamily="34" charset="0"/>
            </a:endParaRPr>
          </a:p>
          <a:p>
            <a:pPr marL="0" indent="0" algn="just">
              <a:buNone/>
            </a:pPr>
            <a:r>
              <a:rPr lang="it-IT" sz="1800" dirty="0" err="1">
                <a:effectLst/>
                <a:ea typeface="Calibri" panose="020F0502020204030204" pitchFamily="34" charset="0"/>
              </a:rPr>
              <a:t>Instituțiile</a:t>
            </a:r>
            <a:r>
              <a:rPr lang="it-IT" sz="1800" dirty="0">
                <a:effectLst/>
                <a:ea typeface="Calibri" panose="020F0502020204030204" pitchFamily="34" charset="0"/>
              </a:rPr>
              <a:t> de </a:t>
            </a:r>
            <a:r>
              <a:rPr lang="it-IT" sz="1800" dirty="0" err="1">
                <a:effectLst/>
                <a:ea typeface="Calibri" panose="020F0502020204030204" pitchFamily="34" charset="0"/>
              </a:rPr>
              <a:t>învățământ</a:t>
            </a:r>
            <a:r>
              <a:rPr lang="it-IT" sz="1800" dirty="0">
                <a:effectLst/>
                <a:ea typeface="Calibri" panose="020F0502020204030204" pitchFamily="34" charset="0"/>
              </a:rPr>
              <a:t> și/</a:t>
            </a:r>
            <a:r>
              <a:rPr lang="it-IT" sz="1800" dirty="0" err="1">
                <a:effectLst/>
                <a:ea typeface="Calibri" panose="020F0502020204030204" pitchFamily="34" charset="0"/>
              </a:rPr>
              <a:t>sau</a:t>
            </a:r>
            <a:r>
              <a:rPr lang="it-IT" sz="1800" dirty="0">
                <a:effectLst/>
                <a:ea typeface="Calibri" panose="020F0502020204030204" pitchFamily="34" charset="0"/>
              </a:rPr>
              <a:t> </a:t>
            </a:r>
            <a:r>
              <a:rPr lang="it-IT" sz="1800" dirty="0" err="1">
                <a:effectLst/>
                <a:ea typeface="Calibri" panose="020F0502020204030204" pitchFamily="34" charset="0"/>
              </a:rPr>
              <a:t>universitățile</a:t>
            </a:r>
            <a:r>
              <a:rPr lang="it-IT" sz="1800" dirty="0">
                <a:effectLst/>
                <a:ea typeface="Calibri" panose="020F0502020204030204" pitchFamily="34" charset="0"/>
              </a:rPr>
              <a:t> </a:t>
            </a:r>
            <a:r>
              <a:rPr lang="ro-RO" sz="1800" dirty="0">
                <a:ea typeface="Calibri" panose="020F0502020204030204" pitchFamily="34" charset="0"/>
              </a:rPr>
              <a:t>ale căror cereri sunt acceptate, urmând să </a:t>
            </a:r>
            <a:r>
              <a:rPr lang="ro-RO" sz="1800" dirty="0">
                <a:effectLst/>
                <a:ea typeface="Calibri" panose="020F0502020204030204" pitchFamily="34" charset="0"/>
              </a:rPr>
              <a:t>primească</a:t>
            </a:r>
            <a:r>
              <a:rPr lang="it-IT" sz="1800" dirty="0">
                <a:effectLst/>
                <a:ea typeface="Calibri" panose="020F0502020204030204" pitchFamily="34" charset="0"/>
              </a:rPr>
              <a:t> </a:t>
            </a:r>
            <a:r>
              <a:rPr lang="it-IT" sz="1800" dirty="0" err="1">
                <a:effectLst/>
                <a:ea typeface="Calibri" panose="020F0502020204030204" pitchFamily="34" charset="0"/>
              </a:rPr>
              <a:t>materialele</a:t>
            </a:r>
            <a:r>
              <a:rPr lang="it-IT" sz="1800" dirty="0">
                <a:effectLst/>
                <a:ea typeface="Calibri" panose="020F0502020204030204" pitchFamily="34" charset="0"/>
              </a:rPr>
              <a:t> </a:t>
            </a:r>
            <a:r>
              <a:rPr lang="it-IT" sz="1800" dirty="0" err="1">
                <a:effectLst/>
                <a:ea typeface="Calibri" panose="020F0502020204030204" pitchFamily="34" charset="0"/>
              </a:rPr>
              <a:t>didactice</a:t>
            </a:r>
            <a:r>
              <a:rPr lang="it-IT" sz="1800" dirty="0">
                <a:ea typeface="Calibri" panose="020F0502020204030204" pitchFamily="34" charset="0"/>
              </a:rPr>
              <a:t> </a:t>
            </a:r>
            <a:r>
              <a:rPr lang="ro-RO" sz="1800" dirty="0">
                <a:ea typeface="Calibri" panose="020F0502020204030204" pitchFamily="34" charset="0"/>
              </a:rPr>
              <a:t>(</a:t>
            </a:r>
            <a:r>
              <a:rPr lang="it-IT" sz="1800" dirty="0" err="1">
                <a:ea typeface="Calibri" panose="020F0502020204030204" pitchFamily="34" charset="0"/>
              </a:rPr>
              <a:t>cărți</a:t>
            </a:r>
            <a:r>
              <a:rPr lang="it-IT" sz="1800" dirty="0">
                <a:ea typeface="Calibri" panose="020F0502020204030204" pitchFamily="34" charset="0"/>
              </a:rPr>
              <a:t> și materiale </a:t>
            </a:r>
            <a:r>
              <a:rPr lang="it-IT" sz="1800" dirty="0" err="1">
                <a:ea typeface="Calibri" panose="020F0502020204030204" pitchFamily="34" charset="0"/>
              </a:rPr>
              <a:t>educaționale</a:t>
            </a:r>
            <a:r>
              <a:rPr lang="it-IT" sz="1800" dirty="0">
                <a:ea typeface="Calibri" panose="020F0502020204030204" pitchFamily="34" charset="0"/>
              </a:rPr>
              <a:t>, </a:t>
            </a:r>
            <a:r>
              <a:rPr lang="ro-RO" sz="1800" dirty="0">
                <a:ea typeface="Calibri" panose="020F0502020204030204" pitchFamily="34" charset="0"/>
              </a:rPr>
              <a:t>chiar și</a:t>
            </a:r>
            <a:r>
              <a:rPr lang="it-IT" sz="1800" dirty="0">
                <a:ea typeface="Calibri" panose="020F0502020204030204" pitchFamily="34" charset="0"/>
              </a:rPr>
              <a:t> </a:t>
            </a:r>
            <a:r>
              <a:rPr lang="it-IT" sz="1800" dirty="0" err="1">
                <a:ea typeface="Calibri" panose="020F0502020204030204" pitchFamily="34" charset="0"/>
              </a:rPr>
              <a:t>în</a:t>
            </a:r>
            <a:r>
              <a:rPr lang="it-IT" sz="1800" dirty="0">
                <a:ea typeface="Calibri" panose="020F0502020204030204" pitchFamily="34" charset="0"/>
              </a:rPr>
              <a:t> format </a:t>
            </a:r>
            <a:r>
              <a:rPr lang="it-IT" sz="1800" dirty="0" err="1">
                <a:ea typeface="Calibri" panose="020F0502020204030204" pitchFamily="34" charset="0"/>
              </a:rPr>
              <a:t>digital</a:t>
            </a:r>
            <a:r>
              <a:rPr lang="ro-RO" sz="1800" dirty="0">
                <a:ea typeface="Calibri" panose="020F0502020204030204" pitchFamily="34" charset="0"/>
              </a:rPr>
              <a:t>)</a:t>
            </a:r>
            <a:r>
              <a:rPr lang="it-IT" sz="1800" dirty="0">
                <a:ea typeface="Calibri" panose="020F0502020204030204" pitchFamily="34" charset="0"/>
              </a:rPr>
              <a:t> </a:t>
            </a:r>
            <a:r>
              <a:rPr lang="it-IT" sz="1800" dirty="0" err="1">
                <a:ea typeface="Calibri" panose="020F0502020204030204" pitchFamily="34" charset="0"/>
              </a:rPr>
              <a:t>sunt</a:t>
            </a:r>
            <a:r>
              <a:rPr lang="it-IT" sz="1800" dirty="0">
                <a:ea typeface="Calibri" panose="020F0502020204030204" pitchFamily="34" charset="0"/>
              </a:rPr>
              <a:t> </a:t>
            </a:r>
            <a:r>
              <a:rPr lang="ro-RO" sz="1800" dirty="0">
                <a:ea typeface="Calibri" panose="020F0502020204030204" pitchFamily="34" charset="0"/>
              </a:rPr>
              <a:t>cele </a:t>
            </a:r>
            <a:r>
              <a:rPr lang="it-IT" sz="1800" dirty="0" err="1">
                <a:effectLst/>
                <a:ea typeface="Calibri" panose="020F0502020204030204" pitchFamily="34" charset="0"/>
              </a:rPr>
              <a:t>exclusiv</a:t>
            </a:r>
            <a:r>
              <a:rPr lang="it-IT" sz="1800" dirty="0">
                <a:effectLst/>
                <a:ea typeface="Calibri" panose="020F0502020204030204" pitchFamily="34" charset="0"/>
              </a:rPr>
              <a:t> </a:t>
            </a:r>
            <a:r>
              <a:rPr lang="it-IT" sz="1800" dirty="0" err="1">
                <a:effectLst/>
                <a:ea typeface="Calibri" panose="020F0502020204030204" pitchFamily="34" charset="0"/>
              </a:rPr>
              <a:t>publice</a:t>
            </a:r>
            <a:r>
              <a:rPr lang="it-IT" sz="1800" dirty="0">
                <a:effectLst/>
                <a:ea typeface="Calibri" panose="020F0502020204030204" pitchFamily="34" charset="0"/>
              </a:rPr>
              <a:t>, de </a:t>
            </a:r>
            <a:r>
              <a:rPr lang="it-IT" sz="1800" dirty="0" err="1">
                <a:effectLst/>
                <a:ea typeface="Calibri" panose="020F0502020204030204" pitchFamily="34" charset="0"/>
              </a:rPr>
              <a:t>stat</a:t>
            </a:r>
            <a:r>
              <a:rPr lang="it-IT" sz="1800" dirty="0">
                <a:effectLst/>
                <a:ea typeface="Calibri" panose="020F0502020204030204" pitchFamily="34" charset="0"/>
              </a:rPr>
              <a:t> </a:t>
            </a:r>
            <a:r>
              <a:rPr lang="it-IT" sz="1800" dirty="0" err="1">
                <a:effectLst/>
                <a:ea typeface="Calibri" panose="020F0502020204030204" pitchFamily="34" charset="0"/>
              </a:rPr>
              <a:t>sau</a:t>
            </a:r>
            <a:r>
              <a:rPr lang="it-IT" sz="1800" dirty="0">
                <a:effectLst/>
                <a:ea typeface="Calibri" panose="020F0502020204030204" pitchFamily="34" charset="0"/>
              </a:rPr>
              <a:t> </a:t>
            </a:r>
            <a:r>
              <a:rPr lang="it-IT" sz="1800" dirty="0" err="1">
                <a:effectLst/>
                <a:ea typeface="Calibri" panose="020F0502020204030204" pitchFamily="34" charset="0"/>
              </a:rPr>
              <a:t>recunoscute</a:t>
            </a:r>
            <a:r>
              <a:rPr lang="it-IT" sz="1800" dirty="0">
                <a:effectLst/>
                <a:ea typeface="Calibri" panose="020F0502020204030204" pitchFamily="34" charset="0"/>
              </a:rPr>
              <a:t> </a:t>
            </a:r>
            <a:r>
              <a:rPr lang="it-IT" sz="1800" dirty="0" err="1">
                <a:effectLst/>
                <a:ea typeface="Calibri" panose="020F0502020204030204" pitchFamily="34" charset="0"/>
              </a:rPr>
              <a:t>legal</a:t>
            </a:r>
            <a:r>
              <a:rPr lang="it-IT" sz="1800" dirty="0">
                <a:effectLst/>
                <a:ea typeface="Calibri" panose="020F0502020204030204" pitchFamily="34" charset="0"/>
              </a:rPr>
              <a:t>.</a:t>
            </a:r>
            <a:endParaRPr lang="ro-RO" sz="1800" dirty="0">
              <a:effectLst/>
              <a:ea typeface="Calibri" panose="020F0502020204030204" pitchFamily="34" charset="0"/>
            </a:endParaRPr>
          </a:p>
          <a:p>
            <a:pPr marL="0" indent="0" algn="just">
              <a:buNone/>
            </a:pPr>
            <a:r>
              <a:rPr lang="it-IT" sz="1800" dirty="0" err="1">
                <a:effectLst/>
                <a:ea typeface="Calibri" panose="020F0502020204030204" pitchFamily="34" charset="0"/>
              </a:rPr>
              <a:t>Solicitările</a:t>
            </a:r>
            <a:r>
              <a:rPr lang="it-IT" sz="1800" dirty="0">
                <a:effectLst/>
                <a:ea typeface="Calibri" panose="020F0502020204030204" pitchFamily="34" charset="0"/>
              </a:rPr>
              <a:t> de la </a:t>
            </a:r>
            <a:r>
              <a:rPr lang="ro-RO" sz="1800" dirty="0">
                <a:ea typeface="Calibri" panose="020F0502020204030204" pitchFamily="34" charset="0"/>
              </a:rPr>
              <a:t>instutiții</a:t>
            </a:r>
            <a:r>
              <a:rPr lang="it-IT" sz="1800" dirty="0">
                <a:effectLst/>
                <a:ea typeface="Calibri" panose="020F0502020204030204" pitchFamily="34" charset="0"/>
              </a:rPr>
              <a:t> care nu </a:t>
            </a:r>
            <a:r>
              <a:rPr lang="it-IT" sz="1800" dirty="0" err="1">
                <a:effectLst/>
                <a:ea typeface="Calibri" panose="020F0502020204030204" pitchFamily="34" charset="0"/>
              </a:rPr>
              <a:t>sunt</a:t>
            </a:r>
            <a:r>
              <a:rPr lang="it-IT" sz="1800" dirty="0">
                <a:effectLst/>
                <a:ea typeface="Calibri" panose="020F0502020204030204" pitchFamily="34" charset="0"/>
              </a:rPr>
              <a:t> incluse </a:t>
            </a:r>
            <a:r>
              <a:rPr lang="it-IT" sz="1800" dirty="0" err="1">
                <a:effectLst/>
                <a:ea typeface="Calibri" panose="020F0502020204030204" pitchFamily="34" charset="0"/>
              </a:rPr>
              <a:t>în</a:t>
            </a:r>
            <a:r>
              <a:rPr lang="it-IT" sz="1800" dirty="0">
                <a:effectLst/>
                <a:ea typeface="Calibri" panose="020F0502020204030204" pitchFamily="34" charset="0"/>
              </a:rPr>
              <a:t> </a:t>
            </a:r>
            <a:r>
              <a:rPr lang="it-IT" sz="1800" dirty="0" err="1">
                <a:effectLst/>
                <a:ea typeface="Calibri" panose="020F0502020204030204" pitchFamily="34" charset="0"/>
              </a:rPr>
              <a:t>categoriile</a:t>
            </a:r>
            <a:r>
              <a:rPr lang="it-IT" sz="1800" dirty="0">
                <a:effectLst/>
                <a:ea typeface="Calibri" panose="020F0502020204030204" pitchFamily="34" charset="0"/>
              </a:rPr>
              <a:t> </a:t>
            </a:r>
            <a:r>
              <a:rPr lang="it-IT" sz="1800" dirty="0" err="1">
                <a:effectLst/>
                <a:ea typeface="Calibri" panose="020F0502020204030204" pitchFamily="34" charset="0"/>
              </a:rPr>
              <a:t>menționate</a:t>
            </a:r>
            <a:r>
              <a:rPr lang="it-IT" sz="1800" dirty="0">
                <a:effectLst/>
                <a:ea typeface="Calibri" panose="020F0502020204030204" pitchFamily="34" charset="0"/>
              </a:rPr>
              <a:t> mai </a:t>
            </a:r>
            <a:r>
              <a:rPr lang="it-IT" sz="1800" dirty="0" err="1">
                <a:effectLst/>
                <a:ea typeface="Calibri" panose="020F0502020204030204" pitchFamily="34" charset="0"/>
              </a:rPr>
              <a:t>sus</a:t>
            </a:r>
            <a:r>
              <a:rPr lang="it-IT" sz="1800" dirty="0">
                <a:effectLst/>
                <a:ea typeface="Calibri" panose="020F0502020204030204" pitchFamily="34" charset="0"/>
              </a:rPr>
              <a:t> nu </a:t>
            </a:r>
            <a:r>
              <a:rPr lang="it-IT" sz="1800" dirty="0" err="1">
                <a:effectLst/>
                <a:ea typeface="Calibri" panose="020F0502020204030204" pitchFamily="34" charset="0"/>
              </a:rPr>
              <a:t>vor</a:t>
            </a:r>
            <a:r>
              <a:rPr lang="it-IT" sz="1800" dirty="0">
                <a:effectLst/>
                <a:ea typeface="Calibri" panose="020F0502020204030204" pitchFamily="34" charset="0"/>
              </a:rPr>
              <a:t> fi </a:t>
            </a:r>
            <a:r>
              <a:rPr lang="it-IT" sz="1800" dirty="0" err="1">
                <a:effectLst/>
                <a:ea typeface="Calibri" panose="020F0502020204030204" pitchFamily="34" charset="0"/>
              </a:rPr>
              <a:t>luate</a:t>
            </a:r>
            <a:r>
              <a:rPr lang="it-IT" sz="1800" dirty="0">
                <a:effectLst/>
                <a:ea typeface="Calibri" panose="020F0502020204030204" pitchFamily="34" charset="0"/>
              </a:rPr>
              <a:t> </a:t>
            </a:r>
            <a:r>
              <a:rPr lang="it-IT" sz="1800" dirty="0" err="1">
                <a:effectLst/>
                <a:ea typeface="Calibri" panose="020F0502020204030204" pitchFamily="34" charset="0"/>
              </a:rPr>
              <a:t>în</a:t>
            </a:r>
            <a:r>
              <a:rPr lang="it-IT" sz="1800" dirty="0">
                <a:effectLst/>
                <a:ea typeface="Calibri" panose="020F0502020204030204" pitchFamily="34" charset="0"/>
              </a:rPr>
              <a:t> considerare.</a:t>
            </a:r>
          </a:p>
        </p:txBody>
      </p:sp>
    </p:spTree>
    <p:extLst>
      <p:ext uri="{BB962C8B-B14F-4D97-AF65-F5344CB8AC3E}">
        <p14:creationId xmlns:p14="http://schemas.microsoft.com/office/powerpoint/2010/main" val="279532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2E81E-9C22-9225-6DB6-86A89EC41EB1}"/>
              </a:ext>
            </a:extLst>
          </p:cNvPr>
          <p:cNvSpPr>
            <a:spLocks noGrp="1"/>
          </p:cNvSpPr>
          <p:nvPr>
            <p:ph type="title"/>
          </p:nvPr>
        </p:nvSpPr>
        <p:spPr/>
        <p:txBody>
          <a:bodyPr>
            <a:normAutofit/>
          </a:bodyPr>
          <a:lstStyle/>
          <a:p>
            <a:pPr algn="ctr"/>
            <a:r>
              <a:rPr kumimoji="0" lang="it-IT" altLang="en-US" sz="2400" b="0" i="0" u="none" strike="noStrike" cap="none" normalizeH="0" baseline="0" dirty="0" err="1">
                <a:ln>
                  <a:noFill/>
                </a:ln>
                <a:solidFill>
                  <a:schemeClr val="tx1"/>
                </a:solidFill>
                <a:effectLst/>
                <a:latin typeface="+mn-lt"/>
                <a:ea typeface="Calibri" panose="020F0502020204030204" pitchFamily="34" charset="0"/>
              </a:rPr>
              <a:t>Premii</a:t>
            </a:r>
            <a:r>
              <a:rPr kumimoji="0" lang="it-IT" altLang="en-US" sz="2400" b="0" i="0" u="none" strike="noStrike" cap="none" normalizeH="0" baseline="0" dirty="0">
                <a:ln>
                  <a:noFill/>
                </a:ln>
                <a:solidFill>
                  <a:schemeClr val="tx1"/>
                </a:solidFill>
                <a:effectLst/>
                <a:latin typeface="+mn-lt"/>
                <a:ea typeface="Calibri" panose="020F0502020204030204" pitchFamily="34" charset="0"/>
              </a:rPr>
              <a:t> </a:t>
            </a:r>
            <a:r>
              <a:rPr lang="ro-RO" altLang="en-US" sz="2400" dirty="0">
                <a:latin typeface="+mn-lt"/>
                <a:ea typeface="Calibri" panose="020F0502020204030204" pitchFamily="34" charset="0"/>
              </a:rPr>
              <a:t>și s</a:t>
            </a:r>
            <a:r>
              <a:rPr kumimoji="0" lang="it-IT" altLang="en-US" sz="2400" b="0" i="0" u="none" strike="noStrike" cap="none" normalizeH="0" baseline="0" dirty="0" err="1">
                <a:ln>
                  <a:noFill/>
                </a:ln>
                <a:solidFill>
                  <a:schemeClr val="tx1"/>
                </a:solidFill>
                <a:effectLst/>
                <a:latin typeface="+mn-lt"/>
                <a:ea typeface="Calibri" panose="020F0502020204030204" pitchFamily="34" charset="0"/>
              </a:rPr>
              <a:t>ubven</a:t>
            </a:r>
            <a:r>
              <a:rPr kumimoji="0" lang="ro-RO" altLang="en-US" sz="2400" b="0" i="0" u="none" strike="noStrike" cap="none" normalizeH="0" baseline="0" dirty="0">
                <a:ln>
                  <a:noFill/>
                </a:ln>
                <a:solidFill>
                  <a:schemeClr val="tx1"/>
                </a:solidFill>
                <a:effectLst/>
                <a:latin typeface="+mn-lt"/>
                <a:ea typeface="Calibri" panose="020F0502020204030204" pitchFamily="34" charset="0"/>
              </a:rPr>
              <a:t>ț</a:t>
            </a:r>
            <a:r>
              <a:rPr kumimoji="0" lang="it-IT" altLang="en-US" sz="2400" b="0" i="0" u="none" strike="noStrike" cap="none" normalizeH="0" baseline="0" dirty="0">
                <a:ln>
                  <a:noFill/>
                </a:ln>
                <a:solidFill>
                  <a:schemeClr val="tx1"/>
                </a:solidFill>
                <a:effectLst/>
                <a:latin typeface="+mn-lt"/>
                <a:ea typeface="Calibri" panose="020F0502020204030204" pitchFamily="34" charset="0"/>
              </a:rPr>
              <a:t>ii </a:t>
            </a:r>
            <a:r>
              <a:rPr kumimoji="0" lang="it-IT" altLang="en-US" sz="2400" b="0" i="0" u="none" strike="noStrike" cap="none" normalizeH="0" baseline="0" dirty="0" err="1">
                <a:ln>
                  <a:noFill/>
                </a:ln>
                <a:solidFill>
                  <a:schemeClr val="tx1"/>
                </a:solidFill>
                <a:effectLst/>
                <a:latin typeface="+mn-lt"/>
                <a:ea typeface="Calibri" panose="020F0502020204030204" pitchFamily="34" charset="0"/>
              </a:rPr>
              <a:t>pentru</a:t>
            </a:r>
            <a:r>
              <a:rPr kumimoji="0" lang="it-IT" altLang="en-US" sz="2400" b="0" i="0" u="none" strike="noStrike" cap="none" normalizeH="0" baseline="0" dirty="0">
                <a:ln>
                  <a:noFill/>
                </a:ln>
                <a:solidFill>
                  <a:schemeClr val="tx1"/>
                </a:solidFill>
                <a:effectLst/>
                <a:latin typeface="+mn-lt"/>
                <a:ea typeface="Calibri" panose="020F0502020204030204" pitchFamily="34" charset="0"/>
              </a:rPr>
              <a:t> </a:t>
            </a:r>
            <a:r>
              <a:rPr kumimoji="0" lang="ro-RO" altLang="en-US" sz="2400" b="0" i="0" u="none" strike="noStrike" cap="none" normalizeH="0" baseline="0" dirty="0">
                <a:ln>
                  <a:noFill/>
                </a:ln>
                <a:solidFill>
                  <a:schemeClr val="tx1"/>
                </a:solidFill>
                <a:effectLst/>
                <a:latin typeface="+mn-lt"/>
                <a:ea typeface="Calibri" panose="020F0502020204030204" pitchFamily="34" charset="0"/>
              </a:rPr>
              <a:t>traduceri din limba italiană în limba română</a:t>
            </a:r>
            <a:endParaRPr lang="en-US" dirty="0">
              <a:latin typeface="+mn-lt"/>
            </a:endParaRPr>
          </a:p>
        </p:txBody>
      </p:sp>
      <p:sp>
        <p:nvSpPr>
          <p:cNvPr id="5" name="Rectangle 2">
            <a:extLst>
              <a:ext uri="{FF2B5EF4-FFF2-40B4-BE49-F238E27FC236}">
                <a16:creationId xmlns:a16="http://schemas.microsoft.com/office/drawing/2014/main" id="{90F3060D-B0AF-B017-306B-CEC98CD509C1}"/>
              </a:ext>
            </a:extLst>
          </p:cNvPr>
          <p:cNvSpPr>
            <a:spLocks noGrp="1" noChangeArrowheads="1"/>
          </p:cNvSpPr>
          <p:nvPr>
            <p:ph idx="1"/>
          </p:nvPr>
        </p:nvSpPr>
        <p:spPr bwMode="auto">
          <a:xfrm>
            <a:off x="838200" y="1602459"/>
            <a:ext cx="105156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7056" tIns="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None/>
              <a:tabLst/>
            </a:pPr>
            <a:r>
              <a:rPr lang="ro-RO" sz="1800" dirty="0"/>
              <a:t>În primul trimestru al fiecărui an, Ministerul Afacerilor Externe </a:t>
            </a:r>
            <a:r>
              <a:rPr lang="it-IT" sz="1800" kern="100" dirty="0">
                <a:solidFill>
                  <a:srgbClr val="1A1A1A"/>
                </a:solidFill>
                <a:effectLst/>
                <a:ea typeface="Calibri" panose="020F0502020204030204" pitchFamily="34" charset="0"/>
                <a:cs typeface="Times New Roman" panose="02020603050405020304" pitchFamily="18" charset="0"/>
              </a:rPr>
              <a:t>și al </a:t>
            </a:r>
            <a:r>
              <a:rPr lang="it-IT" sz="1800" kern="100" dirty="0" err="1">
                <a:solidFill>
                  <a:srgbClr val="1A1A1A"/>
                </a:solidFill>
                <a:effectLst/>
                <a:ea typeface="Calibri" panose="020F0502020204030204" pitchFamily="34" charset="0"/>
                <a:cs typeface="Times New Roman" panose="02020603050405020304" pitchFamily="18" charset="0"/>
              </a:rPr>
              <a:t>Cooperării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Internaționale</a:t>
            </a:r>
            <a:r>
              <a:rPr lang="it-IT" sz="1800" kern="100" dirty="0">
                <a:solidFill>
                  <a:srgbClr val="1A1A1A"/>
                </a:solidFill>
                <a:effectLst/>
                <a:ea typeface="Calibri" panose="020F0502020204030204" pitchFamily="34" charset="0"/>
                <a:cs typeface="Times New Roman" panose="02020603050405020304" pitchFamily="18" charset="0"/>
              </a:rPr>
              <a:t> </a:t>
            </a:r>
            <a:r>
              <a:rPr lang="ro-RO" sz="1800" kern="100" dirty="0">
                <a:solidFill>
                  <a:srgbClr val="1A1A1A"/>
                </a:solidFill>
                <a:ea typeface="Calibri" panose="020F0502020204030204" pitchFamily="34" charset="0"/>
                <a:cs typeface="Times New Roman" panose="02020603050405020304" pitchFamily="18" charset="0"/>
              </a:rPr>
              <a:t>din Italia</a:t>
            </a:r>
            <a:r>
              <a:rPr lang="ro-RO" sz="1800" dirty="0"/>
              <a:t>, prin Institutul Italian de Cultură din București, anunță data de începere și modalitatea de desfășurare a procedurii anuale de colectare a cererilor de acordare a </a:t>
            </a:r>
            <a:r>
              <a:rPr kumimoji="0" lang="ro-RO" altLang="en-US" sz="1800" b="0" i="0" u="none" strike="noStrike" cap="none" normalizeH="0" baseline="0" dirty="0">
                <a:ln>
                  <a:noFill/>
                </a:ln>
                <a:solidFill>
                  <a:schemeClr val="tx1"/>
                </a:solidFill>
                <a:effectLst/>
                <a:ea typeface="Calibri" panose="020F0502020204030204" pitchFamily="34" charset="0"/>
              </a:rPr>
              <a:t>p</a:t>
            </a:r>
            <a:r>
              <a:rPr kumimoji="0" lang="it-IT" altLang="en-US" sz="1800" b="0" i="0" u="none" strike="noStrike" cap="none" normalizeH="0" baseline="0" dirty="0" err="1">
                <a:ln>
                  <a:noFill/>
                </a:ln>
                <a:solidFill>
                  <a:schemeClr val="tx1"/>
                </a:solidFill>
                <a:effectLst/>
                <a:ea typeface="Calibri" panose="020F0502020204030204" pitchFamily="34" charset="0"/>
              </a:rPr>
              <a:t>remii</a:t>
            </a:r>
            <a:r>
              <a:rPr kumimoji="0" lang="ro-RO" altLang="en-US" sz="1800" b="0" i="0" u="none" strike="noStrike" cap="none" normalizeH="0" baseline="0" dirty="0">
                <a:ln>
                  <a:noFill/>
                </a:ln>
                <a:solidFill>
                  <a:schemeClr val="tx1"/>
                </a:solidFill>
                <a:effectLst/>
                <a:ea typeface="Calibri" panose="020F0502020204030204" pitchFamily="34" charset="0"/>
              </a:rPr>
              <a:t>lor</a:t>
            </a:r>
            <a:r>
              <a:rPr kumimoji="0" lang="it-IT" altLang="en-US" sz="1800" b="0" i="0" u="none" strike="noStrike" cap="none" normalizeH="0" baseline="0" dirty="0">
                <a:ln>
                  <a:noFill/>
                </a:ln>
                <a:solidFill>
                  <a:schemeClr val="tx1"/>
                </a:solidFill>
                <a:effectLst/>
                <a:ea typeface="Calibri" panose="020F0502020204030204" pitchFamily="34" charset="0"/>
              </a:rPr>
              <a:t> </a:t>
            </a:r>
            <a:r>
              <a:rPr lang="ro-RO" altLang="en-US" sz="1800" dirty="0">
                <a:ea typeface="Calibri" panose="020F0502020204030204" pitchFamily="34" charset="0"/>
              </a:rPr>
              <a:t>ș</a:t>
            </a:r>
            <a:r>
              <a:rPr kumimoji="0" lang="it-IT" altLang="en-US" sz="1800" b="0" i="0" u="none" strike="noStrike" cap="none" normalizeH="0" baseline="0" dirty="0">
                <a:ln>
                  <a:noFill/>
                </a:ln>
                <a:solidFill>
                  <a:schemeClr val="tx1"/>
                </a:solidFill>
                <a:effectLst/>
                <a:ea typeface="Calibri" panose="020F0502020204030204" pitchFamily="34" charset="0"/>
              </a:rPr>
              <a:t>i </a:t>
            </a:r>
            <a:r>
              <a:rPr lang="ro-RO" altLang="en-US" sz="1800" dirty="0">
                <a:ea typeface="Calibri" panose="020F0502020204030204" pitchFamily="34" charset="0"/>
              </a:rPr>
              <a:t>s</a:t>
            </a:r>
            <a:r>
              <a:rPr kumimoji="0" lang="it-IT" altLang="en-US" sz="1800" b="0" i="0" u="none" strike="noStrike" cap="none" normalizeH="0" baseline="0" dirty="0" err="1">
                <a:ln>
                  <a:noFill/>
                </a:ln>
                <a:solidFill>
                  <a:schemeClr val="tx1"/>
                </a:solidFill>
                <a:effectLst/>
                <a:ea typeface="Calibri" panose="020F0502020204030204" pitchFamily="34" charset="0"/>
              </a:rPr>
              <a:t>ubven</a:t>
            </a:r>
            <a:r>
              <a:rPr kumimoji="0" lang="ro-RO" altLang="en-US" sz="1800" b="0" i="0" u="none" strike="noStrike" cap="none" normalizeH="0" baseline="0" dirty="0">
                <a:ln>
                  <a:noFill/>
                </a:ln>
                <a:solidFill>
                  <a:schemeClr val="tx1"/>
                </a:solidFill>
                <a:effectLst/>
                <a:ea typeface="Calibri" panose="020F0502020204030204" pitchFamily="34" charset="0"/>
              </a:rPr>
              <a:t>ț</a:t>
            </a:r>
            <a:r>
              <a:rPr kumimoji="0" lang="it-IT" altLang="en-US" sz="1800" b="0" i="0" u="none" strike="noStrike" cap="none" normalizeH="0" baseline="0" dirty="0">
                <a:ln>
                  <a:noFill/>
                </a:ln>
                <a:solidFill>
                  <a:schemeClr val="tx1"/>
                </a:solidFill>
                <a:effectLst/>
                <a:ea typeface="Calibri" panose="020F0502020204030204" pitchFamily="34" charset="0"/>
              </a:rPr>
              <a:t>ii</a:t>
            </a:r>
            <a:r>
              <a:rPr kumimoji="0" lang="ro-RO" altLang="en-US" sz="1800" b="0" i="0" u="none" strike="noStrike" cap="none" normalizeH="0" baseline="0" dirty="0">
                <a:ln>
                  <a:noFill/>
                </a:ln>
                <a:solidFill>
                  <a:schemeClr val="tx1"/>
                </a:solidFill>
                <a:effectLst/>
                <a:ea typeface="Calibri" panose="020F0502020204030204" pitchFamily="34" charset="0"/>
              </a:rPr>
              <a:t>lor</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pentru</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traducerea</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ro-RO" altLang="en-US" sz="1800" b="0" i="0" u="none" strike="noStrike" cap="none" normalizeH="0" baseline="0" dirty="0">
                <a:ln>
                  <a:noFill/>
                </a:ln>
                <a:solidFill>
                  <a:schemeClr val="tx1"/>
                </a:solidFill>
                <a:effectLst/>
                <a:ea typeface="Calibri" panose="020F0502020204030204" pitchFamily="34" charset="0"/>
              </a:rPr>
              <a:t>î</a:t>
            </a:r>
            <a:r>
              <a:rPr kumimoji="0" lang="it-IT" altLang="en-US" sz="1800" b="0" i="0" u="none" strike="noStrike" cap="none" normalizeH="0" baseline="0" dirty="0">
                <a:ln>
                  <a:noFill/>
                </a:ln>
                <a:solidFill>
                  <a:schemeClr val="tx1"/>
                </a:solidFill>
                <a:effectLst/>
                <a:ea typeface="Calibri" panose="020F0502020204030204" pitchFamily="34" charset="0"/>
              </a:rPr>
              <a:t>n </a:t>
            </a:r>
            <a:r>
              <a:rPr kumimoji="0" lang="it-IT" altLang="en-US" sz="1800" b="0" i="0" u="none" strike="noStrike" cap="none" normalizeH="0" baseline="0" dirty="0" err="1">
                <a:ln>
                  <a:noFill/>
                </a:ln>
                <a:solidFill>
                  <a:schemeClr val="tx1"/>
                </a:solidFill>
                <a:effectLst/>
                <a:ea typeface="Calibri" panose="020F0502020204030204" pitchFamily="34" charset="0"/>
              </a:rPr>
              <a:t>limba</a:t>
            </a:r>
            <a:r>
              <a:rPr kumimoji="0" lang="it-IT" altLang="en-US" sz="1800" b="0" i="0" u="none" strike="noStrike" cap="none" normalizeH="0" baseline="0" dirty="0">
                <a:ln>
                  <a:noFill/>
                </a:ln>
                <a:solidFill>
                  <a:schemeClr val="tx1"/>
                </a:solidFill>
                <a:effectLst/>
                <a:ea typeface="Calibri" panose="020F0502020204030204" pitchFamily="34" charset="0"/>
              </a:rPr>
              <a:t> rom</a:t>
            </a:r>
            <a:r>
              <a:rPr kumimoji="0" lang="ro-RO" altLang="en-US" sz="1800" b="0" i="0" u="none" strike="noStrike" cap="none" normalizeH="0" baseline="0" dirty="0">
                <a:ln>
                  <a:noFill/>
                </a:ln>
                <a:solidFill>
                  <a:schemeClr val="tx1"/>
                </a:solidFill>
                <a:effectLst/>
                <a:ea typeface="Calibri" panose="020F0502020204030204" pitchFamily="34" charset="0"/>
              </a:rPr>
              <a:t>â</a:t>
            </a:r>
            <a:r>
              <a:rPr kumimoji="0" lang="it-IT" altLang="en-US" sz="1800" b="0" i="0" u="none" strike="noStrike" cap="none" normalizeH="0" baseline="0" dirty="0">
                <a:ln>
                  <a:noFill/>
                </a:ln>
                <a:solidFill>
                  <a:schemeClr val="tx1"/>
                </a:solidFill>
                <a:effectLst/>
                <a:ea typeface="Calibri" panose="020F0502020204030204" pitchFamily="34" charset="0"/>
              </a:rPr>
              <a:t>n</a:t>
            </a:r>
            <a:r>
              <a:rPr kumimoji="0" lang="ro-RO" altLang="en-US" sz="1800" b="0" i="0" u="none" strike="noStrike" cap="none" normalizeH="0" baseline="0" dirty="0">
                <a:ln>
                  <a:noFill/>
                </a:ln>
                <a:solidFill>
                  <a:schemeClr val="tx1"/>
                </a:solidFill>
                <a:effectLst/>
                <a:ea typeface="Calibri" panose="020F0502020204030204" pitchFamily="34" charset="0"/>
              </a:rPr>
              <a:t>ă</a:t>
            </a:r>
            <a:r>
              <a:rPr kumimoji="0" lang="it-IT" altLang="en-US" sz="1800" b="0" i="0" u="none" strike="noStrike" cap="none" normalizeH="0" baseline="0" dirty="0">
                <a:ln>
                  <a:noFill/>
                </a:ln>
                <a:solidFill>
                  <a:schemeClr val="tx1"/>
                </a:solidFill>
                <a:effectLst/>
                <a:ea typeface="Calibri" panose="020F0502020204030204" pitchFamily="34" charset="0"/>
              </a:rPr>
              <a:t> a </a:t>
            </a:r>
            <a:r>
              <a:rPr kumimoji="0" lang="it-IT" altLang="en-US" sz="1800" b="0" i="0" u="none" strike="noStrike" cap="none" normalizeH="0" baseline="0" dirty="0" err="1">
                <a:ln>
                  <a:noFill/>
                </a:ln>
                <a:solidFill>
                  <a:schemeClr val="tx1"/>
                </a:solidFill>
                <a:effectLst/>
                <a:ea typeface="Calibri" panose="020F0502020204030204" pitchFamily="34" charset="0"/>
              </a:rPr>
              <a:t>operelor</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italiene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literare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ro-RO" altLang="en-US" sz="1800" b="0" i="0" u="none" strike="noStrike" cap="none" normalizeH="0" baseline="0" dirty="0">
                <a:ln>
                  <a:noFill/>
                </a:ln>
                <a:solidFill>
                  <a:schemeClr val="tx1"/>
                </a:solidFill>
                <a:effectLst/>
                <a:ea typeface="Calibri" panose="020F0502020204030204" pitchFamily="34" charset="0"/>
              </a:rPr>
              <a:t>ș</a:t>
            </a:r>
            <a:r>
              <a:rPr kumimoji="0" lang="it-IT" altLang="en-US" sz="1800" b="0" i="0" u="none" strike="noStrike" cap="none" normalizeH="0" baseline="0" dirty="0">
                <a:ln>
                  <a:noFill/>
                </a:ln>
                <a:solidFill>
                  <a:schemeClr val="tx1"/>
                </a:solidFill>
                <a:effectLst/>
                <a:ea typeface="Calibri" panose="020F0502020204030204" pitchFamily="34" charset="0"/>
              </a:rPr>
              <a:t>i </a:t>
            </a:r>
            <a:r>
              <a:rPr kumimoji="0" lang="ro-RO" altLang="en-US" sz="1800" b="0" i="0" u="none" strike="noStrike" cap="none" normalizeH="0" baseline="0" dirty="0">
                <a:ln>
                  <a:noFill/>
                </a:ln>
                <a:solidFill>
                  <a:schemeClr val="tx1"/>
                </a:solidFill>
                <a:effectLst/>
                <a:ea typeface="Calibri" panose="020F0502020204030204" pitchFamily="34" charset="0"/>
              </a:rPr>
              <a:t>ș</a:t>
            </a:r>
            <a:r>
              <a:rPr kumimoji="0" lang="it-IT" altLang="en-US" sz="1800" b="0" i="0" u="none" strike="noStrike" cap="none" normalizeH="0" baseline="0" dirty="0" err="1">
                <a:ln>
                  <a:noFill/>
                </a:ln>
                <a:solidFill>
                  <a:schemeClr val="tx1"/>
                </a:solidFill>
                <a:effectLst/>
                <a:ea typeface="Calibri" panose="020F0502020204030204" pitchFamily="34" charset="0"/>
              </a:rPr>
              <a:t>tiin</a:t>
            </a:r>
            <a:r>
              <a:rPr lang="ro-RO" altLang="en-US" sz="1800" dirty="0">
                <a:ea typeface="Calibri" panose="020F0502020204030204" pitchFamily="34" charset="0"/>
              </a:rPr>
              <a:t>ț</a:t>
            </a:r>
            <a:r>
              <a:rPr kumimoji="0" lang="it-IT" altLang="en-US" sz="1800" b="0" i="0" u="none" strike="noStrike" cap="none" normalizeH="0" baseline="0" dirty="0" err="1">
                <a:ln>
                  <a:noFill/>
                </a:ln>
                <a:solidFill>
                  <a:schemeClr val="tx1"/>
                </a:solidFill>
                <a:effectLst/>
                <a:ea typeface="Calibri" panose="020F0502020204030204" pitchFamily="34" charset="0"/>
              </a:rPr>
              <a:t>ifice</a:t>
            </a:r>
            <a:r>
              <a:rPr kumimoji="0" lang="it-IT" altLang="en-US" sz="1800" b="0" i="0" u="none" strike="noStrike" cap="none" normalizeH="0" baseline="0" dirty="0">
                <a:ln>
                  <a:noFill/>
                </a:ln>
                <a:solidFill>
                  <a:schemeClr val="tx1"/>
                </a:solidFill>
                <a:effectLst/>
                <a:ea typeface="Calibri" panose="020F0502020204030204" pitchFamily="34" charset="0"/>
              </a:rPr>
              <a:t> (chiar </a:t>
            </a:r>
            <a:r>
              <a:rPr lang="ro-RO" altLang="en-US" sz="1800" dirty="0">
                <a:ea typeface="Calibri" panose="020F0502020204030204" pitchFamily="34" charset="0"/>
              </a:rPr>
              <a:t>ș</a:t>
            </a:r>
            <a:r>
              <a:rPr kumimoji="0" lang="it-IT" altLang="en-US" sz="1800" b="0" i="0" u="none" strike="noStrike" cap="none" normalizeH="0" baseline="0" dirty="0">
                <a:ln>
                  <a:noFill/>
                </a:ln>
                <a:solidFill>
                  <a:schemeClr val="tx1"/>
                </a:solidFill>
                <a:effectLst/>
                <a:ea typeface="Calibri" panose="020F0502020204030204" pitchFamily="34" charset="0"/>
              </a:rPr>
              <a:t>i </a:t>
            </a:r>
            <a:r>
              <a:rPr kumimoji="0" lang="ro-RO" altLang="en-US" sz="1800" b="0" i="0" u="none" strike="noStrike" cap="none" normalizeH="0" baseline="0" dirty="0">
                <a:ln>
                  <a:noFill/>
                </a:ln>
                <a:solidFill>
                  <a:schemeClr val="tx1"/>
                </a:solidFill>
                <a:effectLst/>
                <a:ea typeface="Calibri" panose="020F0502020204030204" pitchFamily="34" charset="0"/>
              </a:rPr>
              <a:t>î</a:t>
            </a:r>
            <a:r>
              <a:rPr kumimoji="0" lang="it-IT" altLang="en-US" sz="1800" b="0" i="0" u="none" strike="noStrike" cap="none" normalizeH="0" baseline="0" dirty="0">
                <a:ln>
                  <a:noFill/>
                </a:ln>
                <a:solidFill>
                  <a:schemeClr val="tx1"/>
                </a:solidFill>
                <a:effectLst/>
                <a:ea typeface="Calibri" panose="020F0502020204030204" pitchFamily="34" charset="0"/>
              </a:rPr>
              <a:t>n format </a:t>
            </a:r>
            <a:r>
              <a:rPr kumimoji="0" lang="it-IT" altLang="en-US" sz="1800" b="0" i="0" u="none" strike="noStrike" cap="none" normalizeH="0" baseline="0" dirty="0" err="1">
                <a:ln>
                  <a:noFill/>
                </a:ln>
                <a:solidFill>
                  <a:schemeClr val="tx1"/>
                </a:solidFill>
                <a:effectLst/>
                <a:ea typeface="Calibri" panose="020F0502020204030204" pitchFamily="34" charset="0"/>
              </a:rPr>
              <a:t>digital</a:t>
            </a:r>
            <a:r>
              <a:rPr kumimoji="0" lang="ro-RO" altLang="en-US" sz="1800" b="0" i="0" u="none" strike="noStrike" cap="none" normalizeH="0" baseline="0" dirty="0">
                <a:ln>
                  <a:noFill/>
                </a:ln>
                <a:solidFill>
                  <a:schemeClr val="tx1"/>
                </a:solidFill>
                <a:effectLst/>
                <a:ea typeface="Calibri" panose="020F0502020204030204" pitchFamily="34" charset="0"/>
              </a:rPr>
              <a:t> tip e-book</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pentru</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produc</a:t>
            </a:r>
            <a:r>
              <a:rPr kumimoji="0" lang="ro-RO" altLang="en-US" sz="1800" b="0" i="0" u="none" strike="noStrike" cap="none" normalizeH="0" baseline="0" dirty="0">
                <a:ln>
                  <a:noFill/>
                </a:ln>
                <a:solidFill>
                  <a:schemeClr val="tx1"/>
                </a:solidFill>
                <a:effectLst/>
                <a:ea typeface="Calibri" panose="020F0502020204030204" pitchFamily="34" charset="0"/>
              </a:rPr>
              <a:t>ț</a:t>
            </a:r>
            <a:r>
              <a:rPr kumimoji="0" lang="it-IT" altLang="en-US" sz="1800" b="0" i="0" u="none" strike="noStrike" cap="none" normalizeH="0" baseline="0" dirty="0">
                <a:ln>
                  <a:noFill/>
                </a:ln>
                <a:solidFill>
                  <a:schemeClr val="tx1"/>
                </a:solidFill>
                <a:effectLst/>
                <a:ea typeface="Calibri" panose="020F0502020204030204" pitchFamily="34" charset="0"/>
              </a:rPr>
              <a:t>ii, </a:t>
            </a:r>
            <a:r>
              <a:rPr kumimoji="0" lang="it-IT" altLang="en-US" sz="1800" b="0" i="0" u="none" strike="noStrike" cap="none" normalizeH="0" baseline="0" dirty="0" err="1">
                <a:ln>
                  <a:noFill/>
                </a:ln>
                <a:solidFill>
                  <a:schemeClr val="tx1"/>
                </a:solidFill>
                <a:effectLst/>
                <a:ea typeface="Calibri" panose="020F0502020204030204" pitchFamily="34" charset="0"/>
              </a:rPr>
              <a:t>dublaj</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ro-RO" altLang="en-US" sz="1800" b="0" i="0" u="none" strike="noStrike" cap="none" normalizeH="0" baseline="0" dirty="0">
                <a:ln>
                  <a:noFill/>
                </a:ln>
                <a:solidFill>
                  <a:schemeClr val="tx1"/>
                </a:solidFill>
                <a:effectLst/>
                <a:ea typeface="Calibri" panose="020F0502020204030204" pitchFamily="34" charset="0"/>
              </a:rPr>
              <a:t>ș</a:t>
            </a:r>
            <a:r>
              <a:rPr kumimoji="0" lang="it-IT" altLang="en-US" sz="1800" b="0" i="0" u="none" strike="noStrike" cap="none" normalizeH="0" baseline="0" dirty="0">
                <a:ln>
                  <a:noFill/>
                </a:ln>
                <a:solidFill>
                  <a:schemeClr val="tx1"/>
                </a:solidFill>
                <a:effectLst/>
                <a:ea typeface="Calibri" panose="020F0502020204030204" pitchFamily="34" charset="0"/>
              </a:rPr>
              <a:t>i </a:t>
            </a:r>
            <a:r>
              <a:rPr kumimoji="0" lang="it-IT" altLang="en-US" sz="1800" b="0" i="0" u="none" strike="noStrike" cap="none" normalizeH="0" baseline="0" dirty="0" err="1">
                <a:ln>
                  <a:noFill/>
                </a:ln>
                <a:solidFill>
                  <a:schemeClr val="tx1"/>
                </a:solidFill>
                <a:effectLst/>
                <a:ea typeface="Calibri" panose="020F0502020204030204" pitchFamily="34" charset="0"/>
              </a:rPr>
              <a:t>subtitrare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ro-RO" altLang="en-US" sz="1800" b="0" i="0" u="none" strike="noStrike" cap="none" normalizeH="0" baseline="0" dirty="0">
                <a:ln>
                  <a:noFill/>
                </a:ln>
                <a:solidFill>
                  <a:schemeClr val="tx1"/>
                </a:solidFill>
                <a:effectLst/>
                <a:ea typeface="Calibri" panose="020F0502020204030204" pitchFamily="34" charset="0"/>
              </a:rPr>
              <a:t>î</a:t>
            </a:r>
            <a:r>
              <a:rPr kumimoji="0" lang="it-IT" altLang="en-US" sz="1800" b="0" i="0" u="none" strike="noStrike" cap="none" normalizeH="0" baseline="0" dirty="0">
                <a:ln>
                  <a:noFill/>
                </a:ln>
                <a:solidFill>
                  <a:schemeClr val="tx1"/>
                </a:solidFill>
                <a:effectLst/>
                <a:ea typeface="Calibri" panose="020F0502020204030204" pitchFamily="34" charset="0"/>
              </a:rPr>
              <a:t>n </a:t>
            </a:r>
            <a:r>
              <a:rPr kumimoji="0" lang="it-IT" altLang="en-US" sz="1800" b="0" i="0" u="none" strike="noStrike" cap="none" normalizeH="0" baseline="0" dirty="0" err="1">
                <a:ln>
                  <a:noFill/>
                </a:ln>
                <a:solidFill>
                  <a:schemeClr val="tx1"/>
                </a:solidFill>
                <a:effectLst/>
                <a:ea typeface="Calibri" panose="020F0502020204030204" pitchFamily="34" charset="0"/>
              </a:rPr>
              <a:t>cazul</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filmelor</a:t>
            </a:r>
            <a:r>
              <a:rPr kumimoji="0" lang="it-IT" altLang="en-US" sz="1800" b="0" i="0" u="none" strike="noStrike" cap="none" normalizeH="0" baseline="0" dirty="0">
                <a:ln>
                  <a:noFill/>
                </a:ln>
                <a:solidFill>
                  <a:schemeClr val="tx1"/>
                </a:solidFill>
                <a:effectLst/>
                <a:ea typeface="Calibri" panose="020F0502020204030204" pitchFamily="34" charset="0"/>
              </a:rPr>
              <a:t> de </a:t>
            </a:r>
            <a:r>
              <a:rPr kumimoji="0" lang="it-IT" altLang="en-US" sz="1800" b="0" i="0" u="none" strike="noStrike" cap="none" normalizeH="0" baseline="0" dirty="0" err="1">
                <a:ln>
                  <a:noFill/>
                </a:ln>
                <a:solidFill>
                  <a:schemeClr val="tx1"/>
                </a:solidFill>
                <a:effectLst/>
                <a:ea typeface="Calibri" panose="020F0502020204030204" pitchFamily="34" charset="0"/>
              </a:rPr>
              <a:t>scurt</a:t>
            </a:r>
            <a:r>
              <a:rPr kumimoji="0" lang="it-IT" altLang="en-US" sz="1800" b="0" i="0" u="none" strike="noStrike" cap="none" normalizeH="0" baseline="0" dirty="0">
                <a:ln>
                  <a:noFill/>
                </a:ln>
                <a:solidFill>
                  <a:schemeClr val="tx1"/>
                </a:solidFill>
                <a:effectLst/>
                <a:ea typeface="Calibri" panose="020F0502020204030204" pitchFamily="34" charset="0"/>
              </a:rPr>
              <a:t> </a:t>
            </a:r>
            <a:r>
              <a:rPr lang="ro-RO" altLang="en-US" sz="1800" dirty="0">
                <a:ea typeface="Calibri" panose="020F0502020204030204" pitchFamily="34" charset="0"/>
              </a:rPr>
              <a:t>ș</a:t>
            </a:r>
            <a:r>
              <a:rPr kumimoji="0" lang="it-IT" altLang="en-US" sz="1800" b="0" i="0" u="none" strike="noStrike" cap="none" normalizeH="0" baseline="0" dirty="0">
                <a:ln>
                  <a:noFill/>
                </a:ln>
                <a:solidFill>
                  <a:schemeClr val="tx1"/>
                </a:solidFill>
                <a:effectLst/>
                <a:ea typeface="Calibri" panose="020F0502020204030204" pitchFamily="34" charset="0"/>
              </a:rPr>
              <a:t>i de </a:t>
            </a:r>
            <a:r>
              <a:rPr kumimoji="0" lang="it-IT" altLang="en-US" sz="1800" b="0" i="0" u="none" strike="noStrike" cap="none" normalizeH="0" baseline="0" dirty="0" err="1">
                <a:ln>
                  <a:noFill/>
                </a:ln>
                <a:solidFill>
                  <a:schemeClr val="tx1"/>
                </a:solidFill>
                <a:effectLst/>
                <a:ea typeface="Calibri" panose="020F0502020204030204" pitchFamily="34" charset="0"/>
              </a:rPr>
              <a:t>lungmetraj</a:t>
            </a:r>
            <a:r>
              <a:rPr kumimoji="0" lang="it-IT" altLang="en-US" sz="1800" b="0" i="0" u="none" strike="noStrike" cap="none" normalizeH="0" baseline="0" dirty="0">
                <a:ln>
                  <a:noFill/>
                </a:ln>
                <a:solidFill>
                  <a:schemeClr val="tx1"/>
                </a:solidFill>
                <a:effectLst/>
                <a:ea typeface="Calibri" panose="020F0502020204030204" pitchFamily="34" charset="0"/>
              </a:rPr>
              <a:t>, a </a:t>
            </a:r>
            <a:r>
              <a:rPr kumimoji="0" lang="it-IT" altLang="en-US" sz="1800" b="0" i="0" u="none" strike="noStrike" cap="none" normalizeH="0" baseline="0" dirty="0" err="1">
                <a:ln>
                  <a:noFill/>
                </a:ln>
                <a:solidFill>
                  <a:schemeClr val="tx1"/>
                </a:solidFill>
                <a:effectLst/>
                <a:ea typeface="Calibri" panose="020F0502020204030204" pitchFamily="34" charset="0"/>
              </a:rPr>
              <a:t>serialelor</a:t>
            </a:r>
            <a:r>
              <a:rPr kumimoji="0" lang="it-IT" altLang="en-US" sz="1800" b="0" i="0" u="none" strike="noStrike" cap="none" normalizeH="0" baseline="0" dirty="0">
                <a:ln>
                  <a:noFill/>
                </a:ln>
                <a:solidFill>
                  <a:schemeClr val="tx1"/>
                </a:solidFill>
                <a:effectLst/>
                <a:ea typeface="Calibri" panose="020F0502020204030204" pitchFamily="34" charset="0"/>
              </a:rPr>
              <a:t> TV</a:t>
            </a:r>
            <a:r>
              <a:rPr kumimoji="0" lang="ro-RO" altLang="en-US" sz="1800" b="0" i="0" u="none" strike="noStrike" cap="none" normalizeH="0" baseline="0" dirty="0">
                <a:ln>
                  <a:noFill/>
                </a:ln>
                <a:solidFill>
                  <a:schemeClr val="tx1"/>
                </a:solidFill>
                <a:effectLst/>
                <a:ea typeface="Calibri" panose="020F0502020204030204" pitchFamily="34" charset="0"/>
              </a:rPr>
              <a:t>.</a:t>
            </a:r>
            <a:endParaRPr kumimoji="0" lang="ro-RO" altLang="en-US" sz="1800" b="0" i="0" u="none" strike="noStrike" cap="none" normalizeH="0" baseline="0" dirty="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o-RO" altLang="en-US" sz="1800" b="0" i="0" u="none" strike="noStrike" cap="none" normalizeH="0" baseline="0" dirty="0">
              <a:ln>
                <a:noFill/>
              </a:ln>
              <a:solidFill>
                <a:schemeClr val="tx1"/>
              </a:solidFill>
              <a:effectLst/>
              <a:ea typeface="Calibri" panose="020F0502020204030204" pitchFamily="34" charset="0"/>
            </a:endParaRPr>
          </a:p>
          <a:p>
            <a:pPr marL="0" indent="0" algn="just" eaLnBrk="0" fontAlgn="base" hangingPunct="0">
              <a:lnSpc>
                <a:spcPct val="100000"/>
              </a:lnSpc>
              <a:spcBef>
                <a:spcPct val="0"/>
              </a:spcBef>
              <a:spcAft>
                <a:spcPct val="0"/>
              </a:spcAft>
              <a:buNone/>
            </a:pPr>
            <a:r>
              <a:rPr lang="ro-RO" sz="1800" dirty="0"/>
              <a:t>Pentru a fi anunțați, cei interesați trebuie să se regăsească în baza de date a IIC București.</a:t>
            </a:r>
          </a:p>
          <a:p>
            <a:pPr marL="0" indent="0" algn="just" eaLnBrk="0" fontAlgn="base" hangingPunct="0">
              <a:lnSpc>
                <a:spcPct val="100000"/>
              </a:lnSpc>
              <a:spcBef>
                <a:spcPct val="0"/>
              </a:spcBef>
              <a:spcAft>
                <a:spcPct val="0"/>
              </a:spcAft>
              <a:buNone/>
            </a:pPr>
            <a:endParaRPr lang="ro-RO" sz="1800" dirty="0">
              <a:effectLst/>
              <a:ea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en-US" sz="1800" b="0" i="0" u="none" strike="noStrike" cap="none" normalizeH="0" baseline="0" dirty="0">
                <a:ln>
                  <a:noFill/>
                </a:ln>
                <a:solidFill>
                  <a:schemeClr val="tx1"/>
                </a:solidFill>
                <a:effectLst/>
                <a:ea typeface="Calibri" panose="020F0502020204030204" pitchFamily="34" charset="0"/>
              </a:rPr>
              <a:t>Edit</a:t>
            </a:r>
            <a:r>
              <a:rPr kumimoji="0" lang="ro-RO" altLang="en-US" sz="1800" b="0" i="0" u="none" strike="noStrike" cap="none" normalizeH="0" baseline="0" dirty="0">
                <a:ln>
                  <a:noFill/>
                </a:ln>
                <a:solidFill>
                  <a:schemeClr val="tx1"/>
                </a:solidFill>
                <a:effectLst/>
                <a:ea typeface="Calibri" panose="020F0502020204030204" pitchFamily="34" charset="0"/>
              </a:rPr>
              <a:t>urile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traduc</a:t>
            </a:r>
            <a:r>
              <a:rPr kumimoji="0" lang="ro-RO" altLang="en-US" sz="1800" b="0" i="0" u="none" strike="noStrike" cap="none" normalizeH="0" baseline="0" dirty="0">
                <a:ln>
                  <a:noFill/>
                </a:ln>
                <a:solidFill>
                  <a:schemeClr val="tx1"/>
                </a:solidFill>
                <a:effectLst/>
                <a:ea typeface="Calibri" panose="020F0502020204030204" pitchFamily="34" charset="0"/>
              </a:rPr>
              <a:t>ă</a:t>
            </a:r>
            <a:r>
              <a:rPr kumimoji="0" lang="it-IT" altLang="en-US" sz="1800" b="0" i="0" u="none" strike="noStrike" cap="none" normalizeH="0" baseline="0" dirty="0" err="1">
                <a:ln>
                  <a:noFill/>
                </a:ln>
                <a:solidFill>
                  <a:schemeClr val="tx1"/>
                </a:solidFill>
                <a:effectLst/>
                <a:ea typeface="Calibri" panose="020F0502020204030204" pitchFamily="34" charset="0"/>
              </a:rPr>
              <a:t>torii</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firmele</a:t>
            </a:r>
            <a:r>
              <a:rPr kumimoji="0" lang="it-IT" altLang="en-US" sz="1800" b="0" i="0" u="none" strike="noStrike" cap="none" normalizeH="0" baseline="0" dirty="0">
                <a:ln>
                  <a:noFill/>
                </a:ln>
                <a:solidFill>
                  <a:schemeClr val="tx1"/>
                </a:solidFill>
                <a:effectLst/>
                <a:ea typeface="Calibri" panose="020F0502020204030204" pitchFamily="34" charset="0"/>
              </a:rPr>
              <a:t> de </a:t>
            </a:r>
            <a:r>
              <a:rPr kumimoji="0" lang="it-IT" altLang="en-US" sz="1800" b="0" i="0" u="none" strike="noStrike" cap="none" normalizeH="0" baseline="0" dirty="0" err="1">
                <a:ln>
                  <a:noFill/>
                </a:ln>
                <a:solidFill>
                  <a:schemeClr val="tx1"/>
                </a:solidFill>
                <a:effectLst/>
                <a:ea typeface="Calibri" panose="020F0502020204030204" pitchFamily="34" charset="0"/>
              </a:rPr>
              <a:t>produc</a:t>
            </a:r>
            <a:r>
              <a:rPr lang="ro-RO" altLang="en-US" sz="1800" dirty="0">
                <a:ea typeface="Calibri" panose="020F0502020204030204" pitchFamily="34" charset="0"/>
              </a:rPr>
              <a:t>ț</a:t>
            </a:r>
            <a:r>
              <a:rPr kumimoji="0" lang="it-IT" altLang="en-US" sz="1800" b="0" i="0" u="none" strike="noStrike" cap="none" normalizeH="0" baseline="0" dirty="0" err="1">
                <a:ln>
                  <a:noFill/>
                </a:ln>
                <a:solidFill>
                  <a:schemeClr val="tx1"/>
                </a:solidFill>
                <a:effectLst/>
                <a:ea typeface="Calibri" panose="020F0502020204030204" pitchFamily="34" charset="0"/>
              </a:rPr>
              <a:t>ie</a:t>
            </a:r>
            <a:r>
              <a:rPr kumimoji="0" lang="it-IT" altLang="en-US" sz="1800" b="0" i="0" u="none" strike="noStrike" cap="none" normalizeH="0" baseline="0" dirty="0">
                <a:ln>
                  <a:noFill/>
                </a:ln>
                <a:solidFill>
                  <a:schemeClr val="tx1"/>
                </a:solidFill>
                <a:effectLst/>
                <a:ea typeface="Calibri" panose="020F0502020204030204" pitchFamily="34" charset="0"/>
              </a:rPr>
              <a:t>/</a:t>
            </a:r>
            <a:r>
              <a:rPr kumimoji="0" lang="it-IT" altLang="en-US" sz="1800" b="0" i="0" u="none" strike="noStrike" cap="none" normalizeH="0" baseline="0" dirty="0" err="1">
                <a:ln>
                  <a:noFill/>
                </a:ln>
                <a:solidFill>
                  <a:schemeClr val="tx1"/>
                </a:solidFill>
                <a:effectLst/>
                <a:ea typeface="Calibri" panose="020F0502020204030204" pitchFamily="34" charset="0"/>
              </a:rPr>
              <a:t>distribu</a:t>
            </a:r>
            <a:r>
              <a:rPr kumimoji="0" lang="ro-RO" altLang="en-US" sz="1800" b="0" i="0" u="none" strike="noStrike" cap="none" normalizeH="0" baseline="0" dirty="0">
                <a:ln>
                  <a:noFill/>
                </a:ln>
                <a:solidFill>
                  <a:schemeClr val="tx1"/>
                </a:solidFill>
                <a:effectLst/>
                <a:ea typeface="Calibri" panose="020F0502020204030204" pitchFamily="34" charset="0"/>
              </a:rPr>
              <a:t>ț</a:t>
            </a:r>
            <a:r>
              <a:rPr kumimoji="0" lang="it-IT" altLang="en-US" sz="1800" b="0" i="0" u="none" strike="noStrike" cap="none" normalizeH="0" baseline="0" dirty="0" err="1">
                <a:ln>
                  <a:noFill/>
                </a:ln>
                <a:solidFill>
                  <a:schemeClr val="tx1"/>
                </a:solidFill>
                <a:effectLst/>
                <a:ea typeface="Calibri" panose="020F0502020204030204" pitchFamily="34" charset="0"/>
              </a:rPr>
              <a:t>ie</a:t>
            </a:r>
            <a:r>
              <a:rPr kumimoji="0" lang="it-IT" altLang="en-US" sz="1800" b="0" i="0" u="none" strike="noStrike" cap="none" normalizeH="0" baseline="0" dirty="0">
                <a:ln>
                  <a:noFill/>
                </a:ln>
                <a:solidFill>
                  <a:schemeClr val="tx1"/>
                </a:solidFill>
                <a:effectLst/>
                <a:ea typeface="Calibri" panose="020F0502020204030204" pitchFamily="34" charset="0"/>
              </a:rPr>
              <a:t>/</a:t>
            </a:r>
            <a:r>
              <a:rPr kumimoji="0" lang="it-IT" altLang="en-US" sz="1800" b="0" i="0" u="none" strike="noStrike" cap="none" normalizeH="0" baseline="0" dirty="0" err="1">
                <a:ln>
                  <a:noFill/>
                </a:ln>
                <a:solidFill>
                  <a:schemeClr val="tx1"/>
                </a:solidFill>
                <a:effectLst/>
                <a:ea typeface="Calibri" panose="020F0502020204030204" pitchFamily="34" charset="0"/>
              </a:rPr>
              <a:t>dublaj</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ro-RO" altLang="en-US" sz="1800" b="0" i="0" u="none" strike="noStrike" cap="none" normalizeH="0" baseline="0" dirty="0">
                <a:ln>
                  <a:noFill/>
                </a:ln>
                <a:solidFill>
                  <a:schemeClr val="tx1"/>
                </a:solidFill>
                <a:effectLst/>
                <a:ea typeface="Calibri" panose="020F0502020204030204" pitchFamily="34" charset="0"/>
              </a:rPr>
              <a:t>ș</a:t>
            </a:r>
            <a:r>
              <a:rPr kumimoji="0" lang="it-IT" altLang="en-US" sz="1800" b="0" i="0" u="none" strike="noStrike" cap="none" normalizeH="0" baseline="0" dirty="0">
                <a:ln>
                  <a:noFill/>
                </a:ln>
                <a:solidFill>
                  <a:schemeClr val="tx1"/>
                </a:solidFill>
                <a:effectLst/>
                <a:ea typeface="Calibri" panose="020F0502020204030204" pitchFamily="34" charset="0"/>
              </a:rPr>
              <a:t>i </a:t>
            </a:r>
            <a:r>
              <a:rPr kumimoji="0" lang="it-IT" altLang="en-US" sz="1800" b="0" i="0" u="none" strike="noStrike" cap="none" normalizeH="0" baseline="0" dirty="0" err="1">
                <a:ln>
                  <a:noFill/>
                </a:ln>
                <a:solidFill>
                  <a:schemeClr val="tx1"/>
                </a:solidFill>
                <a:effectLst/>
                <a:ea typeface="Calibri" panose="020F0502020204030204" pitchFamily="34" charset="0"/>
              </a:rPr>
              <a:t>subtitrare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institu</a:t>
            </a:r>
            <a:r>
              <a:rPr kumimoji="0" lang="ro-RO" altLang="en-US" sz="1800" b="0" i="0" u="none" strike="noStrike" cap="none" normalizeH="0" baseline="0" dirty="0">
                <a:ln>
                  <a:noFill/>
                </a:ln>
                <a:solidFill>
                  <a:schemeClr val="tx1"/>
                </a:solidFill>
                <a:effectLst/>
                <a:ea typeface="Calibri" panose="020F0502020204030204" pitchFamily="34" charset="0"/>
              </a:rPr>
              <a:t>ț</a:t>
            </a:r>
            <a:r>
              <a:rPr kumimoji="0" lang="it-IT" altLang="en-US" sz="1800" b="0" i="0" u="none" strike="noStrike" cap="none" normalizeH="0" baseline="0" dirty="0" err="1">
                <a:ln>
                  <a:noFill/>
                </a:ln>
                <a:solidFill>
                  <a:schemeClr val="tx1"/>
                </a:solidFill>
                <a:effectLst/>
                <a:ea typeface="Calibri" panose="020F0502020204030204" pitchFamily="34" charset="0"/>
              </a:rPr>
              <a:t>iile</a:t>
            </a:r>
            <a:r>
              <a:rPr kumimoji="0" lang="it-IT" altLang="en-US" sz="1800" b="0" i="0" u="none" strike="noStrike" cap="none" normalizeH="0" baseline="0" dirty="0">
                <a:ln>
                  <a:noFill/>
                </a:ln>
                <a:solidFill>
                  <a:schemeClr val="tx1"/>
                </a:solidFill>
                <a:effectLst/>
                <a:ea typeface="Calibri" panose="020F0502020204030204" pitchFamily="34" charset="0"/>
              </a:rPr>
              <a:t> culturale, </a:t>
            </a:r>
            <a:r>
              <a:rPr kumimoji="0" lang="ro-RO" altLang="en-US" sz="1800" b="0" i="0" u="none" strike="noStrike" cap="none" normalizeH="0" baseline="0" dirty="0">
                <a:ln>
                  <a:noFill/>
                </a:ln>
                <a:solidFill>
                  <a:schemeClr val="tx1"/>
                </a:solidFill>
                <a:effectLst/>
                <a:ea typeface="Calibri" panose="020F0502020204030204" pitchFamily="34" charset="0"/>
              </a:rPr>
              <a:t>precum și</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agen</a:t>
            </a:r>
            <a:r>
              <a:rPr lang="ro-RO" altLang="en-US" sz="1800" dirty="0">
                <a:ea typeface="Calibri" panose="020F0502020204030204" pitchFamily="34" charset="0"/>
              </a:rPr>
              <a:t>ț</a:t>
            </a:r>
            <a:r>
              <a:rPr kumimoji="0" lang="it-IT" altLang="en-US" sz="1800" b="0" i="0" u="none" strike="noStrike" cap="none" normalizeH="0" baseline="0" dirty="0">
                <a:ln>
                  <a:noFill/>
                </a:ln>
                <a:solidFill>
                  <a:schemeClr val="tx1"/>
                </a:solidFill>
                <a:effectLst/>
                <a:ea typeface="Calibri" panose="020F0502020204030204" pitchFamily="34" charset="0"/>
              </a:rPr>
              <a:t>ii si </a:t>
            </a:r>
            <a:r>
              <a:rPr kumimoji="0" lang="it-IT" altLang="en-US" sz="1800" b="0" i="0" u="none" strike="noStrike" cap="none" normalizeH="0" baseline="0" dirty="0" err="1">
                <a:ln>
                  <a:noFill/>
                </a:ln>
                <a:solidFill>
                  <a:schemeClr val="tx1"/>
                </a:solidFill>
                <a:effectLst/>
                <a:ea typeface="Calibri" panose="020F0502020204030204" pitchFamily="34" charset="0"/>
              </a:rPr>
              <a:t>agen</a:t>
            </a:r>
            <a:r>
              <a:rPr lang="ro-RO" altLang="en-US" sz="1800" dirty="0">
                <a:ea typeface="Calibri" panose="020F0502020204030204" pitchFamily="34" charset="0"/>
              </a:rPr>
              <a:t>ț</a:t>
            </a:r>
            <a:r>
              <a:rPr kumimoji="0" lang="it-IT" altLang="en-US" sz="1800" b="0" i="0" u="none" strike="noStrike" cap="none" normalizeH="0" baseline="0" dirty="0" err="1">
                <a:ln>
                  <a:noFill/>
                </a:ln>
                <a:solidFill>
                  <a:schemeClr val="tx1"/>
                </a:solidFill>
                <a:effectLst/>
                <a:ea typeface="Calibri" panose="020F0502020204030204" pitchFamily="34" charset="0"/>
              </a:rPr>
              <a:t>iile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literare</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pot</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prezenta</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cererea</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pentru</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dou</a:t>
            </a:r>
            <a:r>
              <a:rPr kumimoji="0" lang="ro-RO" altLang="en-US" sz="1800" b="0" i="0" u="none" strike="noStrike" cap="none" normalizeH="0" baseline="0" dirty="0">
                <a:ln>
                  <a:noFill/>
                </a:ln>
                <a:solidFill>
                  <a:schemeClr val="tx1"/>
                </a:solidFill>
                <a:effectLst/>
                <a:ea typeface="Calibri" panose="020F0502020204030204" pitchFamily="34" charset="0"/>
              </a:rPr>
              <a:t>ă</a:t>
            </a:r>
            <a:r>
              <a:rPr kumimoji="0" lang="it-IT" altLang="en-US" sz="1800" b="0" i="0" u="none" strike="noStrike" cap="none" normalizeH="0" baseline="0" dirty="0">
                <a:ln>
                  <a:noFill/>
                </a:ln>
                <a:solidFill>
                  <a:schemeClr val="tx1"/>
                </a:solidFill>
                <a:effectLst/>
                <a:ea typeface="Calibri" panose="020F0502020204030204" pitchFamily="34" charset="0"/>
              </a:rPr>
              <a:t> </a:t>
            </a:r>
            <a:r>
              <a:rPr kumimoji="0" lang="it-IT" altLang="en-US" sz="1800" b="0" i="0" u="none" strike="noStrike" cap="none" normalizeH="0" baseline="0" dirty="0" err="1">
                <a:ln>
                  <a:noFill/>
                </a:ln>
                <a:solidFill>
                  <a:schemeClr val="tx1"/>
                </a:solidFill>
                <a:effectLst/>
                <a:ea typeface="Calibri" panose="020F0502020204030204" pitchFamily="34" charset="0"/>
              </a:rPr>
              <a:t>tipuri</a:t>
            </a:r>
            <a:r>
              <a:rPr kumimoji="0" lang="it-IT" altLang="en-US" sz="1800" b="0" i="0" u="none" strike="noStrike" cap="none" normalizeH="0" baseline="0" dirty="0">
                <a:ln>
                  <a:noFill/>
                </a:ln>
                <a:solidFill>
                  <a:schemeClr val="tx1"/>
                </a:solidFill>
                <a:effectLst/>
                <a:ea typeface="Calibri" panose="020F0502020204030204" pitchFamily="34" charset="0"/>
              </a:rPr>
              <a:t> de </a:t>
            </a:r>
            <a:r>
              <a:rPr kumimoji="0" lang="it-IT" altLang="en-US" sz="1800" b="0" i="0" u="none" strike="noStrike" cap="none" normalizeH="0" baseline="0" dirty="0" err="1">
                <a:ln>
                  <a:noFill/>
                </a:ln>
                <a:solidFill>
                  <a:schemeClr val="tx1"/>
                </a:solidFill>
                <a:effectLst/>
                <a:ea typeface="Calibri" panose="020F0502020204030204" pitchFamily="34" charset="0"/>
              </a:rPr>
              <a:t>subven</a:t>
            </a:r>
            <a:r>
              <a:rPr kumimoji="0" lang="ro-RO" altLang="en-US" sz="1800" b="0" i="0" u="none" strike="noStrike" cap="none" normalizeH="0" baseline="0" dirty="0">
                <a:ln>
                  <a:noFill/>
                </a:ln>
                <a:solidFill>
                  <a:schemeClr val="tx1"/>
                </a:solidFill>
                <a:effectLst/>
                <a:ea typeface="Calibri" panose="020F0502020204030204" pitchFamily="34" charset="0"/>
              </a:rPr>
              <a:t>ț</a:t>
            </a:r>
            <a:r>
              <a:rPr kumimoji="0" lang="it-IT" altLang="en-US" sz="1800" b="0" i="0" u="none" strike="noStrike" cap="none" normalizeH="0" baseline="0" dirty="0">
                <a:ln>
                  <a:noFill/>
                </a:ln>
                <a:solidFill>
                  <a:schemeClr val="tx1"/>
                </a:solidFill>
                <a:effectLst/>
                <a:ea typeface="Calibri" panose="020F0502020204030204" pitchFamily="34" charset="0"/>
              </a:rPr>
              <a:t>ii:</a:t>
            </a:r>
            <a:r>
              <a:rPr kumimoji="0" lang="ro-RO" altLang="en-US" sz="1800" b="0" i="0" u="none" strike="noStrike" cap="none" normalizeH="0" baseline="0" dirty="0">
                <a:ln>
                  <a:noFill/>
                </a:ln>
                <a:solidFill>
                  <a:schemeClr val="tx1"/>
                </a:solidFill>
                <a:effectLst/>
                <a:ea typeface="Calibri" panose="020F0502020204030204" pitchFamily="34" charset="0"/>
              </a:rPr>
              <a:t> contribuții și premii.</a:t>
            </a:r>
            <a:endParaRPr kumimoji="0" lang="en-US" altLang="en-US" sz="1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o-RO" altLang="en-US" sz="1800" b="0" i="0" u="none" strike="noStrike" cap="none" normalizeH="0" baseline="0" dirty="0">
              <a:ln>
                <a:noFill/>
              </a:ln>
              <a:solidFill>
                <a:schemeClr val="tx1"/>
              </a:solidFill>
              <a:effectLst/>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None/>
              <a:tabLst/>
            </a:pPr>
            <a:r>
              <a:rPr kumimoji="0" lang="ro-RO" altLang="en-US" sz="18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Nu sunt admise cererile de subvenții pentru operele care au fost deja publicate, difuzate, traduse sau dublate până la data de prezentare a cererii. Nu vor fi admise cereri care au făcut obiectul unor contribuții din partea altor instituții italiene. Nu pot fi admise cereri pentru opere cau au concurat deja la subvențiile din anii trecuți.</a:t>
            </a:r>
            <a:endParaRPr kumimoji="0" lang="ro-RO" altLang="en-US" sz="1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326183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F5DC5-AD6E-D1F0-D416-7836EBADAFDC}"/>
              </a:ext>
            </a:extLst>
          </p:cNvPr>
          <p:cNvSpPr>
            <a:spLocks noGrp="1"/>
          </p:cNvSpPr>
          <p:nvPr>
            <p:ph type="title"/>
          </p:nvPr>
        </p:nvSpPr>
        <p:spPr/>
        <p:txBody>
          <a:bodyPr>
            <a:normAutofit/>
          </a:bodyPr>
          <a:lstStyle/>
          <a:p>
            <a:pPr algn="ctr"/>
            <a:r>
              <a:rPr lang="it-IT" sz="2400" kern="1800" dirty="0" err="1">
                <a:solidFill>
                  <a:srgbClr val="1A1A1A"/>
                </a:solidFill>
                <a:effectLst/>
                <a:latin typeface="+mn-lt"/>
                <a:ea typeface="Times New Roman" panose="02020603050405020304" pitchFamily="18" charset="0"/>
                <a:cs typeface="Times New Roman" panose="02020603050405020304" pitchFamily="18" charset="0"/>
              </a:rPr>
              <a:t>Finanțări</a:t>
            </a:r>
            <a:r>
              <a:rPr lang="it-IT" sz="2400" kern="1800" dirty="0">
                <a:solidFill>
                  <a:srgbClr val="1A1A1A"/>
                </a:solidFill>
                <a:effectLst/>
                <a:latin typeface="+mn-lt"/>
                <a:ea typeface="Times New Roman" panose="02020603050405020304" pitchFamily="18" charset="0"/>
                <a:cs typeface="Times New Roman" panose="02020603050405020304" pitchFamily="18" charset="0"/>
              </a:rPr>
              <a:t> </a:t>
            </a:r>
            <a:r>
              <a:rPr lang="it-IT" sz="2400" kern="1800" dirty="0" err="1">
                <a:solidFill>
                  <a:srgbClr val="1A1A1A"/>
                </a:solidFill>
                <a:effectLst/>
                <a:latin typeface="+mn-lt"/>
                <a:ea typeface="Times New Roman" panose="02020603050405020304" pitchFamily="18" charset="0"/>
                <a:cs typeface="Times New Roman" panose="02020603050405020304" pitchFamily="18" charset="0"/>
              </a:rPr>
              <a:t>pentru</a:t>
            </a:r>
            <a:r>
              <a:rPr lang="it-IT" sz="2400" kern="1800" dirty="0">
                <a:solidFill>
                  <a:srgbClr val="1A1A1A"/>
                </a:solidFill>
                <a:effectLst/>
                <a:latin typeface="+mn-lt"/>
                <a:ea typeface="Times New Roman" panose="02020603050405020304" pitchFamily="18" charset="0"/>
                <a:cs typeface="Times New Roman" panose="02020603050405020304" pitchFamily="18" charset="0"/>
              </a:rPr>
              <a:t> </a:t>
            </a:r>
            <a:r>
              <a:rPr lang="it-IT" sz="2400" kern="1800" dirty="0" err="1">
                <a:solidFill>
                  <a:srgbClr val="1A1A1A"/>
                </a:solidFill>
                <a:effectLst/>
                <a:latin typeface="+mn-lt"/>
                <a:ea typeface="Times New Roman" panose="02020603050405020304" pitchFamily="18" charset="0"/>
                <a:cs typeface="Times New Roman" panose="02020603050405020304" pitchFamily="18" charset="0"/>
              </a:rPr>
              <a:t>misiuni</a:t>
            </a:r>
            <a:r>
              <a:rPr lang="it-IT" sz="2400" kern="1800" dirty="0">
                <a:solidFill>
                  <a:srgbClr val="1A1A1A"/>
                </a:solidFill>
                <a:effectLst/>
                <a:latin typeface="+mn-lt"/>
                <a:ea typeface="Times New Roman" panose="02020603050405020304" pitchFamily="18" charset="0"/>
                <a:cs typeface="Times New Roman" panose="02020603050405020304" pitchFamily="18" charset="0"/>
              </a:rPr>
              <a:t> de </a:t>
            </a:r>
            <a:r>
              <a:rPr lang="it-IT" sz="2400" kern="1800" dirty="0" err="1">
                <a:solidFill>
                  <a:srgbClr val="1A1A1A"/>
                </a:solidFill>
                <a:effectLst/>
                <a:latin typeface="+mn-lt"/>
                <a:ea typeface="Times New Roman" panose="02020603050405020304" pitchFamily="18" charset="0"/>
                <a:cs typeface="Times New Roman" panose="02020603050405020304" pitchFamily="18" charset="0"/>
              </a:rPr>
              <a:t>studiu</a:t>
            </a:r>
            <a:r>
              <a:rPr lang="it-IT" sz="2400" kern="1800" dirty="0">
                <a:solidFill>
                  <a:srgbClr val="1A1A1A"/>
                </a:solidFill>
                <a:effectLst/>
                <a:latin typeface="+mn-lt"/>
                <a:ea typeface="Times New Roman" panose="02020603050405020304" pitchFamily="18" charset="0"/>
                <a:cs typeface="Times New Roman" panose="02020603050405020304" pitchFamily="18" charset="0"/>
              </a:rPr>
              <a:t> și de </a:t>
            </a:r>
            <a:r>
              <a:rPr lang="it-IT" sz="2400" kern="1800" dirty="0" err="1">
                <a:solidFill>
                  <a:srgbClr val="1A1A1A"/>
                </a:solidFill>
                <a:effectLst/>
                <a:latin typeface="+mn-lt"/>
                <a:ea typeface="Times New Roman" panose="02020603050405020304" pitchFamily="18" charset="0"/>
                <a:cs typeface="Times New Roman" panose="02020603050405020304" pitchFamily="18" charset="0"/>
              </a:rPr>
              <a:t>cercetare</a:t>
            </a:r>
            <a:endParaRPr lang="en-US" sz="2400" dirty="0">
              <a:latin typeface="+mn-lt"/>
            </a:endParaRPr>
          </a:p>
        </p:txBody>
      </p:sp>
      <p:sp>
        <p:nvSpPr>
          <p:cNvPr id="3" name="Content Placeholder 2">
            <a:extLst>
              <a:ext uri="{FF2B5EF4-FFF2-40B4-BE49-F238E27FC236}">
                <a16:creationId xmlns:a16="http://schemas.microsoft.com/office/drawing/2014/main" id="{722FBB75-DC7A-615D-7F18-AEB7CCD76232}"/>
              </a:ext>
            </a:extLst>
          </p:cNvPr>
          <p:cNvSpPr>
            <a:spLocks noGrp="1"/>
          </p:cNvSpPr>
          <p:nvPr>
            <p:ph idx="1"/>
          </p:nvPr>
        </p:nvSpPr>
        <p:spPr/>
        <p:txBody>
          <a:bodyPr/>
          <a:lstStyle/>
          <a:p>
            <a:pPr marL="0" indent="0" algn="just">
              <a:buNone/>
            </a:pPr>
            <a:r>
              <a:rPr lang="ro-RO" sz="1800" kern="100" dirty="0">
                <a:solidFill>
                  <a:srgbClr val="1A1A1A"/>
                </a:solidFill>
                <a:ea typeface="Calibri" panose="020F0502020204030204" pitchFamily="34" charset="0"/>
                <a:cs typeface="Times New Roman" panose="02020603050405020304" pitchFamily="18" charset="0"/>
              </a:rPr>
              <a:t>Institutul Italian de Cultură din București aduce în prim-plan </a:t>
            </a:r>
            <a:r>
              <a:rPr lang="ro-RO" sz="1800" kern="100" dirty="0">
                <a:solidFill>
                  <a:srgbClr val="1A1A1A"/>
                </a:solidFill>
                <a:effectLst/>
                <a:ea typeface="Calibri" panose="020F0502020204030204" pitchFamily="34" charset="0"/>
                <a:cs typeface="Times New Roman" panose="02020603050405020304" pitchFamily="18" charset="0"/>
              </a:rPr>
              <a:t>o</a:t>
            </a:r>
            <a:r>
              <a:rPr lang="it-IT" sz="1800" kern="100" dirty="0" err="1">
                <a:solidFill>
                  <a:srgbClr val="1A1A1A"/>
                </a:solidFill>
                <a:effectLst/>
                <a:ea typeface="Calibri" panose="020F0502020204030204" pitchFamily="34" charset="0"/>
                <a:cs typeface="Times New Roman" panose="02020603050405020304" pitchFamily="18" charset="0"/>
              </a:rPr>
              <a:t>portunități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pentru</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cercetători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profesori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experți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personalități</a:t>
            </a:r>
            <a:r>
              <a:rPr lang="it-IT" sz="1800" kern="100" dirty="0">
                <a:solidFill>
                  <a:srgbClr val="1A1A1A"/>
                </a:solidFill>
                <a:effectLst/>
                <a:ea typeface="Calibri" panose="020F0502020204030204" pitchFamily="34" charset="0"/>
                <a:cs typeface="Times New Roman" panose="02020603050405020304" pitchFamily="18" charset="0"/>
              </a:rPr>
              <a:t> și operatori culturali </a:t>
            </a:r>
            <a:r>
              <a:rPr lang="it-IT" sz="1800" kern="100" dirty="0" err="1">
                <a:solidFill>
                  <a:srgbClr val="1A1A1A"/>
                </a:solidFill>
                <a:effectLst/>
                <a:ea typeface="Calibri" panose="020F0502020204030204" pitchFamily="34" charset="0"/>
                <a:cs typeface="Times New Roman" panose="02020603050405020304" pitchFamily="18" charset="0"/>
              </a:rPr>
              <a:t>italieni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sau</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străini</a:t>
            </a:r>
            <a:r>
              <a:rPr lang="ro-RO" sz="1800" kern="100" dirty="0">
                <a:solidFill>
                  <a:srgbClr val="1A1A1A"/>
                </a:solidFill>
                <a:effectLst/>
                <a:ea typeface="Calibri" panose="020F0502020204030204" pitchFamily="34" charset="0"/>
                <a:cs typeface="Times New Roman" panose="02020603050405020304" pitchFamily="18" charset="0"/>
              </a:rPr>
              <a:t>. </a:t>
            </a:r>
            <a:r>
              <a:rPr lang="ro-RO" sz="1800" dirty="0"/>
              <a:t>Pentru a fi anunțați, cei interesați trebuie să se regăsească în baza de date a IIC București.</a:t>
            </a:r>
            <a:endParaRPr lang="ro-RO" sz="1800" kern="100" dirty="0">
              <a:solidFill>
                <a:srgbClr val="1A1A1A"/>
              </a:solidFill>
              <a:effectLst/>
              <a:ea typeface="Calibri" panose="020F0502020204030204" pitchFamily="34" charset="0"/>
              <a:cs typeface="Times New Roman" panose="02020603050405020304" pitchFamily="18" charset="0"/>
            </a:endParaRPr>
          </a:p>
          <a:p>
            <a:pPr marL="0" indent="0" algn="just">
              <a:buNone/>
            </a:pPr>
            <a:endParaRPr lang="it-IT" sz="1800" kern="100" dirty="0">
              <a:solidFill>
                <a:srgbClr val="1A1A1A"/>
              </a:solidFill>
              <a:effectLst/>
              <a:ea typeface="Calibri" panose="020F0502020204030204" pitchFamily="34" charset="0"/>
              <a:cs typeface="Times New Roman" panose="02020603050405020304" pitchFamily="18" charset="0"/>
            </a:endParaRPr>
          </a:p>
          <a:p>
            <a:pPr marL="0" indent="0" algn="just">
              <a:buNone/>
            </a:pPr>
            <a:r>
              <a:rPr lang="it-IT" sz="1800" kern="100" dirty="0" err="1">
                <a:solidFill>
                  <a:srgbClr val="1A1A1A"/>
                </a:solidFill>
                <a:effectLst/>
                <a:ea typeface="Calibri" panose="020F0502020204030204" pitchFamily="34" charset="0"/>
                <a:cs typeface="Times New Roman" panose="02020603050405020304" pitchFamily="18" charset="0"/>
              </a:rPr>
              <a:t>Ministerul</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Afacerilor</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Externe</a:t>
            </a:r>
            <a:r>
              <a:rPr lang="it-IT" sz="1800" kern="100" dirty="0">
                <a:solidFill>
                  <a:srgbClr val="1A1A1A"/>
                </a:solidFill>
                <a:effectLst/>
                <a:ea typeface="Calibri" panose="020F0502020204030204" pitchFamily="34" charset="0"/>
                <a:cs typeface="Times New Roman" panose="02020603050405020304" pitchFamily="18" charset="0"/>
              </a:rPr>
              <a:t> și al </a:t>
            </a:r>
            <a:r>
              <a:rPr lang="it-IT" sz="1800" kern="100" dirty="0" err="1">
                <a:solidFill>
                  <a:srgbClr val="1A1A1A"/>
                </a:solidFill>
                <a:effectLst/>
                <a:ea typeface="Calibri" panose="020F0502020204030204" pitchFamily="34" charset="0"/>
                <a:cs typeface="Times New Roman" panose="02020603050405020304" pitchFamily="18" charset="0"/>
              </a:rPr>
              <a:t>Cooperării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Internaționale</a:t>
            </a:r>
            <a:r>
              <a:rPr lang="it-IT" sz="1800" kern="100" dirty="0">
                <a:solidFill>
                  <a:srgbClr val="1A1A1A"/>
                </a:solidFill>
                <a:effectLst/>
                <a:ea typeface="Calibri" panose="020F0502020204030204" pitchFamily="34" charset="0"/>
                <a:cs typeface="Times New Roman" panose="02020603050405020304" pitchFamily="18" charset="0"/>
              </a:rPr>
              <a:t> </a:t>
            </a:r>
            <a:r>
              <a:rPr lang="ro-RO" sz="1800" kern="100" dirty="0">
                <a:solidFill>
                  <a:srgbClr val="1A1A1A"/>
                </a:solidFill>
                <a:ea typeface="Calibri" panose="020F0502020204030204" pitchFamily="34" charset="0"/>
                <a:cs typeface="Times New Roman" panose="02020603050405020304" pitchFamily="18" charset="0"/>
              </a:rPr>
              <a:t>din Italia </a:t>
            </a:r>
            <a:r>
              <a:rPr lang="it-IT" sz="1800" kern="100" dirty="0" err="1">
                <a:solidFill>
                  <a:srgbClr val="1A1A1A"/>
                </a:solidFill>
                <a:effectLst/>
                <a:ea typeface="Calibri" panose="020F0502020204030204" pitchFamily="34" charset="0"/>
                <a:cs typeface="Times New Roman" panose="02020603050405020304" pitchFamily="18" charset="0"/>
              </a:rPr>
              <a:t>susține</a:t>
            </a:r>
            <a:r>
              <a:rPr lang="it-IT" sz="1800" kern="100" dirty="0">
                <a:solidFill>
                  <a:srgbClr val="1A1A1A"/>
                </a:solidFill>
                <a:effectLst/>
                <a:ea typeface="Calibri" panose="020F0502020204030204" pitchFamily="34" charset="0"/>
                <a:cs typeface="Times New Roman" panose="02020603050405020304" pitchFamily="18" charset="0"/>
              </a:rPr>
              <a:t> și </a:t>
            </a:r>
            <a:r>
              <a:rPr lang="it-IT" sz="1800" kern="100" dirty="0" err="1">
                <a:solidFill>
                  <a:srgbClr val="1A1A1A"/>
                </a:solidFill>
                <a:effectLst/>
                <a:ea typeface="Calibri" panose="020F0502020204030204" pitchFamily="34" charset="0"/>
                <a:cs typeface="Times New Roman" panose="02020603050405020304" pitchFamily="18" charset="0"/>
              </a:rPr>
              <a:t>promovează</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desfășurarea</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unor</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misiuni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în</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străinătate</a:t>
            </a:r>
            <a:r>
              <a:rPr lang="it-IT" sz="1800" kern="100" dirty="0">
                <a:solidFill>
                  <a:srgbClr val="1A1A1A"/>
                </a:solidFill>
                <a:effectLst/>
                <a:ea typeface="Calibri" panose="020F0502020204030204" pitchFamily="34" charset="0"/>
                <a:cs typeface="Times New Roman" panose="02020603050405020304" pitchFamily="18" charset="0"/>
              </a:rPr>
              <a:t> și </a:t>
            </a:r>
            <a:r>
              <a:rPr lang="it-IT" sz="1800" kern="100" dirty="0" err="1">
                <a:solidFill>
                  <a:srgbClr val="1A1A1A"/>
                </a:solidFill>
                <a:effectLst/>
                <a:ea typeface="Calibri" panose="020F0502020204030204" pitchFamily="34" charset="0"/>
                <a:cs typeface="Times New Roman" panose="02020603050405020304" pitchFamily="18" charset="0"/>
              </a:rPr>
              <a:t>în</a:t>
            </a:r>
            <a:r>
              <a:rPr lang="it-IT" sz="1800" kern="100" dirty="0">
                <a:solidFill>
                  <a:srgbClr val="1A1A1A"/>
                </a:solidFill>
                <a:effectLst/>
                <a:ea typeface="Calibri" panose="020F0502020204030204" pitchFamily="34" charset="0"/>
                <a:cs typeface="Times New Roman" panose="02020603050405020304" pitchFamily="18" charset="0"/>
              </a:rPr>
              <a:t> Italia, de </a:t>
            </a:r>
            <a:r>
              <a:rPr lang="it-IT" sz="1800" kern="100" dirty="0" err="1">
                <a:solidFill>
                  <a:srgbClr val="1A1A1A"/>
                </a:solidFill>
                <a:effectLst/>
                <a:ea typeface="Calibri" panose="020F0502020204030204" pitchFamily="34" charset="0"/>
                <a:cs typeface="Times New Roman" panose="02020603050405020304" pitchFamily="18" charset="0"/>
              </a:rPr>
              <a:t>către</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cercetători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profesori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specialiști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personalități</a:t>
            </a:r>
            <a:r>
              <a:rPr lang="it-IT" sz="1800" kern="100" dirty="0">
                <a:solidFill>
                  <a:srgbClr val="1A1A1A"/>
                </a:solidFill>
                <a:effectLst/>
                <a:ea typeface="Calibri" panose="020F0502020204030204" pitchFamily="34" charset="0"/>
                <a:cs typeface="Times New Roman" panose="02020603050405020304" pitchFamily="18" charset="0"/>
              </a:rPr>
              <a:t> și operatori culturali </a:t>
            </a:r>
            <a:r>
              <a:rPr lang="it-IT" sz="1800" kern="100" dirty="0" err="1">
                <a:solidFill>
                  <a:srgbClr val="1A1A1A"/>
                </a:solidFill>
                <a:effectLst/>
                <a:ea typeface="Calibri" panose="020F0502020204030204" pitchFamily="34" charset="0"/>
                <a:cs typeface="Times New Roman" panose="02020603050405020304" pitchFamily="18" charset="0"/>
              </a:rPr>
              <a:t>italieni</a:t>
            </a:r>
            <a:r>
              <a:rPr lang="it-IT" sz="1800" kern="100" dirty="0">
                <a:solidFill>
                  <a:srgbClr val="1A1A1A"/>
                </a:solidFill>
                <a:effectLst/>
                <a:ea typeface="Calibri" panose="020F0502020204030204" pitchFamily="34" charset="0"/>
                <a:cs typeface="Times New Roman" panose="02020603050405020304" pitchFamily="18" charset="0"/>
              </a:rPr>
              <a:t> și </a:t>
            </a:r>
            <a:r>
              <a:rPr lang="it-IT" sz="1800" kern="100" dirty="0" err="1">
                <a:solidFill>
                  <a:srgbClr val="1A1A1A"/>
                </a:solidFill>
                <a:effectLst/>
                <a:ea typeface="Calibri" panose="020F0502020204030204" pitchFamily="34" charset="0"/>
                <a:cs typeface="Times New Roman" panose="02020603050405020304" pitchFamily="18" charset="0"/>
              </a:rPr>
              <a:t>străini</a:t>
            </a:r>
            <a:r>
              <a:rPr lang="it-IT" sz="1800" kern="100" dirty="0">
                <a:solidFill>
                  <a:srgbClr val="1A1A1A"/>
                </a:solidFill>
                <a:effectLst/>
                <a:ea typeface="Calibri" panose="020F0502020204030204" pitchFamily="34" charset="0"/>
                <a:cs typeface="Times New Roman" panose="02020603050405020304" pitchFamily="18" charset="0"/>
              </a:rPr>
              <a:t>.</a:t>
            </a:r>
            <a:endParaRPr lang="ro-RO" sz="1800" kern="100" dirty="0">
              <a:solidFill>
                <a:srgbClr val="1A1A1A"/>
              </a:solidFill>
              <a:ea typeface="Calibri" panose="020F0502020204030204" pitchFamily="34" charset="0"/>
              <a:cs typeface="Times New Roman" panose="02020603050405020304" pitchFamily="18" charset="0"/>
            </a:endParaRPr>
          </a:p>
          <a:p>
            <a:pPr marL="0" indent="0" algn="just">
              <a:buNone/>
            </a:pPr>
            <a:br>
              <a:rPr lang="it-IT" sz="1800" kern="100" dirty="0">
                <a:solidFill>
                  <a:srgbClr val="1A1A1A"/>
                </a:solidFill>
                <a:effectLst/>
                <a:ea typeface="Calibri" panose="020F0502020204030204" pitchFamily="34" charset="0"/>
                <a:cs typeface="Times New Roman" panose="02020603050405020304" pitchFamily="18" charset="0"/>
              </a:rPr>
            </a:br>
            <a:r>
              <a:rPr lang="it-IT" sz="1800" kern="100" dirty="0" err="1">
                <a:solidFill>
                  <a:srgbClr val="1A1A1A"/>
                </a:solidFill>
                <a:effectLst/>
                <a:ea typeface="Calibri" panose="020F0502020204030204" pitchFamily="34" charset="0"/>
                <a:cs typeface="Times New Roman" panose="02020603050405020304" pitchFamily="18" charset="0"/>
              </a:rPr>
              <a:t>Principalul</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obiectiv</a:t>
            </a:r>
            <a:r>
              <a:rPr lang="it-IT" sz="1800" kern="100" dirty="0">
                <a:solidFill>
                  <a:srgbClr val="1A1A1A"/>
                </a:solidFill>
                <a:effectLst/>
                <a:ea typeface="Calibri" panose="020F0502020204030204" pitchFamily="34" charset="0"/>
                <a:cs typeface="Times New Roman" panose="02020603050405020304" pitchFamily="18" charset="0"/>
              </a:rPr>
              <a:t> al </a:t>
            </a:r>
            <a:r>
              <a:rPr lang="it-IT" sz="1800" kern="100" dirty="0" err="1">
                <a:solidFill>
                  <a:srgbClr val="1A1A1A"/>
                </a:solidFill>
                <a:effectLst/>
                <a:ea typeface="Calibri" panose="020F0502020204030204" pitchFamily="34" charset="0"/>
                <a:cs typeface="Times New Roman" panose="02020603050405020304" pitchFamily="18" charset="0"/>
              </a:rPr>
              <a:t>finanțării</a:t>
            </a:r>
            <a:r>
              <a:rPr lang="it-IT" sz="1800" kern="100" dirty="0">
                <a:solidFill>
                  <a:srgbClr val="1A1A1A"/>
                </a:solidFill>
                <a:effectLst/>
                <a:ea typeface="Calibri" panose="020F0502020204030204" pitchFamily="34" charset="0"/>
                <a:cs typeface="Times New Roman" panose="02020603050405020304" pitchFamily="18" charset="0"/>
              </a:rPr>
              <a:t> este </a:t>
            </a:r>
            <a:r>
              <a:rPr lang="it-IT" sz="1800" kern="100" dirty="0" err="1">
                <a:solidFill>
                  <a:srgbClr val="1A1A1A"/>
                </a:solidFill>
                <a:effectLst/>
                <a:ea typeface="Calibri" panose="020F0502020204030204" pitchFamily="34" charset="0"/>
                <a:cs typeface="Times New Roman" panose="02020603050405020304" pitchFamily="18" charset="0"/>
              </a:rPr>
              <a:t>acela</a:t>
            </a:r>
            <a:r>
              <a:rPr lang="it-IT" sz="1800" kern="100" dirty="0">
                <a:solidFill>
                  <a:srgbClr val="1A1A1A"/>
                </a:solidFill>
                <a:effectLst/>
                <a:ea typeface="Calibri" panose="020F0502020204030204" pitchFamily="34" charset="0"/>
                <a:cs typeface="Times New Roman" panose="02020603050405020304" pitchFamily="18" charset="0"/>
              </a:rPr>
              <a:t> de a </a:t>
            </a:r>
            <a:r>
              <a:rPr lang="it-IT" sz="1800" kern="100" dirty="0" err="1">
                <a:solidFill>
                  <a:srgbClr val="1A1A1A"/>
                </a:solidFill>
                <a:effectLst/>
                <a:ea typeface="Calibri" panose="020F0502020204030204" pitchFamily="34" charset="0"/>
                <a:cs typeface="Times New Roman" panose="02020603050405020304" pitchFamily="18" charset="0"/>
              </a:rPr>
              <a:t>favoriza</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dezvoltarea</a:t>
            </a:r>
            <a:r>
              <a:rPr lang="it-IT" sz="1800" kern="100" dirty="0">
                <a:solidFill>
                  <a:srgbClr val="1A1A1A"/>
                </a:solidFill>
                <a:effectLst/>
                <a:ea typeface="Calibri" panose="020F0502020204030204" pitchFamily="34" charset="0"/>
                <a:cs typeface="Times New Roman" panose="02020603050405020304" pitchFamily="18" charset="0"/>
              </a:rPr>
              <a:t> de </a:t>
            </a:r>
            <a:r>
              <a:rPr lang="it-IT" sz="1800" kern="100" dirty="0" err="1">
                <a:solidFill>
                  <a:srgbClr val="1A1A1A"/>
                </a:solidFill>
                <a:effectLst/>
                <a:ea typeface="Calibri" panose="020F0502020204030204" pitchFamily="34" charset="0"/>
                <a:cs typeface="Times New Roman" panose="02020603050405020304" pitchFamily="18" charset="0"/>
              </a:rPr>
              <a:t>parteneriate</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strategice</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proiecte</a:t>
            </a:r>
            <a:r>
              <a:rPr lang="it-IT" sz="1800" kern="100" dirty="0">
                <a:solidFill>
                  <a:srgbClr val="1A1A1A"/>
                </a:solidFill>
                <a:effectLst/>
                <a:ea typeface="Calibri" panose="020F0502020204030204" pitchFamily="34" charset="0"/>
                <a:cs typeface="Times New Roman" panose="02020603050405020304" pitchFamily="18" charset="0"/>
              </a:rPr>
              <a:t> culturale și </a:t>
            </a:r>
            <a:r>
              <a:rPr lang="it-IT" sz="1800" kern="100" dirty="0" err="1">
                <a:solidFill>
                  <a:srgbClr val="1A1A1A"/>
                </a:solidFill>
                <a:effectLst/>
                <a:ea typeface="Calibri" panose="020F0502020204030204" pitchFamily="34" charset="0"/>
                <a:cs typeface="Times New Roman" panose="02020603050405020304" pitchFamily="18" charset="0"/>
              </a:rPr>
              <a:t>științifice</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între</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instituții</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străine</a:t>
            </a:r>
            <a:r>
              <a:rPr lang="it-IT" sz="1800" kern="100" dirty="0">
                <a:solidFill>
                  <a:srgbClr val="1A1A1A"/>
                </a:solidFill>
                <a:effectLst/>
                <a:ea typeface="Calibri" panose="020F0502020204030204" pitchFamily="34" charset="0"/>
                <a:cs typeface="Times New Roman" panose="02020603050405020304" pitchFamily="18" charset="0"/>
              </a:rPr>
              <a:t> și </a:t>
            </a:r>
            <a:r>
              <a:rPr lang="it-IT" sz="1800" kern="100" dirty="0" err="1">
                <a:solidFill>
                  <a:srgbClr val="1A1A1A"/>
                </a:solidFill>
                <a:effectLst/>
                <a:ea typeface="Calibri" panose="020F0502020204030204" pitchFamily="34" charset="0"/>
                <a:cs typeface="Times New Roman" panose="02020603050405020304" pitchFamily="18" charset="0"/>
              </a:rPr>
              <a:t>italiene</a:t>
            </a:r>
            <a:r>
              <a:rPr lang="it-IT" sz="1800" kern="100" dirty="0">
                <a:solidFill>
                  <a:srgbClr val="1A1A1A"/>
                </a:solidFill>
                <a:effectLst/>
                <a:ea typeface="Calibri" panose="020F0502020204030204" pitchFamily="34" charset="0"/>
                <a:cs typeface="Times New Roman" panose="02020603050405020304" pitchFamily="18" charset="0"/>
              </a:rPr>
              <a:t> pe </a:t>
            </a:r>
            <a:r>
              <a:rPr lang="it-IT" sz="1800" kern="100" dirty="0" err="1">
                <a:solidFill>
                  <a:srgbClr val="1A1A1A"/>
                </a:solidFill>
                <a:effectLst/>
                <a:ea typeface="Calibri" panose="020F0502020204030204" pitchFamily="34" charset="0"/>
                <a:cs typeface="Times New Roman" panose="02020603050405020304" pitchFamily="18" charset="0"/>
              </a:rPr>
              <a:t>termen</a:t>
            </a:r>
            <a:r>
              <a:rPr lang="it-IT" sz="1800" kern="100" dirty="0">
                <a:solidFill>
                  <a:srgbClr val="1A1A1A"/>
                </a:solidFill>
                <a:effectLst/>
                <a:ea typeface="Calibri" panose="020F0502020204030204" pitchFamily="34" charset="0"/>
                <a:cs typeface="Times New Roman" panose="02020603050405020304" pitchFamily="18" charset="0"/>
              </a:rPr>
              <a:t> </a:t>
            </a:r>
            <a:r>
              <a:rPr lang="it-IT" sz="1800" kern="100" dirty="0" err="1">
                <a:solidFill>
                  <a:srgbClr val="1A1A1A"/>
                </a:solidFill>
                <a:effectLst/>
                <a:ea typeface="Calibri" panose="020F0502020204030204" pitchFamily="34" charset="0"/>
                <a:cs typeface="Times New Roman" panose="02020603050405020304" pitchFamily="18" charset="0"/>
              </a:rPr>
              <a:t>mediu</a:t>
            </a:r>
            <a:r>
              <a:rPr lang="it-IT" sz="1800" kern="100" dirty="0">
                <a:solidFill>
                  <a:srgbClr val="1A1A1A"/>
                </a:solidFill>
                <a:effectLst/>
                <a:ea typeface="Calibri" panose="020F0502020204030204" pitchFamily="34" charset="0"/>
                <a:cs typeface="Times New Roman" panose="02020603050405020304" pitchFamily="18" charset="0"/>
              </a:rPr>
              <a:t> și </a:t>
            </a:r>
            <a:r>
              <a:rPr lang="it-IT" sz="1800" kern="100" dirty="0" err="1">
                <a:solidFill>
                  <a:srgbClr val="1A1A1A"/>
                </a:solidFill>
                <a:effectLst/>
                <a:ea typeface="Calibri" panose="020F0502020204030204" pitchFamily="34" charset="0"/>
                <a:cs typeface="Times New Roman" panose="02020603050405020304" pitchFamily="18" charset="0"/>
              </a:rPr>
              <a:t>lung</a:t>
            </a:r>
            <a:r>
              <a:rPr lang="it-IT" sz="1800" kern="100" dirty="0">
                <a:solidFill>
                  <a:srgbClr val="1A1A1A"/>
                </a:solidFill>
                <a:effectLst/>
                <a:ea typeface="Calibri" panose="020F0502020204030204" pitchFamily="34" charset="0"/>
                <a:cs typeface="Times New Roman" panose="02020603050405020304" pitchFamily="18" charset="0"/>
              </a:rPr>
              <a:t>.</a:t>
            </a:r>
            <a:endParaRPr lang="en-US" sz="1800" kern="1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79980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1506E-218D-1B4A-5289-E20CD254B0D7}"/>
              </a:ext>
            </a:extLst>
          </p:cNvPr>
          <p:cNvSpPr>
            <a:spLocks noGrp="1"/>
          </p:cNvSpPr>
          <p:nvPr>
            <p:ph type="title"/>
          </p:nvPr>
        </p:nvSpPr>
        <p:spPr/>
        <p:txBody>
          <a:bodyPr>
            <a:normAutofit/>
          </a:bodyPr>
          <a:lstStyle/>
          <a:p>
            <a:pPr algn="ctr"/>
            <a:r>
              <a:rPr lang="ro-RO" sz="2400" dirty="0">
                <a:latin typeface="+mn-lt"/>
              </a:rPr>
              <a:t>Evenimente culturale de impact</a:t>
            </a:r>
            <a:br>
              <a:rPr lang="ro-RO" sz="2400" dirty="0">
                <a:latin typeface="+mn-lt"/>
              </a:rPr>
            </a:br>
            <a:r>
              <a:rPr lang="ro-RO" sz="2400" dirty="0">
                <a:latin typeface="+mn-lt"/>
              </a:rPr>
              <a:t>- În București -</a:t>
            </a:r>
            <a:endParaRPr lang="en-US" sz="2400" dirty="0">
              <a:latin typeface="+mn-lt"/>
            </a:endParaRPr>
          </a:p>
        </p:txBody>
      </p:sp>
      <p:sp>
        <p:nvSpPr>
          <p:cNvPr id="3" name="Content Placeholder 2">
            <a:extLst>
              <a:ext uri="{FF2B5EF4-FFF2-40B4-BE49-F238E27FC236}">
                <a16:creationId xmlns:a16="http://schemas.microsoft.com/office/drawing/2014/main" id="{2DB3DD2F-4ED6-EF7B-CE4E-45D97F2E8D23}"/>
              </a:ext>
            </a:extLst>
          </p:cNvPr>
          <p:cNvSpPr>
            <a:spLocks noGrp="1"/>
          </p:cNvSpPr>
          <p:nvPr>
            <p:ph idx="1"/>
          </p:nvPr>
        </p:nvSpPr>
        <p:spPr/>
        <p:txBody>
          <a:bodyPr>
            <a:normAutofit lnSpcReduction="10000"/>
          </a:bodyPr>
          <a:lstStyle/>
          <a:p>
            <a:pPr algn="just"/>
            <a:r>
              <a:rPr lang="ro-RO" sz="1800" kern="100" dirty="0">
                <a:ea typeface="Calibri" panose="020F0502020204030204" pitchFamily="34" charset="0"/>
                <a:cs typeface="Times New Roman" panose="02020603050405020304" pitchFamily="18" charset="0"/>
              </a:rPr>
              <a:t>Participarea scriitorului </a:t>
            </a:r>
            <a:r>
              <a:rPr lang="ro-RO" sz="1800" b="1" kern="100" dirty="0">
                <a:ea typeface="Calibri" panose="020F0502020204030204" pitchFamily="34" charset="0"/>
                <a:cs typeface="Times New Roman" panose="02020603050405020304" pitchFamily="18" charset="0"/>
              </a:rPr>
              <a:t>Milo De Angelis la </a:t>
            </a:r>
            <a:r>
              <a:rPr lang="pt-BR" sz="1800" b="1" i="0" dirty="0">
                <a:solidFill>
                  <a:srgbClr val="1A1A1A"/>
                </a:solidFill>
                <a:effectLst/>
              </a:rPr>
              <a:t>cea de-a 13-a ediție a Festivalului Internațional de Poezie</a:t>
            </a:r>
            <a:r>
              <a:rPr lang="ro-RO" sz="1800" b="1" i="0" dirty="0">
                <a:solidFill>
                  <a:srgbClr val="1A1A1A"/>
                </a:solidFill>
                <a:effectLst/>
              </a:rPr>
              <a:t> (11-17 septembrie)</a:t>
            </a:r>
            <a:r>
              <a:rPr lang="ro-RO" sz="1800" b="0" i="0" dirty="0">
                <a:solidFill>
                  <a:srgbClr val="1A1A1A"/>
                </a:solidFill>
                <a:effectLst/>
              </a:rPr>
              <a:t>: </a:t>
            </a:r>
            <a:r>
              <a:rPr lang="en-US" sz="1800" b="1" i="0" dirty="0">
                <a:solidFill>
                  <a:srgbClr val="1A1A1A"/>
                </a:solidFill>
                <a:effectLst/>
              </a:rPr>
              <a:t>11 </a:t>
            </a:r>
            <a:r>
              <a:rPr lang="en-US" sz="1800" b="1" i="0" dirty="0" err="1">
                <a:solidFill>
                  <a:srgbClr val="1A1A1A"/>
                </a:solidFill>
                <a:effectLst/>
              </a:rPr>
              <a:t>septembrie</a:t>
            </a:r>
            <a:r>
              <a:rPr lang="ro-RO" sz="1800" b="1" i="0" dirty="0">
                <a:solidFill>
                  <a:srgbClr val="1A1A1A"/>
                </a:solidFill>
                <a:effectLst/>
              </a:rPr>
              <a:t> 2023</a:t>
            </a:r>
            <a:r>
              <a:rPr lang="en-US" sz="1800" b="0" i="0" dirty="0">
                <a:solidFill>
                  <a:srgbClr val="1A1A1A"/>
                </a:solidFill>
                <a:effectLst/>
              </a:rPr>
              <a:t>, la </a:t>
            </a:r>
            <a:r>
              <a:rPr lang="en-US" sz="1800" b="1" i="0" dirty="0" err="1">
                <a:solidFill>
                  <a:srgbClr val="1A1A1A"/>
                </a:solidFill>
                <a:effectLst/>
              </a:rPr>
              <a:t>ora</a:t>
            </a:r>
            <a:r>
              <a:rPr lang="en-US" sz="1800" b="1" i="0" dirty="0">
                <a:solidFill>
                  <a:srgbClr val="1A1A1A"/>
                </a:solidFill>
                <a:effectLst/>
              </a:rPr>
              <a:t> 18.00</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Aula </a:t>
            </a:r>
            <a:r>
              <a:rPr lang="en-US" sz="1800" b="0" i="0" dirty="0" err="1">
                <a:solidFill>
                  <a:srgbClr val="1A1A1A"/>
                </a:solidFill>
                <a:effectLst/>
              </a:rPr>
              <a:t>Bibliotecii</a:t>
            </a:r>
            <a:r>
              <a:rPr lang="en-US" sz="1800" b="0" i="0" dirty="0">
                <a:solidFill>
                  <a:srgbClr val="1A1A1A"/>
                </a:solidFill>
                <a:effectLst/>
              </a:rPr>
              <a:t> Centrale </a:t>
            </a:r>
            <a:r>
              <a:rPr lang="en-US" sz="1800" b="0" i="0" dirty="0" err="1">
                <a:solidFill>
                  <a:srgbClr val="1A1A1A"/>
                </a:solidFill>
                <a:effectLst/>
              </a:rPr>
              <a:t>Universitare</a:t>
            </a:r>
            <a:r>
              <a:rPr lang="en-US" sz="1800" b="0" i="0" dirty="0">
                <a:solidFill>
                  <a:srgbClr val="1A1A1A"/>
                </a:solidFill>
                <a:effectLst/>
              </a:rPr>
              <a:t>, la </a:t>
            </a:r>
            <a:r>
              <a:rPr lang="en-US" sz="1800" b="0" i="0" dirty="0" err="1">
                <a:solidFill>
                  <a:srgbClr val="1A1A1A"/>
                </a:solidFill>
                <a:effectLst/>
              </a:rPr>
              <a:t>deschiderea</a:t>
            </a:r>
            <a:r>
              <a:rPr lang="en-US" sz="1800" b="0" i="0" dirty="0">
                <a:solidFill>
                  <a:srgbClr val="1A1A1A"/>
                </a:solidFill>
                <a:effectLst/>
              </a:rPr>
              <a:t> </a:t>
            </a:r>
            <a:r>
              <a:rPr lang="en-US" sz="1800" b="0" i="0" dirty="0" err="1">
                <a:solidFill>
                  <a:srgbClr val="1A1A1A"/>
                </a:solidFill>
                <a:effectLst/>
              </a:rPr>
              <a:t>oficială</a:t>
            </a:r>
            <a:r>
              <a:rPr lang="en-US" sz="1800" b="0" i="0" dirty="0">
                <a:solidFill>
                  <a:srgbClr val="1A1A1A"/>
                </a:solidFill>
                <a:effectLst/>
              </a:rPr>
              <a:t> a </a:t>
            </a:r>
            <a:r>
              <a:rPr lang="en-US" sz="1800" b="0" i="0" dirty="0" err="1">
                <a:solidFill>
                  <a:srgbClr val="1A1A1A"/>
                </a:solidFill>
                <a:effectLst/>
              </a:rPr>
              <a:t>evenimentului</a:t>
            </a:r>
            <a:r>
              <a:rPr lang="en-US" sz="1800" b="0" i="0" dirty="0">
                <a:solidFill>
                  <a:srgbClr val="1A1A1A"/>
                </a:solidFill>
                <a:effectLst/>
              </a:rPr>
              <a:t> și la o </a:t>
            </a:r>
            <a:r>
              <a:rPr lang="en-US" sz="1800" b="0" i="0" dirty="0" err="1">
                <a:solidFill>
                  <a:srgbClr val="1A1A1A"/>
                </a:solidFill>
                <a:effectLst/>
              </a:rPr>
              <a:t>lectură</a:t>
            </a:r>
            <a:r>
              <a:rPr lang="en-US" sz="1800" b="0" i="0" dirty="0">
                <a:solidFill>
                  <a:srgbClr val="1A1A1A"/>
                </a:solidFill>
                <a:effectLst/>
              </a:rPr>
              <a:t> </a:t>
            </a:r>
            <a:r>
              <a:rPr lang="en-US" sz="1800" b="0" i="0" dirty="0" err="1">
                <a:solidFill>
                  <a:srgbClr val="1A1A1A"/>
                </a:solidFill>
                <a:effectLst/>
              </a:rPr>
              <a:t>publică</a:t>
            </a:r>
            <a:r>
              <a:rPr lang="en-US" sz="1800" b="0" i="0" dirty="0">
                <a:solidFill>
                  <a:srgbClr val="1A1A1A"/>
                </a:solidFill>
                <a:effectLst/>
              </a:rPr>
              <a:t> </a:t>
            </a:r>
            <a:r>
              <a:rPr lang="en-US" sz="1800" b="0" i="0" dirty="0" err="1">
                <a:solidFill>
                  <a:srgbClr val="1A1A1A"/>
                </a:solidFill>
                <a:effectLst/>
              </a:rPr>
              <a:t>împreună</a:t>
            </a:r>
            <a:r>
              <a:rPr lang="en-US" sz="1800" b="0" i="0" dirty="0">
                <a:solidFill>
                  <a:srgbClr val="1A1A1A"/>
                </a:solidFill>
                <a:effectLst/>
              </a:rPr>
              <a:t> cu </a:t>
            </a:r>
            <a:r>
              <a:rPr lang="en-US" sz="1800" b="0" i="0" dirty="0" err="1">
                <a:solidFill>
                  <a:srgbClr val="1A1A1A"/>
                </a:solidFill>
                <a:effectLst/>
              </a:rPr>
              <a:t>alți</a:t>
            </a:r>
            <a:r>
              <a:rPr lang="en-US" sz="1800" b="0" i="0" dirty="0">
                <a:solidFill>
                  <a:srgbClr val="1A1A1A"/>
                </a:solidFill>
                <a:effectLst/>
              </a:rPr>
              <a:t> </a:t>
            </a:r>
            <a:r>
              <a:rPr lang="en-US" sz="1800" b="0" i="0" dirty="0" err="1">
                <a:solidFill>
                  <a:srgbClr val="1A1A1A"/>
                </a:solidFill>
                <a:effectLst/>
              </a:rPr>
              <a:t>scriitori</a:t>
            </a:r>
            <a:r>
              <a:rPr lang="en-US" sz="1800" b="0" i="0" dirty="0">
                <a:solidFill>
                  <a:srgbClr val="1A1A1A"/>
                </a:solidFill>
                <a:effectLst/>
              </a:rPr>
              <a:t> </a:t>
            </a:r>
            <a:r>
              <a:rPr lang="en-US" sz="1800" b="0" i="0" dirty="0" err="1">
                <a:solidFill>
                  <a:srgbClr val="1A1A1A"/>
                </a:solidFill>
                <a:effectLst/>
              </a:rPr>
              <a:t>invitați</a:t>
            </a:r>
            <a:r>
              <a:rPr lang="en-US" sz="1800" b="0" i="0" dirty="0">
                <a:solidFill>
                  <a:srgbClr val="1A1A1A"/>
                </a:solidFill>
                <a:effectLst/>
              </a:rPr>
              <a:t>;</a:t>
            </a:r>
            <a:r>
              <a:rPr lang="ro-RO" sz="1800" b="0" i="0" dirty="0">
                <a:solidFill>
                  <a:srgbClr val="1A1A1A"/>
                </a:solidFill>
                <a:effectLst/>
              </a:rPr>
              <a:t> </a:t>
            </a:r>
            <a:r>
              <a:rPr lang="en-US" sz="1800" b="1" i="0" dirty="0">
                <a:solidFill>
                  <a:srgbClr val="1A1A1A"/>
                </a:solidFill>
                <a:effectLst/>
              </a:rPr>
              <a:t>12 </a:t>
            </a:r>
            <a:r>
              <a:rPr lang="en-US" sz="1800" b="1" i="0" dirty="0" err="1">
                <a:solidFill>
                  <a:srgbClr val="1A1A1A"/>
                </a:solidFill>
                <a:effectLst/>
              </a:rPr>
              <a:t>septembrie</a:t>
            </a:r>
            <a:r>
              <a:rPr lang="en-US" sz="1800" b="0" i="0" dirty="0">
                <a:solidFill>
                  <a:srgbClr val="1A1A1A"/>
                </a:solidFill>
                <a:effectLst/>
              </a:rPr>
              <a:t>, la </a:t>
            </a:r>
            <a:r>
              <a:rPr lang="en-US" sz="1800" b="1" i="0" dirty="0" err="1">
                <a:solidFill>
                  <a:srgbClr val="1A1A1A"/>
                </a:solidFill>
                <a:effectLst/>
              </a:rPr>
              <a:t>ora</a:t>
            </a:r>
            <a:r>
              <a:rPr lang="en-US" sz="1800" b="1" i="0" dirty="0">
                <a:solidFill>
                  <a:srgbClr val="1A1A1A"/>
                </a:solidFill>
                <a:effectLst/>
              </a:rPr>
              <a:t> 19.30</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Grădina</a:t>
            </a:r>
            <a:r>
              <a:rPr lang="en-US" sz="1800" b="0" i="0" dirty="0">
                <a:solidFill>
                  <a:srgbClr val="1A1A1A"/>
                </a:solidFill>
                <a:effectLst/>
              </a:rPr>
              <a:t> </a:t>
            </a:r>
            <a:r>
              <a:rPr lang="en-US" sz="1800" b="0" i="0" dirty="0" err="1">
                <a:solidFill>
                  <a:srgbClr val="1A1A1A"/>
                </a:solidFill>
                <a:effectLst/>
              </a:rPr>
              <a:t>Muzeului</a:t>
            </a:r>
            <a:r>
              <a:rPr lang="en-US" sz="1800" b="0" i="0" dirty="0">
                <a:solidFill>
                  <a:srgbClr val="1A1A1A"/>
                </a:solidFill>
                <a:effectLst/>
              </a:rPr>
              <a:t> </a:t>
            </a:r>
            <a:r>
              <a:rPr lang="en-US" sz="1800" b="0" i="0" dirty="0" err="1">
                <a:solidFill>
                  <a:srgbClr val="1A1A1A"/>
                </a:solidFill>
                <a:effectLst/>
              </a:rPr>
              <a:t>Național</a:t>
            </a:r>
            <a:r>
              <a:rPr lang="en-US" sz="1800" b="0" i="0" dirty="0">
                <a:solidFill>
                  <a:srgbClr val="1A1A1A"/>
                </a:solidFill>
                <a:effectLst/>
              </a:rPr>
              <a:t> al </a:t>
            </a:r>
            <a:r>
              <a:rPr lang="en-US" sz="1800" b="0" i="0" dirty="0" err="1">
                <a:solidFill>
                  <a:srgbClr val="1A1A1A"/>
                </a:solidFill>
                <a:effectLst/>
              </a:rPr>
              <a:t>Literaturii</a:t>
            </a:r>
            <a:r>
              <a:rPr lang="en-US" sz="1800" b="0" i="0" dirty="0">
                <a:solidFill>
                  <a:srgbClr val="1A1A1A"/>
                </a:solidFill>
                <a:effectLst/>
              </a:rPr>
              <a:t> </a:t>
            </a:r>
            <a:r>
              <a:rPr lang="en-US" sz="1800" b="0" i="0" dirty="0" err="1">
                <a:solidFill>
                  <a:srgbClr val="1A1A1A"/>
                </a:solidFill>
                <a:effectLst/>
              </a:rPr>
              <a:t>Române</a:t>
            </a:r>
            <a:r>
              <a:rPr lang="en-US" sz="1800" b="0" i="0" dirty="0">
                <a:solidFill>
                  <a:srgbClr val="1A1A1A"/>
                </a:solidFill>
                <a:effectLst/>
              </a:rPr>
              <a:t>, la o </a:t>
            </a:r>
            <a:r>
              <a:rPr lang="en-US" sz="1800" b="0" i="0" dirty="0" err="1">
                <a:solidFill>
                  <a:srgbClr val="1A1A1A"/>
                </a:solidFill>
                <a:effectLst/>
              </a:rPr>
              <a:t>lectură</a:t>
            </a:r>
            <a:r>
              <a:rPr lang="en-US" sz="1800" b="0" i="0" dirty="0">
                <a:solidFill>
                  <a:srgbClr val="1A1A1A"/>
                </a:solidFill>
                <a:effectLst/>
              </a:rPr>
              <a:t> </a:t>
            </a:r>
            <a:r>
              <a:rPr lang="en-US" sz="1800" b="0" i="0" dirty="0" err="1">
                <a:solidFill>
                  <a:srgbClr val="1A1A1A"/>
                </a:solidFill>
                <a:effectLst/>
              </a:rPr>
              <a:t>publică</a:t>
            </a:r>
            <a:r>
              <a:rPr lang="ro-RO" sz="1800" dirty="0">
                <a:solidFill>
                  <a:srgbClr val="1A1A1A"/>
                </a:solidFill>
              </a:rPr>
              <a:t>,</a:t>
            </a:r>
            <a:r>
              <a:rPr lang="en-US" sz="1800" b="0" i="0" dirty="0">
                <a:solidFill>
                  <a:srgbClr val="1A1A1A"/>
                </a:solidFill>
                <a:effectLst/>
              </a:rPr>
              <a:t> la o </a:t>
            </a:r>
            <a:r>
              <a:rPr lang="en-US" sz="1800" b="0" i="0" dirty="0" err="1">
                <a:solidFill>
                  <a:srgbClr val="1A1A1A"/>
                </a:solidFill>
                <a:effectLst/>
              </a:rPr>
              <a:t>sesiune</a:t>
            </a:r>
            <a:r>
              <a:rPr lang="en-US" sz="1800" b="0" i="0" dirty="0">
                <a:solidFill>
                  <a:srgbClr val="1A1A1A"/>
                </a:solidFill>
                <a:effectLst/>
              </a:rPr>
              <a:t> Q&amp;A </a:t>
            </a:r>
            <a:r>
              <a:rPr lang="ro-RO" sz="1800" b="0" i="0" dirty="0">
                <a:solidFill>
                  <a:srgbClr val="1A1A1A"/>
                </a:solidFill>
                <a:effectLst/>
              </a:rPr>
              <a:t>și la</a:t>
            </a:r>
            <a:r>
              <a:rPr lang="en-US" sz="1800" b="0" i="0" dirty="0">
                <a:solidFill>
                  <a:srgbClr val="1A1A1A"/>
                </a:solidFill>
                <a:effectLst/>
              </a:rPr>
              <a:t> </a:t>
            </a:r>
            <a:r>
              <a:rPr lang="en-US" sz="1800" b="0" i="0" dirty="0" err="1">
                <a:solidFill>
                  <a:srgbClr val="1A1A1A"/>
                </a:solidFill>
                <a:effectLst/>
              </a:rPr>
              <a:t>prezenta</a:t>
            </a:r>
            <a:r>
              <a:rPr lang="ro-RO" sz="1800" b="0" i="0" dirty="0">
                <a:solidFill>
                  <a:srgbClr val="1A1A1A"/>
                </a:solidFill>
                <a:effectLst/>
              </a:rPr>
              <a:t>rea</a:t>
            </a:r>
            <a:r>
              <a:rPr lang="en-US" sz="1800" b="0" i="0" dirty="0">
                <a:solidFill>
                  <a:srgbClr val="1A1A1A"/>
                </a:solidFill>
                <a:effectLst/>
              </a:rPr>
              <a:t> </a:t>
            </a:r>
            <a:r>
              <a:rPr lang="en-US" sz="1800" b="0" i="0" dirty="0" err="1">
                <a:solidFill>
                  <a:srgbClr val="1A1A1A"/>
                </a:solidFill>
                <a:effectLst/>
              </a:rPr>
              <a:t>ediți</a:t>
            </a:r>
            <a:r>
              <a:rPr lang="ro-RO" sz="1800" b="0" i="0" dirty="0">
                <a:solidFill>
                  <a:srgbClr val="1A1A1A"/>
                </a:solidFill>
                <a:effectLst/>
              </a:rPr>
              <a:t>ei</a:t>
            </a:r>
            <a:r>
              <a:rPr lang="en-US" sz="1800" b="0" i="0" dirty="0">
                <a:solidFill>
                  <a:srgbClr val="1A1A1A"/>
                </a:solidFill>
                <a:effectLst/>
              </a:rPr>
              <a:t> </a:t>
            </a:r>
            <a:r>
              <a:rPr lang="en-US" sz="1800" b="0" i="0" dirty="0" err="1">
                <a:solidFill>
                  <a:srgbClr val="1A1A1A"/>
                </a:solidFill>
                <a:effectLst/>
              </a:rPr>
              <a:t>bilingv</a:t>
            </a:r>
            <a:r>
              <a:rPr lang="ro-RO" sz="1800" b="0" i="0" dirty="0">
                <a:solidFill>
                  <a:srgbClr val="1A1A1A"/>
                </a:solidFill>
                <a:effectLst/>
              </a:rPr>
              <a:t>e</a:t>
            </a:r>
            <a:r>
              <a:rPr lang="en-US" sz="1800" b="0" i="0" dirty="0">
                <a:solidFill>
                  <a:srgbClr val="1A1A1A"/>
                </a:solidFill>
                <a:effectLst/>
              </a:rPr>
              <a:t> a </a:t>
            </a:r>
            <a:r>
              <a:rPr lang="en-US" sz="1800" b="0" i="0" dirty="0" err="1">
                <a:solidFill>
                  <a:srgbClr val="1A1A1A"/>
                </a:solidFill>
                <a:effectLst/>
              </a:rPr>
              <a:t>volumului</a:t>
            </a:r>
            <a:r>
              <a:rPr lang="en-US" sz="1800" b="0" i="0" dirty="0">
                <a:solidFill>
                  <a:srgbClr val="1A1A1A"/>
                </a:solidFill>
                <a:effectLst/>
              </a:rPr>
              <a:t> </a:t>
            </a:r>
            <a:r>
              <a:rPr lang="en-US" sz="1800" b="0" i="0" dirty="0" err="1">
                <a:solidFill>
                  <a:srgbClr val="1A1A1A"/>
                </a:solidFill>
                <a:effectLst/>
              </a:rPr>
              <a:t>său</a:t>
            </a:r>
            <a:r>
              <a:rPr lang="en-US" sz="1800" b="0" i="0" dirty="0">
                <a:solidFill>
                  <a:srgbClr val="1A1A1A"/>
                </a:solidFill>
                <a:effectLst/>
              </a:rPr>
              <a:t>, </a:t>
            </a:r>
            <a:r>
              <a:rPr lang="en-US" sz="1800" b="0" i="1" dirty="0">
                <a:solidFill>
                  <a:srgbClr val="1A1A1A"/>
                </a:solidFill>
                <a:effectLst/>
              </a:rPr>
              <a:t>In apnea. </a:t>
            </a:r>
            <a:r>
              <a:rPr lang="en-US" sz="1800" b="0" i="1" dirty="0" err="1">
                <a:solidFill>
                  <a:srgbClr val="1A1A1A"/>
                </a:solidFill>
                <a:effectLst/>
              </a:rPr>
              <a:t>Poesie</a:t>
            </a:r>
            <a:r>
              <a:rPr lang="en-US" sz="1800" b="0" i="1" dirty="0">
                <a:solidFill>
                  <a:srgbClr val="1A1A1A"/>
                </a:solidFill>
                <a:effectLst/>
              </a:rPr>
              <a:t> / </a:t>
            </a:r>
            <a:r>
              <a:rPr lang="en-US" sz="1800" b="0" i="1" dirty="0" err="1">
                <a:solidFill>
                  <a:srgbClr val="1A1A1A"/>
                </a:solidFill>
                <a:effectLst/>
              </a:rPr>
              <a:t>În</a:t>
            </a:r>
            <a:r>
              <a:rPr lang="en-US" sz="1800" b="0" i="1" dirty="0">
                <a:solidFill>
                  <a:srgbClr val="1A1A1A"/>
                </a:solidFill>
                <a:effectLst/>
              </a:rPr>
              <a:t> </a:t>
            </a:r>
            <a:r>
              <a:rPr lang="en-US" sz="1800" b="0" i="1" dirty="0" err="1">
                <a:solidFill>
                  <a:srgbClr val="1A1A1A"/>
                </a:solidFill>
                <a:effectLst/>
              </a:rPr>
              <a:t>apnee</a:t>
            </a:r>
            <a:r>
              <a:rPr lang="en-US" sz="1800" b="0" i="1" dirty="0">
                <a:solidFill>
                  <a:srgbClr val="1A1A1A"/>
                </a:solidFill>
                <a:effectLst/>
              </a:rPr>
              <a:t>. </a:t>
            </a:r>
            <a:r>
              <a:rPr lang="en-US" sz="1800" b="0" i="1" dirty="0" err="1">
                <a:solidFill>
                  <a:srgbClr val="1A1A1A"/>
                </a:solidFill>
                <a:effectLst/>
              </a:rPr>
              <a:t>Poezii</a:t>
            </a:r>
            <a:r>
              <a:rPr lang="en-US" sz="1800" b="0" i="0" dirty="0">
                <a:solidFill>
                  <a:srgbClr val="1A1A1A"/>
                </a:solidFill>
                <a:effectLst/>
              </a:rPr>
              <a:t>, </a:t>
            </a:r>
            <a:r>
              <a:rPr lang="en-US" sz="1800" b="0" i="0" dirty="0" err="1">
                <a:solidFill>
                  <a:srgbClr val="1A1A1A"/>
                </a:solidFill>
                <a:effectLst/>
              </a:rPr>
              <a:t>publicat</a:t>
            </a:r>
            <a:r>
              <a:rPr lang="en-US" sz="1800" b="0" i="0" dirty="0">
                <a:solidFill>
                  <a:srgbClr val="1A1A1A"/>
                </a:solidFill>
                <a:effectLst/>
              </a:rPr>
              <a:t> de </a:t>
            </a:r>
            <a:r>
              <a:rPr lang="en-US" sz="1800" b="0" i="0" dirty="0" err="1">
                <a:solidFill>
                  <a:srgbClr val="1A1A1A"/>
                </a:solidFill>
                <a:effectLst/>
              </a:rPr>
              <a:t>Editura</a:t>
            </a:r>
            <a:r>
              <a:rPr lang="en-US" sz="1800" b="0" i="0" dirty="0">
                <a:solidFill>
                  <a:srgbClr val="1A1A1A"/>
                </a:solidFill>
                <a:effectLst/>
              </a:rPr>
              <a:t> </a:t>
            </a:r>
            <a:r>
              <a:rPr lang="en-US" sz="1800" b="0" i="0" dirty="0" err="1">
                <a:solidFill>
                  <a:srgbClr val="1A1A1A"/>
                </a:solidFill>
                <a:effectLst/>
              </a:rPr>
              <a:t>Humanitas</a:t>
            </a:r>
            <a:r>
              <a:rPr lang="en-US" sz="1800" b="0" i="0" dirty="0">
                <a:solidFill>
                  <a:srgbClr val="1A1A1A"/>
                </a:solidFill>
                <a:effectLst/>
              </a:rPr>
              <a:t> din Buc</a:t>
            </a:r>
            <a:r>
              <a:rPr lang="ro-RO" sz="1800" b="0" i="0" dirty="0">
                <a:solidFill>
                  <a:srgbClr val="1A1A1A"/>
                </a:solidFill>
                <a:effectLst/>
              </a:rPr>
              <a:t>urești</a:t>
            </a:r>
            <a:r>
              <a:rPr lang="ro-RO" sz="1800" dirty="0">
                <a:solidFill>
                  <a:srgbClr val="1A1A1A"/>
                </a:solidFill>
              </a:rPr>
              <a:t>; </a:t>
            </a:r>
            <a:r>
              <a:rPr lang="en-US" sz="1800" b="1" i="0" dirty="0">
                <a:solidFill>
                  <a:srgbClr val="1A1A1A"/>
                </a:solidFill>
                <a:effectLst/>
              </a:rPr>
              <a:t>13 </a:t>
            </a:r>
            <a:r>
              <a:rPr lang="en-US" sz="1800" b="1" i="0" dirty="0" err="1">
                <a:solidFill>
                  <a:srgbClr val="1A1A1A"/>
                </a:solidFill>
                <a:effectLst/>
              </a:rPr>
              <a:t>septembrie</a:t>
            </a:r>
            <a:r>
              <a:rPr lang="en-US" sz="1800" b="0" i="0" dirty="0">
                <a:solidFill>
                  <a:srgbClr val="1A1A1A"/>
                </a:solidFill>
                <a:effectLst/>
              </a:rPr>
              <a:t>, la </a:t>
            </a:r>
            <a:r>
              <a:rPr lang="en-US" sz="1800" b="1" i="0" dirty="0" err="1">
                <a:solidFill>
                  <a:srgbClr val="1A1A1A"/>
                </a:solidFill>
                <a:effectLst/>
              </a:rPr>
              <a:t>ora</a:t>
            </a:r>
            <a:r>
              <a:rPr lang="en-US" sz="1800" b="1" i="0" dirty="0">
                <a:solidFill>
                  <a:srgbClr val="1A1A1A"/>
                </a:solidFill>
                <a:effectLst/>
              </a:rPr>
              <a:t> 18.00</a:t>
            </a:r>
            <a:r>
              <a:rPr lang="en-US" sz="1800" b="0" i="0" dirty="0">
                <a:solidFill>
                  <a:srgbClr val="1A1A1A"/>
                </a:solidFill>
                <a:effectLst/>
              </a:rPr>
              <a:t>, la </a:t>
            </a:r>
            <a:r>
              <a:rPr lang="en-US" sz="1800" b="0" i="0" dirty="0" err="1">
                <a:solidFill>
                  <a:srgbClr val="1A1A1A"/>
                </a:solidFill>
                <a:effectLst/>
              </a:rPr>
              <a:t>Librăria</a:t>
            </a:r>
            <a:r>
              <a:rPr lang="en-US" sz="1800" b="0" i="0" dirty="0">
                <a:solidFill>
                  <a:srgbClr val="1A1A1A"/>
                </a:solidFill>
                <a:effectLst/>
              </a:rPr>
              <a:t> </a:t>
            </a:r>
            <a:r>
              <a:rPr lang="en-US" sz="1800" b="0" i="0" dirty="0" err="1">
                <a:solidFill>
                  <a:srgbClr val="1A1A1A"/>
                </a:solidFill>
                <a:effectLst/>
              </a:rPr>
              <a:t>Cărturești</a:t>
            </a:r>
            <a:r>
              <a:rPr lang="en-US" sz="1800" b="0" i="0" dirty="0">
                <a:solidFill>
                  <a:srgbClr val="1A1A1A"/>
                </a:solidFill>
                <a:effectLst/>
              </a:rPr>
              <a:t> Verona, la un dialog cu Ana </a:t>
            </a:r>
            <a:r>
              <a:rPr lang="en-US" sz="1800" b="0" i="0" dirty="0" err="1">
                <a:solidFill>
                  <a:srgbClr val="1A1A1A"/>
                </a:solidFill>
                <a:effectLst/>
              </a:rPr>
              <a:t>Blandiana</a:t>
            </a:r>
            <a:r>
              <a:rPr lang="en-US" sz="1800" b="0" i="0" dirty="0">
                <a:solidFill>
                  <a:srgbClr val="1A1A1A"/>
                </a:solidFill>
                <a:effectLst/>
              </a:rPr>
              <a:t> (</a:t>
            </a:r>
            <a:r>
              <a:rPr lang="en-US" sz="1800" b="0" i="0" dirty="0" err="1">
                <a:solidFill>
                  <a:srgbClr val="1A1A1A"/>
                </a:solidFill>
                <a:effectLst/>
              </a:rPr>
              <a:t>România</a:t>
            </a:r>
            <a:r>
              <a:rPr lang="en-US" sz="1800" b="0" i="0" dirty="0">
                <a:solidFill>
                  <a:srgbClr val="1A1A1A"/>
                </a:solidFill>
                <a:effectLst/>
              </a:rPr>
              <a:t>) și Bruno </a:t>
            </a:r>
            <a:r>
              <a:rPr lang="en-US" sz="1800" b="0" i="0" dirty="0" err="1">
                <a:solidFill>
                  <a:srgbClr val="1A1A1A"/>
                </a:solidFill>
                <a:effectLst/>
              </a:rPr>
              <a:t>Mazzoni</a:t>
            </a:r>
            <a:r>
              <a:rPr lang="en-US" sz="1800" b="0" i="0" dirty="0">
                <a:solidFill>
                  <a:srgbClr val="1A1A1A"/>
                </a:solidFill>
                <a:effectLst/>
              </a:rPr>
              <a:t> (Italia) </a:t>
            </a:r>
            <a:r>
              <a:rPr lang="en-US" sz="1800" b="0" i="0" dirty="0" err="1">
                <a:solidFill>
                  <a:srgbClr val="1A1A1A"/>
                </a:solidFill>
                <a:effectLst/>
              </a:rPr>
              <a:t>despre</a:t>
            </a:r>
            <a:r>
              <a:rPr lang="en-US" sz="1800" b="0" i="0" dirty="0">
                <a:solidFill>
                  <a:srgbClr val="1A1A1A"/>
                </a:solidFill>
                <a:effectLst/>
              </a:rPr>
              <a:t> </a:t>
            </a:r>
            <a:r>
              <a:rPr lang="en-US" sz="1800" b="0" i="0" dirty="0" err="1">
                <a:solidFill>
                  <a:srgbClr val="1A1A1A"/>
                </a:solidFill>
                <a:effectLst/>
              </a:rPr>
              <a:t>volumul</a:t>
            </a:r>
            <a:r>
              <a:rPr lang="en-US" sz="1800" b="0" i="0" dirty="0">
                <a:solidFill>
                  <a:srgbClr val="1A1A1A"/>
                </a:solidFill>
                <a:effectLst/>
              </a:rPr>
              <a:t> </a:t>
            </a:r>
            <a:r>
              <a:rPr lang="en-US" sz="1800" b="0" i="1" dirty="0" err="1">
                <a:solidFill>
                  <a:srgbClr val="1A1A1A"/>
                </a:solidFill>
                <a:effectLst/>
              </a:rPr>
              <a:t>Variazioni</a:t>
            </a:r>
            <a:r>
              <a:rPr lang="en-US" sz="1800" b="0" i="1" dirty="0">
                <a:solidFill>
                  <a:srgbClr val="1A1A1A"/>
                </a:solidFill>
                <a:effectLst/>
              </a:rPr>
              <a:t> </a:t>
            </a:r>
            <a:r>
              <a:rPr lang="en-US" sz="1800" b="0" i="1" dirty="0" err="1">
                <a:solidFill>
                  <a:srgbClr val="1A1A1A"/>
                </a:solidFill>
                <a:effectLst/>
              </a:rPr>
              <a:t>su</a:t>
            </a:r>
            <a:r>
              <a:rPr lang="en-US" sz="1800" b="0" i="1" dirty="0">
                <a:solidFill>
                  <a:srgbClr val="1A1A1A"/>
                </a:solidFill>
                <a:effectLst/>
              </a:rPr>
              <a:t> un </a:t>
            </a:r>
            <a:r>
              <a:rPr lang="en-US" sz="1800" b="0" i="1" dirty="0" err="1">
                <a:solidFill>
                  <a:srgbClr val="1A1A1A"/>
                </a:solidFill>
                <a:effectLst/>
              </a:rPr>
              <a:t>tema</a:t>
            </a:r>
            <a:r>
              <a:rPr lang="en-US" sz="1800" b="0" i="1" dirty="0">
                <a:solidFill>
                  <a:srgbClr val="1A1A1A"/>
                </a:solidFill>
                <a:effectLst/>
              </a:rPr>
              <a:t> </a:t>
            </a:r>
            <a:r>
              <a:rPr lang="en-US" sz="1800" b="0" i="1" dirty="0" err="1">
                <a:solidFill>
                  <a:srgbClr val="1A1A1A"/>
                </a:solidFill>
                <a:effectLst/>
              </a:rPr>
              <a:t>dato</a:t>
            </a:r>
            <a:r>
              <a:rPr lang="en-US" sz="1800" b="0" i="0" dirty="0">
                <a:solidFill>
                  <a:srgbClr val="1A1A1A"/>
                </a:solidFill>
                <a:effectLst/>
              </a:rPr>
              <a:t>, o </a:t>
            </a:r>
            <a:r>
              <a:rPr lang="en-US" sz="1800" b="0" i="0" dirty="0" err="1">
                <a:solidFill>
                  <a:srgbClr val="1A1A1A"/>
                </a:solidFill>
                <a:effectLst/>
              </a:rPr>
              <a:t>culegere</a:t>
            </a:r>
            <a:r>
              <a:rPr lang="en-US" sz="1800" b="0" i="0" dirty="0">
                <a:solidFill>
                  <a:srgbClr val="1A1A1A"/>
                </a:solidFill>
                <a:effectLst/>
              </a:rPr>
              <a:t> de </a:t>
            </a:r>
            <a:r>
              <a:rPr lang="en-US" sz="1800" b="0" i="0" dirty="0" err="1">
                <a:solidFill>
                  <a:srgbClr val="1A1A1A"/>
                </a:solidFill>
                <a:effectLst/>
              </a:rPr>
              <a:t>versuri</a:t>
            </a:r>
            <a:r>
              <a:rPr lang="en-US" sz="1800" b="0" i="0" dirty="0">
                <a:solidFill>
                  <a:srgbClr val="1A1A1A"/>
                </a:solidFill>
                <a:effectLst/>
              </a:rPr>
              <a:t> dedicate </a:t>
            </a:r>
            <a:r>
              <a:rPr lang="en-US" sz="1800" b="0" i="0" dirty="0" err="1">
                <a:solidFill>
                  <a:srgbClr val="1A1A1A"/>
                </a:solidFill>
                <a:effectLst/>
              </a:rPr>
              <a:t>lui</a:t>
            </a:r>
            <a:r>
              <a:rPr lang="en-US" sz="1800" b="0" i="0" dirty="0">
                <a:solidFill>
                  <a:srgbClr val="1A1A1A"/>
                </a:solidFill>
                <a:effectLst/>
              </a:rPr>
              <a:t> Romulus </a:t>
            </a:r>
            <a:r>
              <a:rPr lang="en-US" sz="1800" b="0" i="0" dirty="0" err="1">
                <a:solidFill>
                  <a:srgbClr val="1A1A1A"/>
                </a:solidFill>
                <a:effectLst/>
              </a:rPr>
              <a:t>Rusan</a:t>
            </a:r>
            <a:r>
              <a:rPr lang="en-US" sz="1800" b="0" i="0" dirty="0">
                <a:solidFill>
                  <a:srgbClr val="1A1A1A"/>
                </a:solidFill>
                <a:effectLst/>
              </a:rPr>
              <a:t>, </a:t>
            </a:r>
            <a:r>
              <a:rPr lang="en-US" sz="1800" b="0" i="0" dirty="0" err="1">
                <a:solidFill>
                  <a:srgbClr val="1A1A1A"/>
                </a:solidFill>
                <a:effectLst/>
              </a:rPr>
              <a:t>traduse</a:t>
            </a:r>
            <a:r>
              <a:rPr lang="en-US" sz="1800" b="0" i="0" dirty="0">
                <a:solidFill>
                  <a:srgbClr val="1A1A1A"/>
                </a:solidFill>
                <a:effectLst/>
              </a:rPr>
              <a:t> </a:t>
            </a:r>
            <a:r>
              <a:rPr lang="en-US" sz="1800" b="0" i="0" dirty="0" err="1">
                <a:solidFill>
                  <a:srgbClr val="1A1A1A"/>
                </a:solidFill>
                <a:effectLst/>
              </a:rPr>
              <a:t>în</a:t>
            </a:r>
            <a:r>
              <a:rPr lang="en-US" sz="1800" b="0" i="0" dirty="0">
                <a:solidFill>
                  <a:srgbClr val="1A1A1A"/>
                </a:solidFill>
                <a:effectLst/>
              </a:rPr>
              <a:t> </a:t>
            </a:r>
            <a:r>
              <a:rPr lang="en-US" sz="1800" b="0" i="0" dirty="0" err="1">
                <a:solidFill>
                  <a:srgbClr val="1A1A1A"/>
                </a:solidFill>
                <a:effectLst/>
              </a:rPr>
              <a:t>italiană</a:t>
            </a:r>
            <a:r>
              <a:rPr lang="en-US" sz="1800" b="0" i="0" dirty="0">
                <a:solidFill>
                  <a:srgbClr val="1A1A1A"/>
                </a:solidFill>
                <a:effectLst/>
              </a:rPr>
              <a:t> de Bruno </a:t>
            </a:r>
            <a:r>
              <a:rPr lang="en-US" sz="1800" b="0" i="0" dirty="0" err="1">
                <a:solidFill>
                  <a:srgbClr val="1A1A1A"/>
                </a:solidFill>
                <a:effectLst/>
              </a:rPr>
              <a:t>Mazzoni</a:t>
            </a:r>
            <a:r>
              <a:rPr lang="en-US" sz="1800" b="0" i="0" dirty="0">
                <a:solidFill>
                  <a:srgbClr val="1A1A1A"/>
                </a:solidFill>
                <a:effectLst/>
              </a:rPr>
              <a:t> (</a:t>
            </a:r>
            <a:r>
              <a:rPr lang="en-US" sz="1800" b="0" i="0" dirty="0" err="1">
                <a:solidFill>
                  <a:srgbClr val="1A1A1A"/>
                </a:solidFill>
                <a:effectLst/>
              </a:rPr>
              <a:t>Donzelli</a:t>
            </a:r>
            <a:r>
              <a:rPr lang="en-US" sz="1800" b="0" i="0" dirty="0">
                <a:solidFill>
                  <a:srgbClr val="1A1A1A"/>
                </a:solidFill>
                <a:effectLst/>
              </a:rPr>
              <a:t>, Roma, 2023)</a:t>
            </a:r>
            <a:endParaRPr lang="ro-RO" sz="1800" kern="100" dirty="0">
              <a:ea typeface="Calibri" panose="020F0502020204030204" pitchFamily="34" charset="0"/>
              <a:cs typeface="Times New Roman" panose="02020603050405020304" pitchFamily="18" charset="0"/>
            </a:endParaRPr>
          </a:p>
          <a:p>
            <a:pPr algn="just"/>
            <a:r>
              <a:rPr lang="ro-RO" sz="1800" kern="100" dirty="0">
                <a:ea typeface="Calibri" panose="020F0502020204030204" pitchFamily="34" charset="0"/>
                <a:cs typeface="Times New Roman" panose="02020603050405020304" pitchFamily="18" charset="0"/>
              </a:rPr>
              <a:t>Proiecția a </a:t>
            </a:r>
            <a:r>
              <a:rPr lang="ro-RO" sz="1800" b="1" kern="100" dirty="0">
                <a:ea typeface="Calibri" panose="020F0502020204030204" pitchFamily="34" charset="0"/>
                <a:cs typeface="Times New Roman" panose="02020603050405020304" pitchFamily="18" charset="0"/>
              </a:rPr>
              <a:t>două filme italiene</a:t>
            </a:r>
            <a:r>
              <a:rPr lang="ro-RO" sz="1800" kern="100" dirty="0">
                <a:ea typeface="Calibri" panose="020F0502020204030204" pitchFamily="34" charset="0"/>
                <a:cs typeface="Times New Roman" panose="02020603050405020304" pitchFamily="18" charset="0"/>
              </a:rPr>
              <a:t>, </a:t>
            </a:r>
            <a:r>
              <a:rPr lang="ro-RO" sz="1800" b="1" i="1" kern="100" dirty="0">
                <a:ea typeface="Calibri" panose="020F0502020204030204" pitchFamily="34" charset="0"/>
                <a:cs typeface="Times New Roman" panose="02020603050405020304" pitchFamily="18" charset="0"/>
              </a:rPr>
              <a:t>Caravaggio</a:t>
            </a:r>
            <a:r>
              <a:rPr lang="ro-RO" sz="1800" b="1" kern="100" dirty="0">
                <a:ea typeface="Calibri" panose="020F0502020204030204" pitchFamily="34" charset="0"/>
                <a:cs typeface="Times New Roman" panose="02020603050405020304" pitchFamily="18" charset="0"/>
              </a:rPr>
              <a:t> și </a:t>
            </a:r>
            <a:r>
              <a:rPr lang="ro-RO" sz="1800" b="1" i="1" kern="100" dirty="0">
                <a:ea typeface="Calibri" panose="020F0502020204030204" pitchFamily="34" charset="0"/>
                <a:cs typeface="Times New Roman" panose="02020603050405020304" pitchFamily="18" charset="0"/>
              </a:rPr>
              <a:t>Disco Boy</a:t>
            </a:r>
            <a:r>
              <a:rPr lang="ro-RO" sz="1800" kern="100" dirty="0">
                <a:ea typeface="Calibri" panose="020F0502020204030204" pitchFamily="34" charset="0"/>
                <a:cs typeface="Times New Roman" panose="02020603050405020304" pitchFamily="18" charset="0"/>
              </a:rPr>
              <a:t>, pe </a:t>
            </a:r>
            <a:r>
              <a:rPr lang="ro-RO" sz="1800" b="1" kern="100" dirty="0">
                <a:ea typeface="Calibri" panose="020F0502020204030204" pitchFamily="34" charset="0"/>
                <a:cs typeface="Times New Roman" panose="02020603050405020304" pitchFamily="18" charset="0"/>
              </a:rPr>
              <a:t>17 și 18 septembrie 2023, la Cinema Union și la Muzeul Țăranului Român</a:t>
            </a:r>
            <a:r>
              <a:rPr lang="ro-RO" sz="1800" kern="100" dirty="0">
                <a:ea typeface="Calibri" panose="020F0502020204030204" pitchFamily="34" charset="0"/>
                <a:cs typeface="Times New Roman" panose="02020603050405020304" pitchFamily="18" charset="0"/>
              </a:rPr>
              <a:t>, în cadrul BIFF - </a:t>
            </a:r>
            <a:r>
              <a:rPr lang="en-US" sz="1800" b="1" i="0" dirty="0">
                <a:effectLst/>
              </a:rPr>
              <a:t>Bucharest International Film Festival 2023</a:t>
            </a:r>
            <a:r>
              <a:rPr lang="ro-RO" sz="1800" b="1" i="0" dirty="0">
                <a:effectLst/>
              </a:rPr>
              <a:t>.</a:t>
            </a:r>
          </a:p>
          <a:p>
            <a:pPr algn="just"/>
            <a:r>
              <a:rPr lang="ro-RO" sz="1900" b="1" kern="100" dirty="0">
                <a:ea typeface="Calibri" panose="020F0502020204030204" pitchFamily="34" charset="0"/>
                <a:cs typeface="Times New Roman" panose="02020603050405020304" pitchFamily="18" charset="0"/>
              </a:rPr>
              <a:t>Expoziția „Calvino Imaginar” (20 septembrie – 8 octombrie </a:t>
            </a:r>
            <a:r>
              <a:rPr lang="ro-RO" sz="1800" b="1" kern="100" dirty="0">
                <a:ea typeface="Calibri" panose="020F0502020204030204" pitchFamily="34" charset="0"/>
                <a:cs typeface="Times New Roman" panose="02020603050405020304" pitchFamily="18" charset="0"/>
              </a:rPr>
              <a:t>2023)</a:t>
            </a:r>
            <a:r>
              <a:rPr lang="ro-RO" sz="1800" kern="100" dirty="0">
                <a:ea typeface="Calibri" panose="020F0502020204030204" pitchFamily="34" charset="0"/>
                <a:cs typeface="Times New Roman" panose="02020603050405020304" pitchFamily="18" charset="0"/>
              </a:rPr>
              <a:t>: </a:t>
            </a:r>
            <a:r>
              <a:rPr lang="en-US" sz="1800" b="0" i="0" dirty="0">
                <a:solidFill>
                  <a:srgbClr val="1A1A1A"/>
                </a:solidFill>
                <a:effectLst/>
              </a:rPr>
              <a:t>un </a:t>
            </a:r>
            <a:r>
              <a:rPr lang="en-US" sz="1800" b="0" i="0" dirty="0" err="1">
                <a:solidFill>
                  <a:srgbClr val="1A1A1A"/>
                </a:solidFill>
                <a:effectLst/>
              </a:rPr>
              <a:t>omagiu</a:t>
            </a:r>
            <a:r>
              <a:rPr lang="ro-RO" sz="1800" b="0" i="0" dirty="0">
                <a:solidFill>
                  <a:srgbClr val="1A1A1A"/>
                </a:solidFill>
                <a:effectLst/>
              </a:rPr>
              <a:t> adus</a:t>
            </a:r>
            <a:r>
              <a:rPr lang="en-US" sz="1800" b="0" i="0" dirty="0">
                <a:solidFill>
                  <a:srgbClr val="1A1A1A"/>
                </a:solidFill>
                <a:effectLst/>
              </a:rPr>
              <a:t> </a:t>
            </a:r>
            <a:r>
              <a:rPr lang="en-US" sz="1800" b="0" i="0" dirty="0" err="1">
                <a:solidFill>
                  <a:srgbClr val="1A1A1A"/>
                </a:solidFill>
                <a:effectLst/>
              </a:rPr>
              <a:t>influenței</a:t>
            </a:r>
            <a:r>
              <a:rPr lang="en-US" sz="1800" b="0" i="0" dirty="0">
                <a:solidFill>
                  <a:srgbClr val="1A1A1A"/>
                </a:solidFill>
                <a:effectLst/>
              </a:rPr>
              <a:t> </a:t>
            </a:r>
            <a:r>
              <a:rPr lang="en-US" sz="1800" b="0" i="0" dirty="0" err="1">
                <a:solidFill>
                  <a:srgbClr val="1A1A1A"/>
                </a:solidFill>
                <a:effectLst/>
              </a:rPr>
              <a:t>constante</a:t>
            </a:r>
            <a:r>
              <a:rPr lang="en-US" sz="1800" b="0" i="0" dirty="0">
                <a:solidFill>
                  <a:srgbClr val="1A1A1A"/>
                </a:solidFill>
                <a:effectLst/>
              </a:rPr>
              <a:t> și </a:t>
            </a:r>
            <a:r>
              <a:rPr lang="en-US" sz="1800" b="0" i="0" dirty="0" err="1">
                <a:solidFill>
                  <a:srgbClr val="1A1A1A"/>
                </a:solidFill>
                <a:effectLst/>
              </a:rPr>
              <a:t>coerente</a:t>
            </a:r>
            <a:r>
              <a:rPr lang="en-US" sz="1800" b="0" i="0" dirty="0">
                <a:solidFill>
                  <a:srgbClr val="1A1A1A"/>
                </a:solidFill>
                <a:effectLst/>
              </a:rPr>
              <a:t> a </a:t>
            </a:r>
            <a:r>
              <a:rPr lang="en-US" sz="1800" b="0" i="0" dirty="0" err="1">
                <a:solidFill>
                  <a:srgbClr val="1A1A1A"/>
                </a:solidFill>
                <a:effectLst/>
              </a:rPr>
              <a:t>imaginarului</a:t>
            </a:r>
            <a:r>
              <a:rPr lang="en-US" sz="1800" b="0" i="0" dirty="0">
                <a:solidFill>
                  <a:srgbClr val="1A1A1A"/>
                </a:solidFill>
                <a:effectLst/>
              </a:rPr>
              <a:t> </a:t>
            </a:r>
            <a:r>
              <a:rPr lang="ro-RO" sz="1800" b="0" i="0" dirty="0">
                <a:solidFill>
                  <a:srgbClr val="1A1A1A"/>
                </a:solidFill>
                <a:effectLst/>
              </a:rPr>
              <a:t>scriitoru</a:t>
            </a:r>
            <a:r>
              <a:rPr lang="en-US" sz="1800" b="0" i="0" dirty="0" err="1">
                <a:solidFill>
                  <a:srgbClr val="1A1A1A"/>
                </a:solidFill>
                <a:effectLst/>
              </a:rPr>
              <a:t>lui</a:t>
            </a:r>
            <a:r>
              <a:rPr lang="en-US" sz="1800" b="0" i="0" dirty="0">
                <a:solidFill>
                  <a:srgbClr val="1A1A1A"/>
                </a:solidFill>
                <a:effectLst/>
              </a:rPr>
              <a:t> </a:t>
            </a:r>
            <a:r>
              <a:rPr lang="ro-RO" sz="1800" b="0" i="0" dirty="0">
                <a:solidFill>
                  <a:srgbClr val="1A1A1A"/>
                </a:solidFill>
                <a:effectLst/>
              </a:rPr>
              <a:t>Italo </a:t>
            </a:r>
            <a:r>
              <a:rPr lang="en-US" sz="1800" b="0" i="0" dirty="0">
                <a:solidFill>
                  <a:srgbClr val="1A1A1A"/>
                </a:solidFill>
                <a:effectLst/>
              </a:rPr>
              <a:t>Calvino </a:t>
            </a:r>
            <a:r>
              <a:rPr lang="en-US" sz="1800" b="0" i="0" dirty="0" err="1">
                <a:solidFill>
                  <a:srgbClr val="1A1A1A"/>
                </a:solidFill>
                <a:effectLst/>
              </a:rPr>
              <a:t>asupra</a:t>
            </a:r>
            <a:r>
              <a:rPr lang="en-US" sz="1800" b="0" i="0" dirty="0">
                <a:solidFill>
                  <a:srgbClr val="1A1A1A"/>
                </a:solidFill>
                <a:effectLst/>
              </a:rPr>
              <a:t> </a:t>
            </a:r>
            <a:r>
              <a:rPr lang="en-US" sz="1800" b="0" i="0" dirty="0" err="1">
                <a:solidFill>
                  <a:srgbClr val="1A1A1A"/>
                </a:solidFill>
                <a:effectLst/>
              </a:rPr>
              <a:t>culturii</a:t>
            </a:r>
            <a:r>
              <a:rPr lang="en-US" sz="1800" b="0" i="0" dirty="0">
                <a:solidFill>
                  <a:srgbClr val="1A1A1A"/>
                </a:solidFill>
                <a:effectLst/>
              </a:rPr>
              <a:t> </a:t>
            </a:r>
            <a:r>
              <a:rPr lang="en-US" sz="1800" b="0" i="0" dirty="0" err="1">
                <a:solidFill>
                  <a:srgbClr val="1A1A1A"/>
                </a:solidFill>
                <a:effectLst/>
              </a:rPr>
              <a:t>vizuale</a:t>
            </a:r>
            <a:r>
              <a:rPr lang="en-US" sz="1800" b="0" i="0" dirty="0">
                <a:solidFill>
                  <a:srgbClr val="1A1A1A"/>
                </a:solidFill>
                <a:effectLst/>
              </a:rPr>
              <a:t> și, </a:t>
            </a:r>
            <a:r>
              <a:rPr lang="en-US" sz="1800" b="0" i="0" dirty="0" err="1">
                <a:solidFill>
                  <a:srgbClr val="1A1A1A"/>
                </a:solidFill>
                <a:effectLst/>
              </a:rPr>
              <a:t>în</a:t>
            </a:r>
            <a:r>
              <a:rPr lang="en-US" sz="1800" b="0" i="0" dirty="0">
                <a:solidFill>
                  <a:srgbClr val="1A1A1A"/>
                </a:solidFill>
                <a:effectLst/>
              </a:rPr>
              <a:t> special, </a:t>
            </a:r>
            <a:r>
              <a:rPr lang="ro-RO" sz="1800" dirty="0">
                <a:solidFill>
                  <a:srgbClr val="1A1A1A"/>
                </a:solidFill>
              </a:rPr>
              <a:t>un omagiu adus </a:t>
            </a:r>
            <a:r>
              <a:rPr lang="en-US" sz="1800" b="0" i="0" dirty="0" err="1">
                <a:solidFill>
                  <a:srgbClr val="1A1A1A"/>
                </a:solidFill>
                <a:effectLst/>
              </a:rPr>
              <a:t>impactului</a:t>
            </a:r>
            <a:r>
              <a:rPr lang="en-US" sz="1800" b="0" i="0" dirty="0">
                <a:solidFill>
                  <a:srgbClr val="1A1A1A"/>
                </a:solidFill>
                <a:effectLst/>
              </a:rPr>
              <a:t> </a:t>
            </a:r>
            <a:r>
              <a:rPr lang="en-US" sz="1800" b="0" i="0" dirty="0" err="1">
                <a:solidFill>
                  <a:srgbClr val="1A1A1A"/>
                </a:solidFill>
                <a:effectLst/>
              </a:rPr>
              <a:t>lumilor</a:t>
            </a:r>
            <a:r>
              <a:rPr lang="en-US" sz="1800" b="0" i="0" dirty="0">
                <a:solidFill>
                  <a:srgbClr val="1A1A1A"/>
                </a:solidFill>
                <a:effectLst/>
              </a:rPr>
              <a:t> </a:t>
            </a:r>
            <a:r>
              <a:rPr lang="en-US" sz="1800" b="0" i="0" dirty="0" err="1">
                <a:solidFill>
                  <a:srgbClr val="1A1A1A"/>
                </a:solidFill>
                <a:effectLst/>
              </a:rPr>
              <a:t>imaginare</a:t>
            </a:r>
            <a:r>
              <a:rPr lang="en-US" sz="1800" b="0" i="0" dirty="0">
                <a:solidFill>
                  <a:srgbClr val="1A1A1A"/>
                </a:solidFill>
                <a:effectLst/>
              </a:rPr>
              <a:t> </a:t>
            </a:r>
            <a:r>
              <a:rPr lang="ro-RO" sz="1800" b="0" i="0" dirty="0">
                <a:solidFill>
                  <a:srgbClr val="1A1A1A"/>
                </a:solidFill>
                <a:effectLst/>
              </a:rPr>
              <a:t>ale lui Calvino </a:t>
            </a:r>
            <a:r>
              <a:rPr lang="en-US" sz="1800" b="0" i="0" dirty="0" err="1">
                <a:solidFill>
                  <a:srgbClr val="1A1A1A"/>
                </a:solidFill>
                <a:effectLst/>
              </a:rPr>
              <a:t>asupra</a:t>
            </a:r>
            <a:r>
              <a:rPr lang="en-US" sz="1800" b="0" i="0" dirty="0">
                <a:solidFill>
                  <a:srgbClr val="1A1A1A"/>
                </a:solidFill>
                <a:effectLst/>
              </a:rPr>
              <a:t> </a:t>
            </a:r>
            <a:r>
              <a:rPr lang="en-US" sz="1800" b="0" i="0" dirty="0" err="1">
                <a:solidFill>
                  <a:srgbClr val="1A1A1A"/>
                </a:solidFill>
                <a:effectLst/>
              </a:rPr>
              <a:t>celor</a:t>
            </a:r>
            <a:r>
              <a:rPr lang="en-US" sz="1800" b="0" i="0" dirty="0">
                <a:solidFill>
                  <a:srgbClr val="1A1A1A"/>
                </a:solidFill>
                <a:effectLst/>
              </a:rPr>
              <a:t> </a:t>
            </a:r>
            <a:r>
              <a:rPr lang="en-US" sz="1800" b="0" i="0" dirty="0" err="1">
                <a:solidFill>
                  <a:srgbClr val="1A1A1A"/>
                </a:solidFill>
                <a:effectLst/>
              </a:rPr>
              <a:t>mai</a:t>
            </a:r>
            <a:r>
              <a:rPr lang="en-US" sz="1800" b="0" i="0" dirty="0">
                <a:solidFill>
                  <a:srgbClr val="1A1A1A"/>
                </a:solidFill>
                <a:effectLst/>
              </a:rPr>
              <a:t> </a:t>
            </a:r>
            <a:r>
              <a:rPr lang="en-US" sz="1800" b="0" i="0" dirty="0" err="1">
                <a:solidFill>
                  <a:srgbClr val="1A1A1A"/>
                </a:solidFill>
                <a:effectLst/>
              </a:rPr>
              <a:t>importanți</a:t>
            </a:r>
            <a:r>
              <a:rPr lang="en-US" sz="1800" b="0" i="0" dirty="0">
                <a:solidFill>
                  <a:srgbClr val="1A1A1A"/>
                </a:solidFill>
                <a:effectLst/>
              </a:rPr>
              <a:t> </a:t>
            </a:r>
            <a:r>
              <a:rPr lang="en-US" sz="1800" b="0" i="0" dirty="0" err="1">
                <a:solidFill>
                  <a:srgbClr val="1A1A1A"/>
                </a:solidFill>
                <a:effectLst/>
              </a:rPr>
              <a:t>ilustratori</a:t>
            </a:r>
            <a:r>
              <a:rPr lang="en-US" sz="1800" b="0" i="0" dirty="0">
                <a:solidFill>
                  <a:srgbClr val="1A1A1A"/>
                </a:solidFill>
                <a:effectLst/>
              </a:rPr>
              <a:t> și </a:t>
            </a:r>
            <a:r>
              <a:rPr lang="en-US" sz="1800" b="0" i="0" dirty="0" err="1">
                <a:solidFill>
                  <a:srgbClr val="1A1A1A"/>
                </a:solidFill>
                <a:effectLst/>
              </a:rPr>
              <a:t>autori</a:t>
            </a:r>
            <a:r>
              <a:rPr lang="en-US" sz="1800" b="0" i="0" dirty="0">
                <a:solidFill>
                  <a:srgbClr val="1A1A1A"/>
                </a:solidFill>
                <a:effectLst/>
              </a:rPr>
              <a:t> de </a:t>
            </a:r>
            <a:r>
              <a:rPr lang="en-US" sz="1800" b="0" i="0" dirty="0" err="1">
                <a:solidFill>
                  <a:srgbClr val="1A1A1A"/>
                </a:solidFill>
                <a:effectLst/>
              </a:rPr>
              <a:t>benzi</a:t>
            </a:r>
            <a:r>
              <a:rPr lang="en-US" sz="1800" b="0" i="0" dirty="0">
                <a:solidFill>
                  <a:srgbClr val="1A1A1A"/>
                </a:solidFill>
                <a:effectLst/>
              </a:rPr>
              <a:t> </a:t>
            </a:r>
            <a:r>
              <a:rPr lang="en-US" sz="1800" b="0" i="0" dirty="0" err="1">
                <a:solidFill>
                  <a:srgbClr val="1A1A1A"/>
                </a:solidFill>
                <a:effectLst/>
              </a:rPr>
              <a:t>desenate</a:t>
            </a:r>
            <a:r>
              <a:rPr lang="en-US" sz="1800" b="0" i="0" dirty="0">
                <a:solidFill>
                  <a:srgbClr val="1A1A1A"/>
                </a:solidFill>
                <a:effectLst/>
              </a:rPr>
              <a:t> </a:t>
            </a:r>
            <a:r>
              <a:rPr lang="en-US" sz="1800" b="0" i="0" dirty="0" err="1">
                <a:solidFill>
                  <a:srgbClr val="1A1A1A"/>
                </a:solidFill>
                <a:effectLst/>
              </a:rPr>
              <a:t>italieni</a:t>
            </a:r>
            <a:r>
              <a:rPr lang="ro-RO" sz="1800" dirty="0">
                <a:solidFill>
                  <a:srgbClr val="1A1A1A"/>
                </a:solidFill>
              </a:rPr>
              <a:t>: opt artiști care urmează</a:t>
            </a:r>
            <a:r>
              <a:rPr lang="en-US" sz="1800" b="0" i="0" dirty="0">
                <a:solidFill>
                  <a:srgbClr val="1A1A1A"/>
                </a:solidFill>
                <a:effectLst/>
              </a:rPr>
              <a:t> </a:t>
            </a:r>
            <a:r>
              <a:rPr lang="en-US" sz="1800" b="0" i="0" dirty="0" err="1">
                <a:solidFill>
                  <a:srgbClr val="1A1A1A"/>
                </a:solidFill>
                <a:effectLst/>
              </a:rPr>
              <a:t>firul</a:t>
            </a:r>
            <a:r>
              <a:rPr lang="en-US" sz="1800" b="0" i="0" dirty="0">
                <a:solidFill>
                  <a:srgbClr val="1A1A1A"/>
                </a:solidFill>
                <a:effectLst/>
              </a:rPr>
              <a:t> </a:t>
            </a:r>
            <a:r>
              <a:rPr lang="en-US" sz="1800" b="0" i="0" dirty="0" err="1">
                <a:solidFill>
                  <a:srgbClr val="1A1A1A"/>
                </a:solidFill>
                <a:effectLst/>
              </a:rPr>
              <a:t>celor</a:t>
            </a:r>
            <a:r>
              <a:rPr lang="en-US" sz="1800" b="0" i="0" dirty="0">
                <a:solidFill>
                  <a:srgbClr val="1A1A1A"/>
                </a:solidFill>
                <a:effectLst/>
              </a:rPr>
              <a:t> </a:t>
            </a:r>
            <a:r>
              <a:rPr lang="en-US" sz="1800" b="0" i="0" dirty="0" err="1">
                <a:solidFill>
                  <a:srgbClr val="1A1A1A"/>
                </a:solidFill>
                <a:effectLst/>
              </a:rPr>
              <a:t>patru</a:t>
            </a:r>
            <a:r>
              <a:rPr lang="en-US" sz="1800" b="0" i="0" dirty="0">
                <a:solidFill>
                  <a:srgbClr val="1A1A1A"/>
                </a:solidFill>
                <a:effectLst/>
              </a:rPr>
              <a:t> axe </a:t>
            </a:r>
            <a:r>
              <a:rPr lang="en-US" sz="1800" b="0" i="0" dirty="0" err="1">
                <a:solidFill>
                  <a:srgbClr val="1A1A1A"/>
                </a:solidFill>
                <a:effectLst/>
              </a:rPr>
              <a:t>tematice</a:t>
            </a:r>
            <a:r>
              <a:rPr lang="en-US" sz="1800" b="0" i="0" dirty="0">
                <a:solidFill>
                  <a:srgbClr val="1A1A1A"/>
                </a:solidFill>
                <a:effectLst/>
              </a:rPr>
              <a:t> – </a:t>
            </a:r>
            <a:r>
              <a:rPr lang="en-US" sz="1800" b="0" i="0" dirty="0" err="1">
                <a:solidFill>
                  <a:srgbClr val="1A1A1A"/>
                </a:solidFill>
                <a:effectLst/>
              </a:rPr>
              <a:t>Basmul</a:t>
            </a:r>
            <a:r>
              <a:rPr lang="en-US" sz="1800" b="0" i="0" dirty="0">
                <a:solidFill>
                  <a:srgbClr val="1A1A1A"/>
                </a:solidFill>
                <a:effectLst/>
              </a:rPr>
              <a:t>, </a:t>
            </a:r>
            <a:r>
              <a:rPr lang="en-US" sz="1800" b="0" i="0" dirty="0" err="1">
                <a:solidFill>
                  <a:srgbClr val="1A1A1A"/>
                </a:solidFill>
                <a:effectLst/>
              </a:rPr>
              <a:t>Războiul</a:t>
            </a:r>
            <a:r>
              <a:rPr lang="en-US" sz="1800" b="0" i="0" dirty="0">
                <a:solidFill>
                  <a:srgbClr val="1A1A1A"/>
                </a:solidFill>
                <a:effectLst/>
              </a:rPr>
              <a:t>, </a:t>
            </a:r>
            <a:r>
              <a:rPr lang="en-US" sz="1800" b="0" i="0" dirty="0" err="1">
                <a:solidFill>
                  <a:srgbClr val="1A1A1A"/>
                </a:solidFill>
                <a:effectLst/>
              </a:rPr>
              <a:t>Orașul</a:t>
            </a:r>
            <a:r>
              <a:rPr lang="en-US" sz="1800" b="0" i="0" dirty="0">
                <a:solidFill>
                  <a:srgbClr val="1A1A1A"/>
                </a:solidFill>
                <a:effectLst/>
              </a:rPr>
              <a:t>, </a:t>
            </a:r>
            <a:r>
              <a:rPr lang="en-US" sz="1800" b="0" i="0" dirty="0" err="1">
                <a:solidFill>
                  <a:srgbClr val="1A1A1A"/>
                </a:solidFill>
                <a:effectLst/>
              </a:rPr>
              <a:t>Narațiunea</a:t>
            </a:r>
            <a:r>
              <a:rPr lang="ro-RO" sz="1800" b="0" i="0" dirty="0">
                <a:solidFill>
                  <a:srgbClr val="1A1A1A"/>
                </a:solidFill>
                <a:effectLst/>
              </a:rPr>
              <a:t>.</a:t>
            </a:r>
          </a:p>
          <a:p>
            <a:pPr algn="just"/>
            <a:r>
              <a:rPr lang="ro-RO" sz="1800" kern="100" dirty="0">
                <a:solidFill>
                  <a:srgbClr val="1A1A1A"/>
                </a:solidFill>
                <a:ea typeface="Calibri" panose="020F0502020204030204" pitchFamily="34" charset="0"/>
                <a:cs typeface="Times New Roman" panose="02020603050405020304" pitchFamily="18" charset="0"/>
              </a:rPr>
              <a:t>(vezi pagina următoare)</a:t>
            </a:r>
            <a:endParaRPr lang="ro-RO" sz="1800" b="1" kern="100" dirty="0">
              <a:ea typeface="Calibri" panose="020F0502020204030204" pitchFamily="34" charset="0"/>
              <a:cs typeface="Times New Roman" panose="02020603050405020304" pitchFamily="18" charset="0"/>
            </a:endParaRPr>
          </a:p>
          <a:p>
            <a:endParaRPr lang="en-US" sz="1800" kern="100" dirty="0">
              <a:effectLst/>
              <a:ea typeface="Calibri" panose="020F0502020204030204" pitchFamily="34"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4038600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TotalTime>
  <Words>2354</Words>
  <Application>Microsoft Office PowerPoint</Application>
  <PresentationFormat>Ecran lat</PresentationFormat>
  <Paragraphs>100</Paragraphs>
  <Slides>15</Slides>
  <Notes>0</Notes>
  <HiddenSlides>0</HiddenSlides>
  <MMClips>0</MMClips>
  <ScaleCrop>false</ScaleCrop>
  <HeadingPairs>
    <vt:vector size="6" baseType="variant">
      <vt:variant>
        <vt:lpstr>Fonturi utilizate</vt:lpstr>
      </vt:variant>
      <vt:variant>
        <vt:i4>5</vt:i4>
      </vt:variant>
      <vt:variant>
        <vt:lpstr>Temă</vt:lpstr>
      </vt:variant>
      <vt:variant>
        <vt:i4>1</vt:i4>
      </vt:variant>
      <vt:variant>
        <vt:lpstr>Titluri diapozitive</vt:lpstr>
      </vt:variant>
      <vt:variant>
        <vt:i4>15</vt:i4>
      </vt:variant>
    </vt:vector>
  </HeadingPairs>
  <TitlesOfParts>
    <vt:vector size="21" baseType="lpstr">
      <vt:lpstr>Arial</vt:lpstr>
      <vt:lpstr>Calibri</vt:lpstr>
      <vt:lpstr>Calibri Light</vt:lpstr>
      <vt:lpstr>Times New Roman</vt:lpstr>
      <vt:lpstr>Titillium Web</vt:lpstr>
      <vt:lpstr>Office Theme</vt:lpstr>
      <vt:lpstr>Prezentare PowerPoint</vt:lpstr>
      <vt:lpstr>Institutul Italian de Cultură din Bucureşti, instituţie oficială a Statului italian, are ca obiectiv promovarea limbii şi culturii italiene în România prin: </vt:lpstr>
      <vt:lpstr>Certificarea cunoștințelor de italiană CILS și CELI  </vt:lpstr>
      <vt:lpstr>Certificarea DITALS</vt:lpstr>
      <vt:lpstr>Cursuri de limba italiană </vt:lpstr>
      <vt:lpstr>Cereri de achiziție și furnizare de cărți și materiale educaționale</vt:lpstr>
      <vt:lpstr>Premii și subvenții pentru traduceri din limba italiană în limba română</vt:lpstr>
      <vt:lpstr>Finanțări pentru misiuni de studiu și de cercetare</vt:lpstr>
      <vt:lpstr>Evenimente culturale de impact - În București -</vt:lpstr>
      <vt:lpstr>Evenimente culturale de impact - În București -</vt:lpstr>
      <vt:lpstr>Evenimente culturale de impact - În țară -</vt:lpstr>
      <vt:lpstr>Evenimente culturale de impact - În țară -</vt:lpstr>
      <vt:lpstr>Alte modalități de colaborare</vt:lpstr>
      <vt:lpstr>Înscriere la Newsletter</vt:lpstr>
      <vt:lpstr>Informații utile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RePack by Diakov</dc:creator>
  <cp:lastModifiedBy>Manuela</cp:lastModifiedBy>
  <cp:revision>51</cp:revision>
  <dcterms:created xsi:type="dcterms:W3CDTF">2023-08-31T07:54:08Z</dcterms:created>
  <dcterms:modified xsi:type="dcterms:W3CDTF">2023-09-02T13:51:31Z</dcterms:modified>
</cp:coreProperties>
</file>