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60" r:id="rId3"/>
    <p:sldId id="261" r:id="rId4"/>
    <p:sldId id="263" r:id="rId5"/>
    <p:sldId id="265" r:id="rId6"/>
    <p:sldId id="267" r:id="rId7"/>
    <p:sldId id="270" r:id="rId8"/>
    <p:sldId id="269" r:id="rId9"/>
    <p:sldId id="271" r:id="rId10"/>
    <p:sldId id="272" r:id="rId11"/>
    <p:sldId id="273" r:id="rId12"/>
    <p:sldId id="274"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EC76193-3FFD-4039-A771-99D85D3DBC29}" type="datetimeFigureOut">
              <a:rPr lang="en-US" smtClean="0"/>
              <a:t>9/21/2023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130266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C76193-3FFD-4039-A771-99D85D3DBC29}"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84320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EC76193-3FFD-4039-A771-99D85D3DBC29}" type="datetimeFigureOut">
              <a:rPr lang="en-US" smtClean="0"/>
              <a:t>9/21/2023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168012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EC76193-3FFD-4039-A771-99D85D3DBC29}" type="datetimeFigureOut">
              <a:rPr lang="en-US" smtClean="0"/>
              <a:t>9/21/2023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8192F49-187C-41DB-86C0-00D275FA09F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2166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EC76193-3FFD-4039-A771-99D85D3DBC29}" type="datetimeFigureOut">
              <a:rPr lang="en-US" smtClean="0"/>
              <a:t>9/21/2023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2988745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EC76193-3FFD-4039-A771-99D85D3DBC29}"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4195660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EC76193-3FFD-4039-A771-99D85D3DBC29}"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275493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76193-3FFD-4039-A771-99D85D3DBC29}"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1110849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EC76193-3FFD-4039-A771-99D85D3DBC29}" type="datetimeFigureOut">
              <a:rPr lang="en-US" smtClean="0"/>
              <a:t>9/21/2023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140006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76193-3FFD-4039-A771-99D85D3DBC29}"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303550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EC76193-3FFD-4039-A771-99D85D3DBC29}" type="datetimeFigureOut">
              <a:rPr lang="en-US" smtClean="0"/>
              <a:t>9/21/2023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297497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76193-3FFD-4039-A771-99D85D3DBC29}"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159619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76193-3FFD-4039-A771-99D85D3DBC29}"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46050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C76193-3FFD-4039-A771-99D85D3DBC29}"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95892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76193-3FFD-4039-A771-99D85D3DBC29}"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273636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C76193-3FFD-4039-A771-99D85D3DBC29}"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345883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C76193-3FFD-4039-A771-99D85D3DBC29}"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92F49-187C-41DB-86C0-00D275FA09FF}" type="slidenum">
              <a:rPr lang="en-US" smtClean="0"/>
              <a:t>‹#›</a:t>
            </a:fld>
            <a:endParaRPr lang="en-US"/>
          </a:p>
        </p:txBody>
      </p:sp>
    </p:spTree>
    <p:extLst>
      <p:ext uri="{BB962C8B-B14F-4D97-AF65-F5344CB8AC3E}">
        <p14:creationId xmlns:p14="http://schemas.microsoft.com/office/powerpoint/2010/main" val="221482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EC76193-3FFD-4039-A771-99D85D3DBC29}" type="datetimeFigureOut">
              <a:rPr lang="en-US" smtClean="0"/>
              <a:t>9/21/2023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8192F49-187C-41DB-86C0-00D275FA09FF}" type="slidenum">
              <a:rPr lang="en-US" smtClean="0"/>
              <a:t>‹#›</a:t>
            </a:fld>
            <a:endParaRPr lang="en-US"/>
          </a:p>
        </p:txBody>
      </p:sp>
    </p:spTree>
    <p:extLst>
      <p:ext uri="{BB962C8B-B14F-4D97-AF65-F5344CB8AC3E}">
        <p14:creationId xmlns:p14="http://schemas.microsoft.com/office/powerpoint/2010/main" val="109135486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5.jpg"/><Relationship Id="rId7" Type="http://schemas.openxmlformats.org/officeDocument/2006/relationships/image" Target="../media/image13.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10" Type="http://schemas.openxmlformats.org/officeDocument/2006/relationships/image" Target="../media/image16.jpg"/><Relationship Id="rId4" Type="http://schemas.openxmlformats.org/officeDocument/2006/relationships/oleObject" Target="../embeddings/oleObject1.bin"/><Relationship Id="rId9"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430" y="443883"/>
            <a:ext cx="8610599" cy="1613517"/>
          </a:xfrm>
        </p:spPr>
        <p:txBody>
          <a:bodyPr>
            <a:normAutofit/>
          </a:bodyPr>
          <a:lstStyle/>
          <a:p>
            <a:r>
              <a:rPr lang="ro-RO" sz="3100" dirty="0">
                <a:latin typeface="Cambria" panose="02040503050406030204" pitchFamily="18" charset="0"/>
                <a:ea typeface="Cambria" panose="02040503050406030204" pitchFamily="18" charset="0"/>
              </a:rPr>
              <a:t>priorități educaționale în anul școlar 2023 - 2024 </a:t>
            </a:r>
            <a:br>
              <a:rPr lang="en-US" dirty="0"/>
            </a:br>
            <a:endParaRPr lang="en-US" dirty="0"/>
          </a:p>
        </p:txBody>
      </p:sp>
      <p:sp>
        <p:nvSpPr>
          <p:cNvPr id="3" name="Text Placeholder 2"/>
          <p:cNvSpPr>
            <a:spLocks noGrp="1"/>
          </p:cNvSpPr>
          <p:nvPr>
            <p:ph type="body" idx="1"/>
          </p:nvPr>
        </p:nvSpPr>
        <p:spPr>
          <a:xfrm>
            <a:off x="630314" y="2636668"/>
            <a:ext cx="3323455" cy="292963"/>
          </a:xfrm>
        </p:spPr>
        <p:txBody>
          <a:bodyPr/>
          <a:lstStyle/>
          <a:p>
            <a:r>
              <a:rPr lang="ro-RO" b="1" dirty="0">
                <a:latin typeface="Cambria" panose="02040503050406030204" pitchFamily="18" charset="0"/>
                <a:ea typeface="Cambria" panose="02040503050406030204" pitchFamily="18" charset="0"/>
              </a:rPr>
              <a:t>Legislație generală</a:t>
            </a:r>
            <a:endParaRPr lang="en-US" b="1" dirty="0">
              <a:latin typeface="Cambria" panose="02040503050406030204" pitchFamily="18" charset="0"/>
              <a:ea typeface="Cambria" panose="02040503050406030204" pitchFamily="18" charset="0"/>
            </a:endParaRPr>
          </a:p>
        </p:txBody>
      </p:sp>
      <p:sp>
        <p:nvSpPr>
          <p:cNvPr id="5" name="Text Placeholder 4"/>
          <p:cNvSpPr>
            <a:spLocks noGrp="1"/>
          </p:cNvSpPr>
          <p:nvPr>
            <p:ph type="body" sz="half" idx="18"/>
          </p:nvPr>
        </p:nvSpPr>
        <p:spPr>
          <a:xfrm>
            <a:off x="408373" y="2929631"/>
            <a:ext cx="3731827" cy="3289055"/>
          </a:xfrm>
        </p:spPr>
        <p:txBody>
          <a:bodyPr>
            <a:noAutofit/>
          </a:bodyPr>
          <a:lstStyle/>
          <a:p>
            <a:r>
              <a:rPr lang="nn-NO" sz="1000" dirty="0">
                <a:latin typeface="Cambria" panose="02040503050406030204" pitchFamily="18" charset="0"/>
                <a:ea typeface="Cambria" panose="02040503050406030204" pitchFamily="18" charset="0"/>
              </a:rPr>
              <a:t>ORDIN nr. 3.800</a:t>
            </a:r>
            <a:r>
              <a:rPr lang="ro-RO" sz="1000" dirty="0">
                <a:latin typeface="Cambria" panose="02040503050406030204" pitchFamily="18" charset="0"/>
                <a:ea typeface="Cambria" panose="02040503050406030204" pitchFamily="18" charset="0"/>
              </a:rPr>
              <a:t>/</a:t>
            </a:r>
            <a:r>
              <a:rPr lang="nn-NO" sz="1000" dirty="0">
                <a:latin typeface="Cambria" panose="02040503050406030204" pitchFamily="18" charset="0"/>
                <a:ea typeface="Cambria" panose="02040503050406030204" pitchFamily="18" charset="0"/>
              </a:rPr>
              <a:t>2023</a:t>
            </a:r>
            <a:r>
              <a:rPr lang="ro-RO" sz="1000" dirty="0">
                <a:latin typeface="Cambria" panose="02040503050406030204" pitchFamily="18" charset="0"/>
                <a:ea typeface="Cambria" panose="02040503050406030204" pitchFamily="18" charset="0"/>
              </a:rPr>
              <a:t> </a:t>
            </a:r>
            <a:r>
              <a:rPr lang="nn-NO" sz="1000" dirty="0">
                <a:latin typeface="Cambria" panose="02040503050406030204" pitchFamily="18" charset="0"/>
                <a:ea typeface="Cambria" panose="02040503050406030204" pitchFamily="18" charset="0"/>
              </a:rPr>
              <a:t>privind structura anului școlar 2023-2024</a:t>
            </a:r>
            <a:r>
              <a:rPr lang="ro-RO" sz="1000" dirty="0">
                <a:latin typeface="Cambria" panose="02040503050406030204" pitchFamily="18" charset="0"/>
                <a:ea typeface="Cambria" panose="02040503050406030204" pitchFamily="18" charset="0"/>
              </a:rPr>
              <a:t> (11 septembrie 2023 – 21 iunie 2024 – 36/ 34 – cls. a XII/XIII-a / 35  - cls. a VIII –a săptămâni); </a:t>
            </a:r>
          </a:p>
          <a:p>
            <a:r>
              <a:rPr lang="ro-RO" sz="1000" dirty="0">
                <a:latin typeface="Cambria" panose="02040503050406030204" pitchFamily="18" charset="0"/>
                <a:ea typeface="Cambria" panose="02040503050406030204" pitchFamily="18" charset="0"/>
              </a:rPr>
              <a:t>ORDIN nr. </a:t>
            </a:r>
            <a:r>
              <a:rPr lang="en-US" sz="1000" dirty="0">
                <a:latin typeface="Cambria" panose="02040503050406030204" pitchFamily="18" charset="0"/>
                <a:ea typeface="Cambria" panose="02040503050406030204" pitchFamily="18" charset="0"/>
              </a:rPr>
              <a:t>6156/31.08.2023 p</a:t>
            </a:r>
            <a:r>
              <a:rPr lang="ro-RO" sz="1000" dirty="0">
                <a:latin typeface="Cambria" panose="02040503050406030204" pitchFamily="18" charset="0"/>
                <a:ea typeface="Cambria" panose="02040503050406030204" pitchFamily="18" charset="0"/>
              </a:rPr>
              <a:t>rivind organizarea și desfășurarea examenului național de bacalaureat – 2024; </a:t>
            </a:r>
          </a:p>
          <a:p>
            <a:r>
              <a:rPr lang="ro-RO" sz="1000" dirty="0">
                <a:latin typeface="Cambria" panose="02040503050406030204" pitchFamily="18" charset="0"/>
                <a:ea typeface="Cambria" panose="02040503050406030204" pitchFamily="18" charset="0"/>
              </a:rPr>
              <a:t>ORDIN nr.</a:t>
            </a:r>
            <a:r>
              <a:rPr lang="en-US" sz="1000" dirty="0">
                <a:latin typeface="Cambria" panose="02040503050406030204" pitchFamily="18" charset="0"/>
                <a:ea typeface="Cambria" panose="02040503050406030204" pitchFamily="18" charset="0"/>
              </a:rPr>
              <a:t> 6155/31.08.2023</a:t>
            </a:r>
            <a:r>
              <a:rPr lang="ro-RO" sz="1000" dirty="0">
                <a:latin typeface="Cambria" panose="02040503050406030204" pitchFamily="18" charset="0"/>
                <a:ea typeface="Cambria" panose="02040503050406030204" pitchFamily="18" charset="0"/>
              </a:rPr>
              <a:t>  </a:t>
            </a:r>
            <a:r>
              <a:rPr lang="en-US" sz="1000" dirty="0">
                <a:latin typeface="Cambria" panose="02040503050406030204" pitchFamily="18" charset="0"/>
                <a:ea typeface="Cambria" panose="02040503050406030204" pitchFamily="18" charset="0"/>
              </a:rPr>
              <a:t>p</a:t>
            </a:r>
            <a:r>
              <a:rPr lang="ro-RO" sz="1000" dirty="0">
                <a:latin typeface="Cambria" panose="02040503050406030204" pitchFamily="18" charset="0"/>
                <a:ea typeface="Cambria" panose="02040503050406030204" pitchFamily="18" charset="0"/>
              </a:rPr>
              <a:t>rivind organizarea și desfășurarea Evaluării Naționale – 2024</a:t>
            </a:r>
            <a:r>
              <a:rPr lang="en-US" sz="1000" dirty="0">
                <a:latin typeface="Cambria" panose="02040503050406030204" pitchFamily="18" charset="0"/>
                <a:ea typeface="Cambria" panose="02040503050406030204" pitchFamily="18" charset="0"/>
              </a:rPr>
              <a:t>;</a:t>
            </a:r>
            <a:endParaRPr lang="ro-RO" sz="1000" dirty="0">
              <a:latin typeface="Cambria" panose="02040503050406030204" pitchFamily="18" charset="0"/>
              <a:ea typeface="Cambria" panose="02040503050406030204" pitchFamily="18" charset="0"/>
            </a:endParaRPr>
          </a:p>
          <a:p>
            <a:r>
              <a:rPr lang="ro-RO" sz="1000" dirty="0">
                <a:latin typeface="Cambria" panose="02040503050406030204" pitchFamily="18" charset="0"/>
                <a:ea typeface="Cambria" panose="02040503050406030204" pitchFamily="18" charset="0"/>
              </a:rPr>
              <a:t>ORDIN nr. </a:t>
            </a:r>
            <a:r>
              <a:rPr lang="en-US" sz="1000" dirty="0">
                <a:latin typeface="Cambria" panose="02040503050406030204" pitchFamily="18" charset="0"/>
                <a:ea typeface="Cambria" panose="02040503050406030204" pitchFamily="18" charset="0"/>
              </a:rPr>
              <a:t>6154/31.08.2023 </a:t>
            </a:r>
            <a:r>
              <a:rPr lang="ro-RO" sz="1000" dirty="0">
                <a:latin typeface="Cambria" panose="02040503050406030204" pitchFamily="18" charset="0"/>
                <a:ea typeface="Cambria" panose="02040503050406030204" pitchFamily="18" charset="0"/>
              </a:rPr>
              <a:t>privind organizarea și desfășurarea admiterii în învățământul liceal – 2024</a:t>
            </a:r>
          </a:p>
          <a:p>
            <a:pPr algn="just"/>
            <a:r>
              <a:rPr lang="en-US" sz="1000" dirty="0">
                <a:latin typeface="Cambria" panose="02040503050406030204" pitchFamily="18" charset="0"/>
                <a:ea typeface="Cambria" panose="02040503050406030204" pitchFamily="18" charset="0"/>
              </a:rPr>
              <a:t>ORDIN </a:t>
            </a:r>
            <a:r>
              <a:rPr lang="en-US" sz="1000" dirty="0" err="1">
                <a:latin typeface="Cambria" panose="02040503050406030204" pitchFamily="18" charset="0"/>
                <a:ea typeface="Cambria" panose="02040503050406030204" pitchFamily="18" charset="0"/>
              </a:rPr>
              <a:t>nr</a:t>
            </a:r>
            <a:r>
              <a:rPr lang="en-US" sz="1000" dirty="0">
                <a:latin typeface="Cambria" panose="02040503050406030204" pitchFamily="18" charset="0"/>
                <a:ea typeface="Cambria" panose="02040503050406030204" pitchFamily="18" charset="0"/>
              </a:rPr>
              <a:t>. 4150</a:t>
            </a:r>
            <a:r>
              <a:rPr lang="ro-RO" sz="1000" dirty="0">
                <a:latin typeface="Cambria" panose="02040503050406030204" pitchFamily="18" charset="0"/>
                <a:ea typeface="Cambria" panose="02040503050406030204" pitchFamily="18" charset="0"/>
              </a:rPr>
              <a:t>/</a:t>
            </a:r>
            <a:r>
              <a:rPr lang="en-US" sz="1000" dirty="0">
                <a:latin typeface="Cambria" panose="02040503050406030204" pitchFamily="18" charset="0"/>
                <a:ea typeface="Cambria" panose="02040503050406030204" pitchFamily="18" charset="0"/>
              </a:rPr>
              <a:t>2022 </a:t>
            </a:r>
            <a:r>
              <a:rPr lang="en-US" sz="1000" dirty="0" err="1">
                <a:latin typeface="Cambria" panose="02040503050406030204" pitchFamily="18" charset="0"/>
                <a:ea typeface="Cambria" panose="02040503050406030204" pitchFamily="18" charset="0"/>
              </a:rPr>
              <a:t>pentru</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aprobarea</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cadrului</a:t>
            </a:r>
            <a:r>
              <a:rPr lang="en-US" sz="1000" dirty="0">
                <a:latin typeface="Cambria" panose="02040503050406030204" pitchFamily="18" charset="0"/>
                <a:ea typeface="Cambria" panose="02040503050406030204" pitchFamily="18" charset="0"/>
              </a:rPr>
              <a:t> de </a:t>
            </a:r>
            <a:r>
              <a:rPr lang="en-US" sz="1000" dirty="0" err="1">
                <a:latin typeface="Cambria" panose="02040503050406030204" pitchFamily="18" charset="0"/>
                <a:ea typeface="Cambria" panose="02040503050406030204" pitchFamily="18" charset="0"/>
              </a:rPr>
              <a:t>competenţe</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digitale</a:t>
            </a:r>
            <a:r>
              <a:rPr lang="en-US" sz="1000" dirty="0">
                <a:latin typeface="Cambria" panose="02040503050406030204" pitchFamily="18" charset="0"/>
                <a:ea typeface="Cambria" panose="02040503050406030204" pitchFamily="18" charset="0"/>
              </a:rPr>
              <a:t> al </a:t>
            </a:r>
            <a:r>
              <a:rPr lang="en-US" sz="1000" dirty="0" err="1">
                <a:latin typeface="Cambria" panose="02040503050406030204" pitchFamily="18" charset="0"/>
                <a:ea typeface="Cambria" panose="02040503050406030204" pitchFamily="18" charset="0"/>
              </a:rPr>
              <a:t>profesionistului</a:t>
            </a:r>
            <a:r>
              <a:rPr lang="en-US" sz="1000" dirty="0">
                <a:latin typeface="Cambria" panose="02040503050406030204" pitchFamily="18" charset="0"/>
                <a:ea typeface="Cambria" panose="02040503050406030204" pitchFamily="18" charset="0"/>
              </a:rPr>
              <a:t> din </a:t>
            </a:r>
            <a:r>
              <a:rPr lang="en-US" sz="1000" dirty="0" err="1">
                <a:latin typeface="Cambria" panose="02040503050406030204" pitchFamily="18" charset="0"/>
                <a:ea typeface="Cambria" panose="02040503050406030204" pitchFamily="18" charset="0"/>
              </a:rPr>
              <a:t>educaţie</a:t>
            </a:r>
            <a:r>
              <a:rPr lang="ro-RO"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Cadrul</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DigCompEdu</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descrie</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competenţele</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digitale</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specifice</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cadrelor</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didactice</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stabileşte</a:t>
            </a:r>
            <a:r>
              <a:rPr lang="en-US" sz="1000" dirty="0">
                <a:latin typeface="Cambria" panose="02040503050406030204" pitchFamily="18" charset="0"/>
                <a:ea typeface="Cambria" panose="02040503050406030204" pitchFamily="18" charset="0"/>
              </a:rPr>
              <a:t> 22 de </a:t>
            </a:r>
            <a:r>
              <a:rPr lang="en-US" sz="1000" dirty="0" err="1">
                <a:latin typeface="Cambria" panose="02040503050406030204" pitchFamily="18" charset="0"/>
                <a:ea typeface="Cambria" panose="02040503050406030204" pitchFamily="18" charset="0"/>
              </a:rPr>
              <a:t>competenţe</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cheie</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organizate</a:t>
            </a:r>
            <a:r>
              <a:rPr lang="en-US" sz="1000"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în</a:t>
            </a:r>
            <a:r>
              <a:rPr lang="en-US" sz="1000" dirty="0">
                <a:latin typeface="Cambria" panose="02040503050406030204" pitchFamily="18" charset="0"/>
                <a:ea typeface="Cambria" panose="02040503050406030204" pitchFamily="18" charset="0"/>
              </a:rPr>
              <a:t> 6 </a:t>
            </a:r>
            <a:r>
              <a:rPr lang="en-US" sz="1000" dirty="0" err="1">
                <a:latin typeface="Cambria" panose="02040503050406030204" pitchFamily="18" charset="0"/>
                <a:ea typeface="Cambria" panose="02040503050406030204" pitchFamily="18" charset="0"/>
              </a:rPr>
              <a:t>domenii</a:t>
            </a:r>
            <a:r>
              <a:rPr lang="ro-RO" sz="1000" dirty="0">
                <a:latin typeface="Cambria" panose="02040503050406030204" pitchFamily="18" charset="0"/>
                <a:ea typeface="Cambria" panose="02040503050406030204" pitchFamily="18" charset="0"/>
              </a:rPr>
              <a:t>. Domeniul 3 (predare – învățare), Domeniul 4 (evaluare), Domeniul 5 (implicarea elevilor) și Domeniul 6 (facilitarea  formării competențelor digitale de către elevi)</a:t>
            </a:r>
          </a:p>
          <a:p>
            <a:pPr algn="just"/>
            <a:r>
              <a:rPr lang="ro-RO" sz="1000" dirty="0">
                <a:latin typeface="Cambria" panose="02040503050406030204" pitchFamily="18" charset="0"/>
                <a:ea typeface="Cambria" panose="02040503050406030204" pitchFamily="18" charset="0"/>
              </a:rPr>
              <a:t>ORDIN nr. 3750/28.02.2023 pentru aprobarea Metodologiei-cadru de evaluare în mediul online a performanțelor școlare și a competențelor elevilor</a:t>
            </a:r>
            <a:endParaRPr lang="en-US" sz="1000" dirty="0">
              <a:latin typeface="Cambria" panose="02040503050406030204" pitchFamily="18" charset="0"/>
              <a:ea typeface="Cambria" panose="02040503050406030204" pitchFamily="18" charset="0"/>
            </a:endParaRPr>
          </a:p>
        </p:txBody>
      </p:sp>
      <p:sp>
        <p:nvSpPr>
          <p:cNvPr id="6" name="Text Placeholder 5"/>
          <p:cNvSpPr>
            <a:spLocks noGrp="1"/>
          </p:cNvSpPr>
          <p:nvPr>
            <p:ph type="body" sz="quarter" idx="3"/>
          </p:nvPr>
        </p:nvSpPr>
        <p:spPr>
          <a:xfrm>
            <a:off x="4252405" y="2636668"/>
            <a:ext cx="3570794" cy="292963"/>
          </a:xfrm>
        </p:spPr>
        <p:txBody>
          <a:bodyPr/>
          <a:lstStyle/>
          <a:p>
            <a:r>
              <a:rPr lang="ro-RO" b="1" dirty="0">
                <a:latin typeface="Cambria" panose="02040503050406030204" pitchFamily="18" charset="0"/>
                <a:ea typeface="Cambria" panose="02040503050406030204" pitchFamily="18" charset="0"/>
              </a:rPr>
              <a:t>Legislație</a:t>
            </a:r>
            <a:r>
              <a:rPr lang="ro-RO" dirty="0"/>
              <a:t> </a:t>
            </a:r>
            <a:r>
              <a:rPr lang="ro-RO" b="1" dirty="0">
                <a:latin typeface="Cambria" panose="02040503050406030204" pitchFamily="18" charset="0"/>
                <a:ea typeface="Cambria" panose="02040503050406030204" pitchFamily="18" charset="0"/>
              </a:rPr>
              <a:t>specifică</a:t>
            </a:r>
            <a:endParaRPr lang="en-US" b="1" dirty="0">
              <a:latin typeface="Cambria" panose="02040503050406030204" pitchFamily="18" charset="0"/>
              <a:ea typeface="Cambria" panose="02040503050406030204" pitchFamily="18" charset="0"/>
            </a:endParaRPr>
          </a:p>
        </p:txBody>
      </p:sp>
      <p:sp>
        <p:nvSpPr>
          <p:cNvPr id="9" name="Text Placeholder 8"/>
          <p:cNvSpPr>
            <a:spLocks noGrp="1"/>
          </p:cNvSpPr>
          <p:nvPr>
            <p:ph type="body" sz="quarter" idx="13"/>
          </p:nvPr>
        </p:nvSpPr>
        <p:spPr>
          <a:xfrm>
            <a:off x="8049731" y="2494624"/>
            <a:ext cx="3456469" cy="435007"/>
          </a:xfrm>
        </p:spPr>
        <p:txBody>
          <a:bodyPr/>
          <a:lstStyle/>
          <a:p>
            <a:r>
              <a:rPr lang="ro-RO" b="1" dirty="0">
                <a:latin typeface="Cambria" panose="02040503050406030204" pitchFamily="18" charset="0"/>
                <a:ea typeface="Cambria" panose="02040503050406030204" pitchFamily="18" charset="0"/>
              </a:rPr>
              <a:t>Modificări legislative</a:t>
            </a:r>
            <a:endParaRPr lang="en-US" b="1" dirty="0">
              <a:latin typeface="Cambria" panose="02040503050406030204" pitchFamily="18" charset="0"/>
              <a:ea typeface="Cambria" panose="02040503050406030204" pitchFamily="18" charset="0"/>
            </a:endParaRPr>
          </a:p>
        </p:txBody>
      </p:sp>
      <p:sp>
        <p:nvSpPr>
          <p:cNvPr id="11" name="Text Placeholder 10"/>
          <p:cNvSpPr>
            <a:spLocks noGrp="1"/>
          </p:cNvSpPr>
          <p:nvPr>
            <p:ph type="body" sz="half" idx="20"/>
          </p:nvPr>
        </p:nvSpPr>
        <p:spPr>
          <a:xfrm>
            <a:off x="8049731" y="2929631"/>
            <a:ext cx="3452445" cy="3289051"/>
          </a:xfrm>
        </p:spPr>
        <p:txBody>
          <a:bodyPr>
            <a:normAutofit fontScale="92500" lnSpcReduction="10000"/>
          </a:bodyPr>
          <a:lstStyle/>
          <a:p>
            <a:r>
              <a:rPr lang="ro-RO" sz="1100" dirty="0">
                <a:latin typeface="Cambria" panose="02040503050406030204" pitchFamily="18" charset="0"/>
                <a:ea typeface="Cambria" panose="02040503050406030204" pitchFamily="18" charset="0"/>
              </a:rPr>
              <a:t>ORDIN nr. </a:t>
            </a:r>
            <a:r>
              <a:rPr lang="ro-RO" sz="1100">
                <a:latin typeface="Cambria" panose="02040503050406030204" pitchFamily="18" charset="0"/>
                <a:ea typeface="Cambria" panose="02040503050406030204" pitchFamily="18" charset="0"/>
              </a:rPr>
              <a:t>6154/31,08.2023  privind </a:t>
            </a:r>
            <a:r>
              <a:rPr lang="ro-RO" sz="1100" dirty="0">
                <a:latin typeface="Cambria" panose="02040503050406030204" pitchFamily="18" charset="0"/>
                <a:ea typeface="Cambria" panose="02040503050406030204" pitchFamily="18" charset="0"/>
              </a:rPr>
              <a:t>organizarea și desfășurarea admiterii în învățământul liceal – 2024</a:t>
            </a:r>
          </a:p>
          <a:p>
            <a:pPr marL="285750" indent="-285750" algn="just">
              <a:buFont typeface="Arial" panose="020B0604020202020204" pitchFamily="34" charset="0"/>
              <a:buChar char="•"/>
            </a:pPr>
            <a:r>
              <a:rPr lang="ro-RO" sz="1100" dirty="0">
                <a:latin typeface="Cambria" panose="02040503050406030204" pitchFamily="18" charset="0"/>
                <a:ea typeface="Cambria" panose="02040503050406030204" pitchFamily="18" charset="0"/>
              </a:rPr>
              <a:t>Anexa 4 – echivalarea certificatelor lingvistice – la nivelul unității de învățământ</a:t>
            </a:r>
          </a:p>
          <a:p>
            <a:pPr algn="just"/>
            <a:r>
              <a:rPr lang="ro-RO" sz="1100" dirty="0">
                <a:latin typeface="Cambria" panose="02040503050406030204" pitchFamily="18" charset="0"/>
                <a:ea typeface="Cambria" panose="02040503050406030204" pitchFamily="18" charset="0"/>
              </a:rPr>
              <a:t>ORDIN nr.        pentru modificarea Anexei nr. 1, a Anexei nr. 2 și a Anexei nr. 3  la Ordinul ministrului educației, cercetării, tineretului și sportului  nr. 5219/2010 privind recunoașterea şi echivalarea rezultatelor obținute la examene cu recunoaștere internațională pentru certificarea competențelor lingvistice în limbi străine şi la examene cu recunoaștere europeană pentru certificarea competențelor digitale cu probele de evaluare a competențelor lingvistice într-o limbă de circulație internațională studiată pe parcursul învățământului liceal, respectiv de evaluare a competențelor digitale, din cadrul examenului de bacalaureat, cu modificările și completările ulterioare</a:t>
            </a:r>
          </a:p>
          <a:p>
            <a:pPr marL="171450" indent="-171450" algn="just">
              <a:buFont typeface="Arial" panose="020B0604020202020204" pitchFamily="34" charset="0"/>
              <a:buChar char="•"/>
            </a:pPr>
            <a:r>
              <a:rPr lang="ro-RO" sz="1100" dirty="0">
                <a:latin typeface="Cambria" panose="02040503050406030204" pitchFamily="18" charset="0"/>
                <a:ea typeface="Cambria" panose="02040503050406030204" pitchFamily="18" charset="0"/>
              </a:rPr>
              <a:t>Eliberarea certificatului lingvistic și pentru elevii care își echivalează proba C); </a:t>
            </a:r>
          </a:p>
          <a:p>
            <a:pPr marL="171450" indent="-171450" algn="just">
              <a:buFont typeface="Arial" panose="020B0604020202020204" pitchFamily="34" charset="0"/>
              <a:buChar char="•"/>
            </a:pPr>
            <a:r>
              <a:rPr lang="ro-RO" sz="1100" dirty="0">
                <a:latin typeface="Cambria" panose="02040503050406030204" pitchFamily="18" charset="0"/>
                <a:ea typeface="Cambria" panose="02040503050406030204" pitchFamily="18" charset="0"/>
              </a:rPr>
              <a:t>Modificarea Anexei nr. 2 – Lista examenelor cu recunoaștere internațională</a:t>
            </a:r>
            <a:endParaRPr lang="en-US" sz="1100"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p:txBody>
      </p:sp>
      <p:pic>
        <p:nvPicPr>
          <p:cNvPr id="1026" name="Picture 2" descr="Gabriel Sebastian S., Suceava, clasa I. Concursul de creatie pentru copii Primul  clopotel | Talente de Năzdrăvani"/>
          <p:cNvPicPr>
            <a:picLocks noGrp="1" noChangeAspect="1" noChangeArrowheads="1"/>
          </p:cNvPicPr>
          <p:nvPr>
            <p:ph type="pic" idx="15"/>
          </p:nvPr>
        </p:nvPicPr>
        <p:blipFill>
          <a:blip r:embed="rId2">
            <a:extLst>
              <a:ext uri="{28A0092B-C50C-407E-A947-70E740481C1C}">
                <a14:useLocalDpi xmlns:a14="http://schemas.microsoft.com/office/drawing/2010/main" val="0"/>
              </a:ext>
            </a:extLst>
          </a:blip>
          <a:srcRect t="20561" b="20561"/>
          <a:stretch>
            <a:fillRect/>
          </a:stretch>
        </p:blipFill>
        <p:spPr bwMode="auto">
          <a:xfrm>
            <a:off x="488272" y="1447800"/>
            <a:ext cx="3465497" cy="104682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Cât de devreme trebuie să înceapă învăţarea unei limbi străine?"/>
          <p:cNvSpPr>
            <a:spLocks noGrp="1" noChangeAspect="1" noChangeArrowheads="1"/>
          </p:cNvSpPr>
          <p:nvPr>
            <p:ph type="body" sz="half" idx="19"/>
          </p:nvPr>
        </p:nvSpPr>
        <p:spPr bwMode="auto">
          <a:xfrm>
            <a:off x="4362142" y="2929631"/>
            <a:ext cx="3461058" cy="3480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ro-RO" sz="900" dirty="0">
                <a:latin typeface="Cambria" panose="02040503050406030204" pitchFamily="18" charset="0"/>
                <a:ea typeface="Cambria" panose="02040503050406030204" pitchFamily="18" charset="0"/>
              </a:rPr>
              <a:t>ORDIN nr. 4797/2017 privind Regulamentul –cadru de organizare și funcționare a claselor cu predare a unei limbi moderne în  regim intensiv/bilingv, cu modificările și completările ulterioare (OME nr. 3609/2022 – admiterea în clasa a V-a -intensiv)</a:t>
            </a:r>
          </a:p>
          <a:p>
            <a:r>
              <a:rPr lang="ro-RO" sz="900" dirty="0">
                <a:latin typeface="Cambria" panose="02040503050406030204" pitchFamily="18" charset="0"/>
                <a:ea typeface="Cambria" panose="02040503050406030204" pitchFamily="18" charset="0"/>
              </a:rPr>
              <a:t>ORDIN nr. </a:t>
            </a:r>
            <a:r>
              <a:rPr lang="en-US" sz="900" dirty="0">
                <a:latin typeface="Cambria" panose="02040503050406030204" pitchFamily="18" charset="0"/>
                <a:ea typeface="Cambria" panose="02040503050406030204" pitchFamily="18" charset="0"/>
              </a:rPr>
              <a:t>5.460 </a:t>
            </a:r>
            <a:r>
              <a:rPr lang="ro-RO" sz="900" dirty="0">
                <a:latin typeface="Cambria" panose="02040503050406030204" pitchFamily="18" charset="0"/>
                <a:ea typeface="Cambria" panose="02040503050406030204" pitchFamily="18" charset="0"/>
              </a:rPr>
              <a:t>/</a:t>
            </a:r>
            <a:r>
              <a:rPr lang="en-US" sz="900" dirty="0">
                <a:latin typeface="Cambria" panose="02040503050406030204" pitchFamily="18" charset="0"/>
                <a:ea typeface="Cambria" panose="02040503050406030204" pitchFamily="18" charset="0"/>
              </a:rPr>
              <a:t>2020 </a:t>
            </a:r>
            <a:r>
              <a:rPr lang="en-US" sz="900" dirty="0" err="1">
                <a:latin typeface="Cambria" panose="02040503050406030204" pitchFamily="18" charset="0"/>
                <a:ea typeface="Cambria" panose="02040503050406030204" pitchFamily="18" charset="0"/>
              </a:rPr>
              <a:t>privind</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aprobarea</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Metodologiei</a:t>
            </a:r>
            <a:r>
              <a:rPr lang="en-US" sz="900" dirty="0">
                <a:latin typeface="Cambria" panose="02040503050406030204" pitchFamily="18" charset="0"/>
                <a:ea typeface="Cambria" panose="02040503050406030204" pitchFamily="18" charset="0"/>
              </a:rPr>
              <a:t> de </a:t>
            </a:r>
            <a:r>
              <a:rPr lang="en-US" sz="900" dirty="0" err="1">
                <a:latin typeface="Cambria" panose="02040503050406030204" pitchFamily="18" charset="0"/>
                <a:ea typeface="Cambria" panose="02040503050406030204" pitchFamily="18" charset="0"/>
              </a:rPr>
              <a:t>organizare</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şi</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desfăşurare</a:t>
            </a:r>
            <a:r>
              <a:rPr lang="en-US" sz="900" dirty="0">
                <a:latin typeface="Cambria" panose="02040503050406030204" pitchFamily="18" charset="0"/>
                <a:ea typeface="Cambria" panose="02040503050406030204" pitchFamily="18" charset="0"/>
              </a:rPr>
              <a:t> a </a:t>
            </a:r>
            <a:r>
              <a:rPr lang="en-US" sz="900" dirty="0" err="1">
                <a:latin typeface="Cambria" panose="02040503050406030204" pitchFamily="18" charset="0"/>
                <a:ea typeface="Cambria" panose="02040503050406030204" pitchFamily="18" charset="0"/>
              </a:rPr>
              <a:t>examenului</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pentru</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obţinerea</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atestatului</a:t>
            </a:r>
            <a:r>
              <a:rPr lang="en-US" sz="900" dirty="0">
                <a:latin typeface="Cambria" panose="02040503050406030204" pitchFamily="18" charset="0"/>
                <a:ea typeface="Cambria" panose="02040503050406030204" pitchFamily="18" charset="0"/>
              </a:rPr>
              <a:t> de </a:t>
            </a:r>
            <a:r>
              <a:rPr lang="en-US" sz="900" dirty="0" err="1">
                <a:latin typeface="Cambria" panose="02040503050406030204" pitchFamily="18" charset="0"/>
                <a:ea typeface="Cambria" panose="02040503050406030204" pitchFamily="18" charset="0"/>
              </a:rPr>
              <a:t>competenţă</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lingvistică</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pentru</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absolvenţii</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claselor</a:t>
            </a:r>
            <a:r>
              <a:rPr lang="en-US" sz="900" dirty="0">
                <a:latin typeface="Cambria" panose="02040503050406030204" pitchFamily="18" charset="0"/>
                <a:ea typeface="Cambria" panose="02040503050406030204" pitchFamily="18" charset="0"/>
              </a:rPr>
              <a:t> cu </a:t>
            </a:r>
            <a:r>
              <a:rPr lang="en-US" sz="900" dirty="0" err="1">
                <a:latin typeface="Cambria" panose="02040503050406030204" pitchFamily="18" charset="0"/>
                <a:ea typeface="Cambria" panose="02040503050406030204" pitchFamily="18" charset="0"/>
              </a:rPr>
              <a:t>studiu</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intensiv</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şi</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bilingv</a:t>
            </a:r>
            <a:r>
              <a:rPr lang="en-US" sz="900" dirty="0">
                <a:latin typeface="Cambria" panose="02040503050406030204" pitchFamily="18" charset="0"/>
                <a:ea typeface="Cambria" panose="02040503050406030204" pitchFamily="18" charset="0"/>
              </a:rPr>
              <a:t> al </a:t>
            </a:r>
            <a:r>
              <a:rPr lang="en-US" sz="900" dirty="0" err="1">
                <a:latin typeface="Cambria" panose="02040503050406030204" pitchFamily="18" charset="0"/>
                <a:ea typeface="Cambria" panose="02040503050406030204" pitchFamily="18" charset="0"/>
              </a:rPr>
              <a:t>unei</a:t>
            </a:r>
            <a:r>
              <a:rPr lang="en-US" sz="900" dirty="0">
                <a:latin typeface="Cambria" panose="02040503050406030204" pitchFamily="18" charset="0"/>
                <a:ea typeface="Cambria" panose="02040503050406030204" pitchFamily="18" charset="0"/>
              </a:rPr>
              <a:t> limbi </a:t>
            </a:r>
            <a:r>
              <a:rPr lang="en-US" sz="900" dirty="0" err="1">
                <a:latin typeface="Cambria" panose="02040503050406030204" pitchFamily="18" charset="0"/>
                <a:ea typeface="Cambria" panose="02040503050406030204" pitchFamily="18" charset="0"/>
              </a:rPr>
              <a:t>moderne</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şi</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pentru</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absolvenţii</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claselor</a:t>
            </a:r>
            <a:r>
              <a:rPr lang="en-US" sz="900" dirty="0">
                <a:latin typeface="Cambria" panose="02040503050406030204" pitchFamily="18" charset="0"/>
                <a:ea typeface="Cambria" panose="02040503050406030204" pitchFamily="18" charset="0"/>
              </a:rPr>
              <a:t> cu </a:t>
            </a:r>
            <a:r>
              <a:rPr lang="en-US" sz="900" dirty="0" err="1">
                <a:latin typeface="Cambria" panose="02040503050406030204" pitchFamily="18" charset="0"/>
                <a:ea typeface="Cambria" panose="02040503050406030204" pitchFamily="18" charset="0"/>
              </a:rPr>
              <a:t>predare</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în</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limbile</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minorităţilor</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precum</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şi</a:t>
            </a:r>
            <a:r>
              <a:rPr lang="en-US" sz="900" dirty="0">
                <a:latin typeface="Cambria" panose="02040503050406030204" pitchFamily="18" charset="0"/>
                <a:ea typeface="Cambria" panose="02040503050406030204" pitchFamily="18" charset="0"/>
              </a:rPr>
              <a:t> a </a:t>
            </a:r>
            <a:r>
              <a:rPr lang="en-US" sz="900" dirty="0" err="1">
                <a:latin typeface="Cambria" panose="02040503050406030204" pitchFamily="18" charset="0"/>
                <a:ea typeface="Cambria" panose="02040503050406030204" pitchFamily="18" charset="0"/>
              </a:rPr>
              <a:t>atestatului</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pentru</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predarea</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unei</a:t>
            </a:r>
            <a:r>
              <a:rPr lang="en-US" sz="900" dirty="0">
                <a:latin typeface="Cambria" panose="02040503050406030204" pitchFamily="18" charset="0"/>
                <a:ea typeface="Cambria" panose="02040503050406030204" pitchFamily="18" charset="0"/>
              </a:rPr>
              <a:t> limbi </a:t>
            </a:r>
            <a:r>
              <a:rPr lang="en-US" sz="900" dirty="0" err="1">
                <a:latin typeface="Cambria" panose="02040503050406030204" pitchFamily="18" charset="0"/>
                <a:ea typeface="Cambria" panose="02040503050406030204" pitchFamily="18" charset="0"/>
              </a:rPr>
              <a:t>moderne</a:t>
            </a:r>
            <a:r>
              <a:rPr lang="en-US" sz="900" dirty="0">
                <a:latin typeface="Cambria" panose="02040503050406030204" pitchFamily="18" charset="0"/>
                <a:ea typeface="Cambria" panose="02040503050406030204" pitchFamily="18" charset="0"/>
              </a:rPr>
              <a:t> la </a:t>
            </a:r>
            <a:r>
              <a:rPr lang="en-US" sz="900" dirty="0" err="1">
                <a:latin typeface="Cambria" panose="02040503050406030204" pitchFamily="18" charset="0"/>
                <a:ea typeface="Cambria" panose="02040503050406030204" pitchFamily="18" charset="0"/>
              </a:rPr>
              <a:t>grupe</a:t>
            </a:r>
            <a:r>
              <a:rPr lang="en-US" sz="900" dirty="0">
                <a:latin typeface="Cambria" panose="02040503050406030204" pitchFamily="18" charset="0"/>
                <a:ea typeface="Cambria" panose="02040503050406030204" pitchFamily="18" charset="0"/>
              </a:rPr>
              <a:t>/</a:t>
            </a:r>
            <a:r>
              <a:rPr lang="en-US" sz="900" dirty="0" err="1">
                <a:latin typeface="Cambria" panose="02040503050406030204" pitchFamily="18" charset="0"/>
                <a:ea typeface="Cambria" panose="02040503050406030204" pitchFamily="18" charset="0"/>
              </a:rPr>
              <a:t>clase</a:t>
            </a:r>
            <a:r>
              <a:rPr lang="en-US" sz="900" dirty="0">
                <a:latin typeface="Cambria" panose="02040503050406030204" pitchFamily="18" charset="0"/>
                <a:ea typeface="Cambria" panose="02040503050406030204" pitchFamily="18" charset="0"/>
              </a:rPr>
              <a:t> din </a:t>
            </a:r>
            <a:r>
              <a:rPr lang="en-US" sz="900" dirty="0" err="1">
                <a:latin typeface="Cambria" panose="02040503050406030204" pitchFamily="18" charset="0"/>
                <a:ea typeface="Cambria" panose="02040503050406030204" pitchFamily="18" charset="0"/>
              </a:rPr>
              <a:t>învăţământul</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preşcolar</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şi</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primar</a:t>
            </a:r>
            <a:r>
              <a:rPr lang="en-US" sz="900" dirty="0">
                <a:latin typeface="Cambria" panose="02040503050406030204" pitchFamily="18" charset="0"/>
                <a:ea typeface="Cambria" panose="02040503050406030204" pitchFamily="18" charset="0"/>
              </a:rPr>
              <a:t> de </a:t>
            </a:r>
            <a:r>
              <a:rPr lang="en-US" sz="900" dirty="0" err="1">
                <a:latin typeface="Cambria" panose="02040503050406030204" pitchFamily="18" charset="0"/>
                <a:ea typeface="Cambria" panose="02040503050406030204" pitchFamily="18" charset="0"/>
              </a:rPr>
              <a:t>către</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absolvenţii</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claselor</a:t>
            </a:r>
            <a:r>
              <a:rPr lang="en-US" sz="900" dirty="0">
                <a:latin typeface="Cambria" panose="02040503050406030204" pitchFamily="18" charset="0"/>
                <a:ea typeface="Cambria" panose="02040503050406030204" pitchFamily="18" charset="0"/>
              </a:rPr>
              <a:t> cu </a:t>
            </a:r>
            <a:r>
              <a:rPr lang="en-US" sz="900" dirty="0" err="1">
                <a:latin typeface="Cambria" panose="02040503050406030204" pitchFamily="18" charset="0"/>
                <a:ea typeface="Cambria" panose="02040503050406030204" pitchFamily="18" charset="0"/>
              </a:rPr>
              <a:t>profil</a:t>
            </a:r>
            <a:r>
              <a:rPr lang="en-US" sz="900" dirty="0">
                <a:latin typeface="Cambria" panose="02040503050406030204" pitchFamily="18" charset="0"/>
                <a:ea typeface="Cambria" panose="02040503050406030204" pitchFamily="18" charset="0"/>
              </a:rPr>
              <a:t> pedagogic, </a:t>
            </a:r>
            <a:r>
              <a:rPr lang="en-US" sz="900" dirty="0" err="1">
                <a:latin typeface="Cambria" panose="02040503050406030204" pitchFamily="18" charset="0"/>
                <a:ea typeface="Cambria" panose="02040503050406030204" pitchFamily="18" charset="0"/>
              </a:rPr>
              <a:t>specializarea</a:t>
            </a:r>
            <a:r>
              <a:rPr lang="en-US"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învăţător</a:t>
            </a:r>
            <a:r>
              <a:rPr lang="ro-RO" sz="900" dirty="0">
                <a:latin typeface="Cambria" panose="02040503050406030204" pitchFamily="18" charset="0"/>
                <a:ea typeface="Cambria" panose="02040503050406030204" pitchFamily="18" charset="0"/>
              </a:rPr>
              <a:t> –</a:t>
            </a:r>
            <a:r>
              <a:rPr lang="en-US" sz="900" dirty="0" err="1">
                <a:latin typeface="Cambria" panose="02040503050406030204" pitchFamily="18" charset="0"/>
                <a:ea typeface="Cambria" panose="02040503050406030204" pitchFamily="18" charset="0"/>
              </a:rPr>
              <a:t>educatoare</a:t>
            </a:r>
            <a:endParaRPr lang="ro-RO" sz="900" dirty="0">
              <a:latin typeface="Cambria" panose="02040503050406030204" pitchFamily="18" charset="0"/>
              <a:ea typeface="Cambria" panose="02040503050406030204" pitchFamily="18" charset="0"/>
            </a:endParaRPr>
          </a:p>
          <a:p>
            <a:pPr>
              <a:lnSpc>
                <a:spcPct val="110000"/>
              </a:lnSpc>
            </a:pPr>
            <a:r>
              <a:rPr lang="ro-RO" sz="900" dirty="0">
                <a:latin typeface="Cambria" panose="02040503050406030204" pitchFamily="18" charset="0"/>
                <a:ea typeface="Cambria" panose="02040503050406030204" pitchFamily="18" charset="0"/>
              </a:rPr>
              <a:t>ORDIN nr. </a:t>
            </a:r>
            <a:r>
              <a:rPr lang="en-US" sz="900" dirty="0">
                <a:latin typeface="Cambria" panose="02040503050406030204" pitchFamily="18" charset="0"/>
                <a:ea typeface="Cambria" panose="02040503050406030204" pitchFamily="18" charset="0"/>
              </a:rPr>
              <a:t>6152/31.08.2023</a:t>
            </a:r>
            <a:r>
              <a:rPr lang="ro-RO" sz="900" dirty="0">
                <a:latin typeface="Cambria" panose="02040503050406030204" pitchFamily="18" charset="0"/>
                <a:ea typeface="Cambria" panose="02040503050406030204" pitchFamily="18" charset="0"/>
              </a:rPr>
              <a:t> pentru modificarea Anexei nr. 1, a Anexei nr. 2 și a Anexei nr. 3  la Ordinul ministrului educației, cercetării, tineretului și sportului  nr. 5219/2010 privind recunoașterea şi echivalarea rezultatelor obținute la examene cu recunoaștere internațională pentru certificarea competențelor lingvistice în limbi străine şi la examene cu recunoaștere europeană pentru certificarea competențelor digitale cu probele de evaluare a competențelor lingvistice într-o limbă de circulație internațională studiată pe parcursul învățământului liceal, respectiv de evaluare a competențelor digitale, din cadrul examenului de bacalaureat, cu modificările și completările ulterioare</a:t>
            </a:r>
            <a:endParaRPr lang="en-US" sz="900" dirty="0">
              <a:latin typeface="Cambria" panose="02040503050406030204" pitchFamily="18" charset="0"/>
              <a:ea typeface="Cambria" panose="02040503050406030204" pitchFamily="18" charset="0"/>
            </a:endParaRPr>
          </a:p>
        </p:txBody>
      </p:sp>
      <p:pic>
        <p:nvPicPr>
          <p:cNvPr id="15" name="Picture Placeholder 14"/>
          <p:cNvPicPr>
            <a:picLocks noGrp="1" noChangeAspect="1"/>
          </p:cNvPicPr>
          <p:nvPr>
            <p:ph type="pic" idx="21"/>
          </p:nvPr>
        </p:nvPicPr>
        <p:blipFill>
          <a:blip r:embed="rId3"/>
          <a:srcRect t="7056" b="7056"/>
          <a:stretch>
            <a:fillRect/>
          </a:stretch>
        </p:blipFill>
        <p:spPr>
          <a:xfrm>
            <a:off x="4175710" y="1447799"/>
            <a:ext cx="3448936" cy="1046825"/>
          </a:xfrm>
          <a:prstGeom prst="rect">
            <a:avLst/>
          </a:prstGeom>
        </p:spPr>
      </p:pic>
      <p:pic>
        <p:nvPicPr>
          <p:cNvPr id="1034" name="Picture 10" descr="Noutăți legislative Mai 2023 - BPiON"/>
          <p:cNvPicPr>
            <a:picLocks noGrp="1" noChangeAspect="1" noChangeArrowheads="1"/>
          </p:cNvPicPr>
          <p:nvPr>
            <p:ph type="pic" idx="22"/>
          </p:nvPr>
        </p:nvPicPr>
        <p:blipFill>
          <a:blip r:embed="rId4" cstate="print">
            <a:extLst>
              <a:ext uri="{28A0092B-C50C-407E-A947-70E740481C1C}">
                <a14:useLocalDpi xmlns:a14="http://schemas.microsoft.com/office/drawing/2010/main" val="0"/>
              </a:ext>
            </a:extLst>
          </a:blip>
          <a:srcRect t="496" b="496"/>
          <a:stretch>
            <a:fillRect/>
          </a:stretch>
        </p:blipFill>
        <p:spPr bwMode="auto">
          <a:xfrm>
            <a:off x="8049855" y="1447800"/>
            <a:ext cx="3447878" cy="104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8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9220200" cy="1600200"/>
          </a:xfrm>
        </p:spPr>
        <p:txBody>
          <a:bodyPr>
            <a:normAutofit fontScale="90000"/>
          </a:bodyPr>
          <a:lstStyle/>
          <a:p>
            <a:pPr algn="ctr"/>
            <a:br>
              <a:rPr lang="ro-RO" sz="3100" dirty="0">
                <a:latin typeface="Cambria" panose="02040503050406030204" pitchFamily="18" charset="0"/>
                <a:ea typeface="Cambria" panose="02040503050406030204" pitchFamily="18" charset="0"/>
              </a:rPr>
            </a:br>
            <a:r>
              <a:rPr lang="ro-RO" sz="3100" dirty="0">
                <a:latin typeface="Cambria" panose="02040503050406030204" pitchFamily="18" charset="0"/>
                <a:ea typeface="Cambria" panose="02040503050406030204" pitchFamily="18" charset="0"/>
              </a:rPr>
              <a:t>DISCIPLINE NON LINGVISTICE (DNL) STUDIATE </a:t>
            </a:r>
            <a:br>
              <a:rPr lang="ro-RO" sz="3100" dirty="0">
                <a:latin typeface="Cambria" panose="02040503050406030204" pitchFamily="18" charset="0"/>
                <a:ea typeface="Cambria" panose="02040503050406030204" pitchFamily="18" charset="0"/>
              </a:rPr>
            </a:br>
            <a:r>
              <a:rPr lang="ro-RO" sz="3100" dirty="0">
                <a:latin typeface="Cambria" panose="02040503050406030204" pitchFamily="18" charset="0"/>
                <a:ea typeface="Cambria" panose="02040503050406030204" pitchFamily="18" charset="0"/>
              </a:rPr>
              <a:t>ÎN LIMBA FRANCEZĂ - Geografie, Istorie, Matematică, Fizică, Chimie, Biologie, Economie și societate</a:t>
            </a:r>
            <a:br>
              <a:rPr lang="ro-RO" dirty="0">
                <a:latin typeface="Cambria" panose="02040503050406030204" pitchFamily="18" charset="0"/>
                <a:ea typeface="Cambria" panose="02040503050406030204" pitchFamily="18" charset="0"/>
              </a:rPr>
            </a:br>
            <a:endParaRPr lang="en-US" dirty="0"/>
          </a:p>
        </p:txBody>
      </p:sp>
      <p:sp>
        <p:nvSpPr>
          <p:cNvPr id="4" name="Content Placeholder 3"/>
          <p:cNvSpPr>
            <a:spLocks noGrp="1"/>
          </p:cNvSpPr>
          <p:nvPr>
            <p:ph sz="half" idx="2"/>
          </p:nvPr>
        </p:nvSpPr>
        <p:spPr>
          <a:xfrm>
            <a:off x="749808" y="2121408"/>
            <a:ext cx="9976104" cy="4097277"/>
          </a:xfrm>
        </p:spPr>
        <p:txBody>
          <a:bodyPr>
            <a:normAutofit fontScale="92500" lnSpcReduction="10000"/>
          </a:bodyPr>
          <a:lstStyle/>
          <a:p>
            <a:pPr marL="342900" indent="-342900"/>
            <a:r>
              <a:rPr lang="ro-RO" sz="2400" dirty="0">
                <a:latin typeface="Cambria" panose="02040503050406030204" pitchFamily="18" charset="0"/>
                <a:ea typeface="Cambria" panose="02040503050406030204" pitchFamily="18" charset="0"/>
              </a:rPr>
              <a:t>Planificare calendaristică anuală</a:t>
            </a:r>
          </a:p>
          <a:p>
            <a:pPr marL="342900" indent="-342900"/>
            <a:r>
              <a:rPr lang="ro-RO" sz="2400" dirty="0">
                <a:latin typeface="Cambria" panose="02040503050406030204" pitchFamily="18" charset="0"/>
                <a:ea typeface="Cambria" panose="02040503050406030204" pitchFamily="18" charset="0"/>
              </a:rPr>
              <a:t>Proiectul unității de învățare (DNL Chimie, DNL Economie și societate, DNL Matematică)</a:t>
            </a:r>
          </a:p>
          <a:p>
            <a:pPr marL="342900" indent="-342900"/>
            <a:r>
              <a:rPr lang="ro-RO" sz="2400" dirty="0">
                <a:latin typeface="Cambria" panose="02040503050406030204" pitchFamily="18" charset="0"/>
                <a:ea typeface="Cambria" panose="02040503050406030204" pitchFamily="18" charset="0"/>
              </a:rPr>
              <a:t>Activități de învățare</a:t>
            </a:r>
          </a:p>
          <a:p>
            <a:pPr marL="342900" indent="-342900"/>
            <a:r>
              <a:rPr lang="ro-RO" sz="2400" dirty="0">
                <a:latin typeface="Cambria" panose="02040503050406030204" pitchFamily="18" charset="0"/>
                <a:ea typeface="Cambria" panose="02040503050406030204" pitchFamily="18" charset="0"/>
              </a:rPr>
              <a:t>Activitate/Fișă/Grilă de evaluare</a:t>
            </a:r>
          </a:p>
          <a:p>
            <a:pPr marL="342900" indent="-342900"/>
            <a:r>
              <a:rPr lang="ro-RO" sz="2400" dirty="0">
                <a:latin typeface="Cambria" panose="02040503050406030204" pitchFamily="18" charset="0"/>
                <a:ea typeface="Cambria" panose="02040503050406030204" pitchFamily="18" charset="0"/>
              </a:rPr>
              <a:t>Test de evaluare inițială – Barem de evaluare și de notare (DNL Chimie, DNL Istorie, DNL Matematică)</a:t>
            </a:r>
          </a:p>
          <a:p>
            <a:pPr marL="342900" indent="-342900"/>
            <a:r>
              <a:rPr lang="ro-RO" sz="2400" dirty="0">
                <a:latin typeface="Cambria" panose="02040503050406030204" pitchFamily="18" charset="0"/>
                <a:ea typeface="Cambria" panose="02040503050406030204" pitchFamily="18" charset="0"/>
              </a:rPr>
              <a:t>Test de evaluare sumativă – Barem de evaluare și de notare/ Matrice de specificații </a:t>
            </a:r>
          </a:p>
          <a:p>
            <a:pPr marL="342900" indent="-342900"/>
            <a:r>
              <a:rPr lang="ro-RO" sz="2400" dirty="0">
                <a:latin typeface="Cambria" panose="02040503050406030204" pitchFamily="18" charset="0"/>
                <a:ea typeface="Cambria" panose="02040503050406030204" pitchFamily="18" charset="0"/>
              </a:rPr>
              <a:t>Teme de proiect recomandate – Exemple de proiecte</a:t>
            </a:r>
          </a:p>
          <a:p>
            <a:pPr marL="342900" indent="-342900"/>
            <a:r>
              <a:rPr lang="ro-RO" sz="2400" dirty="0">
                <a:latin typeface="Cambria" panose="02040503050406030204" pitchFamily="18" charset="0"/>
                <a:ea typeface="Cambria" panose="02040503050406030204" pitchFamily="18" charset="0"/>
              </a:rPr>
              <a:t>Resurse pedagogice/Sitografie</a:t>
            </a:r>
            <a:endParaRPr lang="en-US" sz="2400"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46353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6112" y="1325880"/>
            <a:ext cx="5098288" cy="777240"/>
          </a:xfrm>
        </p:spPr>
        <p:txBody>
          <a:bodyPr>
            <a:noAutofit/>
          </a:bodyPr>
          <a:lstStyle/>
          <a:p>
            <a:r>
              <a:rPr lang="ro-RO" sz="2400" dirty="0">
                <a:latin typeface="Cambria" panose="02040503050406030204" pitchFamily="18" charset="0"/>
                <a:ea typeface="Cambria" panose="02040503050406030204" pitchFamily="18" charset="0"/>
              </a:rPr>
              <a:t>LIMBA SPANIOLĂ L1, L1 intensiv, L1 bilingv, L2, L3</a:t>
            </a:r>
            <a:endParaRPr lang="en-US" sz="2400" dirty="0"/>
          </a:p>
        </p:txBody>
      </p:sp>
      <p:sp>
        <p:nvSpPr>
          <p:cNvPr id="4" name="Content Placeholder 3"/>
          <p:cNvSpPr>
            <a:spLocks noGrp="1"/>
          </p:cNvSpPr>
          <p:nvPr>
            <p:ph sz="half" idx="2"/>
          </p:nvPr>
        </p:nvSpPr>
        <p:spPr>
          <a:xfrm>
            <a:off x="512064" y="2183802"/>
            <a:ext cx="5357495" cy="4500462"/>
          </a:xfrm>
        </p:spPr>
        <p:txBody>
          <a:bodyPr>
            <a:normAutofit fontScale="25000" lnSpcReduction="20000"/>
          </a:bodyPr>
          <a:lstStyle/>
          <a:p>
            <a:r>
              <a:rPr lang="ro-RO" sz="8000" dirty="0">
                <a:latin typeface="Cambria" panose="02040503050406030204" pitchFamily="18" charset="0"/>
                <a:ea typeface="Cambria" panose="02040503050406030204" pitchFamily="18" charset="0"/>
              </a:rPr>
              <a:t>Test de evaluare inițială - Barem de evaluare și de notare</a:t>
            </a:r>
          </a:p>
          <a:p>
            <a:r>
              <a:rPr lang="ro-RO" sz="8000" dirty="0">
                <a:latin typeface="Cambria" panose="02040503050406030204" pitchFamily="18" charset="0"/>
                <a:ea typeface="Cambria" panose="02040503050406030204" pitchFamily="18" charset="0"/>
              </a:rPr>
              <a:t>Test de evaluare finală - Barem de evaluare și de notare</a:t>
            </a:r>
          </a:p>
          <a:p>
            <a:r>
              <a:rPr lang="ro-RO" sz="8000" dirty="0">
                <a:latin typeface="Cambria" panose="02040503050406030204" pitchFamily="18" charset="0"/>
                <a:ea typeface="Cambria" panose="02040503050406030204" pitchFamily="18" charset="0"/>
              </a:rPr>
              <a:t>Activitate de învățare</a:t>
            </a:r>
          </a:p>
          <a:p>
            <a:r>
              <a:rPr lang="ro-RO" sz="8000" dirty="0">
                <a:latin typeface="Cambria" panose="02040503050406030204" pitchFamily="18" charset="0"/>
                <a:ea typeface="Cambria" panose="02040503050406030204" pitchFamily="18" charset="0"/>
              </a:rPr>
              <a:t>Activitate de evaluare – Grila de evaluare</a:t>
            </a:r>
          </a:p>
          <a:p>
            <a:r>
              <a:rPr lang="ro-RO" sz="8000" dirty="0">
                <a:latin typeface="Cambria" panose="02040503050406030204" pitchFamily="18" charset="0"/>
                <a:ea typeface="Cambria" panose="02040503050406030204" pitchFamily="18" charset="0"/>
              </a:rPr>
              <a:t>Activitate de literatură (L1 intensiv, L1 bilingv) – Teme de dezbatere pornind de la texte literare(L1 intensiv)</a:t>
            </a:r>
          </a:p>
          <a:p>
            <a:r>
              <a:rPr lang="ro-RO" sz="8000" dirty="0">
                <a:latin typeface="Cambria" panose="02040503050406030204" pitchFamily="18" charset="0"/>
                <a:ea typeface="Cambria" panose="02040503050406030204" pitchFamily="18" charset="0"/>
              </a:rPr>
              <a:t>Activități de mediere (L3)</a:t>
            </a:r>
          </a:p>
          <a:p>
            <a:r>
              <a:rPr lang="ro-RO" sz="8000" dirty="0">
                <a:latin typeface="Cambria" panose="02040503050406030204" pitchFamily="18" charset="0"/>
                <a:ea typeface="Cambria" panose="02040503050406030204" pitchFamily="18" charset="0"/>
              </a:rPr>
              <a:t>Teme de proiect recomandate – Exemplu de proiect </a:t>
            </a:r>
          </a:p>
          <a:p>
            <a:endParaRPr lang="ro-RO" sz="8000" dirty="0">
              <a:latin typeface="Cambria" panose="02040503050406030204" pitchFamily="18" charset="0"/>
              <a:ea typeface="Cambria" panose="02040503050406030204" pitchFamily="18" charset="0"/>
            </a:endParaRPr>
          </a:p>
          <a:p>
            <a:r>
              <a:rPr lang="ro-RO" sz="8000" dirty="0">
                <a:latin typeface="Cambria" panose="02040503050406030204" pitchFamily="18" charset="0"/>
                <a:ea typeface="Cambria" panose="02040503050406030204" pitchFamily="18" charset="0"/>
              </a:rPr>
              <a:t>Sitografie/ Resurse digitale/Dicționare </a:t>
            </a:r>
          </a:p>
          <a:p>
            <a:endParaRPr lang="en-US" dirty="0"/>
          </a:p>
        </p:txBody>
      </p:sp>
      <p:sp>
        <p:nvSpPr>
          <p:cNvPr id="5" name="Text Placeholder 4"/>
          <p:cNvSpPr>
            <a:spLocks noGrp="1"/>
          </p:cNvSpPr>
          <p:nvPr>
            <p:ph type="body" sz="quarter" idx="3"/>
          </p:nvPr>
        </p:nvSpPr>
        <p:spPr>
          <a:xfrm>
            <a:off x="6729984" y="1325880"/>
            <a:ext cx="5023104" cy="857922"/>
          </a:xfrm>
        </p:spPr>
        <p:txBody>
          <a:bodyPr>
            <a:normAutofit/>
          </a:bodyPr>
          <a:lstStyle/>
          <a:p>
            <a:r>
              <a:rPr lang="ro-RO" dirty="0">
                <a:latin typeface="Cambria" panose="02040503050406030204" pitchFamily="18" charset="0"/>
                <a:ea typeface="Cambria" panose="02040503050406030204" pitchFamily="18" charset="0"/>
              </a:rPr>
              <a:t>Cultură și civilizație spaniolă</a:t>
            </a:r>
            <a:endParaRPr lang="en-US" dirty="0">
              <a:latin typeface="Cambria" panose="02040503050406030204" pitchFamily="18" charset="0"/>
              <a:ea typeface="Cambria" panose="02040503050406030204" pitchFamily="18" charset="0"/>
            </a:endParaRPr>
          </a:p>
          <a:p>
            <a:endParaRPr lang="en-US" dirty="0"/>
          </a:p>
        </p:txBody>
      </p:sp>
      <p:sp>
        <p:nvSpPr>
          <p:cNvPr id="6" name="Content Placeholder 5"/>
          <p:cNvSpPr>
            <a:spLocks noGrp="1"/>
          </p:cNvSpPr>
          <p:nvPr>
            <p:ph sz="quarter" idx="4"/>
          </p:nvPr>
        </p:nvSpPr>
        <p:spPr>
          <a:xfrm>
            <a:off x="6605143" y="2103120"/>
            <a:ext cx="5087112" cy="4243581"/>
          </a:xfrm>
        </p:spPr>
        <p:txBody>
          <a:bodyPr>
            <a:normAutofit/>
          </a:bodyPr>
          <a:lstStyle/>
          <a:p>
            <a:pPr marL="342900" indent="-342900"/>
            <a:r>
              <a:rPr lang="ro-RO" sz="2000" dirty="0">
                <a:latin typeface="Cambria" panose="02040503050406030204" pitchFamily="18" charset="0"/>
                <a:ea typeface="Cambria" panose="02040503050406030204" pitchFamily="18" charset="0"/>
              </a:rPr>
              <a:t>Planificare calendaristică anuală</a:t>
            </a:r>
          </a:p>
          <a:p>
            <a:pPr marL="342900" indent="-342900"/>
            <a:r>
              <a:rPr lang="ro-RO" sz="2000" dirty="0">
                <a:latin typeface="Cambria" panose="02040503050406030204" pitchFamily="18" charset="0"/>
                <a:ea typeface="Cambria" panose="02040503050406030204" pitchFamily="18" charset="0"/>
              </a:rPr>
              <a:t>Activitate de învățare</a:t>
            </a:r>
          </a:p>
          <a:p>
            <a:pPr marL="342900" indent="-342900"/>
            <a:r>
              <a:rPr lang="ro-RO" sz="2000" dirty="0">
                <a:latin typeface="Cambria" panose="02040503050406030204" pitchFamily="18" charset="0"/>
                <a:ea typeface="Cambria" panose="02040503050406030204" pitchFamily="18" charset="0"/>
              </a:rPr>
              <a:t>Test de evaluare sumativă - Barem de evaluare și de notare </a:t>
            </a:r>
          </a:p>
          <a:p>
            <a:pPr marL="342900" indent="-342900"/>
            <a:r>
              <a:rPr lang="ro-RO" sz="2000" dirty="0">
                <a:latin typeface="Cambria" panose="02040503050406030204" pitchFamily="18" charset="0"/>
                <a:ea typeface="Cambria" panose="02040503050406030204" pitchFamily="18" charset="0"/>
              </a:rPr>
              <a:t>Teme de proiect recomandate</a:t>
            </a:r>
          </a:p>
          <a:p>
            <a:endParaRPr lang="en-US" sz="2000" dirty="0"/>
          </a:p>
        </p:txBody>
      </p:sp>
    </p:spTree>
    <p:extLst>
      <p:ext uri="{BB962C8B-B14F-4D97-AF65-F5344CB8AC3E}">
        <p14:creationId xmlns:p14="http://schemas.microsoft.com/office/powerpoint/2010/main" val="149841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616" y="1325880"/>
            <a:ext cx="4654296" cy="368824"/>
          </a:xfrm>
        </p:spPr>
        <p:txBody>
          <a:bodyPr>
            <a:normAutofit fontScale="90000"/>
          </a:bodyPr>
          <a:lstStyle/>
          <a:p>
            <a:pPr algn="l"/>
            <a:br>
              <a:rPr lang="ro-RO" sz="2400" dirty="0">
                <a:latin typeface="Cambria" panose="02040503050406030204" pitchFamily="18" charset="0"/>
                <a:ea typeface="Cambria" panose="02040503050406030204" pitchFamily="18" charset="0"/>
              </a:rPr>
            </a:br>
            <a:r>
              <a:rPr lang="ro-RO" sz="2400" dirty="0">
                <a:latin typeface="Cambria" panose="02040503050406030204" pitchFamily="18" charset="0"/>
                <a:ea typeface="Cambria" panose="02040503050406030204" pitchFamily="18" charset="0"/>
              </a:rPr>
              <a:t>Limba ITALIANă L1, L1 intensiv, L1 bilingv, L2, L3</a:t>
            </a:r>
            <a:endParaRPr lang="en-US" sz="2400" dirty="0"/>
          </a:p>
        </p:txBody>
      </p:sp>
      <p:sp>
        <p:nvSpPr>
          <p:cNvPr id="4" name="Content Placeholder 3"/>
          <p:cNvSpPr>
            <a:spLocks noGrp="1"/>
          </p:cNvSpPr>
          <p:nvPr>
            <p:ph sz="half" idx="2"/>
          </p:nvPr>
        </p:nvSpPr>
        <p:spPr>
          <a:xfrm>
            <a:off x="804672" y="1956816"/>
            <a:ext cx="5275199" cy="4663440"/>
          </a:xfrm>
        </p:spPr>
        <p:txBody>
          <a:bodyPr>
            <a:normAutofit fontScale="47500" lnSpcReduction="20000"/>
          </a:bodyPr>
          <a:lstStyle/>
          <a:p>
            <a:endParaRPr lang="ro-RO" sz="2000" dirty="0">
              <a:latin typeface="Cambria" panose="02040503050406030204" pitchFamily="18" charset="0"/>
              <a:ea typeface="Cambria" panose="02040503050406030204" pitchFamily="18" charset="0"/>
            </a:endParaRPr>
          </a:p>
          <a:p>
            <a:r>
              <a:rPr lang="ro-RO" sz="3800" dirty="0">
                <a:latin typeface="Cambria" panose="02040503050406030204" pitchFamily="18" charset="0"/>
                <a:ea typeface="Cambria" panose="02040503050406030204" pitchFamily="18" charset="0"/>
              </a:rPr>
              <a:t>Test de evaluare inițială - Barem de evaluare și de notare</a:t>
            </a:r>
          </a:p>
          <a:p>
            <a:r>
              <a:rPr lang="ro-RO" sz="3800" dirty="0">
                <a:latin typeface="Cambria" panose="02040503050406030204" pitchFamily="18" charset="0"/>
                <a:ea typeface="Cambria" panose="02040503050406030204" pitchFamily="18" charset="0"/>
              </a:rPr>
              <a:t>Test de evaluare finală - Barem de evaluare și de notare</a:t>
            </a:r>
          </a:p>
          <a:p>
            <a:r>
              <a:rPr lang="ro-RO" sz="3800" dirty="0">
                <a:latin typeface="Cambria" panose="02040503050406030204" pitchFamily="18" charset="0"/>
                <a:ea typeface="Cambria" panose="02040503050406030204" pitchFamily="18" charset="0"/>
              </a:rPr>
              <a:t>Activitate de învățare</a:t>
            </a:r>
          </a:p>
          <a:p>
            <a:r>
              <a:rPr lang="ro-RO" sz="3800" dirty="0">
                <a:latin typeface="Cambria" panose="02040503050406030204" pitchFamily="18" charset="0"/>
                <a:ea typeface="Cambria" panose="02040503050406030204" pitchFamily="18" charset="0"/>
              </a:rPr>
              <a:t>Activitate de evaluare – Grila de evaluare</a:t>
            </a:r>
          </a:p>
          <a:p>
            <a:r>
              <a:rPr lang="ro-RO" sz="3800" dirty="0">
                <a:latin typeface="Cambria" panose="02040503050406030204" pitchFamily="18" charset="0"/>
                <a:ea typeface="Cambria" panose="02040503050406030204" pitchFamily="18" charset="0"/>
              </a:rPr>
              <a:t>Activitate de literatură (L1, L1 bilingv)</a:t>
            </a:r>
          </a:p>
          <a:p>
            <a:r>
              <a:rPr lang="ro-RO" sz="3800" dirty="0">
                <a:latin typeface="Cambria" panose="02040503050406030204" pitchFamily="18" charset="0"/>
                <a:ea typeface="Cambria" panose="02040503050406030204" pitchFamily="18" charset="0"/>
              </a:rPr>
              <a:t>Activitate de mediere (L1 intensiv, L1 bilingv)</a:t>
            </a:r>
          </a:p>
          <a:p>
            <a:r>
              <a:rPr lang="ro-RO" sz="3800" dirty="0">
                <a:latin typeface="Cambria" panose="02040503050406030204" pitchFamily="18" charset="0"/>
                <a:ea typeface="Cambria" panose="02040503050406030204" pitchFamily="18" charset="0"/>
              </a:rPr>
              <a:t>Proiectul unității de învățare (L3)</a:t>
            </a:r>
          </a:p>
          <a:p>
            <a:r>
              <a:rPr lang="ro-RO" sz="3800" dirty="0">
                <a:latin typeface="Cambria" panose="02040503050406030204" pitchFamily="18" charset="0"/>
                <a:ea typeface="Cambria" panose="02040503050406030204" pitchFamily="18" charset="0"/>
              </a:rPr>
              <a:t>Teme de proiect recomandate – Exemplu de proiect </a:t>
            </a:r>
          </a:p>
          <a:p>
            <a:endParaRPr lang="ro-RO" sz="3800" dirty="0">
              <a:latin typeface="Cambria" panose="02040503050406030204" pitchFamily="18" charset="0"/>
              <a:ea typeface="Cambria" panose="02040503050406030204" pitchFamily="18" charset="0"/>
            </a:endParaRPr>
          </a:p>
          <a:p>
            <a:r>
              <a:rPr lang="ro-RO" sz="3800" dirty="0">
                <a:latin typeface="Cambria" panose="02040503050406030204" pitchFamily="18" charset="0"/>
                <a:ea typeface="Cambria" panose="02040503050406030204" pitchFamily="18" charset="0"/>
              </a:rPr>
              <a:t>Sitografie</a:t>
            </a:r>
          </a:p>
          <a:p>
            <a:r>
              <a:rPr lang="ro-RO" sz="3800" dirty="0">
                <a:latin typeface="Cambria" panose="02040503050406030204" pitchFamily="18" charset="0"/>
                <a:ea typeface="Cambria" panose="02040503050406030204" pitchFamily="18" charset="0"/>
              </a:rPr>
              <a:t>Bibliografie</a:t>
            </a:r>
            <a:endParaRPr lang="en-US" sz="3800" dirty="0">
              <a:latin typeface="Cambria" panose="02040503050406030204" pitchFamily="18" charset="0"/>
              <a:ea typeface="Cambria" panose="02040503050406030204" pitchFamily="18" charset="0"/>
            </a:endParaRPr>
          </a:p>
        </p:txBody>
      </p:sp>
      <p:sp>
        <p:nvSpPr>
          <p:cNvPr id="7" name="Rectangle 6"/>
          <p:cNvSpPr/>
          <p:nvPr/>
        </p:nvSpPr>
        <p:spPr>
          <a:xfrm>
            <a:off x="7123176" y="1143001"/>
            <a:ext cx="4846319" cy="1200329"/>
          </a:xfrm>
          <a:prstGeom prst="rect">
            <a:avLst/>
          </a:prstGeom>
        </p:spPr>
        <p:txBody>
          <a:bodyPr wrap="square">
            <a:spAutoFit/>
          </a:bodyPr>
          <a:lstStyle/>
          <a:p>
            <a:r>
              <a:rPr lang="ro-RO" sz="2400" dirty="0">
                <a:latin typeface="Cambria" panose="02040503050406030204" pitchFamily="18" charset="0"/>
                <a:ea typeface="Cambria" panose="02040503050406030204" pitchFamily="18" charset="0"/>
              </a:rPr>
              <a:t>Elemente de cultură și civilizație italiană</a:t>
            </a:r>
            <a:endParaRPr lang="en-US" sz="2400" dirty="0">
              <a:latin typeface="Cambria" panose="02040503050406030204" pitchFamily="18" charset="0"/>
              <a:ea typeface="Cambria" panose="02040503050406030204" pitchFamily="18" charset="0"/>
            </a:endParaRPr>
          </a:p>
          <a:p>
            <a:endParaRPr lang="en-US" sz="2400" dirty="0"/>
          </a:p>
        </p:txBody>
      </p:sp>
      <p:sp>
        <p:nvSpPr>
          <p:cNvPr id="8" name="Rectangle 7"/>
          <p:cNvSpPr/>
          <p:nvPr/>
        </p:nvSpPr>
        <p:spPr>
          <a:xfrm>
            <a:off x="6766559" y="1956816"/>
            <a:ext cx="4690873" cy="400110"/>
          </a:xfrm>
          <a:prstGeom prst="rect">
            <a:avLst/>
          </a:prstGeom>
        </p:spPr>
        <p:txBody>
          <a:bodyPr wrap="square">
            <a:spAutoFit/>
          </a:bodyPr>
          <a:lstStyle/>
          <a:p>
            <a:endParaRPr lang="ro-RO" sz="2000" dirty="0">
              <a:latin typeface="Cambria" panose="02040503050406030204" pitchFamily="18" charset="0"/>
              <a:ea typeface="Cambria" panose="02040503050406030204" pitchFamily="18" charset="0"/>
            </a:endParaRPr>
          </a:p>
        </p:txBody>
      </p:sp>
      <p:sp>
        <p:nvSpPr>
          <p:cNvPr id="9" name="Rectangle 8"/>
          <p:cNvSpPr/>
          <p:nvPr/>
        </p:nvSpPr>
        <p:spPr>
          <a:xfrm>
            <a:off x="6766558" y="2240280"/>
            <a:ext cx="5038345" cy="1938992"/>
          </a:xfrm>
          <a:prstGeom prst="rect">
            <a:avLst/>
          </a:prstGeom>
        </p:spPr>
        <p:txBody>
          <a:bodyPr wrap="square">
            <a:spAutoFit/>
          </a:bodyPr>
          <a:lstStyle/>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Planificare calendaristică anuală</a:t>
            </a:r>
          </a:p>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Activitate de învățare</a:t>
            </a:r>
          </a:p>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Activitate de evaluare/Fișă de evaluare</a:t>
            </a:r>
          </a:p>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Test de evaluare - Barem de evaluare și de notare </a:t>
            </a:r>
          </a:p>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Teme de proiect recomandate</a:t>
            </a:r>
          </a:p>
        </p:txBody>
      </p:sp>
    </p:spTree>
    <p:extLst>
      <p:ext uri="{BB962C8B-B14F-4D97-AF65-F5344CB8AC3E}">
        <p14:creationId xmlns:p14="http://schemas.microsoft.com/office/powerpoint/2010/main" val="248209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6464" y="1170432"/>
            <a:ext cx="4567936" cy="621793"/>
          </a:xfrm>
        </p:spPr>
        <p:txBody>
          <a:bodyPr>
            <a:normAutofit fontScale="25000" lnSpcReduction="20000"/>
          </a:bodyPr>
          <a:lstStyle/>
          <a:p>
            <a:endParaRPr lang="ro-RO" sz="2400" dirty="0">
              <a:latin typeface="Cambria" panose="02040503050406030204" pitchFamily="18" charset="0"/>
              <a:ea typeface="Cambria" panose="02040503050406030204" pitchFamily="18" charset="0"/>
            </a:endParaRPr>
          </a:p>
          <a:p>
            <a:endParaRPr lang="ro-RO" sz="2600" dirty="0">
              <a:latin typeface="Cambria" panose="02040503050406030204" pitchFamily="18" charset="0"/>
              <a:ea typeface="Cambria" panose="02040503050406030204" pitchFamily="18" charset="0"/>
            </a:endParaRPr>
          </a:p>
          <a:p>
            <a:endParaRPr lang="ro-RO" sz="8000" dirty="0">
              <a:latin typeface="Cambria" panose="02040503050406030204" pitchFamily="18" charset="0"/>
              <a:ea typeface="Cambria" panose="02040503050406030204" pitchFamily="18" charset="0"/>
            </a:endParaRPr>
          </a:p>
          <a:p>
            <a:endParaRPr lang="ro-RO" sz="8000" dirty="0">
              <a:latin typeface="Cambria" panose="02040503050406030204" pitchFamily="18" charset="0"/>
              <a:ea typeface="Cambria" panose="02040503050406030204" pitchFamily="18" charset="0"/>
            </a:endParaRPr>
          </a:p>
          <a:p>
            <a:endParaRPr lang="ro-RO" sz="8000" dirty="0">
              <a:latin typeface="Cambria" panose="02040503050406030204" pitchFamily="18" charset="0"/>
              <a:ea typeface="Cambria" panose="02040503050406030204" pitchFamily="18" charset="0"/>
            </a:endParaRPr>
          </a:p>
          <a:p>
            <a:endParaRPr lang="ro-RO" sz="8000" dirty="0">
              <a:latin typeface="Cambria" panose="02040503050406030204" pitchFamily="18" charset="0"/>
              <a:ea typeface="Cambria" panose="02040503050406030204" pitchFamily="18" charset="0"/>
            </a:endParaRPr>
          </a:p>
          <a:p>
            <a:endParaRPr lang="ro-RO" sz="8000" dirty="0">
              <a:latin typeface="Cambria" panose="02040503050406030204" pitchFamily="18" charset="0"/>
              <a:ea typeface="Cambria" panose="02040503050406030204" pitchFamily="18" charset="0"/>
            </a:endParaRPr>
          </a:p>
          <a:p>
            <a:r>
              <a:rPr lang="ro-RO" sz="9600" dirty="0">
                <a:latin typeface="Cambria" panose="02040503050406030204" pitchFamily="18" charset="0"/>
                <a:ea typeface="Cambria" panose="02040503050406030204" pitchFamily="18" charset="0"/>
              </a:rPr>
              <a:t>LIMBA PORTUGHEZĂ L3 bilingv</a:t>
            </a:r>
          </a:p>
          <a:p>
            <a:endParaRPr lang="en-US" dirty="0"/>
          </a:p>
        </p:txBody>
      </p:sp>
      <p:sp>
        <p:nvSpPr>
          <p:cNvPr id="4" name="Content Placeholder 3"/>
          <p:cNvSpPr>
            <a:spLocks noGrp="1"/>
          </p:cNvSpPr>
          <p:nvPr>
            <p:ph sz="half" idx="2"/>
          </p:nvPr>
        </p:nvSpPr>
        <p:spPr>
          <a:xfrm>
            <a:off x="969264" y="1792225"/>
            <a:ext cx="5022596" cy="3493007"/>
          </a:xfrm>
        </p:spPr>
        <p:txBody>
          <a:bodyPr>
            <a:noAutofit/>
          </a:bodyPr>
          <a:lstStyle/>
          <a:p>
            <a:r>
              <a:rPr lang="ro-RO" sz="2000" dirty="0">
                <a:latin typeface="Cambria" panose="02040503050406030204" pitchFamily="18" charset="0"/>
                <a:ea typeface="Cambria" panose="02040503050406030204" pitchFamily="18" charset="0"/>
              </a:rPr>
              <a:t>Test de evaluare inițială - Barem de evaluare și de notare</a:t>
            </a:r>
          </a:p>
          <a:p>
            <a:r>
              <a:rPr lang="ro-RO" sz="2000" dirty="0">
                <a:latin typeface="Cambria" panose="02040503050406030204" pitchFamily="18" charset="0"/>
                <a:ea typeface="Cambria" panose="02040503050406030204" pitchFamily="18" charset="0"/>
              </a:rPr>
              <a:t>Test de evaluare finală - Barem de evaluare și de notare</a:t>
            </a:r>
          </a:p>
          <a:p>
            <a:r>
              <a:rPr lang="ro-RO" sz="2000" dirty="0">
                <a:latin typeface="Cambria" panose="02040503050406030204" pitchFamily="18" charset="0"/>
                <a:ea typeface="Cambria" panose="02040503050406030204" pitchFamily="18" charset="0"/>
              </a:rPr>
              <a:t>Activități de învățare</a:t>
            </a:r>
          </a:p>
          <a:p>
            <a:r>
              <a:rPr lang="ro-RO" sz="2000" dirty="0">
                <a:latin typeface="Cambria" panose="02040503050406030204" pitchFamily="18" charset="0"/>
                <a:ea typeface="Cambria" panose="02040503050406030204" pitchFamily="18" charset="0"/>
              </a:rPr>
              <a:t>Activități de evaluare</a:t>
            </a:r>
          </a:p>
          <a:p>
            <a:r>
              <a:rPr lang="ro-RO" sz="2000" dirty="0">
                <a:latin typeface="Cambria" panose="02040503050406030204" pitchFamily="18" charset="0"/>
                <a:ea typeface="Cambria" panose="02040503050406030204" pitchFamily="18" charset="0"/>
              </a:rPr>
              <a:t>Teme de proiect recomandate – Exemple de proiecte realizate de către elevi</a:t>
            </a:r>
          </a:p>
          <a:p>
            <a:r>
              <a:rPr lang="ro-RO" sz="2000" dirty="0">
                <a:latin typeface="Cambria" panose="02040503050406030204" pitchFamily="18" charset="0"/>
                <a:ea typeface="Cambria" panose="02040503050406030204" pitchFamily="18" charset="0"/>
              </a:rPr>
              <a:t>Activitate de literatură</a:t>
            </a:r>
          </a:p>
          <a:p>
            <a:pPr marL="0" indent="0">
              <a:buNone/>
            </a:pPr>
            <a:endParaRPr lang="ro-RO" sz="2000" dirty="0">
              <a:latin typeface="Cambria" panose="02040503050406030204" pitchFamily="18" charset="0"/>
              <a:ea typeface="Cambria" panose="02040503050406030204" pitchFamily="18" charset="0"/>
            </a:endParaRPr>
          </a:p>
          <a:p>
            <a:pPr marL="0" indent="0" algn="just">
              <a:buNone/>
            </a:pPr>
            <a:r>
              <a:rPr lang="fr-FR" sz="2000" b="1" dirty="0" err="1">
                <a:latin typeface="Cambria" panose="02040503050406030204" pitchFamily="18" charset="0"/>
                <a:ea typeface="Cambria" panose="02040503050406030204" pitchFamily="18" charset="0"/>
              </a:rPr>
              <a:t>Resurse</a:t>
            </a:r>
            <a:r>
              <a:rPr lang="fr-FR" sz="2000" b="1" dirty="0">
                <a:latin typeface="Cambria" panose="02040503050406030204" pitchFamily="18" charset="0"/>
                <a:ea typeface="Cambria" panose="02040503050406030204" pitchFamily="18" charset="0"/>
              </a:rPr>
              <a:t> digitale </a:t>
            </a:r>
            <a:r>
              <a:rPr lang="ro-RO" sz="2000" b="1" dirty="0">
                <a:latin typeface="Cambria" panose="02040503050406030204" pitchFamily="18" charset="0"/>
                <a:ea typeface="Cambria" panose="02040503050406030204" pitchFamily="18" charset="0"/>
              </a:rPr>
              <a:t>/</a:t>
            </a:r>
            <a:r>
              <a:rPr lang="fr-FR" sz="2000" b="1" dirty="0">
                <a:latin typeface="Cambria" panose="02040503050406030204" pitchFamily="18" charset="0"/>
                <a:ea typeface="Cambria" panose="02040503050406030204" pitchFamily="18" charset="0"/>
              </a:rPr>
              <a:t> </a:t>
            </a:r>
            <a:r>
              <a:rPr lang="fr-FR" sz="2000" b="1" dirty="0" err="1">
                <a:latin typeface="Cambria" panose="02040503050406030204" pitchFamily="18" charset="0"/>
                <a:ea typeface="Cambria" panose="02040503050406030204" pitchFamily="18" charset="0"/>
              </a:rPr>
              <a:t>Platforme</a:t>
            </a:r>
            <a:r>
              <a:rPr lang="fr-FR" sz="2000" b="1" dirty="0">
                <a:latin typeface="Cambria" panose="02040503050406030204" pitchFamily="18" charset="0"/>
                <a:ea typeface="Cambria" panose="02040503050406030204" pitchFamily="18" charset="0"/>
              </a:rPr>
              <a:t> de </a:t>
            </a:r>
            <a:r>
              <a:rPr lang="fr-FR" sz="2000" b="1" dirty="0" err="1">
                <a:latin typeface="Cambria" panose="02040503050406030204" pitchFamily="18" charset="0"/>
                <a:ea typeface="Cambria" panose="02040503050406030204" pitchFamily="18" charset="0"/>
              </a:rPr>
              <a:t>învățare</a:t>
            </a:r>
            <a:r>
              <a:rPr lang="fr-FR" sz="2000" b="1" dirty="0">
                <a:latin typeface="Cambria" panose="02040503050406030204" pitchFamily="18" charset="0"/>
                <a:ea typeface="Cambria" panose="02040503050406030204" pitchFamily="18" charset="0"/>
              </a:rPr>
              <a:t> online</a:t>
            </a:r>
            <a:r>
              <a:rPr lang="ro-RO" sz="2000" b="1" dirty="0">
                <a:latin typeface="Cambria" panose="02040503050406030204" pitchFamily="18" charset="0"/>
                <a:ea typeface="Cambria" panose="02040503050406030204" pitchFamily="18" charset="0"/>
              </a:rPr>
              <a:t>/</a:t>
            </a:r>
            <a:r>
              <a:rPr lang="en-US" sz="2000" b="1" dirty="0">
                <a:latin typeface="Cambria" panose="02040503050406030204" pitchFamily="18" charset="0"/>
                <a:ea typeface="Cambria" panose="02040503050406030204" pitchFamily="18" charset="0"/>
              </a:rPr>
              <a:t> Site-</a:t>
            </a:r>
            <a:r>
              <a:rPr lang="en-US" sz="2000" b="1" dirty="0" err="1">
                <a:latin typeface="Cambria" panose="02040503050406030204" pitchFamily="18" charset="0"/>
                <a:ea typeface="Cambria" panose="02040503050406030204" pitchFamily="18" charset="0"/>
              </a:rPr>
              <a:t>uri</a:t>
            </a:r>
            <a:r>
              <a:rPr lang="en-US" sz="2000" b="1" dirty="0">
                <a:latin typeface="Cambria" panose="02040503050406030204" pitchFamily="18" charset="0"/>
                <a:ea typeface="Cambria" panose="02040503050406030204" pitchFamily="18" charset="0"/>
              </a:rPr>
              <a:t> educative</a:t>
            </a:r>
            <a:r>
              <a:rPr lang="ro-RO" sz="2000" b="1" dirty="0">
                <a:latin typeface="Cambria" panose="02040503050406030204" pitchFamily="18" charset="0"/>
                <a:ea typeface="Cambria" panose="02040503050406030204" pitchFamily="18" charset="0"/>
              </a:rPr>
              <a:t>/</a:t>
            </a:r>
            <a:r>
              <a:rPr lang="fr-FR" sz="2000" b="1" dirty="0">
                <a:latin typeface="Cambria" panose="02040503050406030204" pitchFamily="18" charset="0"/>
                <a:ea typeface="Cambria" panose="02040503050406030204" pitchFamily="18" charset="0"/>
              </a:rPr>
              <a:t> Instrumente de </a:t>
            </a:r>
            <a:r>
              <a:rPr lang="fr-FR" sz="2000" b="1" dirty="0" err="1">
                <a:latin typeface="Cambria" panose="02040503050406030204" pitchFamily="18" charset="0"/>
                <a:ea typeface="Cambria" panose="02040503050406030204" pitchFamily="18" charset="0"/>
              </a:rPr>
              <a:t>evaluare</a:t>
            </a:r>
            <a:r>
              <a:rPr lang="fr-FR" sz="2000" b="1" dirty="0">
                <a:latin typeface="Cambria" panose="02040503050406030204" pitchFamily="18" charset="0"/>
                <a:ea typeface="Cambria" panose="02040503050406030204" pitchFamily="18" charset="0"/>
              </a:rPr>
              <a:t> online</a:t>
            </a:r>
            <a:endParaRPr lang="en-US" sz="2000" b="1"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p:txBody>
      </p:sp>
      <p:sp>
        <p:nvSpPr>
          <p:cNvPr id="5" name="Text Placeholder 4"/>
          <p:cNvSpPr>
            <a:spLocks noGrp="1"/>
          </p:cNvSpPr>
          <p:nvPr>
            <p:ph type="body" sz="quarter" idx="3"/>
          </p:nvPr>
        </p:nvSpPr>
        <p:spPr>
          <a:xfrm>
            <a:off x="6464808" y="987552"/>
            <a:ext cx="5559552" cy="1042416"/>
          </a:xfrm>
        </p:spPr>
        <p:txBody>
          <a:bodyPr>
            <a:normAutofit fontScale="85000" lnSpcReduction="20000"/>
          </a:bodyPr>
          <a:lstStyle/>
          <a:p>
            <a:endParaRPr lang="ro-RO" dirty="0">
              <a:latin typeface="Cambria" panose="02040503050406030204" pitchFamily="18" charset="0"/>
              <a:ea typeface="Cambria" panose="02040503050406030204" pitchFamily="18" charset="0"/>
            </a:endParaRPr>
          </a:p>
          <a:p>
            <a:r>
              <a:rPr lang="ro-RO" dirty="0">
                <a:latin typeface="Cambria" panose="02040503050406030204" pitchFamily="18" charset="0"/>
                <a:ea typeface="Cambria" panose="02040503050406030204" pitchFamily="18" charset="0"/>
              </a:rPr>
              <a:t>Elemente de cultură și civilizație portugheză</a:t>
            </a:r>
            <a:endParaRPr lang="en-US" dirty="0">
              <a:latin typeface="Cambria" panose="02040503050406030204" pitchFamily="18" charset="0"/>
              <a:ea typeface="Cambria" panose="02040503050406030204" pitchFamily="18" charset="0"/>
            </a:endParaRPr>
          </a:p>
          <a:p>
            <a:endParaRPr lang="en-US" dirty="0"/>
          </a:p>
        </p:txBody>
      </p:sp>
      <p:sp>
        <p:nvSpPr>
          <p:cNvPr id="6" name="Content Placeholder 5"/>
          <p:cNvSpPr>
            <a:spLocks noGrp="1"/>
          </p:cNvSpPr>
          <p:nvPr>
            <p:ph sz="quarter" idx="4"/>
          </p:nvPr>
        </p:nvSpPr>
        <p:spPr>
          <a:xfrm>
            <a:off x="6462268" y="1892807"/>
            <a:ext cx="5434076" cy="3584449"/>
          </a:xfrm>
        </p:spPr>
        <p:txBody>
          <a:bodyPr>
            <a:normAutofit/>
          </a:bodyPr>
          <a:lstStyle/>
          <a:p>
            <a:r>
              <a:rPr lang="ro-RO" sz="2000" dirty="0">
                <a:latin typeface="Cambria" panose="02040503050406030204" pitchFamily="18" charset="0"/>
                <a:ea typeface="Cambria" panose="02040503050406030204" pitchFamily="18" charset="0"/>
              </a:rPr>
              <a:t>Planificare calendaristică anuală</a:t>
            </a:r>
          </a:p>
          <a:p>
            <a:r>
              <a:rPr lang="ro-RO" sz="2000" dirty="0">
                <a:latin typeface="Cambria" panose="02040503050406030204" pitchFamily="18" charset="0"/>
                <a:ea typeface="Cambria" panose="02040503050406030204" pitchFamily="18" charset="0"/>
              </a:rPr>
              <a:t>Activități de învățare</a:t>
            </a:r>
          </a:p>
          <a:p>
            <a:r>
              <a:rPr lang="ro-RO" sz="2000" dirty="0">
                <a:latin typeface="Cambria" panose="02040503050406030204" pitchFamily="18" charset="0"/>
                <a:ea typeface="Cambria" panose="02040503050406030204" pitchFamily="18" charset="0"/>
              </a:rPr>
              <a:t>Fișă de evaluare</a:t>
            </a:r>
          </a:p>
          <a:p>
            <a:r>
              <a:rPr lang="ro-RO" sz="2000" dirty="0">
                <a:latin typeface="Cambria" panose="02040503050406030204" pitchFamily="18" charset="0"/>
                <a:ea typeface="Cambria" panose="02040503050406030204" pitchFamily="18" charset="0"/>
              </a:rPr>
              <a:t>Test de evaluare inițială – Barem de evaluare și de notare</a:t>
            </a:r>
          </a:p>
          <a:p>
            <a:r>
              <a:rPr lang="ro-RO" sz="2000" dirty="0">
                <a:latin typeface="Cambria" panose="02040503050406030204" pitchFamily="18" charset="0"/>
                <a:ea typeface="Cambria" panose="02040503050406030204" pitchFamily="18" charset="0"/>
              </a:rPr>
              <a:t>Test de evaluare sumativă - Barem de evaluare și de notare – Matrice de specificații</a:t>
            </a:r>
          </a:p>
          <a:p>
            <a:r>
              <a:rPr lang="ro-RO" sz="2000" dirty="0">
                <a:latin typeface="Cambria" panose="02040503050406030204" pitchFamily="18" charset="0"/>
                <a:ea typeface="Cambria" panose="02040503050406030204" pitchFamily="18" charset="0"/>
              </a:rPr>
              <a:t>Teme de proiect recomandate</a:t>
            </a:r>
          </a:p>
          <a:p>
            <a:endParaRPr lang="en-US" dirty="0"/>
          </a:p>
        </p:txBody>
      </p:sp>
    </p:spTree>
    <p:extLst>
      <p:ext uri="{BB962C8B-B14F-4D97-AF65-F5344CB8AC3E}">
        <p14:creationId xmlns:p14="http://schemas.microsoft.com/office/powerpoint/2010/main" val="149783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6000" dirty="0">
                <a:latin typeface="Cambria" panose="02040503050406030204" pitchFamily="18" charset="0"/>
                <a:ea typeface="Cambria" panose="02040503050406030204" pitchFamily="18" charset="0"/>
              </a:rPr>
              <a:t>RECOMANDĂRI</a:t>
            </a:r>
            <a:endParaRPr lang="en-US" sz="6000"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p:txBody>
          <a:bodyPr/>
          <a:lstStyle/>
          <a:p>
            <a:r>
              <a:rPr lang="ro-RO" sz="2800" dirty="0">
                <a:latin typeface="Cambria" panose="02040503050406030204" pitchFamily="18" charset="0"/>
                <a:ea typeface="Cambria" panose="02040503050406030204" pitchFamily="18" charset="0"/>
              </a:rPr>
              <a:t>Curriculum</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sz="half" idx="15"/>
          </p:nvPr>
        </p:nvSpPr>
        <p:spPr>
          <a:xfrm>
            <a:off x="685799" y="2819400"/>
            <a:ext cx="3456432" cy="3399297"/>
          </a:xfrm>
        </p:spPr>
        <p:txBody>
          <a:bodyPr>
            <a:normAutofit/>
          </a:bodyPr>
          <a:lstStyle/>
          <a:p>
            <a:pPr marL="285750" indent="-285750">
              <a:buFont typeface="Arial" panose="020B0604020202020204" pitchFamily="34" charset="0"/>
              <a:buChar char="•"/>
            </a:pPr>
            <a:endParaRPr lang="ro-RO" dirty="0"/>
          </a:p>
          <a:p>
            <a:pPr marL="171450" indent="-171450">
              <a:buFont typeface="Arial" panose="020B0604020202020204" pitchFamily="34" charset="0"/>
              <a:buChar char="•"/>
            </a:pPr>
            <a:r>
              <a:rPr lang="ro-RO" sz="1200" dirty="0">
                <a:latin typeface="Cambria" panose="02040503050406030204" pitchFamily="18" charset="0"/>
                <a:ea typeface="Cambria" panose="02040503050406030204" pitchFamily="18" charset="0"/>
              </a:rPr>
              <a:t>Lectura programei școlare și relaționarea competențelor cu sugestiile de contexte de comunicare/ vocabular și cu elementele de gramatică funcțională;</a:t>
            </a:r>
          </a:p>
          <a:p>
            <a:pPr marL="171450" indent="-171450">
              <a:buFont typeface="Arial" panose="020B0604020202020204" pitchFamily="34" charset="0"/>
              <a:buChar char="•"/>
            </a:pPr>
            <a:r>
              <a:rPr lang="ro-RO" sz="1200" dirty="0">
                <a:latin typeface="Cambria" panose="02040503050406030204" pitchFamily="18" charset="0"/>
                <a:ea typeface="Cambria" panose="02040503050406030204" pitchFamily="18" charset="0"/>
              </a:rPr>
              <a:t>Elaborarea documentelor de proiectare: planificarea anuală – conform programei școlare în vigoare, proiectul unității de învățare</a:t>
            </a:r>
          </a:p>
          <a:p>
            <a:pPr marL="171450" indent="-171450">
              <a:buFont typeface="Arial" panose="020B0604020202020204" pitchFamily="34" charset="0"/>
              <a:buChar char="•"/>
            </a:pPr>
            <a:r>
              <a:rPr lang="ro-RO" sz="1200" dirty="0">
                <a:latin typeface="Cambria" panose="02040503050406030204" pitchFamily="18" charset="0"/>
                <a:ea typeface="Cambria" panose="02040503050406030204" pitchFamily="18" charset="0"/>
              </a:rPr>
              <a:t>Valorificarea suporturilor de învăţare în crearea de contexte de comunicare care să faciliteze predarea integrată a celor cinci competențe, </a:t>
            </a:r>
          </a:p>
          <a:p>
            <a:pPr marL="171450" indent="-171450">
              <a:buFont typeface="Arial" panose="020B0604020202020204" pitchFamily="34" charset="0"/>
              <a:buChar char="•"/>
            </a:pPr>
            <a:r>
              <a:rPr lang="ro-RO" sz="1200" dirty="0">
                <a:latin typeface="Cambria" panose="02040503050406030204" pitchFamily="18" charset="0"/>
                <a:ea typeface="Cambria" panose="02040503050406030204" pitchFamily="18" charset="0"/>
              </a:rPr>
              <a:t>Valorificarea textului literar în formarea competenței de mediere (în exprimarea răspunsului creativ).</a:t>
            </a:r>
            <a:endParaRPr lang="en-US" sz="1200" dirty="0">
              <a:latin typeface="Cambria" panose="02040503050406030204" pitchFamily="18" charset="0"/>
              <a:ea typeface="Cambria" panose="02040503050406030204" pitchFamily="18" charset="0"/>
            </a:endParaRPr>
          </a:p>
        </p:txBody>
      </p:sp>
      <p:sp>
        <p:nvSpPr>
          <p:cNvPr id="5" name="Text Placeholder 4"/>
          <p:cNvSpPr>
            <a:spLocks noGrp="1"/>
          </p:cNvSpPr>
          <p:nvPr>
            <p:ph type="body" sz="quarter" idx="3"/>
          </p:nvPr>
        </p:nvSpPr>
        <p:spPr/>
        <p:txBody>
          <a:bodyPr/>
          <a:lstStyle/>
          <a:p>
            <a:r>
              <a:rPr lang="ro-RO" sz="2800" dirty="0">
                <a:latin typeface="Cambria" panose="02040503050406030204" pitchFamily="18" charset="0"/>
                <a:ea typeface="Cambria" panose="02040503050406030204" pitchFamily="18" charset="0"/>
              </a:rPr>
              <a:t>Evaluare</a:t>
            </a:r>
            <a:r>
              <a:rPr lang="ro-RO" dirty="0"/>
              <a:t> </a:t>
            </a:r>
            <a:endParaRPr lang="en-US" dirty="0"/>
          </a:p>
        </p:txBody>
      </p:sp>
      <p:sp>
        <p:nvSpPr>
          <p:cNvPr id="6" name="Text Placeholder 5"/>
          <p:cNvSpPr>
            <a:spLocks noGrp="1"/>
          </p:cNvSpPr>
          <p:nvPr>
            <p:ph type="body" sz="half" idx="16"/>
          </p:nvPr>
        </p:nvSpPr>
        <p:spPr/>
        <p:txBody>
          <a:bodyPr>
            <a:normAutofit/>
          </a:bodyPr>
          <a:lstStyle/>
          <a:p>
            <a:pPr marL="285750" indent="-285750">
              <a:buFont typeface="Arial" panose="020B0604020202020204" pitchFamily="34" charset="0"/>
              <a:buChar char="•"/>
            </a:pPr>
            <a:r>
              <a:rPr lang="en-US" sz="1600" dirty="0" err="1">
                <a:latin typeface="Cambria" panose="02040503050406030204" pitchFamily="18" charset="0"/>
                <a:ea typeface="Cambria" panose="02040503050406030204" pitchFamily="18" charset="0"/>
              </a:rPr>
              <a:t>Relaționarea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programei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școlare</a:t>
            </a:r>
            <a:r>
              <a:rPr lang="en-US" sz="1600" dirty="0">
                <a:latin typeface="Cambria" panose="02040503050406030204" pitchFamily="18" charset="0"/>
                <a:ea typeface="Cambria" panose="02040503050406030204" pitchFamily="18" charset="0"/>
              </a:rPr>
              <a:t> cu </a:t>
            </a:r>
            <a:r>
              <a:rPr lang="en-US" sz="1600" dirty="0" err="1">
                <a:latin typeface="Cambria" panose="02040503050406030204" pitchFamily="18" charset="0"/>
                <a:ea typeface="Cambria" panose="02040503050406030204" pitchFamily="18" charset="0"/>
              </a:rPr>
              <a:t>evaluarea</a:t>
            </a:r>
            <a:r>
              <a:rPr lang="en-US" sz="1600" dirty="0">
                <a:latin typeface="Cambria" panose="02040503050406030204" pitchFamily="18" charset="0"/>
                <a:ea typeface="Cambria" panose="02040503050406030204" pitchFamily="18" charset="0"/>
              </a:rPr>
              <a:t> - </a:t>
            </a:r>
            <a:r>
              <a:rPr lang="en-US" sz="1600" dirty="0" err="1">
                <a:latin typeface="Cambria" panose="02040503050406030204" pitchFamily="18" charset="0"/>
                <a:ea typeface="Cambria" panose="02040503050406030204" pitchFamily="18" charset="0"/>
              </a:rPr>
              <a:t>în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termeni</a:t>
            </a:r>
            <a:r>
              <a:rPr lang="en-US" sz="1600" dirty="0">
                <a:latin typeface="Cambria" panose="02040503050406030204" pitchFamily="18" charset="0"/>
                <a:ea typeface="Cambria" panose="02040503050406030204" pitchFamily="18" charset="0"/>
              </a:rPr>
              <a:t> de </a:t>
            </a:r>
            <a:r>
              <a:rPr lang="en-US" sz="1600" dirty="0" err="1">
                <a:latin typeface="Cambria" panose="02040503050406030204" pitchFamily="18" charset="0"/>
                <a:ea typeface="Cambria" panose="02040503050406030204" pitchFamily="18" charset="0"/>
              </a:rPr>
              <a:t>descriere</a:t>
            </a:r>
            <a:r>
              <a:rPr lang="en-US" sz="1600" dirty="0">
                <a:latin typeface="Cambria" panose="02040503050406030204" pitchFamily="18" charset="0"/>
                <a:ea typeface="Cambria" panose="02040503050406030204" pitchFamily="18" charset="0"/>
              </a:rPr>
              <a:t> a </a:t>
            </a:r>
            <a:r>
              <a:rPr lang="en-US" sz="1600" dirty="0" err="1">
                <a:latin typeface="Cambria" panose="02040503050406030204" pitchFamily="18" charset="0"/>
                <a:ea typeface="Cambria" panose="02040503050406030204" pitchFamily="18" charset="0"/>
              </a:rPr>
              <a:t>rezultatelor</a:t>
            </a:r>
            <a:r>
              <a:rPr lang="ro-RO"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învățării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programa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școlară</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și</a:t>
            </a:r>
            <a:r>
              <a:rPr lang="en-US" sz="1600" dirty="0">
                <a:latin typeface="Cambria" panose="02040503050406030204" pitchFamily="18" charset="0"/>
                <a:ea typeface="Cambria" panose="02040503050406030204" pitchFamily="18" charset="0"/>
              </a:rPr>
              <a:t> de </a:t>
            </a:r>
            <a:r>
              <a:rPr lang="en-US" sz="1600" dirty="0" err="1">
                <a:latin typeface="Cambria" panose="02040503050406030204" pitchFamily="18" charset="0"/>
                <a:ea typeface="Cambria" panose="02040503050406030204" pitchFamily="18" charset="0"/>
              </a:rPr>
              <a:t>măsurare</a:t>
            </a:r>
            <a:r>
              <a:rPr lang="en-US" sz="1600" dirty="0">
                <a:latin typeface="Cambria" panose="02040503050406030204" pitchFamily="18" charset="0"/>
                <a:ea typeface="Cambria" panose="02040503050406030204" pitchFamily="18" charset="0"/>
              </a:rPr>
              <a:t> a </a:t>
            </a:r>
            <a:r>
              <a:rPr lang="en-US" sz="1600" dirty="0" err="1">
                <a:latin typeface="Cambria" panose="02040503050406030204" pitchFamily="18" charset="0"/>
                <a:ea typeface="Cambria" panose="02040503050406030204" pitchFamily="18" charset="0"/>
              </a:rPr>
              <a:t>acestora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evaluarea</a:t>
            </a:r>
            <a:r>
              <a:rPr lang="en-US" sz="1600" dirty="0">
                <a:latin typeface="Cambria" panose="02040503050406030204" pitchFamily="18" charset="0"/>
                <a:ea typeface="Cambria" panose="02040503050406030204" pitchFamily="18" charset="0"/>
              </a:rPr>
              <a:t>)</a:t>
            </a:r>
            <a:endParaRPr lang="ro-RO" sz="16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ro-RO" sz="1600" dirty="0">
                <a:latin typeface="Cambria" panose="02040503050406030204" pitchFamily="18" charset="0"/>
                <a:ea typeface="Cambria" panose="02040503050406030204" pitchFamily="18" charset="0"/>
              </a:rPr>
              <a:t>Utilizarea unei varietăți de metode și instrumente de evaluare</a:t>
            </a:r>
          </a:p>
          <a:p>
            <a:endParaRPr lang="en-US" sz="1600" dirty="0">
              <a:latin typeface="Cambria" panose="02040503050406030204" pitchFamily="18" charset="0"/>
              <a:ea typeface="Cambria" panose="02040503050406030204" pitchFamily="18" charset="0"/>
            </a:endParaRPr>
          </a:p>
        </p:txBody>
      </p:sp>
      <p:sp>
        <p:nvSpPr>
          <p:cNvPr id="7" name="Text Placeholder 6"/>
          <p:cNvSpPr>
            <a:spLocks noGrp="1"/>
          </p:cNvSpPr>
          <p:nvPr>
            <p:ph type="body" sz="quarter" idx="13"/>
          </p:nvPr>
        </p:nvSpPr>
        <p:spPr/>
        <p:txBody>
          <a:bodyPr/>
          <a:lstStyle/>
          <a:p>
            <a:r>
              <a:rPr lang="ro-RO" sz="2800" dirty="0">
                <a:latin typeface="Cambria" panose="02040503050406030204" pitchFamily="18" charset="0"/>
                <a:ea typeface="Cambria" panose="02040503050406030204" pitchFamily="18" charset="0"/>
              </a:rPr>
              <a:t>Resursa</a:t>
            </a:r>
            <a:r>
              <a:rPr lang="ro-RO" dirty="0"/>
              <a:t> </a:t>
            </a:r>
            <a:r>
              <a:rPr lang="ro-RO" sz="2800" dirty="0">
                <a:latin typeface="Cambria" panose="02040503050406030204" pitchFamily="18" charset="0"/>
                <a:ea typeface="Cambria" panose="02040503050406030204" pitchFamily="18" charset="0"/>
              </a:rPr>
              <a:t>umană</a:t>
            </a:r>
            <a:endParaRPr lang="en-US" sz="2800" dirty="0">
              <a:latin typeface="Cambria" panose="02040503050406030204" pitchFamily="18" charset="0"/>
              <a:ea typeface="Cambria" panose="02040503050406030204" pitchFamily="18" charset="0"/>
            </a:endParaRPr>
          </a:p>
        </p:txBody>
      </p:sp>
      <p:sp>
        <p:nvSpPr>
          <p:cNvPr id="8" name="Text Placeholder 7"/>
          <p:cNvSpPr>
            <a:spLocks noGrp="1"/>
          </p:cNvSpPr>
          <p:nvPr>
            <p:ph type="body" sz="half" idx="17"/>
          </p:nvPr>
        </p:nvSpPr>
        <p:spPr/>
        <p:txBody>
          <a:bodyPr/>
          <a:lstStyle/>
          <a:p>
            <a:pPr marL="285750" indent="-285750">
              <a:buFont typeface="Arial" panose="020B0604020202020204" pitchFamily="34" charset="0"/>
              <a:buChar char="•"/>
            </a:pPr>
            <a:r>
              <a:rPr lang="ro-RO" sz="1600" dirty="0">
                <a:latin typeface="Cambria" panose="02040503050406030204" pitchFamily="18" charset="0"/>
                <a:ea typeface="Cambria" panose="02040503050406030204" pitchFamily="18" charset="0"/>
              </a:rPr>
              <a:t>Organizarea sesiunilor de formare în cadrul evenimentelor didactice;</a:t>
            </a:r>
          </a:p>
          <a:p>
            <a:pPr marL="285750" indent="-285750">
              <a:buFont typeface="Arial" panose="020B0604020202020204" pitchFamily="34" charset="0"/>
              <a:buChar char="•"/>
            </a:pPr>
            <a:r>
              <a:rPr lang="ro-RO" sz="1600" dirty="0">
                <a:latin typeface="Cambria" panose="02040503050406030204" pitchFamily="18" charset="0"/>
                <a:ea typeface="Cambria" panose="02040503050406030204" pitchFamily="18" charset="0"/>
              </a:rPr>
              <a:t>Organizarea activităților de mentorat; </a:t>
            </a:r>
          </a:p>
          <a:p>
            <a:pPr marL="285750" indent="-285750">
              <a:buFont typeface="Arial" panose="020B0604020202020204" pitchFamily="34" charset="0"/>
              <a:buChar char="•"/>
            </a:pPr>
            <a:r>
              <a:rPr lang="ro-RO" sz="1600" dirty="0">
                <a:latin typeface="Cambria" panose="02040503050406030204" pitchFamily="18" charset="0"/>
                <a:ea typeface="Cambria" panose="02040503050406030204" pitchFamily="18" charset="0"/>
              </a:rPr>
              <a:t> Încurajarea profesorilor de a participa la cursuri de formare; </a:t>
            </a:r>
          </a:p>
          <a:p>
            <a:pPr marL="285750" indent="-285750">
              <a:buFont typeface="Arial" panose="020B0604020202020204" pitchFamily="34" charset="0"/>
              <a:buChar char="•"/>
            </a:pPr>
            <a:r>
              <a:rPr lang="ro-RO" sz="1600" dirty="0">
                <a:latin typeface="Cambria" panose="02040503050406030204" pitchFamily="18" charset="0"/>
                <a:ea typeface="Cambria" panose="02040503050406030204" pitchFamily="18" charset="0"/>
              </a:rPr>
              <a:t>Sprijinirea cadrelor didactice de a se înscrie la proiecte detinate creării resurselor educaționale.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020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latin typeface="Cambria" panose="02040503050406030204" pitchFamily="18" charset="0"/>
                <a:ea typeface="Cambria" panose="02040503050406030204" pitchFamily="18" charset="0"/>
              </a:rPr>
              <a:t>priorități educaționale în anul școlar 2023 - 2024</a:t>
            </a:r>
            <a:endParaRPr lang="en-US" dirty="0"/>
          </a:p>
        </p:txBody>
      </p:sp>
      <p:sp>
        <p:nvSpPr>
          <p:cNvPr id="3" name="Text Placeholder 2"/>
          <p:cNvSpPr>
            <a:spLocks noGrp="1"/>
          </p:cNvSpPr>
          <p:nvPr>
            <p:ph type="body" idx="1"/>
          </p:nvPr>
        </p:nvSpPr>
        <p:spPr>
          <a:xfrm>
            <a:off x="599842" y="3408984"/>
            <a:ext cx="3451582" cy="470518"/>
          </a:xfrm>
        </p:spPr>
        <p:txBody>
          <a:bodyPr/>
          <a:lstStyle/>
          <a:p>
            <a:r>
              <a:rPr lang="ro-RO" b="1" dirty="0">
                <a:latin typeface="Cambria" panose="02040503050406030204" pitchFamily="18" charset="0"/>
                <a:ea typeface="Cambria" panose="02040503050406030204" pitchFamily="18" charset="0"/>
              </a:rPr>
              <a:t>Curriculum </a:t>
            </a:r>
            <a:endParaRPr lang="en-US" b="1" dirty="0">
              <a:latin typeface="Cambria" panose="02040503050406030204" pitchFamily="18" charset="0"/>
              <a:ea typeface="Cambria" panose="02040503050406030204" pitchFamily="18" charset="0"/>
            </a:endParaRPr>
          </a:p>
        </p:txBody>
      </p:sp>
      <p:sp>
        <p:nvSpPr>
          <p:cNvPr id="5" name="Text Placeholder 4"/>
          <p:cNvSpPr>
            <a:spLocks noGrp="1"/>
          </p:cNvSpPr>
          <p:nvPr>
            <p:ph type="body" sz="half" idx="18"/>
          </p:nvPr>
        </p:nvSpPr>
        <p:spPr>
          <a:xfrm>
            <a:off x="688618" y="3932728"/>
            <a:ext cx="3451582" cy="2285957"/>
          </a:xfrm>
        </p:spPr>
        <p:txBody>
          <a:bodyPr>
            <a:normAutofit fontScale="85000" lnSpcReduction="20000"/>
          </a:bodyPr>
          <a:lstStyle/>
          <a:p>
            <a:r>
              <a:rPr lang="ro-RO" dirty="0">
                <a:latin typeface="Cambria" panose="02040503050406030204" pitchFamily="18" charset="0"/>
                <a:ea typeface="Cambria" panose="02040503050406030204" pitchFamily="18" charset="0"/>
              </a:rPr>
              <a:t>Planurile - cadru și programele școlare valabile în anul școlar 2023-2024 pot fi accesate la adresa:</a:t>
            </a:r>
          </a:p>
          <a:p>
            <a:r>
              <a:rPr lang="ro-RO" dirty="0">
                <a:latin typeface="Cambria" panose="02040503050406030204" pitchFamily="18" charset="0"/>
                <a:ea typeface="Cambria" panose="02040503050406030204" pitchFamily="18" charset="0"/>
              </a:rPr>
              <a:t>https://rocnee.eu/index.php/dcee-oriz/curriculum-oriz/programe-scolare-front/programe-scolare-in-vigoare</a:t>
            </a:r>
          </a:p>
          <a:p>
            <a:endParaRPr lang="ro-RO" dirty="0">
              <a:latin typeface="Cambria" panose="02040503050406030204" pitchFamily="18" charset="0"/>
              <a:ea typeface="Cambria" panose="02040503050406030204" pitchFamily="18" charset="0"/>
            </a:endParaRPr>
          </a:p>
          <a:p>
            <a:r>
              <a:rPr lang="ro-RO" dirty="0">
                <a:latin typeface="Cambria" panose="02040503050406030204" pitchFamily="18" charset="0"/>
                <a:ea typeface="Cambria" panose="02040503050406030204" pitchFamily="18" charset="0"/>
              </a:rPr>
              <a:t>Manuale școlare digitale - Manuale școlare - https://www.manuale.edu.ro/</a:t>
            </a:r>
          </a:p>
          <a:p>
            <a:endParaRPr lang="ro-RO" dirty="0">
              <a:latin typeface="Cambria" panose="02040503050406030204" pitchFamily="18" charset="0"/>
              <a:ea typeface="Cambria" panose="02040503050406030204" pitchFamily="18" charset="0"/>
            </a:endParaRPr>
          </a:p>
          <a:p>
            <a:r>
              <a:rPr lang="ro-RO" dirty="0">
                <a:latin typeface="Cambria" panose="02040503050406030204" pitchFamily="18" charset="0"/>
                <a:ea typeface="Cambria" panose="02040503050406030204" pitchFamily="18" charset="0"/>
              </a:rPr>
              <a:t>Mijloace de învățământ / Auxiliare didactice - https://www.edu.ro/auxiliare-didactice</a:t>
            </a:r>
            <a:endParaRPr lang="en-US" dirty="0">
              <a:latin typeface="Cambria" panose="02040503050406030204" pitchFamily="18" charset="0"/>
              <a:ea typeface="Cambria" panose="02040503050406030204" pitchFamily="18" charset="0"/>
            </a:endParaRPr>
          </a:p>
        </p:txBody>
      </p:sp>
      <p:sp>
        <p:nvSpPr>
          <p:cNvPr id="6" name="Text Placeholder 5"/>
          <p:cNvSpPr>
            <a:spLocks noGrp="1"/>
          </p:cNvSpPr>
          <p:nvPr>
            <p:ph type="body" sz="quarter" idx="3"/>
          </p:nvPr>
        </p:nvSpPr>
        <p:spPr>
          <a:xfrm>
            <a:off x="4365797" y="3352800"/>
            <a:ext cx="3448935" cy="461639"/>
          </a:xfrm>
        </p:spPr>
        <p:txBody>
          <a:bodyPr/>
          <a:lstStyle/>
          <a:p>
            <a:r>
              <a:rPr lang="ro-RO" b="1" dirty="0">
                <a:latin typeface="Cambria" panose="02040503050406030204" pitchFamily="18" charset="0"/>
                <a:ea typeface="Cambria" panose="02040503050406030204" pitchFamily="18" charset="0"/>
              </a:rPr>
              <a:t>Evaluare </a:t>
            </a:r>
            <a:endParaRPr lang="en-US" b="1" dirty="0">
              <a:latin typeface="Cambria" panose="02040503050406030204" pitchFamily="18" charset="0"/>
              <a:ea typeface="Cambria" panose="02040503050406030204" pitchFamily="18" charset="0"/>
            </a:endParaRPr>
          </a:p>
        </p:txBody>
      </p:sp>
      <p:pic>
        <p:nvPicPr>
          <p:cNvPr id="13" name="Picture Placeholder 12"/>
          <p:cNvPicPr>
            <a:picLocks noGrp="1" noChangeAspect="1"/>
          </p:cNvPicPr>
          <p:nvPr>
            <p:ph type="pic" idx="21"/>
          </p:nvPr>
        </p:nvPicPr>
        <p:blipFill>
          <a:blip r:embed="rId2">
            <a:extLst>
              <a:ext uri="{28A0092B-C50C-407E-A947-70E740481C1C}">
                <a14:useLocalDpi xmlns:a14="http://schemas.microsoft.com/office/drawing/2010/main" val="0"/>
              </a:ext>
            </a:extLst>
          </a:blip>
          <a:srcRect l="7244" r="7244"/>
          <a:stretch>
            <a:fillRect/>
          </a:stretch>
        </p:blipFill>
        <p:spPr>
          <a:xfrm>
            <a:off x="4374263" y="2057400"/>
            <a:ext cx="3448936" cy="1298359"/>
          </a:xfrm>
        </p:spPr>
      </p:pic>
      <p:sp>
        <p:nvSpPr>
          <p:cNvPr id="8" name="Text Placeholder 7"/>
          <p:cNvSpPr>
            <a:spLocks noGrp="1"/>
          </p:cNvSpPr>
          <p:nvPr>
            <p:ph type="body" sz="half" idx="19"/>
          </p:nvPr>
        </p:nvSpPr>
        <p:spPr>
          <a:xfrm>
            <a:off x="4374264" y="3728621"/>
            <a:ext cx="3448935" cy="2490063"/>
          </a:xfrm>
        </p:spPr>
        <p:txBody>
          <a:bodyPr/>
          <a:lstStyle/>
          <a:p>
            <a:pPr>
              <a:lnSpc>
                <a:spcPct val="70000"/>
              </a:lnSpc>
            </a:pPr>
            <a:r>
              <a:rPr lang="en-US" sz="1200" dirty="0" err="1">
                <a:latin typeface="Cambria" panose="02040503050406030204" pitchFamily="18" charset="0"/>
                <a:ea typeface="Cambria" panose="02040503050406030204" pitchFamily="18" charset="0"/>
              </a:rPr>
              <a:t>Rela</a:t>
            </a:r>
            <a:r>
              <a:rPr lang="ro-RO" sz="1200" dirty="0">
                <a:latin typeface="Cambria" panose="02040503050406030204" pitchFamily="18" charset="0"/>
                <a:ea typeface="Cambria" panose="02040503050406030204" pitchFamily="18" charset="0"/>
              </a:rPr>
              <a:t>ț</a:t>
            </a:r>
            <a:r>
              <a:rPr lang="en-US" sz="1200" dirty="0" err="1">
                <a:latin typeface="Cambria" panose="02040503050406030204" pitchFamily="18" charset="0"/>
                <a:ea typeface="Cambria" panose="02040503050406030204" pitchFamily="18" charset="0"/>
              </a:rPr>
              <a:t>ionarea</a:t>
            </a:r>
            <a:r>
              <a:rPr lang="en-US" sz="1200" dirty="0">
                <a:latin typeface="Cambria" panose="02040503050406030204" pitchFamily="18" charset="0"/>
                <a:ea typeface="Cambria" panose="02040503050406030204" pitchFamily="18" charset="0"/>
              </a:rPr>
              <a:t> </a:t>
            </a:r>
            <a:r>
              <a:rPr lang="ro-RO" sz="1200" dirty="0">
                <a:latin typeface="Cambria" panose="02040503050406030204" pitchFamily="18" charset="0"/>
                <a:ea typeface="Cambria" panose="02040503050406030204" pitchFamily="18" charset="0"/>
              </a:rPr>
              <a:t>programei școlare cu evaluarea - în termeni de descriere a rezultatelor învățării (programa școlară) și măsurare a acestora (evaluarea)</a:t>
            </a:r>
          </a:p>
          <a:p>
            <a:pPr>
              <a:lnSpc>
                <a:spcPct val="70000"/>
              </a:lnSpc>
            </a:pPr>
            <a:r>
              <a:rPr lang="ro-RO" sz="1200" dirty="0">
                <a:latin typeface="Cambria" panose="02040503050406030204" pitchFamily="18" charset="0"/>
                <a:ea typeface="Cambria" panose="02040503050406030204" pitchFamily="18" charset="0"/>
              </a:rPr>
              <a:t> Testele predictive, formative și sumative</a:t>
            </a:r>
          </a:p>
          <a:p>
            <a:pPr>
              <a:lnSpc>
                <a:spcPct val="70000"/>
              </a:lnSpc>
            </a:pPr>
            <a:r>
              <a:rPr lang="ro-RO" sz="1200" dirty="0">
                <a:latin typeface="Cambria" panose="02040503050406030204" pitchFamily="18" charset="0"/>
                <a:ea typeface="Cambria" panose="02040503050406030204" pitchFamily="18" charset="0"/>
              </a:rPr>
              <a:t>Modalități alternative de evaluare continuă (portofoliul, jurnalul – notițe despre progreul elevilor, auto-evaluarea, </a:t>
            </a:r>
          </a:p>
          <a:p>
            <a:endParaRPr lang="ro-RO" sz="1200" dirty="0"/>
          </a:p>
          <a:p>
            <a:endParaRPr lang="ro-RO" dirty="0"/>
          </a:p>
          <a:p>
            <a:endParaRPr lang="en-US" dirty="0"/>
          </a:p>
        </p:txBody>
      </p:sp>
      <p:sp>
        <p:nvSpPr>
          <p:cNvPr id="9" name="Text Placeholder 8"/>
          <p:cNvSpPr>
            <a:spLocks noGrp="1"/>
          </p:cNvSpPr>
          <p:nvPr>
            <p:ph type="body" sz="quarter" idx="13"/>
          </p:nvPr>
        </p:nvSpPr>
        <p:spPr>
          <a:xfrm>
            <a:off x="8049731" y="3886201"/>
            <a:ext cx="3464607" cy="277426"/>
          </a:xfrm>
        </p:spPr>
        <p:txBody>
          <a:bodyPr/>
          <a:lstStyle/>
          <a:p>
            <a:endParaRPr lang="ro-RO" b="1" dirty="0">
              <a:latin typeface="Cambria" panose="02040503050406030204" pitchFamily="18" charset="0"/>
              <a:ea typeface="Cambria" panose="02040503050406030204" pitchFamily="18" charset="0"/>
            </a:endParaRPr>
          </a:p>
          <a:p>
            <a:endParaRPr lang="ro-RO" b="1" dirty="0">
              <a:latin typeface="Cambria" panose="02040503050406030204" pitchFamily="18" charset="0"/>
              <a:ea typeface="Cambria" panose="02040503050406030204" pitchFamily="18" charset="0"/>
            </a:endParaRPr>
          </a:p>
          <a:p>
            <a:r>
              <a:rPr lang="ro-RO" b="1" dirty="0">
                <a:latin typeface="Cambria" panose="02040503050406030204" pitchFamily="18" charset="0"/>
                <a:ea typeface="Cambria" panose="02040503050406030204" pitchFamily="18" charset="0"/>
              </a:rPr>
              <a:t>Resursa umană</a:t>
            </a:r>
          </a:p>
          <a:p>
            <a:endParaRPr lang="en-US" dirty="0"/>
          </a:p>
        </p:txBody>
      </p:sp>
      <p:pic>
        <p:nvPicPr>
          <p:cNvPr id="12" name="Picture Placeholder 11"/>
          <p:cNvPicPr>
            <a:picLocks noGrp="1" noChangeAspect="1"/>
          </p:cNvPicPr>
          <p:nvPr>
            <p:ph type="pic" idx="22"/>
          </p:nvPr>
        </p:nvPicPr>
        <p:blipFill>
          <a:blip r:embed="rId3"/>
          <a:srcRect t="16365" b="16365"/>
          <a:stretch>
            <a:fillRect/>
          </a:stretch>
        </p:blipFill>
        <p:spPr>
          <a:xfrm>
            <a:off x="8049855" y="2057400"/>
            <a:ext cx="3447878" cy="1298359"/>
          </a:xfrm>
          <a:prstGeom prst="rect">
            <a:avLst/>
          </a:prstGeom>
        </p:spPr>
      </p:pic>
      <p:sp>
        <p:nvSpPr>
          <p:cNvPr id="11" name="Text Placeholder 10"/>
          <p:cNvSpPr>
            <a:spLocks noGrp="1"/>
          </p:cNvSpPr>
          <p:nvPr>
            <p:ph type="body" sz="half" idx="20"/>
          </p:nvPr>
        </p:nvSpPr>
        <p:spPr>
          <a:xfrm>
            <a:off x="8049731" y="3886201"/>
            <a:ext cx="3452445" cy="2332482"/>
          </a:xfrm>
        </p:spPr>
        <p:txBody>
          <a:bodyPr>
            <a:normAutofit/>
          </a:bodyPr>
          <a:lstStyle/>
          <a:p>
            <a:r>
              <a:rPr lang="ro-RO" sz="1000" dirty="0">
                <a:latin typeface="Cambria" panose="02040503050406030204" pitchFamily="18" charset="0"/>
                <a:ea typeface="Cambria" panose="02040503050406030204" pitchFamily="18" charset="0"/>
              </a:rPr>
              <a:t>Formarea cadrelor didactice</a:t>
            </a:r>
          </a:p>
          <a:p>
            <a:pPr marL="285750" indent="-285750">
              <a:buFontTx/>
              <a:buChar char="-"/>
            </a:pPr>
            <a:r>
              <a:rPr lang="ro-RO" sz="1000" dirty="0">
                <a:latin typeface="Cambria" panose="02040503050406030204" pitchFamily="18" charset="0"/>
                <a:ea typeface="Cambria" panose="02040503050406030204" pitchFamily="18" charset="0"/>
              </a:rPr>
              <a:t>Evaluarea cadrelor didactice (profesori metodiști)</a:t>
            </a:r>
          </a:p>
          <a:p>
            <a:pPr marL="285750" indent="-285750">
              <a:buFontTx/>
              <a:buChar char="-"/>
            </a:pPr>
            <a:r>
              <a:rPr lang="ro-RO" sz="1000" dirty="0">
                <a:latin typeface="Cambria" panose="02040503050406030204" pitchFamily="18" charset="0"/>
                <a:ea typeface="Cambria" panose="02040503050406030204" pitchFamily="18" charset="0"/>
              </a:rPr>
              <a:t>Propunerea cursurilor de formare la care trebuie să participe</a:t>
            </a:r>
          </a:p>
          <a:p>
            <a:r>
              <a:rPr lang="ro-RO" sz="1000" dirty="0">
                <a:latin typeface="Cambria" panose="02040503050406030204" pitchFamily="18" charset="0"/>
                <a:ea typeface="Cambria" panose="02040503050406030204" pitchFamily="18" charset="0"/>
              </a:rPr>
              <a:t> -        Stimularea participării cadrelor didactice la proiecte care includ și componenta de formare</a:t>
            </a:r>
          </a:p>
          <a:p>
            <a:pPr marL="171450" indent="-171450">
              <a:buFontTx/>
              <a:buChar char="-"/>
            </a:pPr>
            <a:r>
              <a:rPr lang="ro-RO" sz="1000" dirty="0">
                <a:latin typeface="Cambria" panose="02040503050406030204" pitchFamily="18" charset="0"/>
                <a:ea typeface="Cambria" panose="02040503050406030204" pitchFamily="18" charset="0"/>
              </a:rPr>
              <a:t>    Susținerea pregătirii cadrelor didactice care participă la examenele naționale destinate acestora și la cele pentru obținerea gradelor didactice (mentori/metodiști)</a:t>
            </a:r>
          </a:p>
          <a:p>
            <a:r>
              <a:rPr lang="ro-RO" sz="1000" dirty="0">
                <a:latin typeface="Cambria" panose="02040503050406030204" pitchFamily="18" charset="0"/>
                <a:ea typeface="Cambria" panose="02040503050406030204" pitchFamily="18" charset="0"/>
              </a:rPr>
              <a:t>-      Monitorizarea cadrelor didactice cu performanțe didactice slabe</a:t>
            </a:r>
          </a:p>
          <a:p>
            <a:pPr marL="171450" indent="-171450">
              <a:buFontTx/>
              <a:buChar char="-"/>
            </a:pPr>
            <a:endParaRPr lang="ro-RO" sz="1000" dirty="0">
              <a:latin typeface="Cambria" panose="02040503050406030204" pitchFamily="18" charset="0"/>
              <a:ea typeface="Cambria" panose="02040503050406030204" pitchFamily="18" charset="0"/>
            </a:endParaRPr>
          </a:p>
          <a:p>
            <a:endParaRPr lang="en-US" dirty="0"/>
          </a:p>
        </p:txBody>
      </p:sp>
      <p:pic>
        <p:nvPicPr>
          <p:cNvPr id="16" name="Picture Placeholder 15"/>
          <p:cNvPicPr>
            <a:picLocks noGrp="1" noChangeAspect="1"/>
          </p:cNvPicPr>
          <p:nvPr>
            <p:ph type="pic" idx="15"/>
          </p:nvPr>
        </p:nvPicPr>
        <p:blipFill>
          <a:blip r:embed="rId4">
            <a:extLst>
              <a:ext uri="{28A0092B-C50C-407E-A947-70E740481C1C}">
                <a14:useLocalDpi xmlns:a14="http://schemas.microsoft.com/office/drawing/2010/main" val="0"/>
              </a:ext>
            </a:extLst>
          </a:blip>
          <a:srcRect t="16821" b="16821"/>
          <a:stretch>
            <a:fillRect/>
          </a:stretch>
        </p:blipFill>
        <p:spPr bwMode="auto">
          <a:xfrm>
            <a:off x="599841" y="2057399"/>
            <a:ext cx="3451582" cy="129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21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latin typeface="Cambria" panose="02040503050406030204" pitchFamily="18" charset="0"/>
                <a:ea typeface="Cambria" panose="02040503050406030204" pitchFamily="18" charset="0"/>
              </a:rPr>
              <a:t>PROGRAME SPECIFICE - LIMBI ROMANICE</a:t>
            </a:r>
            <a:endParaRPr lang="en-US"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p:txBody>
          <a:bodyPr/>
          <a:lstStyle/>
          <a:p>
            <a:r>
              <a:rPr lang="ro-RO" b="1" dirty="0">
                <a:latin typeface="Cambria" panose="02040503050406030204" pitchFamily="18" charset="0"/>
                <a:ea typeface="Cambria" panose="02040503050406030204" pitchFamily="18" charset="0"/>
              </a:rPr>
              <a:t>Învățământul bilingv - limba franceză:</a:t>
            </a:r>
            <a:endParaRPr lang="en-US" b="1" dirty="0">
              <a:latin typeface="Cambria" panose="02040503050406030204" pitchFamily="18" charset="0"/>
              <a:ea typeface="Cambria" panose="02040503050406030204" pitchFamily="18" charset="0"/>
            </a:endParaRPr>
          </a:p>
        </p:txBody>
      </p:sp>
      <p:pic>
        <p:nvPicPr>
          <p:cNvPr id="12" name="Picture Placeholder 11"/>
          <p:cNvPicPr>
            <a:picLocks noGrp="1" noChangeAspect="1"/>
          </p:cNvPicPr>
          <p:nvPr>
            <p:ph type="pic" idx="15"/>
          </p:nvPr>
        </p:nvPicPr>
        <p:blipFill>
          <a:blip r:embed="rId2" cstate="print">
            <a:extLst>
              <a:ext uri="{28A0092B-C50C-407E-A947-70E740481C1C}">
                <a14:useLocalDpi xmlns:a14="http://schemas.microsoft.com/office/drawing/2010/main" val="0"/>
              </a:ext>
            </a:extLst>
          </a:blip>
          <a:srcRect t="16673" b="16673"/>
          <a:stretch>
            <a:fillRect/>
          </a:stretch>
        </p:blipFill>
        <p:spPr/>
      </p:pic>
      <p:sp>
        <p:nvSpPr>
          <p:cNvPr id="5" name="Text Placeholder 4"/>
          <p:cNvSpPr>
            <a:spLocks noGrp="1"/>
          </p:cNvSpPr>
          <p:nvPr>
            <p:ph type="body" sz="half" idx="18"/>
          </p:nvPr>
        </p:nvSpPr>
        <p:spPr/>
        <p:txBody>
          <a:bodyPr>
            <a:normAutofit fontScale="70000" lnSpcReduction="20000"/>
          </a:bodyPr>
          <a:lstStyle/>
          <a:p>
            <a:r>
              <a:rPr lang="en-US" dirty="0"/>
              <a:t>● </a:t>
            </a:r>
            <a:r>
              <a:rPr lang="en-US" sz="1500" dirty="0" err="1">
                <a:latin typeface="Cambria" panose="02040503050406030204" pitchFamily="18" charset="0"/>
                <a:ea typeface="Cambria" panose="02040503050406030204" pitchFamily="18" charset="0"/>
              </a:rPr>
              <a:t>Anexele</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nr</a:t>
            </a:r>
            <a:r>
              <a:rPr lang="en-US" sz="1500" dirty="0">
                <a:latin typeface="Cambria" panose="02040503050406030204" pitchFamily="18" charset="0"/>
                <a:ea typeface="Cambria" panose="02040503050406030204" pitchFamily="18" charset="0"/>
              </a:rPr>
              <a:t>. 1, 2 </a:t>
            </a:r>
            <a:r>
              <a:rPr lang="en-US" sz="1500" dirty="0" err="1">
                <a:latin typeface="Cambria" panose="02040503050406030204" pitchFamily="18" charset="0"/>
                <a:ea typeface="Cambria" panose="02040503050406030204" pitchFamily="18" charset="0"/>
              </a:rPr>
              <a:t>și</a:t>
            </a:r>
            <a:r>
              <a:rPr lang="en-US" sz="1500" dirty="0">
                <a:latin typeface="Cambria" panose="02040503050406030204" pitchFamily="18" charset="0"/>
                <a:ea typeface="Cambria" panose="02040503050406030204" pitchFamily="18" charset="0"/>
              </a:rPr>
              <a:t> 3 la </a:t>
            </a:r>
            <a:r>
              <a:rPr lang="en-US" sz="1500" dirty="0" err="1">
                <a:latin typeface="Cambria" panose="02040503050406030204" pitchFamily="18" charset="0"/>
                <a:ea typeface="Cambria" panose="02040503050406030204" pitchFamily="18" charset="0"/>
              </a:rPr>
              <a:t>Ordinul</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ministrului</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nr</a:t>
            </a:r>
            <a:r>
              <a:rPr lang="en-US" sz="1500" dirty="0">
                <a:latin typeface="Cambria" panose="02040503050406030204" pitchFamily="18" charset="0"/>
                <a:ea typeface="Cambria" panose="02040503050406030204" pitchFamily="18" charset="0"/>
              </a:rPr>
              <a:t>. 5241/01.09.2008 </a:t>
            </a:r>
            <a:r>
              <a:rPr lang="en-US" sz="1500" dirty="0" err="1">
                <a:latin typeface="Cambria" panose="02040503050406030204" pitchFamily="18" charset="0"/>
                <a:ea typeface="Cambria" panose="02040503050406030204" pitchFamily="18" charset="0"/>
              </a:rPr>
              <a:t>privind</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aprobarea</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Programelor</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şcolare</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pentru</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învăţământul</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liceal</a:t>
            </a:r>
            <a:r>
              <a:rPr lang="en-US" sz="1500" dirty="0">
                <a:latin typeface="Cambria" panose="02040503050406030204" pitchFamily="18" charset="0"/>
                <a:ea typeface="Cambria" panose="02040503050406030204" pitchFamily="18" charset="0"/>
              </a:rPr>
              <a:t> –</a:t>
            </a:r>
          </a:p>
          <a:p>
            <a:r>
              <a:rPr lang="en-US" sz="1500" dirty="0" err="1">
                <a:latin typeface="Cambria" panose="02040503050406030204" pitchFamily="18" charset="0"/>
                <a:ea typeface="Cambria" panose="02040503050406030204" pitchFamily="18" charset="0"/>
              </a:rPr>
              <a:t>clase</a:t>
            </a:r>
            <a:r>
              <a:rPr lang="en-US" sz="1500" dirty="0">
                <a:latin typeface="Cambria" panose="02040503050406030204" pitchFamily="18" charset="0"/>
                <a:ea typeface="Cambria" panose="02040503050406030204" pitchFamily="18" charset="0"/>
              </a:rPr>
              <a:t> cu program de </a:t>
            </a:r>
            <a:r>
              <a:rPr lang="en-US" sz="1500" dirty="0" err="1">
                <a:latin typeface="Cambria" panose="02040503050406030204" pitchFamily="18" charset="0"/>
                <a:ea typeface="Cambria" panose="02040503050406030204" pitchFamily="18" charset="0"/>
              </a:rPr>
              <a:t>studiu</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în</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regim</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bilingv</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limba</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franceză</a:t>
            </a:r>
            <a:r>
              <a:rPr lang="en-US" sz="1500" dirty="0">
                <a:latin typeface="Cambria" panose="02040503050406030204" pitchFamily="18" charset="0"/>
                <a:ea typeface="Cambria" panose="02040503050406030204" pitchFamily="18" charset="0"/>
              </a:rPr>
              <a:t>, la </a:t>
            </a:r>
            <a:r>
              <a:rPr lang="en-US" sz="1500" dirty="0" err="1">
                <a:latin typeface="Cambria" panose="02040503050406030204" pitchFamily="18" charset="0"/>
                <a:ea typeface="Cambria" panose="02040503050406030204" pitchFamily="18" charset="0"/>
              </a:rPr>
              <a:t>disciplinele</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Geografia</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Franţei</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clasa</a:t>
            </a:r>
            <a:r>
              <a:rPr lang="en-US" sz="1500" dirty="0">
                <a:latin typeface="Cambria" panose="02040503050406030204" pitchFamily="18" charset="0"/>
                <a:ea typeface="Cambria" panose="02040503050406030204" pitchFamily="18" charset="0"/>
              </a:rPr>
              <a:t> a IX-a; </a:t>
            </a:r>
            <a:r>
              <a:rPr lang="en-US" sz="1500" dirty="0" err="1">
                <a:latin typeface="Cambria" panose="02040503050406030204" pitchFamily="18" charset="0"/>
                <a:ea typeface="Cambria" panose="02040503050406030204" pitchFamily="18" charset="0"/>
              </a:rPr>
              <a:t>Istoria</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Franţei</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clasa</a:t>
            </a:r>
            <a:r>
              <a:rPr lang="en-US" sz="1500" dirty="0">
                <a:latin typeface="Cambria" panose="02040503050406030204" pitchFamily="18" charset="0"/>
                <a:ea typeface="Cambria" panose="02040503050406030204" pitchFamily="18" charset="0"/>
              </a:rPr>
              <a:t> a X-a,</a:t>
            </a:r>
          </a:p>
          <a:p>
            <a:r>
              <a:rPr lang="en-US" sz="1500" dirty="0" err="1">
                <a:latin typeface="Cambria" panose="02040503050406030204" pitchFamily="18" charset="0"/>
                <a:ea typeface="Cambria" panose="02040503050406030204" pitchFamily="18" charset="0"/>
              </a:rPr>
              <a:t>Elemente</a:t>
            </a:r>
            <a:r>
              <a:rPr lang="en-US" sz="1500" dirty="0">
                <a:latin typeface="Cambria" panose="02040503050406030204" pitchFamily="18" charset="0"/>
                <a:ea typeface="Cambria" panose="02040503050406030204" pitchFamily="18" charset="0"/>
              </a:rPr>
              <a:t> de </a:t>
            </a:r>
            <a:r>
              <a:rPr lang="en-US" sz="1500" dirty="0" err="1">
                <a:latin typeface="Cambria" panose="02040503050406030204" pitchFamily="18" charset="0"/>
                <a:ea typeface="Cambria" panose="02040503050406030204" pitchFamily="18" charset="0"/>
              </a:rPr>
              <a:t>cultură</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şi</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civilizaţie</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franceză</a:t>
            </a:r>
            <a:r>
              <a:rPr lang="en-US" sz="1500" dirty="0">
                <a:latin typeface="Cambria" panose="02040503050406030204" pitchFamily="18" charset="0"/>
                <a:ea typeface="Cambria" panose="02040503050406030204" pitchFamily="18" charset="0"/>
              </a:rPr>
              <a:t>, </a:t>
            </a:r>
            <a:r>
              <a:rPr lang="en-US" sz="1500" dirty="0" err="1">
                <a:latin typeface="Cambria" panose="02040503050406030204" pitchFamily="18" charset="0"/>
                <a:ea typeface="Cambria" panose="02040503050406030204" pitchFamily="18" charset="0"/>
              </a:rPr>
              <a:t>clasa</a:t>
            </a:r>
            <a:r>
              <a:rPr lang="en-US" sz="1500" dirty="0">
                <a:latin typeface="Cambria" panose="02040503050406030204" pitchFamily="18" charset="0"/>
                <a:ea typeface="Cambria" panose="02040503050406030204" pitchFamily="18" charset="0"/>
              </a:rPr>
              <a:t> a XI-a </a:t>
            </a:r>
            <a:r>
              <a:rPr lang="en-US" sz="1500" dirty="0" err="1">
                <a:latin typeface="Cambria" panose="02040503050406030204" pitchFamily="18" charset="0"/>
                <a:ea typeface="Cambria" panose="02040503050406030204" pitchFamily="18" charset="0"/>
              </a:rPr>
              <a:t>şi</a:t>
            </a:r>
            <a:r>
              <a:rPr lang="en-US" sz="1500" dirty="0">
                <a:latin typeface="Cambria" panose="02040503050406030204" pitchFamily="18" charset="0"/>
                <a:ea typeface="Cambria" panose="02040503050406030204" pitchFamily="18" charset="0"/>
              </a:rPr>
              <a:t> a XII-a</a:t>
            </a:r>
          </a:p>
        </p:txBody>
      </p:sp>
      <p:sp>
        <p:nvSpPr>
          <p:cNvPr id="6" name="Text Placeholder 5"/>
          <p:cNvSpPr>
            <a:spLocks noGrp="1"/>
          </p:cNvSpPr>
          <p:nvPr>
            <p:ph type="body" sz="quarter" idx="3"/>
          </p:nvPr>
        </p:nvSpPr>
        <p:spPr/>
        <p:txBody>
          <a:bodyPr/>
          <a:lstStyle/>
          <a:p>
            <a:r>
              <a:rPr lang="en-US" b="1" dirty="0" err="1">
                <a:latin typeface="Cambria" panose="02040503050406030204" pitchFamily="18" charset="0"/>
                <a:ea typeface="Cambria" panose="02040503050406030204" pitchFamily="18" charset="0"/>
              </a:rPr>
              <a:t>Învățământul</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bilingv</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francofon</a:t>
            </a:r>
            <a:r>
              <a:rPr lang="en-US" dirty="0"/>
              <a:t>:</a:t>
            </a:r>
          </a:p>
        </p:txBody>
      </p:sp>
      <p:sp>
        <p:nvSpPr>
          <p:cNvPr id="8" name="Text Placeholder 7"/>
          <p:cNvSpPr>
            <a:spLocks noGrp="1"/>
          </p:cNvSpPr>
          <p:nvPr>
            <p:ph type="body" sz="half" idx="19"/>
          </p:nvPr>
        </p:nvSpPr>
        <p:spPr>
          <a:xfrm>
            <a:off x="4374264" y="4873763"/>
            <a:ext cx="3448935" cy="1527037"/>
          </a:xfrm>
        </p:spPr>
        <p:txBody>
          <a:bodyPr>
            <a:normAutofit fontScale="40000" lnSpcReduction="20000"/>
          </a:bodyPr>
          <a:lstStyle/>
          <a:p>
            <a:r>
              <a:rPr lang="en-US" sz="2500" dirty="0" err="1">
                <a:latin typeface="Cambria" panose="02040503050406030204" pitchFamily="18" charset="0"/>
                <a:ea typeface="Cambria" panose="02040503050406030204" pitchFamily="18" charset="0"/>
              </a:rPr>
              <a:t>Ordinul</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ministrului</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educației</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cercetării</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tineretului</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și</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sportului</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nr</a:t>
            </a:r>
            <a:r>
              <a:rPr lang="en-US" sz="2500" dirty="0">
                <a:latin typeface="Cambria" panose="02040503050406030204" pitchFamily="18" charset="0"/>
                <a:ea typeface="Cambria" panose="02040503050406030204" pitchFamily="18" charset="0"/>
              </a:rPr>
              <a:t>. 5348/ 07.09.2011 </a:t>
            </a:r>
            <a:r>
              <a:rPr lang="en-US" sz="2500" dirty="0" err="1">
                <a:latin typeface="Cambria" panose="02040503050406030204" pitchFamily="18" charset="0"/>
                <a:ea typeface="Cambria" panose="02040503050406030204" pitchFamily="18" charset="0"/>
              </a:rPr>
              <a:t>privind</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aprobarea</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Programelor</a:t>
            </a:r>
            <a:r>
              <a:rPr lang="en-US" sz="2500" dirty="0">
                <a:latin typeface="Cambria" panose="02040503050406030204" pitchFamily="18" charset="0"/>
                <a:ea typeface="Cambria" panose="02040503050406030204" pitchFamily="18" charset="0"/>
              </a:rPr>
              <a:t> de </a:t>
            </a:r>
            <a:r>
              <a:rPr lang="en-US" sz="2500" dirty="0" err="1">
                <a:latin typeface="Cambria" panose="02040503050406030204" pitchFamily="18" charset="0"/>
                <a:ea typeface="Cambria" panose="02040503050406030204" pitchFamily="18" charset="0"/>
              </a:rPr>
              <a:t>Limbă</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și</a:t>
            </a:r>
            <a:endParaRPr lang="en-US" sz="2500" dirty="0">
              <a:latin typeface="Cambria" panose="02040503050406030204" pitchFamily="18" charset="0"/>
              <a:ea typeface="Cambria" panose="02040503050406030204" pitchFamily="18" charset="0"/>
            </a:endParaRPr>
          </a:p>
          <a:p>
            <a:r>
              <a:rPr lang="en-US" sz="2500" dirty="0" err="1">
                <a:latin typeface="Cambria" panose="02040503050406030204" pitchFamily="18" charset="0"/>
                <a:ea typeface="Cambria" panose="02040503050406030204" pitchFamily="18" charset="0"/>
              </a:rPr>
              <a:t>civilizație</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franceză</a:t>
            </a:r>
            <a:r>
              <a:rPr lang="en-US" sz="2500" dirty="0">
                <a:latin typeface="Cambria" panose="02040503050406030204" pitchFamily="18" charset="0"/>
                <a:ea typeface="Cambria" panose="02040503050406030204" pitchFamily="18" charset="0"/>
              </a:rPr>
              <a:t> – curriculum </a:t>
            </a:r>
            <a:r>
              <a:rPr lang="en-US" sz="2500" dirty="0" err="1">
                <a:latin typeface="Cambria" panose="02040503050406030204" pitchFamily="18" charset="0"/>
                <a:ea typeface="Cambria" panose="02040503050406030204" pitchFamily="18" charset="0"/>
              </a:rPr>
              <a:t>diferențiat</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clasele</a:t>
            </a:r>
            <a:r>
              <a:rPr lang="en-US" sz="2500" dirty="0">
                <a:latin typeface="Cambria" panose="02040503050406030204" pitchFamily="18" charset="0"/>
                <a:ea typeface="Cambria" panose="02040503050406030204" pitchFamily="18" charset="0"/>
              </a:rPr>
              <a:t> a IX- a – a XII-a) </a:t>
            </a:r>
            <a:r>
              <a:rPr lang="en-US" sz="2500" dirty="0" err="1">
                <a:latin typeface="Cambria" panose="02040503050406030204" pitchFamily="18" charset="0"/>
                <a:ea typeface="Cambria" panose="02040503050406030204" pitchFamily="18" charset="0"/>
              </a:rPr>
              <a:t>și</a:t>
            </a:r>
            <a:r>
              <a:rPr lang="en-US" sz="2500" dirty="0">
                <a:latin typeface="Cambria" panose="02040503050406030204" pitchFamily="18" charset="0"/>
                <a:ea typeface="Cambria" panose="02040503050406030204" pitchFamily="18" charset="0"/>
              </a:rPr>
              <a:t> a </a:t>
            </a:r>
            <a:r>
              <a:rPr lang="en-US" sz="2500" dirty="0" err="1">
                <a:latin typeface="Cambria" panose="02040503050406030204" pitchFamily="18" charset="0"/>
                <a:ea typeface="Cambria" panose="02040503050406030204" pitchFamily="18" charset="0"/>
              </a:rPr>
              <a:t>Programelor</a:t>
            </a:r>
            <a:r>
              <a:rPr lang="en-US" sz="2500" dirty="0">
                <a:latin typeface="Cambria" panose="02040503050406030204" pitchFamily="18" charset="0"/>
                <a:ea typeface="Cambria" panose="02040503050406030204" pitchFamily="18" charset="0"/>
              </a:rPr>
              <a:t> de Discipline non </a:t>
            </a:r>
            <a:r>
              <a:rPr lang="en-US" sz="2500" dirty="0" err="1">
                <a:latin typeface="Cambria" panose="02040503050406030204" pitchFamily="18" charset="0"/>
                <a:ea typeface="Cambria" panose="02040503050406030204" pitchFamily="18" charset="0"/>
              </a:rPr>
              <a:t>lingvistice</a:t>
            </a:r>
            <a:r>
              <a:rPr lang="en-US" sz="2500" dirty="0">
                <a:latin typeface="Cambria" panose="02040503050406030204" pitchFamily="18" charset="0"/>
                <a:ea typeface="Cambria" panose="02040503050406030204" pitchFamily="18" charset="0"/>
              </a:rPr>
              <a:t> – curriculum </a:t>
            </a:r>
            <a:r>
              <a:rPr lang="en-US" sz="2500" dirty="0" err="1">
                <a:latin typeface="Cambria" panose="02040503050406030204" pitchFamily="18" charset="0"/>
                <a:ea typeface="Cambria" panose="02040503050406030204" pitchFamily="18" charset="0"/>
              </a:rPr>
              <a:t>diferențiat</a:t>
            </a:r>
            <a:endParaRPr lang="en-US" sz="2500" dirty="0">
              <a:latin typeface="Cambria" panose="02040503050406030204" pitchFamily="18" charset="0"/>
              <a:ea typeface="Cambria" panose="02040503050406030204" pitchFamily="18" charset="0"/>
            </a:endParaRPr>
          </a:p>
          <a:p>
            <a:r>
              <a:rPr lang="en-US" sz="2500" dirty="0">
                <a:latin typeface="Cambria" panose="02040503050406030204" pitchFamily="18" charset="0"/>
                <a:ea typeface="Cambria" panose="02040503050406030204" pitchFamily="18" charset="0"/>
              </a:rPr>
              <a:t>(</a:t>
            </a:r>
            <a:r>
              <a:rPr lang="en-US" sz="2500" dirty="0" err="1">
                <a:latin typeface="Cambria" panose="02040503050406030204" pitchFamily="18" charset="0"/>
                <a:ea typeface="Cambria" panose="02040503050406030204" pitchFamily="18" charset="0"/>
              </a:rPr>
              <a:t>clasele</a:t>
            </a:r>
            <a:r>
              <a:rPr lang="en-US" sz="2500" dirty="0">
                <a:latin typeface="Cambria" panose="02040503050406030204" pitchFamily="18" charset="0"/>
                <a:ea typeface="Cambria" panose="02040503050406030204" pitchFamily="18" charset="0"/>
              </a:rPr>
              <a:t> a XI-a </a:t>
            </a:r>
            <a:r>
              <a:rPr lang="en-US" sz="2500" dirty="0" err="1">
                <a:latin typeface="Cambria" panose="02040503050406030204" pitchFamily="18" charset="0"/>
                <a:ea typeface="Cambria" panose="02040503050406030204" pitchFamily="18" charset="0"/>
              </a:rPr>
              <a:t>și</a:t>
            </a:r>
            <a:r>
              <a:rPr lang="en-US" sz="2500" dirty="0">
                <a:latin typeface="Cambria" panose="02040503050406030204" pitchFamily="18" charset="0"/>
                <a:ea typeface="Cambria" panose="02040503050406030204" pitchFamily="18" charset="0"/>
              </a:rPr>
              <a:t> a XII-a) </a:t>
            </a:r>
            <a:r>
              <a:rPr lang="en-US" sz="2500" dirty="0" err="1">
                <a:latin typeface="Cambria" panose="02040503050406030204" pitchFamily="18" charset="0"/>
                <a:ea typeface="Cambria" panose="02040503050406030204" pitchFamily="18" charset="0"/>
              </a:rPr>
              <a:t>pentru</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elevii</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secțiilor</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bilingve</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francofone</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incluse</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în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proiectul</a:t>
            </a:r>
            <a:r>
              <a:rPr lang="en-US" sz="2500" dirty="0">
                <a:latin typeface="Cambria" panose="02040503050406030204" pitchFamily="18" charset="0"/>
                <a:ea typeface="Cambria" panose="02040503050406030204" pitchFamily="18" charset="0"/>
              </a:rPr>
              <a:t> bilateral </a:t>
            </a:r>
            <a:r>
              <a:rPr lang="en-US" sz="2500" dirty="0" err="1">
                <a:latin typeface="Cambria" panose="02040503050406030204" pitchFamily="18" charset="0"/>
                <a:ea typeface="Cambria" panose="02040503050406030204" pitchFamily="18" charset="0"/>
              </a:rPr>
              <a:t>franco-român</a:t>
            </a:r>
            <a:r>
              <a:rPr lang="en-US" sz="2500" dirty="0">
                <a:latin typeface="Cambria" panose="02040503050406030204" pitchFamily="18" charset="0"/>
                <a:ea typeface="Cambria" panose="02040503050406030204" pitchFamily="18" charset="0"/>
              </a:rPr>
              <a:t> “De la </a:t>
            </a:r>
            <a:r>
              <a:rPr lang="en-US" sz="2500" dirty="0" err="1">
                <a:latin typeface="Cambria" panose="02040503050406030204" pitchFamily="18" charset="0"/>
                <a:ea typeface="Cambria" panose="02040503050406030204" pitchFamily="18" charset="0"/>
              </a:rPr>
              <a:t>învățământul</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bilingv</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către</a:t>
            </a:r>
            <a:r>
              <a:rPr lang="ro-RO"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filierele</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universitare</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francofone</a:t>
            </a:r>
            <a:r>
              <a:rPr lang="en-US" dirty="0"/>
              <a:t>”</a:t>
            </a:r>
          </a:p>
        </p:txBody>
      </p:sp>
      <p:sp>
        <p:nvSpPr>
          <p:cNvPr id="9" name="Text Placeholder 8"/>
          <p:cNvSpPr>
            <a:spLocks noGrp="1"/>
          </p:cNvSpPr>
          <p:nvPr>
            <p:ph type="body" sz="quarter" idx="13"/>
          </p:nvPr>
        </p:nvSpPr>
        <p:spPr/>
        <p:txBody>
          <a:bodyPr/>
          <a:lstStyle/>
          <a:p>
            <a:r>
              <a:rPr lang="en-US" b="1" dirty="0" err="1">
                <a:latin typeface="Cambria" panose="02040503050406030204" pitchFamily="18" charset="0"/>
                <a:ea typeface="Cambria" panose="02040503050406030204" pitchFamily="18" charset="0"/>
              </a:rPr>
              <a:t>Învățământul</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bilingv</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spaniol</a:t>
            </a:r>
            <a:r>
              <a:rPr lang="en-US" dirty="0"/>
              <a:t>:</a:t>
            </a:r>
          </a:p>
        </p:txBody>
      </p:sp>
      <p:sp>
        <p:nvSpPr>
          <p:cNvPr id="11" name="Text Placeholder 10"/>
          <p:cNvSpPr>
            <a:spLocks noGrp="1"/>
          </p:cNvSpPr>
          <p:nvPr>
            <p:ph type="body" sz="half" idx="20"/>
          </p:nvPr>
        </p:nvSpPr>
        <p:spPr/>
        <p:txBody>
          <a:bodyPr>
            <a:normAutofit lnSpcReduction="10000"/>
          </a:bodyPr>
          <a:lstStyle/>
          <a:p>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Ordinul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ministrului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educaţiei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cercetării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şi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inovării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nr</a:t>
            </a:r>
            <a:r>
              <a:rPr lang="en-US" dirty="0">
                <a:latin typeface="Cambria" panose="02040503050406030204" pitchFamily="18" charset="0"/>
                <a:ea typeface="Cambria" panose="02040503050406030204" pitchFamily="18" charset="0"/>
              </a:rPr>
              <a:t>. 4354/2009 – Art. 4: </a:t>
            </a:r>
            <a:r>
              <a:rPr lang="en-US" dirty="0" err="1">
                <a:latin typeface="Cambria" panose="02040503050406030204" pitchFamily="18" charset="0"/>
                <a:ea typeface="Cambria" panose="02040503050406030204" pitchFamily="18" charset="0"/>
              </a:rPr>
              <a:t>Programa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şcolară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pentru</a:t>
            </a:r>
            <a:r>
              <a:rPr lang="en-US" dirty="0">
                <a:latin typeface="Cambria" panose="02040503050406030204" pitchFamily="18" charset="0"/>
                <a:ea typeface="Cambria" panose="02040503050406030204" pitchFamily="18" charset="0"/>
              </a:rPr>
              <a:t> </a:t>
            </a:r>
            <a:r>
              <a:rPr lang="en-US" sz="1000" dirty="0" err="1">
                <a:latin typeface="Cambria" panose="02040503050406030204" pitchFamily="18" charset="0"/>
                <a:ea typeface="Cambria" panose="02040503050406030204" pitchFamily="18" charset="0"/>
              </a:rPr>
              <a:t>secţiile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bilingve</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Limba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spaniolă</a:t>
            </a:r>
            <a:r>
              <a:rPr lang="en-US" dirty="0">
                <a:latin typeface="Cambria" panose="02040503050406030204" pitchFamily="18" charset="0"/>
                <a:ea typeface="Cambria" panose="02040503050406030204" pitchFamily="18" charset="0"/>
              </a:rPr>
              <a:t> -</a:t>
            </a:r>
          </a:p>
          <a:p>
            <a:r>
              <a:rPr lang="en-US" dirty="0" err="1">
                <a:latin typeface="Cambria" panose="02040503050406030204" pitchFamily="18" charset="0"/>
                <a:ea typeface="Cambria" panose="02040503050406030204" pitchFamily="18" charset="0"/>
              </a:rPr>
              <a:t>Cultură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şi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civilizaţie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spaniolă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pentru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examenul</a:t>
            </a:r>
            <a:r>
              <a:rPr lang="en-US" dirty="0">
                <a:latin typeface="Cambria" panose="02040503050406030204" pitchFamily="18" charset="0"/>
                <a:ea typeface="Cambria" panose="02040503050406030204" pitchFamily="18" charset="0"/>
              </a:rPr>
              <a:t> de </a:t>
            </a:r>
            <a:r>
              <a:rPr lang="en-US" dirty="0" err="1">
                <a:latin typeface="Cambria" panose="02040503050406030204" pitchFamily="18" charset="0"/>
                <a:ea typeface="Cambria" panose="02040503050406030204" pitchFamily="18" charset="0"/>
              </a:rPr>
              <a:t>bacalaureat</a:t>
            </a:r>
            <a:endParaRPr lang="en-US" dirty="0">
              <a:latin typeface="Cambria" panose="02040503050406030204" pitchFamily="18" charset="0"/>
              <a:ea typeface="Cambria" panose="02040503050406030204" pitchFamily="18" charset="0"/>
            </a:endParaRPr>
          </a:p>
        </p:txBody>
      </p:sp>
      <p:pic>
        <p:nvPicPr>
          <p:cNvPr id="16" name="Picture Placeholder 15"/>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t="18534" b="18534"/>
          <a:stretch>
            <a:fillRect/>
          </a:stretch>
        </p:blipFill>
        <p:spPr/>
      </p:pic>
      <p:pic>
        <p:nvPicPr>
          <p:cNvPr id="15" name="Picture Placeholder 12"/>
          <p:cNvPicPr>
            <a:picLocks noGrp="1" noChangeAspect="1"/>
          </p:cNvPicPr>
          <p:nvPr>
            <p:ph type="pic" idx="22"/>
          </p:nvPr>
        </p:nvPicPr>
        <p:blipFill>
          <a:blip r:embed="rId4" cstate="print">
            <a:extLst>
              <a:ext uri="{28A0092B-C50C-407E-A947-70E740481C1C}">
                <a14:useLocalDpi xmlns:a14="http://schemas.microsoft.com/office/drawing/2010/main" val="0"/>
              </a:ext>
            </a:extLst>
          </a:blip>
          <a:srcRect t="9863" b="9863"/>
          <a:stretch>
            <a:fillRect/>
          </a:stretch>
        </p:blipFill>
        <p:spPr/>
      </p:pic>
    </p:spTree>
    <p:extLst>
      <p:ext uri="{BB962C8B-B14F-4D97-AF65-F5344CB8AC3E}">
        <p14:creationId xmlns:p14="http://schemas.microsoft.com/office/powerpoint/2010/main" val="76989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latin typeface="Cambria" panose="02040503050406030204" pitchFamily="18" charset="0"/>
                <a:ea typeface="Cambria" panose="02040503050406030204" pitchFamily="18" charset="0"/>
              </a:rPr>
              <a:t>PROGRAME SPECIFICE - LIMBI ROMANICE</a:t>
            </a:r>
            <a:endParaRPr lang="en-US" dirty="0"/>
          </a:p>
        </p:txBody>
      </p:sp>
      <p:sp>
        <p:nvSpPr>
          <p:cNvPr id="3" name="Text Placeholder 2"/>
          <p:cNvSpPr>
            <a:spLocks noGrp="1"/>
          </p:cNvSpPr>
          <p:nvPr>
            <p:ph type="body" idx="1"/>
          </p:nvPr>
        </p:nvSpPr>
        <p:spPr>
          <a:xfrm>
            <a:off x="781235" y="2057400"/>
            <a:ext cx="5079991" cy="823912"/>
          </a:xfrm>
        </p:spPr>
        <p:txBody>
          <a:bodyPr/>
          <a:lstStyle/>
          <a:p>
            <a:endParaRPr lang="en-US" dirty="0"/>
          </a:p>
        </p:txBody>
      </p:sp>
      <p:sp>
        <p:nvSpPr>
          <p:cNvPr id="4" name="Content Placeholder 3"/>
          <p:cNvSpPr>
            <a:spLocks noGrp="1"/>
          </p:cNvSpPr>
          <p:nvPr>
            <p:ph sz="half" idx="2"/>
          </p:nvPr>
        </p:nvSpPr>
        <p:spPr>
          <a:xfrm>
            <a:off x="685800" y="3516005"/>
            <a:ext cx="5311775" cy="2702680"/>
          </a:xfrm>
        </p:spPr>
        <p:txBody>
          <a:bodyPr>
            <a:normAutofit/>
          </a:bodyPr>
          <a:lstStyle/>
          <a:p>
            <a:r>
              <a:rPr lang="en-US" sz="2400" b="1" dirty="0" err="1">
                <a:latin typeface="Cambria" panose="02040503050406030204" pitchFamily="18" charset="0"/>
                <a:ea typeface="Cambria" panose="02040503050406030204" pitchFamily="18" charset="0"/>
              </a:rPr>
              <a:t>Învățământul</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bilingv</a:t>
            </a:r>
            <a:r>
              <a:rPr lang="en-US" sz="2400" b="1"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limba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italiană</a:t>
            </a:r>
            <a:endParaRPr lang="ro-RO" sz="2400" b="1"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Ordinul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ministrului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educației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naționale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nr</a:t>
            </a:r>
            <a:r>
              <a:rPr lang="en-US" dirty="0">
                <a:latin typeface="Cambria" panose="02040503050406030204" pitchFamily="18" charset="0"/>
                <a:ea typeface="Cambria" panose="02040503050406030204" pitchFamily="18" charset="0"/>
              </a:rPr>
              <a:t>. 5023/12.09.2013 </a:t>
            </a:r>
            <a:r>
              <a:rPr lang="en-US" dirty="0" err="1">
                <a:latin typeface="Cambria" panose="02040503050406030204" pitchFamily="18" charset="0"/>
                <a:ea typeface="Cambria" panose="02040503050406030204" pitchFamily="18" charset="0"/>
              </a:rPr>
              <a:t>privind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aprobarea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Programelor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școlare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pentru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învățământul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liceal</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clase</a:t>
            </a:r>
            <a:r>
              <a:rPr lang="en-US" dirty="0">
                <a:latin typeface="Cambria" panose="02040503050406030204" pitchFamily="18" charset="0"/>
                <a:ea typeface="Cambria" panose="02040503050406030204" pitchFamily="18" charset="0"/>
              </a:rPr>
              <a:t> cu</a:t>
            </a:r>
            <a:r>
              <a:rPr lang="ro-RO"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program de </a:t>
            </a:r>
            <a:r>
              <a:rPr lang="en-US" dirty="0" err="1">
                <a:latin typeface="Cambria" panose="02040503050406030204" pitchFamily="18" charset="0"/>
                <a:ea typeface="Cambria" panose="02040503050406030204" pitchFamily="18" charset="0"/>
              </a:rPr>
              <a:t>studiu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în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regim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bilingv</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limba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italiană</a:t>
            </a:r>
            <a:r>
              <a:rPr lang="en-US" dirty="0">
                <a:latin typeface="Cambria" panose="02040503050406030204" pitchFamily="18" charset="0"/>
                <a:ea typeface="Cambria" panose="02040503050406030204" pitchFamily="18" charset="0"/>
              </a:rPr>
              <a:t>, la </a:t>
            </a:r>
            <a:r>
              <a:rPr lang="en-US" dirty="0" err="1">
                <a:latin typeface="Cambria" panose="02040503050406030204" pitchFamily="18" charset="0"/>
                <a:ea typeface="Cambria" panose="02040503050406030204" pitchFamily="18" charset="0"/>
              </a:rPr>
              <a:t>disciplina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Limba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italiană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clasele</a:t>
            </a:r>
            <a:r>
              <a:rPr lang="en-US" dirty="0">
                <a:latin typeface="Cambria" panose="02040503050406030204" pitchFamily="18" charset="0"/>
                <a:ea typeface="Cambria" panose="02040503050406030204" pitchFamily="18" charset="0"/>
              </a:rPr>
              <a:t> a IX-a – a XII-a</a:t>
            </a:r>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6205490" y="3382392"/>
            <a:ext cx="5300709" cy="2836293"/>
          </a:xfrm>
        </p:spPr>
        <p:txBody>
          <a:bodyPr>
            <a:normAutofit fontScale="47500" lnSpcReduction="20000"/>
          </a:bodyPr>
          <a:lstStyle/>
          <a:p>
            <a:pPr>
              <a:lnSpc>
                <a:spcPct val="110000"/>
              </a:lnSpc>
            </a:pPr>
            <a:r>
              <a:rPr lang="en-US" sz="4400" b="1" dirty="0" err="1">
                <a:latin typeface="Cambria" panose="02040503050406030204" pitchFamily="18" charset="0"/>
                <a:ea typeface="Cambria" panose="02040503050406030204" pitchFamily="18" charset="0"/>
              </a:rPr>
              <a:t>Învățământul</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bilingv</a:t>
            </a:r>
            <a:r>
              <a:rPr lang="en-US" sz="4400" b="1" dirty="0">
                <a:latin typeface="Cambria" panose="02040503050406030204" pitchFamily="18" charset="0"/>
                <a:ea typeface="Cambria" panose="02040503050406030204" pitchFamily="18" charset="0"/>
              </a:rPr>
              <a:t> - </a:t>
            </a:r>
            <a:r>
              <a:rPr lang="en-US" sz="4400" b="1" dirty="0" err="1">
                <a:latin typeface="Cambria" panose="02040503050406030204" pitchFamily="18" charset="0"/>
                <a:ea typeface="Cambria" panose="02040503050406030204" pitchFamily="18" charset="0"/>
              </a:rPr>
              <a:t>limba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portugheză</a:t>
            </a:r>
            <a:endParaRPr lang="en-US" sz="4400" b="1" dirty="0">
              <a:latin typeface="Cambria" panose="02040503050406030204" pitchFamily="18" charset="0"/>
              <a:ea typeface="Cambria" panose="02040503050406030204" pitchFamily="18" charset="0"/>
            </a:endParaRPr>
          </a:p>
          <a:p>
            <a:endParaRPr lang="en-US" dirty="0"/>
          </a:p>
          <a:p>
            <a:pPr marL="0" indent="0">
              <a:lnSpc>
                <a:spcPct val="110000"/>
              </a:lnSpc>
              <a:buNone/>
            </a:pPr>
            <a:r>
              <a:rPr lang="en-US" sz="24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Ordinul</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ministrului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educației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naționale</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nr</a:t>
            </a:r>
            <a:r>
              <a:rPr lang="en-US" sz="3500" dirty="0">
                <a:latin typeface="Cambria" panose="02040503050406030204" pitchFamily="18" charset="0"/>
                <a:ea typeface="Cambria" panose="02040503050406030204" pitchFamily="18" charset="0"/>
              </a:rPr>
              <a:t>. 5024/12.09.2013 </a:t>
            </a:r>
            <a:r>
              <a:rPr lang="en-US" sz="3500" dirty="0" err="1">
                <a:latin typeface="Cambria" panose="02040503050406030204" pitchFamily="18" charset="0"/>
                <a:ea typeface="Cambria" panose="02040503050406030204" pitchFamily="18" charset="0"/>
              </a:rPr>
              <a:t>privind</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aprobarea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Programelor</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școlare</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pentru</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învățământul</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liceal</a:t>
            </a:r>
            <a:r>
              <a:rPr lang="en-US" sz="3500" dirty="0">
                <a:latin typeface="Cambria" panose="02040503050406030204" pitchFamily="18" charset="0"/>
                <a:ea typeface="Cambria" panose="02040503050406030204" pitchFamily="18" charset="0"/>
              </a:rPr>
              <a:t> – </a:t>
            </a:r>
            <a:r>
              <a:rPr lang="en-US" sz="3500" dirty="0" err="1">
                <a:latin typeface="Cambria" panose="02040503050406030204" pitchFamily="18" charset="0"/>
                <a:ea typeface="Cambria" panose="02040503050406030204" pitchFamily="18" charset="0"/>
              </a:rPr>
              <a:t>clase</a:t>
            </a:r>
            <a:r>
              <a:rPr lang="en-US" sz="3500" dirty="0">
                <a:latin typeface="Cambria" panose="02040503050406030204" pitchFamily="18" charset="0"/>
                <a:ea typeface="Cambria" panose="02040503050406030204" pitchFamily="18" charset="0"/>
              </a:rPr>
              <a:t> cu</a:t>
            </a:r>
            <a:r>
              <a:rPr lang="ro-RO" sz="3500" dirty="0">
                <a:latin typeface="Cambria" panose="02040503050406030204" pitchFamily="18" charset="0"/>
                <a:ea typeface="Cambria" panose="02040503050406030204" pitchFamily="18" charset="0"/>
              </a:rPr>
              <a:t> </a:t>
            </a:r>
            <a:r>
              <a:rPr lang="en-US" sz="3500" dirty="0">
                <a:latin typeface="Cambria" panose="02040503050406030204" pitchFamily="18" charset="0"/>
                <a:ea typeface="Cambria" panose="02040503050406030204" pitchFamily="18" charset="0"/>
              </a:rPr>
              <a:t>program de </a:t>
            </a:r>
            <a:r>
              <a:rPr lang="en-US" sz="3500" dirty="0" err="1">
                <a:latin typeface="Cambria" panose="02040503050406030204" pitchFamily="18" charset="0"/>
                <a:ea typeface="Cambria" panose="02040503050406030204" pitchFamily="18" charset="0"/>
              </a:rPr>
              <a:t>studiu</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în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regim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bilingv</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limba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portugheză</a:t>
            </a:r>
            <a:r>
              <a:rPr lang="en-US" sz="3500" dirty="0">
                <a:latin typeface="Cambria" panose="02040503050406030204" pitchFamily="18" charset="0"/>
                <a:ea typeface="Cambria" panose="02040503050406030204" pitchFamily="18" charset="0"/>
              </a:rPr>
              <a:t>, la </a:t>
            </a:r>
            <a:r>
              <a:rPr lang="en-US" sz="3500" dirty="0" err="1">
                <a:latin typeface="Cambria" panose="02040503050406030204" pitchFamily="18" charset="0"/>
                <a:ea typeface="Cambria" panose="02040503050406030204" pitchFamily="18" charset="0"/>
              </a:rPr>
              <a:t>disciplinele</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Geografia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Portugaliei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clasa</a:t>
            </a:r>
            <a:r>
              <a:rPr lang="en-US" sz="3500" dirty="0">
                <a:latin typeface="Cambria" panose="02040503050406030204" pitchFamily="18" charset="0"/>
                <a:ea typeface="Cambria" panose="02040503050406030204" pitchFamily="18" charset="0"/>
              </a:rPr>
              <a:t> a IX-a; </a:t>
            </a:r>
            <a:r>
              <a:rPr lang="en-US" sz="3500" dirty="0" err="1">
                <a:latin typeface="Cambria" panose="02040503050406030204" pitchFamily="18" charset="0"/>
                <a:ea typeface="Cambria" panose="02040503050406030204" pitchFamily="18" charset="0"/>
              </a:rPr>
              <a:t>Istoria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Portugaliei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și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civilizație</a:t>
            </a:r>
            <a:r>
              <a:rPr lang="ro-RO"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portugheză</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clasele</a:t>
            </a:r>
            <a:r>
              <a:rPr lang="en-US" sz="3500" dirty="0">
                <a:latin typeface="Cambria" panose="02040503050406030204" pitchFamily="18" charset="0"/>
                <a:ea typeface="Cambria" panose="02040503050406030204" pitchFamily="18" charset="0"/>
              </a:rPr>
              <a:t> a XI-a </a:t>
            </a:r>
            <a:r>
              <a:rPr lang="en-US" sz="3500" dirty="0" err="1">
                <a:latin typeface="Cambria" panose="02040503050406030204" pitchFamily="18" charset="0"/>
                <a:ea typeface="Cambria" panose="02040503050406030204" pitchFamily="18" charset="0"/>
              </a:rPr>
              <a:t>și</a:t>
            </a:r>
            <a:r>
              <a:rPr lang="en-US" sz="3500" dirty="0">
                <a:latin typeface="Cambria" panose="02040503050406030204" pitchFamily="18" charset="0"/>
                <a:ea typeface="Cambria" panose="02040503050406030204" pitchFamily="18" charset="0"/>
              </a:rPr>
              <a:t> a XII-a</a:t>
            </a:r>
          </a:p>
        </p:txBody>
      </p:sp>
      <p:pic>
        <p:nvPicPr>
          <p:cNvPr id="7"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1235" y="1915805"/>
            <a:ext cx="5216340" cy="1600200"/>
          </a:xfrm>
        </p:spPr>
      </p:pic>
      <p:graphicFrame>
        <p:nvGraphicFramePr>
          <p:cNvPr id="8" name="Object 7"/>
          <p:cNvGraphicFramePr>
            <a:graphicFrameLocks noChangeAspect="1"/>
          </p:cNvGraphicFramePr>
          <p:nvPr>
            <p:extLst>
              <p:ext uri="{D42A27DB-BD31-4B8C-83A1-F6EECF244321}">
                <p14:modId xmlns:p14="http://schemas.microsoft.com/office/powerpoint/2010/main" val="2486291728"/>
              </p:ext>
            </p:extLst>
          </p:nvPr>
        </p:nvGraphicFramePr>
        <p:xfrm>
          <a:off x="98425" y="98425"/>
          <a:ext cx="2105025" cy="533400"/>
        </p:xfrm>
        <a:graphic>
          <a:graphicData uri="http://schemas.openxmlformats.org/presentationml/2006/ole">
            <mc:AlternateContent xmlns:mc="http://schemas.openxmlformats.org/markup-compatibility/2006">
              <mc:Choice xmlns:v="urn:schemas-microsoft-com:vml" Requires="v">
                <p:oleObj spid="_x0000_s1128" name="Packager Shell Object" showAsIcon="1" r:id="rId4" imgW="2104560" imgH="532800" progId="Package">
                  <p:embed/>
                </p:oleObj>
              </mc:Choice>
              <mc:Fallback>
                <p:oleObj name="Packager Shell Object" showAsIcon="1" r:id="rId4" imgW="2104560" imgH="532800" progId="Package">
                  <p:embed/>
                  <p:pic>
                    <p:nvPicPr>
                      <p:cNvPr id="0" name=""/>
                      <p:cNvPicPr/>
                      <p:nvPr/>
                    </p:nvPicPr>
                    <p:blipFill>
                      <a:blip r:embed="rId5"/>
                      <a:stretch>
                        <a:fillRect/>
                      </a:stretch>
                    </p:blipFill>
                    <p:spPr>
                      <a:xfrm>
                        <a:off x="98425" y="98425"/>
                        <a:ext cx="2105025" cy="533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56887500"/>
              </p:ext>
            </p:extLst>
          </p:nvPr>
        </p:nvGraphicFramePr>
        <p:xfrm>
          <a:off x="98425" y="98425"/>
          <a:ext cx="2105025" cy="533400"/>
        </p:xfrm>
        <a:graphic>
          <a:graphicData uri="http://schemas.openxmlformats.org/presentationml/2006/ole">
            <mc:AlternateContent xmlns:mc="http://schemas.openxmlformats.org/markup-compatibility/2006">
              <mc:Choice xmlns:v="urn:schemas-microsoft-com:vml" Requires="v">
                <p:oleObj spid="_x0000_s1129" name="Packager Shell Object" showAsIcon="1" r:id="rId6" imgW="2104560" imgH="532800" progId="Package">
                  <p:embed/>
                </p:oleObj>
              </mc:Choice>
              <mc:Fallback>
                <p:oleObj name="Packager Shell Object" showAsIcon="1" r:id="rId6" imgW="2104560" imgH="532800" progId="Package">
                  <p:embed/>
                  <p:pic>
                    <p:nvPicPr>
                      <p:cNvPr id="0" name=""/>
                      <p:cNvPicPr/>
                      <p:nvPr/>
                    </p:nvPicPr>
                    <p:blipFill>
                      <a:blip r:embed="rId7"/>
                      <a:stretch>
                        <a:fillRect/>
                      </a:stretch>
                    </p:blipFill>
                    <p:spPr>
                      <a:xfrm>
                        <a:off x="98425" y="98425"/>
                        <a:ext cx="2105025" cy="533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62815157"/>
              </p:ext>
            </p:extLst>
          </p:nvPr>
        </p:nvGraphicFramePr>
        <p:xfrm>
          <a:off x="98425" y="98425"/>
          <a:ext cx="2105025" cy="533400"/>
        </p:xfrm>
        <a:graphic>
          <a:graphicData uri="http://schemas.openxmlformats.org/presentationml/2006/ole">
            <mc:AlternateContent xmlns:mc="http://schemas.openxmlformats.org/markup-compatibility/2006">
              <mc:Choice xmlns:v="urn:schemas-microsoft-com:vml" Requires="v">
                <p:oleObj spid="_x0000_s1130" name="Packager Shell Object" showAsIcon="1" r:id="rId8" imgW="2104560" imgH="532800" progId="Package">
                  <p:embed/>
                </p:oleObj>
              </mc:Choice>
              <mc:Fallback>
                <p:oleObj name="Packager Shell Object" showAsIcon="1" r:id="rId8" imgW="2104560" imgH="532800" progId="Package">
                  <p:embed/>
                  <p:pic>
                    <p:nvPicPr>
                      <p:cNvPr id="0" name=""/>
                      <p:cNvPicPr/>
                      <p:nvPr/>
                    </p:nvPicPr>
                    <p:blipFill>
                      <a:blip r:embed="rId9"/>
                      <a:stretch>
                        <a:fillRect/>
                      </a:stretch>
                    </p:blipFill>
                    <p:spPr>
                      <a:xfrm>
                        <a:off x="98425" y="98425"/>
                        <a:ext cx="2105025" cy="533400"/>
                      </a:xfrm>
                      <a:prstGeom prst="rect">
                        <a:avLst/>
                      </a:prstGeom>
                    </p:spPr>
                  </p:pic>
                </p:oleObj>
              </mc:Fallback>
            </mc:AlternateContent>
          </a:graphicData>
        </a:graphic>
      </p:graphicFrame>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0800" y="1915805"/>
            <a:ext cx="5105399" cy="1466587"/>
          </a:xfrm>
          <a:prstGeom prst="rect">
            <a:avLst/>
          </a:prstGeom>
        </p:spPr>
      </p:pic>
    </p:spTree>
    <p:extLst>
      <p:ext uri="{BB962C8B-B14F-4D97-AF65-F5344CB8AC3E}">
        <p14:creationId xmlns:p14="http://schemas.microsoft.com/office/powerpoint/2010/main" val="394535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latin typeface="Cambria" panose="02040503050406030204" pitchFamily="18" charset="0"/>
                <a:ea typeface="Cambria" panose="02040503050406030204" pitchFamily="18" charset="0"/>
              </a:rPr>
              <a:t>PROGRAME SPECIFICE – Limba engleză, limbi asiatice</a:t>
            </a:r>
            <a:endParaRPr lang="en-US" dirty="0"/>
          </a:p>
        </p:txBody>
      </p:sp>
      <p:sp>
        <p:nvSpPr>
          <p:cNvPr id="3" name="Text Placeholder 2"/>
          <p:cNvSpPr>
            <a:spLocks noGrp="1"/>
          </p:cNvSpPr>
          <p:nvPr>
            <p:ph type="body" idx="1"/>
          </p:nvPr>
        </p:nvSpPr>
        <p:spPr/>
        <p:txBody>
          <a:bodyPr/>
          <a:lstStyle/>
          <a:p>
            <a:r>
              <a:rPr lang="en-US" b="1" dirty="0" err="1">
                <a:latin typeface="Cambria" panose="02040503050406030204" pitchFamily="18" charset="0"/>
                <a:ea typeface="Cambria" panose="02040503050406030204" pitchFamily="18" charset="0"/>
              </a:rPr>
              <a:t>Învățământul</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bilingv</a:t>
            </a:r>
            <a:r>
              <a:rPr lang="en-US" b="1" dirty="0">
                <a:latin typeface="Cambria" panose="02040503050406030204" pitchFamily="18" charset="0"/>
                <a:ea typeface="Cambria" panose="02040503050406030204" pitchFamily="18" charset="0"/>
              </a:rPr>
              <a:t> – </a:t>
            </a:r>
            <a:r>
              <a:rPr lang="en-US" b="1" dirty="0" err="1">
                <a:latin typeface="Cambria" panose="02040503050406030204" pitchFamily="18" charset="0"/>
                <a:ea typeface="Cambria" panose="02040503050406030204" pitchFamily="18" charset="0"/>
              </a:rPr>
              <a:t>limba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engleză</a:t>
            </a:r>
            <a:endParaRPr lang="en-US" dirty="0"/>
          </a:p>
          <a:p>
            <a:endParaRPr lang="en-US" dirty="0"/>
          </a:p>
        </p:txBody>
      </p:sp>
      <p:pic>
        <p:nvPicPr>
          <p:cNvPr id="12" name="Picture Placeholder 11"/>
          <p:cNvPicPr>
            <a:picLocks noGrp="1" noChangeAspect="1"/>
          </p:cNvPicPr>
          <p:nvPr>
            <p:ph type="pic" idx="15"/>
          </p:nvPr>
        </p:nvPicPr>
        <p:blipFill>
          <a:blip r:embed="rId2" cstate="print">
            <a:extLst>
              <a:ext uri="{28A0092B-C50C-407E-A947-70E740481C1C}">
                <a14:useLocalDpi xmlns:a14="http://schemas.microsoft.com/office/drawing/2010/main" val="0"/>
              </a:ext>
            </a:extLst>
          </a:blip>
          <a:srcRect t="10748" b="10748"/>
          <a:stretch>
            <a:fillRect/>
          </a:stretch>
        </p:blipFill>
        <p:spPr>
          <a:xfrm>
            <a:off x="688618" y="2362200"/>
            <a:ext cx="3451582" cy="1064581"/>
          </a:xfrm>
        </p:spPr>
      </p:pic>
      <p:sp>
        <p:nvSpPr>
          <p:cNvPr id="5" name="Text Placeholder 4"/>
          <p:cNvSpPr>
            <a:spLocks noGrp="1"/>
          </p:cNvSpPr>
          <p:nvPr>
            <p:ph type="body" sz="half" idx="18"/>
          </p:nvPr>
        </p:nvSpPr>
        <p:spPr>
          <a:xfrm>
            <a:off x="546576" y="4438835"/>
            <a:ext cx="3451582" cy="2032986"/>
          </a:xfrm>
        </p:spPr>
        <p:txBody>
          <a:bodyPr>
            <a:noAutofit/>
          </a:bodyPr>
          <a:lstStyle/>
          <a:p>
            <a:endParaRPr lang="en-US" sz="1200" dirty="0">
              <a:latin typeface="Cambria" panose="02040503050406030204" pitchFamily="18" charset="0"/>
              <a:ea typeface="Cambria" panose="02040503050406030204" pitchFamily="18" charset="0"/>
            </a:endParaRPr>
          </a:p>
          <a:p>
            <a:r>
              <a:rPr lang="en-US" sz="1200" dirty="0" err="1">
                <a:latin typeface="Cambria" panose="02040503050406030204" pitchFamily="18" charset="0"/>
                <a:ea typeface="Cambria" panose="02040503050406030204" pitchFamily="18" charset="0"/>
              </a:rPr>
              <a:t>Ordinul</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ministrului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educației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naționale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nr</a:t>
            </a:r>
            <a:r>
              <a:rPr lang="en-US" sz="1200" dirty="0">
                <a:latin typeface="Cambria" panose="02040503050406030204" pitchFamily="18" charset="0"/>
                <a:ea typeface="Cambria" panose="02040503050406030204" pitchFamily="18" charset="0"/>
              </a:rPr>
              <a:t>. 4775/2014 – </a:t>
            </a:r>
            <a:r>
              <a:rPr lang="en-US" sz="1200" dirty="0" err="1">
                <a:latin typeface="Cambria" panose="02040503050406030204" pitchFamily="18" charset="0"/>
                <a:ea typeface="Cambria" panose="02040503050406030204" pitchFamily="18" charset="0"/>
              </a:rPr>
              <a:t>Elemente</a:t>
            </a:r>
            <a:r>
              <a:rPr lang="en-US" sz="1200" dirty="0">
                <a:latin typeface="Cambria" panose="02040503050406030204" pitchFamily="18" charset="0"/>
                <a:ea typeface="Cambria" panose="02040503050406030204" pitchFamily="18" charset="0"/>
              </a:rPr>
              <a:t> de </a:t>
            </a:r>
            <a:r>
              <a:rPr lang="en-US" sz="1200" dirty="0" err="1">
                <a:latin typeface="Cambria" panose="02040503050406030204" pitchFamily="18" charset="0"/>
                <a:ea typeface="Cambria" panose="02040503050406030204" pitchFamily="18" charset="0"/>
              </a:rPr>
              <a:t>cultură</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și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civilizație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engleză</a:t>
            </a:r>
            <a:r>
              <a:rPr lang="en-US" sz="1200" dirty="0">
                <a:latin typeface="Cambria" panose="02040503050406030204" pitchFamily="18" charset="0"/>
                <a:ea typeface="Cambria" panose="02040503050406030204" pitchFamily="18" charset="0"/>
              </a:rPr>
              <a:t> – </a:t>
            </a:r>
            <a:r>
              <a:rPr lang="en-US" sz="1200" dirty="0" err="1">
                <a:latin typeface="Cambria" panose="02040503050406030204" pitchFamily="18" charset="0"/>
                <a:ea typeface="Cambria" panose="02040503050406030204" pitchFamily="18" charset="0"/>
              </a:rPr>
              <a:t>Clasele</a:t>
            </a:r>
            <a:r>
              <a:rPr lang="en-US" sz="1200" dirty="0">
                <a:latin typeface="Cambria" panose="02040503050406030204" pitchFamily="18" charset="0"/>
                <a:ea typeface="Cambria" panose="02040503050406030204" pitchFamily="18" charset="0"/>
              </a:rPr>
              <a:t> a XI-a </a:t>
            </a:r>
            <a:r>
              <a:rPr lang="en-US" sz="1200" dirty="0" err="1">
                <a:latin typeface="Cambria" panose="02040503050406030204" pitchFamily="18" charset="0"/>
                <a:ea typeface="Cambria" panose="02040503050406030204" pitchFamily="18" charset="0"/>
              </a:rPr>
              <a:t>și</a:t>
            </a:r>
            <a:r>
              <a:rPr lang="en-US" sz="1200" dirty="0">
                <a:latin typeface="Cambria" panose="02040503050406030204" pitchFamily="18" charset="0"/>
                <a:ea typeface="Cambria" panose="02040503050406030204" pitchFamily="18" charset="0"/>
              </a:rPr>
              <a:t> a XII-a cu</a:t>
            </a:r>
            <a:r>
              <a:rPr lang="ro-RO" sz="1200" dirty="0">
                <a:latin typeface="Cambria" panose="02040503050406030204" pitchFamily="18" charset="0"/>
                <a:ea typeface="Cambria" panose="02040503050406030204" pitchFamily="18" charset="0"/>
              </a:rPr>
              <a:t> </a:t>
            </a:r>
            <a:r>
              <a:rPr lang="en-US" sz="1200" dirty="0">
                <a:latin typeface="Cambria" panose="02040503050406030204" pitchFamily="18" charset="0"/>
                <a:ea typeface="Cambria" panose="02040503050406030204" pitchFamily="18" charset="0"/>
              </a:rPr>
              <a:t>program de </a:t>
            </a:r>
            <a:r>
              <a:rPr lang="en-US" sz="1200" dirty="0" err="1">
                <a:latin typeface="Cambria" panose="02040503050406030204" pitchFamily="18" charset="0"/>
                <a:ea typeface="Cambria" panose="02040503050406030204" pitchFamily="18" charset="0"/>
              </a:rPr>
              <a:t>studiu</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bilingv</a:t>
            </a:r>
            <a:endParaRPr lang="en-US" sz="1200" dirty="0">
              <a:latin typeface="Cambria" panose="02040503050406030204" pitchFamily="18" charset="0"/>
              <a:ea typeface="Cambria" panose="02040503050406030204" pitchFamily="18" charset="0"/>
            </a:endParaRPr>
          </a:p>
          <a:p>
            <a:r>
              <a:rPr lang="en-US" sz="1200" dirty="0" err="1">
                <a:latin typeface="Cambria" panose="02040503050406030204" pitchFamily="18" charset="0"/>
                <a:ea typeface="Cambria" panose="02040503050406030204" pitchFamily="18" charset="0"/>
              </a:rPr>
              <a:t>Ordinul</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ministrului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educației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cercetării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și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tineretului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nr</a:t>
            </a:r>
            <a:r>
              <a:rPr lang="en-US" sz="1200" dirty="0">
                <a:latin typeface="Cambria" panose="02040503050406030204" pitchFamily="18" charset="0"/>
                <a:ea typeface="Cambria" panose="02040503050406030204" pitchFamily="18" charset="0"/>
              </a:rPr>
              <a:t>. 5240/2008 – </a:t>
            </a:r>
            <a:r>
              <a:rPr lang="en-US" sz="1200" dirty="0" err="1">
                <a:latin typeface="Cambria" panose="02040503050406030204" pitchFamily="18" charset="0"/>
                <a:ea typeface="Cambria" panose="02040503050406030204" pitchFamily="18" charset="0"/>
              </a:rPr>
              <a:t>Istoria</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Marii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Britanii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și</a:t>
            </a:r>
            <a:r>
              <a:rPr lang="en-US" sz="1200" dirty="0">
                <a:latin typeface="Cambria" panose="02040503050406030204" pitchFamily="18" charset="0"/>
                <a:ea typeface="Cambria" panose="02040503050406030204" pitchFamily="18" charset="0"/>
              </a:rPr>
              <a:t> a </a:t>
            </a:r>
            <a:r>
              <a:rPr lang="en-US" sz="1200" dirty="0" err="1">
                <a:latin typeface="Cambria" panose="02040503050406030204" pitchFamily="18" charset="0"/>
                <a:ea typeface="Cambria" panose="02040503050406030204" pitchFamily="18" charset="0"/>
              </a:rPr>
              <a:t>Statelor</a:t>
            </a:r>
            <a:r>
              <a:rPr lang="en-US" sz="1200" dirty="0">
                <a:latin typeface="Cambria" panose="02040503050406030204" pitchFamily="18" charset="0"/>
                <a:ea typeface="Cambria" panose="02040503050406030204" pitchFamily="18" charset="0"/>
              </a:rPr>
              <a:t> Unite ale </a:t>
            </a:r>
            <a:r>
              <a:rPr lang="en-US" sz="1200" dirty="0" err="1">
                <a:latin typeface="Cambria" panose="02040503050406030204" pitchFamily="18" charset="0"/>
                <a:ea typeface="Cambria" panose="02040503050406030204" pitchFamily="18" charset="0"/>
              </a:rPr>
              <a:t>Americii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Clasa</a:t>
            </a:r>
            <a:r>
              <a:rPr lang="en-US" sz="1200" dirty="0">
                <a:latin typeface="Cambria" panose="02040503050406030204" pitchFamily="18" charset="0"/>
                <a:ea typeface="Cambria" panose="02040503050406030204" pitchFamily="18" charset="0"/>
              </a:rPr>
              <a:t> a X-a cu program de </a:t>
            </a:r>
            <a:r>
              <a:rPr lang="en-US" sz="1200" dirty="0" err="1">
                <a:latin typeface="Cambria" panose="02040503050406030204" pitchFamily="18" charset="0"/>
                <a:ea typeface="Cambria" panose="02040503050406030204" pitchFamily="18" charset="0"/>
              </a:rPr>
              <a:t>studiu</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bilingv</a:t>
            </a:r>
            <a:r>
              <a:rPr lang="en-US" sz="1200" dirty="0">
                <a:latin typeface="Cambria" panose="02040503050406030204" pitchFamily="18" charset="0"/>
                <a:ea typeface="Cambria" panose="02040503050406030204" pitchFamily="18" charset="0"/>
              </a:rPr>
              <a:t>.</a:t>
            </a:r>
          </a:p>
        </p:txBody>
      </p:sp>
      <p:sp>
        <p:nvSpPr>
          <p:cNvPr id="6" name="Text Placeholder 5"/>
          <p:cNvSpPr>
            <a:spLocks noGrp="1"/>
          </p:cNvSpPr>
          <p:nvPr>
            <p:ph type="body" sz="quarter" idx="3"/>
          </p:nvPr>
        </p:nvSpPr>
        <p:spPr>
          <a:xfrm>
            <a:off x="4374263" y="3426781"/>
            <a:ext cx="3448935" cy="692458"/>
          </a:xfrm>
        </p:spPr>
        <p:txBody>
          <a:bodyPr/>
          <a:lstStyle/>
          <a:p>
            <a:r>
              <a:rPr lang="ro-RO" b="1" dirty="0">
                <a:latin typeface="Cambria" panose="02040503050406030204" pitchFamily="18" charset="0"/>
                <a:ea typeface="Cambria" panose="02040503050406030204" pitchFamily="18" charset="0"/>
              </a:rPr>
              <a:t>L</a:t>
            </a:r>
            <a:r>
              <a:rPr lang="en-US" b="1" dirty="0" err="1">
                <a:latin typeface="Cambria" panose="02040503050406030204" pitchFamily="18" charset="0"/>
                <a:ea typeface="Cambria" panose="02040503050406030204" pitchFamily="18" charset="0"/>
              </a:rPr>
              <a:t>imba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chineză</a:t>
            </a:r>
            <a:endParaRPr lang="en-US" b="1" dirty="0">
              <a:latin typeface="Cambria" panose="02040503050406030204" pitchFamily="18" charset="0"/>
              <a:ea typeface="Cambria" panose="02040503050406030204" pitchFamily="18" charset="0"/>
            </a:endParaRPr>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27911" b="27911"/>
          <a:stretch>
            <a:fillRect/>
          </a:stretch>
        </p:blipFill>
        <p:spPr>
          <a:xfrm>
            <a:off x="4374263" y="2362200"/>
            <a:ext cx="3448936" cy="1064581"/>
          </a:xfrm>
        </p:spPr>
      </p:pic>
      <p:sp>
        <p:nvSpPr>
          <p:cNvPr id="8" name="Text Placeholder 7"/>
          <p:cNvSpPr>
            <a:spLocks noGrp="1"/>
          </p:cNvSpPr>
          <p:nvPr>
            <p:ph type="body" sz="half" idx="19"/>
          </p:nvPr>
        </p:nvSpPr>
        <p:spPr>
          <a:xfrm>
            <a:off x="4374264" y="4438835"/>
            <a:ext cx="3448935" cy="1779849"/>
          </a:xfrm>
        </p:spPr>
        <p:txBody>
          <a:bodyPr>
            <a:normAutofit lnSpcReduction="10000"/>
          </a:bodyPr>
          <a:lstStyle/>
          <a:p>
            <a:endParaRPr lang="en-US" dirty="0"/>
          </a:p>
          <a:p>
            <a:r>
              <a:rPr lang="en-US" dirty="0">
                <a:latin typeface="Cambria" panose="02040503050406030204" pitchFamily="18" charset="0"/>
                <a:ea typeface="Cambria" panose="02040503050406030204" pitchFamily="18" charset="0"/>
              </a:rPr>
              <a:t>ORDIN </a:t>
            </a:r>
            <a:r>
              <a:rPr lang="en-US" dirty="0" err="1">
                <a:latin typeface="Cambria" panose="02040503050406030204" pitchFamily="18" charset="0"/>
                <a:ea typeface="Cambria" panose="02040503050406030204" pitchFamily="18" charset="0"/>
              </a:rPr>
              <a:t>nr</a:t>
            </a:r>
            <a:r>
              <a:rPr lang="en-US" dirty="0">
                <a:latin typeface="Cambria" panose="02040503050406030204" pitchFamily="18" charset="0"/>
                <a:ea typeface="Cambria" panose="02040503050406030204" pitchFamily="18" charset="0"/>
              </a:rPr>
              <a:t>. 3393 </a:t>
            </a:r>
            <a:r>
              <a:rPr lang="ro-RO"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2017 </a:t>
            </a:r>
            <a:r>
              <a:rPr lang="en-US" dirty="0" err="1">
                <a:latin typeface="Cambria" panose="02040503050406030204" pitchFamily="18" charset="0"/>
                <a:ea typeface="Cambria" panose="02040503050406030204" pitchFamily="18" charset="0"/>
              </a:rPr>
              <a:t>privind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aprobarea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programelor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şcolare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pentru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învăţământul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gimnazial</a:t>
            </a:r>
            <a:endParaRPr lang="ro-RO" dirty="0">
              <a:latin typeface="Cambria" panose="02040503050406030204" pitchFamily="18" charset="0"/>
              <a:ea typeface="Cambria" panose="02040503050406030204" pitchFamily="18" charset="0"/>
            </a:endParaRPr>
          </a:p>
          <a:p>
            <a:r>
              <a:rPr lang="en-US" dirty="0" err="1">
                <a:latin typeface="Cambria" panose="02040503050406030204" pitchFamily="18" charset="0"/>
                <a:ea typeface="Cambria" panose="02040503050406030204" pitchFamily="18" charset="0"/>
              </a:rPr>
              <a:t>Ordinul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ministrului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educației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naționale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nr</a:t>
            </a:r>
            <a:r>
              <a:rPr lang="en-US" dirty="0">
                <a:latin typeface="Cambria" panose="02040503050406030204" pitchFamily="18" charset="0"/>
                <a:ea typeface="Cambria" panose="02040503050406030204" pitchFamily="18" charset="0"/>
              </a:rPr>
              <a:t>. 5677/19.12.2017 – </a:t>
            </a:r>
            <a:r>
              <a:rPr lang="en-US" dirty="0" err="1">
                <a:latin typeface="Cambria" panose="02040503050406030204" pitchFamily="18" charset="0"/>
                <a:ea typeface="Cambria" panose="02040503050406030204" pitchFamily="18" charset="0"/>
              </a:rPr>
              <a:t>Programele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școlare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pentru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Limba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chineză</a:t>
            </a:r>
            <a:r>
              <a:rPr lang="en-US" dirty="0">
                <a:latin typeface="Cambria" panose="02040503050406030204" pitchFamily="18" charset="0"/>
                <a:ea typeface="Cambria" panose="02040503050406030204" pitchFamily="18" charset="0"/>
              </a:rPr>
              <a:t>, L1 (</a:t>
            </a:r>
            <a:r>
              <a:rPr lang="en-US" dirty="0" err="1">
                <a:latin typeface="Cambria" panose="02040503050406030204" pitchFamily="18" charset="0"/>
                <a:ea typeface="Cambria" panose="02040503050406030204" pitchFamily="18" charset="0"/>
              </a:rPr>
              <a:t>cls</a:t>
            </a:r>
            <a:r>
              <a:rPr lang="en-US" dirty="0">
                <a:latin typeface="Cambria" panose="02040503050406030204" pitchFamily="18" charset="0"/>
                <a:ea typeface="Cambria" panose="02040503050406030204" pitchFamily="18" charset="0"/>
              </a:rPr>
              <a:t>. IX-XII) </a:t>
            </a:r>
            <a:r>
              <a:rPr lang="en-US" dirty="0" err="1">
                <a:latin typeface="Cambria" panose="02040503050406030204" pitchFamily="18" charset="0"/>
                <a:ea typeface="Cambria" panose="02040503050406030204" pitchFamily="18" charset="0"/>
              </a:rPr>
              <a:t>și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Limba</a:t>
            </a:r>
            <a:r>
              <a:rPr lang="ro-RO"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chineză</a:t>
            </a:r>
            <a:r>
              <a:rPr lang="en-US" dirty="0">
                <a:latin typeface="Cambria" panose="02040503050406030204" pitchFamily="18" charset="0"/>
                <a:ea typeface="Cambria" panose="02040503050406030204" pitchFamily="18" charset="0"/>
              </a:rPr>
              <a:t>, L2 (</a:t>
            </a:r>
            <a:r>
              <a:rPr lang="en-US" dirty="0" err="1">
                <a:latin typeface="Cambria" panose="02040503050406030204" pitchFamily="18" charset="0"/>
                <a:ea typeface="Cambria" panose="02040503050406030204" pitchFamily="18" charset="0"/>
              </a:rPr>
              <a:t>cls</a:t>
            </a:r>
            <a:r>
              <a:rPr lang="en-US" dirty="0">
                <a:latin typeface="Cambria" panose="02040503050406030204" pitchFamily="18" charset="0"/>
                <a:ea typeface="Cambria" panose="02040503050406030204" pitchFamily="18" charset="0"/>
              </a:rPr>
              <a:t>. IX-XII</a:t>
            </a:r>
            <a:r>
              <a:rPr lang="en-US" dirty="0"/>
              <a:t>).</a:t>
            </a:r>
          </a:p>
        </p:txBody>
      </p:sp>
      <p:sp>
        <p:nvSpPr>
          <p:cNvPr id="9" name="Text Placeholder 8"/>
          <p:cNvSpPr>
            <a:spLocks noGrp="1"/>
          </p:cNvSpPr>
          <p:nvPr>
            <p:ph type="body" sz="quarter" idx="13"/>
          </p:nvPr>
        </p:nvSpPr>
        <p:spPr>
          <a:xfrm>
            <a:off x="8049731" y="3710867"/>
            <a:ext cx="3456469" cy="480134"/>
          </a:xfrm>
        </p:spPr>
        <p:txBody>
          <a:bodyPr/>
          <a:lstStyle/>
          <a:p>
            <a:r>
              <a:rPr lang="ro-RO" b="1" dirty="0">
                <a:latin typeface="Cambria" panose="02040503050406030204" pitchFamily="18" charset="0"/>
                <a:ea typeface="Cambria" panose="02040503050406030204" pitchFamily="18" charset="0"/>
              </a:rPr>
              <a:t>Limba japoneză</a:t>
            </a:r>
            <a:endParaRPr lang="en-US" b="1" dirty="0">
              <a:latin typeface="Cambria" panose="02040503050406030204" pitchFamily="18" charset="0"/>
              <a:ea typeface="Cambria" panose="02040503050406030204" pitchFamily="18" charset="0"/>
            </a:endParaRPr>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17388" b="17388"/>
          <a:stretch>
            <a:fillRect/>
          </a:stretch>
        </p:blipFill>
        <p:spPr>
          <a:xfrm>
            <a:off x="8049855" y="2362200"/>
            <a:ext cx="3447878" cy="1064581"/>
          </a:xfrm>
        </p:spPr>
      </p:pic>
      <p:sp>
        <p:nvSpPr>
          <p:cNvPr id="11" name="Text Placeholder 10"/>
          <p:cNvSpPr>
            <a:spLocks noGrp="1"/>
          </p:cNvSpPr>
          <p:nvPr>
            <p:ph type="body" sz="half" idx="20"/>
          </p:nvPr>
        </p:nvSpPr>
        <p:spPr>
          <a:xfrm>
            <a:off x="8049731" y="4279037"/>
            <a:ext cx="3452445" cy="1686757"/>
          </a:xfrm>
        </p:spPr>
        <p:txBody>
          <a:bodyPr>
            <a:normAutofit lnSpcReduction="10000"/>
          </a:bodyPr>
          <a:lstStyle/>
          <a:p>
            <a:endParaRPr lang="en-US" dirty="0"/>
          </a:p>
          <a:p>
            <a:r>
              <a:rPr lang="en-US" dirty="0"/>
              <a:t> </a:t>
            </a:r>
            <a:r>
              <a:rPr lang="en-US" dirty="0">
                <a:latin typeface="Cambria" panose="02040503050406030204" pitchFamily="18" charset="0"/>
                <a:ea typeface="Cambria" panose="02040503050406030204" pitchFamily="18" charset="0"/>
              </a:rPr>
              <a:t>ORDIN </a:t>
            </a:r>
            <a:r>
              <a:rPr lang="en-US" dirty="0" err="1">
                <a:latin typeface="Cambria" panose="02040503050406030204" pitchFamily="18" charset="0"/>
                <a:ea typeface="Cambria" panose="02040503050406030204" pitchFamily="18" charset="0"/>
              </a:rPr>
              <a:t>nr</a:t>
            </a:r>
            <a:r>
              <a:rPr lang="en-US" dirty="0">
                <a:latin typeface="Cambria" panose="02040503050406030204" pitchFamily="18" charset="0"/>
                <a:ea typeface="Cambria" panose="02040503050406030204" pitchFamily="18" charset="0"/>
              </a:rPr>
              <a:t>. 3393 </a:t>
            </a:r>
            <a:r>
              <a:rPr lang="ro-RO"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2017 </a:t>
            </a:r>
            <a:r>
              <a:rPr lang="en-US" dirty="0" err="1">
                <a:latin typeface="Cambria" panose="02040503050406030204" pitchFamily="18" charset="0"/>
                <a:ea typeface="Cambria" panose="02040503050406030204" pitchFamily="18" charset="0"/>
              </a:rPr>
              <a:t>privind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aprobarea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programelor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şcolare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pentru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învăţământul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gimnazial</a:t>
            </a:r>
            <a:endParaRPr lang="ro-RO"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ORDIN </a:t>
            </a:r>
            <a:r>
              <a:rPr lang="en-US" dirty="0" err="1">
                <a:latin typeface="Cambria" panose="02040503050406030204" pitchFamily="18" charset="0"/>
                <a:ea typeface="Cambria" panose="02040503050406030204" pitchFamily="18" charset="0"/>
              </a:rPr>
              <a:t>nr</a:t>
            </a:r>
            <a:r>
              <a:rPr lang="en-US" dirty="0">
                <a:latin typeface="Cambria" panose="02040503050406030204" pitchFamily="18" charset="0"/>
                <a:ea typeface="Cambria" panose="02040503050406030204" pitchFamily="18" charset="0"/>
              </a:rPr>
              <a:t>. </a:t>
            </a:r>
            <a:r>
              <a:rPr lang="ro-RO" dirty="0">
                <a:latin typeface="Cambria" panose="02040503050406030204" pitchFamily="18" charset="0"/>
                <a:ea typeface="Cambria" panose="02040503050406030204" pitchFamily="18" charset="0"/>
              </a:rPr>
              <a:t>5201</a:t>
            </a:r>
            <a:r>
              <a:rPr lang="en-US" dirty="0">
                <a:latin typeface="Cambria" panose="02040503050406030204" pitchFamily="18" charset="0"/>
                <a:ea typeface="Cambria" panose="02040503050406030204" pitchFamily="18" charset="0"/>
              </a:rPr>
              <a:t> </a:t>
            </a:r>
            <a:r>
              <a:rPr lang="ro-RO"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20</a:t>
            </a:r>
            <a:r>
              <a:rPr lang="ro-RO" dirty="0">
                <a:latin typeface="Cambria" panose="02040503050406030204" pitchFamily="18" charset="0"/>
                <a:ea typeface="Cambria" panose="02040503050406030204" pitchFamily="18" charset="0"/>
              </a:rPr>
              <a:t>02</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privind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aprobarea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programelor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şcolare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pentru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învăţământul</a:t>
            </a:r>
            <a:r>
              <a:rPr lang="en-US" dirty="0">
                <a:latin typeface="Cambria" panose="02040503050406030204" pitchFamily="18" charset="0"/>
                <a:ea typeface="Cambria" panose="02040503050406030204" pitchFamily="18" charset="0"/>
              </a:rPr>
              <a:t> </a:t>
            </a:r>
            <a:r>
              <a:rPr lang="ro-RO" dirty="0">
                <a:latin typeface="Cambria" panose="02040503050406030204" pitchFamily="18" charset="0"/>
                <a:ea typeface="Cambria" panose="02040503050406030204" pitchFamily="18" charset="0"/>
              </a:rPr>
              <a:t>liceal</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370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latin typeface="Cambria" panose="02040503050406030204" pitchFamily="18" charset="0"/>
                <a:ea typeface="Cambria" panose="02040503050406030204" pitchFamily="18" charset="0"/>
              </a:rPr>
              <a:t>Curriculum la decizia școlii</a:t>
            </a:r>
            <a:br>
              <a:rPr lang="ro-RO" dirty="0">
                <a:latin typeface="Cambria" panose="02040503050406030204" pitchFamily="18" charset="0"/>
                <a:ea typeface="Cambria" panose="02040503050406030204" pitchFamily="18" charset="0"/>
              </a:rPr>
            </a:br>
            <a:r>
              <a:rPr lang="ro-RO" sz="2000" dirty="0">
                <a:latin typeface="Cambria" panose="02040503050406030204" pitchFamily="18" charset="0"/>
                <a:ea typeface="Cambria" panose="02040503050406030204" pitchFamily="18" charset="0"/>
              </a:rPr>
              <a:t>OM nr. 3238/2021 pentru aprobarea Metodologiei privind dezvoltarea curriculumului la decizia școlii</a:t>
            </a:r>
            <a:endParaRPr lang="en-US" sz="2000" dirty="0"/>
          </a:p>
        </p:txBody>
      </p:sp>
      <p:sp>
        <p:nvSpPr>
          <p:cNvPr id="5" name="Text Placeholder 4"/>
          <p:cNvSpPr>
            <a:spLocks noGrp="1"/>
          </p:cNvSpPr>
          <p:nvPr>
            <p:ph type="body" sz="half" idx="18"/>
          </p:nvPr>
        </p:nvSpPr>
        <p:spPr>
          <a:xfrm>
            <a:off x="688618" y="4119240"/>
            <a:ext cx="3451582" cy="2099446"/>
          </a:xfrm>
        </p:spPr>
        <p:txBody>
          <a:bodyPr>
            <a:normAutofit fontScale="85000" lnSpcReduction="10000"/>
          </a:bodyPr>
          <a:lstStyle/>
          <a:p>
            <a:pPr algn="just"/>
            <a:r>
              <a:rPr lang="ro-RO" dirty="0"/>
              <a:t>– </a:t>
            </a:r>
            <a:r>
              <a:rPr lang="ro-RO" dirty="0">
                <a:latin typeface="Cambria" panose="02040503050406030204" pitchFamily="18" charset="0"/>
                <a:ea typeface="Cambria" panose="02040503050406030204" pitchFamily="18" charset="0"/>
              </a:rPr>
              <a:t>CDȘ - se aplică prevederile art. 8 alin. (2), lit. a</a:t>
            </a:r>
            <a:endParaRPr lang="ro-RO" b="1" dirty="0">
              <a:latin typeface="Cambria" panose="02040503050406030204" pitchFamily="18" charset="0"/>
              <a:ea typeface="Cambria" panose="02040503050406030204" pitchFamily="18" charset="0"/>
            </a:endParaRPr>
          </a:p>
          <a:p>
            <a:pPr algn="just"/>
            <a:r>
              <a:rPr lang="ro-RO" b="1" dirty="0">
                <a:latin typeface="Cambria" panose="02040503050406030204" pitchFamily="18" charset="0"/>
                <a:ea typeface="Cambria" panose="02040503050406030204" pitchFamily="18" charset="0"/>
              </a:rPr>
              <a:t>Opţional de aprofundare - </a:t>
            </a:r>
            <a:r>
              <a:rPr lang="ro-RO" dirty="0">
                <a:latin typeface="Cambria" panose="02040503050406030204" pitchFamily="18" charset="0"/>
                <a:ea typeface="Cambria" panose="02040503050406030204" pitchFamily="18" charset="0"/>
              </a:rPr>
              <a:t>este acel tip de opţional care are ca scop realizarea unui parcurs suplimentar pentru dezvoltarea competenţelor specifice prevăzute de programa şcolară a unei discipline de trunchi comun, prin noi activităţi de învăţare. </a:t>
            </a:r>
          </a:p>
          <a:p>
            <a:pPr algn="just">
              <a:buFontTx/>
              <a:buChar char="-"/>
            </a:pPr>
            <a:r>
              <a:rPr lang="ro-RO" dirty="0">
                <a:latin typeface="Cambria" panose="02040503050406030204" pitchFamily="18" charset="0"/>
                <a:ea typeface="Cambria" panose="02040503050406030204" pitchFamily="18" charset="0"/>
              </a:rPr>
              <a:t>nu necesită denumire şi programă nouă; </a:t>
            </a:r>
          </a:p>
          <a:p>
            <a:pPr algn="just">
              <a:buFontTx/>
              <a:buChar char="-"/>
            </a:pPr>
            <a:r>
              <a:rPr lang="ro-RO" dirty="0">
                <a:latin typeface="Cambria" panose="02040503050406030204" pitchFamily="18" charset="0"/>
                <a:ea typeface="Cambria" panose="02040503050406030204" pitchFamily="18" charset="0"/>
              </a:rPr>
              <a:t>se păstrează aceleaşi competenţe specifice şi aceleaşi conţinuturi din programa şcolară de trunchi comun.</a:t>
            </a:r>
          </a:p>
          <a:p>
            <a:endParaRPr lang="en-US" dirty="0"/>
          </a:p>
        </p:txBody>
      </p:sp>
      <p:sp>
        <p:nvSpPr>
          <p:cNvPr id="6" name="Text Placeholder 5"/>
          <p:cNvSpPr>
            <a:spLocks noGrp="1"/>
          </p:cNvSpPr>
          <p:nvPr>
            <p:ph type="body" sz="quarter" idx="3"/>
          </p:nvPr>
        </p:nvSpPr>
        <p:spPr>
          <a:xfrm>
            <a:off x="4374263" y="3462662"/>
            <a:ext cx="3448935" cy="443514"/>
          </a:xfrm>
        </p:spPr>
        <p:txBody>
          <a:bodyPr/>
          <a:lstStyle/>
          <a:p>
            <a:r>
              <a:rPr lang="ro-RO" dirty="0">
                <a:latin typeface="Cambria" panose="02040503050406030204" pitchFamily="18" charset="0"/>
                <a:ea typeface="Cambria" panose="02040503050406030204" pitchFamily="18" charset="0"/>
              </a:rPr>
              <a:t>Liceu - intensiv</a:t>
            </a:r>
            <a:endParaRPr lang="en-US" dirty="0">
              <a:latin typeface="Cambria" panose="02040503050406030204" pitchFamily="18" charset="0"/>
              <a:ea typeface="Cambria" panose="02040503050406030204" pitchFamily="18" charset="0"/>
            </a:endParaRPr>
          </a:p>
        </p:txBody>
      </p:sp>
      <p:sp>
        <p:nvSpPr>
          <p:cNvPr id="8" name="Text Placeholder 7"/>
          <p:cNvSpPr>
            <a:spLocks noGrp="1"/>
          </p:cNvSpPr>
          <p:nvPr>
            <p:ph type="body" sz="half" idx="19"/>
          </p:nvPr>
        </p:nvSpPr>
        <p:spPr>
          <a:xfrm>
            <a:off x="4374264" y="3826277"/>
            <a:ext cx="3448935" cy="2849732"/>
          </a:xfrm>
        </p:spPr>
        <p:txBody>
          <a:bodyPr>
            <a:normAutofit fontScale="55000" lnSpcReduction="20000"/>
          </a:bodyPr>
          <a:lstStyle/>
          <a:p>
            <a:r>
              <a:rPr lang="ro-RO" dirty="0"/>
              <a:t>– </a:t>
            </a:r>
            <a:r>
              <a:rPr lang="ro-RO" dirty="0">
                <a:latin typeface="Cambria" panose="02040503050406030204" pitchFamily="18" charset="0"/>
                <a:ea typeface="Cambria" panose="02040503050406030204" pitchFamily="18" charset="0"/>
              </a:rPr>
              <a:t>CDȘ - </a:t>
            </a:r>
            <a:r>
              <a:rPr lang="ro-RO" dirty="0"/>
              <a:t>se aplică prevederile art. 8 alin. (2), lit.  a și b</a:t>
            </a:r>
          </a:p>
          <a:p>
            <a:pPr>
              <a:buFontTx/>
              <a:buChar char="-"/>
            </a:pPr>
            <a:r>
              <a:rPr lang="ro-RO" b="1" dirty="0"/>
              <a:t>Opţional ca nouă disciplină/nou domeniu de studiu </a:t>
            </a:r>
            <a:r>
              <a:rPr lang="ro-RO" dirty="0"/>
              <a:t>-este acel tip de opţional care are ca scop realizarea unor noi achiziţii, specifice nevoilor şi intereselor de învăţare ale elevilor, diferite de cele stipulate în trunchiul comun şi, după caz, în curriculumul diferenţiat. </a:t>
            </a:r>
            <a:endParaRPr lang="en-US" dirty="0"/>
          </a:p>
          <a:p>
            <a:pPr>
              <a:buFontTx/>
              <a:buChar char="-"/>
            </a:pPr>
            <a:r>
              <a:rPr lang="ro-RO" dirty="0"/>
              <a:t>1. -</a:t>
            </a:r>
            <a:r>
              <a:rPr lang="ro-RO" b="1" dirty="0"/>
              <a:t>Opţional ca nouă disciplină </a:t>
            </a:r>
            <a:r>
              <a:rPr lang="ro-RO" dirty="0"/>
              <a:t>- este acel tip de opţional care introduce o disciplină nouă faţă de cele incluse în trunchiul comun sau în curriculum diferenţiat sau introduce noi domenii/teme corespunzătoare unei discipline din trunchiul comun sau din curriculum diferenţiat ori le dezvoltă pe cele existente. </a:t>
            </a:r>
          </a:p>
          <a:p>
            <a:pPr>
              <a:buFontTx/>
              <a:buChar char="-"/>
            </a:pPr>
            <a:r>
              <a:rPr lang="ro-RO" dirty="0"/>
              <a:t>necesită denumire şi programă şcolară nouă;</a:t>
            </a:r>
          </a:p>
          <a:p>
            <a:pPr>
              <a:buFontTx/>
              <a:buChar char="-"/>
            </a:pPr>
            <a:r>
              <a:rPr lang="ro-RO" dirty="0"/>
              <a:t> programa şcolară se elaborează respectând structura programelor de trunchi comun</a:t>
            </a:r>
            <a:endParaRPr lang="en-US" dirty="0"/>
          </a:p>
          <a:p>
            <a:pPr>
              <a:buFontTx/>
              <a:buChar char="-"/>
            </a:pPr>
            <a:r>
              <a:rPr lang="ro-RO" dirty="0"/>
              <a:t> </a:t>
            </a:r>
            <a:r>
              <a:rPr lang="ro-RO" b="1" dirty="0"/>
              <a:t>necesită rubrică nouă în catalog.</a:t>
            </a:r>
          </a:p>
          <a:p>
            <a:pPr algn="just"/>
            <a:r>
              <a:rPr lang="ro-RO" b="1" dirty="0"/>
              <a:t>Opţional de aprofundare  - </a:t>
            </a:r>
            <a:r>
              <a:rPr lang="ro-RO" dirty="0"/>
              <a:t>nu necesită denumire şi programă nouă; </a:t>
            </a:r>
          </a:p>
          <a:p>
            <a:pPr algn="just">
              <a:buFontTx/>
              <a:buChar char="-"/>
            </a:pPr>
            <a:r>
              <a:rPr lang="ro-RO" dirty="0"/>
              <a:t>se păstrează aceleaşi competenţe specifice şi aceleaşi conţinuturi din programa şcolară de trunchi comun.</a:t>
            </a:r>
          </a:p>
          <a:p>
            <a:endParaRPr lang="en-US" dirty="0"/>
          </a:p>
        </p:txBody>
      </p:sp>
      <p:sp>
        <p:nvSpPr>
          <p:cNvPr id="9" name="Text Placeholder 8"/>
          <p:cNvSpPr>
            <a:spLocks noGrp="1"/>
          </p:cNvSpPr>
          <p:nvPr>
            <p:ph type="body" sz="quarter" idx="13"/>
          </p:nvPr>
        </p:nvSpPr>
        <p:spPr>
          <a:xfrm>
            <a:off x="8049731" y="3462661"/>
            <a:ext cx="3456469" cy="363615"/>
          </a:xfrm>
        </p:spPr>
        <p:txBody>
          <a:bodyPr/>
          <a:lstStyle/>
          <a:p>
            <a:r>
              <a:rPr lang="ro-RO" dirty="0">
                <a:latin typeface="Cambria" panose="02040503050406030204" pitchFamily="18" charset="0"/>
                <a:ea typeface="Cambria" panose="02040503050406030204" pitchFamily="18" charset="0"/>
              </a:rPr>
              <a:t>Liceu - bilingv</a:t>
            </a:r>
            <a:endParaRPr lang="en-US" dirty="0">
              <a:latin typeface="Cambria" panose="02040503050406030204" pitchFamily="18" charset="0"/>
              <a:ea typeface="Cambria" panose="02040503050406030204" pitchFamily="18" charset="0"/>
            </a:endParaRPr>
          </a:p>
        </p:txBody>
      </p:sp>
      <p:pic>
        <p:nvPicPr>
          <p:cNvPr id="23" name="Picture Placeholder 22"/>
          <p:cNvPicPr>
            <a:picLocks noGrp="1" noChangeAspect="1"/>
          </p:cNvPicPr>
          <p:nvPr>
            <p:ph type="pic" idx="22"/>
          </p:nvPr>
        </p:nvPicPr>
        <p:blipFill>
          <a:blip r:embed="rId2">
            <a:extLst>
              <a:ext uri="{28A0092B-C50C-407E-A947-70E740481C1C}">
                <a14:useLocalDpi xmlns:a14="http://schemas.microsoft.com/office/drawing/2010/main" val="0"/>
              </a:ext>
            </a:extLst>
          </a:blip>
          <a:srcRect t="20496" b="20496"/>
          <a:stretch>
            <a:fillRect/>
          </a:stretch>
        </p:blipFill>
        <p:spPr>
          <a:xfrm>
            <a:off x="7961078" y="2062578"/>
            <a:ext cx="3447878" cy="1313155"/>
          </a:xfrm>
        </p:spPr>
      </p:pic>
      <p:sp>
        <p:nvSpPr>
          <p:cNvPr id="11" name="Text Placeholder 10"/>
          <p:cNvSpPr>
            <a:spLocks noGrp="1"/>
          </p:cNvSpPr>
          <p:nvPr>
            <p:ph type="body" sz="half" idx="20"/>
          </p:nvPr>
        </p:nvSpPr>
        <p:spPr>
          <a:xfrm>
            <a:off x="8049731" y="3826276"/>
            <a:ext cx="3452445" cy="2849731"/>
          </a:xfrm>
        </p:spPr>
        <p:txBody>
          <a:bodyPr>
            <a:normAutofit fontScale="55000" lnSpcReduction="20000"/>
          </a:bodyPr>
          <a:lstStyle/>
          <a:p>
            <a:r>
              <a:rPr lang="ro-RO" dirty="0"/>
              <a:t>- CDȘ - se aplică prevederile art. 8 alin. (2), lit.</a:t>
            </a:r>
            <a:r>
              <a:rPr lang="en-US" dirty="0"/>
              <a:t> a </a:t>
            </a:r>
            <a:r>
              <a:rPr lang="ro-RO" dirty="0"/>
              <a:t>și b.1</a:t>
            </a:r>
          </a:p>
          <a:p>
            <a:pPr>
              <a:buFontTx/>
              <a:buChar char="-"/>
            </a:pPr>
            <a:r>
              <a:rPr lang="ro-RO" b="1" dirty="0"/>
              <a:t>Opţional ca nouă disciplină/nou domeniu de studiu </a:t>
            </a:r>
            <a:r>
              <a:rPr lang="ro-RO" dirty="0"/>
              <a:t>-este acel tip de opţional care are ca scop realizarea unor noi achiziţii, specifice nevoilor şi intereselor de învăţare ale elevilor, diferite de cele stipulate în trunchiul comun şi, după caz, în curriculumul diferenţiat. </a:t>
            </a:r>
          </a:p>
          <a:p>
            <a:pPr>
              <a:buFontTx/>
              <a:buChar char="-"/>
            </a:pPr>
            <a:r>
              <a:rPr lang="ro-RO" dirty="0"/>
              <a:t>1. -</a:t>
            </a:r>
            <a:r>
              <a:rPr lang="ro-RO" b="1" dirty="0"/>
              <a:t>Opţional ca nouă disciplină </a:t>
            </a:r>
            <a:r>
              <a:rPr lang="ro-RO" dirty="0"/>
              <a:t>- este acel tip de opţional care introduce o disciplină nouă faţă de cele incluse în trunchiul comun sau în curriculum diferenţiat sau introduce noi domenii/teme corespunzătoare unei discipline din trunchiul comun sau din curriculum diferenţiat ori le dezvoltă pe cele existente. </a:t>
            </a:r>
          </a:p>
          <a:p>
            <a:pPr>
              <a:buFontTx/>
              <a:buChar char="-"/>
            </a:pPr>
            <a:r>
              <a:rPr lang="ro-RO" dirty="0"/>
              <a:t>necesită denumire şi programă şcolară nouă;</a:t>
            </a:r>
          </a:p>
          <a:p>
            <a:pPr>
              <a:buFontTx/>
              <a:buChar char="-"/>
            </a:pPr>
            <a:r>
              <a:rPr lang="ro-RO" dirty="0"/>
              <a:t> programa şcolară se elaborează respectând structura programelor de trunchi comun</a:t>
            </a:r>
            <a:endParaRPr lang="en-US" dirty="0"/>
          </a:p>
          <a:p>
            <a:pPr>
              <a:buFontTx/>
              <a:buChar char="-"/>
            </a:pPr>
            <a:r>
              <a:rPr lang="ro-RO" dirty="0"/>
              <a:t> </a:t>
            </a:r>
            <a:r>
              <a:rPr lang="ro-RO" b="1" dirty="0"/>
              <a:t>necesită rubrică nouă în catalog.</a:t>
            </a:r>
          </a:p>
          <a:p>
            <a:pPr algn="just"/>
            <a:r>
              <a:rPr lang="ro-RO" b="1" dirty="0"/>
              <a:t>-Opţional de aprofundare - </a:t>
            </a:r>
            <a:r>
              <a:rPr lang="ro-RO" dirty="0"/>
              <a:t>nu necesită denumire şi programă nouă; </a:t>
            </a:r>
          </a:p>
          <a:p>
            <a:pPr algn="just">
              <a:buFontTx/>
              <a:buChar char="-"/>
            </a:pPr>
            <a:r>
              <a:rPr lang="ro-RO" dirty="0"/>
              <a:t>se păstrează aceleaşi competenţe specifice şi aceleaşi conţinuturi din programa şcolară de trunchi comun.</a:t>
            </a:r>
          </a:p>
          <a:p>
            <a:endParaRPr lang="en-US" dirty="0"/>
          </a:p>
        </p:txBody>
      </p:sp>
      <p:pic>
        <p:nvPicPr>
          <p:cNvPr id="20" name="Picture Placeholder 19"/>
          <p:cNvPicPr>
            <a:picLocks noGrp="1" noChangeAspect="1"/>
          </p:cNvPicPr>
          <p:nvPr>
            <p:ph type="pic" idx="15"/>
          </p:nvPr>
        </p:nvPicPr>
        <p:blipFill>
          <a:blip r:embed="rId3">
            <a:extLst>
              <a:ext uri="{28A0092B-C50C-407E-A947-70E740481C1C}">
                <a14:useLocalDpi xmlns:a14="http://schemas.microsoft.com/office/drawing/2010/main" val="0"/>
              </a:ext>
            </a:extLst>
          </a:blip>
          <a:srcRect t="11604" b="11604"/>
          <a:stretch>
            <a:fillRect/>
          </a:stretch>
        </p:blipFill>
        <p:spPr>
          <a:xfrm>
            <a:off x="688618" y="2149507"/>
            <a:ext cx="3451582" cy="1313155"/>
          </a:xfrm>
        </p:spPr>
      </p:pic>
      <p:pic>
        <p:nvPicPr>
          <p:cNvPr id="22" name="Picture Placeholder 21"/>
          <p:cNvPicPr>
            <a:picLocks noGrp="1" noChangeAspect="1"/>
          </p:cNvPicPr>
          <p:nvPr>
            <p:ph type="pic" idx="21"/>
          </p:nvPr>
        </p:nvPicPr>
        <p:blipFill>
          <a:blip r:embed="rId4">
            <a:extLst>
              <a:ext uri="{28A0092B-C50C-407E-A947-70E740481C1C}">
                <a14:useLocalDpi xmlns:a14="http://schemas.microsoft.com/office/drawing/2010/main" val="0"/>
              </a:ext>
            </a:extLst>
          </a:blip>
          <a:srcRect t="16806" b="16806"/>
          <a:stretch>
            <a:fillRect/>
          </a:stretch>
        </p:blipFill>
        <p:spPr>
          <a:xfrm>
            <a:off x="4366857" y="2149506"/>
            <a:ext cx="3448936" cy="1313155"/>
          </a:xfrm>
        </p:spPr>
      </p:pic>
      <p:sp>
        <p:nvSpPr>
          <p:cNvPr id="24" name="Text Placeholder 23"/>
          <p:cNvSpPr>
            <a:spLocks noGrp="1"/>
          </p:cNvSpPr>
          <p:nvPr>
            <p:ph type="body" idx="1"/>
          </p:nvPr>
        </p:nvSpPr>
        <p:spPr>
          <a:xfrm>
            <a:off x="688618" y="3533315"/>
            <a:ext cx="3451582" cy="372861"/>
          </a:xfrm>
        </p:spPr>
        <p:txBody>
          <a:bodyPr/>
          <a:lstStyle/>
          <a:p>
            <a:r>
              <a:rPr lang="ro-RO" dirty="0">
                <a:latin typeface="Cambria" panose="02040503050406030204" pitchFamily="18" charset="0"/>
                <a:ea typeface="Cambria" panose="02040503050406030204" pitchFamily="18" charset="0"/>
              </a:rPr>
              <a:t>Gimnaziu</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067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685800" y="3124200"/>
            <a:ext cx="4114800" cy="3454154"/>
          </a:xfrm>
        </p:spPr>
        <p:txBody>
          <a:bodyPr>
            <a:normAutofit lnSpcReduction="10000"/>
          </a:bodyPr>
          <a:lstStyle/>
          <a:p>
            <a:r>
              <a:rPr lang="ro-RO" dirty="0">
                <a:latin typeface="Cambria" panose="02040503050406030204" pitchFamily="18" charset="0"/>
                <a:ea typeface="Cambria" panose="02040503050406030204" pitchFamily="18" charset="0"/>
              </a:rPr>
              <a:t>REPERE METODOLOGICE – LIMBI MODERNE - CLASA A XIA</a:t>
            </a:r>
          </a:p>
          <a:p>
            <a:pPr marL="342900" indent="-342900">
              <a:buAutoNum type="arabicPeriod"/>
            </a:pPr>
            <a:r>
              <a:rPr lang="ro-RO" dirty="0">
                <a:latin typeface="Cambria" panose="02040503050406030204" pitchFamily="18" charset="0"/>
                <a:ea typeface="Cambria" panose="02040503050406030204" pitchFamily="18" charset="0"/>
              </a:rPr>
              <a:t>Rolul limbilor moderne în formarea setului de competențe cheie</a:t>
            </a:r>
          </a:p>
          <a:p>
            <a:pPr marL="342900" indent="-342900">
              <a:buAutoNum type="arabicPeriod"/>
            </a:pPr>
            <a:r>
              <a:rPr lang="en-US" dirty="0" err="1">
                <a:latin typeface="Cambria" panose="02040503050406030204" pitchFamily="18" charset="0"/>
                <a:ea typeface="Cambria" panose="02040503050406030204" pitchFamily="18" charset="0"/>
              </a:rPr>
              <a:t>Recomandări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privind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evaluarea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performanțelor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școlare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și</a:t>
            </a:r>
            <a:r>
              <a:rPr lang="en-US" dirty="0">
                <a:latin typeface="Cambria" panose="02040503050406030204" pitchFamily="18" charset="0"/>
                <a:ea typeface="Cambria" panose="02040503050406030204" pitchFamily="18" charset="0"/>
              </a:rPr>
              <a:t> a</a:t>
            </a:r>
            <a:r>
              <a:rPr lang="ro-RO"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competențelor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școlare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în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mediul</a:t>
            </a:r>
            <a:r>
              <a:rPr lang="en-US" dirty="0">
                <a:latin typeface="Cambria" panose="02040503050406030204" pitchFamily="18" charset="0"/>
                <a:ea typeface="Cambria" panose="02040503050406030204" pitchFamily="18" charset="0"/>
              </a:rPr>
              <a:t> online</a:t>
            </a:r>
            <a:endParaRPr lang="ro-RO" dirty="0">
              <a:latin typeface="Cambria" panose="02040503050406030204" pitchFamily="18" charset="0"/>
              <a:ea typeface="Cambria" panose="02040503050406030204" pitchFamily="18" charset="0"/>
            </a:endParaRPr>
          </a:p>
          <a:p>
            <a:pPr marL="342900" indent="-342900">
              <a:buAutoNum type="arabicPeriod"/>
            </a:pPr>
            <a:r>
              <a:rPr lang="ro-RO" dirty="0">
                <a:latin typeface="Cambria" panose="02040503050406030204" pitchFamily="18" charset="0"/>
                <a:ea typeface="Cambria" panose="02040503050406030204" pitchFamily="18" charset="0"/>
              </a:rPr>
              <a:t>Platforme digitale</a:t>
            </a:r>
          </a:p>
          <a:p>
            <a:pPr marL="342900" indent="-342900">
              <a:buAutoNum type="arabicPeriod"/>
            </a:pPr>
            <a:r>
              <a:rPr lang="ro-RO" dirty="0">
                <a:latin typeface="Cambria" panose="02040503050406030204" pitchFamily="18" charset="0"/>
                <a:ea typeface="Cambria" panose="02040503050406030204" pitchFamily="18" charset="0"/>
              </a:rPr>
              <a:t>Exemple </a:t>
            </a:r>
          </a:p>
          <a:p>
            <a:pPr marL="342900" indent="-342900">
              <a:buAutoNum type="arabicPeriod"/>
            </a:pPr>
            <a:r>
              <a:rPr lang="ro-RO" dirty="0">
                <a:latin typeface="Cambria" panose="02040503050406030204" pitchFamily="18" charset="0"/>
                <a:ea typeface="Cambria" panose="02040503050406030204" pitchFamily="18" charset="0"/>
              </a:rPr>
              <a:t>https://www.rocnee.eu/index.php/dcee-oriz/curriculum-oriz/repere-metodologice/arhiva-repere-metodologice</a:t>
            </a:r>
            <a:endParaRPr lang="en-US" dirty="0">
              <a:latin typeface="Cambria" panose="02040503050406030204" pitchFamily="18" charset="0"/>
              <a:ea typeface="Cambria" panose="02040503050406030204" pitchFamily="18" charset="0"/>
            </a:endParaRPr>
          </a:p>
        </p:txBody>
      </p:sp>
      <p:sp>
        <p:nvSpPr>
          <p:cNvPr id="6" name="Content Placeholder 5"/>
          <p:cNvSpPr>
            <a:spLocks noGrp="1"/>
          </p:cNvSpPr>
          <p:nvPr>
            <p:ph idx="1"/>
          </p:nvPr>
        </p:nvSpPr>
        <p:spPr/>
        <p:txBody>
          <a:bodyPr/>
          <a:lstStyle/>
          <a:p>
            <a:r>
              <a:rPr lang="ro-RO" dirty="0">
                <a:latin typeface="Cambria" panose="02040503050406030204" pitchFamily="18" charset="0"/>
                <a:ea typeface="Cambria" panose="02040503050406030204" pitchFamily="18" charset="0"/>
              </a:rPr>
              <a:t>LIMBA ENGLEZĂ</a:t>
            </a:r>
          </a:p>
          <a:p>
            <a:pPr marL="0" indent="0">
              <a:buNone/>
            </a:pPr>
            <a:endParaRPr lang="ro-RO" dirty="0">
              <a:latin typeface="Cambria" panose="02040503050406030204" pitchFamily="18" charset="0"/>
              <a:ea typeface="Cambria" panose="02040503050406030204" pitchFamily="18" charset="0"/>
            </a:endParaRPr>
          </a:p>
          <a:p>
            <a:r>
              <a:rPr lang="ro-RO" dirty="0">
                <a:latin typeface="Cambria" panose="02040503050406030204" pitchFamily="18" charset="0"/>
                <a:ea typeface="Cambria" panose="02040503050406030204" pitchFamily="18" charset="0"/>
              </a:rPr>
              <a:t>LIMBA FRANCEZĂ</a:t>
            </a:r>
          </a:p>
          <a:p>
            <a:pPr>
              <a:buFont typeface="Wingdings" panose="05000000000000000000" pitchFamily="2" charset="2"/>
              <a:buChar char="ü"/>
            </a:pPr>
            <a:r>
              <a:rPr lang="ro-RO" dirty="0">
                <a:latin typeface="Cambria" panose="02040503050406030204" pitchFamily="18" charset="0"/>
                <a:ea typeface="Cambria" panose="02040503050406030204" pitchFamily="18" charset="0"/>
              </a:rPr>
              <a:t> DISCIPLINE NON LINGVISTICE (DNL) STUDIATE </a:t>
            </a:r>
          </a:p>
          <a:p>
            <a:pPr marL="0" indent="0">
              <a:buNone/>
            </a:pPr>
            <a:r>
              <a:rPr lang="ro-RO" dirty="0">
                <a:latin typeface="Cambria" panose="02040503050406030204" pitchFamily="18" charset="0"/>
                <a:ea typeface="Cambria" panose="02040503050406030204" pitchFamily="18" charset="0"/>
              </a:rPr>
              <a:t>ÎN LIMBA FRANCEZĂ - Geografie, Istorie, Matematică, Fizică, Chimie, Biologie, Economie și societate</a:t>
            </a:r>
            <a:endParaRPr lang="en-US" dirty="0">
              <a:latin typeface="Cambria" panose="02040503050406030204" pitchFamily="18" charset="0"/>
              <a:ea typeface="Cambria" panose="02040503050406030204" pitchFamily="18" charset="0"/>
            </a:endParaRPr>
          </a:p>
          <a:p>
            <a:pPr marL="0" indent="0">
              <a:buNone/>
            </a:pPr>
            <a:endParaRPr lang="ro-RO" dirty="0">
              <a:latin typeface="Cambria" panose="02040503050406030204" pitchFamily="18" charset="0"/>
              <a:ea typeface="Cambria" panose="02040503050406030204" pitchFamily="18" charset="0"/>
            </a:endParaRPr>
          </a:p>
          <a:p>
            <a:r>
              <a:rPr lang="ro-RO" dirty="0">
                <a:latin typeface="Cambria" panose="02040503050406030204" pitchFamily="18" charset="0"/>
                <a:ea typeface="Cambria" panose="02040503050406030204" pitchFamily="18" charset="0"/>
              </a:rPr>
              <a:t>LIMBA SPANIOLĂ</a:t>
            </a:r>
            <a:endParaRPr lang="en-US" dirty="0">
              <a:latin typeface="Cambria" panose="02040503050406030204" pitchFamily="18" charset="0"/>
              <a:ea typeface="Cambria" panose="02040503050406030204" pitchFamily="18" charset="0"/>
            </a:endParaRPr>
          </a:p>
          <a:p>
            <a:pPr marL="0" indent="0">
              <a:buNone/>
            </a:pPr>
            <a:endParaRPr lang="ro-RO" dirty="0">
              <a:latin typeface="Cambria" panose="02040503050406030204" pitchFamily="18" charset="0"/>
              <a:ea typeface="Cambria" panose="02040503050406030204" pitchFamily="18" charset="0"/>
            </a:endParaRPr>
          </a:p>
          <a:p>
            <a:r>
              <a:rPr lang="ro-RO" dirty="0">
                <a:latin typeface="Cambria" panose="02040503050406030204" pitchFamily="18" charset="0"/>
                <a:ea typeface="Cambria" panose="02040503050406030204" pitchFamily="18" charset="0"/>
              </a:rPr>
              <a:t>LIMBA ITALIANĂ</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LIMBA PORTUGHEZ</a:t>
            </a:r>
            <a:r>
              <a:rPr lang="ro-RO" dirty="0">
                <a:latin typeface="Cambria" panose="02040503050406030204" pitchFamily="18" charset="0"/>
                <a:ea typeface="Cambria" panose="02040503050406030204" pitchFamily="18" charset="0"/>
              </a:rPr>
              <a:t>Ă</a:t>
            </a:r>
          </a:p>
          <a:p>
            <a:pPr marL="0" indent="0">
              <a:buNone/>
            </a:pPr>
            <a:endParaRPr lang="en-US" dirty="0">
              <a:latin typeface="Cambria" panose="02040503050406030204" pitchFamily="18" charset="0"/>
              <a:ea typeface="Cambria" panose="02040503050406030204" pitchFamily="18" charset="0"/>
            </a:endParaRPr>
          </a:p>
        </p:txBody>
      </p:sp>
      <p:pic>
        <p:nvPicPr>
          <p:cNvPr id="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523999"/>
            <a:ext cx="4114800" cy="1552575"/>
          </a:xfrm>
        </p:spPr>
      </p:pic>
    </p:spTree>
    <p:extLst>
      <p:ext uri="{BB962C8B-B14F-4D97-AF65-F5344CB8AC3E}">
        <p14:creationId xmlns:p14="http://schemas.microsoft.com/office/powerpoint/2010/main" val="246092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latin typeface="Cambria" panose="02040503050406030204" pitchFamily="18" charset="0"/>
                <a:ea typeface="Cambria" panose="02040503050406030204" pitchFamily="18" charset="0"/>
              </a:rPr>
              <a:t>Repere metodologice-  </a:t>
            </a:r>
            <a:br>
              <a:rPr lang="ro-RO" dirty="0">
                <a:latin typeface="Cambria" panose="02040503050406030204" pitchFamily="18" charset="0"/>
                <a:ea typeface="Cambria" panose="02040503050406030204" pitchFamily="18" charset="0"/>
              </a:rPr>
            </a:br>
            <a:r>
              <a:rPr lang="ro-RO" dirty="0">
                <a:latin typeface="Cambria" panose="02040503050406030204" pitchFamily="18" charset="0"/>
                <a:ea typeface="Cambria" panose="02040503050406030204" pitchFamily="18" charset="0"/>
              </a:rPr>
              <a:t>limbi moderne – clasa a XI- a </a:t>
            </a:r>
            <a:endParaRPr lang="en-US"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p:txBody>
          <a:bodyPr>
            <a:normAutofit lnSpcReduction="10000"/>
          </a:bodyPr>
          <a:lstStyle/>
          <a:p>
            <a:r>
              <a:rPr lang="ro-RO" dirty="0">
                <a:latin typeface="Cambria" panose="02040503050406030204" pitchFamily="18" charset="0"/>
                <a:ea typeface="Cambria" panose="02040503050406030204" pitchFamily="18" charset="0"/>
              </a:rPr>
              <a:t>Limba engleză L1, L2, L1 intensiv, L1 bilingv</a:t>
            </a:r>
            <a:endParaRPr lang="en-US"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p:txBody>
          <a:bodyPr/>
          <a:lstStyle/>
          <a:p>
            <a:r>
              <a:rPr lang="ro-RO" dirty="0">
                <a:latin typeface="Cambria" panose="02040503050406030204" pitchFamily="18" charset="0"/>
                <a:ea typeface="Cambria" panose="02040503050406030204" pitchFamily="18" charset="0"/>
              </a:rPr>
              <a:t>Test inițial – barem de evaluare și notare; </a:t>
            </a:r>
          </a:p>
          <a:p>
            <a:r>
              <a:rPr lang="ro-RO" dirty="0">
                <a:latin typeface="Cambria" panose="02040503050406030204" pitchFamily="18" charset="0"/>
                <a:ea typeface="Cambria" panose="02040503050406030204" pitchFamily="18" charset="0"/>
              </a:rPr>
              <a:t>Activitate/secvență de învățare; </a:t>
            </a:r>
          </a:p>
          <a:p>
            <a:r>
              <a:rPr lang="ro-RO" dirty="0">
                <a:latin typeface="Cambria" panose="02040503050406030204" pitchFamily="18" charset="0"/>
                <a:ea typeface="Cambria" panose="02040503050406030204" pitchFamily="18" charset="0"/>
              </a:rPr>
              <a:t>Activitate de evaluare – cheia răspunsurilor; </a:t>
            </a:r>
          </a:p>
          <a:p>
            <a:r>
              <a:rPr lang="ro-RO" dirty="0">
                <a:latin typeface="Cambria" panose="02040503050406030204" pitchFamily="18" charset="0"/>
                <a:ea typeface="Cambria" panose="02040503050406030204" pitchFamily="18" charset="0"/>
              </a:rPr>
              <a:t>Test final - barem de evaluare și notare.</a:t>
            </a:r>
            <a:endParaRPr lang="en-US" dirty="0">
              <a:latin typeface="Cambria" panose="02040503050406030204" pitchFamily="18" charset="0"/>
              <a:ea typeface="Cambria" panose="02040503050406030204" pitchFamily="18" charset="0"/>
            </a:endParaRPr>
          </a:p>
          <a:p>
            <a:r>
              <a:rPr lang="en-US" dirty="0" err="1">
                <a:latin typeface="Cambria" panose="02040503050406030204" pitchFamily="18" charset="0"/>
                <a:ea typeface="Cambria" panose="02040503050406030204" pitchFamily="18" charset="0"/>
              </a:rPr>
              <a:t>Recoma</a:t>
            </a:r>
            <a:r>
              <a:rPr lang="ro-RO" dirty="0">
                <a:latin typeface="Cambria" panose="02040503050406030204" pitchFamily="18" charset="0"/>
                <a:ea typeface="Cambria" panose="02040503050406030204" pitchFamily="18" charset="0"/>
              </a:rPr>
              <a:t>n</a:t>
            </a:r>
            <a:r>
              <a:rPr lang="en-US" dirty="0">
                <a:latin typeface="Cambria" panose="02040503050406030204" pitchFamily="18" charset="0"/>
                <a:ea typeface="Cambria" panose="02040503050406030204" pitchFamily="18" charset="0"/>
              </a:rPr>
              <a:t>d</a:t>
            </a:r>
            <a:r>
              <a:rPr lang="ro-RO" dirty="0">
                <a:latin typeface="Cambria" panose="02040503050406030204" pitchFamily="18" charset="0"/>
                <a:ea typeface="Cambria" panose="02040503050406030204" pitchFamily="18" charset="0"/>
              </a:rPr>
              <a:t>ă</a:t>
            </a:r>
            <a:r>
              <a:rPr lang="en-US" dirty="0" err="1">
                <a:latin typeface="Cambria" panose="02040503050406030204" pitchFamily="18" charset="0"/>
                <a:ea typeface="Cambria" panose="02040503050406030204" pitchFamily="18" charset="0"/>
              </a:rPr>
              <a:t>ri</a:t>
            </a:r>
            <a:r>
              <a:rPr lang="ro-RO" dirty="0">
                <a:latin typeface="Cambria" panose="02040503050406030204" pitchFamily="18" charset="0"/>
                <a:ea typeface="Cambria" panose="02040503050406030204" pitchFamily="18" charset="0"/>
              </a:rPr>
              <a:t> de lectură bazate pe temele propuse în programă</a:t>
            </a:r>
          </a:p>
          <a:p>
            <a:endParaRPr lang="en-US" dirty="0"/>
          </a:p>
        </p:txBody>
      </p:sp>
      <p:sp>
        <p:nvSpPr>
          <p:cNvPr id="5" name="Text Placeholder 4"/>
          <p:cNvSpPr>
            <a:spLocks noGrp="1"/>
          </p:cNvSpPr>
          <p:nvPr>
            <p:ph type="body" sz="quarter" idx="3"/>
          </p:nvPr>
        </p:nvSpPr>
        <p:spPr/>
        <p:txBody>
          <a:bodyPr>
            <a:normAutofit lnSpcReduction="10000"/>
          </a:bodyPr>
          <a:lstStyle/>
          <a:p>
            <a:r>
              <a:rPr lang="ro-RO" dirty="0">
                <a:latin typeface="Cambria" panose="02040503050406030204" pitchFamily="18" charset="0"/>
                <a:ea typeface="Cambria" panose="02040503050406030204" pitchFamily="18" charset="0"/>
              </a:rPr>
              <a:t>Elemente de cultură și civilizație engleză</a:t>
            </a:r>
            <a:endParaRPr lang="en-US" dirty="0">
              <a:latin typeface="Cambria" panose="02040503050406030204" pitchFamily="18" charset="0"/>
              <a:ea typeface="Cambria" panose="02040503050406030204" pitchFamily="18" charset="0"/>
            </a:endParaRPr>
          </a:p>
        </p:txBody>
      </p:sp>
      <p:sp>
        <p:nvSpPr>
          <p:cNvPr id="6" name="Content Placeholder 5"/>
          <p:cNvSpPr>
            <a:spLocks noGrp="1"/>
          </p:cNvSpPr>
          <p:nvPr>
            <p:ph sz="quarter" idx="4"/>
          </p:nvPr>
        </p:nvSpPr>
        <p:spPr/>
        <p:txBody>
          <a:bodyPr>
            <a:normAutofit/>
          </a:bodyPr>
          <a:lstStyle/>
          <a:p>
            <a:r>
              <a:rPr lang="ro-RO" dirty="0">
                <a:latin typeface="Cambria" panose="02040503050406030204" pitchFamily="18" charset="0"/>
                <a:ea typeface="Cambria" panose="02040503050406030204" pitchFamily="18" charset="0"/>
              </a:rPr>
              <a:t>Planificare calendaristică; </a:t>
            </a:r>
          </a:p>
          <a:p>
            <a:r>
              <a:rPr lang="ro-RO" dirty="0">
                <a:latin typeface="Cambria" panose="02040503050406030204" pitchFamily="18" charset="0"/>
                <a:ea typeface="Cambria" panose="02040503050406030204" pitchFamily="18" charset="0"/>
              </a:rPr>
              <a:t>Activitate de învățare; </a:t>
            </a:r>
          </a:p>
          <a:p>
            <a:r>
              <a:rPr lang="ro-RO" dirty="0">
                <a:latin typeface="Cambria" panose="02040503050406030204" pitchFamily="18" charset="0"/>
                <a:ea typeface="Cambria" panose="02040503050406030204" pitchFamily="18" charset="0"/>
              </a:rPr>
              <a:t>Activitate de evaluare; </a:t>
            </a:r>
          </a:p>
          <a:p>
            <a:r>
              <a:rPr lang="ro-RO" dirty="0">
                <a:latin typeface="Cambria" panose="02040503050406030204" pitchFamily="18" charset="0"/>
                <a:ea typeface="Cambria" panose="02040503050406030204" pitchFamily="18" charset="0"/>
              </a:rPr>
              <a:t>Test de progres – barem de evaluare și notare.</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844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4944" y="1307592"/>
            <a:ext cx="5294376" cy="2277547"/>
          </a:xfrm>
          <a:prstGeom prst="rect">
            <a:avLst/>
          </a:prstGeom>
        </p:spPr>
        <p:txBody>
          <a:bodyPr wrap="square">
            <a:spAutoFit/>
          </a:bodyPr>
          <a:lstStyle/>
          <a:p>
            <a:r>
              <a:rPr lang="ro-RO" sz="2400" dirty="0">
                <a:latin typeface="Cambria" panose="02040503050406030204" pitchFamily="18" charset="0"/>
                <a:ea typeface="Cambria" panose="02040503050406030204" pitchFamily="18" charset="0"/>
              </a:rPr>
              <a:t>Limba </a:t>
            </a:r>
            <a:r>
              <a:rPr lang="en-US" sz="2400" dirty="0">
                <a:latin typeface="Cambria" panose="02040503050406030204" pitchFamily="18" charset="0"/>
                <a:ea typeface="Cambria" panose="02040503050406030204" pitchFamily="18" charset="0"/>
              </a:rPr>
              <a:t>franc</a:t>
            </a:r>
            <a:r>
              <a:rPr lang="ro-RO" sz="2400" dirty="0">
                <a:latin typeface="Cambria" panose="02040503050406030204" pitchFamily="18" charset="0"/>
                <a:ea typeface="Cambria" panose="02040503050406030204" pitchFamily="18" charset="0"/>
              </a:rPr>
              <a:t>eză L1, L1 intensiv, L1 bilingv/bilingv francofon, L2, L3</a:t>
            </a:r>
          </a:p>
          <a:p>
            <a:endParaRPr lang="ro-RO" sz="2400" dirty="0">
              <a:latin typeface="Cambria" panose="02040503050406030204" pitchFamily="18" charset="0"/>
              <a:ea typeface="Cambria" panose="02040503050406030204" pitchFamily="18" charset="0"/>
            </a:endParaRPr>
          </a:p>
          <a:p>
            <a:endParaRPr lang="ro-RO" sz="2400" dirty="0">
              <a:latin typeface="Cambria" panose="02040503050406030204" pitchFamily="18" charset="0"/>
              <a:ea typeface="Cambria" panose="02040503050406030204" pitchFamily="18" charset="0"/>
            </a:endParaRPr>
          </a:p>
          <a:p>
            <a:endParaRPr lang="en-US" sz="28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10" name="Rectangle 9"/>
          <p:cNvSpPr/>
          <p:nvPr/>
        </p:nvSpPr>
        <p:spPr>
          <a:xfrm>
            <a:off x="484632" y="2203704"/>
            <a:ext cx="5760720" cy="6370975"/>
          </a:xfrm>
          <a:prstGeom prst="rect">
            <a:avLst/>
          </a:prstGeom>
        </p:spPr>
        <p:txBody>
          <a:bodyPr wrap="square">
            <a:spAutoFit/>
          </a:bodyPr>
          <a:lstStyle/>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Test de evaluare inițială – Barem de evaluare și </a:t>
            </a:r>
            <a:r>
              <a:rPr lang="en-US" dirty="0">
                <a:latin typeface="Cambria" panose="02040503050406030204" pitchFamily="18" charset="0"/>
                <a:ea typeface="Cambria" panose="02040503050406030204" pitchFamily="18" charset="0"/>
              </a:rPr>
              <a:t>de </a:t>
            </a:r>
            <a:r>
              <a:rPr lang="ro-RO" dirty="0">
                <a:latin typeface="Cambria" panose="02040503050406030204" pitchFamily="18" charset="0"/>
                <a:ea typeface="Cambria" panose="02040503050406030204" pitchFamily="18" charset="0"/>
              </a:rPr>
              <a:t>notare / Matrice de specificații (L1 intensiv, L2, L3)</a:t>
            </a:r>
          </a:p>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Test de evaluare finală - Barem de evaluare și </a:t>
            </a:r>
            <a:r>
              <a:rPr lang="en-US" dirty="0">
                <a:latin typeface="Cambria" panose="02040503050406030204" pitchFamily="18" charset="0"/>
                <a:ea typeface="Cambria" panose="02040503050406030204" pitchFamily="18" charset="0"/>
              </a:rPr>
              <a:t>de </a:t>
            </a:r>
            <a:r>
              <a:rPr lang="ro-RO" dirty="0">
                <a:latin typeface="Cambria" panose="02040503050406030204" pitchFamily="18" charset="0"/>
                <a:ea typeface="Cambria" panose="02040503050406030204" pitchFamily="18" charset="0"/>
              </a:rPr>
              <a:t>notare/Matrice de specificații (L1 intensiv, L2)</a:t>
            </a:r>
            <a:endParaRPr lang="en-US"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Activități de învățare</a:t>
            </a:r>
          </a:p>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Activitate de evaluare/</a:t>
            </a:r>
            <a:r>
              <a:rPr lang="en-US" dirty="0">
                <a:latin typeface="Cambria" panose="02040503050406030204" pitchFamily="18" charset="0"/>
                <a:ea typeface="Cambria" panose="02040503050406030204" pitchFamily="18" charset="0"/>
              </a:rPr>
              <a:t>Fi</a:t>
            </a:r>
            <a:r>
              <a:rPr lang="ro-RO" dirty="0">
                <a:latin typeface="Cambria" panose="02040503050406030204" pitchFamily="18" charset="0"/>
                <a:ea typeface="Cambria" panose="02040503050406030204" pitchFamily="18" charset="0"/>
              </a:rPr>
              <a:t>șă de evaluare - Grilă de evaluare</a:t>
            </a:r>
          </a:p>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Teme de proiect recomandate – Exemplu de proiect </a:t>
            </a:r>
          </a:p>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Activitate de mediere (L1 intensiv, L1 bilingv/bilingv francofon)</a:t>
            </a:r>
          </a:p>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Activitate de literatură (L1 intensiv, L1 bilingv/bilingv francofon)</a:t>
            </a:r>
          </a:p>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Activități remediale (L1 intensiv)</a:t>
            </a:r>
          </a:p>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Proiectul unității de învățare (L3)</a:t>
            </a:r>
          </a:p>
          <a:p>
            <a:pPr marL="342900" indent="-342900">
              <a:buFont typeface="Arial" panose="020B0604020202020204" pitchFamily="34" charset="0"/>
              <a:buChar char="•"/>
            </a:pPr>
            <a:r>
              <a:rPr lang="ro-RO" dirty="0">
                <a:latin typeface="Cambria" panose="02040503050406030204" pitchFamily="18" charset="0"/>
                <a:ea typeface="Cambria" panose="02040503050406030204" pitchFamily="18" charset="0"/>
              </a:rPr>
              <a:t>Resurse online/Sitografie</a:t>
            </a:r>
          </a:p>
          <a:p>
            <a:endParaRPr lang="ro-RO"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ro-RO"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ro-RO"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ro-RO" sz="2000" dirty="0">
              <a:latin typeface="Cambria" panose="02040503050406030204" pitchFamily="18" charset="0"/>
              <a:ea typeface="Cambria" panose="02040503050406030204" pitchFamily="18" charset="0"/>
            </a:endParaRPr>
          </a:p>
          <a:p>
            <a:endParaRPr lang="ro-RO" sz="2000" dirty="0">
              <a:latin typeface="Cambria" panose="02040503050406030204" pitchFamily="18" charset="0"/>
              <a:ea typeface="Cambria" panose="02040503050406030204" pitchFamily="18" charset="0"/>
            </a:endParaRPr>
          </a:p>
          <a:p>
            <a:endParaRPr lang="ro-RO" sz="2000" dirty="0">
              <a:latin typeface="Cambria" panose="02040503050406030204" pitchFamily="18" charset="0"/>
              <a:ea typeface="Cambria" panose="02040503050406030204" pitchFamily="18" charset="0"/>
            </a:endParaRPr>
          </a:p>
          <a:p>
            <a:endParaRPr lang="en-US" dirty="0"/>
          </a:p>
        </p:txBody>
      </p:sp>
      <p:sp>
        <p:nvSpPr>
          <p:cNvPr id="11" name="Rectangle 10"/>
          <p:cNvSpPr/>
          <p:nvPr/>
        </p:nvSpPr>
        <p:spPr>
          <a:xfrm>
            <a:off x="6327648" y="1499616"/>
            <a:ext cx="5248656" cy="954107"/>
          </a:xfrm>
          <a:prstGeom prst="rect">
            <a:avLst/>
          </a:prstGeom>
        </p:spPr>
        <p:txBody>
          <a:bodyPr wrap="square">
            <a:spAutoFit/>
          </a:bodyPr>
          <a:lstStyle/>
          <a:p>
            <a:r>
              <a:rPr lang="ro-RO" sz="2800" dirty="0">
                <a:latin typeface="Cambria" panose="02040503050406030204" pitchFamily="18" charset="0"/>
                <a:ea typeface="Cambria" panose="02040503050406030204" pitchFamily="18" charset="0"/>
              </a:rPr>
              <a:t>Elemente de cultură și civilizație </a:t>
            </a:r>
            <a:r>
              <a:rPr lang="en-US" sz="2800" dirty="0">
                <a:latin typeface="Cambria" panose="02040503050406030204" pitchFamily="18" charset="0"/>
                <a:ea typeface="Cambria" panose="02040503050406030204" pitchFamily="18" charset="0"/>
              </a:rPr>
              <a:t>franc</a:t>
            </a:r>
            <a:r>
              <a:rPr lang="ro-RO" sz="2800" dirty="0">
                <a:latin typeface="Cambria" panose="02040503050406030204" pitchFamily="18" charset="0"/>
                <a:ea typeface="Cambria" panose="02040503050406030204" pitchFamily="18" charset="0"/>
              </a:rPr>
              <a:t>eză</a:t>
            </a:r>
            <a:endParaRPr lang="en-US" sz="2800" dirty="0">
              <a:latin typeface="Cambria" panose="02040503050406030204" pitchFamily="18" charset="0"/>
              <a:ea typeface="Cambria" panose="02040503050406030204" pitchFamily="18" charset="0"/>
            </a:endParaRPr>
          </a:p>
        </p:txBody>
      </p:sp>
      <p:sp>
        <p:nvSpPr>
          <p:cNvPr id="12" name="Rectangle 11"/>
          <p:cNvSpPr/>
          <p:nvPr/>
        </p:nvSpPr>
        <p:spPr>
          <a:xfrm>
            <a:off x="6583680" y="2453722"/>
            <a:ext cx="4507992" cy="2215991"/>
          </a:xfrm>
          <a:prstGeom prst="rect">
            <a:avLst/>
          </a:prstGeom>
        </p:spPr>
        <p:txBody>
          <a:bodyPr wrap="square">
            <a:spAutoFit/>
          </a:bodyPr>
          <a:lstStyle/>
          <a:p>
            <a:endParaRPr lang="ro-RO"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Planificare calendaristică anuală</a:t>
            </a:r>
          </a:p>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Activități de învățare</a:t>
            </a:r>
          </a:p>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Activitate de evaluare</a:t>
            </a:r>
          </a:p>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Test de evaluare la finalul unității – Barem de evaluare și de notare</a:t>
            </a:r>
          </a:p>
          <a:p>
            <a:pPr marL="342900" indent="-342900">
              <a:buFont typeface="Arial" panose="020B0604020202020204" pitchFamily="34" charset="0"/>
              <a:buChar char="•"/>
            </a:pPr>
            <a:r>
              <a:rPr lang="ro-RO" sz="2000" dirty="0">
                <a:latin typeface="Cambria" panose="02040503050406030204" pitchFamily="18" charset="0"/>
                <a:ea typeface="Cambria" panose="02040503050406030204" pitchFamily="18" charset="0"/>
              </a:rPr>
              <a:t>Teme de proiect recomandate</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239216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0</TotalTime>
  <Words>2564</Words>
  <Application>Microsoft Office PowerPoint</Application>
  <PresentationFormat>Widescreen</PresentationFormat>
  <Paragraphs>231</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Cambria</vt:lpstr>
      <vt:lpstr>Century Gothic</vt:lpstr>
      <vt:lpstr>Wingdings</vt:lpstr>
      <vt:lpstr>Vapor Trail</vt:lpstr>
      <vt:lpstr>Packager Shell Object</vt:lpstr>
      <vt:lpstr>priorități educaționale în anul școlar 2023 - 2024  </vt:lpstr>
      <vt:lpstr>priorități educaționale în anul școlar 2023 - 2024</vt:lpstr>
      <vt:lpstr>PROGRAME SPECIFICE - LIMBI ROMANICE</vt:lpstr>
      <vt:lpstr>PROGRAME SPECIFICE - LIMBI ROMANICE</vt:lpstr>
      <vt:lpstr>PROGRAME SPECIFICE – Limba engleză, limbi asiatice</vt:lpstr>
      <vt:lpstr>Curriculum la decizia școlii OM nr. 3238/2021 pentru aprobarea Metodologiei privind dezvoltarea curriculumului la decizia școlii</vt:lpstr>
      <vt:lpstr>PowerPoint Presentation</vt:lpstr>
      <vt:lpstr>Repere metodologice-   limbi moderne – clasa a XI- a </vt:lpstr>
      <vt:lpstr>PowerPoint Presentation</vt:lpstr>
      <vt:lpstr> DISCIPLINE NON LINGVISTICE (DNL) STUDIATE  ÎN LIMBA FRANCEZĂ - Geografie, Istorie, Matematică, Fizică, Chimie, Biologie, Economie și societate </vt:lpstr>
      <vt:lpstr>PowerPoint Presentation</vt:lpstr>
      <vt:lpstr> Limba ITALIANă L1, L1 intensiv, L1 bilingv, L2, L3</vt:lpstr>
      <vt:lpstr>PowerPoint Presentation</vt:lpstr>
      <vt:lpstr>RECOMANDĂRI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CONSFĂTUIREA NAȚIONALĂ A INSPECTORILOR ȘCOLARI PENTRU LIMBI MODERNE</dc:title>
  <dc:creator>Rodica Cherciu</dc:creator>
  <cp:lastModifiedBy>User</cp:lastModifiedBy>
  <cp:revision>42</cp:revision>
  <dcterms:created xsi:type="dcterms:W3CDTF">2023-08-30T07:22:04Z</dcterms:created>
  <dcterms:modified xsi:type="dcterms:W3CDTF">2023-09-21T10:26:26Z</dcterms:modified>
</cp:coreProperties>
</file>