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7" r:id="rId2"/>
    <p:sldId id="354" r:id="rId3"/>
    <p:sldId id="258" r:id="rId4"/>
    <p:sldId id="348" r:id="rId5"/>
    <p:sldId id="324" r:id="rId6"/>
    <p:sldId id="268" r:id="rId7"/>
    <p:sldId id="346" r:id="rId8"/>
    <p:sldId id="278" r:id="rId9"/>
    <p:sldId id="263" r:id="rId10"/>
    <p:sldId id="264" r:id="rId11"/>
    <p:sldId id="349" r:id="rId12"/>
    <p:sldId id="350" r:id="rId13"/>
    <p:sldId id="351" r:id="rId14"/>
    <p:sldId id="352" r:id="rId15"/>
    <p:sldId id="3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llzone85_05@yahoo.com" initials="k" lastIdx="5" clrIdx="0">
    <p:extLst>
      <p:ext uri="{19B8F6BF-5375-455C-9EA6-DF929625EA0E}">
        <p15:presenceInfo xmlns:p15="http://schemas.microsoft.com/office/powerpoint/2012/main" userId="4ee2f661130c1a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4T09:30:24.44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E3F0-5AD3-446D-B1F5-3128E7695DAA}" type="datetimeFigureOut">
              <a:rPr lang="ro-RO" smtClean="0"/>
              <a:t>21.09.2023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4E090-1524-4410-87A5-CAD433BEE7C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779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6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1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0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4DE5-3D8D-4235-92CB-E572F38C7F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ducred.ro/programe-scolare-pentru-optionale-integrat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red.ro/cred-activitati-rezultat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red.ro/cred-activitati-rezultat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red.ro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ducredgimnaziu" TargetMode="External"/><Relationship Id="rId3" Type="http://schemas.openxmlformats.org/officeDocument/2006/relationships/hyperlink" Target="https://red.educred.ro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primareducred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s://www.youtube.com/@educredro" TargetMode="External"/><Relationship Id="rId4" Type="http://schemas.openxmlformats.org/officeDocument/2006/relationships/hyperlink" Target="https://digital.educred.ro/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CE0E7EC-34C0-3612-FB42-3059852F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5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Resursele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CRED: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educație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deschisă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în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clasă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și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acasă</a:t>
            </a:r>
            <a:endParaRPr lang="ro-RO" sz="40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o-RO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o-R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anul școlar 2023 - 2024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32391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4C2773-7E48-AD1C-E530-0D253E800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4" y="3297235"/>
            <a:ext cx="5583046" cy="2879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FD9E0-5D26-758C-2E5E-7A21009B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3195904"/>
            <a:ext cx="6226513" cy="34325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B7472E-FE0C-D58B-C0B6-0E1B49F57885}"/>
              </a:ext>
            </a:extLst>
          </p:cNvPr>
          <p:cNvSpPr txBox="1"/>
          <p:nvPr/>
        </p:nvSpPr>
        <p:spPr>
          <a:xfrm>
            <a:off x="1946598" y="2785069"/>
            <a:ext cx="166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1408 materiale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0DBE73-9AAB-8446-1B96-961E46A00638}"/>
              </a:ext>
            </a:extLst>
          </p:cNvPr>
          <p:cNvSpPr txBox="1"/>
          <p:nvPr/>
        </p:nvSpPr>
        <p:spPr>
          <a:xfrm>
            <a:off x="8126798" y="2785069"/>
            <a:ext cx="166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4553 materiale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F03AAD-B9D7-B11F-E75A-89B7E465CE22}"/>
              </a:ext>
            </a:extLst>
          </p:cNvPr>
          <p:cNvSpPr txBox="1"/>
          <p:nvPr/>
        </p:nvSpPr>
        <p:spPr>
          <a:xfrm>
            <a:off x="1079655" y="6176935"/>
            <a:ext cx="339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350 materiale suport – </a:t>
            </a:r>
            <a:r>
              <a:rPr lang="ro-RO" b="1" dirty="0" err="1"/>
              <a:t>tutoriale</a:t>
            </a:r>
            <a:endParaRPr lang="ro-RO" b="1" dirty="0"/>
          </a:p>
          <a:p>
            <a:r>
              <a:rPr lang="ro-RO" b="1" dirty="0"/>
              <a:t>100+ materiale didactice suport</a:t>
            </a:r>
            <a:endParaRPr lang="en-US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E4B858-91C6-67E8-8BBD-96B3C1BD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0" y="194474"/>
            <a:ext cx="4128794" cy="255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7298A9-34F2-EF79-B892-DB677F94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33" y="165996"/>
            <a:ext cx="4168864" cy="25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3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EC19747-C71C-7D7C-D199-CC23A2B3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1349109"/>
            <a:ext cx="10549467" cy="682891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2D9BF0"/>
              </a:buClr>
              <a:buSzPts val="4400"/>
            </a:pP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III. O</a:t>
            </a:r>
            <a:r>
              <a:rPr lang="en-GB" sz="4000" b="1" dirty="0" err="1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ferta</a:t>
            </a: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națională</a:t>
            </a:r>
            <a: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de op</a:t>
            </a: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ți</a:t>
            </a:r>
            <a:r>
              <a:rPr lang="en-GB" sz="4000" b="1" dirty="0" err="1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onale</a:t>
            </a:r>
            <a: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integrate </a:t>
            </a:r>
            <a:endParaRPr lang="ro-RO" sz="4000" b="1" dirty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E205E54-59B3-B55D-96C7-27DEFE35A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1" y="2032001"/>
            <a:ext cx="10617200" cy="369146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o-RO" sz="3100" dirty="0"/>
              <a:t>Oferta a fost realizată în cadrul Proiectului CRED, A.2.3 Constituirea unei oferte naționale de programe școlare pentru opționale integrate (inclusiv ADS) și promovarea ei (https://www.educred.ro/)</a:t>
            </a:r>
            <a:r>
              <a:rPr lang="en-US" sz="3100" dirty="0"/>
              <a:t>;</a:t>
            </a:r>
            <a:endParaRPr lang="ro-RO" sz="3100" dirty="0"/>
          </a:p>
          <a:p>
            <a:pPr algn="just"/>
            <a:r>
              <a:rPr lang="ro-RO" sz="3200" dirty="0"/>
              <a:t>Alegerea domeniilor a avut în vedere date de cercetare, referențialele europene privind competențele cheie, documente europene de politică educativă cu impact și asupra educației din România, proiecte culturale derulate în zona de educație </a:t>
            </a:r>
            <a:r>
              <a:rPr lang="ro-RO" sz="3200" dirty="0" err="1"/>
              <a:t>nonformală</a:t>
            </a:r>
            <a:r>
              <a:rPr lang="ro-RO" sz="3200" dirty="0"/>
              <a:t>, extrașcolară, consultări cu experți</a:t>
            </a:r>
            <a:r>
              <a:rPr lang="en-US" sz="3200" dirty="0"/>
              <a:t>;</a:t>
            </a:r>
            <a:endParaRPr lang="ro-RO" sz="3200" dirty="0"/>
          </a:p>
          <a:p>
            <a:pPr algn="just"/>
            <a:r>
              <a:rPr lang="ro-RO" sz="3200" dirty="0"/>
              <a:t>21 de programe de opțional integrat promovate în oferta centrală și aprobate prin Ordinul Ministrului Educației nr. 6101/2022, publicat în Monitorul Oficial, nr. 1072 din 7 noiembrie 2022 </a:t>
            </a:r>
          </a:p>
          <a:p>
            <a:pPr algn="just"/>
            <a:r>
              <a:rPr lang="ro-RO" sz="3200" dirty="0"/>
              <a:t>Promovare prin materiale de tip resurse educaționale deschise: Ce propun opționalele integrate? (https://www.educred.ro/red-optionale/)</a:t>
            </a:r>
            <a:r>
              <a:rPr lang="en-US" sz="3200" dirty="0"/>
              <a:t>.</a:t>
            </a:r>
            <a:endParaRPr lang="ro-RO" sz="3200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5090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4">
            <a:extLst>
              <a:ext uri="{FF2B5EF4-FFF2-40B4-BE49-F238E27FC236}">
                <a16:creationId xmlns:a16="http://schemas.microsoft.com/office/drawing/2014/main" id="{0B8F15D7-E1C1-97C0-F325-B35C656DA805}"/>
              </a:ext>
            </a:extLst>
          </p:cNvPr>
          <p:cNvSpPr txBox="1"/>
          <p:nvPr/>
        </p:nvSpPr>
        <p:spPr>
          <a:xfrm>
            <a:off x="218364" y="86268"/>
            <a:ext cx="11863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</a:rPr>
              <a:t>Ce presupune oferta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na</a:t>
            </a:r>
            <a:r>
              <a:rPr lang="ro-RO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țională</a:t>
            </a:r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</a:rPr>
              <a:t> de opționale integrate</a:t>
            </a:r>
            <a:r>
              <a:rPr lang="en-GB" sz="4000" b="1" dirty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  <a:endParaRPr lang="ro-RO" sz="4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3E1C26-6E83-01A4-DB4B-8FE4E8520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333" y="912687"/>
            <a:ext cx="5181600" cy="5659104"/>
          </a:xfrm>
        </p:spPr>
        <p:txBody>
          <a:bodyPr>
            <a:normAutofit fontScale="25000" lnSpcReduction="20000"/>
          </a:bodyPr>
          <a:lstStyle/>
          <a:p>
            <a:endParaRPr lang="ro-R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8000" b="1" dirty="0">
                <a:ea typeface="Calibri" panose="020F0502020204030204" pitchFamily="34" charset="0"/>
                <a:cs typeface="Arial" panose="020B0604020202020204" pitchFamily="34" charset="0"/>
              </a:rPr>
              <a:t>17 oferte pentru </a:t>
            </a:r>
            <a:r>
              <a:rPr lang="ro-RO" sz="8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gimnaziu (4/an de studiu), care acoperă toate ariile curriculare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5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o-RO" sz="4400" b="1" i="1" dirty="0">
                <a:cs typeface="Arial" panose="020B0604020202020204" pitchFamily="34" charset="0"/>
              </a:rPr>
            </a:b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Educație pentru peisaj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Armonie corporală și socială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Desenul în viața cotidiană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EduGaming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Istoralia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Siguranță în situații de risc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Cultura copilăriei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Robotica și viața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Educație pentru patrimoniu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Text, deschide-te!, 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Etică aplicată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VII-a/aVIII-a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În jurul mesei. Stiluri de viață și cultura alimentației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Migranţi în lumea contemporană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Educaţie pentru dezvoltare durabilă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6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Cultură digitală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VII-a/aVIII-a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Științele şi patrimoniul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Lumea cotidiană într-un an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3B57A54-70DF-2DA8-33C2-621FBF2DB9D0}"/>
              </a:ext>
            </a:extLst>
          </p:cNvPr>
          <p:cNvSpPr txBox="1">
            <a:spLocks/>
          </p:cNvSpPr>
          <p:nvPr/>
        </p:nvSpPr>
        <p:spPr>
          <a:xfrm>
            <a:off x="6197600" y="1571089"/>
            <a:ext cx="5181600" cy="344241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600" i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o-RO" sz="8000" b="1" dirty="0">
                <a:cs typeface="Arial" panose="020B0604020202020204" pitchFamily="34" charset="0"/>
              </a:rPr>
              <a:t>4</a:t>
            </a:r>
            <a:r>
              <a:rPr lang="ro-RO" sz="9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8000" b="1" dirty="0">
                <a:cs typeface="Arial" panose="020B0604020202020204" pitchFamily="34" charset="0"/>
              </a:rPr>
              <a:t>oferte pentru Programul „A doua șansă”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o-RO" sz="7200" b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Sănătate și integrare în familie și comunitate</a:t>
            </a:r>
            <a:r>
              <a:rPr lang="en-US" sz="6400" i="1" dirty="0">
                <a:cs typeface="Arial" panose="020B0604020202020204" pitchFamily="34" charset="0"/>
              </a:rPr>
              <a:t>;</a:t>
            </a:r>
            <a:r>
              <a:rPr lang="ro-RO" sz="6400" i="1" dirty="0"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Click SUCCES!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Știința și tehnologia mă ajută.  Studiez, aplic, creez!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Cum mă înțeleg cu celălalt</a:t>
            </a:r>
            <a:r>
              <a:rPr lang="en-US" sz="6400" i="1" dirty="0">
                <a:cs typeface="Arial" panose="020B0604020202020204" pitchFamily="34" charset="0"/>
              </a:rPr>
              <a:t>.</a:t>
            </a: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ro-RO" sz="6400" i="1" dirty="0">
                <a:cs typeface="Arial" panose="020B0604020202020204" pitchFamily="34" charset="0"/>
              </a:rPr>
            </a:br>
            <a:r>
              <a:rPr lang="ro-RO" sz="8000" b="1" i="1" dirty="0">
                <a:cs typeface="Arial" panose="020B0604020202020204" pitchFamily="34" charset="0"/>
              </a:rPr>
              <a:t>Toate programele pot fi accesate la adresa: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8000" b="1" i="1" dirty="0">
                <a:cs typeface="Arial" panose="020B0604020202020204" pitchFamily="34" charset="0"/>
                <a:hlinkClick r:id="rId2"/>
              </a:rPr>
              <a:t>https://www.educred.ro/programe-scolare-pentru-optionale-integrate/</a:t>
            </a:r>
            <a:endParaRPr lang="ro-RO" sz="8000" b="1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o-RO" sz="8000" b="1" i="1" dirty="0">
              <a:cs typeface="Arial" panose="020B0604020202020204" pitchFamily="34" charset="0"/>
            </a:endParaRPr>
          </a:p>
        </p:txBody>
      </p:sp>
      <p:pic>
        <p:nvPicPr>
          <p:cNvPr id="9" name="Picture 4" descr="Logo&#10;&#10;Description automatically generated">
            <a:extLst>
              <a:ext uri="{FF2B5EF4-FFF2-40B4-BE49-F238E27FC236}">
                <a16:creationId xmlns:a16="http://schemas.microsoft.com/office/drawing/2014/main" id="{A47D74DA-AF6D-65BE-1A47-E239A6279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354" y="6022711"/>
            <a:ext cx="1469579" cy="7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CFC285-E86E-03B9-3A89-94D4AA9C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75859"/>
            <a:ext cx="10515600" cy="473075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Ce presupune opționalul integrat?</a:t>
            </a:r>
            <a:b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ro-RO" sz="4000" b="1" dirty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83DCBC-CDEA-F3F9-75BA-CFCAA7669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244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o-RO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Este structurat din perspectiva domeniilor de cunoaștere, în jurul unei teme integratoare pentru o anumită arie curriculară sau pentru mai multe arii curriculare.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Necesită denumire și programă școlară nouă, elaborată respectând structura programelor de trunchi comun.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Necesită rubrică nouă în catalog, având o identitate disciplinară distinctă.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o-RO" sz="1800" b="1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Metodologia privind dezvoltarea curriculumului la decizia școlii (CDȘ) centrat pe dezvoltarea competențelor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aprobată OMEC nr.5915/02.11.2020  și prin OMEC nr. 3238/05.02.2021  (pentru publicare în Monitorul Oficial). 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https://www.educred.ro/cred-activitati-rezultate/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8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5B5AFA6-7050-F413-CD33-0BBE081B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2400" b="1" i="0" u="none" strike="noStrike" spc="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sz="1800" b="1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Documentul de politici educaționale ”Repere pentru proiectarea, actualizarea și evaluarea Curriculumului național. Cadrul de referință al Curriculumului național”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aprobat prin OMEC nr. 5765/15.10.2020 și prin OMEC nr. 3239/05.02.2021 (pentru publicare în Monitorul Oficial).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Documentul formulează setul de finalități ale sistemului educațional centrate pe competențe-cheie, care includ profilurile de formare specifice fiecărui nivel de învățământ, în concordanță cu legislația în vigoare; organizează întregul sistem educațional preuniversitar, de la educația timpurie până la învățământul post obligatoriu, pe o filosofie educațională explicită, pe un sistem unitar de valori și principii; formulează, în mod explicit, opțiunea pentru un sistem educațional centrat pe formarea de competențe și descrie implicațiile acestei abordări asupra predării-învățării, a resurselor educaționale, a evaluării rezultatelor școlare, a formării și a managementului resurselor umane. 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https://www.educred.ro/cred-activitati-rezultate/</a:t>
            </a:r>
            <a:endParaRPr lang="ro-RO" sz="1800" b="0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o-RO" sz="1800" b="0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o-RO" sz="1800" b="0" i="0" u="none" strike="noStrike" spc="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4015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A5A4871-81A0-81FB-69E3-91C15BC22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0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r>
              <a:rPr lang="ro-RO" sz="4400" b="1" dirty="0"/>
              <a:t>Echipa proiectului CRED</a:t>
            </a:r>
          </a:p>
          <a:p>
            <a:pPr marL="0" indent="0" algn="ctr">
              <a:buNone/>
            </a:pPr>
            <a:r>
              <a:rPr lang="ro-RO" sz="4000" b="1" dirty="0"/>
              <a:t> vă urează un nou an școlar cu realizări și proiecte educaționale împlinite!</a:t>
            </a:r>
          </a:p>
        </p:txBody>
      </p:sp>
    </p:spTree>
    <p:extLst>
      <p:ext uri="{BB962C8B-B14F-4D97-AF65-F5344CB8AC3E}">
        <p14:creationId xmlns:p14="http://schemas.microsoft.com/office/powerpoint/2010/main" val="192272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E9FB9E-4F2F-7BD6-FB93-55CE47120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sz="2000" b="1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Obiectivul general al proiectului </a:t>
            </a:r>
            <a:r>
              <a:rPr lang="ro-RO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„Curriculum Relevant, Educație Deschisă pentru toți - CRED”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al cărui </a:t>
            </a:r>
            <a:r>
              <a:rPr lang="ro-RO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beneficiar este Ministerul Educației 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 reprezentat de prevenirea părăsirii timpurii a școlii prin măsuri sistemice de aplicare inovativă și sustenabilă a noului curriculum național, urmărind creșterea accesului la experiențe de învățare de calitate ale elevilor din învățământul preuniversitar primar și gimnazial.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Proiectul este implementat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o-RO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țional</a:t>
            </a:r>
            <a:r>
              <a:rPr lang="ro-R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 în parteneriat cu Centrul Național de Politici și Evaluare în Educație, Casa Corpului Didactic a Municipiului București, Casele Corpului Didactic din județele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Brașov, Botoșani, Buzău, Cluj, Olt, Teleorman, Timiș, Inspectoratele Școlare Județene Bihor, Iași și Inspectoratul Școlar al Municipiului București.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Perioada de implementare a proiectului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 15.11.2017 – 14.12.2023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9855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812302" y="2153343"/>
            <a:ext cx="4406927" cy="35372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A1 - Politici educaționale</a:t>
            </a:r>
            <a:endParaRPr lang="en-US" sz="2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u="sng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A2 - Resurse educaționale deschise</a:t>
            </a:r>
            <a:endParaRPr sz="2000" b="1" u="sng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A3 - Formarea profesorilor</a:t>
            </a:r>
            <a:endParaRPr sz="2000" b="1" dirty="0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A4 - Pilotare în școli</a:t>
            </a:r>
            <a:endParaRPr sz="2000" b="1" dirty="0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A5 - Studii și cercetări</a:t>
            </a:r>
            <a:endParaRPr sz="2400" b="1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812302" y="1225296"/>
            <a:ext cx="4406928" cy="928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latin typeface="Calibri"/>
                <a:ea typeface="Calibri"/>
                <a:cs typeface="Calibri"/>
                <a:sym typeface="Calibri"/>
              </a:rPr>
              <a:t>Proiectul CRED 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latin typeface="Calibri"/>
                <a:ea typeface="Calibri"/>
                <a:cs typeface="Calibri"/>
                <a:sym typeface="Calibri"/>
              </a:rPr>
              <a:t>Activități și rezultate 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7A6E354-7855-CD04-2590-4EF13F48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29" y="1225296"/>
            <a:ext cx="6160464" cy="44653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EBD24AA-6BD1-8626-5CEC-0A7B0D55F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94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 cadrul activității </a:t>
            </a:r>
            <a:r>
              <a:rPr lang="ro-RO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A2. Abordări didactice centrate pe competențe</a:t>
            </a: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coordonată de către Centrul Național de Politici și Evaluare în Educație </a:t>
            </a:r>
            <a:r>
              <a:rPr lang="ro-RO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Unitatea de Cercetare în Educație</a:t>
            </a:r>
            <a:r>
              <a:rPr lang="ro-RO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o-RO" sz="2400" dirty="0"/>
              <a:t> s-au elaborat următoarele tipuri de resurse educaționale</a:t>
            </a:r>
            <a:r>
              <a:rPr lang="en-US" sz="2400" dirty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I.   Ghiduri metodologice pentru învățământul primar și gimnazial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 II.  Resurse online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/</a:t>
            </a:r>
            <a:r>
              <a:rPr lang="en-US" b="1" dirty="0" err="1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digitale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;</a:t>
            </a:r>
            <a:endParaRPr lang="ro-RO" b="1" dirty="0">
              <a:solidFill>
                <a:srgbClr val="0000FF"/>
              </a:solidFill>
              <a:cs typeface="Arial" panose="020B0604020202020204" pitchFamily="34" charset="0"/>
              <a:sym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</a:rPr>
              <a:t> III. </a:t>
            </a:r>
            <a:r>
              <a:rPr lang="en-GB" b="1" dirty="0">
                <a:solidFill>
                  <a:srgbClr val="0000FF"/>
                </a:solidFill>
                <a:cs typeface="Arial" panose="020B0604020202020204" pitchFamily="34" charset="0"/>
              </a:rPr>
              <a:t>Op</a:t>
            </a: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</a:rPr>
              <a:t>ți</a:t>
            </a:r>
            <a:r>
              <a:rPr lang="en-GB" b="1" dirty="0" err="1">
                <a:solidFill>
                  <a:srgbClr val="0000FF"/>
                </a:solidFill>
                <a:cs typeface="Arial" panose="020B0604020202020204" pitchFamily="34" charset="0"/>
              </a:rPr>
              <a:t>onale</a:t>
            </a:r>
            <a:r>
              <a:rPr lang="en-GB" b="1" dirty="0">
                <a:solidFill>
                  <a:srgbClr val="0000FF"/>
                </a:solidFill>
                <a:cs typeface="Arial" panose="020B0604020202020204" pitchFamily="34" charset="0"/>
              </a:rPr>
              <a:t> integrate.</a:t>
            </a:r>
            <a:br>
              <a:rPr lang="en-GB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			</a:t>
            </a:r>
            <a:b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b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8478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8">
            <a:extLst>
              <a:ext uri="{FF2B5EF4-FFF2-40B4-BE49-F238E27FC236}">
                <a16:creationId xmlns:a16="http://schemas.microsoft.com/office/drawing/2014/main" id="{FB3DF9C2-C09C-4683-9E81-63EEFA66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5942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o-RO" altLang="ro-RO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93DE4-44E9-4AC1-A4D2-F998F65C753F}"/>
              </a:ext>
            </a:extLst>
          </p:cNvPr>
          <p:cNvSpPr txBox="1"/>
          <p:nvPr/>
        </p:nvSpPr>
        <p:spPr>
          <a:xfrm>
            <a:off x="942847" y="1853148"/>
            <a:ext cx="104867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00FF"/>
                </a:solidFill>
              </a:rPr>
              <a:t>18 ghiduri metodologice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b="1" dirty="0">
                <a:solidFill>
                  <a:srgbClr val="0000FF"/>
                </a:solidFill>
              </a:rPr>
              <a:t>Ghiduri pentru învățământ primar (6) – </a:t>
            </a:r>
            <a:r>
              <a:rPr lang="ro-RO" dirty="0"/>
              <a:t>organizate pe arii curriculare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pentru învățământ gimnazial (7) </a:t>
            </a:r>
            <a:r>
              <a:rPr lang="ro-RO" b="1" dirty="0">
                <a:solidFill>
                  <a:srgbClr val="0000FF"/>
                </a:solidFill>
              </a:rPr>
              <a:t>– </a:t>
            </a:r>
            <a:r>
              <a:rPr lang="ro-RO" dirty="0"/>
              <a:t>organizate pe arii curriculare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pentru învățământ primar și gimnazial (1)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Limbi moderne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, aria curriculară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Limbă și comunicare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o-RO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care susțin aplicarea curriculumului pe trasee educaționale specifice (3)</a:t>
            </a:r>
            <a:endParaRPr lang="ro-RO" kern="1200" dirty="0">
              <a:solidFill>
                <a:srgbClr val="0000FF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discipline specifice învățământului în limba minorităților naționale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Programul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A doua șansă 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– învățământ primar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Programul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A doua șansă 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– învățământ secundar inferior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o-RO" b="0" i="0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 metodologic privind managementul curriculumului în învățământul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primar </a:t>
            </a:r>
            <a:r>
              <a:rPr lang="ro-RO" b="1" kern="1200" dirty="0" err="1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şi</a:t>
            </a: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 gimnazial (1)</a:t>
            </a:r>
            <a:endParaRPr lang="ro-RO" sz="2400" b="1" dirty="0">
              <a:solidFill>
                <a:srgbClr val="00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5AAFD2-5CB0-3C88-3ADC-D4CB4574EA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239" y="3766888"/>
            <a:ext cx="2279122" cy="1871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26A9A7F6-DF31-C7DD-A0C7-6D4DB38FCB00}"/>
              </a:ext>
            </a:extLst>
          </p:cNvPr>
          <p:cNvSpPr txBox="1"/>
          <p:nvPr/>
        </p:nvSpPr>
        <p:spPr>
          <a:xfrm>
            <a:off x="1383792" y="1329928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I. Ghiduri metodologice pentru învățământul primar și gimnazial</a:t>
            </a:r>
            <a:endParaRPr lang="ro-RO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43438" y="6291263"/>
            <a:ext cx="742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”Curriculum relevant,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educație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deschisă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pentru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toți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- CRED</a:t>
            </a:r>
          </a:p>
          <a:p>
            <a:pPr algn="r"/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cofinanțat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Fondul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Social European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Operațional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Capital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2014-2020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744" y="1303026"/>
            <a:ext cx="103989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C</a:t>
            </a:r>
            <a:r>
              <a:rPr lang="ro-RO" sz="2800" b="1" dirty="0">
                <a:solidFill>
                  <a:srgbClr val="0000FF"/>
                </a:solidFill>
              </a:rPr>
              <a:t>e reprezintă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ro-RO" sz="2800" b="1" dirty="0">
                <a:solidFill>
                  <a:srgbClr val="0000FF"/>
                </a:solidFill>
              </a:rPr>
              <a:t>și ce referință 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ro-RO" sz="2800" b="1" dirty="0">
                <a:solidFill>
                  <a:srgbClr val="0000FF"/>
                </a:solidFill>
              </a:rPr>
              <a:t>Ghidurile metodologice 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  <a:endParaRPr lang="ro-RO" sz="2800" b="1" dirty="0">
              <a:solidFill>
                <a:srgbClr val="0000FF"/>
              </a:solidFill>
            </a:endParaRPr>
          </a:p>
          <a:p>
            <a:endParaRPr lang="ro-RO" sz="1400" b="1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RO" sz="2400" b="1" dirty="0">
                <a:solidFill>
                  <a:srgbClr val="0000FF"/>
                </a:solidFill>
              </a:rPr>
              <a:t>sunt ghiduri de aplicare a programelor școlare</a:t>
            </a:r>
            <a:endParaRPr lang="en-GB" sz="2400" b="1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</a:rPr>
              <a:t>r</a:t>
            </a:r>
            <a:r>
              <a:rPr lang="ro-RO" sz="2400" b="1" dirty="0" err="1">
                <a:solidFill>
                  <a:srgbClr val="0000FF"/>
                </a:solidFill>
              </a:rPr>
              <a:t>esurse</a:t>
            </a:r>
            <a:endParaRPr lang="ro-RO" sz="2400" b="1" dirty="0">
              <a:solidFill>
                <a:srgbClr val="0000FF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400" dirty="0"/>
              <a:t>susțin aplicarea curriculumului la nivel de școală</a:t>
            </a:r>
            <a:r>
              <a:rPr lang="en-US" sz="2400" dirty="0"/>
              <a:t>;</a:t>
            </a:r>
            <a:endParaRPr lang="ro-RO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400" dirty="0"/>
              <a:t>sprijină activitatea cadrelor didactice în aplicarea la clasă a programelor școlare pentru învățământul primar și gimnazial</a:t>
            </a:r>
            <a:r>
              <a:rPr lang="en-US" sz="2400" dirty="0"/>
              <a:t>;</a:t>
            </a:r>
            <a:endParaRPr lang="ro-RO" sz="2400" dirty="0"/>
          </a:p>
          <a:p>
            <a:pPr lvl="1"/>
            <a:endParaRPr lang="ro-RO" sz="1400" dirty="0"/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</a:rPr>
              <a:t>r</a:t>
            </a:r>
            <a:r>
              <a:rPr lang="ro-RO" sz="2400" b="1" dirty="0" err="1">
                <a:solidFill>
                  <a:srgbClr val="0000FF"/>
                </a:solidFill>
              </a:rPr>
              <a:t>eferința</a:t>
            </a:r>
            <a:r>
              <a:rPr lang="ro-RO" sz="2400" b="1" dirty="0">
                <a:solidFill>
                  <a:srgbClr val="0000FF"/>
                </a:solidFill>
              </a:rPr>
              <a:t> – </a:t>
            </a:r>
            <a:r>
              <a:rPr lang="ro-RO" sz="2400" dirty="0"/>
              <a:t>programele școlare pentru învățământul primar și gimnazial, în vigoare</a:t>
            </a:r>
            <a:r>
              <a:rPr lang="en-US" sz="2400" dirty="0"/>
              <a:t>.</a:t>
            </a:r>
            <a:endParaRPr lang="ro-R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19EE1B2-A4C1-448B-A271-AC5B5E80CEF5}"/>
              </a:ext>
            </a:extLst>
          </p:cNvPr>
          <p:cNvSpPr txBox="1"/>
          <p:nvPr/>
        </p:nvSpPr>
        <p:spPr>
          <a:xfrm>
            <a:off x="803238" y="1312473"/>
            <a:ext cx="10585524" cy="4259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defRPr/>
            </a:pP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2400" b="1" dirty="0">
                <a:solidFill>
                  <a:srgbClr val="0000FF"/>
                </a:solidFill>
                <a:cs typeface="Arial" panose="020B0604020202020204" pitchFamily="34" charset="0"/>
              </a:rPr>
              <a:t>Ce relevanță au ghidurile metodologice pentru cadrele didactice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și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pentru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echipa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de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conducere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a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școlii</a:t>
            </a:r>
            <a:r>
              <a:rPr lang="ro-RO" sz="2400" b="1" dirty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</a:p>
          <a:p>
            <a:pPr>
              <a:defRPr/>
            </a:pPr>
            <a:endParaRPr lang="en-GB" sz="24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o-RO" sz="2000" b="1" dirty="0">
                <a:cs typeface="Arial" panose="020B0604020202020204" pitchFamily="34" charset="0"/>
              </a:rPr>
              <a:t>oferă răspunsuri la întrebări legate de aplicarea programelor școlare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proiectarea didactică și desfășurarea activităților de predare-învățare-evaluare</a:t>
            </a:r>
            <a:r>
              <a:rPr lang="en-US" dirty="0">
                <a:cs typeface="Arial" panose="020B0604020202020204" pitchFamily="34" charset="0"/>
              </a:rPr>
              <a:t>;</a:t>
            </a:r>
            <a:endParaRPr lang="ro-RO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centrarea pe competențe ca modalitate de realizare a centrării pe elev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implicarea elevilor în activități de învățare care vizează formarea de competențe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contextualizarea învățării, ca modalitate de valorizare a experienței de învățare pe care o au elevii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defRPr/>
            </a:pPr>
            <a:endParaRPr lang="en-GB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o-RO" sz="2000" b="1" dirty="0">
                <a:cs typeface="Arial" panose="020B0604020202020204" pitchFamily="34" charset="0"/>
              </a:rPr>
              <a:t>oferă oportunități de reflecție</a:t>
            </a:r>
            <a:r>
              <a:rPr lang="en-GB" sz="2000" b="1" dirty="0">
                <a:cs typeface="Arial" panose="020B0604020202020204" pitchFamily="34" charset="0"/>
              </a:rPr>
              <a:t> </a:t>
            </a:r>
            <a:r>
              <a:rPr lang="ro-RO" sz="2000" b="1" dirty="0">
                <a:cs typeface="Arial" panose="020B0604020202020204" pitchFamily="34" charset="0"/>
              </a:rPr>
              <a:t>asupra învățării</a:t>
            </a:r>
            <a:endParaRPr lang="en-GB" sz="2000" b="1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din perspectiva elevului – a optimizării învățării și rezultatelor învățării</a:t>
            </a:r>
            <a:r>
              <a:rPr lang="en-US" dirty="0">
                <a:cs typeface="Arial" panose="020B0604020202020204" pitchFamily="34" charset="0"/>
              </a:rPr>
              <a:t>;</a:t>
            </a:r>
            <a:endParaRPr lang="ro-RO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din perspectiva profesorului – a experiențelor de învățare oferite elevilor care pot să contribuie la motivarea și la optimizarea învățării elevilor</a:t>
            </a:r>
            <a:r>
              <a:rPr lang="en-US" dirty="0">
                <a:cs typeface="Arial" panose="020B0604020202020204" pitchFamily="34" charset="0"/>
              </a:rPr>
              <a:t>.</a:t>
            </a:r>
            <a:endParaRPr lang="ro-RO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stituent text 6">
            <a:extLst>
              <a:ext uri="{FF2B5EF4-FFF2-40B4-BE49-F238E27FC236}">
                <a16:creationId xmlns:a16="http://schemas.microsoft.com/office/drawing/2014/main" id="{78B58A2A-7198-4F7B-8647-EE4253BE0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756" y="1339448"/>
            <a:ext cx="10515600" cy="4368624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G</a:t>
            </a:r>
            <a:r>
              <a:rPr lang="ro-RO" sz="2800" b="1" dirty="0" err="1">
                <a:solidFill>
                  <a:srgbClr val="0000FF"/>
                </a:solidFill>
              </a:rPr>
              <a:t>hid</a:t>
            </a:r>
            <a:r>
              <a:rPr lang="en-GB" sz="2800" b="1" dirty="0">
                <a:solidFill>
                  <a:srgbClr val="0000FF"/>
                </a:solidFill>
              </a:rPr>
              <a:t>urile</a:t>
            </a:r>
            <a:r>
              <a:rPr lang="ro-RO" sz="2800" b="1" dirty="0">
                <a:solidFill>
                  <a:srgbClr val="0000FF"/>
                </a:solidFill>
              </a:rPr>
              <a:t> pentru Programul </a:t>
            </a:r>
            <a:r>
              <a:rPr lang="ro-RO" sz="2800" b="1" i="1" dirty="0">
                <a:solidFill>
                  <a:srgbClr val="0000FF"/>
                </a:solidFill>
              </a:rPr>
              <a:t>A doua șansă</a:t>
            </a:r>
            <a:endParaRPr lang="ro-RO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/>
                </a:solidFill>
              </a:rPr>
              <a:t>vizează adecvarea la particularitățile grupului țintă – persoane: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	</a:t>
            </a:r>
            <a:r>
              <a:rPr lang="it-IT" sz="1800" dirty="0">
                <a:solidFill>
                  <a:schemeClr val="tx1"/>
                </a:solidFill>
              </a:rPr>
              <a:t>- peste vârsta </a:t>
            </a:r>
            <a:r>
              <a:rPr lang="ro-RO" sz="1800" dirty="0">
                <a:solidFill>
                  <a:schemeClr val="tx1"/>
                </a:solidFill>
              </a:rPr>
              <a:t>de școlarizare</a:t>
            </a:r>
            <a:r>
              <a:rPr lang="it-IT" sz="1800" dirty="0">
                <a:solidFill>
                  <a:schemeClr val="tx1"/>
                </a:solidFill>
              </a:rPr>
              <a:t> corespunz</a:t>
            </a:r>
            <a:r>
              <a:rPr lang="ro-RO" sz="1800" dirty="0" err="1">
                <a:solidFill>
                  <a:schemeClr val="tx1"/>
                </a:solidFill>
              </a:rPr>
              <a:t>ătoare</a:t>
            </a:r>
            <a:r>
              <a:rPr lang="ro-RO" sz="1800" dirty="0">
                <a:solidFill>
                  <a:schemeClr val="tx1"/>
                </a:solidFill>
              </a:rPr>
              <a:t> nivelului de învățământ primar/gimnazial</a:t>
            </a:r>
            <a:r>
              <a:rPr lang="it-IT" sz="1800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solidFill>
                  <a:schemeClr val="tx1"/>
                </a:solidFill>
              </a:rPr>
              <a:t>	- cu experiență de viață care diferă de cea a elevilor </a:t>
            </a:r>
            <a:r>
              <a:rPr lang="ro-RO" sz="1800" dirty="0">
                <a:solidFill>
                  <a:schemeClr val="tx1"/>
                </a:solidFill>
              </a:rPr>
              <a:t>cu </a:t>
            </a:r>
            <a:r>
              <a:rPr lang="it-IT" sz="1800" dirty="0">
                <a:solidFill>
                  <a:schemeClr val="tx1"/>
                </a:solidFill>
              </a:rPr>
              <a:t>vârsta </a:t>
            </a:r>
            <a:r>
              <a:rPr lang="ro-RO" sz="1800" dirty="0">
                <a:solidFill>
                  <a:schemeClr val="tx1"/>
                </a:solidFill>
              </a:rPr>
              <a:t>de școlarizare</a:t>
            </a:r>
            <a:r>
              <a:rPr lang="it-IT" sz="1800" dirty="0">
                <a:solidFill>
                  <a:schemeClr val="tx1"/>
                </a:solidFill>
              </a:rPr>
              <a:t> corespunz</a:t>
            </a:r>
            <a:r>
              <a:rPr lang="ro-RO" sz="1800" dirty="0" err="1">
                <a:solidFill>
                  <a:schemeClr val="tx1"/>
                </a:solidFill>
              </a:rPr>
              <a:t>ătoare</a:t>
            </a:r>
            <a:r>
              <a:rPr lang="ro-RO" sz="1800" dirty="0">
                <a:solidFill>
                  <a:schemeClr val="tx1"/>
                </a:solidFill>
              </a:rPr>
              <a:t> nivelului de          	   învățământ respectiv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/>
                </a:solidFill>
              </a:rPr>
              <a:t>vizează adecvarea la parcursul concentrat al învăţării</a:t>
            </a:r>
            <a:r>
              <a:rPr lang="ro-RO" sz="2000" b="1" dirty="0">
                <a:solidFill>
                  <a:schemeClr val="tx1"/>
                </a:solidFill>
              </a:rPr>
              <a:t>.</a:t>
            </a:r>
            <a:endParaRPr lang="it-IT" sz="2000" b="1" dirty="0">
              <a:solidFill>
                <a:schemeClr val="tx1"/>
              </a:solidFill>
            </a:endParaRPr>
          </a:p>
          <a:p>
            <a:r>
              <a:rPr lang="ro-RO" sz="2800" b="1" dirty="0">
                <a:solidFill>
                  <a:srgbClr val="0000FF"/>
                </a:solidFill>
              </a:rPr>
              <a:t>Ghidul metodologic privind managementul curriculumului </a:t>
            </a:r>
            <a:r>
              <a:rPr lang="en-GB" sz="2800" b="1" dirty="0">
                <a:solidFill>
                  <a:srgbClr val="0000FF"/>
                </a:solidFill>
              </a:rPr>
              <a:t>– </a:t>
            </a:r>
            <a:r>
              <a:rPr lang="ro-RO" sz="2800" dirty="0">
                <a:solidFill>
                  <a:srgbClr val="0000FF"/>
                </a:solidFill>
              </a:rPr>
              <a:t>element de  noutate</a:t>
            </a:r>
            <a:r>
              <a:rPr lang="en-GB" sz="2800" dirty="0">
                <a:solidFill>
                  <a:srgbClr val="0000FF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o-RO" sz="2000" b="1" dirty="0">
                <a:solidFill>
                  <a:schemeClr val="tx1"/>
                </a:solidFill>
                <a:ea typeface="Calibri" panose="020F0502020204030204" pitchFamily="34" charset="0"/>
              </a:rPr>
              <a:t>urmărește cum se realizează managementul curriculumului</a:t>
            </a:r>
            <a:r>
              <a:rPr lang="ro-RO" sz="2000" dirty="0">
                <a:solidFill>
                  <a:schemeClr val="tx1"/>
                </a:solidFill>
                <a:ea typeface="Calibri" panose="020F0502020204030204" pitchFamily="34" charset="0"/>
              </a:rPr>
              <a:t>, ca proces de implementare, în învățământul primar și gimnazial, la nivel de școală și de clasă, a Curriculumului </a:t>
            </a:r>
            <a:r>
              <a:rPr lang="ro-RO" sz="2000" dirty="0" err="1">
                <a:solidFill>
                  <a:schemeClr val="tx1"/>
                </a:solidFill>
                <a:ea typeface="Calibri" panose="020F0502020204030204" pitchFamily="34" charset="0"/>
              </a:rPr>
              <a:t>Naționa</a:t>
            </a:r>
            <a:r>
              <a:rPr lang="en-GB" sz="2000" dirty="0">
                <a:solidFill>
                  <a:schemeClr val="tx1"/>
                </a:solidFill>
                <a:ea typeface="Calibri" panose="020F0502020204030204" pitchFamily="34" charset="0"/>
              </a:rPr>
              <a:t>l;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o-RO" sz="2000" b="1" dirty="0">
                <a:solidFill>
                  <a:schemeClr val="tx1"/>
                </a:solidFill>
              </a:rPr>
              <a:t>oferă o perspectivă asupra complexității aplicării </a:t>
            </a:r>
            <a:r>
              <a:rPr lang="en-GB" sz="2000" b="1" dirty="0" err="1">
                <a:solidFill>
                  <a:schemeClr val="tx1"/>
                </a:solidFill>
              </a:rPr>
              <a:t>curriculumului</a:t>
            </a:r>
            <a:r>
              <a:rPr lang="ro-RO" sz="2000" b="1" dirty="0">
                <a:solidFill>
                  <a:schemeClr val="tx1"/>
                </a:solidFill>
              </a:rPr>
              <a:t> în școală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ro-RO" sz="2000" dirty="0">
                <a:solidFill>
                  <a:schemeClr val="tx1"/>
                </a:solidFill>
              </a:rPr>
              <a:t>managementul curriculumului nu se reduce la managementul curriculumului la decizia școlii</a:t>
            </a:r>
            <a:r>
              <a:rPr lang="en-GB" sz="2000" dirty="0">
                <a:solidFill>
                  <a:schemeClr val="tx1"/>
                </a:solidFill>
              </a:rPr>
              <a:t>);</a:t>
            </a:r>
            <a:endParaRPr lang="ro-RO" sz="2000" dirty="0">
              <a:solidFill>
                <a:schemeClr val="tx1"/>
              </a:solidFill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</a:rPr>
              <a:t>   ! </a:t>
            </a:r>
            <a:r>
              <a:rPr lang="ro-RO" sz="2000" dirty="0">
                <a:solidFill>
                  <a:schemeClr val="tx1"/>
                </a:solidFill>
              </a:rPr>
              <a:t>Ghidurile vor putea fi accesate pe site-ul </a:t>
            </a:r>
            <a:r>
              <a:rPr lang="ro-RO" sz="2000" dirty="0">
                <a:solidFill>
                  <a:schemeClr val="tx1"/>
                </a:solidFill>
                <a:hlinkClick r:id="rId2"/>
              </a:rPr>
              <a:t>www.educred.ro</a:t>
            </a:r>
            <a:r>
              <a:rPr lang="ro-RO" sz="2000" dirty="0">
                <a:solidFill>
                  <a:schemeClr val="tx1"/>
                </a:solidFill>
              </a:rPr>
              <a:t>, începând cu 07 septembrie 2023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it-IT" sz="2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4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2826082" y="-15730"/>
            <a:ext cx="6940026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9BF0"/>
              </a:buClr>
              <a:buSzPts val="4400"/>
              <a:buFont typeface="Calibri"/>
              <a:buNone/>
            </a:pPr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II. Resurse online </a:t>
            </a:r>
            <a:r>
              <a:rPr lang="ro-RO" sz="4000" b="1" dirty="0" err="1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EduCRED</a:t>
            </a:r>
            <a:endParaRPr sz="4000" b="1" dirty="0">
              <a:solidFill>
                <a:srgbClr val="0000FF"/>
              </a:solidFill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AC41F-6A39-35EC-F82B-6F01E712CBCE}"/>
              </a:ext>
            </a:extLst>
          </p:cNvPr>
          <p:cNvSpPr txBox="1"/>
          <p:nvPr/>
        </p:nvSpPr>
        <p:spPr>
          <a:xfrm>
            <a:off x="6096000" y="516815"/>
            <a:ext cx="5976938" cy="1292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hlinkClick r:id="rId3"/>
              </a:rPr>
              <a:t>https://red.educred.ro</a:t>
            </a:r>
            <a:endParaRPr lang="ro-RO" sz="2400" dirty="0"/>
          </a:p>
          <a:p>
            <a:pPr algn="just"/>
            <a:r>
              <a:rPr lang="ro-RO" dirty="0"/>
              <a:t>Platforma de Resurse Educaționale Deschise/RED</a:t>
            </a:r>
            <a:r>
              <a:rPr lang="en-US" dirty="0"/>
              <a:t>, </a:t>
            </a:r>
            <a:r>
              <a:rPr lang="ro-RO" dirty="0"/>
              <a:t>fișe descriptive</a:t>
            </a:r>
            <a:r>
              <a:rPr lang="en-US" dirty="0"/>
              <a:t> </a:t>
            </a:r>
            <a:r>
              <a:rPr lang="ro-RO" dirty="0"/>
              <a:t>și instrumente de gestiune a conținuturilor bazate pe competențele specifice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76FA8-3641-CB20-B246-1ADE39AC3010}"/>
              </a:ext>
            </a:extLst>
          </p:cNvPr>
          <p:cNvSpPr txBox="1"/>
          <p:nvPr/>
        </p:nvSpPr>
        <p:spPr>
          <a:xfrm>
            <a:off x="332376" y="619938"/>
            <a:ext cx="536181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dirty="0">
                <a:hlinkClick r:id="rId4"/>
              </a:rPr>
              <a:t>https://digital.educred.ro</a:t>
            </a:r>
            <a:endParaRPr lang="ro-RO" sz="2400" dirty="0"/>
          </a:p>
          <a:p>
            <a:r>
              <a:rPr lang="ro-RO" dirty="0"/>
              <a:t>Platforma de conținuturi educaționale publice</a:t>
            </a:r>
            <a:r>
              <a:rPr lang="en-US" dirty="0"/>
              <a:t> elaborate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proiectului</a:t>
            </a:r>
            <a:r>
              <a:rPr lang="en-US" dirty="0"/>
              <a:t> CRED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ECBC62-AA6C-B78B-F272-323BA3317DCB}"/>
              </a:ext>
            </a:extLst>
          </p:cNvPr>
          <p:cNvGrpSpPr/>
          <p:nvPr/>
        </p:nvGrpSpPr>
        <p:grpSpPr>
          <a:xfrm>
            <a:off x="-135106" y="1862793"/>
            <a:ext cx="5829300" cy="3185269"/>
            <a:chOff x="178304" y="2877361"/>
            <a:chExt cx="4853409" cy="209507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1B34C9C-A7A8-AAC8-F62A-AEE5DDFF9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04" y="3428156"/>
              <a:ext cx="2870987" cy="154427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chemeClr val="bg1"/>
              </a:bgClr>
            </a:pattFill>
            <a:scene3d>
              <a:camera prst="perspectiveContrastingRightFacing"/>
              <a:lightRig rig="threePt" dir="t"/>
            </a:scene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CB5331-A2B2-EA55-F197-CB1B6B4C6429}"/>
                </a:ext>
              </a:extLst>
            </p:cNvPr>
            <p:cNvSpPr txBox="1"/>
            <p:nvPr/>
          </p:nvSpPr>
          <p:spPr>
            <a:xfrm>
              <a:off x="507227" y="2877361"/>
              <a:ext cx="4524486" cy="6680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b="0" i="0" u="none" strike="noStrike" dirty="0">
                  <a:solidFill>
                    <a:srgbClr val="1155CC"/>
                  </a:solidFill>
                  <a:effectLst/>
                  <a:latin typeface="Arial" panose="020B0604020202020204" pitchFamily="34" charset="0"/>
                  <a:hlinkClick r:id="rId6"/>
                </a:rPr>
                <a:t>https://www.youtube.com/primareducred</a:t>
              </a:r>
              <a:endParaRPr lang="ro-RO" sz="2000" b="0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ro-RO" sz="2000" dirty="0">
                  <a:solidFill>
                    <a:srgbClr val="1155CC"/>
                  </a:solidFill>
                  <a:latin typeface="Arial" panose="020B0604020202020204" pitchFamily="34" charset="0"/>
                </a:rPr>
                <a:t>Resurse video ciclu primar 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040238-C2BF-C678-B84A-7B10DBD10F8A}"/>
              </a:ext>
            </a:extLst>
          </p:cNvPr>
          <p:cNvGrpSpPr/>
          <p:nvPr/>
        </p:nvGrpSpPr>
        <p:grpSpPr>
          <a:xfrm>
            <a:off x="6912692" y="1924809"/>
            <a:ext cx="5154660" cy="3255371"/>
            <a:chOff x="6749412" y="2751945"/>
            <a:chExt cx="4896232" cy="217933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B0A44D8-61B5-93B1-4E47-1C9C45FC5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348" y="3469463"/>
              <a:ext cx="2673296" cy="1461813"/>
            </a:xfrm>
            <a:prstGeom prst="rect">
              <a:avLst/>
            </a:prstGeom>
            <a:solidFill>
              <a:srgbClr val="FFFFFF">
                <a:alpha val="15000"/>
              </a:srgbClr>
            </a:solidFill>
            <a:effectLst>
              <a:outerShdw blurRad="50800" dist="50800" dir="5400000" algn="ctr" rotWithShape="0">
                <a:schemeClr val="bg1"/>
              </a:outerShdw>
            </a:effectLst>
            <a:scene3d>
              <a:camera prst="perspectiveHeroicExtremeLeftFacing"/>
              <a:lightRig rig="threePt" dir="t"/>
            </a:scene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6C71F6-5E24-E029-1F27-BB07D1F93991}"/>
                </a:ext>
              </a:extLst>
            </p:cNvPr>
            <p:cNvSpPr txBox="1"/>
            <p:nvPr/>
          </p:nvSpPr>
          <p:spPr>
            <a:xfrm>
              <a:off x="6749412" y="2751945"/>
              <a:ext cx="4896232" cy="66081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b="0" i="0" u="none" strike="noStrike" dirty="0">
                  <a:solidFill>
                    <a:srgbClr val="1155CC"/>
                  </a:solidFill>
                  <a:effectLst/>
                  <a:latin typeface="Arial" panose="020B0604020202020204" pitchFamily="34" charset="0"/>
                  <a:hlinkClick r:id="rId8"/>
                </a:rPr>
                <a:t>https://www.youtube.com/educredgimnaziu</a:t>
              </a:r>
              <a:endParaRPr lang="ro-RO" sz="2000" b="0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ro-RO" sz="2000" dirty="0">
                  <a:solidFill>
                    <a:srgbClr val="1155CC"/>
                  </a:solidFill>
                  <a:latin typeface="Arial" panose="020B0604020202020204" pitchFamily="34" charset="0"/>
                </a:rPr>
                <a:t>Resurse video ciclu gimnazial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3ED9A7-957C-BEFA-CFE3-F19E0DF3B400}"/>
              </a:ext>
            </a:extLst>
          </p:cNvPr>
          <p:cNvGrpSpPr/>
          <p:nvPr/>
        </p:nvGrpSpPr>
        <p:grpSpPr>
          <a:xfrm>
            <a:off x="4415520" y="4706277"/>
            <a:ext cx="4172952" cy="2271637"/>
            <a:chOff x="3816016" y="4572910"/>
            <a:chExt cx="4172952" cy="227163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7A843A1-B2D3-6DF0-EEA2-DDFFD2F48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3144" y="4572910"/>
              <a:ext cx="1676400" cy="1676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79E549-F37C-9FB4-A6A6-0AB60B516B98}"/>
                </a:ext>
              </a:extLst>
            </p:cNvPr>
            <p:cNvSpPr txBox="1"/>
            <p:nvPr/>
          </p:nvSpPr>
          <p:spPr>
            <a:xfrm>
              <a:off x="3816016" y="6198216"/>
              <a:ext cx="41729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10"/>
                </a:rPr>
                <a:t>https://www.youtube.com/@educredro</a:t>
              </a:r>
              <a:endParaRPr lang="ro-RO" dirty="0"/>
            </a:p>
            <a:p>
              <a:pPr algn="ctr"/>
              <a:r>
                <a:rPr lang="ro-RO" dirty="0"/>
                <a:t>Resurse video suport </a:t>
              </a:r>
              <a:endParaRPr lang="en-US" dirty="0"/>
            </a:p>
          </p:txBody>
        </p:sp>
      </p:grpSp>
      <p:sp>
        <p:nvSpPr>
          <p:cNvPr id="3" name="CasetăText 2">
            <a:extLst>
              <a:ext uri="{FF2B5EF4-FFF2-40B4-BE49-F238E27FC236}">
                <a16:creationId xmlns:a16="http://schemas.microsoft.com/office/drawing/2014/main" id="{8CE33816-31E8-0492-CDC4-152105F78314}"/>
              </a:ext>
            </a:extLst>
          </p:cNvPr>
          <p:cNvSpPr txBox="1"/>
          <p:nvPr/>
        </p:nvSpPr>
        <p:spPr>
          <a:xfrm>
            <a:off x="7279614" y="4217031"/>
            <a:ext cx="19282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b="1" dirty="0"/>
              <a:t>872.000 vizitatori</a:t>
            </a: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2A231D60-07D1-F2BB-9583-62217A845D17}"/>
              </a:ext>
            </a:extLst>
          </p:cNvPr>
          <p:cNvSpPr txBox="1"/>
          <p:nvPr/>
        </p:nvSpPr>
        <p:spPr>
          <a:xfrm>
            <a:off x="7234543" y="3619153"/>
            <a:ext cx="174945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6.180 urmăritori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195339D7-2B6A-C2BC-F5C4-FB7EA55FFB60}"/>
              </a:ext>
            </a:extLst>
          </p:cNvPr>
          <p:cNvSpPr txBox="1"/>
          <p:nvPr/>
        </p:nvSpPr>
        <p:spPr>
          <a:xfrm>
            <a:off x="7239410" y="3021728"/>
            <a:ext cx="225495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b="1" dirty="0"/>
              <a:t>2.900 materiale video</a:t>
            </a:r>
          </a:p>
        </p:txBody>
      </p:sp>
      <p:sp>
        <p:nvSpPr>
          <p:cNvPr id="24" name="CasetăText 23">
            <a:extLst>
              <a:ext uri="{FF2B5EF4-FFF2-40B4-BE49-F238E27FC236}">
                <a16:creationId xmlns:a16="http://schemas.microsoft.com/office/drawing/2014/main" id="{36D83B7D-ADF9-0ACD-E78A-A24345CF2EB0}"/>
              </a:ext>
            </a:extLst>
          </p:cNvPr>
          <p:cNvSpPr txBox="1"/>
          <p:nvPr/>
        </p:nvSpPr>
        <p:spPr>
          <a:xfrm>
            <a:off x="3322228" y="3486076"/>
            <a:ext cx="177128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3.000 urmăritori</a:t>
            </a:r>
          </a:p>
        </p:txBody>
      </p:sp>
      <p:sp>
        <p:nvSpPr>
          <p:cNvPr id="26" name="CasetăText 25">
            <a:extLst>
              <a:ext uri="{FF2B5EF4-FFF2-40B4-BE49-F238E27FC236}">
                <a16:creationId xmlns:a16="http://schemas.microsoft.com/office/drawing/2014/main" id="{D2AE9652-EE48-992B-298F-F3E11625DD95}"/>
              </a:ext>
            </a:extLst>
          </p:cNvPr>
          <p:cNvSpPr txBox="1"/>
          <p:nvPr/>
        </p:nvSpPr>
        <p:spPr>
          <a:xfrm>
            <a:off x="2991394" y="4064776"/>
            <a:ext cx="20884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212.000 vizitatori</a:t>
            </a:r>
          </a:p>
        </p:txBody>
      </p:sp>
      <p:sp>
        <p:nvSpPr>
          <p:cNvPr id="132" name="CasetăText 131">
            <a:extLst>
              <a:ext uri="{FF2B5EF4-FFF2-40B4-BE49-F238E27FC236}">
                <a16:creationId xmlns:a16="http://schemas.microsoft.com/office/drawing/2014/main" id="{22746493-D5D9-9FDE-8370-D64800C5D7C1}"/>
              </a:ext>
            </a:extLst>
          </p:cNvPr>
          <p:cNvSpPr txBox="1"/>
          <p:nvPr/>
        </p:nvSpPr>
        <p:spPr>
          <a:xfrm rot="2477002">
            <a:off x="7027794" y="5234476"/>
            <a:ext cx="177222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8.400 </a:t>
            </a:r>
            <a:r>
              <a:rPr lang="ro-RO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urmăritori</a:t>
            </a:r>
            <a:endParaRPr lang="ro-RO" b="1" dirty="0"/>
          </a:p>
        </p:txBody>
      </p:sp>
      <p:sp>
        <p:nvSpPr>
          <p:cNvPr id="133" name="CasetăText 132">
            <a:extLst>
              <a:ext uri="{FF2B5EF4-FFF2-40B4-BE49-F238E27FC236}">
                <a16:creationId xmlns:a16="http://schemas.microsoft.com/office/drawing/2014/main" id="{961C2FE3-1569-44F1-8A63-310D98FAFFA3}"/>
              </a:ext>
            </a:extLst>
          </p:cNvPr>
          <p:cNvSpPr txBox="1"/>
          <p:nvPr/>
        </p:nvSpPr>
        <p:spPr>
          <a:xfrm rot="19771643">
            <a:off x="3499777" y="5170134"/>
            <a:ext cx="19787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58 materiale video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BD5A190-F79D-F590-DA7B-1E4D7B0DA4AA}"/>
              </a:ext>
            </a:extLst>
          </p:cNvPr>
          <p:cNvSpPr/>
          <p:nvPr/>
        </p:nvSpPr>
        <p:spPr>
          <a:xfrm>
            <a:off x="5605835" y="3645545"/>
            <a:ext cx="1352013" cy="10156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/>
                </a:solidFill>
              </a:rPr>
              <a:t>360.000 vizitatori</a:t>
            </a:r>
          </a:p>
        </p:txBody>
      </p:sp>
      <p:sp>
        <p:nvSpPr>
          <p:cNvPr id="137" name="CasetăText 136">
            <a:extLst>
              <a:ext uri="{FF2B5EF4-FFF2-40B4-BE49-F238E27FC236}">
                <a16:creationId xmlns:a16="http://schemas.microsoft.com/office/drawing/2014/main" id="{1F400312-FB68-8BDB-0536-2566ECB52691}"/>
              </a:ext>
            </a:extLst>
          </p:cNvPr>
          <p:cNvSpPr txBox="1"/>
          <p:nvPr/>
        </p:nvSpPr>
        <p:spPr>
          <a:xfrm>
            <a:off x="2877709" y="2972333"/>
            <a:ext cx="22048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728 materiale video</a:t>
            </a:r>
          </a:p>
        </p:txBody>
      </p:sp>
      <p:cxnSp>
        <p:nvCxnSpPr>
          <p:cNvPr id="139" name="Conector drept cu săgeată 138">
            <a:extLst>
              <a:ext uri="{FF2B5EF4-FFF2-40B4-BE49-F238E27FC236}">
                <a16:creationId xmlns:a16="http://schemas.microsoft.com/office/drawing/2014/main" id="{B7765BE1-F16E-E98E-8760-2DE65C2BE182}"/>
              </a:ext>
            </a:extLst>
          </p:cNvPr>
          <p:cNvCxnSpPr>
            <a:stCxn id="9" idx="3"/>
          </p:cNvCxnSpPr>
          <p:nvPr/>
        </p:nvCxnSpPr>
        <p:spPr>
          <a:xfrm>
            <a:off x="9494367" y="3206394"/>
            <a:ext cx="356864" cy="29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ector drept cu săgeată 140">
            <a:extLst>
              <a:ext uri="{FF2B5EF4-FFF2-40B4-BE49-F238E27FC236}">
                <a16:creationId xmlns:a16="http://schemas.microsoft.com/office/drawing/2014/main" id="{D0B36F92-43C9-03F4-2EA9-1D9D695DFAF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984001" y="3803819"/>
            <a:ext cx="756642" cy="51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ector drept cu săgeată 142">
            <a:extLst>
              <a:ext uri="{FF2B5EF4-FFF2-40B4-BE49-F238E27FC236}">
                <a16:creationId xmlns:a16="http://schemas.microsoft.com/office/drawing/2014/main" id="{2CC56DFF-C46D-6F39-6A5D-32E859A97802}"/>
              </a:ext>
            </a:extLst>
          </p:cNvPr>
          <p:cNvCxnSpPr>
            <a:stCxn id="3" idx="3"/>
          </p:cNvCxnSpPr>
          <p:nvPr/>
        </p:nvCxnSpPr>
        <p:spPr>
          <a:xfrm flipV="1">
            <a:off x="9207886" y="4185259"/>
            <a:ext cx="533836" cy="216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Conector drept cu săgeată 145">
            <a:extLst>
              <a:ext uri="{FF2B5EF4-FFF2-40B4-BE49-F238E27FC236}">
                <a16:creationId xmlns:a16="http://schemas.microsoft.com/office/drawing/2014/main" id="{BA3014E0-9F0D-F93D-E475-C9B8BAADFC2D}"/>
              </a:ext>
            </a:extLst>
          </p:cNvPr>
          <p:cNvCxnSpPr>
            <a:stCxn id="137" idx="1"/>
          </p:cNvCxnSpPr>
          <p:nvPr/>
        </p:nvCxnSpPr>
        <p:spPr>
          <a:xfrm flipH="1">
            <a:off x="2543175" y="3156999"/>
            <a:ext cx="33453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ector drept cu săgeată 148">
            <a:extLst>
              <a:ext uri="{FF2B5EF4-FFF2-40B4-BE49-F238E27FC236}">
                <a16:creationId xmlns:a16="http://schemas.microsoft.com/office/drawing/2014/main" id="{C1C8BAE3-BD49-3480-06AA-087DDD23AF39}"/>
              </a:ext>
            </a:extLst>
          </p:cNvPr>
          <p:cNvCxnSpPr/>
          <p:nvPr/>
        </p:nvCxnSpPr>
        <p:spPr>
          <a:xfrm flipH="1">
            <a:off x="2600325" y="3715864"/>
            <a:ext cx="712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ector drept cu săgeată 150">
            <a:extLst>
              <a:ext uri="{FF2B5EF4-FFF2-40B4-BE49-F238E27FC236}">
                <a16:creationId xmlns:a16="http://schemas.microsoft.com/office/drawing/2014/main" id="{A200C562-936B-F9BD-275D-02C564D84B95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2574626" y="4009026"/>
            <a:ext cx="416768" cy="240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Conector drept cu săgeată 153">
            <a:extLst>
              <a:ext uri="{FF2B5EF4-FFF2-40B4-BE49-F238E27FC236}">
                <a16:creationId xmlns:a16="http://schemas.microsoft.com/office/drawing/2014/main" id="{6C606D08-EB3B-1F65-6020-1496C2C6A51C}"/>
              </a:ext>
            </a:extLst>
          </p:cNvPr>
          <p:cNvCxnSpPr/>
          <p:nvPr/>
        </p:nvCxnSpPr>
        <p:spPr>
          <a:xfrm flipH="1" flipV="1">
            <a:off x="6282868" y="4434108"/>
            <a:ext cx="13227" cy="345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Conector drept cu săgeată 155">
            <a:extLst>
              <a:ext uri="{FF2B5EF4-FFF2-40B4-BE49-F238E27FC236}">
                <a16:creationId xmlns:a16="http://schemas.microsoft.com/office/drawing/2014/main" id="{01D7A418-474B-D5FE-0064-7575DA1716BD}"/>
              </a:ext>
            </a:extLst>
          </p:cNvPr>
          <p:cNvCxnSpPr>
            <a:cxnSpLocks/>
          </p:cNvCxnSpPr>
          <p:nvPr/>
        </p:nvCxnSpPr>
        <p:spPr>
          <a:xfrm flipH="1" flipV="1">
            <a:off x="5326707" y="4947722"/>
            <a:ext cx="397366" cy="19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Conector drept cu săgeată 157">
            <a:extLst>
              <a:ext uri="{FF2B5EF4-FFF2-40B4-BE49-F238E27FC236}">
                <a16:creationId xmlns:a16="http://schemas.microsoft.com/office/drawing/2014/main" id="{239578E6-B00E-3C03-E58E-C52E4502CA90}"/>
              </a:ext>
            </a:extLst>
          </p:cNvPr>
          <p:cNvCxnSpPr>
            <a:cxnSpLocks/>
          </p:cNvCxnSpPr>
          <p:nvPr/>
        </p:nvCxnSpPr>
        <p:spPr>
          <a:xfrm flipV="1">
            <a:off x="6830167" y="4947722"/>
            <a:ext cx="348239" cy="19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1" name="Panglică: înclinată în jos 1030">
            <a:extLst>
              <a:ext uri="{FF2B5EF4-FFF2-40B4-BE49-F238E27FC236}">
                <a16:creationId xmlns:a16="http://schemas.microsoft.com/office/drawing/2014/main" id="{0FA8C64A-259D-273A-1192-5B1BB7409980}"/>
              </a:ext>
            </a:extLst>
          </p:cNvPr>
          <p:cNvSpPr/>
          <p:nvPr/>
        </p:nvSpPr>
        <p:spPr>
          <a:xfrm rot="432067">
            <a:off x="8758312" y="5636595"/>
            <a:ext cx="3301324" cy="922327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accent2"/>
                </a:solidFill>
              </a:rPr>
              <a:t>Peste 1,4 milioane vizualizări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1466</Words>
  <Application>Microsoft Office PowerPoint</Application>
  <PresentationFormat>Widescreen</PresentationFormat>
  <Paragraphs>153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Palatino Linotype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Oferta națională de opționale integrate </vt:lpstr>
      <vt:lpstr>PowerPoint Presentation</vt:lpstr>
      <vt:lpstr>Ce presupune opționalul integrat?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killzone85_05@yahoo.com</dc:creator>
  <cp:lastModifiedBy>User</cp:lastModifiedBy>
  <cp:revision>144</cp:revision>
  <dcterms:created xsi:type="dcterms:W3CDTF">2019-02-24T07:11:56Z</dcterms:created>
  <dcterms:modified xsi:type="dcterms:W3CDTF">2023-09-21T10:27:24Z</dcterms:modified>
</cp:coreProperties>
</file>