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sldIdLst>
    <p:sldId id="256" r:id="rId2"/>
    <p:sldId id="257" r:id="rId3"/>
    <p:sldId id="278" r:id="rId4"/>
    <p:sldId id="282" r:id="rId5"/>
    <p:sldId id="280" r:id="rId6"/>
    <p:sldId id="281" r:id="rId7"/>
    <p:sldId id="260" r:id="rId8"/>
    <p:sldId id="270" r:id="rId9"/>
    <p:sldId id="269" r:id="rId10"/>
    <p:sldId id="271" r:id="rId11"/>
    <p:sldId id="272" r:id="rId12"/>
    <p:sldId id="273" r:id="rId13"/>
    <p:sldId id="274" r:id="rId14"/>
    <p:sldId id="275" r:id="rId15"/>
    <p:sldId id="276" r:id="rId16"/>
    <p:sldId id="300" r:id="rId17"/>
    <p:sldId id="301" r:id="rId18"/>
    <p:sldId id="306" r:id="rId19"/>
    <p:sldId id="307" r:id="rId20"/>
    <p:sldId id="308" r:id="rId21"/>
    <p:sldId id="309" r:id="rId22"/>
    <p:sldId id="285" r:id="rId23"/>
    <p:sldId id="286" r:id="rId24"/>
    <p:sldId id="303" r:id="rId25"/>
    <p:sldId id="304" r:id="rId26"/>
    <p:sldId id="305" r:id="rId27"/>
    <p:sldId id="293" r:id="rId28"/>
  </p:sldIdLst>
  <p:sldSz cx="12192000" cy="6858000"/>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52" autoAdjust="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BC04E2CF-9071-4C51-801B-A378413F71D4}" type="datetimeFigureOut">
              <a:rPr lang="en-US" smtClean="0"/>
              <a:t>9/13/2024</a:t>
            </a:fld>
            <a:endParaRPr lang="en-US"/>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04AF2D21-16A8-46E0-AFCE-B6373D675C29}" type="slidenum">
              <a:rPr lang="en-US" smtClean="0"/>
              <a:t>‹#›</a:t>
            </a:fld>
            <a:endParaRPr lang="en-US"/>
          </a:p>
        </p:txBody>
      </p:sp>
    </p:spTree>
    <p:extLst>
      <p:ext uri="{BB962C8B-B14F-4D97-AF65-F5344CB8AC3E}">
        <p14:creationId xmlns:p14="http://schemas.microsoft.com/office/powerpoint/2010/main" val="108942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AF2D21-16A8-46E0-AFCE-B6373D675C29}" type="slidenum">
              <a:rPr lang="en-US" smtClean="0"/>
              <a:t>10</a:t>
            </a:fld>
            <a:endParaRPr lang="en-US"/>
          </a:p>
        </p:txBody>
      </p:sp>
    </p:spTree>
    <p:extLst>
      <p:ext uri="{BB962C8B-B14F-4D97-AF65-F5344CB8AC3E}">
        <p14:creationId xmlns:p14="http://schemas.microsoft.com/office/powerpoint/2010/main" val="1176924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119077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76193-3FFD-4039-A771-99D85D3DBC29}"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224375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3538919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409548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3205532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EC76193-3FFD-4039-A771-99D85D3DBC29}" type="datetimeFigureOut">
              <a:rPr lang="en-US" smtClean="0"/>
              <a:t>9/13/2024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434397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EC76193-3FFD-4039-A771-99D85D3DBC29}" type="datetimeFigureOut">
              <a:rPr lang="en-US" smtClean="0"/>
              <a:t>9/13/2024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4286898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729072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107465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2909276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C76193-3FFD-4039-A771-99D85D3DBC29}"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3788074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C76193-3FFD-4039-A771-99D85D3DBC29}"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92790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C76193-3FFD-4039-A771-99D85D3DBC29}" type="datetimeFigureOut">
              <a:rPr lang="en-US" smtClean="0"/>
              <a:t>9/13/2024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385843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C76193-3FFD-4039-A771-99D85D3DBC29}" type="datetimeFigureOut">
              <a:rPr lang="en-US" smtClean="0"/>
              <a:t>9/13/2024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902015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76193-3FFD-4039-A771-99D85D3DBC29}" type="datetimeFigureOut">
              <a:rPr lang="en-US" smtClean="0"/>
              <a:t>9/13/2024</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3926313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76193-3FFD-4039-A771-99D85D3DBC29}"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174530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C76193-3FFD-4039-A771-99D85D3DBC29}"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8192F49-187C-41DB-86C0-00D275FA09FF}" type="slidenum">
              <a:rPr lang="en-US" smtClean="0"/>
              <a:t>‹#›</a:t>
            </a:fld>
            <a:endParaRPr lang="en-US"/>
          </a:p>
        </p:txBody>
      </p:sp>
    </p:spTree>
    <p:extLst>
      <p:ext uri="{BB962C8B-B14F-4D97-AF65-F5344CB8AC3E}">
        <p14:creationId xmlns:p14="http://schemas.microsoft.com/office/powerpoint/2010/main" val="405503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EC76193-3FFD-4039-A771-99D85D3DBC29}" type="datetimeFigureOut">
              <a:rPr lang="en-US" smtClean="0"/>
              <a:t>9/13/2024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8192F49-187C-41DB-86C0-00D275FA09FF}" type="slidenum">
              <a:rPr lang="en-US" smtClean="0"/>
              <a:t>‹#›</a:t>
            </a:fld>
            <a:endParaRPr lang="en-US"/>
          </a:p>
        </p:txBody>
      </p:sp>
    </p:spTree>
    <p:extLst>
      <p:ext uri="{BB962C8B-B14F-4D97-AF65-F5344CB8AC3E}">
        <p14:creationId xmlns:p14="http://schemas.microsoft.com/office/powerpoint/2010/main" val="27377112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edl.ecml.at/languagejourney" TargetMode="External"/><Relationship Id="rId2" Type="http://schemas.openxmlformats.org/officeDocument/2006/relationships/hyperlink" Target="https://edl.ecml.at/" TargetMode="External"/><Relationship Id="rId1" Type="http://schemas.openxmlformats.org/officeDocument/2006/relationships/slideLayout" Target="../slideLayouts/slideLayout2.xml"/><Relationship Id="rId6" Type="http://schemas.openxmlformats.org/officeDocument/2006/relationships/hyperlink" Target="https://edl.ecml.at/wordoftheyear" TargetMode="External"/><Relationship Id="rId5" Type="http://schemas.openxmlformats.org/officeDocument/2006/relationships/hyperlink" Target="https://edl.ecml.at/jokebook" TargetMode="External"/><Relationship Id="rId4" Type="http://schemas.openxmlformats.org/officeDocument/2006/relationships/hyperlink" Target="https://edl.ecml.at/irishnames"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edl.ecml.a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anuale.edu.ro/" TargetMode="External"/><Relationship Id="rId2" Type="http://schemas.openxmlformats.org/officeDocument/2006/relationships/hyperlink" Target="https://rocnee.eu/index.php/dcee-oriz/curriculum-oriz/programe-scolare-front/programe-scolare-in-vigoare" TargetMode="External"/><Relationship Id="rId1" Type="http://schemas.openxmlformats.org/officeDocument/2006/relationships/slideLayout" Target="../slideLayouts/slideLayout15.xml"/><Relationship Id="rId4" Type="http://schemas.openxmlformats.org/officeDocument/2006/relationships/hyperlink" Target="https://www.edu.ro/auxiliare-didactic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6193" y="841248"/>
            <a:ext cx="9171432" cy="3936133"/>
          </a:xfrm>
        </p:spPr>
        <p:txBody>
          <a:bodyPr>
            <a:normAutofit/>
          </a:bodyPr>
          <a:lstStyle/>
          <a:p>
            <a:pPr algn="ctr"/>
            <a:r>
              <a:rPr lang="ro-RO" sz="4000" dirty="0">
                <a:latin typeface="Cambria" panose="02040503050406030204" pitchFamily="18" charset="0"/>
                <a:ea typeface="Cambria" panose="02040503050406030204" pitchFamily="18" charset="0"/>
              </a:rPr>
              <a:t>CONSFĂTUIREA NAȚIONALĂ A INSPECTORILOR ȘCOLARI PENTRU LIMBI MODERNE</a:t>
            </a:r>
            <a:endParaRPr lang="en-US" sz="400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p:txBody>
          <a:bodyPr>
            <a:normAutofit/>
          </a:bodyPr>
          <a:lstStyle/>
          <a:p>
            <a:pPr algn="ctr"/>
            <a:r>
              <a:rPr lang="ro-RO" dirty="0">
                <a:solidFill>
                  <a:schemeClr val="bg1"/>
                </a:solidFill>
                <a:latin typeface="Cambria" panose="02040503050406030204" pitchFamily="18" charset="0"/>
                <a:ea typeface="Cambria" panose="02040503050406030204" pitchFamily="18" charset="0"/>
                <a:cs typeface="+mj-cs"/>
              </a:rPr>
              <a:t>               </a:t>
            </a:r>
            <a:r>
              <a:rPr lang="en-US" dirty="0">
                <a:solidFill>
                  <a:schemeClr val="bg1"/>
                </a:solidFill>
                <a:latin typeface="Cambria" panose="02040503050406030204" pitchFamily="18" charset="0"/>
                <a:ea typeface="Cambria" panose="02040503050406030204" pitchFamily="18" charset="0"/>
                <a:cs typeface="+mj-cs"/>
              </a:rPr>
              <a:t>10 </a:t>
            </a:r>
            <a:r>
              <a:rPr lang="ro-RO" cap="all" dirty="0">
                <a:solidFill>
                  <a:schemeClr val="bg1"/>
                </a:solidFill>
                <a:latin typeface="Cambria" panose="02040503050406030204" pitchFamily="18" charset="0"/>
                <a:ea typeface="Cambria" panose="02040503050406030204" pitchFamily="18" charset="0"/>
                <a:cs typeface="+mj-cs"/>
              </a:rPr>
              <a:t>SEPTEMBRIE 202</a:t>
            </a:r>
            <a:r>
              <a:rPr lang="en-US" cap="all" dirty="0">
                <a:solidFill>
                  <a:schemeClr val="bg1"/>
                </a:solidFill>
                <a:latin typeface="Cambria" panose="02040503050406030204" pitchFamily="18" charset="0"/>
                <a:ea typeface="Cambria" panose="02040503050406030204" pitchFamily="18" charset="0"/>
                <a:cs typeface="+mj-cs"/>
              </a:rPr>
              <a:t>4</a:t>
            </a:r>
          </a:p>
        </p:txBody>
      </p:sp>
    </p:spTree>
    <p:extLst>
      <p:ext uri="{BB962C8B-B14F-4D97-AF65-F5344CB8AC3E}">
        <p14:creationId xmlns:p14="http://schemas.microsoft.com/office/powerpoint/2010/main" val="184202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92124" y="837895"/>
            <a:ext cx="5015484" cy="2277547"/>
          </a:xfrm>
          <a:prstGeom prst="rect">
            <a:avLst/>
          </a:prstGeom>
        </p:spPr>
        <p:txBody>
          <a:bodyPr wrap="square">
            <a:spAutoFit/>
          </a:bodyPr>
          <a:lstStyle/>
          <a:p>
            <a:r>
              <a:rPr lang="ro-RO" sz="2400" dirty="0">
                <a:solidFill>
                  <a:schemeClr val="bg1">
                    <a:lumMod val="95000"/>
                  </a:schemeClr>
                </a:solidFill>
                <a:latin typeface="Cambria" panose="02040503050406030204" pitchFamily="18" charset="0"/>
                <a:ea typeface="Cambria" panose="02040503050406030204" pitchFamily="18" charset="0"/>
              </a:rPr>
              <a:t>Limba </a:t>
            </a:r>
            <a:r>
              <a:rPr lang="en-US" sz="2400" dirty="0">
                <a:solidFill>
                  <a:schemeClr val="bg1">
                    <a:lumMod val="95000"/>
                  </a:schemeClr>
                </a:solidFill>
                <a:latin typeface="Cambria" panose="02040503050406030204" pitchFamily="18" charset="0"/>
                <a:ea typeface="Cambria" panose="02040503050406030204" pitchFamily="18" charset="0"/>
              </a:rPr>
              <a:t>franc</a:t>
            </a:r>
            <a:r>
              <a:rPr lang="ro-RO" sz="2400" dirty="0">
                <a:solidFill>
                  <a:schemeClr val="bg1">
                    <a:lumMod val="95000"/>
                  </a:schemeClr>
                </a:solidFill>
                <a:latin typeface="Cambria" panose="02040503050406030204" pitchFamily="18" charset="0"/>
                <a:ea typeface="Cambria" panose="02040503050406030204" pitchFamily="18" charset="0"/>
              </a:rPr>
              <a:t>eză L1, L1 intensiv, L1 bilingv/bilingv francofon, L2, L3</a:t>
            </a:r>
          </a:p>
          <a:p>
            <a:endParaRPr lang="ro-RO" sz="2400" dirty="0">
              <a:solidFill>
                <a:schemeClr val="bg1">
                  <a:lumMod val="95000"/>
                </a:schemeClr>
              </a:solidFill>
              <a:latin typeface="Cambria" panose="02040503050406030204" pitchFamily="18" charset="0"/>
              <a:ea typeface="Cambria" panose="02040503050406030204" pitchFamily="18" charset="0"/>
            </a:endParaRPr>
          </a:p>
          <a:p>
            <a:endParaRPr lang="ro-RO" sz="2400" dirty="0">
              <a:solidFill>
                <a:schemeClr val="bg1">
                  <a:lumMod val="95000"/>
                </a:schemeClr>
              </a:solidFill>
              <a:latin typeface="Cambria" panose="02040503050406030204" pitchFamily="18" charset="0"/>
              <a:ea typeface="Cambria" panose="02040503050406030204" pitchFamily="18" charset="0"/>
            </a:endParaRPr>
          </a:p>
          <a:p>
            <a:endParaRPr lang="en-US" sz="2800" dirty="0">
              <a:solidFill>
                <a:schemeClr val="bg1">
                  <a:lumMod val="95000"/>
                </a:schemeClr>
              </a:solidFill>
              <a:latin typeface="Cambria" panose="02040503050406030204" pitchFamily="18" charset="0"/>
              <a:ea typeface="Cambria" panose="02040503050406030204" pitchFamily="18" charset="0"/>
            </a:endParaRPr>
          </a:p>
          <a:p>
            <a:endParaRPr lang="en-US" dirty="0">
              <a:solidFill>
                <a:schemeClr val="bg1">
                  <a:lumMod val="95000"/>
                </a:schemeClr>
              </a:solidFill>
              <a:latin typeface="Cambria" panose="02040503050406030204" pitchFamily="18" charset="0"/>
              <a:ea typeface="Cambria" panose="02040503050406030204" pitchFamily="18" charset="0"/>
            </a:endParaRPr>
          </a:p>
        </p:txBody>
      </p:sp>
      <p:sp>
        <p:nvSpPr>
          <p:cNvPr id="10" name="Rectangle 9"/>
          <p:cNvSpPr/>
          <p:nvPr/>
        </p:nvSpPr>
        <p:spPr>
          <a:xfrm>
            <a:off x="612648" y="2167129"/>
            <a:ext cx="5705856" cy="6555641"/>
          </a:xfrm>
          <a:prstGeom prst="rect">
            <a:avLst/>
          </a:prstGeom>
        </p:spPr>
        <p:txBody>
          <a:bodyPr wrap="square">
            <a:spAutoFit/>
          </a:bodyPr>
          <a:lstStyle/>
          <a:p>
            <a:endParaRPr lang="ro-RO" sz="1600" dirty="0">
              <a:solidFill>
                <a:srgbClr val="FF0000"/>
              </a:solidFill>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Test de evaluare inițială (exemplu) – Barem de evaluare și </a:t>
            </a:r>
            <a:r>
              <a:rPr lang="en-US" dirty="0">
                <a:latin typeface="Cambria" panose="02040503050406030204" pitchFamily="18" charset="0"/>
                <a:ea typeface="Cambria" panose="02040503050406030204" pitchFamily="18" charset="0"/>
              </a:rPr>
              <a:t>de </a:t>
            </a:r>
            <a:r>
              <a:rPr lang="ro-RO" dirty="0">
                <a:latin typeface="Cambria" panose="02040503050406030204" pitchFamily="18" charset="0"/>
                <a:ea typeface="Cambria" panose="02040503050406030204" pitchFamily="18" charset="0"/>
              </a:rPr>
              <a:t>notare / Matrice de specificații</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Test de evaluare finală (exemplu) - Barem de evaluare și </a:t>
            </a:r>
            <a:r>
              <a:rPr lang="en-US" dirty="0">
                <a:latin typeface="Cambria" panose="02040503050406030204" pitchFamily="18" charset="0"/>
                <a:ea typeface="Cambria" panose="02040503050406030204" pitchFamily="18" charset="0"/>
              </a:rPr>
              <a:t>de </a:t>
            </a:r>
            <a:r>
              <a:rPr lang="ro-RO" dirty="0">
                <a:latin typeface="Cambria" panose="02040503050406030204" pitchFamily="18" charset="0"/>
                <a:ea typeface="Cambria" panose="02040503050406030204" pitchFamily="18" charset="0"/>
              </a:rPr>
              <a:t>notare/Matrice de specificații </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Activități de învățare (exemple)</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Activitate de evaluare/</a:t>
            </a:r>
            <a:r>
              <a:rPr lang="en-US" dirty="0">
                <a:latin typeface="Cambria" panose="02040503050406030204" pitchFamily="18" charset="0"/>
                <a:ea typeface="Cambria" panose="02040503050406030204" pitchFamily="18" charset="0"/>
              </a:rPr>
              <a:t>Fi</a:t>
            </a:r>
            <a:r>
              <a:rPr lang="ro-RO" dirty="0">
                <a:latin typeface="Cambria" panose="02040503050406030204" pitchFamily="18" charset="0"/>
                <a:ea typeface="Cambria" panose="02040503050406030204" pitchFamily="18" charset="0"/>
              </a:rPr>
              <a:t>șă de evaluare/ Grilă de evaluare (exemplu)</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Teme de proiect recomandate – Exemplu de proiect </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Activitate de mediere – exemplu (L1 intensiv, L1 bilingv/bilingv francofon)</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Activitate de literatură – exemplu (L1 intensiv, L1 bilingv/bilingv francofon)</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Planificare calendaristică anuală (L3)</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Proiectul unității de învățare (L3)</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Resurse online/Sitografie</a:t>
            </a:r>
          </a:p>
          <a:p>
            <a:endParaRPr lang="ro-RO" sz="16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ro-RO" sz="20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ro-RO" sz="2000"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ro-RO" sz="2000" dirty="0">
              <a:latin typeface="Cambria" panose="02040503050406030204" pitchFamily="18" charset="0"/>
              <a:ea typeface="Cambria" panose="02040503050406030204" pitchFamily="18" charset="0"/>
            </a:endParaRPr>
          </a:p>
          <a:p>
            <a:endParaRPr lang="ro-RO" sz="2000" dirty="0">
              <a:latin typeface="Cambria" panose="02040503050406030204" pitchFamily="18" charset="0"/>
              <a:ea typeface="Cambria" panose="02040503050406030204" pitchFamily="18" charset="0"/>
            </a:endParaRPr>
          </a:p>
          <a:p>
            <a:endParaRPr lang="ro-RO" sz="2000" dirty="0">
              <a:latin typeface="Cambria" panose="02040503050406030204" pitchFamily="18" charset="0"/>
              <a:ea typeface="Cambria" panose="02040503050406030204" pitchFamily="18" charset="0"/>
            </a:endParaRPr>
          </a:p>
          <a:p>
            <a:endParaRPr lang="en-US" dirty="0"/>
          </a:p>
        </p:txBody>
      </p:sp>
      <p:sp>
        <p:nvSpPr>
          <p:cNvPr id="11" name="Rectangle 10"/>
          <p:cNvSpPr/>
          <p:nvPr/>
        </p:nvSpPr>
        <p:spPr>
          <a:xfrm>
            <a:off x="6245352" y="969264"/>
            <a:ext cx="5330952" cy="954107"/>
          </a:xfrm>
          <a:prstGeom prst="rect">
            <a:avLst/>
          </a:prstGeom>
        </p:spPr>
        <p:txBody>
          <a:bodyPr wrap="square">
            <a:spAutoFit/>
          </a:bodyPr>
          <a:lstStyle/>
          <a:p>
            <a:r>
              <a:rPr lang="ro-RO" sz="2800" dirty="0">
                <a:solidFill>
                  <a:schemeClr val="bg1">
                    <a:lumMod val="95000"/>
                  </a:schemeClr>
                </a:solidFill>
                <a:latin typeface="Cambria" panose="02040503050406030204" pitchFamily="18" charset="0"/>
                <a:ea typeface="Cambria" panose="02040503050406030204" pitchFamily="18" charset="0"/>
              </a:rPr>
              <a:t>Elemente de cultură și civilizație </a:t>
            </a:r>
            <a:r>
              <a:rPr lang="en-US" sz="2800" dirty="0">
                <a:solidFill>
                  <a:schemeClr val="bg1">
                    <a:lumMod val="95000"/>
                  </a:schemeClr>
                </a:solidFill>
                <a:latin typeface="Cambria" panose="02040503050406030204" pitchFamily="18" charset="0"/>
                <a:ea typeface="Cambria" panose="02040503050406030204" pitchFamily="18" charset="0"/>
              </a:rPr>
              <a:t>franc</a:t>
            </a:r>
            <a:r>
              <a:rPr lang="ro-RO" sz="2800" dirty="0">
                <a:solidFill>
                  <a:schemeClr val="bg1">
                    <a:lumMod val="95000"/>
                  </a:schemeClr>
                </a:solidFill>
                <a:latin typeface="Cambria" panose="02040503050406030204" pitchFamily="18" charset="0"/>
                <a:ea typeface="Cambria" panose="02040503050406030204" pitchFamily="18" charset="0"/>
              </a:rPr>
              <a:t>eză</a:t>
            </a:r>
            <a:endParaRPr lang="en-US" sz="2800" dirty="0">
              <a:solidFill>
                <a:schemeClr val="bg1">
                  <a:lumMod val="95000"/>
                </a:schemeClr>
              </a:solidFill>
              <a:latin typeface="Cambria" panose="02040503050406030204" pitchFamily="18" charset="0"/>
              <a:ea typeface="Cambria" panose="02040503050406030204" pitchFamily="18" charset="0"/>
            </a:endParaRPr>
          </a:p>
        </p:txBody>
      </p:sp>
      <p:sp>
        <p:nvSpPr>
          <p:cNvPr id="12" name="Rectangle 11"/>
          <p:cNvSpPr/>
          <p:nvPr/>
        </p:nvSpPr>
        <p:spPr>
          <a:xfrm>
            <a:off x="6583680" y="2453722"/>
            <a:ext cx="4507992" cy="3139321"/>
          </a:xfrm>
          <a:prstGeom prst="rect">
            <a:avLst/>
          </a:prstGeom>
        </p:spPr>
        <p:txBody>
          <a:bodyPr wrap="square">
            <a:spAutoFit/>
          </a:bodyPr>
          <a:lstStyle/>
          <a:p>
            <a:endParaRPr lang="ro-RO"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Test de evaluare inițială (exemplu) – Barem de evaluare și </a:t>
            </a:r>
            <a:r>
              <a:rPr lang="en-US" dirty="0">
                <a:latin typeface="Cambria" panose="02040503050406030204" pitchFamily="18" charset="0"/>
                <a:ea typeface="Cambria" panose="02040503050406030204" pitchFamily="18" charset="0"/>
              </a:rPr>
              <a:t>de </a:t>
            </a:r>
            <a:r>
              <a:rPr lang="ro-RO" dirty="0">
                <a:latin typeface="Cambria" panose="02040503050406030204" pitchFamily="18" charset="0"/>
                <a:ea typeface="Cambria" panose="02040503050406030204" pitchFamily="18" charset="0"/>
              </a:rPr>
              <a:t>notare </a:t>
            </a:r>
            <a:endParaRPr lang="en-US"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Activitate de învățare (exemplu)</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Activitate de evaluare(exemplu)</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Test de evaluare la finalul unității (exemplu) – Barem de evaluare și de notare</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Teme de proiect recomandate</a:t>
            </a:r>
          </a:p>
          <a:p>
            <a:pPr marL="342900" indent="-342900">
              <a:buFont typeface="Arial" panose="020B0604020202020204" pitchFamily="34" charset="0"/>
              <a:buChar char="•"/>
            </a:pPr>
            <a:r>
              <a:rPr lang="ro-RO" dirty="0">
                <a:latin typeface="Cambria" panose="02040503050406030204" pitchFamily="18" charset="0"/>
                <a:ea typeface="Cambria" panose="02040503050406030204" pitchFamily="18" charset="0"/>
              </a:rPr>
              <a:t>Resurse online</a:t>
            </a:r>
          </a:p>
          <a:p>
            <a:pPr marL="342900" indent="-342900">
              <a:buFont typeface="Arial" panose="020B0604020202020204" pitchFamily="34" charset="0"/>
              <a:buChar char="•"/>
            </a:pPr>
            <a:endParaRPr lang="en-US"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32392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630936"/>
            <a:ext cx="10500360" cy="1426464"/>
          </a:xfrm>
        </p:spPr>
        <p:txBody>
          <a:bodyPr>
            <a:normAutofit fontScale="90000"/>
          </a:bodyPr>
          <a:lstStyle/>
          <a:p>
            <a:pPr algn="ctr"/>
            <a:br>
              <a:rPr lang="ro-RO" sz="3100" dirty="0">
                <a:latin typeface="Cambria" panose="02040503050406030204" pitchFamily="18" charset="0"/>
                <a:ea typeface="Cambria" panose="02040503050406030204" pitchFamily="18" charset="0"/>
              </a:rPr>
            </a:br>
            <a:r>
              <a:rPr lang="ro-RO" sz="2700" dirty="0">
                <a:latin typeface="Cambria" panose="02040503050406030204" pitchFamily="18" charset="0"/>
                <a:ea typeface="Cambria" panose="02040503050406030204" pitchFamily="18" charset="0"/>
              </a:rPr>
              <a:t>DISCIPLINE NON LINGVISTICE (DNL) STUDIATE </a:t>
            </a:r>
            <a:br>
              <a:rPr lang="ro-RO" sz="2700" dirty="0">
                <a:latin typeface="Cambria" panose="02040503050406030204" pitchFamily="18" charset="0"/>
                <a:ea typeface="Cambria" panose="02040503050406030204" pitchFamily="18" charset="0"/>
              </a:rPr>
            </a:br>
            <a:r>
              <a:rPr lang="ro-RO" sz="2700" dirty="0">
                <a:latin typeface="Cambria" panose="02040503050406030204" pitchFamily="18" charset="0"/>
                <a:ea typeface="Cambria" panose="02040503050406030204" pitchFamily="18" charset="0"/>
              </a:rPr>
              <a:t>ÎN LIMBA FRANCEZĂ - Geografie, Istorie, Matematică, Fizică, Chimie, Biologie, Economie și societate</a:t>
            </a:r>
            <a:br>
              <a:rPr lang="ro-RO" sz="2700" dirty="0">
                <a:latin typeface="Cambria" panose="02040503050406030204" pitchFamily="18" charset="0"/>
                <a:ea typeface="Cambria" panose="02040503050406030204" pitchFamily="18" charset="0"/>
              </a:rPr>
            </a:br>
            <a:endParaRPr lang="en-US" sz="2700" dirty="0"/>
          </a:p>
        </p:txBody>
      </p:sp>
      <p:sp>
        <p:nvSpPr>
          <p:cNvPr id="4" name="Content Placeholder 3"/>
          <p:cNvSpPr>
            <a:spLocks noGrp="1"/>
          </p:cNvSpPr>
          <p:nvPr>
            <p:ph sz="half" idx="2"/>
          </p:nvPr>
        </p:nvSpPr>
        <p:spPr>
          <a:xfrm>
            <a:off x="722376" y="2505456"/>
            <a:ext cx="10003536" cy="3713229"/>
          </a:xfrm>
        </p:spPr>
        <p:txBody>
          <a:bodyPr>
            <a:normAutofit/>
          </a:bodyPr>
          <a:lstStyle/>
          <a:p>
            <a:r>
              <a:rPr lang="ro-RO" dirty="0">
                <a:solidFill>
                  <a:schemeClr val="tx1"/>
                </a:solidFill>
                <a:latin typeface="Cambria" panose="02040503050406030204" pitchFamily="18" charset="0"/>
                <a:ea typeface="Cambria" panose="02040503050406030204" pitchFamily="18" charset="0"/>
              </a:rPr>
              <a:t>Planificare calendaristică anuală (DNL  Geografie, DNL  Istorie, DNL Matematică, DNL Fizică, DNL Chimie, DNL Economie și societate, DNL Biologie)</a:t>
            </a:r>
          </a:p>
          <a:p>
            <a:pPr marL="342900" indent="-342900"/>
            <a:r>
              <a:rPr lang="ro-RO" dirty="0">
                <a:solidFill>
                  <a:schemeClr val="tx1"/>
                </a:solidFill>
                <a:latin typeface="Cambria" panose="02040503050406030204" pitchFamily="18" charset="0"/>
                <a:ea typeface="Cambria" panose="02040503050406030204" pitchFamily="18" charset="0"/>
              </a:rPr>
              <a:t>Proiectul unității de învățare (DNL Economie și societate, DNL Matematică)</a:t>
            </a:r>
          </a:p>
          <a:p>
            <a:pPr marL="342900" indent="-342900"/>
            <a:r>
              <a:rPr lang="ro-RO" dirty="0">
                <a:solidFill>
                  <a:schemeClr val="tx1"/>
                </a:solidFill>
                <a:latin typeface="Cambria" panose="02040503050406030204" pitchFamily="18" charset="0"/>
                <a:ea typeface="Cambria" panose="02040503050406030204" pitchFamily="18" charset="0"/>
              </a:rPr>
              <a:t>Activități de învățare (exemple)</a:t>
            </a:r>
          </a:p>
          <a:p>
            <a:r>
              <a:rPr lang="ro-RO" dirty="0">
                <a:solidFill>
                  <a:schemeClr val="tx1"/>
                </a:solidFill>
                <a:latin typeface="Cambria" panose="02040503050406030204" pitchFamily="18" charset="0"/>
                <a:ea typeface="Cambria" panose="02040503050406030204" pitchFamily="18" charset="0"/>
              </a:rPr>
              <a:t>Activitate de evaluare /Fișă de evaluare /Grilă de evaluare (exemplu)</a:t>
            </a:r>
          </a:p>
          <a:p>
            <a:r>
              <a:rPr lang="ro-RO" dirty="0">
                <a:solidFill>
                  <a:schemeClr val="tx1"/>
                </a:solidFill>
                <a:latin typeface="Cambria" panose="02040503050406030204" pitchFamily="18" charset="0"/>
                <a:ea typeface="Cambria" panose="02040503050406030204" pitchFamily="18" charset="0"/>
              </a:rPr>
              <a:t>Test de evaluare inițială/ finală (exemplu) - Barem de evaluare și de notare/ Grilă de evaluare/ Matrice de specificații </a:t>
            </a:r>
          </a:p>
          <a:p>
            <a:pPr marL="342900" indent="-342900"/>
            <a:r>
              <a:rPr lang="ro-RO" dirty="0">
                <a:solidFill>
                  <a:schemeClr val="tx1"/>
                </a:solidFill>
                <a:latin typeface="Cambria" panose="02040503050406030204" pitchFamily="18" charset="0"/>
                <a:ea typeface="Cambria" panose="02040503050406030204" pitchFamily="18" charset="0"/>
              </a:rPr>
              <a:t>Teme de proiect recomandate – Exemple de proiecte</a:t>
            </a:r>
          </a:p>
          <a:p>
            <a:pPr marL="342900" indent="-342900"/>
            <a:r>
              <a:rPr lang="ro-RO" dirty="0">
                <a:solidFill>
                  <a:schemeClr val="tx1"/>
                </a:solidFill>
                <a:latin typeface="Cambria" panose="02040503050406030204" pitchFamily="18" charset="0"/>
                <a:ea typeface="Cambria" panose="02040503050406030204" pitchFamily="18" charset="0"/>
              </a:rPr>
              <a:t>Resurse pedagogice/Sitografie</a:t>
            </a:r>
            <a:endParaRPr lang="en-US" dirty="0">
              <a:solidFill>
                <a:schemeClr val="tx1"/>
              </a:solidFill>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463539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5568" y="804672"/>
            <a:ext cx="4878832" cy="950976"/>
          </a:xfrm>
        </p:spPr>
        <p:txBody>
          <a:bodyPr>
            <a:noAutofit/>
          </a:bodyPr>
          <a:lstStyle/>
          <a:p>
            <a:r>
              <a:rPr lang="ro-RO" sz="2400" dirty="0">
                <a:solidFill>
                  <a:schemeClr val="bg1">
                    <a:lumMod val="95000"/>
                  </a:schemeClr>
                </a:solidFill>
                <a:latin typeface="Cambria" panose="02040503050406030204" pitchFamily="18" charset="0"/>
                <a:ea typeface="Cambria" panose="02040503050406030204" pitchFamily="18" charset="0"/>
              </a:rPr>
              <a:t>LIMBA SPANIOLĂ L1, L1 intensiv, L1 bilingv, L2, L3</a:t>
            </a:r>
            <a:endParaRPr lang="en-US" sz="2400" dirty="0">
              <a:solidFill>
                <a:schemeClr val="bg1">
                  <a:lumMod val="95000"/>
                </a:schemeClr>
              </a:solidFill>
            </a:endParaRPr>
          </a:p>
        </p:txBody>
      </p:sp>
      <p:sp>
        <p:nvSpPr>
          <p:cNvPr id="4" name="Content Placeholder 3"/>
          <p:cNvSpPr>
            <a:spLocks noGrp="1"/>
          </p:cNvSpPr>
          <p:nvPr>
            <p:ph sz="half" idx="2"/>
          </p:nvPr>
        </p:nvSpPr>
        <p:spPr>
          <a:xfrm>
            <a:off x="658368" y="2357538"/>
            <a:ext cx="5229479" cy="4235286"/>
          </a:xfrm>
        </p:spPr>
        <p:txBody>
          <a:bodyPr>
            <a:normAutofit fontScale="25000" lnSpcReduction="20000"/>
          </a:bodyPr>
          <a:lstStyle/>
          <a:p>
            <a:r>
              <a:rPr lang="ro-RO" sz="7200" dirty="0">
                <a:solidFill>
                  <a:schemeClr val="tx1"/>
                </a:solidFill>
                <a:latin typeface="Cambria" panose="02040503050406030204" pitchFamily="18" charset="0"/>
                <a:ea typeface="Cambria" panose="02040503050406030204" pitchFamily="18" charset="0"/>
              </a:rPr>
              <a:t>Test de evaluare inițială (exemplu)- Barem de evaluare și de notare</a:t>
            </a:r>
          </a:p>
          <a:p>
            <a:r>
              <a:rPr lang="ro-RO" sz="7200" dirty="0">
                <a:solidFill>
                  <a:schemeClr val="tx1"/>
                </a:solidFill>
                <a:latin typeface="Cambria" panose="02040503050406030204" pitchFamily="18" charset="0"/>
                <a:ea typeface="Cambria" panose="02040503050406030204" pitchFamily="18" charset="0"/>
              </a:rPr>
              <a:t>Test de evaluare finală(exemplu) - Barem de evaluare și de notare (L1 intensiv, L1 bilingv, L2, L3)</a:t>
            </a:r>
          </a:p>
          <a:p>
            <a:r>
              <a:rPr lang="ro-RO" sz="7200" dirty="0">
                <a:solidFill>
                  <a:schemeClr val="tx1"/>
                </a:solidFill>
                <a:latin typeface="Cambria" panose="02040503050406030204" pitchFamily="18" charset="0"/>
                <a:ea typeface="Cambria" panose="02040503050406030204" pitchFamily="18" charset="0"/>
              </a:rPr>
              <a:t>Activitate de învățare (exemplu)</a:t>
            </a:r>
          </a:p>
          <a:p>
            <a:r>
              <a:rPr lang="ro-RO" sz="7200" dirty="0">
                <a:solidFill>
                  <a:schemeClr val="tx1"/>
                </a:solidFill>
                <a:latin typeface="Cambria" panose="02040503050406030204" pitchFamily="18" charset="0"/>
                <a:ea typeface="Cambria" panose="02040503050406030204" pitchFamily="18" charset="0"/>
              </a:rPr>
              <a:t>Activitate de evaluare (exemplu) – Grila de evaluare (L1 intensiv, L1 bilingv)</a:t>
            </a:r>
          </a:p>
          <a:p>
            <a:r>
              <a:rPr lang="ro-RO" sz="7200" dirty="0">
                <a:solidFill>
                  <a:schemeClr val="tx1"/>
                </a:solidFill>
                <a:latin typeface="Cambria" panose="02040503050406030204" pitchFamily="18" charset="0"/>
                <a:ea typeface="Cambria" panose="02040503050406030204" pitchFamily="18" charset="0"/>
              </a:rPr>
              <a:t>Activitate de literatură – exemplu (L1 intensiv, L1 bilingv) </a:t>
            </a:r>
          </a:p>
          <a:p>
            <a:r>
              <a:rPr lang="ro-RO" sz="7200" dirty="0">
                <a:solidFill>
                  <a:schemeClr val="tx1"/>
                </a:solidFill>
                <a:latin typeface="Cambria" panose="02040503050406030204" pitchFamily="18" charset="0"/>
                <a:ea typeface="Cambria" panose="02040503050406030204" pitchFamily="18" charset="0"/>
              </a:rPr>
              <a:t>Activități de mediere (L1 intensiv, L1 bilingv)</a:t>
            </a:r>
          </a:p>
          <a:p>
            <a:r>
              <a:rPr lang="ro-RO" sz="7200" dirty="0">
                <a:solidFill>
                  <a:schemeClr val="tx1"/>
                </a:solidFill>
                <a:latin typeface="Cambria" panose="02040503050406030204" pitchFamily="18" charset="0"/>
                <a:ea typeface="Cambria" panose="02040503050406030204" pitchFamily="18" charset="0"/>
              </a:rPr>
              <a:t>Teme de proiect recomandate – Exemplu de proiect </a:t>
            </a:r>
          </a:p>
          <a:p>
            <a:r>
              <a:rPr lang="ro-RO" sz="7200" dirty="0">
                <a:solidFill>
                  <a:schemeClr val="tx1"/>
                </a:solidFill>
                <a:latin typeface="Cambria" panose="02040503050406030204" pitchFamily="18" charset="0"/>
                <a:ea typeface="Cambria" panose="02040503050406030204" pitchFamily="18" charset="0"/>
              </a:rPr>
              <a:t>Sitografie/ Resurse digitale/Dicționare </a:t>
            </a:r>
          </a:p>
          <a:p>
            <a:endParaRPr lang="en-US" dirty="0">
              <a:solidFill>
                <a:schemeClr val="tx1"/>
              </a:solidFill>
            </a:endParaRPr>
          </a:p>
        </p:txBody>
      </p:sp>
      <p:sp>
        <p:nvSpPr>
          <p:cNvPr id="5" name="Text Placeholder 4"/>
          <p:cNvSpPr>
            <a:spLocks noGrp="1"/>
          </p:cNvSpPr>
          <p:nvPr>
            <p:ph type="body" sz="quarter" idx="3"/>
          </p:nvPr>
        </p:nvSpPr>
        <p:spPr>
          <a:xfrm>
            <a:off x="6528816" y="1078992"/>
            <a:ext cx="5023104" cy="857922"/>
          </a:xfrm>
        </p:spPr>
        <p:txBody>
          <a:bodyPr>
            <a:normAutofit/>
          </a:bodyPr>
          <a:lstStyle/>
          <a:p>
            <a:r>
              <a:rPr lang="ro-RO" dirty="0">
                <a:solidFill>
                  <a:schemeClr val="bg1">
                    <a:lumMod val="95000"/>
                  </a:schemeClr>
                </a:solidFill>
                <a:latin typeface="Cambria" panose="02040503050406030204" pitchFamily="18" charset="0"/>
                <a:ea typeface="Cambria" panose="02040503050406030204" pitchFamily="18" charset="0"/>
              </a:rPr>
              <a:t>Cultură și civilizație spaniolă</a:t>
            </a:r>
            <a:endParaRPr lang="en-US" dirty="0">
              <a:solidFill>
                <a:schemeClr val="bg1">
                  <a:lumMod val="95000"/>
                </a:schemeClr>
              </a:solidFill>
              <a:latin typeface="Cambria" panose="02040503050406030204" pitchFamily="18" charset="0"/>
              <a:ea typeface="Cambria" panose="02040503050406030204" pitchFamily="18" charset="0"/>
            </a:endParaRPr>
          </a:p>
          <a:p>
            <a:endParaRPr lang="en-US" dirty="0"/>
          </a:p>
        </p:txBody>
      </p:sp>
      <p:sp>
        <p:nvSpPr>
          <p:cNvPr id="6" name="Content Placeholder 5"/>
          <p:cNvSpPr>
            <a:spLocks noGrp="1"/>
          </p:cNvSpPr>
          <p:nvPr>
            <p:ph sz="quarter" idx="4"/>
          </p:nvPr>
        </p:nvSpPr>
        <p:spPr>
          <a:xfrm>
            <a:off x="6528816" y="2779776"/>
            <a:ext cx="5163439" cy="3566925"/>
          </a:xfrm>
        </p:spPr>
        <p:txBody>
          <a:bodyPr>
            <a:normAutofit/>
          </a:bodyPr>
          <a:lstStyle/>
          <a:p>
            <a:pPr marL="342900" indent="-342900"/>
            <a:r>
              <a:rPr lang="ro-RO" sz="2000" dirty="0">
                <a:solidFill>
                  <a:schemeClr val="tx1"/>
                </a:solidFill>
                <a:latin typeface="Cambria" panose="02040503050406030204" pitchFamily="18" charset="0"/>
                <a:ea typeface="Cambria" panose="02040503050406030204" pitchFamily="18" charset="0"/>
              </a:rPr>
              <a:t>Planificare calendaristică anuală</a:t>
            </a:r>
          </a:p>
          <a:p>
            <a:pPr marL="342900" indent="-342900"/>
            <a:r>
              <a:rPr lang="ro-RO" sz="2000" dirty="0">
                <a:solidFill>
                  <a:schemeClr val="tx1"/>
                </a:solidFill>
                <a:latin typeface="Cambria" panose="02040503050406030204" pitchFamily="18" charset="0"/>
                <a:ea typeface="Cambria" panose="02040503050406030204" pitchFamily="18" charset="0"/>
              </a:rPr>
              <a:t>Activitate de învățare (exemplu)</a:t>
            </a:r>
          </a:p>
          <a:p>
            <a:r>
              <a:rPr lang="ro-RO" sz="2000" dirty="0">
                <a:solidFill>
                  <a:schemeClr val="tx1"/>
                </a:solidFill>
                <a:latin typeface="Cambria" panose="02040503050406030204" pitchFamily="18" charset="0"/>
                <a:ea typeface="Cambria" panose="02040503050406030204" pitchFamily="18" charset="0"/>
              </a:rPr>
              <a:t>Activitate de evaluare(exemplu)</a:t>
            </a:r>
          </a:p>
          <a:p>
            <a:r>
              <a:rPr lang="ro-RO" sz="2000" dirty="0">
                <a:solidFill>
                  <a:schemeClr val="tx1"/>
                </a:solidFill>
                <a:latin typeface="Cambria" panose="02040503050406030204" pitchFamily="18" charset="0"/>
                <a:ea typeface="Cambria" panose="02040503050406030204" pitchFamily="18" charset="0"/>
              </a:rPr>
              <a:t>Test de evaluare sumativă(exemplu)- Barem de evaluare și de notare </a:t>
            </a:r>
          </a:p>
          <a:p>
            <a:pPr marL="342900" indent="-342900"/>
            <a:r>
              <a:rPr lang="ro-RO" sz="2000" dirty="0">
                <a:solidFill>
                  <a:schemeClr val="tx1"/>
                </a:solidFill>
                <a:latin typeface="Cambria" panose="02040503050406030204" pitchFamily="18" charset="0"/>
                <a:ea typeface="Cambria" panose="02040503050406030204" pitchFamily="18" charset="0"/>
              </a:rPr>
              <a:t>Teme de proiect recomandate</a:t>
            </a:r>
          </a:p>
          <a:p>
            <a:endParaRPr lang="en-US" sz="2000" dirty="0"/>
          </a:p>
        </p:txBody>
      </p:sp>
    </p:spTree>
    <p:extLst>
      <p:ext uri="{BB962C8B-B14F-4D97-AF65-F5344CB8AC3E}">
        <p14:creationId xmlns:p14="http://schemas.microsoft.com/office/powerpoint/2010/main" val="1498411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0" y="958589"/>
            <a:ext cx="4654296" cy="368824"/>
          </a:xfrm>
        </p:spPr>
        <p:txBody>
          <a:bodyPr>
            <a:normAutofit fontScale="90000"/>
          </a:bodyPr>
          <a:lstStyle/>
          <a:p>
            <a:pPr algn="l"/>
            <a:br>
              <a:rPr lang="ro-RO" sz="2400" dirty="0">
                <a:latin typeface="Cambria" panose="02040503050406030204" pitchFamily="18" charset="0"/>
                <a:ea typeface="Cambria" panose="02040503050406030204" pitchFamily="18" charset="0"/>
              </a:rPr>
            </a:br>
            <a:r>
              <a:rPr lang="ro-RO" sz="2400" dirty="0">
                <a:latin typeface="Cambria" panose="02040503050406030204" pitchFamily="18" charset="0"/>
                <a:ea typeface="Cambria" panose="02040503050406030204" pitchFamily="18" charset="0"/>
              </a:rPr>
              <a:t>Limba ITALIANĂ L1, L1 intensiv, L1 bilingv, L2, L3</a:t>
            </a:r>
            <a:endParaRPr lang="en-US" sz="2400" dirty="0"/>
          </a:p>
        </p:txBody>
      </p:sp>
      <p:sp>
        <p:nvSpPr>
          <p:cNvPr id="4" name="Content Placeholder 3"/>
          <p:cNvSpPr>
            <a:spLocks noGrp="1"/>
          </p:cNvSpPr>
          <p:nvPr>
            <p:ph sz="half" idx="2"/>
          </p:nvPr>
        </p:nvSpPr>
        <p:spPr>
          <a:xfrm>
            <a:off x="768096" y="2432304"/>
            <a:ext cx="5311775" cy="4105656"/>
          </a:xfrm>
        </p:spPr>
        <p:txBody>
          <a:bodyPr>
            <a:normAutofit fontScale="32500" lnSpcReduction="20000"/>
          </a:bodyPr>
          <a:lstStyle/>
          <a:p>
            <a:endParaRPr lang="ro-RO" sz="2000" dirty="0">
              <a:latin typeface="Cambria" panose="02040503050406030204" pitchFamily="18" charset="0"/>
              <a:ea typeface="Cambria" panose="02040503050406030204" pitchFamily="18" charset="0"/>
            </a:endParaRPr>
          </a:p>
          <a:p>
            <a:r>
              <a:rPr lang="ro-RO" sz="4900" dirty="0">
                <a:solidFill>
                  <a:schemeClr val="tx1"/>
                </a:solidFill>
                <a:latin typeface="Cambria" panose="02040503050406030204" pitchFamily="18" charset="0"/>
                <a:ea typeface="Cambria" panose="02040503050406030204" pitchFamily="18" charset="0"/>
              </a:rPr>
              <a:t>Test de evaluare inițială (exemplu)- Barem de evaluare și de notare</a:t>
            </a:r>
          </a:p>
          <a:p>
            <a:r>
              <a:rPr lang="ro-RO" sz="4900" dirty="0">
                <a:solidFill>
                  <a:schemeClr val="tx1"/>
                </a:solidFill>
                <a:latin typeface="Cambria" panose="02040503050406030204" pitchFamily="18" charset="0"/>
                <a:ea typeface="Cambria" panose="02040503050406030204" pitchFamily="18" charset="0"/>
              </a:rPr>
              <a:t>Test de evaluare finală (exemplu)- Barem de evaluare și de notare</a:t>
            </a:r>
          </a:p>
          <a:p>
            <a:r>
              <a:rPr lang="ro-RO" sz="4900" dirty="0">
                <a:solidFill>
                  <a:schemeClr val="tx1"/>
                </a:solidFill>
                <a:latin typeface="Cambria" panose="02040503050406030204" pitchFamily="18" charset="0"/>
                <a:ea typeface="Cambria" panose="02040503050406030204" pitchFamily="18" charset="0"/>
              </a:rPr>
              <a:t>Activitate de învățare (exemplu)</a:t>
            </a:r>
          </a:p>
          <a:p>
            <a:r>
              <a:rPr lang="ro-RO" sz="4900" dirty="0">
                <a:solidFill>
                  <a:schemeClr val="tx1"/>
                </a:solidFill>
                <a:latin typeface="Cambria" panose="02040503050406030204" pitchFamily="18" charset="0"/>
                <a:ea typeface="Cambria" panose="02040503050406030204" pitchFamily="18" charset="0"/>
              </a:rPr>
              <a:t>Activitate de evaluare (exemplu)– Grila de evaluare/ Fișa de evaluare (L1, L1 bilingv, L2)</a:t>
            </a:r>
          </a:p>
          <a:p>
            <a:r>
              <a:rPr lang="ro-RO" sz="4900" dirty="0">
                <a:solidFill>
                  <a:schemeClr val="tx1"/>
                </a:solidFill>
                <a:latin typeface="Cambria" panose="02040503050406030204" pitchFamily="18" charset="0"/>
                <a:ea typeface="Cambria" panose="02040503050406030204" pitchFamily="18" charset="0"/>
              </a:rPr>
              <a:t>Activitate de literatură – exemplu (L1, L1 bilingv)</a:t>
            </a:r>
          </a:p>
          <a:p>
            <a:r>
              <a:rPr lang="ro-RO" sz="4900" dirty="0">
                <a:solidFill>
                  <a:schemeClr val="tx1"/>
                </a:solidFill>
                <a:latin typeface="Cambria" panose="02040503050406030204" pitchFamily="18" charset="0"/>
                <a:ea typeface="Cambria" panose="02040503050406030204" pitchFamily="18" charset="0"/>
              </a:rPr>
              <a:t>Activitate de mediere  - exemplu (L1 intensiv, L1 bilingv)</a:t>
            </a:r>
          </a:p>
          <a:p>
            <a:r>
              <a:rPr lang="ro-RO" sz="4900" dirty="0">
                <a:solidFill>
                  <a:schemeClr val="tx1"/>
                </a:solidFill>
                <a:latin typeface="Cambria" panose="02040503050406030204" pitchFamily="18" charset="0"/>
                <a:ea typeface="Cambria" panose="02040503050406030204" pitchFamily="18" charset="0"/>
              </a:rPr>
              <a:t>Proiectul unității de învățare (L3)</a:t>
            </a:r>
          </a:p>
          <a:p>
            <a:r>
              <a:rPr lang="ro-RO" sz="4900" dirty="0">
                <a:solidFill>
                  <a:schemeClr val="tx1"/>
                </a:solidFill>
                <a:latin typeface="Cambria" panose="02040503050406030204" pitchFamily="18" charset="0"/>
                <a:ea typeface="Cambria" panose="02040503050406030204" pitchFamily="18" charset="0"/>
              </a:rPr>
              <a:t>Teme de proiect recomandate – Exemplu de proiect </a:t>
            </a:r>
          </a:p>
          <a:p>
            <a:r>
              <a:rPr lang="ro-RO" sz="4900" dirty="0" err="1">
                <a:solidFill>
                  <a:schemeClr val="tx1"/>
                </a:solidFill>
                <a:latin typeface="Cambria" panose="02040503050406030204" pitchFamily="18" charset="0"/>
                <a:ea typeface="Cambria" panose="02040503050406030204" pitchFamily="18" charset="0"/>
              </a:rPr>
              <a:t>Sitografie</a:t>
            </a:r>
            <a:endParaRPr lang="ro-RO" sz="4900" dirty="0">
              <a:solidFill>
                <a:schemeClr val="tx1"/>
              </a:solidFill>
              <a:latin typeface="Cambria" panose="02040503050406030204" pitchFamily="18" charset="0"/>
              <a:ea typeface="Cambria" panose="02040503050406030204" pitchFamily="18" charset="0"/>
            </a:endParaRPr>
          </a:p>
        </p:txBody>
      </p:sp>
      <p:sp>
        <p:nvSpPr>
          <p:cNvPr id="7" name="Rectangle 6"/>
          <p:cNvSpPr/>
          <p:nvPr/>
        </p:nvSpPr>
        <p:spPr>
          <a:xfrm>
            <a:off x="7104888" y="722377"/>
            <a:ext cx="4864607" cy="1569660"/>
          </a:xfrm>
          <a:prstGeom prst="rect">
            <a:avLst/>
          </a:prstGeom>
        </p:spPr>
        <p:txBody>
          <a:bodyPr wrap="square">
            <a:spAutoFit/>
          </a:bodyPr>
          <a:lstStyle/>
          <a:p>
            <a:endParaRPr lang="en-US" sz="2400" dirty="0">
              <a:solidFill>
                <a:schemeClr val="bg1">
                  <a:lumMod val="95000"/>
                </a:schemeClr>
              </a:solidFill>
              <a:latin typeface="Cambria" panose="02040503050406030204" pitchFamily="18" charset="0"/>
              <a:ea typeface="Cambria" panose="02040503050406030204" pitchFamily="18" charset="0"/>
            </a:endParaRPr>
          </a:p>
          <a:p>
            <a:r>
              <a:rPr lang="ro-RO" sz="2400" dirty="0">
                <a:solidFill>
                  <a:schemeClr val="bg1">
                    <a:lumMod val="95000"/>
                  </a:schemeClr>
                </a:solidFill>
                <a:latin typeface="Cambria" panose="02040503050406030204" pitchFamily="18" charset="0"/>
                <a:ea typeface="Cambria" panose="02040503050406030204" pitchFamily="18" charset="0"/>
              </a:rPr>
              <a:t>Elemente de cultură și civilizație italiană</a:t>
            </a:r>
            <a:endParaRPr lang="en-US" sz="2400" dirty="0">
              <a:solidFill>
                <a:schemeClr val="bg1">
                  <a:lumMod val="95000"/>
                </a:schemeClr>
              </a:solidFill>
              <a:latin typeface="Cambria" panose="02040503050406030204" pitchFamily="18" charset="0"/>
              <a:ea typeface="Cambria" panose="02040503050406030204" pitchFamily="18" charset="0"/>
            </a:endParaRPr>
          </a:p>
          <a:p>
            <a:endParaRPr lang="en-US" sz="2400" dirty="0"/>
          </a:p>
        </p:txBody>
      </p:sp>
      <p:sp>
        <p:nvSpPr>
          <p:cNvPr id="8" name="Rectangle 7"/>
          <p:cNvSpPr/>
          <p:nvPr/>
        </p:nvSpPr>
        <p:spPr>
          <a:xfrm>
            <a:off x="6766559" y="1956816"/>
            <a:ext cx="4690873" cy="400110"/>
          </a:xfrm>
          <a:prstGeom prst="rect">
            <a:avLst/>
          </a:prstGeom>
        </p:spPr>
        <p:txBody>
          <a:bodyPr wrap="square">
            <a:spAutoFit/>
          </a:bodyPr>
          <a:lstStyle/>
          <a:p>
            <a:endParaRPr lang="ro-RO" sz="2000" dirty="0">
              <a:latin typeface="Cambria" panose="02040503050406030204" pitchFamily="18" charset="0"/>
              <a:ea typeface="Cambria" panose="02040503050406030204" pitchFamily="18" charset="0"/>
            </a:endParaRPr>
          </a:p>
        </p:txBody>
      </p:sp>
      <p:sp>
        <p:nvSpPr>
          <p:cNvPr id="9" name="Rectangle 8"/>
          <p:cNvSpPr/>
          <p:nvPr/>
        </p:nvSpPr>
        <p:spPr>
          <a:xfrm>
            <a:off x="6766559" y="2834640"/>
            <a:ext cx="5038344" cy="1569660"/>
          </a:xfrm>
          <a:prstGeom prst="rect">
            <a:avLst/>
          </a:prstGeom>
        </p:spPr>
        <p:txBody>
          <a:bodyPr wrap="square">
            <a:spAutoFit/>
          </a:bodyPr>
          <a:lstStyle/>
          <a:p>
            <a:pPr marL="342900" indent="-342900">
              <a:buFont typeface="Arial" panose="020B0604020202020204" pitchFamily="34" charset="0"/>
              <a:buChar char="•"/>
            </a:pPr>
            <a:r>
              <a:rPr lang="ro-RO" sz="1600" dirty="0">
                <a:latin typeface="Cambria" panose="02040503050406030204" pitchFamily="18" charset="0"/>
                <a:ea typeface="Cambria" panose="02040503050406030204" pitchFamily="18" charset="0"/>
              </a:rPr>
              <a:t>Planificare calendaristică anuală</a:t>
            </a:r>
          </a:p>
          <a:p>
            <a:pPr marL="342900" indent="-342900">
              <a:buFont typeface="Arial" panose="020B0604020202020204" pitchFamily="34" charset="0"/>
              <a:buChar char="•"/>
            </a:pPr>
            <a:r>
              <a:rPr lang="ro-RO" sz="1600" dirty="0">
                <a:latin typeface="Cambria" panose="02040503050406030204" pitchFamily="18" charset="0"/>
                <a:ea typeface="Cambria" panose="02040503050406030204" pitchFamily="18" charset="0"/>
              </a:rPr>
              <a:t>Activitate de evaluare/Fișă de evaluare/Grila de evaluare</a:t>
            </a:r>
          </a:p>
          <a:p>
            <a:pPr marL="342900" indent="-342900">
              <a:buFont typeface="Arial" panose="020B0604020202020204" pitchFamily="34" charset="0"/>
              <a:buChar char="•"/>
            </a:pPr>
            <a:r>
              <a:rPr lang="ro-RO" sz="1600" dirty="0">
                <a:latin typeface="Cambria" panose="02040503050406030204" pitchFamily="18" charset="0"/>
                <a:ea typeface="Cambria" panose="02040503050406030204" pitchFamily="18" charset="0"/>
              </a:rPr>
              <a:t>Test de evaluare (exemplu) - Barem de evaluare și de notare </a:t>
            </a:r>
          </a:p>
          <a:p>
            <a:pPr marL="342900" indent="-342900">
              <a:buFont typeface="Arial" panose="020B0604020202020204" pitchFamily="34" charset="0"/>
              <a:buChar char="•"/>
            </a:pPr>
            <a:r>
              <a:rPr lang="ro-RO" sz="1600" dirty="0">
                <a:latin typeface="Cambria" panose="02040503050406030204" pitchFamily="18" charset="0"/>
                <a:ea typeface="Cambria" panose="02040503050406030204" pitchFamily="18" charset="0"/>
              </a:rPr>
              <a:t>Teme de proiect recomandate</a:t>
            </a:r>
          </a:p>
        </p:txBody>
      </p:sp>
    </p:spTree>
    <p:extLst>
      <p:ext uri="{BB962C8B-B14F-4D97-AF65-F5344CB8AC3E}">
        <p14:creationId xmlns:p14="http://schemas.microsoft.com/office/powerpoint/2010/main" val="2482093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4944" y="1024128"/>
            <a:ext cx="4562856" cy="713232"/>
          </a:xfrm>
        </p:spPr>
        <p:txBody>
          <a:bodyPr>
            <a:normAutofit fontScale="25000" lnSpcReduction="20000"/>
          </a:bodyPr>
          <a:lstStyle/>
          <a:p>
            <a:endParaRPr lang="ro-RO" sz="2400" dirty="0">
              <a:latin typeface="Cambria" panose="02040503050406030204" pitchFamily="18" charset="0"/>
              <a:ea typeface="Cambria" panose="02040503050406030204" pitchFamily="18" charset="0"/>
            </a:endParaRPr>
          </a:p>
          <a:p>
            <a:endParaRPr lang="ro-RO" sz="2600" dirty="0">
              <a:latin typeface="Cambria" panose="02040503050406030204" pitchFamily="18" charset="0"/>
              <a:ea typeface="Cambria" panose="02040503050406030204" pitchFamily="18" charset="0"/>
            </a:endParaRPr>
          </a:p>
          <a:p>
            <a:endParaRPr lang="ro-RO" sz="8000" dirty="0">
              <a:latin typeface="Cambria" panose="02040503050406030204" pitchFamily="18" charset="0"/>
              <a:ea typeface="Cambria" panose="02040503050406030204" pitchFamily="18" charset="0"/>
            </a:endParaRPr>
          </a:p>
          <a:p>
            <a:endParaRPr lang="ro-RO" sz="8000" dirty="0">
              <a:latin typeface="Cambria" panose="02040503050406030204" pitchFamily="18" charset="0"/>
              <a:ea typeface="Cambria" panose="02040503050406030204" pitchFamily="18" charset="0"/>
            </a:endParaRPr>
          </a:p>
          <a:p>
            <a:endParaRPr lang="ro-RO" sz="8000" dirty="0">
              <a:latin typeface="Cambria" panose="02040503050406030204" pitchFamily="18" charset="0"/>
              <a:ea typeface="Cambria" panose="02040503050406030204" pitchFamily="18" charset="0"/>
            </a:endParaRPr>
          </a:p>
          <a:p>
            <a:endParaRPr lang="ro-RO" sz="8000" dirty="0">
              <a:latin typeface="Cambria" panose="02040503050406030204" pitchFamily="18" charset="0"/>
              <a:ea typeface="Cambria" panose="02040503050406030204" pitchFamily="18" charset="0"/>
            </a:endParaRPr>
          </a:p>
          <a:p>
            <a:endParaRPr lang="ro-RO" sz="8000" dirty="0">
              <a:latin typeface="Cambria" panose="02040503050406030204" pitchFamily="18" charset="0"/>
              <a:ea typeface="Cambria" panose="02040503050406030204" pitchFamily="18" charset="0"/>
            </a:endParaRPr>
          </a:p>
          <a:p>
            <a:r>
              <a:rPr lang="ro-RO" sz="9600" dirty="0">
                <a:solidFill>
                  <a:schemeClr val="bg1">
                    <a:lumMod val="95000"/>
                  </a:schemeClr>
                </a:solidFill>
                <a:latin typeface="Cambria" panose="02040503050406030204" pitchFamily="18" charset="0"/>
                <a:ea typeface="Cambria" panose="02040503050406030204" pitchFamily="18" charset="0"/>
              </a:rPr>
              <a:t>LIMBA PORTUGHEZĂ L3 bilingv</a:t>
            </a:r>
          </a:p>
          <a:p>
            <a:endParaRPr lang="en-US" dirty="0"/>
          </a:p>
        </p:txBody>
      </p:sp>
      <p:sp>
        <p:nvSpPr>
          <p:cNvPr id="4" name="Content Placeholder 3"/>
          <p:cNvSpPr>
            <a:spLocks noGrp="1"/>
          </p:cNvSpPr>
          <p:nvPr>
            <p:ph sz="half" idx="2"/>
          </p:nvPr>
        </p:nvSpPr>
        <p:spPr>
          <a:xfrm>
            <a:off x="374904" y="2404873"/>
            <a:ext cx="5755930" cy="3520439"/>
          </a:xfrm>
        </p:spPr>
        <p:txBody>
          <a:bodyPr>
            <a:noAutofit/>
          </a:bodyPr>
          <a:lstStyle/>
          <a:p>
            <a:r>
              <a:rPr lang="ro-RO" dirty="0">
                <a:solidFill>
                  <a:schemeClr val="tx1"/>
                </a:solidFill>
                <a:latin typeface="Cambria" panose="02040503050406030204" pitchFamily="18" charset="0"/>
                <a:ea typeface="Cambria" panose="02040503050406030204" pitchFamily="18" charset="0"/>
              </a:rPr>
              <a:t>Test de evaluare inițială (exempu) - Barem de evaluare și de notare</a:t>
            </a:r>
          </a:p>
          <a:p>
            <a:r>
              <a:rPr lang="ro-RO" dirty="0">
                <a:solidFill>
                  <a:schemeClr val="tx1"/>
                </a:solidFill>
                <a:latin typeface="Cambria" panose="02040503050406030204" pitchFamily="18" charset="0"/>
                <a:ea typeface="Cambria" panose="02040503050406030204" pitchFamily="18" charset="0"/>
              </a:rPr>
              <a:t>Test de evaluare finală (exemplu) - Barem de evaluare și de notare</a:t>
            </a:r>
          </a:p>
          <a:p>
            <a:r>
              <a:rPr lang="ro-RO" dirty="0">
                <a:solidFill>
                  <a:schemeClr val="tx1"/>
                </a:solidFill>
                <a:latin typeface="Cambria" panose="02040503050406030204" pitchFamily="18" charset="0"/>
                <a:ea typeface="Cambria" panose="02040503050406030204" pitchFamily="18" charset="0"/>
              </a:rPr>
              <a:t>Activități de învățare (exemple) </a:t>
            </a:r>
          </a:p>
          <a:p>
            <a:r>
              <a:rPr lang="ro-RO" dirty="0">
                <a:solidFill>
                  <a:schemeClr val="tx1"/>
                </a:solidFill>
                <a:latin typeface="Cambria" panose="02040503050406030204" pitchFamily="18" charset="0"/>
                <a:ea typeface="Cambria" panose="02040503050406030204" pitchFamily="18" charset="0"/>
              </a:rPr>
              <a:t>Activități de evaluare (exemple) </a:t>
            </a:r>
          </a:p>
          <a:p>
            <a:r>
              <a:rPr lang="ro-RO" dirty="0">
                <a:solidFill>
                  <a:schemeClr val="tx1"/>
                </a:solidFill>
                <a:latin typeface="Cambria" panose="02040503050406030204" pitchFamily="18" charset="0"/>
                <a:ea typeface="Cambria" panose="02040503050406030204" pitchFamily="18" charset="0"/>
              </a:rPr>
              <a:t>Teme de proiect recomandate </a:t>
            </a:r>
          </a:p>
          <a:p>
            <a:r>
              <a:rPr lang="fr-FR" dirty="0" err="1">
                <a:solidFill>
                  <a:schemeClr val="tx1"/>
                </a:solidFill>
                <a:latin typeface="Cambria" panose="02040503050406030204" pitchFamily="18" charset="0"/>
                <a:ea typeface="Cambria" panose="02040503050406030204" pitchFamily="18" charset="0"/>
              </a:rPr>
              <a:t>Resurse</a:t>
            </a:r>
            <a:r>
              <a:rPr lang="fr-FR" dirty="0">
                <a:solidFill>
                  <a:schemeClr val="tx1"/>
                </a:solidFill>
                <a:latin typeface="Cambria" panose="02040503050406030204" pitchFamily="18" charset="0"/>
                <a:ea typeface="Cambria" panose="02040503050406030204" pitchFamily="18" charset="0"/>
              </a:rPr>
              <a:t> digitale </a:t>
            </a:r>
            <a:r>
              <a:rPr lang="ro-RO" dirty="0">
                <a:solidFill>
                  <a:schemeClr val="tx1"/>
                </a:solidFill>
                <a:latin typeface="Cambria" panose="02040503050406030204" pitchFamily="18" charset="0"/>
                <a:ea typeface="Cambria" panose="02040503050406030204" pitchFamily="18" charset="0"/>
              </a:rPr>
              <a:t>/</a:t>
            </a:r>
            <a:r>
              <a:rPr lang="fr-FR" dirty="0">
                <a:solidFill>
                  <a:schemeClr val="tx1"/>
                </a:solidFill>
                <a:latin typeface="Cambria" panose="02040503050406030204" pitchFamily="18" charset="0"/>
                <a:ea typeface="Cambria" panose="02040503050406030204" pitchFamily="18" charset="0"/>
              </a:rPr>
              <a:t> </a:t>
            </a:r>
            <a:r>
              <a:rPr lang="fr-FR" dirty="0" err="1">
                <a:solidFill>
                  <a:schemeClr val="tx1"/>
                </a:solidFill>
                <a:latin typeface="Cambria" panose="02040503050406030204" pitchFamily="18" charset="0"/>
                <a:ea typeface="Cambria" panose="02040503050406030204" pitchFamily="18" charset="0"/>
              </a:rPr>
              <a:t>Platforme</a:t>
            </a:r>
            <a:r>
              <a:rPr lang="fr-FR" dirty="0">
                <a:solidFill>
                  <a:schemeClr val="tx1"/>
                </a:solidFill>
                <a:latin typeface="Cambria" panose="02040503050406030204" pitchFamily="18" charset="0"/>
                <a:ea typeface="Cambria" panose="02040503050406030204" pitchFamily="18" charset="0"/>
              </a:rPr>
              <a:t> de </a:t>
            </a:r>
            <a:r>
              <a:rPr lang="fr-FR" dirty="0" err="1">
                <a:solidFill>
                  <a:schemeClr val="tx1"/>
                </a:solidFill>
                <a:latin typeface="Cambria" panose="02040503050406030204" pitchFamily="18" charset="0"/>
                <a:ea typeface="Cambria" panose="02040503050406030204" pitchFamily="18" charset="0"/>
              </a:rPr>
              <a:t>învățare</a:t>
            </a:r>
            <a:r>
              <a:rPr lang="fr-FR" dirty="0">
                <a:solidFill>
                  <a:schemeClr val="tx1"/>
                </a:solidFill>
                <a:latin typeface="Cambria" panose="02040503050406030204" pitchFamily="18" charset="0"/>
                <a:ea typeface="Cambria" panose="02040503050406030204" pitchFamily="18" charset="0"/>
              </a:rPr>
              <a:t> online</a:t>
            </a:r>
            <a:r>
              <a:rPr lang="ro-RO" dirty="0">
                <a:solidFill>
                  <a:schemeClr val="tx1"/>
                </a:solidFill>
                <a:latin typeface="Cambria" panose="02040503050406030204" pitchFamily="18" charset="0"/>
                <a:ea typeface="Cambria" panose="02040503050406030204" pitchFamily="18" charset="0"/>
              </a:rPr>
              <a:t>/</a:t>
            </a:r>
            <a:r>
              <a:rPr lang="en-US" dirty="0">
                <a:solidFill>
                  <a:schemeClr val="tx1"/>
                </a:solidFill>
                <a:latin typeface="Cambria" panose="02040503050406030204" pitchFamily="18" charset="0"/>
                <a:ea typeface="Cambria" panose="02040503050406030204" pitchFamily="18" charset="0"/>
              </a:rPr>
              <a:t> Site-</a:t>
            </a:r>
            <a:r>
              <a:rPr lang="en-US" dirty="0" err="1">
                <a:solidFill>
                  <a:schemeClr val="tx1"/>
                </a:solidFill>
                <a:latin typeface="Cambria" panose="02040503050406030204" pitchFamily="18" charset="0"/>
                <a:ea typeface="Cambria" panose="02040503050406030204" pitchFamily="18" charset="0"/>
              </a:rPr>
              <a:t>uri</a:t>
            </a:r>
            <a:r>
              <a:rPr lang="en-US" dirty="0">
                <a:solidFill>
                  <a:schemeClr val="tx1"/>
                </a:solidFill>
                <a:latin typeface="Cambria" panose="02040503050406030204" pitchFamily="18" charset="0"/>
                <a:ea typeface="Cambria" panose="02040503050406030204" pitchFamily="18" charset="0"/>
              </a:rPr>
              <a:t> educative</a:t>
            </a:r>
            <a:r>
              <a:rPr lang="ro-RO" dirty="0">
                <a:solidFill>
                  <a:schemeClr val="tx1"/>
                </a:solidFill>
                <a:latin typeface="Cambria" panose="02040503050406030204" pitchFamily="18" charset="0"/>
                <a:ea typeface="Cambria" panose="02040503050406030204" pitchFamily="18" charset="0"/>
              </a:rPr>
              <a:t>/</a:t>
            </a:r>
            <a:r>
              <a:rPr lang="fr-FR" dirty="0">
                <a:solidFill>
                  <a:schemeClr val="tx1"/>
                </a:solidFill>
                <a:latin typeface="Cambria" panose="02040503050406030204" pitchFamily="18" charset="0"/>
                <a:ea typeface="Cambria" panose="02040503050406030204" pitchFamily="18" charset="0"/>
              </a:rPr>
              <a:t> Instrumente de </a:t>
            </a:r>
            <a:r>
              <a:rPr lang="fr-FR" dirty="0" err="1">
                <a:solidFill>
                  <a:schemeClr val="tx1"/>
                </a:solidFill>
                <a:latin typeface="Cambria" panose="02040503050406030204" pitchFamily="18" charset="0"/>
                <a:ea typeface="Cambria" panose="02040503050406030204" pitchFamily="18" charset="0"/>
              </a:rPr>
              <a:t>evaluare</a:t>
            </a:r>
            <a:r>
              <a:rPr lang="fr-FR" dirty="0">
                <a:solidFill>
                  <a:schemeClr val="tx1"/>
                </a:solidFill>
                <a:latin typeface="Cambria" panose="02040503050406030204" pitchFamily="18" charset="0"/>
                <a:ea typeface="Cambria" panose="02040503050406030204" pitchFamily="18" charset="0"/>
              </a:rPr>
              <a:t> online</a:t>
            </a:r>
            <a:endParaRPr lang="en-US" dirty="0">
              <a:solidFill>
                <a:schemeClr val="tx1"/>
              </a:solidFill>
              <a:latin typeface="Cambria" panose="02040503050406030204" pitchFamily="18" charset="0"/>
              <a:ea typeface="Cambria" panose="02040503050406030204" pitchFamily="18" charset="0"/>
            </a:endParaRPr>
          </a:p>
          <a:p>
            <a:endParaRPr lang="en-US" sz="2000" dirty="0">
              <a:solidFill>
                <a:srgbClr val="FF0000"/>
              </a:solidFill>
              <a:latin typeface="Cambria" panose="02040503050406030204" pitchFamily="18" charset="0"/>
              <a:ea typeface="Cambria" panose="02040503050406030204" pitchFamily="18" charset="0"/>
            </a:endParaRPr>
          </a:p>
        </p:txBody>
      </p:sp>
      <p:sp>
        <p:nvSpPr>
          <p:cNvPr id="5" name="Text Placeholder 4"/>
          <p:cNvSpPr>
            <a:spLocks noGrp="1"/>
          </p:cNvSpPr>
          <p:nvPr>
            <p:ph type="body" sz="quarter" idx="3"/>
          </p:nvPr>
        </p:nvSpPr>
        <p:spPr>
          <a:xfrm>
            <a:off x="5733288" y="987552"/>
            <a:ext cx="6291072" cy="1042416"/>
          </a:xfrm>
        </p:spPr>
        <p:txBody>
          <a:bodyPr>
            <a:normAutofit/>
          </a:bodyPr>
          <a:lstStyle/>
          <a:p>
            <a:endParaRPr lang="ro-RO" dirty="0">
              <a:latin typeface="Cambria" panose="02040503050406030204" pitchFamily="18" charset="0"/>
              <a:ea typeface="Cambria" panose="02040503050406030204" pitchFamily="18" charset="0"/>
            </a:endParaRPr>
          </a:p>
          <a:p>
            <a:r>
              <a:rPr lang="ro-RO" dirty="0">
                <a:solidFill>
                  <a:schemeClr val="bg1">
                    <a:lumMod val="95000"/>
                  </a:schemeClr>
                </a:solidFill>
                <a:latin typeface="Cambria" panose="02040503050406030204" pitchFamily="18" charset="0"/>
                <a:ea typeface="Cambria" panose="02040503050406030204" pitchFamily="18" charset="0"/>
              </a:rPr>
              <a:t>Elemente de cultură și civilizație portugheză</a:t>
            </a:r>
            <a:endParaRPr lang="en-US" dirty="0">
              <a:solidFill>
                <a:schemeClr val="bg1">
                  <a:lumMod val="95000"/>
                </a:schemeClr>
              </a:solidFill>
              <a:latin typeface="Cambria" panose="02040503050406030204" pitchFamily="18" charset="0"/>
              <a:ea typeface="Cambria" panose="02040503050406030204" pitchFamily="18" charset="0"/>
            </a:endParaRPr>
          </a:p>
          <a:p>
            <a:endParaRPr lang="en-US" dirty="0"/>
          </a:p>
        </p:txBody>
      </p:sp>
      <p:sp>
        <p:nvSpPr>
          <p:cNvPr id="6" name="Content Placeholder 5"/>
          <p:cNvSpPr>
            <a:spLocks noGrp="1"/>
          </p:cNvSpPr>
          <p:nvPr>
            <p:ph sz="quarter" idx="4"/>
          </p:nvPr>
        </p:nvSpPr>
        <p:spPr>
          <a:xfrm>
            <a:off x="6501384" y="2688336"/>
            <a:ext cx="5394960" cy="2788920"/>
          </a:xfrm>
        </p:spPr>
        <p:txBody>
          <a:bodyPr>
            <a:normAutofit/>
          </a:bodyPr>
          <a:lstStyle/>
          <a:p>
            <a:r>
              <a:rPr lang="ro-RO" dirty="0">
                <a:solidFill>
                  <a:schemeClr val="tx1"/>
                </a:solidFill>
                <a:latin typeface="Cambria" panose="02040503050406030204" pitchFamily="18" charset="0"/>
                <a:ea typeface="Cambria" panose="02040503050406030204" pitchFamily="18" charset="0"/>
              </a:rPr>
              <a:t>Planificare calendaristică anuală</a:t>
            </a:r>
          </a:p>
          <a:p>
            <a:r>
              <a:rPr lang="ro-RO" dirty="0">
                <a:solidFill>
                  <a:schemeClr val="tx1"/>
                </a:solidFill>
                <a:latin typeface="Cambria" panose="02040503050406030204" pitchFamily="18" charset="0"/>
                <a:ea typeface="Cambria" panose="02040503050406030204" pitchFamily="18" charset="0"/>
              </a:rPr>
              <a:t>Activități de învățare (exemple)</a:t>
            </a:r>
          </a:p>
          <a:p>
            <a:r>
              <a:rPr lang="ro-RO" dirty="0">
                <a:solidFill>
                  <a:schemeClr val="tx1"/>
                </a:solidFill>
                <a:latin typeface="Cambria" panose="02040503050406030204" pitchFamily="18" charset="0"/>
                <a:ea typeface="Cambria" panose="02040503050406030204" pitchFamily="18" charset="0"/>
              </a:rPr>
              <a:t>Test de evaluare formativă(exemplu)– Barem de evaluare și de notare – Matrice de specificații</a:t>
            </a:r>
          </a:p>
          <a:p>
            <a:r>
              <a:rPr lang="ro-RO" dirty="0">
                <a:solidFill>
                  <a:schemeClr val="tx1"/>
                </a:solidFill>
                <a:latin typeface="Cambria" panose="02040503050406030204" pitchFamily="18" charset="0"/>
                <a:ea typeface="Cambria" panose="02040503050406030204" pitchFamily="18" charset="0"/>
              </a:rPr>
              <a:t>Test de evaluare sumativă (exemplu)– Barem de evaluare și de notare – Matrice de specificații</a:t>
            </a:r>
          </a:p>
          <a:p>
            <a:endParaRPr lang="en-US" dirty="0">
              <a:solidFill>
                <a:srgbClr val="FF0000"/>
              </a:solidFill>
            </a:endParaRPr>
          </a:p>
        </p:txBody>
      </p:sp>
    </p:spTree>
    <p:extLst>
      <p:ext uri="{BB962C8B-B14F-4D97-AF65-F5344CB8AC3E}">
        <p14:creationId xmlns:p14="http://schemas.microsoft.com/office/powerpoint/2010/main" val="1497831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2800" b="1" dirty="0">
                <a:latin typeface="Cambria" panose="02040503050406030204" pitchFamily="18" charset="0"/>
                <a:ea typeface="Cambria" panose="02040503050406030204" pitchFamily="18" charset="0"/>
              </a:rPr>
              <a:t>PRIORITĂȚI EDUCAȚIONALE</a:t>
            </a:r>
            <a:endParaRPr lang="en-US" sz="2800" b="1" dirty="0">
              <a:latin typeface="Cambria" panose="02040503050406030204" pitchFamily="18" charset="0"/>
              <a:ea typeface="Cambria" panose="02040503050406030204" pitchFamily="18" charset="0"/>
            </a:endParaRPr>
          </a:p>
        </p:txBody>
      </p:sp>
      <p:sp>
        <p:nvSpPr>
          <p:cNvPr id="3" name="Text Placeholder 2"/>
          <p:cNvSpPr>
            <a:spLocks noGrp="1"/>
          </p:cNvSpPr>
          <p:nvPr>
            <p:ph type="body" idx="1"/>
          </p:nvPr>
        </p:nvSpPr>
        <p:spPr>
          <a:xfrm>
            <a:off x="704088" y="2157984"/>
            <a:ext cx="3592744" cy="704088"/>
          </a:xfrm>
        </p:spPr>
        <p:txBody>
          <a:bodyPr/>
          <a:lstStyle/>
          <a:p>
            <a:r>
              <a:rPr lang="ro-RO" sz="2800" dirty="0">
                <a:latin typeface="Cambria" panose="02040503050406030204" pitchFamily="18" charset="0"/>
                <a:ea typeface="Cambria" panose="02040503050406030204" pitchFamily="18" charset="0"/>
              </a:rPr>
              <a:t>Curriculum</a:t>
            </a:r>
            <a:endParaRPr lang="en-US" sz="2800" dirty="0">
              <a:latin typeface="Cambria" panose="02040503050406030204" pitchFamily="18" charset="0"/>
              <a:ea typeface="Cambria" panose="02040503050406030204" pitchFamily="18" charset="0"/>
            </a:endParaRPr>
          </a:p>
        </p:txBody>
      </p:sp>
      <p:sp>
        <p:nvSpPr>
          <p:cNvPr id="4" name="Text Placeholder 3"/>
          <p:cNvSpPr>
            <a:spLocks noGrp="1"/>
          </p:cNvSpPr>
          <p:nvPr>
            <p:ph type="body" sz="half" idx="15"/>
          </p:nvPr>
        </p:nvSpPr>
        <p:spPr>
          <a:xfrm>
            <a:off x="356616" y="2862072"/>
            <a:ext cx="3940216" cy="3356625"/>
          </a:xfrm>
        </p:spPr>
        <p:txBody>
          <a:bodyPr>
            <a:normAutofit fontScale="62500" lnSpcReduction="20000"/>
          </a:bodyPr>
          <a:lstStyle/>
          <a:p>
            <a:pPr marL="285750" indent="-285750">
              <a:buFont typeface="Arial" panose="020B0604020202020204" pitchFamily="34" charset="0"/>
              <a:buChar char="•"/>
            </a:pPr>
            <a:endParaRPr lang="ro-RO" dirty="0"/>
          </a:p>
          <a:p>
            <a:pPr marL="171450" indent="-171450" algn="just">
              <a:buFont typeface="Arial" panose="020B0604020202020204" pitchFamily="34" charset="0"/>
              <a:buChar char="•"/>
            </a:pPr>
            <a:r>
              <a:rPr lang="ro-RO" sz="2300" dirty="0">
                <a:latin typeface="Cambria" panose="02040503050406030204" pitchFamily="18" charset="0"/>
                <a:ea typeface="Cambria" panose="02040503050406030204" pitchFamily="18" charset="0"/>
              </a:rPr>
              <a:t>Lectura programei școlare și relaționarea competențelor cu sugestiile de contexte de comunicare/ vocabular și cu elementele de gramatică funcțională;</a:t>
            </a:r>
          </a:p>
          <a:p>
            <a:pPr marL="171450" indent="-171450" algn="just">
              <a:buFont typeface="Arial" panose="020B0604020202020204" pitchFamily="34" charset="0"/>
              <a:buChar char="•"/>
            </a:pPr>
            <a:r>
              <a:rPr lang="ro-RO" sz="2300" dirty="0">
                <a:latin typeface="Cambria" panose="02040503050406030204" pitchFamily="18" charset="0"/>
                <a:ea typeface="Cambria" panose="02040503050406030204" pitchFamily="18" charset="0"/>
              </a:rPr>
              <a:t>Elaborarea documentelor de proiectare: planificarea anuală – conform programei școlare în vigoare, proiectul unității de învățare</a:t>
            </a:r>
          </a:p>
          <a:p>
            <a:pPr marL="171450" indent="-171450" algn="just">
              <a:buFont typeface="Arial" panose="020B0604020202020204" pitchFamily="34" charset="0"/>
              <a:buChar char="•"/>
            </a:pPr>
            <a:r>
              <a:rPr lang="ro-RO" sz="2300" dirty="0">
                <a:latin typeface="Cambria" panose="02040503050406030204" pitchFamily="18" charset="0"/>
                <a:ea typeface="Cambria" panose="02040503050406030204" pitchFamily="18" charset="0"/>
              </a:rPr>
              <a:t>Valorificarea suporturilor de învăţare în crearea de contexte de comunicare care să faciliteze predarea integrată a celor cinci competențe, </a:t>
            </a:r>
          </a:p>
          <a:p>
            <a:pPr marL="171450" indent="-171450" algn="just">
              <a:buFont typeface="Arial" panose="020B0604020202020204" pitchFamily="34" charset="0"/>
              <a:buChar char="•"/>
            </a:pPr>
            <a:r>
              <a:rPr lang="ro-RO" sz="2300" dirty="0">
                <a:latin typeface="Cambria" panose="02040503050406030204" pitchFamily="18" charset="0"/>
                <a:ea typeface="Cambria" panose="02040503050406030204" pitchFamily="18" charset="0"/>
              </a:rPr>
              <a:t>Valorificarea textului literar în formarea competenței de mediere (în exprimarea răspunsului creativ).</a:t>
            </a:r>
            <a:endParaRPr lang="en-US" sz="2300" dirty="0">
              <a:latin typeface="Cambria" panose="02040503050406030204" pitchFamily="18" charset="0"/>
              <a:ea typeface="Cambria" panose="02040503050406030204" pitchFamily="18" charset="0"/>
            </a:endParaRPr>
          </a:p>
        </p:txBody>
      </p:sp>
      <p:sp>
        <p:nvSpPr>
          <p:cNvPr id="5" name="Text Placeholder 4"/>
          <p:cNvSpPr>
            <a:spLocks noGrp="1"/>
          </p:cNvSpPr>
          <p:nvPr>
            <p:ph type="body" sz="quarter" idx="3"/>
          </p:nvPr>
        </p:nvSpPr>
        <p:spPr>
          <a:xfrm>
            <a:off x="5175503" y="2331720"/>
            <a:ext cx="2484227" cy="530352"/>
          </a:xfrm>
        </p:spPr>
        <p:txBody>
          <a:bodyPr/>
          <a:lstStyle/>
          <a:p>
            <a:r>
              <a:rPr lang="ro-RO" sz="2800" dirty="0">
                <a:latin typeface="Cambria" panose="02040503050406030204" pitchFamily="18" charset="0"/>
                <a:ea typeface="Cambria" panose="02040503050406030204" pitchFamily="18" charset="0"/>
              </a:rPr>
              <a:t>Evaluare</a:t>
            </a:r>
            <a:r>
              <a:rPr lang="ro-RO" dirty="0"/>
              <a:t> </a:t>
            </a:r>
            <a:endParaRPr lang="en-US" dirty="0"/>
          </a:p>
        </p:txBody>
      </p:sp>
      <p:sp>
        <p:nvSpPr>
          <p:cNvPr id="6" name="Text Placeholder 5"/>
          <p:cNvSpPr>
            <a:spLocks noGrp="1"/>
          </p:cNvSpPr>
          <p:nvPr>
            <p:ph type="body" sz="half" idx="16"/>
          </p:nvPr>
        </p:nvSpPr>
        <p:spPr>
          <a:xfrm>
            <a:off x="4462273" y="2862072"/>
            <a:ext cx="3425862" cy="3164985"/>
          </a:xfrm>
        </p:spPr>
        <p:txBody>
          <a:bodyPr>
            <a:normAutofit fontScale="85000" lnSpcReduction="20000"/>
          </a:bodyPr>
          <a:lstStyle/>
          <a:p>
            <a:pPr marL="285750" indent="-285750" algn="just">
              <a:buFont typeface="Wingdings" panose="05000000000000000000" pitchFamily="2" charset="2"/>
              <a:buChar char="§"/>
            </a:pPr>
            <a:r>
              <a:rPr lang="en-US" dirty="0" err="1">
                <a:latin typeface="Cambria" panose="02040503050406030204" pitchFamily="18" charset="0"/>
                <a:ea typeface="Cambria" panose="02040503050406030204" pitchFamily="18" charset="0"/>
              </a:rPr>
              <a:t>Relaționarea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programei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școlare</a:t>
            </a:r>
            <a:r>
              <a:rPr lang="en-US" dirty="0">
                <a:latin typeface="Cambria" panose="02040503050406030204" pitchFamily="18" charset="0"/>
                <a:ea typeface="Cambria" panose="02040503050406030204" pitchFamily="18" charset="0"/>
              </a:rPr>
              <a:t> cu </a:t>
            </a:r>
            <a:r>
              <a:rPr lang="en-US" dirty="0" err="1">
                <a:latin typeface="Cambria" panose="02040503050406030204" pitchFamily="18" charset="0"/>
                <a:ea typeface="Cambria" panose="02040503050406030204" pitchFamily="18" charset="0"/>
              </a:rPr>
              <a:t>evaluarea</a:t>
            </a:r>
            <a:r>
              <a:rPr lang="en-US" dirty="0">
                <a:latin typeface="Cambria" panose="02040503050406030204" pitchFamily="18" charset="0"/>
                <a:ea typeface="Cambria" panose="02040503050406030204" pitchFamily="18" charset="0"/>
              </a:rPr>
              <a:t> - </a:t>
            </a:r>
            <a:r>
              <a:rPr lang="en-US" dirty="0" err="1">
                <a:latin typeface="Cambria" panose="02040503050406030204" pitchFamily="18" charset="0"/>
                <a:ea typeface="Cambria" panose="02040503050406030204" pitchFamily="18" charset="0"/>
              </a:rPr>
              <a:t>în</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termeni</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descriere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rezultatelor</a:t>
            </a:r>
            <a:r>
              <a:rPr lang="ro-RO"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învățării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programa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școlară</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și</a:t>
            </a:r>
            <a:r>
              <a:rPr lang="en-US" dirty="0">
                <a:latin typeface="Cambria" panose="02040503050406030204" pitchFamily="18" charset="0"/>
                <a:ea typeface="Cambria" panose="02040503050406030204" pitchFamily="18" charset="0"/>
              </a:rPr>
              <a:t> de </a:t>
            </a:r>
            <a:r>
              <a:rPr lang="en-US" dirty="0" err="1">
                <a:latin typeface="Cambria" panose="02040503050406030204" pitchFamily="18" charset="0"/>
                <a:ea typeface="Cambria" panose="02040503050406030204" pitchFamily="18" charset="0"/>
              </a:rPr>
              <a:t>măsurare</a:t>
            </a:r>
            <a:r>
              <a:rPr lang="en-US" dirty="0">
                <a:latin typeface="Cambria" panose="02040503050406030204" pitchFamily="18" charset="0"/>
                <a:ea typeface="Cambria" panose="02040503050406030204" pitchFamily="18" charset="0"/>
              </a:rPr>
              <a:t> a </a:t>
            </a:r>
            <a:r>
              <a:rPr lang="en-US" dirty="0" err="1">
                <a:latin typeface="Cambria" panose="02040503050406030204" pitchFamily="18" charset="0"/>
                <a:ea typeface="Cambria" panose="02040503050406030204" pitchFamily="18" charset="0"/>
              </a:rPr>
              <a:t>acestora</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evaluarea</a:t>
            </a:r>
            <a:r>
              <a:rPr lang="en-US" dirty="0">
                <a:latin typeface="Cambria" panose="02040503050406030204" pitchFamily="18" charset="0"/>
                <a:ea typeface="Cambria" panose="02040503050406030204" pitchFamily="18" charset="0"/>
              </a:rPr>
              <a:t>)</a:t>
            </a:r>
            <a:endParaRPr lang="ro-RO"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ro-RO" dirty="0">
                <a:latin typeface="Cambria" panose="02040503050406030204" pitchFamily="18" charset="0"/>
                <a:ea typeface="Cambria" panose="02040503050406030204" pitchFamily="18" charset="0"/>
              </a:rPr>
              <a:t>Utilizarea unei varietăți de metode și instrumente de evaluare</a:t>
            </a:r>
          </a:p>
          <a:p>
            <a:pPr marL="285750" indent="-285750" algn="just">
              <a:buFont typeface="Wingdings" panose="05000000000000000000" pitchFamily="2" charset="2"/>
              <a:buChar char="§"/>
            </a:pPr>
            <a:r>
              <a:rPr lang="ro-RO" spc="-1" dirty="0">
                <a:solidFill>
                  <a:srgbClr val="000000"/>
                </a:solidFill>
                <a:latin typeface="Cambria" panose="02040503050406030204" pitchFamily="18" charset="0"/>
                <a:ea typeface="Cambria" panose="02040503050406030204" pitchFamily="18" charset="0"/>
              </a:rPr>
              <a:t>Proiectarea și diversificarea activităților de evaluare astfel încât să stimuleze gândirea analitică, sintetică, creativă;</a:t>
            </a:r>
            <a:endParaRPr lang="ro-RO" spc="-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ro-RO" spc="-1" dirty="0">
                <a:solidFill>
                  <a:srgbClr val="000000"/>
                </a:solidFill>
                <a:latin typeface="Cambria" panose="02040503050406030204" pitchFamily="18" charset="0"/>
                <a:ea typeface="Cambria" panose="02040503050406030204" pitchFamily="18" charset="0"/>
              </a:rPr>
              <a:t>Elaborarea</a:t>
            </a:r>
            <a:r>
              <a:rPr lang="en-US" spc="-1" dirty="0">
                <a:solidFill>
                  <a:srgbClr val="000000"/>
                </a:solidFill>
                <a:latin typeface="Cambria" panose="02040503050406030204" pitchFamily="18" charset="0"/>
                <a:ea typeface="Cambria" panose="02040503050406030204" pitchFamily="18" charset="0"/>
              </a:rPr>
              <a:t> </a:t>
            </a:r>
            <a:r>
              <a:rPr lang="en-US" spc="-1" dirty="0" err="1">
                <a:solidFill>
                  <a:srgbClr val="000000"/>
                </a:solidFill>
                <a:latin typeface="Cambria" panose="02040503050406030204" pitchFamily="18" charset="0"/>
                <a:ea typeface="Cambria" panose="02040503050406030204" pitchFamily="18" charset="0"/>
              </a:rPr>
              <a:t>itemilor</a:t>
            </a:r>
            <a:r>
              <a:rPr lang="en-US" spc="-1" dirty="0">
                <a:solidFill>
                  <a:srgbClr val="000000"/>
                </a:solidFill>
                <a:latin typeface="Cambria" panose="02040503050406030204" pitchFamily="18" charset="0"/>
                <a:ea typeface="Cambria" panose="02040503050406030204" pitchFamily="18" charset="0"/>
              </a:rPr>
              <a:t>/</a:t>
            </a:r>
            <a:r>
              <a:rPr lang="en-US" spc="-1" dirty="0" err="1">
                <a:solidFill>
                  <a:srgbClr val="000000"/>
                </a:solidFill>
                <a:latin typeface="Cambria" panose="02040503050406030204" pitchFamily="18" charset="0"/>
                <a:ea typeface="Cambria" panose="02040503050406030204" pitchFamily="18" charset="0"/>
              </a:rPr>
              <a:t>sarcinilor</a:t>
            </a:r>
            <a:r>
              <a:rPr lang="en-US" spc="-1" dirty="0">
                <a:solidFill>
                  <a:srgbClr val="000000"/>
                </a:solidFill>
                <a:latin typeface="Cambria" panose="02040503050406030204" pitchFamily="18" charset="0"/>
                <a:ea typeface="Cambria" panose="02040503050406030204" pitchFamily="18" charset="0"/>
              </a:rPr>
              <a:t> de </a:t>
            </a:r>
            <a:r>
              <a:rPr lang="en-US" spc="-1" dirty="0" err="1">
                <a:solidFill>
                  <a:srgbClr val="000000"/>
                </a:solidFill>
                <a:latin typeface="Cambria" panose="02040503050406030204" pitchFamily="18" charset="0"/>
                <a:ea typeface="Cambria" panose="02040503050406030204" pitchFamily="18" charset="0"/>
              </a:rPr>
              <a:t>evaluare</a:t>
            </a:r>
            <a:r>
              <a:rPr lang="en-US" spc="-1" dirty="0">
                <a:solidFill>
                  <a:srgbClr val="000000"/>
                </a:solidFill>
                <a:latin typeface="Cambria" panose="02040503050406030204" pitchFamily="18" charset="0"/>
                <a:ea typeface="Cambria" panose="02040503050406030204" pitchFamily="18" charset="0"/>
              </a:rPr>
              <a:t> </a:t>
            </a:r>
            <a:r>
              <a:rPr lang="ro-RO" spc="-1" dirty="0">
                <a:solidFill>
                  <a:srgbClr val="000000"/>
                </a:solidFill>
                <a:latin typeface="Cambria" panose="02040503050406030204" pitchFamily="18" charset="0"/>
                <a:ea typeface="Cambria" panose="02040503050406030204" pitchFamily="18" charset="0"/>
              </a:rPr>
              <a:t>pe competență;</a:t>
            </a:r>
            <a:endParaRPr lang="ro-RO" spc="-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ro-RO" spc="-1" dirty="0">
                <a:solidFill>
                  <a:srgbClr val="000000"/>
                </a:solidFill>
                <a:latin typeface="Cambria" panose="02040503050406030204" pitchFamily="18" charset="0"/>
                <a:ea typeface="Cambria" panose="02040503050406030204" pitchFamily="18" charset="0"/>
              </a:rPr>
              <a:t>Utilizarea unor sarcini de lucru diverse, inedite, atractive, care să stimuleze participarea elevilor;</a:t>
            </a:r>
            <a:endParaRPr lang="ro-RO" spc="-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
            </a:pPr>
            <a:r>
              <a:rPr lang="en-US" spc="-1" dirty="0" err="1">
                <a:solidFill>
                  <a:srgbClr val="000000"/>
                </a:solidFill>
                <a:latin typeface="Cambria" panose="02040503050406030204" pitchFamily="18" charset="0"/>
                <a:ea typeface="Cambria" panose="02040503050406030204" pitchFamily="18" charset="0"/>
              </a:rPr>
              <a:t>Calibrarea</a:t>
            </a:r>
            <a:r>
              <a:rPr lang="en-US" spc="-1" dirty="0">
                <a:solidFill>
                  <a:srgbClr val="000000"/>
                </a:solidFill>
                <a:latin typeface="Cambria" panose="02040503050406030204" pitchFamily="18" charset="0"/>
                <a:ea typeface="Cambria" panose="02040503050406030204" pitchFamily="18" charset="0"/>
              </a:rPr>
              <a:t> </a:t>
            </a:r>
            <a:r>
              <a:rPr lang="en-US" spc="-1" dirty="0" err="1">
                <a:solidFill>
                  <a:srgbClr val="000000"/>
                </a:solidFill>
                <a:latin typeface="Cambria" panose="02040503050406030204" pitchFamily="18" charset="0"/>
                <a:ea typeface="Cambria" panose="02040503050406030204" pitchFamily="18" charset="0"/>
              </a:rPr>
              <a:t>testelor</a:t>
            </a:r>
            <a:r>
              <a:rPr lang="en-US" spc="-1" dirty="0">
                <a:solidFill>
                  <a:srgbClr val="000000"/>
                </a:solidFill>
                <a:latin typeface="Cambria" panose="02040503050406030204" pitchFamily="18" charset="0"/>
                <a:ea typeface="Cambria" panose="02040503050406030204" pitchFamily="18" charset="0"/>
              </a:rPr>
              <a:t> de </a:t>
            </a:r>
            <a:r>
              <a:rPr lang="en-US" spc="-1" dirty="0" err="1">
                <a:solidFill>
                  <a:srgbClr val="000000"/>
                </a:solidFill>
                <a:latin typeface="Cambria" panose="02040503050406030204" pitchFamily="18" charset="0"/>
                <a:ea typeface="Cambria" panose="02040503050406030204" pitchFamily="18" charset="0"/>
              </a:rPr>
              <a:t>evaluare</a:t>
            </a:r>
            <a:r>
              <a:rPr lang="en-US" spc="-1" dirty="0">
                <a:solidFill>
                  <a:srgbClr val="000000"/>
                </a:solidFill>
                <a:latin typeface="Cambria" panose="02040503050406030204" pitchFamily="18" charset="0"/>
                <a:ea typeface="Cambria" panose="02040503050406030204" pitchFamily="18" charset="0"/>
              </a:rPr>
              <a:t> conform </a:t>
            </a:r>
            <a:r>
              <a:rPr lang="en-US" spc="-1" dirty="0" err="1">
                <a:solidFill>
                  <a:srgbClr val="000000"/>
                </a:solidFill>
                <a:latin typeface="Cambria" panose="02040503050406030204" pitchFamily="18" charset="0"/>
                <a:ea typeface="Cambria" panose="02040503050406030204" pitchFamily="18" charset="0"/>
              </a:rPr>
              <a:t>nivelului</a:t>
            </a:r>
            <a:r>
              <a:rPr lang="en-US" spc="-1" dirty="0">
                <a:solidFill>
                  <a:srgbClr val="000000"/>
                </a:solidFill>
                <a:latin typeface="Cambria" panose="02040503050406030204" pitchFamily="18" charset="0"/>
                <a:ea typeface="Cambria" panose="02040503050406030204" pitchFamily="18" charset="0"/>
              </a:rPr>
              <a:t> </a:t>
            </a:r>
            <a:r>
              <a:rPr lang="en-US" spc="-1" dirty="0" err="1">
                <a:solidFill>
                  <a:srgbClr val="000000"/>
                </a:solidFill>
                <a:latin typeface="Cambria" panose="02040503050406030204" pitchFamily="18" charset="0"/>
                <a:ea typeface="Cambria" panose="02040503050406030204" pitchFamily="18" charset="0"/>
              </a:rPr>
              <a:t>lingvistic</a:t>
            </a:r>
            <a:r>
              <a:rPr lang="ro-RO" spc="-1" dirty="0">
                <a:solidFill>
                  <a:srgbClr val="000000"/>
                </a:solidFill>
                <a:latin typeface="Cambria" panose="02040503050406030204" pitchFamily="18" charset="0"/>
                <a:ea typeface="Cambria" panose="02040503050406030204" pitchFamily="18" charset="0"/>
              </a:rPr>
              <a:t>.</a:t>
            </a:r>
            <a:endParaRPr lang="ro-RO" spc="-1" dirty="0">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endParaRPr lang="ro-RO" dirty="0">
              <a:latin typeface="Cambria" panose="02040503050406030204" pitchFamily="18" charset="0"/>
              <a:ea typeface="Cambria" panose="02040503050406030204" pitchFamily="18" charset="0"/>
            </a:endParaRPr>
          </a:p>
          <a:p>
            <a:endParaRPr lang="en-US" sz="1600" dirty="0">
              <a:latin typeface="Cambria" panose="02040503050406030204" pitchFamily="18" charset="0"/>
              <a:ea typeface="Cambria" panose="02040503050406030204" pitchFamily="18" charset="0"/>
            </a:endParaRPr>
          </a:p>
        </p:txBody>
      </p:sp>
      <p:sp>
        <p:nvSpPr>
          <p:cNvPr id="7" name="Text Placeholder 6"/>
          <p:cNvSpPr>
            <a:spLocks noGrp="1"/>
          </p:cNvSpPr>
          <p:nvPr>
            <p:ph type="body" sz="quarter" idx="13"/>
          </p:nvPr>
        </p:nvSpPr>
        <p:spPr>
          <a:xfrm>
            <a:off x="8631936" y="2404873"/>
            <a:ext cx="2916936" cy="457200"/>
          </a:xfrm>
        </p:spPr>
        <p:txBody>
          <a:bodyPr/>
          <a:lstStyle/>
          <a:p>
            <a:r>
              <a:rPr lang="ro-RO" sz="2800" dirty="0">
                <a:latin typeface="Cambria" panose="02040503050406030204" pitchFamily="18" charset="0"/>
                <a:ea typeface="Cambria" panose="02040503050406030204" pitchFamily="18" charset="0"/>
              </a:rPr>
              <a:t>Resursa</a:t>
            </a:r>
            <a:r>
              <a:rPr lang="ro-RO" dirty="0"/>
              <a:t> </a:t>
            </a:r>
            <a:r>
              <a:rPr lang="ro-RO" sz="2800" dirty="0">
                <a:latin typeface="Cambria" panose="02040503050406030204" pitchFamily="18" charset="0"/>
                <a:ea typeface="Cambria" panose="02040503050406030204" pitchFamily="18" charset="0"/>
              </a:rPr>
              <a:t>umană</a:t>
            </a:r>
            <a:endParaRPr lang="en-US" sz="2800" dirty="0">
              <a:latin typeface="Cambria" panose="02040503050406030204" pitchFamily="18" charset="0"/>
              <a:ea typeface="Cambria" panose="02040503050406030204" pitchFamily="18" charset="0"/>
            </a:endParaRPr>
          </a:p>
        </p:txBody>
      </p:sp>
      <p:sp>
        <p:nvSpPr>
          <p:cNvPr id="8" name="Text Placeholder 7"/>
          <p:cNvSpPr>
            <a:spLocks noGrp="1"/>
          </p:cNvSpPr>
          <p:nvPr>
            <p:ph type="body" sz="half" idx="17"/>
          </p:nvPr>
        </p:nvSpPr>
        <p:spPr>
          <a:xfrm>
            <a:off x="7888328" y="3179762"/>
            <a:ext cx="3751983" cy="2847293"/>
          </a:xfrm>
        </p:spPr>
        <p:txBody>
          <a:bodyPr>
            <a:normAutofit/>
          </a:bodyPr>
          <a:lstStyle/>
          <a:p>
            <a:pPr marL="285750" indent="-285750" algn="just">
              <a:buFont typeface="Arial" panose="020B0604020202020204" pitchFamily="34" charset="0"/>
              <a:buChar char="•"/>
            </a:pPr>
            <a:r>
              <a:rPr lang="ro-RO" dirty="0">
                <a:latin typeface="Cambria" panose="02040503050406030204" pitchFamily="18" charset="0"/>
                <a:ea typeface="Cambria" panose="02040503050406030204" pitchFamily="18" charset="0"/>
              </a:rPr>
              <a:t>Organizarea sesiunilor de formare în cadrul evenimentelor didactice;</a:t>
            </a:r>
          </a:p>
          <a:p>
            <a:pPr marL="285750" indent="-285750" algn="just">
              <a:buFont typeface="Arial" panose="020B0604020202020204" pitchFamily="34" charset="0"/>
              <a:buChar char="•"/>
            </a:pPr>
            <a:r>
              <a:rPr lang="ro-RO" dirty="0">
                <a:latin typeface="Cambria" panose="02040503050406030204" pitchFamily="18" charset="0"/>
                <a:ea typeface="Cambria" panose="02040503050406030204" pitchFamily="18" charset="0"/>
              </a:rPr>
              <a:t>Organizarea activităților de mentorat; </a:t>
            </a:r>
          </a:p>
          <a:p>
            <a:pPr marL="285750" indent="-285750" algn="just">
              <a:buFont typeface="Arial" panose="020B0604020202020204" pitchFamily="34" charset="0"/>
              <a:buChar char="•"/>
            </a:pPr>
            <a:r>
              <a:rPr lang="ro-RO" dirty="0">
                <a:latin typeface="Cambria" panose="02040503050406030204" pitchFamily="18" charset="0"/>
                <a:ea typeface="Cambria" panose="02040503050406030204" pitchFamily="18" charset="0"/>
              </a:rPr>
              <a:t> Încurajarea profesorilor de a participa la cursuri de formare; </a:t>
            </a:r>
          </a:p>
          <a:p>
            <a:pPr marL="285750" indent="-285750" algn="just">
              <a:buFont typeface="Arial" panose="020B0604020202020204" pitchFamily="34" charset="0"/>
              <a:buChar char="•"/>
            </a:pPr>
            <a:r>
              <a:rPr lang="ro-RO" dirty="0">
                <a:latin typeface="Cambria" panose="02040503050406030204" pitchFamily="18" charset="0"/>
                <a:ea typeface="Cambria" panose="02040503050406030204" pitchFamily="18" charset="0"/>
              </a:rPr>
              <a:t>Sprijinirea cadrelor didactice de a se înscrie la proiecte destinate creării resurselor educaționale deschise.</a:t>
            </a:r>
          </a:p>
          <a:p>
            <a:pPr marL="285750" indent="-285750" algn="just">
              <a:buFont typeface="Arial" panose="020B0604020202020204" pitchFamily="34" charset="0"/>
              <a:buChar char="•"/>
            </a:pPr>
            <a:endParaRPr lang="ro-RO" dirty="0">
              <a:latin typeface="Cambria" panose="02040503050406030204" pitchFamily="18" charset="0"/>
              <a:ea typeface="Cambria" panose="02040503050406030204" pitchFamily="18" charset="0"/>
            </a:endParaRPr>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2980202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6706" y="982812"/>
            <a:ext cx="8761413" cy="706964"/>
          </a:xfrm>
        </p:spPr>
        <p:txBody>
          <a:bodyPr/>
          <a:lstStyle/>
          <a:p>
            <a:pPr algn="ctr"/>
            <a:r>
              <a:rPr lang="ro-RO" b="1" spc="-1" dirty="0">
                <a:latin typeface="Calisto MT"/>
              </a:rPr>
              <a:t>   </a:t>
            </a:r>
            <a:br>
              <a:rPr lang="ro-RO" b="1" spc="-1" dirty="0">
                <a:latin typeface="Calisto MT"/>
              </a:rPr>
            </a:br>
            <a:br>
              <a:rPr lang="ro-RO" b="1" spc="-1" dirty="0">
                <a:latin typeface="Calisto MT"/>
              </a:rPr>
            </a:br>
            <a:br>
              <a:rPr lang="ro-RO" b="1" spc="-1" dirty="0">
                <a:latin typeface="Calisto MT"/>
              </a:rPr>
            </a:br>
            <a:r>
              <a:rPr lang="ro-RO" sz="2000" b="1" spc="-1" dirty="0">
                <a:solidFill>
                  <a:schemeClr val="bg1"/>
                </a:solidFill>
                <a:latin typeface="Cambria" panose="02040503050406030204" pitchFamily="18" charset="0"/>
                <a:ea typeface="Cambria" panose="02040503050406030204" pitchFamily="18" charset="0"/>
              </a:rPr>
              <a:t>PREDAREA – ÎNVĂȚAREA – FORMAREA COMPETENȚELOR</a:t>
            </a:r>
            <a:br>
              <a:rPr lang="ro-RO" spc="-1" dirty="0">
                <a:latin typeface="Arial"/>
              </a:rPr>
            </a:br>
            <a:br>
              <a:rPr lang="ro-RO" spc="-1" dirty="0">
                <a:latin typeface="Arial"/>
              </a:rPr>
            </a:br>
            <a:endParaRPr lang="en-US" dirty="0"/>
          </a:p>
        </p:txBody>
      </p:sp>
      <p:sp>
        <p:nvSpPr>
          <p:cNvPr id="3" name="Content Placeholder 2"/>
          <p:cNvSpPr>
            <a:spLocks noGrp="1"/>
          </p:cNvSpPr>
          <p:nvPr>
            <p:ph idx="1"/>
          </p:nvPr>
        </p:nvSpPr>
        <p:spPr>
          <a:xfrm>
            <a:off x="557784" y="2404872"/>
            <a:ext cx="10945368" cy="3614928"/>
          </a:xfrm>
        </p:spPr>
        <p:txBody>
          <a:bodyPr>
            <a:normAutofit/>
          </a:bodyPr>
          <a:lstStyle/>
          <a:p>
            <a:pPr>
              <a:lnSpc>
                <a:spcPct val="100000"/>
              </a:lnSpc>
            </a:pPr>
            <a:r>
              <a:rPr lang="en-US" b="1" spc="-1" dirty="0" err="1">
                <a:solidFill>
                  <a:srgbClr val="000000"/>
                </a:solidFill>
                <a:latin typeface="Cambria" panose="02040503050406030204" pitchFamily="18" charset="0"/>
                <a:ea typeface="Cambria" panose="02040503050406030204" pitchFamily="18" charset="0"/>
              </a:rPr>
              <a:t>Centrarea</a:t>
            </a:r>
            <a:r>
              <a:rPr lang="en-US" b="1" spc="-1" dirty="0">
                <a:solidFill>
                  <a:srgbClr val="000000"/>
                </a:solidFill>
                <a:latin typeface="Cambria" panose="02040503050406030204" pitchFamily="18" charset="0"/>
                <a:ea typeface="Cambria" panose="02040503050406030204" pitchFamily="18" charset="0"/>
              </a:rPr>
              <a:t> pre</a:t>
            </a:r>
            <a:r>
              <a:rPr lang="ro-RO" b="1" spc="-1" dirty="0">
                <a:solidFill>
                  <a:srgbClr val="000000"/>
                </a:solidFill>
                <a:latin typeface="Cambria" panose="02040503050406030204" pitchFamily="18" charset="0"/>
                <a:ea typeface="Cambria" panose="02040503050406030204" pitchFamily="18" charset="0"/>
              </a:rPr>
              <a:t>dării pe formarea competențelor;</a:t>
            </a:r>
            <a:endParaRPr lang="ro-RO" spc="-1" dirty="0">
              <a:latin typeface="Cambria" panose="02040503050406030204" pitchFamily="18" charset="0"/>
              <a:ea typeface="Cambria" panose="02040503050406030204" pitchFamily="18" charset="0"/>
            </a:endParaRPr>
          </a:p>
          <a:p>
            <a:pPr>
              <a:lnSpc>
                <a:spcPct val="100000"/>
              </a:lnSpc>
            </a:pPr>
            <a:r>
              <a:rPr lang="ro-RO" b="1" spc="-1" dirty="0">
                <a:solidFill>
                  <a:srgbClr val="000000"/>
                </a:solidFill>
                <a:latin typeface="Cambria" panose="02040503050406030204" pitchFamily="18" charset="0"/>
                <a:ea typeface="Cambria" panose="02040503050406030204" pitchFamily="18" charset="0"/>
              </a:rPr>
              <a:t>Relaționarea formării competențelor cu evaluarea acestora;</a:t>
            </a:r>
            <a:endParaRPr lang="ro-RO" spc="-1" dirty="0">
              <a:latin typeface="Cambria" panose="02040503050406030204" pitchFamily="18" charset="0"/>
              <a:ea typeface="Cambria" panose="02040503050406030204" pitchFamily="18" charset="0"/>
            </a:endParaRPr>
          </a:p>
          <a:p>
            <a:pPr>
              <a:lnSpc>
                <a:spcPct val="100000"/>
              </a:lnSpc>
            </a:pPr>
            <a:r>
              <a:rPr lang="ro-RO" spc="-1" dirty="0">
                <a:solidFill>
                  <a:srgbClr val="000000"/>
                </a:solidFill>
                <a:latin typeface="Cambria" panose="02040503050406030204" pitchFamily="18" charset="0"/>
                <a:ea typeface="Cambria" panose="02040503050406030204" pitchFamily="18" charset="0"/>
              </a:rPr>
              <a:t>Proiectarea activităților de învățare care să stimuleze gândirea critică și creativă a elevilor; </a:t>
            </a:r>
            <a:endParaRPr lang="ro-RO" spc="-1" dirty="0">
              <a:latin typeface="Cambria" panose="02040503050406030204" pitchFamily="18" charset="0"/>
              <a:ea typeface="Cambria" panose="02040503050406030204" pitchFamily="18" charset="0"/>
            </a:endParaRPr>
          </a:p>
          <a:p>
            <a:pPr>
              <a:lnSpc>
                <a:spcPct val="100000"/>
              </a:lnSpc>
            </a:pPr>
            <a:r>
              <a:rPr lang="ro-RO" spc="-1" dirty="0">
                <a:solidFill>
                  <a:srgbClr val="000000"/>
                </a:solidFill>
                <a:latin typeface="Cambria" panose="02040503050406030204" pitchFamily="18" charset="0"/>
                <a:ea typeface="Cambria" panose="02040503050406030204" pitchFamily="18" charset="0"/>
              </a:rPr>
              <a:t>Crearea unor contexte de învățare care să determine exprimarea perspectivei personale și creativitatea;</a:t>
            </a:r>
            <a:endParaRPr lang="ro-RO" spc="-1" dirty="0">
              <a:latin typeface="Cambria" panose="02040503050406030204" pitchFamily="18" charset="0"/>
              <a:ea typeface="Cambria" panose="02040503050406030204" pitchFamily="18" charset="0"/>
            </a:endParaRPr>
          </a:p>
          <a:p>
            <a:pPr>
              <a:lnSpc>
                <a:spcPct val="100000"/>
              </a:lnSpc>
            </a:pPr>
            <a:r>
              <a:rPr lang="ro-RO" spc="-1" dirty="0">
                <a:solidFill>
                  <a:srgbClr val="000000"/>
                </a:solidFill>
                <a:latin typeface="Cambria" panose="02040503050406030204" pitchFamily="18" charset="0"/>
                <a:ea typeface="Cambria" panose="02040503050406030204" pitchFamily="18" charset="0"/>
              </a:rPr>
              <a:t>Elaborarea unor sarcini de lucru care să evite simpla reproducere a unor informații, a regulilor gramaticale, a canoanelor;</a:t>
            </a:r>
            <a:endParaRPr lang="ro-RO" spc="-1" dirty="0">
              <a:latin typeface="Cambria" panose="02040503050406030204" pitchFamily="18" charset="0"/>
              <a:ea typeface="Cambria" panose="02040503050406030204" pitchFamily="18" charset="0"/>
            </a:endParaRPr>
          </a:p>
          <a:p>
            <a:pPr>
              <a:lnSpc>
                <a:spcPct val="100000"/>
              </a:lnSpc>
            </a:pPr>
            <a:r>
              <a:rPr lang="ro-RO" spc="-1" dirty="0">
                <a:solidFill>
                  <a:srgbClr val="000000"/>
                </a:solidFill>
                <a:latin typeface="Cambria" panose="02040503050406030204" pitchFamily="18" charset="0"/>
                <a:ea typeface="Cambria" panose="02040503050406030204" pitchFamily="18" charset="0"/>
              </a:rPr>
              <a:t>Utilizarea elementelor de noutate (input audio – video, sarcini de lucru diversificate, atractive, atipice etc.)</a:t>
            </a:r>
            <a:endParaRPr lang="ro-RO" spc="-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75429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ro-RO" sz="1800" b="1" spc="-1" dirty="0">
                <a:latin typeface="Cambria" panose="02040503050406030204" pitchFamily="18" charset="0"/>
                <a:ea typeface="Cambria" panose="02040503050406030204" pitchFamily="18" charset="0"/>
              </a:rPr>
            </a:br>
            <a:r>
              <a:rPr lang="ro-RO" sz="2000" b="1" spc="-1" dirty="0">
                <a:latin typeface="Cambria" panose="02040503050406030204" pitchFamily="18" charset="0"/>
                <a:ea typeface="Cambria" panose="02040503050406030204" pitchFamily="18" charset="0"/>
              </a:rPr>
              <a:t>FORMAREA PROFESORILOR</a:t>
            </a:r>
            <a:br>
              <a:rPr lang="ro-RO" sz="2000" spc="-1" dirty="0">
                <a:latin typeface="Cambria" panose="02040503050406030204" pitchFamily="18" charset="0"/>
                <a:ea typeface="Cambria" panose="02040503050406030204" pitchFamily="18" charset="0"/>
              </a:rPr>
            </a:br>
            <a:endParaRPr lang="en-US" sz="20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804672" y="2532888"/>
            <a:ext cx="10405872" cy="3486912"/>
          </a:xfrm>
        </p:spPr>
        <p:txBody>
          <a:bodyPr>
            <a:normAutofit/>
          </a:bodyPr>
          <a:lstStyle/>
          <a:p>
            <a:pPr>
              <a:lnSpc>
                <a:spcPct val="100000"/>
              </a:lnSpc>
            </a:pPr>
            <a:r>
              <a:rPr lang="ro-RO" sz="1600" spc="-1" dirty="0">
                <a:solidFill>
                  <a:srgbClr val="262626"/>
                </a:solidFill>
                <a:latin typeface="Cambria" panose="02040503050406030204" pitchFamily="18" charset="0"/>
                <a:ea typeface="Cambria" panose="02040503050406030204" pitchFamily="18" charset="0"/>
              </a:rPr>
              <a:t>Valorificarea inspecțiilor efectuate în proiectarea activităților de formare; </a:t>
            </a:r>
            <a:endParaRPr lang="ro-RO" sz="1600" spc="-1" dirty="0">
              <a:latin typeface="Cambria" panose="02040503050406030204" pitchFamily="18" charset="0"/>
              <a:ea typeface="Cambria" panose="02040503050406030204" pitchFamily="18" charset="0"/>
            </a:endParaRPr>
          </a:p>
          <a:p>
            <a:pPr>
              <a:lnSpc>
                <a:spcPct val="100000"/>
              </a:lnSpc>
            </a:pPr>
            <a:r>
              <a:rPr lang="ro-RO" sz="1600" spc="-1" dirty="0">
                <a:solidFill>
                  <a:srgbClr val="262626"/>
                </a:solidFill>
                <a:latin typeface="Cambria" panose="02040503050406030204" pitchFamily="18" charset="0"/>
                <a:ea typeface="Cambria" panose="02040503050406030204" pitchFamily="18" charset="0"/>
              </a:rPr>
              <a:t>Includerea, cu prioritate, în cursurile/sesiunile de formare a componentelor de conținut științific și metodic;</a:t>
            </a:r>
            <a:endParaRPr lang="ro-RO" sz="1600" spc="-1" dirty="0">
              <a:latin typeface="Cambria" panose="02040503050406030204" pitchFamily="18" charset="0"/>
              <a:ea typeface="Cambria" panose="02040503050406030204" pitchFamily="18" charset="0"/>
            </a:endParaRPr>
          </a:p>
          <a:p>
            <a:pPr>
              <a:lnSpc>
                <a:spcPct val="100000"/>
              </a:lnSpc>
            </a:pPr>
            <a:r>
              <a:rPr lang="ro-RO" sz="1600" spc="-1" dirty="0">
                <a:solidFill>
                  <a:srgbClr val="262626"/>
                </a:solidFill>
                <a:latin typeface="Cambria" panose="02040503050406030204" pitchFamily="18" charset="0"/>
                <a:ea typeface="Cambria" panose="02040503050406030204" pitchFamily="18" charset="0"/>
              </a:rPr>
              <a:t>Accentuarea dimensiunii creative a proiectării didactice; </a:t>
            </a:r>
            <a:endParaRPr lang="ro-RO" sz="1600" spc="-1" dirty="0">
              <a:latin typeface="Cambria" panose="02040503050406030204" pitchFamily="18" charset="0"/>
              <a:ea typeface="Cambria" panose="02040503050406030204" pitchFamily="18" charset="0"/>
            </a:endParaRPr>
          </a:p>
          <a:p>
            <a:pPr>
              <a:lnSpc>
                <a:spcPct val="100000"/>
              </a:lnSpc>
            </a:pPr>
            <a:r>
              <a:rPr lang="ro-RO" sz="1600" spc="-1" dirty="0">
                <a:solidFill>
                  <a:srgbClr val="262626"/>
                </a:solidFill>
                <a:latin typeface="Cambria" panose="02040503050406030204" pitchFamily="18" charset="0"/>
                <a:ea typeface="Cambria" panose="02040503050406030204" pitchFamily="18" charset="0"/>
              </a:rPr>
              <a:t>Alocarea unui număr mai mare de ore activităților</a:t>
            </a:r>
            <a:r>
              <a:rPr lang="en-US" sz="1600" spc="-1" dirty="0">
                <a:solidFill>
                  <a:srgbClr val="262626"/>
                </a:solidFill>
                <a:latin typeface="Cambria" panose="02040503050406030204" pitchFamily="18" charset="0"/>
                <a:ea typeface="Cambria" panose="02040503050406030204" pitchFamily="18" charset="0"/>
              </a:rPr>
              <a:t> </a:t>
            </a:r>
            <a:r>
              <a:rPr lang="en-US" sz="1600" spc="-1" dirty="0" err="1">
                <a:solidFill>
                  <a:srgbClr val="262626"/>
                </a:solidFill>
                <a:latin typeface="Cambria" panose="02040503050406030204" pitchFamily="18" charset="0"/>
                <a:ea typeface="Cambria" panose="02040503050406030204" pitchFamily="18" charset="0"/>
              </a:rPr>
              <a:t>aplicate</a:t>
            </a:r>
            <a:r>
              <a:rPr lang="ro-RO" sz="1600" spc="-1" dirty="0">
                <a:solidFill>
                  <a:srgbClr val="262626"/>
                </a:solidFill>
                <a:latin typeface="Cambria" panose="02040503050406030204" pitchFamily="18" charset="0"/>
                <a:ea typeface="Cambria" panose="02040503050406030204" pitchFamily="18" charset="0"/>
              </a:rPr>
              <a:t>;</a:t>
            </a:r>
            <a:endParaRPr lang="ro-RO" sz="1600" spc="-1" dirty="0">
              <a:latin typeface="Cambria" panose="02040503050406030204" pitchFamily="18" charset="0"/>
              <a:ea typeface="Cambria" panose="02040503050406030204" pitchFamily="18" charset="0"/>
            </a:endParaRPr>
          </a:p>
          <a:p>
            <a:pPr>
              <a:lnSpc>
                <a:spcPct val="100000"/>
              </a:lnSpc>
            </a:pPr>
            <a:r>
              <a:rPr lang="ro-RO" sz="1600" spc="-1" dirty="0">
                <a:solidFill>
                  <a:schemeClr val="tx1"/>
                </a:solidFill>
                <a:latin typeface="Cambria" panose="02040503050406030204" pitchFamily="18" charset="0"/>
                <a:ea typeface="Cambria" panose="02040503050406030204" pitchFamily="18" charset="0"/>
              </a:rPr>
              <a:t>Mentorat;</a:t>
            </a:r>
          </a:p>
          <a:p>
            <a:pPr>
              <a:lnSpc>
                <a:spcPct val="100000"/>
              </a:lnSpc>
            </a:pPr>
            <a:r>
              <a:rPr lang="ro-RO" sz="1600" spc="-1" dirty="0">
                <a:solidFill>
                  <a:srgbClr val="262626"/>
                </a:solidFill>
                <a:latin typeface="Cambria" panose="02040503050406030204" pitchFamily="18" charset="0"/>
                <a:ea typeface="Cambria" panose="02040503050406030204" pitchFamily="18" charset="0"/>
              </a:rPr>
              <a:t>Proiectul CRED (Curriculum Relevant, Educație Deschisă pentru toți)</a:t>
            </a:r>
            <a:r>
              <a:rPr lang="ro-RO" sz="1600" spc="-1" dirty="0">
                <a:solidFill>
                  <a:schemeClr val="tx1"/>
                </a:solidFill>
                <a:latin typeface="Cambria" panose="02040503050406030204" pitchFamily="18" charset="0"/>
                <a:ea typeface="Cambria" panose="02040503050406030204" pitchFamily="18" charset="0"/>
              </a:rPr>
              <a:t>;</a:t>
            </a:r>
            <a:endParaRPr lang="ro-RO" sz="1600" spc="-1" dirty="0">
              <a:latin typeface="Cambria" panose="02040503050406030204" pitchFamily="18" charset="0"/>
              <a:ea typeface="Cambria" panose="02040503050406030204" pitchFamily="18" charset="0"/>
            </a:endParaRPr>
          </a:p>
          <a:p>
            <a:r>
              <a:rPr lang="ro-RO" sz="1600" spc="-1" dirty="0">
                <a:solidFill>
                  <a:srgbClr val="262626"/>
                </a:solidFill>
                <a:latin typeface="Cambria" panose="02040503050406030204" pitchFamily="18" charset="0"/>
                <a:ea typeface="Cambria" panose="02040503050406030204" pitchFamily="18" charset="0"/>
              </a:rPr>
              <a:t>Proiectul </a:t>
            </a:r>
            <a:r>
              <a:rPr lang="en-US" sz="1600" spc="-1" dirty="0">
                <a:solidFill>
                  <a:srgbClr val="262626"/>
                </a:solidFill>
                <a:latin typeface="Cambria" panose="02040503050406030204" pitchFamily="18" charset="0"/>
                <a:ea typeface="Cambria" panose="02040503050406030204" pitchFamily="18" charset="0"/>
              </a:rPr>
              <a:t>RE</a:t>
            </a:r>
            <a:r>
              <a:rPr lang="ro-RO" sz="1600" spc="-1" dirty="0">
                <a:solidFill>
                  <a:srgbClr val="262626"/>
                </a:solidFill>
                <a:latin typeface="Cambria" panose="02040503050406030204" pitchFamily="18" charset="0"/>
                <a:ea typeface="Cambria" panose="02040503050406030204" pitchFamily="18" charset="0"/>
              </a:rPr>
              <a:t>CRED</a:t>
            </a:r>
            <a:r>
              <a:rPr lang="en-US" sz="1600" spc="-1" dirty="0">
                <a:solidFill>
                  <a:srgbClr val="262626"/>
                </a:solidFill>
                <a:latin typeface="Cambria" panose="02040503050406030204" pitchFamily="18" charset="0"/>
                <a:ea typeface="Cambria" panose="02040503050406030204" pitchFamily="18" charset="0"/>
              </a:rPr>
              <a:t> (</a:t>
            </a:r>
            <a:r>
              <a:rPr lang="en-US" sz="1600" spc="-1" dirty="0" err="1">
                <a:solidFill>
                  <a:srgbClr val="262626"/>
                </a:solidFill>
                <a:latin typeface="Cambria" panose="02040503050406030204" pitchFamily="18" charset="0"/>
                <a:ea typeface="Cambria" panose="02040503050406030204" pitchFamily="18" charset="0"/>
              </a:rPr>
              <a:t>Reglement</a:t>
            </a:r>
            <a:r>
              <a:rPr lang="ro-RO" sz="1600" spc="-1" dirty="0">
                <a:solidFill>
                  <a:srgbClr val="262626"/>
                </a:solidFill>
                <a:latin typeface="Cambria" panose="02040503050406030204" pitchFamily="18" charset="0"/>
                <a:ea typeface="Cambria" panose="02040503050406030204" pitchFamily="18" charset="0"/>
              </a:rPr>
              <a:t>ări noi pentru un curriculum relevant și educație deschisă) </a:t>
            </a:r>
            <a:endParaRPr lang="en-US" sz="1600" spc="-1" dirty="0">
              <a:solidFill>
                <a:srgbClr val="262626"/>
              </a:solidFill>
              <a:latin typeface="Cambria" panose="02040503050406030204" pitchFamily="18" charset="0"/>
              <a:ea typeface="Cambria" panose="02040503050406030204" pitchFamily="18" charset="0"/>
            </a:endParaRPr>
          </a:p>
          <a:p>
            <a:pPr>
              <a:lnSpc>
                <a:spcPct val="100000"/>
              </a:lnSpc>
            </a:pPr>
            <a:endParaRPr lang="ro-RO" sz="1600" spc="-1" dirty="0">
              <a:latin typeface="Cambria" panose="02040503050406030204" pitchFamily="18" charset="0"/>
              <a:ea typeface="Cambria" panose="02040503050406030204" pitchFamily="18" charset="0"/>
            </a:endParaRPr>
          </a:p>
          <a:p>
            <a:pPr marL="0" indent="0">
              <a:buNone/>
            </a:pPr>
            <a:endParaRPr lang="en-US" dirty="0"/>
          </a:p>
        </p:txBody>
      </p:sp>
    </p:spTree>
    <p:extLst>
      <p:ext uri="{BB962C8B-B14F-4D97-AF65-F5344CB8AC3E}">
        <p14:creationId xmlns:p14="http://schemas.microsoft.com/office/powerpoint/2010/main" val="3988251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96686"/>
            <a:ext cx="8761413" cy="983946"/>
          </a:xfrm>
        </p:spPr>
        <p:txBody>
          <a:bodyPr/>
          <a:lstStyle/>
          <a:p>
            <a:pPr algn="ctr"/>
            <a:r>
              <a:rPr lang="ro-RO" sz="2000" b="1" dirty="0">
                <a:latin typeface="Cambria" panose="02040503050406030204" pitchFamily="18" charset="0"/>
                <a:ea typeface="Cambria" panose="02040503050406030204" pitchFamily="18" charset="0"/>
              </a:rPr>
              <a:t>FORMAREA PROFESORILOR</a:t>
            </a:r>
            <a:br>
              <a:rPr lang="ro-RO" sz="2000" b="1"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Formations </a:t>
            </a:r>
            <a:r>
              <a:rPr lang="en-US" sz="2000" dirty="0" err="1">
                <a:latin typeface="Cambria" panose="02040503050406030204" pitchFamily="18" charset="0"/>
                <a:ea typeface="Cambria" panose="02040503050406030204" pitchFamily="18" charset="0"/>
              </a:rPr>
              <a:t>nationales</a:t>
            </a:r>
            <a:r>
              <a:rPr lang="en-US" sz="2000" dirty="0">
                <a:latin typeface="Cambria" panose="02040503050406030204" pitchFamily="18" charset="0"/>
                <a:ea typeface="Cambria" panose="02040503050406030204" pitchFamily="18" charset="0"/>
              </a:rPr>
              <a:t> CREFECO 2024</a:t>
            </a:r>
            <a:br>
              <a:rPr lang="ro-RO" sz="2000" dirty="0"/>
            </a:br>
            <a:endParaRPr lang="ro-RO" sz="20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154954" y="2603500"/>
            <a:ext cx="10357777" cy="3416300"/>
          </a:xfrm>
        </p:spPr>
        <p:txBody>
          <a:bodyPr>
            <a:normAutofit/>
          </a:bodyPr>
          <a:lstStyle/>
          <a:p>
            <a:pPr lvl="0" algn="just"/>
            <a:r>
              <a:rPr lang="ro-RO" i="1" dirty="0" err="1">
                <a:latin typeface="Cambria" panose="02040503050406030204" pitchFamily="18" charset="0"/>
                <a:ea typeface="Cambria" panose="02040503050406030204" pitchFamily="18" charset="0"/>
              </a:rPr>
              <a:t>Enseigner</a:t>
            </a:r>
            <a:r>
              <a:rPr lang="ro-RO" i="1" dirty="0">
                <a:latin typeface="Cambria" panose="02040503050406030204" pitchFamily="18" charset="0"/>
                <a:ea typeface="Cambria" panose="02040503050406030204" pitchFamily="18" charset="0"/>
              </a:rPr>
              <a:t> la </a:t>
            </a:r>
            <a:r>
              <a:rPr lang="ro-RO" i="1" dirty="0" err="1">
                <a:latin typeface="Cambria" panose="02040503050406030204" pitchFamily="18" charset="0"/>
                <a:ea typeface="Cambria" panose="02040503050406030204" pitchFamily="18" charset="0"/>
              </a:rPr>
              <a:t>grammaire</a:t>
            </a:r>
            <a:r>
              <a:rPr lang="ro-RO" i="1" dirty="0">
                <a:latin typeface="Cambria" panose="02040503050406030204" pitchFamily="18" charset="0"/>
                <a:ea typeface="Cambria" panose="02040503050406030204" pitchFamily="18" charset="0"/>
              </a:rPr>
              <a:t> </a:t>
            </a:r>
            <a:r>
              <a:rPr lang="ro-RO" i="1" dirty="0" err="1">
                <a:latin typeface="Cambria" panose="02040503050406030204" pitchFamily="18" charset="0"/>
                <a:ea typeface="Cambria" panose="02040503050406030204" pitchFamily="18" charset="0"/>
              </a:rPr>
              <a:t>autrement</a:t>
            </a:r>
            <a:r>
              <a:rPr lang="ro-RO" i="1"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a:t>
            </a:r>
            <a:r>
              <a:rPr lang="ro-RO" dirty="0" err="1">
                <a:latin typeface="Cambria" panose="02040503050406030204" pitchFamily="18" charset="0"/>
                <a:ea typeface="Cambria" panose="02040503050406030204" pitchFamily="18" charset="0"/>
              </a:rPr>
              <a:t>formation</a:t>
            </a:r>
            <a:r>
              <a:rPr lang="ro-RO" dirty="0">
                <a:latin typeface="Cambria" panose="02040503050406030204" pitchFamily="18" charset="0"/>
                <a:ea typeface="Cambria" panose="02040503050406030204" pitchFamily="18" charset="0"/>
              </a:rPr>
              <a:t> </a:t>
            </a:r>
            <a:r>
              <a:rPr lang="ro-RO" dirty="0" err="1">
                <a:latin typeface="Cambria" panose="02040503050406030204" pitchFamily="18" charset="0"/>
                <a:ea typeface="Cambria" panose="02040503050406030204" pitchFamily="18" charset="0"/>
              </a:rPr>
              <a:t>hybride</a:t>
            </a:r>
            <a:r>
              <a:rPr lang="ro-RO" dirty="0">
                <a:latin typeface="Cambria" panose="02040503050406030204" pitchFamily="18" charset="0"/>
                <a:ea typeface="Cambria" panose="02040503050406030204" pitchFamily="18" charset="0"/>
              </a:rPr>
              <a:t>, 3 </a:t>
            </a:r>
            <a:r>
              <a:rPr lang="ro-RO" dirty="0" err="1">
                <a:latin typeface="Cambria" panose="02040503050406030204" pitchFamily="18" charset="0"/>
                <a:ea typeface="Cambria" panose="02040503050406030204" pitchFamily="18" charset="0"/>
              </a:rPr>
              <a:t>jours</a:t>
            </a:r>
            <a:r>
              <a:rPr lang="ro-RO" dirty="0">
                <a:latin typeface="Cambria" panose="02040503050406030204" pitchFamily="18" charset="0"/>
                <a:ea typeface="Cambria" panose="02040503050406030204" pitchFamily="18" charset="0"/>
              </a:rPr>
              <a:t> en </a:t>
            </a:r>
            <a:r>
              <a:rPr lang="ro-RO" dirty="0" err="1">
                <a:latin typeface="Cambria" panose="02040503050406030204" pitchFamily="18" charset="0"/>
                <a:ea typeface="Cambria" panose="02040503050406030204" pitchFamily="18" charset="0"/>
              </a:rPr>
              <a:t>présentiel</a:t>
            </a:r>
            <a:r>
              <a:rPr lang="ro-RO" dirty="0">
                <a:latin typeface="Cambria" panose="02040503050406030204" pitchFamily="18" charset="0"/>
                <a:ea typeface="Cambria" panose="02040503050406030204" pitchFamily="18" charset="0"/>
              </a:rPr>
              <a:t>, 2 </a:t>
            </a:r>
            <a:r>
              <a:rPr lang="ro-RO" dirty="0" err="1">
                <a:latin typeface="Cambria" panose="02040503050406030204" pitchFamily="18" charset="0"/>
                <a:ea typeface="Cambria" panose="02040503050406030204" pitchFamily="18" charset="0"/>
              </a:rPr>
              <a:t>jours</a:t>
            </a:r>
            <a:r>
              <a:rPr lang="ro-RO" dirty="0">
                <a:latin typeface="Cambria" panose="02040503050406030204" pitchFamily="18" charset="0"/>
                <a:ea typeface="Cambria" panose="02040503050406030204" pitchFamily="18" charset="0"/>
              </a:rPr>
              <a:t> à </a:t>
            </a:r>
            <a:r>
              <a:rPr lang="ro-RO" dirty="0" err="1">
                <a:latin typeface="Cambria" panose="02040503050406030204" pitchFamily="18" charset="0"/>
                <a:ea typeface="Cambria" panose="02040503050406030204" pitchFamily="18" charset="0"/>
              </a:rPr>
              <a:t>distance</a:t>
            </a:r>
            <a:r>
              <a:rPr lang="fr-FR" dirty="0">
                <a:latin typeface="Cambria" panose="02040503050406030204" pitchFamily="18" charset="0"/>
                <a:ea typeface="Cambria" panose="02040503050406030204" pitchFamily="18" charset="0"/>
              </a:rPr>
              <a:t>, </a:t>
            </a:r>
            <a:r>
              <a:rPr lang="ro-RO" dirty="0">
                <a:latin typeface="Cambria" panose="02040503050406030204" pitchFamily="18" charset="0"/>
                <a:ea typeface="Cambria" panose="02040503050406030204" pitchFamily="18" charset="0"/>
              </a:rPr>
              <a:t>30 participant</a:t>
            </a:r>
            <a:r>
              <a:rPr lang="fr-FR" dirty="0">
                <a:latin typeface="Cambria" panose="02040503050406030204" pitchFamily="18" charset="0"/>
                <a:ea typeface="Cambria" panose="02040503050406030204" pitchFamily="18" charset="0"/>
              </a:rPr>
              <a:t>(e)</a:t>
            </a:r>
            <a:r>
              <a:rPr lang="ro-RO" dirty="0">
                <a:latin typeface="Cambria" panose="02040503050406030204" pitchFamily="18" charset="0"/>
                <a:ea typeface="Cambria" panose="02040503050406030204" pitchFamily="18" charset="0"/>
              </a:rPr>
              <a:t>s</a:t>
            </a:r>
            <a:r>
              <a:rPr lang="fr-FR" dirty="0">
                <a:latin typeface="Cambria" panose="02040503050406030204" pitchFamily="18" charset="0"/>
                <a:ea typeface="Cambria" panose="02040503050406030204" pitchFamily="18" charset="0"/>
              </a:rPr>
              <a:t>/</a:t>
            </a:r>
            <a:r>
              <a:rPr lang="ro-RO" dirty="0">
                <a:latin typeface="Cambria" panose="02040503050406030204" pitchFamily="18" charset="0"/>
                <a:ea typeface="Cambria" panose="02040503050406030204" pitchFamily="18" charset="0"/>
              </a:rPr>
              <a:t> </a:t>
            </a:r>
            <a:r>
              <a:rPr lang="ro-RO" dirty="0" err="1">
                <a:latin typeface="Cambria" panose="02040503050406030204" pitchFamily="18" charset="0"/>
                <a:ea typeface="Cambria" panose="02040503050406030204" pitchFamily="18" charset="0"/>
              </a:rPr>
              <a:t>enseignant</a:t>
            </a:r>
            <a:r>
              <a:rPr lang="fr-FR" dirty="0">
                <a:latin typeface="Cambria" panose="02040503050406030204" pitchFamily="18" charset="0"/>
                <a:ea typeface="Cambria" panose="02040503050406030204" pitchFamily="18" charset="0"/>
              </a:rPr>
              <a:t>(e)s</a:t>
            </a:r>
            <a:r>
              <a:rPr lang="ro-RO" dirty="0">
                <a:latin typeface="Cambria" panose="02040503050406030204" pitchFamily="18" charset="0"/>
                <a:ea typeface="Cambria" panose="02040503050406030204" pitchFamily="18" charset="0"/>
              </a:rPr>
              <a:t> de </a:t>
            </a:r>
            <a:r>
              <a:rPr lang="ro-RO" dirty="0" err="1">
                <a:latin typeface="Cambria" panose="02040503050406030204" pitchFamily="18" charset="0"/>
                <a:ea typeface="Cambria" panose="02040503050406030204" pitchFamily="18" charset="0"/>
              </a:rPr>
              <a:t>français</a:t>
            </a:r>
            <a:r>
              <a:rPr lang="fr-FR" dirty="0">
                <a:latin typeface="Cambria" panose="02040503050406030204" pitchFamily="18" charset="0"/>
                <a:ea typeface="Cambria" panose="02040503050406030204" pitchFamily="18" charset="0"/>
              </a:rPr>
              <a:t>)</a:t>
            </a:r>
            <a:endParaRPr lang="ro-RO" dirty="0">
              <a:latin typeface="Cambria" panose="02040503050406030204" pitchFamily="18" charset="0"/>
              <a:ea typeface="Cambria" panose="02040503050406030204" pitchFamily="18" charset="0"/>
            </a:endParaRPr>
          </a:p>
          <a:p>
            <a:pPr marL="0" indent="0" algn="just">
              <a:buNone/>
            </a:pPr>
            <a:r>
              <a:rPr lang="fr-FR" dirty="0">
                <a:latin typeface="Cambria" panose="02040503050406030204" pitchFamily="18" charset="0"/>
                <a:ea typeface="Cambria" panose="02040503050406030204" pitchFamily="18" charset="0"/>
              </a:rPr>
              <a:t>Formatrice : Émilie LEHR</a:t>
            </a:r>
            <a:endParaRPr lang="ro-RO" dirty="0">
              <a:latin typeface="Cambria" panose="02040503050406030204" pitchFamily="18" charset="0"/>
              <a:ea typeface="Cambria" panose="02040503050406030204" pitchFamily="18" charset="0"/>
            </a:endParaRPr>
          </a:p>
          <a:p>
            <a:pPr marL="0" indent="0" algn="just">
              <a:buNone/>
            </a:pPr>
            <a:r>
              <a:rPr lang="fr-FR" dirty="0">
                <a:latin typeface="Cambria" panose="02040503050406030204" pitchFamily="18" charset="0"/>
                <a:ea typeface="Cambria" panose="02040503050406030204" pitchFamily="18" charset="0"/>
              </a:rPr>
              <a:t>Co-formatrice : Mirela-Cristina GRIGORI</a:t>
            </a:r>
            <a:endParaRPr lang="ro-RO" dirty="0">
              <a:latin typeface="Cambria" panose="02040503050406030204" pitchFamily="18" charset="0"/>
              <a:ea typeface="Cambria" panose="02040503050406030204" pitchFamily="18" charset="0"/>
            </a:endParaRPr>
          </a:p>
          <a:p>
            <a:pPr marL="0" indent="0" algn="just">
              <a:buNone/>
            </a:pPr>
            <a:r>
              <a:rPr lang="ro-RO" b="1" dirty="0">
                <a:latin typeface="Cambria" panose="02040503050406030204" pitchFamily="18" charset="0"/>
                <a:ea typeface="Cambria" panose="02040503050406030204" pitchFamily="18" charset="0"/>
              </a:rPr>
              <a:t>Tg. Jiu (GORJ)  1-4 </a:t>
            </a:r>
            <a:r>
              <a:rPr lang="ro-RO" b="1" dirty="0" err="1">
                <a:latin typeface="Cambria" panose="02040503050406030204" pitchFamily="18" charset="0"/>
                <a:ea typeface="Cambria" panose="02040503050406030204" pitchFamily="18" charset="0"/>
              </a:rPr>
              <a:t>septembre</a:t>
            </a:r>
            <a:r>
              <a:rPr lang="ro-RO" b="1" dirty="0">
                <a:latin typeface="Cambria" panose="02040503050406030204" pitchFamily="18" charset="0"/>
                <a:ea typeface="Cambria" panose="02040503050406030204" pitchFamily="18" charset="0"/>
              </a:rPr>
              <a:t> 2024</a:t>
            </a:r>
            <a:endParaRPr lang="ro-RO" dirty="0">
              <a:latin typeface="Cambria" panose="02040503050406030204" pitchFamily="18" charset="0"/>
              <a:ea typeface="Cambria" panose="02040503050406030204" pitchFamily="18" charset="0"/>
            </a:endParaRPr>
          </a:p>
          <a:p>
            <a:pPr marL="0" indent="0" algn="just">
              <a:buNone/>
            </a:pPr>
            <a:r>
              <a:rPr lang="ro-RO" dirty="0">
                <a:latin typeface="Cambria" panose="02040503050406030204" pitchFamily="18" charset="0"/>
                <a:ea typeface="Cambria" panose="02040503050406030204" pitchFamily="18" charset="0"/>
              </a:rPr>
              <a:t>ALBA, BISTRIȚA-NĂSĂUD, BUZĂU, CARAȘ-SEVERIN, CĂLĂRAȘI, COVASNA, DÂMBOVIȚA, GORJ, MEHEDINȚI, NEAMȚ, PRAHOVA, SATU MARE, SIBIU, VÂLCEA, VRANCEA, Municipiul BUCUREȘTI</a:t>
            </a:r>
          </a:p>
          <a:p>
            <a:endParaRPr lang="ro-RO" dirty="0"/>
          </a:p>
        </p:txBody>
      </p:sp>
    </p:spTree>
    <p:extLst>
      <p:ext uri="{BB962C8B-B14F-4D97-AF65-F5344CB8AC3E}">
        <p14:creationId xmlns:p14="http://schemas.microsoft.com/office/powerpoint/2010/main" val="1861393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592183"/>
            <a:ext cx="8761413" cy="1088449"/>
          </a:xfrm>
        </p:spPr>
        <p:txBody>
          <a:bodyPr/>
          <a:lstStyle/>
          <a:p>
            <a:pPr algn="ctr"/>
            <a:br>
              <a:rPr lang="ro-RO" sz="2000" b="1" dirty="0">
                <a:latin typeface="Cambria" panose="02040503050406030204" pitchFamily="18" charset="0"/>
                <a:ea typeface="Cambria" panose="02040503050406030204" pitchFamily="18" charset="0"/>
              </a:rPr>
            </a:br>
            <a:r>
              <a:rPr lang="ro-RO" sz="2000" b="1" dirty="0">
                <a:latin typeface="Cambria" panose="02040503050406030204" pitchFamily="18" charset="0"/>
                <a:ea typeface="Cambria" panose="02040503050406030204" pitchFamily="18" charset="0"/>
              </a:rPr>
              <a:t>FORMAREA PROFESORILOR</a:t>
            </a:r>
            <a:br>
              <a:rPr lang="ro-RO" sz="2000" b="1"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Formations </a:t>
            </a:r>
            <a:r>
              <a:rPr lang="en-US" sz="2000" dirty="0" err="1">
                <a:latin typeface="Cambria" panose="02040503050406030204" pitchFamily="18" charset="0"/>
                <a:ea typeface="Cambria" panose="02040503050406030204" pitchFamily="18" charset="0"/>
              </a:rPr>
              <a:t>nationales</a:t>
            </a:r>
            <a:r>
              <a:rPr lang="en-US" sz="2000" dirty="0">
                <a:latin typeface="Cambria" panose="02040503050406030204" pitchFamily="18" charset="0"/>
                <a:ea typeface="Cambria" panose="02040503050406030204" pitchFamily="18" charset="0"/>
              </a:rPr>
              <a:t> CREFECO 2024</a:t>
            </a:r>
            <a:br>
              <a:rPr lang="ro-RO" dirty="0"/>
            </a:br>
            <a:endParaRPr lang="ro-RO" dirty="0"/>
          </a:p>
        </p:txBody>
      </p:sp>
      <p:sp>
        <p:nvSpPr>
          <p:cNvPr id="3" name="Content Placeholder 2"/>
          <p:cNvSpPr>
            <a:spLocks noGrp="1"/>
          </p:cNvSpPr>
          <p:nvPr>
            <p:ph idx="1"/>
          </p:nvPr>
        </p:nvSpPr>
        <p:spPr>
          <a:xfrm>
            <a:off x="627017" y="2603500"/>
            <a:ext cx="10937966" cy="3416300"/>
          </a:xfrm>
        </p:spPr>
        <p:txBody>
          <a:bodyPr/>
          <a:lstStyle/>
          <a:p>
            <a:pPr lvl="0"/>
            <a:r>
              <a:rPr lang="fr-FR" i="1" dirty="0">
                <a:latin typeface="Cambria" panose="02040503050406030204" pitchFamily="18" charset="0"/>
                <a:ea typeface="Cambria" panose="02040503050406030204" pitchFamily="18" charset="0"/>
              </a:rPr>
              <a:t>Intégrer le numérique dans le cours de FLE</a:t>
            </a:r>
            <a:r>
              <a:rPr lang="fr-FR" dirty="0">
                <a:latin typeface="Cambria" panose="02040503050406030204" pitchFamily="18" charset="0"/>
                <a:ea typeface="Cambria" panose="02040503050406030204" pitchFamily="18" charset="0"/>
              </a:rPr>
              <a:t> (formation hybride, 3 jours en présentiel, 2 jours à distance, destinée aux enseignant(e)s de </a:t>
            </a:r>
            <a:r>
              <a:rPr lang="ro-RO" dirty="0" err="1">
                <a:latin typeface="Cambria" panose="02040503050406030204" pitchFamily="18" charset="0"/>
                <a:ea typeface="Cambria" panose="02040503050406030204" pitchFamily="18" charset="0"/>
              </a:rPr>
              <a:t>français</a:t>
            </a:r>
            <a:r>
              <a:rPr lang="ro-RO" dirty="0">
                <a:latin typeface="Cambria" panose="02040503050406030204" pitchFamily="18" charset="0"/>
                <a:ea typeface="Cambria" panose="02040503050406030204" pitchFamily="18" charset="0"/>
              </a:rPr>
              <a:t> et de </a:t>
            </a:r>
            <a:r>
              <a:rPr lang="ro-RO" u="sng" dirty="0">
                <a:latin typeface="Cambria" panose="02040503050406030204" pitchFamily="18" charset="0"/>
                <a:ea typeface="Cambria" panose="02040503050406030204" pitchFamily="18" charset="0"/>
              </a:rPr>
              <a:t>DNL en </a:t>
            </a:r>
            <a:r>
              <a:rPr lang="ro-RO" u="sng" dirty="0" err="1">
                <a:latin typeface="Cambria" panose="02040503050406030204" pitchFamily="18" charset="0"/>
                <a:ea typeface="Cambria" panose="02040503050406030204" pitchFamily="18" charset="0"/>
              </a:rPr>
              <a:t>français</a:t>
            </a:r>
            <a:r>
              <a:rPr lang="ro-RO" dirty="0">
                <a:latin typeface="Cambria" panose="02040503050406030204" pitchFamily="18" charset="0"/>
                <a:ea typeface="Cambria" panose="02040503050406030204" pitchFamily="18" charset="0"/>
              </a:rPr>
              <a:t>,</a:t>
            </a:r>
            <a:r>
              <a:rPr lang="fr-FR" dirty="0">
                <a:latin typeface="Cambria" panose="02040503050406030204" pitchFamily="18" charset="0"/>
                <a:ea typeface="Cambria" panose="02040503050406030204" pitchFamily="18" charset="0"/>
              </a:rPr>
              <a:t> 31 participant(e)s au maximum)</a:t>
            </a:r>
            <a:endParaRPr lang="ro-RO" dirty="0">
              <a:latin typeface="Cambria" panose="02040503050406030204" pitchFamily="18" charset="0"/>
              <a:ea typeface="Cambria" panose="02040503050406030204" pitchFamily="18" charset="0"/>
            </a:endParaRPr>
          </a:p>
          <a:p>
            <a:pPr marL="0" indent="0">
              <a:buNone/>
            </a:pPr>
            <a:r>
              <a:rPr lang="fr-FR" dirty="0">
                <a:latin typeface="Cambria" panose="02040503050406030204" pitchFamily="18" charset="0"/>
                <a:ea typeface="Cambria" panose="02040503050406030204" pitchFamily="18" charset="0"/>
              </a:rPr>
              <a:t>Formatrice : Isabelle BARRIÈRE</a:t>
            </a:r>
            <a:endParaRPr lang="ro-RO" dirty="0">
              <a:latin typeface="Cambria" panose="02040503050406030204" pitchFamily="18" charset="0"/>
              <a:ea typeface="Cambria" panose="02040503050406030204" pitchFamily="18" charset="0"/>
            </a:endParaRPr>
          </a:p>
          <a:p>
            <a:pPr marL="0" indent="0">
              <a:buNone/>
            </a:pPr>
            <a:r>
              <a:rPr lang="fr-FR" b="1" dirty="0" err="1">
                <a:latin typeface="Cambria" panose="02040503050406030204" pitchFamily="18" charset="0"/>
                <a:ea typeface="Cambria" panose="02040503050406030204" pitchFamily="18" charset="0"/>
              </a:rPr>
              <a:t>Botoșani</a:t>
            </a:r>
            <a:r>
              <a:rPr lang="fr-FR" b="1" dirty="0">
                <a:latin typeface="Cambria" panose="02040503050406030204" pitchFamily="18" charset="0"/>
                <a:ea typeface="Cambria" panose="02040503050406030204" pitchFamily="18" charset="0"/>
              </a:rPr>
              <a:t>, 27-30 octobre 2024</a:t>
            </a:r>
            <a:endParaRPr lang="ro-RO" dirty="0">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ARAD, BACĂU, BIHOR, BOTOȘANI, CĂLĂRAȘI, GIURGIU, GORJ, HARGHITA, IAȘI, ILFOV, NEAMȚ, OLT, SUCEAVA, TELEORMAN, VASLUI, VÂLCEA</a:t>
            </a:r>
          </a:p>
          <a:p>
            <a:endParaRPr lang="ro-RO" dirty="0"/>
          </a:p>
        </p:txBody>
      </p:sp>
    </p:spTree>
    <p:extLst>
      <p:ext uri="{BB962C8B-B14F-4D97-AF65-F5344CB8AC3E}">
        <p14:creationId xmlns:p14="http://schemas.microsoft.com/office/powerpoint/2010/main" val="649831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1328" y="663603"/>
            <a:ext cx="8916642" cy="1220061"/>
          </a:xfrm>
        </p:spPr>
        <p:txBody>
          <a:bodyPr>
            <a:normAutofit/>
          </a:bodyPr>
          <a:lstStyle/>
          <a:p>
            <a:r>
              <a:rPr lang="ro-RO" sz="3100" dirty="0">
                <a:latin typeface="Cambria" panose="02040503050406030204" pitchFamily="18" charset="0"/>
                <a:ea typeface="Cambria" panose="02040503050406030204" pitchFamily="18" charset="0"/>
              </a:rPr>
              <a:t>Priorități educaționale în anul școlar 2024 - 2025 </a:t>
            </a:r>
            <a:br>
              <a:rPr lang="en-US" dirty="0"/>
            </a:br>
            <a:endParaRPr lang="en-US" dirty="0"/>
          </a:p>
        </p:txBody>
      </p:sp>
      <p:sp>
        <p:nvSpPr>
          <p:cNvPr id="3" name="Text Placeholder 2"/>
          <p:cNvSpPr>
            <a:spLocks noGrp="1"/>
          </p:cNvSpPr>
          <p:nvPr>
            <p:ph type="body" idx="1"/>
          </p:nvPr>
        </p:nvSpPr>
        <p:spPr>
          <a:xfrm>
            <a:off x="612558" y="2343705"/>
            <a:ext cx="3323455" cy="292963"/>
          </a:xfrm>
        </p:spPr>
        <p:txBody>
          <a:bodyPr/>
          <a:lstStyle/>
          <a:p>
            <a:r>
              <a:rPr lang="ro-RO" b="1" dirty="0">
                <a:latin typeface="Cambria" panose="02040503050406030204" pitchFamily="18" charset="0"/>
                <a:ea typeface="Cambria" panose="02040503050406030204" pitchFamily="18" charset="0"/>
              </a:rPr>
              <a:t>Legislație generală</a:t>
            </a:r>
            <a:endParaRPr lang="en-US" b="1" dirty="0">
              <a:latin typeface="Cambria" panose="02040503050406030204" pitchFamily="18" charset="0"/>
              <a:ea typeface="Cambria" panose="02040503050406030204" pitchFamily="18" charset="0"/>
            </a:endParaRPr>
          </a:p>
        </p:txBody>
      </p:sp>
      <p:sp>
        <p:nvSpPr>
          <p:cNvPr id="5" name="Text Placeholder 4"/>
          <p:cNvSpPr>
            <a:spLocks noGrp="1"/>
          </p:cNvSpPr>
          <p:nvPr>
            <p:ph type="body" sz="half" idx="18"/>
          </p:nvPr>
        </p:nvSpPr>
        <p:spPr>
          <a:xfrm>
            <a:off x="237745" y="2636668"/>
            <a:ext cx="3471736" cy="3992731"/>
          </a:xfrm>
        </p:spPr>
        <p:txBody>
          <a:bodyPr>
            <a:noAutofit/>
          </a:bodyPr>
          <a:lstStyle/>
          <a:p>
            <a:endParaRPr lang="ro-RO" sz="1000" dirty="0">
              <a:solidFill>
                <a:srgbClr val="FF0000"/>
              </a:solidFill>
              <a:latin typeface="Cambria" panose="02040503050406030204" pitchFamily="18" charset="0"/>
              <a:ea typeface="Cambria" panose="02040503050406030204" pitchFamily="18" charset="0"/>
            </a:endParaRPr>
          </a:p>
          <a:p>
            <a:pPr algn="just"/>
            <a:r>
              <a:rPr lang="nn-NO" sz="1200" b="1" dirty="0">
                <a:solidFill>
                  <a:schemeClr val="tx1"/>
                </a:solidFill>
                <a:latin typeface="Cambria" panose="02040503050406030204" pitchFamily="18" charset="0"/>
                <a:ea typeface="Cambria" panose="02040503050406030204" pitchFamily="18" charset="0"/>
              </a:rPr>
              <a:t>ORDIN nr.</a:t>
            </a:r>
            <a:r>
              <a:rPr lang="ro-RO" sz="1200" b="1" dirty="0">
                <a:solidFill>
                  <a:schemeClr val="tx1"/>
                </a:solidFill>
                <a:latin typeface="Cambria" panose="02040503050406030204" pitchFamily="18" charset="0"/>
                <a:ea typeface="Cambria" panose="02040503050406030204" pitchFamily="18" charset="0"/>
              </a:rPr>
              <a:t> </a:t>
            </a:r>
            <a:r>
              <a:rPr lang="nn-NO" sz="1200" b="1" dirty="0">
                <a:solidFill>
                  <a:schemeClr val="tx1"/>
                </a:solidFill>
                <a:latin typeface="Cambria" panose="02040503050406030204" pitchFamily="18" charset="0"/>
                <a:ea typeface="Cambria" panose="02040503050406030204" pitchFamily="18" charset="0"/>
              </a:rPr>
              <a:t>3694</a:t>
            </a:r>
            <a:r>
              <a:rPr lang="ro-RO" sz="1200" b="1" dirty="0">
                <a:solidFill>
                  <a:schemeClr val="tx1"/>
                </a:solidFill>
                <a:latin typeface="Cambria" panose="02040503050406030204" pitchFamily="18" charset="0"/>
                <a:ea typeface="Cambria" panose="02040503050406030204" pitchFamily="18" charset="0"/>
              </a:rPr>
              <a:t>/</a:t>
            </a:r>
            <a:r>
              <a:rPr lang="en-US" sz="1200" b="1" dirty="0">
                <a:solidFill>
                  <a:schemeClr val="tx1"/>
                </a:solidFill>
                <a:latin typeface="Cambria" panose="02040503050406030204" pitchFamily="18" charset="0"/>
                <a:ea typeface="Cambria" panose="02040503050406030204" pitchFamily="18" charset="0"/>
              </a:rPr>
              <a:t>01.02.</a:t>
            </a:r>
            <a:r>
              <a:rPr lang="nn-NO" sz="1200" b="1" dirty="0">
                <a:solidFill>
                  <a:schemeClr val="tx1"/>
                </a:solidFill>
                <a:latin typeface="Cambria" panose="02040503050406030204" pitchFamily="18" charset="0"/>
                <a:ea typeface="Cambria" panose="02040503050406030204" pitchFamily="18" charset="0"/>
              </a:rPr>
              <a:t>2024</a:t>
            </a:r>
            <a:r>
              <a:rPr lang="ro-RO" sz="1200" dirty="0">
                <a:solidFill>
                  <a:schemeClr val="tx1"/>
                </a:solidFill>
                <a:latin typeface="Cambria" panose="02040503050406030204" pitchFamily="18" charset="0"/>
                <a:ea typeface="Cambria" panose="02040503050406030204" pitchFamily="18" charset="0"/>
              </a:rPr>
              <a:t> </a:t>
            </a:r>
            <a:r>
              <a:rPr lang="nn-NO" sz="1200" dirty="0">
                <a:solidFill>
                  <a:schemeClr val="tx1"/>
                </a:solidFill>
                <a:latin typeface="Cambria" panose="02040503050406030204" pitchFamily="18" charset="0"/>
                <a:ea typeface="Cambria" panose="02040503050406030204" pitchFamily="18" charset="0"/>
              </a:rPr>
              <a:t>privind structura anului școlar 2024-2025</a:t>
            </a:r>
            <a:r>
              <a:rPr lang="ro-RO" sz="1200" dirty="0">
                <a:solidFill>
                  <a:schemeClr val="tx1"/>
                </a:solidFill>
                <a:latin typeface="Cambria" panose="02040503050406030204" pitchFamily="18" charset="0"/>
                <a:ea typeface="Cambria" panose="02040503050406030204" pitchFamily="18" charset="0"/>
              </a:rPr>
              <a:t>, publicat în M. Of. Partea I,  nr. 111/7.02.2024</a:t>
            </a:r>
          </a:p>
          <a:p>
            <a:pPr algn="just"/>
            <a:r>
              <a:rPr lang="ro-RO" sz="1200" dirty="0">
                <a:solidFill>
                  <a:schemeClr val="tx1"/>
                </a:solidFill>
                <a:latin typeface="Cambria" panose="02040503050406030204" pitchFamily="18" charset="0"/>
                <a:ea typeface="Cambria" panose="02040503050406030204" pitchFamily="18" charset="0"/>
              </a:rPr>
              <a:t>(</a:t>
            </a:r>
            <a:r>
              <a:rPr lang="en-US" sz="1200" dirty="0">
                <a:solidFill>
                  <a:schemeClr val="tx1"/>
                </a:solidFill>
                <a:latin typeface="Cambria" panose="02040503050406030204" pitchFamily="18" charset="0"/>
                <a:ea typeface="Cambria" panose="02040503050406030204" pitchFamily="18" charset="0"/>
              </a:rPr>
              <a:t>9</a:t>
            </a:r>
            <a:r>
              <a:rPr lang="ro-RO" sz="1200" dirty="0">
                <a:solidFill>
                  <a:schemeClr val="tx1"/>
                </a:solidFill>
                <a:latin typeface="Cambria" panose="02040503050406030204" pitchFamily="18" charset="0"/>
                <a:ea typeface="Cambria" panose="02040503050406030204" pitchFamily="18" charset="0"/>
              </a:rPr>
              <a:t> septembrie 202</a:t>
            </a:r>
            <a:r>
              <a:rPr lang="en-US" sz="1200" dirty="0">
                <a:solidFill>
                  <a:schemeClr val="tx1"/>
                </a:solidFill>
                <a:latin typeface="Cambria" panose="02040503050406030204" pitchFamily="18" charset="0"/>
                <a:ea typeface="Cambria" panose="02040503050406030204" pitchFamily="18" charset="0"/>
              </a:rPr>
              <a:t>4</a:t>
            </a:r>
            <a:r>
              <a:rPr lang="ro-RO" sz="1200" dirty="0">
                <a:solidFill>
                  <a:schemeClr val="tx1"/>
                </a:solidFill>
                <a:latin typeface="Cambria" panose="02040503050406030204" pitchFamily="18" charset="0"/>
                <a:ea typeface="Cambria" panose="02040503050406030204" pitchFamily="18" charset="0"/>
              </a:rPr>
              <a:t> – 2</a:t>
            </a:r>
            <a:r>
              <a:rPr lang="en-US" sz="1200" dirty="0">
                <a:solidFill>
                  <a:schemeClr val="tx1"/>
                </a:solidFill>
                <a:latin typeface="Cambria" panose="02040503050406030204" pitchFamily="18" charset="0"/>
                <a:ea typeface="Cambria" panose="02040503050406030204" pitchFamily="18" charset="0"/>
              </a:rPr>
              <a:t>0/27</a:t>
            </a:r>
            <a:r>
              <a:rPr lang="ro-RO" sz="1200" dirty="0">
                <a:solidFill>
                  <a:schemeClr val="tx1"/>
                </a:solidFill>
                <a:latin typeface="Cambria" panose="02040503050406030204" pitchFamily="18" charset="0"/>
                <a:ea typeface="Cambria" panose="02040503050406030204" pitchFamily="18" charset="0"/>
              </a:rPr>
              <a:t> iunie 202</a:t>
            </a:r>
            <a:r>
              <a:rPr lang="en-US" sz="1200" dirty="0">
                <a:solidFill>
                  <a:schemeClr val="tx1"/>
                </a:solidFill>
                <a:latin typeface="Cambria" panose="02040503050406030204" pitchFamily="18" charset="0"/>
                <a:ea typeface="Cambria" panose="02040503050406030204" pitchFamily="18" charset="0"/>
              </a:rPr>
              <a:t>5</a:t>
            </a:r>
            <a:r>
              <a:rPr lang="ro-RO" sz="1200">
                <a:solidFill>
                  <a:schemeClr val="tx1"/>
                </a:solidFill>
                <a:latin typeface="Cambria" panose="02040503050406030204" pitchFamily="18" charset="0"/>
                <a:ea typeface="Cambria" panose="02040503050406030204" pitchFamily="18" charset="0"/>
              </a:rPr>
              <a:t> – </a:t>
            </a:r>
            <a:r>
              <a:rPr lang="ro-RO" sz="1200" dirty="0">
                <a:solidFill>
                  <a:schemeClr val="tx1"/>
                </a:solidFill>
                <a:latin typeface="Cambria" panose="02040503050406030204" pitchFamily="18" charset="0"/>
                <a:ea typeface="Cambria" panose="02040503050406030204" pitchFamily="18" charset="0"/>
              </a:rPr>
              <a:t>36</a:t>
            </a:r>
            <a:r>
              <a:rPr lang="en-US" sz="1200" dirty="0">
                <a:solidFill>
                  <a:schemeClr val="tx1"/>
                </a:solidFill>
                <a:latin typeface="Cambria" panose="02040503050406030204" pitchFamily="18" charset="0"/>
                <a:ea typeface="Cambria" panose="02040503050406030204" pitchFamily="18" charset="0"/>
              </a:rPr>
              <a:t>/37</a:t>
            </a:r>
            <a:r>
              <a:rPr lang="ro-RO" sz="1200" dirty="0">
                <a:solidFill>
                  <a:schemeClr val="tx1"/>
                </a:solidFill>
                <a:latin typeface="Cambria" panose="02040503050406030204" pitchFamily="18" charset="0"/>
                <a:ea typeface="Cambria" panose="02040503050406030204" pitchFamily="18" charset="0"/>
              </a:rPr>
              <a:t>/ 34</a:t>
            </a:r>
            <a:r>
              <a:rPr lang="en-US" sz="1200" dirty="0">
                <a:solidFill>
                  <a:schemeClr val="tx1"/>
                </a:solidFill>
                <a:latin typeface="Cambria" panose="02040503050406030204" pitchFamily="18" charset="0"/>
                <a:ea typeface="Cambria" panose="02040503050406030204" pitchFamily="18" charset="0"/>
              </a:rPr>
              <a:t> </a:t>
            </a:r>
            <a:r>
              <a:rPr lang="ro-RO" sz="1200" dirty="0">
                <a:solidFill>
                  <a:schemeClr val="tx1"/>
                </a:solidFill>
                <a:latin typeface="Cambria" panose="02040503050406030204" pitchFamily="18" charset="0"/>
                <a:ea typeface="Cambria" panose="02040503050406030204" pitchFamily="18" charset="0"/>
              </a:rPr>
              <a:t>săptămâni – cls. a XII/XIII-a / 35 săptămâni - cls. a VIII –a); </a:t>
            </a:r>
          </a:p>
          <a:p>
            <a:pPr algn="just"/>
            <a:r>
              <a:rPr lang="en-US" sz="1200" b="1" dirty="0">
                <a:solidFill>
                  <a:schemeClr val="tx1"/>
                </a:solidFill>
                <a:latin typeface="Cambria" panose="02040503050406030204" pitchFamily="18" charset="0"/>
                <a:ea typeface="Cambria" panose="02040503050406030204" pitchFamily="18" charset="0"/>
              </a:rPr>
              <a:t>ORDIN </a:t>
            </a:r>
            <a:r>
              <a:rPr lang="ro-RO" sz="1200" b="1" dirty="0">
                <a:solidFill>
                  <a:schemeClr val="tx1"/>
                </a:solidFill>
                <a:latin typeface="Cambria" panose="02040503050406030204" pitchFamily="18" charset="0"/>
                <a:ea typeface="Cambria" panose="02040503050406030204" pitchFamily="18" charset="0"/>
              </a:rPr>
              <a:t>nr. 5518/11.07.2024 </a:t>
            </a:r>
            <a:r>
              <a:rPr lang="en-US" sz="1200" dirty="0" err="1">
                <a:solidFill>
                  <a:schemeClr val="tx1"/>
                </a:solidFill>
                <a:latin typeface="Cambria" panose="02040503050406030204" pitchFamily="18" charset="0"/>
                <a:ea typeface="Cambria" panose="02040503050406030204" pitchFamily="18" charset="0"/>
              </a:rPr>
              <a:t>privind</a:t>
            </a:r>
            <a:r>
              <a:rPr lang="en-US" sz="1200" dirty="0">
                <a:solidFill>
                  <a:schemeClr val="tx1"/>
                </a:solidFill>
                <a:latin typeface="Cambria" panose="02040503050406030204" pitchFamily="18" charset="0"/>
                <a:ea typeface="Cambria" panose="02040503050406030204" pitchFamily="18" charset="0"/>
              </a:rPr>
              <a:t> </a:t>
            </a:r>
            <a:r>
              <a:rPr lang="en-US" sz="1200" dirty="0" err="1">
                <a:solidFill>
                  <a:schemeClr val="tx1"/>
                </a:solidFill>
                <a:latin typeface="Cambria" panose="02040503050406030204" pitchFamily="18" charset="0"/>
                <a:ea typeface="Cambria" panose="02040503050406030204" pitchFamily="18" charset="0"/>
              </a:rPr>
              <a:t>aprobarea</a:t>
            </a:r>
            <a:r>
              <a:rPr lang="en-US" sz="1200" dirty="0">
                <a:solidFill>
                  <a:schemeClr val="tx1"/>
                </a:solidFill>
                <a:latin typeface="Cambria" panose="02040503050406030204" pitchFamily="18" charset="0"/>
                <a:ea typeface="Cambria" panose="02040503050406030204" pitchFamily="18" charset="0"/>
              </a:rPr>
              <a:t> </a:t>
            </a:r>
            <a:r>
              <a:rPr lang="en-US" sz="1200" i="1" dirty="0" err="1">
                <a:solidFill>
                  <a:schemeClr val="tx1"/>
                </a:solidFill>
                <a:latin typeface="Cambria" panose="02040503050406030204" pitchFamily="18" charset="0"/>
                <a:ea typeface="Cambria" panose="02040503050406030204" pitchFamily="18" charset="0"/>
              </a:rPr>
              <a:t>Metodologiei-cadru</a:t>
            </a:r>
            <a:r>
              <a:rPr lang="en-US" sz="1200" i="1" dirty="0">
                <a:solidFill>
                  <a:schemeClr val="tx1"/>
                </a:solidFill>
                <a:latin typeface="Cambria" panose="02040503050406030204" pitchFamily="18" charset="0"/>
                <a:ea typeface="Cambria" panose="02040503050406030204" pitchFamily="18" charset="0"/>
              </a:rPr>
              <a:t> de </a:t>
            </a:r>
            <a:r>
              <a:rPr lang="en-US" sz="1200" i="1" dirty="0" err="1">
                <a:solidFill>
                  <a:schemeClr val="tx1"/>
                </a:solidFill>
                <a:latin typeface="Cambria" panose="02040503050406030204" pitchFamily="18" charset="0"/>
                <a:ea typeface="Cambria" panose="02040503050406030204" pitchFamily="18" charset="0"/>
              </a:rPr>
              <a:t>acordare</a:t>
            </a:r>
            <a:r>
              <a:rPr lang="en-US" sz="1200" i="1" dirty="0">
                <a:solidFill>
                  <a:schemeClr val="tx1"/>
                </a:solidFill>
                <a:latin typeface="Cambria" panose="02040503050406030204" pitchFamily="18" charset="0"/>
                <a:ea typeface="Cambria" panose="02040503050406030204" pitchFamily="18" charset="0"/>
              </a:rPr>
              <a:t> a </a:t>
            </a:r>
            <a:r>
              <a:rPr lang="en-US" sz="1200" i="1" dirty="0" err="1">
                <a:solidFill>
                  <a:schemeClr val="tx1"/>
                </a:solidFill>
                <a:latin typeface="Cambria" panose="02040503050406030204" pitchFamily="18" charset="0"/>
                <a:ea typeface="Cambria" panose="02040503050406030204" pitchFamily="18" charset="0"/>
              </a:rPr>
              <a:t>burselor</a:t>
            </a:r>
            <a:endParaRPr lang="ro-RO" sz="1200" i="1" dirty="0">
              <a:solidFill>
                <a:schemeClr val="tx1"/>
              </a:solidFill>
              <a:latin typeface="Cambria" panose="02040503050406030204" pitchFamily="18" charset="0"/>
              <a:ea typeface="Cambria" panose="02040503050406030204" pitchFamily="18" charset="0"/>
            </a:endParaRPr>
          </a:p>
          <a:p>
            <a:pPr algn="just"/>
            <a:r>
              <a:rPr lang="en-US" sz="1200" b="1" dirty="0">
                <a:latin typeface="Cambria" panose="02040503050406030204" pitchFamily="18" charset="0"/>
                <a:ea typeface="Cambria" panose="02040503050406030204" pitchFamily="18" charset="0"/>
              </a:rPr>
              <a:t>ORDIN nr. 6478</a:t>
            </a:r>
            <a:r>
              <a:rPr lang="ro-RO" sz="1200" b="1" dirty="0">
                <a:latin typeface="Cambria" panose="02040503050406030204" pitchFamily="18" charset="0"/>
                <a:ea typeface="Cambria" panose="02040503050406030204" pitchFamily="18" charset="0"/>
              </a:rPr>
              <a:t>/ </a:t>
            </a:r>
            <a:r>
              <a:rPr lang="en-US" sz="1200" b="1" dirty="0">
                <a:latin typeface="Cambria" panose="02040503050406030204" pitchFamily="18" charset="0"/>
                <a:ea typeface="Cambria" panose="02040503050406030204" pitchFamily="18" charset="0"/>
              </a:rPr>
              <a:t>30</a:t>
            </a:r>
            <a:r>
              <a:rPr lang="ro-RO" sz="1200" b="1" dirty="0">
                <a:latin typeface="Cambria" panose="02040503050406030204" pitchFamily="18" charset="0"/>
                <a:ea typeface="Cambria" panose="02040503050406030204" pitchFamily="18" charset="0"/>
              </a:rPr>
              <a:t>.08.</a:t>
            </a:r>
            <a:r>
              <a:rPr lang="en-US" sz="1200" b="1" dirty="0">
                <a:latin typeface="Cambria" panose="02040503050406030204" pitchFamily="18" charset="0"/>
                <a:ea typeface="Cambria" panose="02040503050406030204" pitchFamily="18" charset="0"/>
              </a:rPr>
              <a:t>2024</a:t>
            </a:r>
            <a:r>
              <a:rPr lang="ro-RO" sz="1200" b="1" dirty="0">
                <a:latin typeface="Cambria" panose="02040503050406030204" pitchFamily="18" charset="0"/>
                <a:ea typeface="Cambria" panose="02040503050406030204" pitchFamily="18" charset="0"/>
              </a:rPr>
              <a:t> </a:t>
            </a:r>
            <a:r>
              <a:rPr lang="en-US" sz="1200" dirty="0">
                <a:latin typeface="Cambria" panose="02040503050406030204" pitchFamily="18" charset="0"/>
                <a:ea typeface="Cambria" panose="02040503050406030204" pitchFamily="18" charset="0"/>
              </a:rPr>
              <a:t>de </a:t>
            </a:r>
            <a:r>
              <a:rPr lang="en-US" sz="1200" dirty="0" err="1">
                <a:latin typeface="Cambria" panose="02040503050406030204" pitchFamily="18" charset="0"/>
                <a:ea typeface="Cambria" panose="02040503050406030204" pitchFamily="18" charset="0"/>
              </a:rPr>
              <a:t>aprobare</a:t>
            </a:r>
            <a:r>
              <a:rPr lang="en-US" sz="1200" dirty="0">
                <a:latin typeface="Cambria" panose="02040503050406030204" pitchFamily="18" charset="0"/>
                <a:ea typeface="Cambria" panose="02040503050406030204" pitchFamily="18" charset="0"/>
              </a:rPr>
              <a:t> a </a:t>
            </a:r>
            <a:r>
              <a:rPr lang="en-US" sz="1200" i="1" dirty="0" err="1">
                <a:latin typeface="Cambria" panose="02040503050406030204" pitchFamily="18" charset="0"/>
                <a:ea typeface="Cambria" panose="02040503050406030204" pitchFamily="18" charset="0"/>
              </a:rPr>
              <a:t>Metodologi</a:t>
            </a:r>
            <a:r>
              <a:rPr lang="ro-RO" sz="1200" i="1" dirty="0">
                <a:latin typeface="Cambria" panose="02040503050406030204" pitchFamily="18" charset="0"/>
                <a:ea typeface="Cambria" panose="02040503050406030204" pitchFamily="18" charset="0"/>
              </a:rPr>
              <a:t>ei </a:t>
            </a:r>
            <a:r>
              <a:rPr lang="en-US" sz="1200" i="1" dirty="0" err="1">
                <a:latin typeface="Cambria" panose="02040503050406030204" pitchFamily="18" charset="0"/>
                <a:ea typeface="Cambria" panose="02040503050406030204" pitchFamily="18" charset="0"/>
              </a:rPr>
              <a:t>privind</a:t>
            </a:r>
            <a:r>
              <a:rPr lang="en-US" sz="1200" i="1" dirty="0">
                <a:latin typeface="Cambria" panose="02040503050406030204" pitchFamily="18" charset="0"/>
                <a:ea typeface="Cambria" panose="02040503050406030204" pitchFamily="18" charset="0"/>
              </a:rPr>
              <a:t> </a:t>
            </a:r>
            <a:r>
              <a:rPr lang="en-US" sz="1200" i="1" dirty="0" err="1">
                <a:latin typeface="Cambria" panose="02040503050406030204" pitchFamily="18" charset="0"/>
                <a:ea typeface="Cambria" panose="02040503050406030204" pitchFamily="18" charset="0"/>
              </a:rPr>
              <a:t>portofoliul</a:t>
            </a:r>
            <a:r>
              <a:rPr lang="en-US" sz="1200" i="1" dirty="0">
                <a:latin typeface="Cambria" panose="02040503050406030204" pitchFamily="18" charset="0"/>
                <a:ea typeface="Cambria" panose="02040503050406030204" pitchFamily="18" charset="0"/>
              </a:rPr>
              <a:t> </a:t>
            </a:r>
            <a:r>
              <a:rPr lang="en-US" sz="1200" i="1" dirty="0" err="1">
                <a:latin typeface="Cambria" panose="02040503050406030204" pitchFamily="18" charset="0"/>
                <a:ea typeface="Cambria" panose="02040503050406030204" pitchFamily="18" charset="0"/>
              </a:rPr>
              <a:t>educațional</a:t>
            </a:r>
            <a:r>
              <a:rPr lang="en-US" sz="1200" i="1" dirty="0">
                <a:latin typeface="Cambria" panose="02040503050406030204" pitchFamily="18" charset="0"/>
                <a:ea typeface="Cambria" panose="02040503050406030204" pitchFamily="18" charset="0"/>
              </a:rPr>
              <a:t> al </a:t>
            </a:r>
            <a:r>
              <a:rPr lang="en-US" sz="1200" i="1" dirty="0" err="1">
                <a:latin typeface="Cambria" panose="02040503050406030204" pitchFamily="18" charset="0"/>
                <a:ea typeface="Cambria" panose="02040503050406030204" pitchFamily="18" charset="0"/>
              </a:rPr>
              <a:t>preșcolarului</a:t>
            </a:r>
            <a:r>
              <a:rPr lang="en-US" sz="1200" i="1" dirty="0">
                <a:latin typeface="Cambria" panose="02040503050406030204" pitchFamily="18" charset="0"/>
                <a:ea typeface="Cambria" panose="02040503050406030204" pitchFamily="18" charset="0"/>
              </a:rPr>
              <a:t> </a:t>
            </a:r>
            <a:r>
              <a:rPr lang="en-US" sz="1200" i="1" dirty="0" err="1">
                <a:latin typeface="Cambria" panose="02040503050406030204" pitchFamily="18" charset="0"/>
                <a:ea typeface="Cambria" panose="02040503050406030204" pitchFamily="18" charset="0"/>
              </a:rPr>
              <a:t>și</a:t>
            </a:r>
            <a:r>
              <a:rPr lang="en-US" sz="1200" i="1" dirty="0">
                <a:latin typeface="Cambria" panose="02040503050406030204" pitchFamily="18" charset="0"/>
                <a:ea typeface="Cambria" panose="02040503050406030204" pitchFamily="18" charset="0"/>
              </a:rPr>
              <a:t> al </a:t>
            </a:r>
            <a:r>
              <a:rPr lang="en-US" sz="1200" i="1" dirty="0" err="1">
                <a:latin typeface="Cambria" panose="02040503050406030204" pitchFamily="18" charset="0"/>
                <a:ea typeface="Cambria" panose="02040503050406030204" pitchFamily="18" charset="0"/>
              </a:rPr>
              <a:t>elevului</a:t>
            </a:r>
            <a:r>
              <a:rPr lang="en-US" sz="1200" i="1" dirty="0">
                <a:latin typeface="Cambria" panose="02040503050406030204" pitchFamily="18" charset="0"/>
                <a:ea typeface="Cambria" panose="02040503050406030204" pitchFamily="18" charset="0"/>
              </a:rPr>
              <a:t> din </a:t>
            </a:r>
            <a:r>
              <a:rPr lang="en-US" sz="1200" i="1" dirty="0" err="1">
                <a:latin typeface="Cambria" panose="02040503050406030204" pitchFamily="18" charset="0"/>
                <a:ea typeface="Cambria" panose="02040503050406030204" pitchFamily="18" charset="0"/>
              </a:rPr>
              <a:t>învățământul</a:t>
            </a:r>
            <a:r>
              <a:rPr lang="en-US" sz="1200" i="1" dirty="0">
                <a:latin typeface="Cambria" panose="02040503050406030204" pitchFamily="18" charset="0"/>
                <a:ea typeface="Cambria" panose="02040503050406030204" pitchFamily="18" charset="0"/>
              </a:rPr>
              <a:t> </a:t>
            </a:r>
            <a:r>
              <a:rPr lang="en-US" sz="1200" i="1" dirty="0" err="1">
                <a:latin typeface="Cambria" panose="02040503050406030204" pitchFamily="18" charset="0"/>
                <a:ea typeface="Cambria" panose="02040503050406030204" pitchFamily="18" charset="0"/>
              </a:rPr>
              <a:t>preuniversitar</a:t>
            </a:r>
            <a:endParaRPr lang="ro-RO" sz="1200" i="1" dirty="0">
              <a:latin typeface="Cambria" panose="02040503050406030204" pitchFamily="18" charset="0"/>
              <a:ea typeface="Cambria" panose="02040503050406030204" pitchFamily="18" charset="0"/>
            </a:endParaRPr>
          </a:p>
          <a:p>
            <a:pPr algn="just"/>
            <a:endParaRPr lang="en-US" i="1" dirty="0">
              <a:solidFill>
                <a:schemeClr val="tx1"/>
              </a:solidFill>
              <a:latin typeface="Cambria" panose="02040503050406030204" pitchFamily="18" charset="0"/>
              <a:ea typeface="Cambria" panose="02040503050406030204" pitchFamily="18" charset="0"/>
            </a:endParaRPr>
          </a:p>
        </p:txBody>
      </p:sp>
      <p:sp>
        <p:nvSpPr>
          <p:cNvPr id="6" name="Text Placeholder 5"/>
          <p:cNvSpPr>
            <a:spLocks noGrp="1"/>
          </p:cNvSpPr>
          <p:nvPr>
            <p:ph type="body" sz="quarter" idx="3"/>
          </p:nvPr>
        </p:nvSpPr>
        <p:spPr>
          <a:xfrm>
            <a:off x="4274251" y="2157985"/>
            <a:ext cx="3548948" cy="548640"/>
          </a:xfrm>
        </p:spPr>
        <p:txBody>
          <a:bodyPr/>
          <a:lstStyle/>
          <a:p>
            <a:r>
              <a:rPr lang="ro-RO" b="1" dirty="0">
                <a:latin typeface="Cambria" panose="02040503050406030204" pitchFamily="18" charset="0"/>
                <a:ea typeface="Cambria" panose="02040503050406030204" pitchFamily="18" charset="0"/>
              </a:rPr>
              <a:t>Legislație</a:t>
            </a:r>
            <a:r>
              <a:rPr lang="ro-RO" dirty="0"/>
              <a:t> </a:t>
            </a:r>
            <a:r>
              <a:rPr lang="ro-RO" b="1" dirty="0">
                <a:latin typeface="Cambria" panose="02040503050406030204" pitchFamily="18" charset="0"/>
                <a:ea typeface="Cambria" panose="02040503050406030204" pitchFamily="18" charset="0"/>
              </a:rPr>
              <a:t>specifică</a:t>
            </a:r>
            <a:endParaRPr lang="en-US" b="1" dirty="0">
              <a:latin typeface="Cambria" panose="02040503050406030204" pitchFamily="18" charset="0"/>
              <a:ea typeface="Cambria" panose="02040503050406030204" pitchFamily="18" charset="0"/>
            </a:endParaRPr>
          </a:p>
        </p:txBody>
      </p:sp>
      <p:sp>
        <p:nvSpPr>
          <p:cNvPr id="12" name="AutoShape 4" descr="Cât de devreme trebuie să înceapă învăţarea unei limbi străine?"/>
          <p:cNvSpPr>
            <a:spLocks noGrp="1" noChangeAspect="1" noChangeArrowheads="1"/>
          </p:cNvSpPr>
          <p:nvPr>
            <p:ph type="body" sz="half" idx="19"/>
          </p:nvPr>
        </p:nvSpPr>
        <p:spPr bwMode="auto">
          <a:xfrm>
            <a:off x="3936013" y="2706625"/>
            <a:ext cx="4019267" cy="392277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pPr algn="just"/>
            <a:endParaRPr lang="ro-RO" sz="900" dirty="0">
              <a:latin typeface="Cambria" panose="02040503050406030204" pitchFamily="18" charset="0"/>
              <a:ea typeface="Cambria" panose="02040503050406030204" pitchFamily="18" charset="0"/>
            </a:endParaRPr>
          </a:p>
          <a:p>
            <a:pPr algn="just">
              <a:lnSpc>
                <a:spcPct val="110000"/>
              </a:lnSpc>
            </a:pPr>
            <a:r>
              <a:rPr lang="ro-RO" sz="1200" b="1" dirty="0">
                <a:solidFill>
                  <a:schemeClr val="tx1"/>
                </a:solidFill>
                <a:latin typeface="Cambria" panose="02040503050406030204" pitchFamily="18" charset="0"/>
                <a:ea typeface="Cambria" panose="02040503050406030204" pitchFamily="18" charset="0"/>
              </a:rPr>
              <a:t>ORDIN </a:t>
            </a:r>
            <a:r>
              <a:rPr lang="ro-RO" sz="1200" b="1" dirty="0">
                <a:solidFill>
                  <a:schemeClr val="tx1"/>
                </a:solidFill>
                <a:latin typeface="Cambria" panose="02040503050406030204" pitchFamily="18" charset="0"/>
                <a:ea typeface="Cambria" panose="02040503050406030204" pitchFamily="18" charset="0"/>
                <a:cs typeface="Tahoma" panose="020B0604030504040204" pitchFamily="34" charset="0"/>
              </a:rPr>
              <a:t>nr</a:t>
            </a:r>
            <a:r>
              <a:rPr lang="ro-RO" sz="1200" b="1" dirty="0">
                <a:solidFill>
                  <a:schemeClr val="tx1"/>
                </a:solidFill>
                <a:latin typeface="Cambria" panose="02040503050406030204" pitchFamily="18" charset="0"/>
                <a:ea typeface="Cambria" panose="02040503050406030204" pitchFamily="18" charset="0"/>
              </a:rPr>
              <a:t>.</a:t>
            </a:r>
            <a:r>
              <a:rPr lang="ro-RO" sz="1200" i="1" dirty="0">
                <a:solidFill>
                  <a:schemeClr val="tx1"/>
                </a:solidFill>
                <a:latin typeface="Cambria" panose="02040503050406030204" pitchFamily="18" charset="0"/>
                <a:ea typeface="Cambria" panose="02040503050406030204" pitchFamily="18" charset="0"/>
              </a:rPr>
              <a:t>. </a:t>
            </a:r>
            <a:r>
              <a:rPr lang="ro-RO" sz="1200" b="1" dirty="0">
                <a:solidFill>
                  <a:schemeClr val="tx1"/>
                </a:solidFill>
                <a:latin typeface="Cambria" panose="02040503050406030204" pitchFamily="18" charset="0"/>
                <a:ea typeface="Cambria" panose="02040503050406030204" pitchFamily="18" charset="0"/>
              </a:rPr>
              <a:t>4.797/2017</a:t>
            </a:r>
            <a:r>
              <a:rPr lang="ro-RO" sz="1200" dirty="0">
                <a:solidFill>
                  <a:schemeClr val="tx1"/>
                </a:solidFill>
                <a:latin typeface="Cambria" panose="02040503050406030204" pitchFamily="18" charset="0"/>
                <a:ea typeface="Cambria" panose="02040503050406030204" pitchFamily="18" charset="0"/>
              </a:rPr>
              <a:t> privind Regulamentul-cadru de organizare și funcționare a claselor cu predare a unei limbi moderne în regim intensiv, respectiv bilingv în unitățile de învățământ preuniversitar</a:t>
            </a:r>
            <a:r>
              <a:rPr lang="en-US" sz="1200" dirty="0">
                <a:solidFill>
                  <a:schemeClr val="tx1"/>
                </a:solidFill>
                <a:latin typeface="Cambria" panose="02040503050406030204" pitchFamily="18" charset="0"/>
                <a:ea typeface="Cambria" panose="02040503050406030204" pitchFamily="18" charset="0"/>
              </a:rPr>
              <a:t>, cu </a:t>
            </a:r>
            <a:r>
              <a:rPr lang="en-US" sz="1200" dirty="0" err="1">
                <a:solidFill>
                  <a:schemeClr val="tx1"/>
                </a:solidFill>
                <a:latin typeface="Cambria" panose="02040503050406030204" pitchFamily="18" charset="0"/>
                <a:ea typeface="Cambria" panose="02040503050406030204" pitchFamily="18" charset="0"/>
              </a:rPr>
              <a:t>modific</a:t>
            </a:r>
            <a:r>
              <a:rPr lang="ro-RO" sz="1200" dirty="0">
                <a:solidFill>
                  <a:schemeClr val="tx1"/>
                </a:solidFill>
                <a:latin typeface="Cambria" panose="02040503050406030204" pitchFamily="18" charset="0"/>
                <a:ea typeface="Cambria" panose="02040503050406030204" pitchFamily="18" charset="0"/>
              </a:rPr>
              <a:t>ările și completările ulterioare</a:t>
            </a:r>
            <a:endParaRPr lang="ro-RO" sz="1200" b="1" dirty="0">
              <a:solidFill>
                <a:schemeClr val="tx1"/>
              </a:solidFill>
              <a:latin typeface="Cambria" panose="02040503050406030204" pitchFamily="18" charset="0"/>
              <a:ea typeface="Cambria" panose="02040503050406030204" pitchFamily="18" charset="0"/>
            </a:endParaRPr>
          </a:p>
          <a:p>
            <a:pPr algn="just">
              <a:lnSpc>
                <a:spcPct val="110000"/>
              </a:lnSpc>
            </a:pPr>
            <a:r>
              <a:rPr lang="ro-RO" sz="1200" b="1" dirty="0">
                <a:latin typeface="Cambria" panose="02040503050406030204" pitchFamily="18" charset="0"/>
                <a:ea typeface="Cambria" panose="02040503050406030204" pitchFamily="18" charset="0"/>
              </a:rPr>
              <a:t>ORDIN nr. </a:t>
            </a:r>
            <a:r>
              <a:rPr lang="en-US" sz="1200" b="1" dirty="0">
                <a:latin typeface="Cambria" panose="02040503050406030204" pitchFamily="18" charset="0"/>
                <a:ea typeface="Cambria" panose="02040503050406030204" pitchFamily="18" charset="0"/>
              </a:rPr>
              <a:t>5460</a:t>
            </a:r>
            <a:r>
              <a:rPr lang="ro-RO" sz="1200" b="1" dirty="0">
                <a:latin typeface="Cambria" panose="02040503050406030204" pitchFamily="18" charset="0"/>
                <a:ea typeface="Cambria" panose="02040503050406030204" pitchFamily="18" charset="0"/>
              </a:rPr>
              <a:t>/</a:t>
            </a:r>
            <a:r>
              <a:rPr lang="en-US" sz="1200" b="1" dirty="0">
                <a:latin typeface="Cambria" panose="02040503050406030204" pitchFamily="18" charset="0"/>
                <a:ea typeface="Cambria" panose="02040503050406030204" pitchFamily="18" charset="0"/>
              </a:rPr>
              <a:t>2020</a:t>
            </a:r>
            <a:r>
              <a:rPr lang="ro-RO" sz="1200" b="1"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privind</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aprobarea</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Metodologiei</a:t>
            </a:r>
            <a:r>
              <a:rPr lang="en-US" sz="1200" dirty="0">
                <a:latin typeface="Cambria" panose="02040503050406030204" pitchFamily="18" charset="0"/>
                <a:ea typeface="Cambria" panose="02040503050406030204" pitchFamily="18" charset="0"/>
              </a:rPr>
              <a:t> de </a:t>
            </a:r>
            <a:r>
              <a:rPr lang="en-US" sz="1200" dirty="0" err="1">
                <a:latin typeface="Cambria" panose="02040503050406030204" pitchFamily="18" charset="0"/>
                <a:ea typeface="Cambria" panose="02040503050406030204" pitchFamily="18" charset="0"/>
              </a:rPr>
              <a:t>organizare</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şi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desfăşurare</a:t>
            </a:r>
            <a:r>
              <a:rPr lang="en-US" sz="1200" dirty="0">
                <a:latin typeface="Cambria" panose="02040503050406030204" pitchFamily="18" charset="0"/>
                <a:ea typeface="Cambria" panose="02040503050406030204" pitchFamily="18" charset="0"/>
              </a:rPr>
              <a:t> a </a:t>
            </a:r>
            <a:r>
              <a:rPr lang="en-US" sz="1200" dirty="0" err="1">
                <a:latin typeface="Cambria" panose="02040503050406030204" pitchFamily="18" charset="0"/>
                <a:ea typeface="Cambria" panose="02040503050406030204" pitchFamily="18" charset="0"/>
              </a:rPr>
              <a:t>examenului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pentru</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obţinerea</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atestatului</a:t>
            </a:r>
            <a:r>
              <a:rPr lang="en-US" sz="1200" dirty="0">
                <a:latin typeface="Cambria" panose="02040503050406030204" pitchFamily="18" charset="0"/>
                <a:ea typeface="Cambria" panose="02040503050406030204" pitchFamily="18" charset="0"/>
              </a:rPr>
              <a:t> de </a:t>
            </a:r>
            <a:r>
              <a:rPr lang="en-US" sz="1200" dirty="0" err="1">
                <a:latin typeface="Cambria" panose="02040503050406030204" pitchFamily="18" charset="0"/>
                <a:ea typeface="Cambria" panose="02040503050406030204" pitchFamily="18" charset="0"/>
              </a:rPr>
              <a:t>competenţă</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lingvistică</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pentru</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absolvenţii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claselor</a:t>
            </a:r>
            <a:r>
              <a:rPr lang="en-US" sz="1200" dirty="0">
                <a:latin typeface="Cambria" panose="02040503050406030204" pitchFamily="18" charset="0"/>
                <a:ea typeface="Cambria" panose="02040503050406030204" pitchFamily="18" charset="0"/>
              </a:rPr>
              <a:t> cu </a:t>
            </a:r>
            <a:r>
              <a:rPr lang="en-US" sz="1200" dirty="0" err="1">
                <a:latin typeface="Cambria" panose="02040503050406030204" pitchFamily="18" charset="0"/>
                <a:ea typeface="Cambria" panose="02040503050406030204" pitchFamily="18" charset="0"/>
              </a:rPr>
              <a:t>studiu</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intensiv</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şi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bilingv</a:t>
            </a:r>
            <a:r>
              <a:rPr lang="en-US" sz="1200" dirty="0">
                <a:latin typeface="Cambria" panose="02040503050406030204" pitchFamily="18" charset="0"/>
                <a:ea typeface="Cambria" panose="02040503050406030204" pitchFamily="18" charset="0"/>
              </a:rPr>
              <a:t> al </a:t>
            </a:r>
            <a:r>
              <a:rPr lang="en-US" sz="1200" dirty="0" err="1">
                <a:latin typeface="Cambria" panose="02040503050406030204" pitchFamily="18" charset="0"/>
                <a:ea typeface="Cambria" panose="02040503050406030204" pitchFamily="18" charset="0"/>
              </a:rPr>
              <a:t>unei</a:t>
            </a:r>
            <a:r>
              <a:rPr lang="en-US" sz="1200" dirty="0">
                <a:latin typeface="Cambria" panose="02040503050406030204" pitchFamily="18" charset="0"/>
                <a:ea typeface="Cambria" panose="02040503050406030204" pitchFamily="18" charset="0"/>
              </a:rPr>
              <a:t> limbi </a:t>
            </a:r>
            <a:r>
              <a:rPr lang="en-US" sz="1200" dirty="0" err="1">
                <a:latin typeface="Cambria" panose="02040503050406030204" pitchFamily="18" charset="0"/>
                <a:ea typeface="Cambria" panose="02040503050406030204" pitchFamily="18" charset="0"/>
              </a:rPr>
              <a:t>moderne</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şi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pentru</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absolvenţii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claselor</a:t>
            </a:r>
            <a:r>
              <a:rPr lang="en-US" sz="1200" dirty="0">
                <a:latin typeface="Cambria" panose="02040503050406030204" pitchFamily="18" charset="0"/>
                <a:ea typeface="Cambria" panose="02040503050406030204" pitchFamily="18" charset="0"/>
              </a:rPr>
              <a:t> cu </a:t>
            </a:r>
            <a:r>
              <a:rPr lang="en-US" sz="1200" dirty="0" err="1">
                <a:latin typeface="Cambria" panose="02040503050406030204" pitchFamily="18" charset="0"/>
                <a:ea typeface="Cambria" panose="02040503050406030204" pitchFamily="18" charset="0"/>
              </a:rPr>
              <a:t>predare</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în</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limbile</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minorităţilor</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precum</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şi</a:t>
            </a:r>
            <a:r>
              <a:rPr lang="en-US" sz="1200" dirty="0">
                <a:latin typeface="Cambria" panose="02040503050406030204" pitchFamily="18" charset="0"/>
                <a:ea typeface="Cambria" panose="02040503050406030204" pitchFamily="18" charset="0"/>
              </a:rPr>
              <a:t> a </a:t>
            </a:r>
            <a:r>
              <a:rPr lang="en-US" sz="1200" dirty="0" err="1">
                <a:latin typeface="Cambria" panose="02040503050406030204" pitchFamily="18" charset="0"/>
                <a:ea typeface="Cambria" panose="02040503050406030204" pitchFamily="18" charset="0"/>
              </a:rPr>
              <a:t>atestatului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pentru</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predarea</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unei</a:t>
            </a:r>
            <a:r>
              <a:rPr lang="en-US" sz="1200" dirty="0">
                <a:latin typeface="Cambria" panose="02040503050406030204" pitchFamily="18" charset="0"/>
                <a:ea typeface="Cambria" panose="02040503050406030204" pitchFamily="18" charset="0"/>
              </a:rPr>
              <a:t> limbi </a:t>
            </a:r>
            <a:r>
              <a:rPr lang="en-US" sz="1200" dirty="0" err="1">
                <a:latin typeface="Cambria" panose="02040503050406030204" pitchFamily="18" charset="0"/>
                <a:ea typeface="Cambria" panose="02040503050406030204" pitchFamily="18" charset="0"/>
              </a:rPr>
              <a:t>moderne</a:t>
            </a:r>
            <a:r>
              <a:rPr lang="en-US" sz="1200" dirty="0">
                <a:latin typeface="Cambria" panose="02040503050406030204" pitchFamily="18" charset="0"/>
                <a:ea typeface="Cambria" panose="02040503050406030204" pitchFamily="18" charset="0"/>
              </a:rPr>
              <a:t> la </a:t>
            </a:r>
            <a:r>
              <a:rPr lang="en-US" sz="1200" dirty="0" err="1">
                <a:latin typeface="Cambria" panose="02040503050406030204" pitchFamily="18" charset="0"/>
                <a:ea typeface="Cambria" panose="02040503050406030204" pitchFamily="18" charset="0"/>
              </a:rPr>
              <a:t>grupe</a:t>
            </a:r>
            <a:r>
              <a:rPr lang="en-US" sz="1200" dirty="0">
                <a:latin typeface="Cambria" panose="02040503050406030204" pitchFamily="18" charset="0"/>
                <a:ea typeface="Cambria" panose="02040503050406030204" pitchFamily="18" charset="0"/>
              </a:rPr>
              <a:t>/</a:t>
            </a:r>
            <a:r>
              <a:rPr lang="en-US" sz="1200" dirty="0" err="1">
                <a:latin typeface="Cambria" panose="02040503050406030204" pitchFamily="18" charset="0"/>
                <a:ea typeface="Cambria" panose="02040503050406030204" pitchFamily="18" charset="0"/>
              </a:rPr>
              <a:t>clase</a:t>
            </a:r>
            <a:r>
              <a:rPr lang="en-US" sz="1200" dirty="0">
                <a:latin typeface="Cambria" panose="02040503050406030204" pitchFamily="18" charset="0"/>
                <a:ea typeface="Cambria" panose="02040503050406030204" pitchFamily="18" charset="0"/>
              </a:rPr>
              <a:t> din </a:t>
            </a:r>
            <a:r>
              <a:rPr lang="en-US" sz="1200" dirty="0" err="1">
                <a:latin typeface="Cambria" panose="02040503050406030204" pitchFamily="18" charset="0"/>
                <a:ea typeface="Cambria" panose="02040503050406030204" pitchFamily="18" charset="0"/>
              </a:rPr>
              <a:t>învăţământul</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preşcolar</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şi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primar</a:t>
            </a:r>
            <a:r>
              <a:rPr lang="en-US" sz="1200" dirty="0">
                <a:latin typeface="Cambria" panose="02040503050406030204" pitchFamily="18" charset="0"/>
                <a:ea typeface="Cambria" panose="02040503050406030204" pitchFamily="18" charset="0"/>
              </a:rPr>
              <a:t> de </a:t>
            </a:r>
            <a:r>
              <a:rPr lang="en-US" sz="1200" dirty="0" err="1">
                <a:latin typeface="Cambria" panose="02040503050406030204" pitchFamily="18" charset="0"/>
                <a:ea typeface="Cambria" panose="02040503050406030204" pitchFamily="18" charset="0"/>
              </a:rPr>
              <a:t>către</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absolvenţii</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claselor</a:t>
            </a:r>
            <a:r>
              <a:rPr lang="en-US" sz="1200" dirty="0">
                <a:latin typeface="Cambria" panose="02040503050406030204" pitchFamily="18" charset="0"/>
                <a:ea typeface="Cambria" panose="02040503050406030204" pitchFamily="18" charset="0"/>
              </a:rPr>
              <a:t> cu </a:t>
            </a:r>
            <a:r>
              <a:rPr lang="en-US" sz="1200" dirty="0" err="1">
                <a:latin typeface="Cambria" panose="02040503050406030204" pitchFamily="18" charset="0"/>
                <a:ea typeface="Cambria" panose="02040503050406030204" pitchFamily="18" charset="0"/>
              </a:rPr>
              <a:t>profil</a:t>
            </a:r>
            <a:r>
              <a:rPr lang="en-US" sz="1200" dirty="0">
                <a:latin typeface="Cambria" panose="02040503050406030204" pitchFamily="18" charset="0"/>
                <a:ea typeface="Cambria" panose="02040503050406030204" pitchFamily="18" charset="0"/>
              </a:rPr>
              <a:t> pedagogic, </a:t>
            </a:r>
            <a:r>
              <a:rPr lang="en-US" sz="1200" dirty="0" err="1">
                <a:latin typeface="Cambria" panose="02040503050406030204" pitchFamily="18" charset="0"/>
                <a:ea typeface="Cambria" panose="02040503050406030204" pitchFamily="18" charset="0"/>
              </a:rPr>
              <a:t>specializarea</a:t>
            </a:r>
            <a:r>
              <a:rPr lang="en-US"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învăţător</a:t>
            </a:r>
            <a:r>
              <a:rPr lang="ro-RO" sz="1200" dirty="0">
                <a:latin typeface="Cambria" panose="02040503050406030204" pitchFamily="18" charset="0"/>
                <a:ea typeface="Cambria" panose="02040503050406030204" pitchFamily="18" charset="0"/>
              </a:rPr>
              <a:t> –</a:t>
            </a:r>
            <a:r>
              <a:rPr lang="en-US" sz="1200" dirty="0" err="1">
                <a:latin typeface="Cambria" panose="02040503050406030204" pitchFamily="18" charset="0"/>
                <a:ea typeface="Cambria" panose="02040503050406030204" pitchFamily="18" charset="0"/>
              </a:rPr>
              <a:t>educatoare</a:t>
            </a:r>
            <a:endParaRPr lang="ro-RO" sz="1200" dirty="0">
              <a:latin typeface="Cambria" panose="02040503050406030204" pitchFamily="18" charset="0"/>
              <a:ea typeface="Cambria" panose="02040503050406030204" pitchFamily="18" charset="0"/>
            </a:endParaRPr>
          </a:p>
        </p:txBody>
      </p:sp>
      <p:sp>
        <p:nvSpPr>
          <p:cNvPr id="9" name="Text Placeholder 8"/>
          <p:cNvSpPr>
            <a:spLocks noGrp="1"/>
          </p:cNvSpPr>
          <p:nvPr>
            <p:ph type="body" sz="quarter" idx="13"/>
          </p:nvPr>
        </p:nvSpPr>
        <p:spPr>
          <a:xfrm>
            <a:off x="8049732" y="2520814"/>
            <a:ext cx="3525466" cy="185811"/>
          </a:xfrm>
        </p:spPr>
        <p:txBody>
          <a:bodyPr/>
          <a:lstStyle/>
          <a:p>
            <a:r>
              <a:rPr lang="ro-RO" b="1" dirty="0">
                <a:latin typeface="Cambria" panose="02040503050406030204" pitchFamily="18" charset="0"/>
                <a:ea typeface="Cambria" panose="02040503050406030204" pitchFamily="18" charset="0"/>
              </a:rPr>
              <a:t>Modificări legislative</a:t>
            </a:r>
            <a:endParaRPr lang="en-US" b="1" dirty="0">
              <a:latin typeface="Cambria" panose="02040503050406030204" pitchFamily="18" charset="0"/>
              <a:ea typeface="Cambria" panose="02040503050406030204" pitchFamily="18" charset="0"/>
            </a:endParaRPr>
          </a:p>
        </p:txBody>
      </p:sp>
      <p:sp>
        <p:nvSpPr>
          <p:cNvPr id="11" name="Text Placeholder 10"/>
          <p:cNvSpPr>
            <a:spLocks noGrp="1"/>
          </p:cNvSpPr>
          <p:nvPr>
            <p:ph type="body" sz="half" idx="20"/>
          </p:nvPr>
        </p:nvSpPr>
        <p:spPr>
          <a:xfrm>
            <a:off x="8049731" y="2929631"/>
            <a:ext cx="3810037" cy="3289051"/>
          </a:xfrm>
        </p:spPr>
        <p:txBody>
          <a:bodyPr>
            <a:normAutofit fontScale="92500" lnSpcReduction="20000"/>
          </a:bodyPr>
          <a:lstStyle/>
          <a:p>
            <a:pPr algn="just"/>
            <a:r>
              <a:rPr lang="ro-RO" sz="1300" b="1" dirty="0">
                <a:solidFill>
                  <a:schemeClr val="tx1"/>
                </a:solidFill>
                <a:latin typeface="Cambria" panose="02040503050406030204" pitchFamily="18" charset="0"/>
                <a:ea typeface="Cambria" panose="02040503050406030204" pitchFamily="18" charset="0"/>
              </a:rPr>
              <a:t>ORDIN nr. 6481/30.08.2024 </a:t>
            </a:r>
            <a:r>
              <a:rPr lang="en-US" sz="1300" dirty="0">
                <a:solidFill>
                  <a:schemeClr val="tx1"/>
                </a:solidFill>
                <a:latin typeface="Cambria" panose="02040503050406030204" pitchFamily="18" charset="0"/>
                <a:ea typeface="Cambria" panose="02040503050406030204" pitchFamily="18" charset="0"/>
              </a:rPr>
              <a:t>p</a:t>
            </a:r>
            <a:r>
              <a:rPr lang="ro-RO" sz="1300" dirty="0">
                <a:solidFill>
                  <a:schemeClr val="tx1"/>
                </a:solidFill>
                <a:latin typeface="Cambria" panose="02040503050406030204" pitchFamily="18" charset="0"/>
                <a:ea typeface="Cambria" panose="02040503050406030204" pitchFamily="18" charset="0"/>
              </a:rPr>
              <a:t>rivind organizarea și desfășurarea examenului național de bacalaureat – 202</a:t>
            </a:r>
            <a:r>
              <a:rPr lang="en-US" sz="1300" dirty="0">
                <a:solidFill>
                  <a:schemeClr val="tx1"/>
                </a:solidFill>
                <a:latin typeface="Cambria" panose="02040503050406030204" pitchFamily="18" charset="0"/>
                <a:ea typeface="Cambria" panose="02040503050406030204" pitchFamily="18" charset="0"/>
              </a:rPr>
              <a:t>5</a:t>
            </a:r>
            <a:r>
              <a:rPr lang="ro-RO" sz="1300" dirty="0">
                <a:solidFill>
                  <a:schemeClr val="tx1"/>
                </a:solidFill>
                <a:latin typeface="Cambria" panose="02040503050406030204" pitchFamily="18" charset="0"/>
                <a:ea typeface="Cambria" panose="02040503050406030204" pitchFamily="18" charset="0"/>
              </a:rPr>
              <a:t> (Anexa 1 – Calendarul examenului național de bacalaureat - 2025, sesiunea iunie 2025 și sesiunea iulie-august 2025</a:t>
            </a:r>
            <a:r>
              <a:rPr lang="en-US" sz="1300" dirty="0">
                <a:solidFill>
                  <a:schemeClr val="tx1"/>
                </a:solidFill>
                <a:latin typeface="Cambria" panose="02040503050406030204" pitchFamily="18" charset="0"/>
                <a:ea typeface="Cambria" panose="02040503050406030204" pitchFamily="18" charset="0"/>
              </a:rPr>
              <a:t>;</a:t>
            </a:r>
            <a:r>
              <a:rPr lang="ro-RO" sz="1300" dirty="0">
                <a:solidFill>
                  <a:schemeClr val="tx1"/>
                </a:solidFill>
                <a:latin typeface="Cambria" panose="02040503050406030204" pitchFamily="18" charset="0"/>
                <a:ea typeface="Cambria" panose="02040503050406030204" pitchFamily="18" charset="0"/>
              </a:rPr>
              <a:t>  Anexa 2 – Calendarul privind simularea probelor scrise din cadrul exmenului național de bacalaureat – 2025)</a:t>
            </a:r>
          </a:p>
          <a:p>
            <a:pPr algn="just"/>
            <a:r>
              <a:rPr lang="ro-RO" sz="1300" b="1" dirty="0">
                <a:solidFill>
                  <a:schemeClr val="tx1"/>
                </a:solidFill>
                <a:latin typeface="Cambria" panose="02040503050406030204" pitchFamily="18" charset="0"/>
                <a:ea typeface="Cambria" panose="02040503050406030204" pitchFamily="18" charset="0"/>
              </a:rPr>
              <a:t>ORDIN nr. </a:t>
            </a:r>
            <a:r>
              <a:rPr lang="en-US" sz="1300" b="1" dirty="0">
                <a:solidFill>
                  <a:schemeClr val="tx1"/>
                </a:solidFill>
                <a:latin typeface="Cambria" panose="02040503050406030204" pitchFamily="18" charset="0"/>
                <a:ea typeface="Cambria" panose="02040503050406030204" pitchFamily="18" charset="0"/>
              </a:rPr>
              <a:t> </a:t>
            </a:r>
            <a:r>
              <a:rPr lang="ro-RO" sz="1300" b="1" dirty="0">
                <a:solidFill>
                  <a:schemeClr val="tx1"/>
                </a:solidFill>
                <a:latin typeface="Cambria" panose="02040503050406030204" pitchFamily="18" charset="0"/>
                <a:ea typeface="Cambria" panose="02040503050406030204" pitchFamily="18" charset="0"/>
              </a:rPr>
              <a:t>6480/30.08.2024</a:t>
            </a:r>
            <a:r>
              <a:rPr lang="en-US" sz="1300" b="1" dirty="0">
                <a:solidFill>
                  <a:schemeClr val="tx1"/>
                </a:solidFill>
                <a:latin typeface="Cambria" panose="02040503050406030204" pitchFamily="18" charset="0"/>
                <a:ea typeface="Cambria" panose="02040503050406030204" pitchFamily="18" charset="0"/>
              </a:rPr>
              <a:t> </a:t>
            </a:r>
            <a:r>
              <a:rPr lang="en-US" sz="1300" dirty="0">
                <a:solidFill>
                  <a:schemeClr val="tx1"/>
                </a:solidFill>
                <a:latin typeface="Cambria" panose="02040503050406030204" pitchFamily="18" charset="0"/>
                <a:ea typeface="Cambria" panose="02040503050406030204" pitchFamily="18" charset="0"/>
              </a:rPr>
              <a:t>p</a:t>
            </a:r>
            <a:r>
              <a:rPr lang="ro-RO" sz="1300" dirty="0">
                <a:solidFill>
                  <a:schemeClr val="tx1"/>
                </a:solidFill>
                <a:latin typeface="Cambria" panose="02040503050406030204" pitchFamily="18" charset="0"/>
                <a:ea typeface="Cambria" panose="02040503050406030204" pitchFamily="18" charset="0"/>
              </a:rPr>
              <a:t>rivind organizarea și desfășurarea admiterii în învățământul liceal </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pentru</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anul</a:t>
            </a:r>
            <a:r>
              <a:rPr lang="en-US" sz="1300" dirty="0">
                <a:solidFill>
                  <a:schemeClr val="tx1"/>
                </a:solidFill>
                <a:latin typeface="Cambria" panose="02040503050406030204" pitchFamily="18" charset="0"/>
                <a:ea typeface="Cambria" panose="02040503050406030204" pitchFamily="18" charset="0"/>
              </a:rPr>
              <a:t> </a:t>
            </a:r>
            <a:r>
              <a:rPr lang="ro-RO" sz="1300" dirty="0">
                <a:solidFill>
                  <a:schemeClr val="tx1"/>
                </a:solidFill>
                <a:latin typeface="Cambria" panose="02040503050406030204" pitchFamily="18" charset="0"/>
                <a:ea typeface="Cambria" panose="02040503050406030204" pitchFamily="18" charset="0"/>
              </a:rPr>
              <a:t>ș</a:t>
            </a:r>
            <a:r>
              <a:rPr lang="en-US" sz="1300" dirty="0" err="1">
                <a:solidFill>
                  <a:schemeClr val="tx1"/>
                </a:solidFill>
                <a:latin typeface="Cambria" panose="02040503050406030204" pitchFamily="18" charset="0"/>
                <a:ea typeface="Cambria" panose="02040503050406030204" pitchFamily="18" charset="0"/>
              </a:rPr>
              <a:t>colar</a:t>
            </a:r>
            <a:r>
              <a:rPr lang="en-US" sz="1300" dirty="0">
                <a:solidFill>
                  <a:schemeClr val="tx1"/>
                </a:solidFill>
                <a:latin typeface="Cambria" panose="02040503050406030204" pitchFamily="18" charset="0"/>
                <a:ea typeface="Cambria" panose="02040503050406030204" pitchFamily="18" charset="0"/>
              </a:rPr>
              <a:t> 2025-2026</a:t>
            </a:r>
            <a:endParaRPr lang="ro-RO" sz="1300" dirty="0">
              <a:solidFill>
                <a:schemeClr val="tx1"/>
              </a:solidFill>
              <a:latin typeface="Cambria" panose="02040503050406030204" pitchFamily="18" charset="0"/>
              <a:ea typeface="Cambria" panose="02040503050406030204" pitchFamily="18" charset="0"/>
            </a:endParaRPr>
          </a:p>
          <a:p>
            <a:pPr algn="just"/>
            <a:r>
              <a:rPr lang="ro-RO" sz="1300" b="1" dirty="0">
                <a:solidFill>
                  <a:schemeClr val="tx1"/>
                </a:solidFill>
                <a:latin typeface="Cambria" panose="02040503050406030204" pitchFamily="18" charset="0"/>
                <a:ea typeface="Cambria" panose="02040503050406030204" pitchFamily="18" charset="0"/>
              </a:rPr>
              <a:t>ORDIN nr.  6479/30.08.2024 </a:t>
            </a:r>
            <a:r>
              <a:rPr lang="en-US" sz="1300" dirty="0">
                <a:solidFill>
                  <a:schemeClr val="tx1"/>
                </a:solidFill>
                <a:latin typeface="Cambria" panose="02040503050406030204" pitchFamily="18" charset="0"/>
                <a:ea typeface="Cambria" panose="02040503050406030204" pitchFamily="18" charset="0"/>
              </a:rPr>
              <a:t>p</a:t>
            </a:r>
            <a:r>
              <a:rPr lang="ro-RO" sz="1300" dirty="0">
                <a:solidFill>
                  <a:schemeClr val="tx1"/>
                </a:solidFill>
                <a:latin typeface="Cambria" panose="02040503050406030204" pitchFamily="18" charset="0"/>
                <a:ea typeface="Cambria" panose="02040503050406030204" pitchFamily="18" charset="0"/>
              </a:rPr>
              <a:t>rivind organizarea și desfășurarea </a:t>
            </a:r>
            <a:r>
              <a:rPr lang="en-US" sz="1300" dirty="0">
                <a:solidFill>
                  <a:schemeClr val="tx1"/>
                </a:solidFill>
                <a:latin typeface="Cambria" panose="02040503050406030204" pitchFamily="18" charset="0"/>
                <a:ea typeface="Cambria" panose="02040503050406030204" pitchFamily="18" charset="0"/>
              </a:rPr>
              <a:t>e</a:t>
            </a:r>
            <a:r>
              <a:rPr lang="ro-RO" sz="1300" dirty="0">
                <a:solidFill>
                  <a:schemeClr val="tx1"/>
                </a:solidFill>
                <a:latin typeface="Cambria" panose="02040503050406030204" pitchFamily="18" charset="0"/>
                <a:ea typeface="Cambria" panose="02040503050406030204" pitchFamily="18" charset="0"/>
              </a:rPr>
              <a:t>valuării </a:t>
            </a:r>
            <a:r>
              <a:rPr lang="en-US" sz="1300" dirty="0">
                <a:solidFill>
                  <a:schemeClr val="tx1"/>
                </a:solidFill>
                <a:latin typeface="Cambria" panose="02040503050406030204" pitchFamily="18" charset="0"/>
                <a:ea typeface="Cambria" panose="02040503050406030204" pitchFamily="18" charset="0"/>
              </a:rPr>
              <a:t>n</a:t>
            </a:r>
            <a:r>
              <a:rPr lang="ro-RO" sz="1300" dirty="0">
                <a:solidFill>
                  <a:schemeClr val="tx1"/>
                </a:solidFill>
                <a:latin typeface="Cambria" panose="02040503050406030204" pitchFamily="18" charset="0"/>
                <a:ea typeface="Cambria" panose="02040503050406030204" pitchFamily="18" charset="0"/>
              </a:rPr>
              <a:t>aționale </a:t>
            </a:r>
            <a:r>
              <a:rPr lang="en-US" sz="1300" dirty="0" err="1">
                <a:solidFill>
                  <a:schemeClr val="tx1"/>
                </a:solidFill>
                <a:latin typeface="Cambria" panose="02040503050406030204" pitchFamily="18" charset="0"/>
                <a:ea typeface="Cambria" panose="02040503050406030204" pitchFamily="18" charset="0"/>
              </a:rPr>
              <a:t>pentru</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absolvenții</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clasei</a:t>
            </a:r>
            <a:r>
              <a:rPr lang="en-US" sz="1300" dirty="0">
                <a:solidFill>
                  <a:schemeClr val="tx1"/>
                </a:solidFill>
                <a:latin typeface="Cambria" panose="02040503050406030204" pitchFamily="18" charset="0"/>
                <a:ea typeface="Cambria" panose="02040503050406030204" pitchFamily="18" charset="0"/>
              </a:rPr>
              <a:t> a VIII-a, </a:t>
            </a:r>
            <a:r>
              <a:rPr lang="en-US" sz="1300" dirty="0" err="1">
                <a:solidFill>
                  <a:schemeClr val="tx1"/>
                </a:solidFill>
                <a:latin typeface="Cambria" panose="02040503050406030204" pitchFamily="18" charset="0"/>
                <a:ea typeface="Cambria" panose="02040503050406030204" pitchFamily="18" charset="0"/>
              </a:rPr>
              <a:t>în</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anul</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școlar</a:t>
            </a:r>
            <a:r>
              <a:rPr lang="en-US" sz="1300" dirty="0">
                <a:solidFill>
                  <a:schemeClr val="tx1"/>
                </a:solidFill>
                <a:latin typeface="Cambria" panose="02040503050406030204" pitchFamily="18" charset="0"/>
                <a:ea typeface="Cambria" panose="02040503050406030204" pitchFamily="18" charset="0"/>
              </a:rPr>
              <a:t> 2024 – 2025 </a:t>
            </a:r>
            <a:r>
              <a:rPr lang="ro-RO" sz="1300" dirty="0">
                <a:solidFill>
                  <a:schemeClr val="tx1"/>
                </a:solidFill>
                <a:latin typeface="Cambria" panose="02040503050406030204" pitchFamily="18" charset="0"/>
                <a:ea typeface="Cambria" panose="02040503050406030204" pitchFamily="18" charset="0"/>
              </a:rPr>
              <a:t>(Anexa 1 – Calendarul desfășurării evaluării naționale </a:t>
            </a:r>
            <a:r>
              <a:rPr lang="en-US" sz="1300" dirty="0" err="1">
                <a:solidFill>
                  <a:schemeClr val="tx1"/>
                </a:solidFill>
                <a:latin typeface="Cambria" panose="02040503050406030204" pitchFamily="18" charset="0"/>
                <a:ea typeface="Cambria" panose="02040503050406030204" pitchFamily="18" charset="0"/>
              </a:rPr>
              <a:t>pentru</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absolvenții</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clasei</a:t>
            </a:r>
            <a:r>
              <a:rPr lang="en-US" sz="1300" dirty="0">
                <a:solidFill>
                  <a:schemeClr val="tx1"/>
                </a:solidFill>
                <a:latin typeface="Cambria" panose="02040503050406030204" pitchFamily="18" charset="0"/>
                <a:ea typeface="Cambria" panose="02040503050406030204" pitchFamily="18" charset="0"/>
              </a:rPr>
              <a:t> a VIII-a, </a:t>
            </a:r>
            <a:r>
              <a:rPr lang="en-US" sz="1300" dirty="0" err="1">
                <a:solidFill>
                  <a:schemeClr val="tx1"/>
                </a:solidFill>
                <a:latin typeface="Cambria" panose="02040503050406030204" pitchFamily="18" charset="0"/>
                <a:ea typeface="Cambria" panose="02040503050406030204" pitchFamily="18" charset="0"/>
              </a:rPr>
              <a:t>în</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anul</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școlar</a:t>
            </a:r>
            <a:r>
              <a:rPr lang="en-US" sz="1300" dirty="0">
                <a:solidFill>
                  <a:schemeClr val="tx1"/>
                </a:solidFill>
                <a:latin typeface="Cambria" panose="02040503050406030204" pitchFamily="18" charset="0"/>
                <a:ea typeface="Cambria" panose="02040503050406030204" pitchFamily="18" charset="0"/>
              </a:rPr>
              <a:t> 2024 – 2025</a:t>
            </a:r>
            <a:r>
              <a:rPr lang="ro-RO" sz="1300" dirty="0">
                <a:solidFill>
                  <a:schemeClr val="tx1"/>
                </a:solidFill>
                <a:latin typeface="Cambria" panose="02040503050406030204" pitchFamily="18" charset="0"/>
                <a:ea typeface="Cambria" panose="02040503050406030204" pitchFamily="18" charset="0"/>
              </a:rPr>
              <a:t> </a:t>
            </a:r>
            <a:r>
              <a:rPr lang="en-US" sz="1300" dirty="0">
                <a:solidFill>
                  <a:schemeClr val="tx1"/>
                </a:solidFill>
                <a:latin typeface="Cambria" panose="02040503050406030204" pitchFamily="18" charset="0"/>
                <a:ea typeface="Cambria" panose="02040503050406030204" pitchFamily="18" charset="0"/>
              </a:rPr>
              <a:t>;</a:t>
            </a:r>
            <a:r>
              <a:rPr lang="ro-RO" sz="1300" dirty="0">
                <a:solidFill>
                  <a:schemeClr val="tx1"/>
                </a:solidFill>
                <a:latin typeface="Cambria" panose="02040503050406030204" pitchFamily="18" charset="0"/>
                <a:ea typeface="Cambria" panose="02040503050406030204" pitchFamily="18" charset="0"/>
              </a:rPr>
              <a:t>  Anexa 2 – Calendarul desfășurării simulării </a:t>
            </a:r>
            <a:r>
              <a:rPr lang="en-US" sz="1300" dirty="0">
                <a:solidFill>
                  <a:schemeClr val="tx1"/>
                </a:solidFill>
                <a:latin typeface="Cambria" panose="02040503050406030204" pitchFamily="18" charset="0"/>
                <a:ea typeface="Cambria" panose="02040503050406030204" pitchFamily="18" charset="0"/>
              </a:rPr>
              <a:t>e</a:t>
            </a:r>
            <a:r>
              <a:rPr lang="ro-RO" sz="1300" dirty="0">
                <a:solidFill>
                  <a:schemeClr val="tx1"/>
                </a:solidFill>
                <a:latin typeface="Cambria" panose="02040503050406030204" pitchFamily="18" charset="0"/>
                <a:ea typeface="Cambria" panose="02040503050406030204" pitchFamily="18" charset="0"/>
              </a:rPr>
              <a:t>valuării </a:t>
            </a:r>
            <a:r>
              <a:rPr lang="en-US" sz="1300" dirty="0">
                <a:solidFill>
                  <a:schemeClr val="tx1"/>
                </a:solidFill>
                <a:latin typeface="Cambria" panose="02040503050406030204" pitchFamily="18" charset="0"/>
                <a:ea typeface="Cambria" panose="02040503050406030204" pitchFamily="18" charset="0"/>
              </a:rPr>
              <a:t>n</a:t>
            </a:r>
            <a:r>
              <a:rPr lang="ro-RO" sz="1300" dirty="0">
                <a:solidFill>
                  <a:schemeClr val="tx1"/>
                </a:solidFill>
                <a:latin typeface="Cambria" panose="02040503050406030204" pitchFamily="18" charset="0"/>
                <a:ea typeface="Cambria" panose="02040503050406030204" pitchFamily="18" charset="0"/>
              </a:rPr>
              <a:t>aționale </a:t>
            </a:r>
            <a:r>
              <a:rPr lang="en-US" sz="1300" dirty="0" err="1">
                <a:solidFill>
                  <a:schemeClr val="tx1"/>
                </a:solidFill>
                <a:latin typeface="Cambria" panose="02040503050406030204" pitchFamily="18" charset="0"/>
                <a:ea typeface="Cambria" panose="02040503050406030204" pitchFamily="18" charset="0"/>
              </a:rPr>
              <a:t>pentru</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absolvenții</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clasei</a:t>
            </a:r>
            <a:r>
              <a:rPr lang="en-US" sz="1300" dirty="0">
                <a:solidFill>
                  <a:schemeClr val="tx1"/>
                </a:solidFill>
                <a:latin typeface="Cambria" panose="02040503050406030204" pitchFamily="18" charset="0"/>
                <a:ea typeface="Cambria" panose="02040503050406030204" pitchFamily="18" charset="0"/>
              </a:rPr>
              <a:t> a VIII-a, </a:t>
            </a:r>
            <a:r>
              <a:rPr lang="en-US" sz="1300" dirty="0" err="1">
                <a:solidFill>
                  <a:schemeClr val="tx1"/>
                </a:solidFill>
                <a:latin typeface="Cambria" panose="02040503050406030204" pitchFamily="18" charset="0"/>
                <a:ea typeface="Cambria" panose="02040503050406030204" pitchFamily="18" charset="0"/>
              </a:rPr>
              <a:t>în</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anul</a:t>
            </a:r>
            <a:r>
              <a:rPr lang="en-US" sz="1300" dirty="0">
                <a:solidFill>
                  <a:schemeClr val="tx1"/>
                </a:solidFill>
                <a:latin typeface="Cambria" panose="02040503050406030204" pitchFamily="18" charset="0"/>
                <a:ea typeface="Cambria" panose="02040503050406030204" pitchFamily="18" charset="0"/>
              </a:rPr>
              <a:t> </a:t>
            </a:r>
            <a:r>
              <a:rPr lang="en-US" sz="1300" dirty="0" err="1">
                <a:solidFill>
                  <a:schemeClr val="tx1"/>
                </a:solidFill>
                <a:latin typeface="Cambria" panose="02040503050406030204" pitchFamily="18" charset="0"/>
                <a:ea typeface="Cambria" panose="02040503050406030204" pitchFamily="18" charset="0"/>
              </a:rPr>
              <a:t>școlar</a:t>
            </a:r>
            <a:r>
              <a:rPr lang="en-US" sz="1300" dirty="0">
                <a:solidFill>
                  <a:schemeClr val="tx1"/>
                </a:solidFill>
                <a:latin typeface="Cambria" panose="02040503050406030204" pitchFamily="18" charset="0"/>
                <a:ea typeface="Cambria" panose="02040503050406030204" pitchFamily="18" charset="0"/>
              </a:rPr>
              <a:t> 2024 – 2025 </a:t>
            </a:r>
            <a:r>
              <a:rPr lang="ro-RO" sz="1300" dirty="0">
                <a:solidFill>
                  <a:schemeClr val="tx1"/>
                </a:solidFill>
                <a:latin typeface="Cambria" panose="02040503050406030204" pitchFamily="18" charset="0"/>
                <a:ea typeface="Cambria" panose="02040503050406030204" pitchFamily="18" charset="0"/>
              </a:rPr>
              <a:t>)</a:t>
            </a:r>
          </a:p>
          <a:p>
            <a:pPr algn="just"/>
            <a:endParaRPr lang="ro-RO" sz="1200" b="1" dirty="0">
              <a:solidFill>
                <a:schemeClr val="tx1"/>
              </a:solidFill>
              <a:latin typeface="Cambria" panose="02040503050406030204" pitchFamily="18" charset="0"/>
              <a:ea typeface="Cambria" panose="02040503050406030204" pitchFamily="18" charset="0"/>
            </a:endParaRPr>
          </a:p>
          <a:p>
            <a:pPr algn="just"/>
            <a:endParaRPr lang="ro-RO" sz="1200" b="1" dirty="0">
              <a:solidFill>
                <a:schemeClr val="tx1"/>
              </a:solidFill>
              <a:latin typeface="Cambria" panose="02040503050406030204" pitchFamily="18" charset="0"/>
              <a:ea typeface="Cambria" panose="02040503050406030204" pitchFamily="18" charset="0"/>
            </a:endParaRPr>
          </a:p>
          <a:p>
            <a:pPr algn="just"/>
            <a:endParaRPr lang="ro-RO" sz="1200" b="1" dirty="0">
              <a:solidFill>
                <a:schemeClr val="tx1"/>
              </a:solidFill>
              <a:latin typeface="Cambria" panose="02040503050406030204" pitchFamily="18" charset="0"/>
              <a:ea typeface="Cambria" panose="02040503050406030204" pitchFamily="18" charset="0"/>
            </a:endParaRPr>
          </a:p>
          <a:p>
            <a:pPr algn="just"/>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46388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sz="2000" b="1" dirty="0">
                <a:latin typeface="Cambria" panose="02040503050406030204" pitchFamily="18" charset="0"/>
                <a:ea typeface="Cambria" panose="02040503050406030204" pitchFamily="18" charset="0"/>
              </a:rPr>
            </a:br>
            <a:r>
              <a:rPr lang="ro-RO" sz="2000" b="1" dirty="0">
                <a:latin typeface="Cambria" panose="02040503050406030204" pitchFamily="18" charset="0"/>
                <a:ea typeface="Cambria" panose="02040503050406030204" pitchFamily="18" charset="0"/>
              </a:rPr>
              <a:t>FORMAREA PROFESORILOR</a:t>
            </a:r>
            <a:br>
              <a:rPr lang="ro-RO" sz="2000" b="1"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Formations </a:t>
            </a:r>
            <a:r>
              <a:rPr lang="en-US" sz="2000" dirty="0" err="1">
                <a:latin typeface="Cambria" panose="02040503050406030204" pitchFamily="18" charset="0"/>
                <a:ea typeface="Cambria" panose="02040503050406030204" pitchFamily="18" charset="0"/>
              </a:rPr>
              <a:t>nationales</a:t>
            </a:r>
            <a:r>
              <a:rPr lang="en-US" sz="2000" dirty="0">
                <a:latin typeface="Cambria" panose="02040503050406030204" pitchFamily="18" charset="0"/>
                <a:ea typeface="Cambria" panose="02040503050406030204" pitchFamily="18" charset="0"/>
              </a:rPr>
              <a:t> CREFECO 2024</a:t>
            </a:r>
            <a:br>
              <a:rPr lang="ro-RO" dirty="0"/>
            </a:br>
            <a:endParaRPr lang="ro-RO" dirty="0"/>
          </a:p>
        </p:txBody>
      </p:sp>
      <p:sp>
        <p:nvSpPr>
          <p:cNvPr id="3" name="Content Placeholder 2"/>
          <p:cNvSpPr>
            <a:spLocks noGrp="1"/>
          </p:cNvSpPr>
          <p:nvPr>
            <p:ph idx="1"/>
          </p:nvPr>
        </p:nvSpPr>
        <p:spPr>
          <a:xfrm>
            <a:off x="583474" y="2603500"/>
            <a:ext cx="10885715" cy="3416300"/>
          </a:xfrm>
        </p:spPr>
        <p:txBody>
          <a:bodyPr/>
          <a:lstStyle/>
          <a:p>
            <a:pPr lvl="0"/>
            <a:r>
              <a:rPr lang="fr-FR" i="1" dirty="0">
                <a:latin typeface="Cambria" panose="02040503050406030204" pitchFamily="18" charset="0"/>
                <a:ea typeface="Cambria" panose="02040503050406030204" pitchFamily="18" charset="0"/>
              </a:rPr>
              <a:t>Intégrer des extraits littéraires dans les cours de français pour le public adolescent d’aujourd’hui </a:t>
            </a:r>
            <a:r>
              <a:rPr lang="fr-FR" dirty="0">
                <a:latin typeface="Cambria" panose="02040503050406030204" pitchFamily="18" charset="0"/>
                <a:ea typeface="Cambria" panose="02040503050406030204" pitchFamily="18" charset="0"/>
              </a:rPr>
              <a:t>  (formation hybride, 3 jours en présentiel, 2 jours à distance, destinée aux enseignant(e)s de </a:t>
            </a:r>
            <a:r>
              <a:rPr lang="ro-RO" dirty="0" err="1">
                <a:latin typeface="Cambria" panose="02040503050406030204" pitchFamily="18" charset="0"/>
                <a:ea typeface="Cambria" panose="02040503050406030204" pitchFamily="18" charset="0"/>
              </a:rPr>
              <a:t>français</a:t>
            </a:r>
            <a:r>
              <a:rPr lang="fr-FR" dirty="0">
                <a:latin typeface="Cambria" panose="02040503050406030204" pitchFamily="18" charset="0"/>
                <a:ea typeface="Cambria" panose="02040503050406030204" pitchFamily="18" charset="0"/>
              </a:rPr>
              <a:t>, 31 participant(e)s au maximum)</a:t>
            </a:r>
            <a:r>
              <a:rPr lang="fr-FR" b="1" dirty="0">
                <a:latin typeface="Cambria" panose="02040503050406030204" pitchFamily="18" charset="0"/>
                <a:ea typeface="Cambria" panose="02040503050406030204" pitchFamily="18" charset="0"/>
              </a:rPr>
              <a:t> </a:t>
            </a:r>
            <a:endParaRPr lang="ro-RO" dirty="0">
              <a:latin typeface="Cambria" panose="02040503050406030204" pitchFamily="18" charset="0"/>
              <a:ea typeface="Cambria" panose="02040503050406030204" pitchFamily="18" charset="0"/>
            </a:endParaRPr>
          </a:p>
          <a:p>
            <a:pPr marL="0" indent="0">
              <a:buNone/>
            </a:pPr>
            <a:r>
              <a:rPr lang="ro-RO" dirty="0" err="1">
                <a:solidFill>
                  <a:srgbClr val="FF0000"/>
                </a:solidFill>
                <a:latin typeface="Cambria" panose="02040503050406030204" pitchFamily="18" charset="0"/>
                <a:ea typeface="Cambria" panose="02040503050406030204" pitchFamily="18" charset="0"/>
              </a:rPr>
              <a:t>Formateur</a:t>
            </a:r>
            <a:r>
              <a:rPr lang="ro-RO" dirty="0">
                <a:solidFill>
                  <a:srgbClr val="FF0000"/>
                </a:solidFill>
                <a:latin typeface="Cambria" panose="02040503050406030204" pitchFamily="18" charset="0"/>
                <a:ea typeface="Cambria" panose="02040503050406030204" pitchFamily="18" charset="0"/>
              </a:rPr>
              <a:t>/</a:t>
            </a:r>
            <a:r>
              <a:rPr lang="ro-RO" dirty="0" err="1">
                <a:solidFill>
                  <a:srgbClr val="FF0000"/>
                </a:solidFill>
                <a:latin typeface="Cambria" panose="02040503050406030204" pitchFamily="18" charset="0"/>
                <a:ea typeface="Cambria" panose="02040503050406030204" pitchFamily="18" charset="0"/>
              </a:rPr>
              <a:t>Formatrice</a:t>
            </a:r>
            <a:r>
              <a:rPr lang="ro-RO" dirty="0">
                <a:solidFill>
                  <a:srgbClr val="FF0000"/>
                </a:solidFill>
                <a:latin typeface="Cambria" panose="02040503050406030204" pitchFamily="18" charset="0"/>
                <a:ea typeface="Cambria" panose="02040503050406030204" pitchFamily="18" charset="0"/>
              </a:rPr>
              <a:t> :</a:t>
            </a:r>
          </a:p>
          <a:p>
            <a:pPr marL="0" indent="0">
              <a:buNone/>
            </a:pPr>
            <a:r>
              <a:rPr lang="ro-RO" b="1" dirty="0">
                <a:solidFill>
                  <a:srgbClr val="FF0000"/>
                </a:solidFill>
                <a:latin typeface="Cambria" panose="02040503050406030204" pitchFamily="18" charset="0"/>
                <a:ea typeface="Cambria" panose="02040503050406030204" pitchFamily="18" charset="0"/>
              </a:rPr>
              <a:t>Brașov, 30 </a:t>
            </a:r>
            <a:r>
              <a:rPr lang="ro-RO" b="1" dirty="0" err="1">
                <a:solidFill>
                  <a:srgbClr val="FF0000"/>
                </a:solidFill>
                <a:latin typeface="Cambria" panose="02040503050406030204" pitchFamily="18" charset="0"/>
                <a:ea typeface="Cambria" panose="02040503050406030204" pitchFamily="18" charset="0"/>
              </a:rPr>
              <a:t>octobre</a:t>
            </a:r>
            <a:r>
              <a:rPr lang="ro-RO" b="1" dirty="0">
                <a:solidFill>
                  <a:srgbClr val="FF0000"/>
                </a:solidFill>
                <a:latin typeface="Cambria" panose="02040503050406030204" pitchFamily="18" charset="0"/>
                <a:ea typeface="Cambria" panose="02040503050406030204" pitchFamily="18" charset="0"/>
              </a:rPr>
              <a:t> - 2 novembre</a:t>
            </a:r>
            <a:r>
              <a:rPr lang="en-US" b="1" dirty="0">
                <a:solidFill>
                  <a:srgbClr val="FF0000"/>
                </a:solidFill>
                <a:latin typeface="Cambria" panose="02040503050406030204" pitchFamily="18" charset="0"/>
                <a:ea typeface="Cambria" panose="02040503050406030204" pitchFamily="18" charset="0"/>
              </a:rPr>
              <a:t> </a:t>
            </a:r>
            <a:endParaRPr lang="ro-RO" dirty="0">
              <a:solidFill>
                <a:srgbClr val="FF0000"/>
              </a:solidFill>
              <a:latin typeface="Cambria" panose="02040503050406030204" pitchFamily="18" charset="0"/>
              <a:ea typeface="Cambria" panose="02040503050406030204" pitchFamily="18" charset="0"/>
            </a:endParaRPr>
          </a:p>
          <a:p>
            <a:pPr marL="0" indent="0">
              <a:buNone/>
            </a:pPr>
            <a:r>
              <a:rPr lang="ro-RO" dirty="0">
                <a:latin typeface="Cambria" panose="02040503050406030204" pitchFamily="18" charset="0"/>
                <a:ea typeface="Cambria" panose="02040503050406030204" pitchFamily="18" charset="0"/>
              </a:rPr>
              <a:t>ALBA, ARAD, BIHOR, BISTRIȚA-NĂSĂUD, BRAȘOV, CARAȘ-SEVERIN, CĂLĂRAȘI, CLUJ, COVASNA, HARGHITA, HUNEDOARA, ILFOV, IALOMIȚA, MARAMUREȘ, MUREȘ, PRAHOVA, SATU MARE, SĂLAJ, SIBIU, TIMIȘ, TULCEA</a:t>
            </a:r>
          </a:p>
          <a:p>
            <a:pPr marL="0" indent="0">
              <a:buNone/>
            </a:pPr>
            <a:endParaRPr lang="ro-RO" dirty="0"/>
          </a:p>
        </p:txBody>
      </p:sp>
    </p:spTree>
    <p:extLst>
      <p:ext uri="{BB962C8B-B14F-4D97-AF65-F5344CB8AC3E}">
        <p14:creationId xmlns:p14="http://schemas.microsoft.com/office/powerpoint/2010/main" val="818882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550" y="870857"/>
            <a:ext cx="8784252" cy="940403"/>
          </a:xfrm>
        </p:spPr>
        <p:txBody>
          <a:bodyPr/>
          <a:lstStyle/>
          <a:p>
            <a:pPr algn="ctr"/>
            <a:r>
              <a:rPr lang="ro-RO" sz="2000" b="1" dirty="0">
                <a:latin typeface="Cambria" panose="02040503050406030204" pitchFamily="18" charset="0"/>
                <a:ea typeface="Cambria" panose="02040503050406030204" pitchFamily="18" charset="0"/>
              </a:rPr>
              <a:t>FORMAREA PROFESORILOR</a:t>
            </a:r>
            <a:br>
              <a:rPr lang="ro-RO" sz="2000" b="1" dirty="0">
                <a:latin typeface="Cambria" panose="02040503050406030204" pitchFamily="18" charset="0"/>
                <a:ea typeface="Cambria" panose="02040503050406030204" pitchFamily="18" charset="0"/>
              </a:rPr>
            </a:br>
            <a:r>
              <a:rPr lang="fr-FR" sz="2000" b="1" dirty="0">
                <a:latin typeface="Cambria" panose="02040503050406030204" pitchFamily="18" charset="0"/>
                <a:ea typeface="Cambria" panose="02040503050406030204" pitchFamily="18" charset="0"/>
              </a:rPr>
              <a:t>FORMATIONS REGIONALES CREFECO 2024</a:t>
            </a:r>
            <a:br>
              <a:rPr lang="ro-RO" sz="2000" dirty="0">
                <a:latin typeface="Cambria" panose="02040503050406030204" pitchFamily="18" charset="0"/>
                <a:ea typeface="Cambria" panose="02040503050406030204" pitchFamily="18" charset="0"/>
              </a:rPr>
            </a:br>
            <a:endParaRPr lang="ro-RO" sz="20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653143" y="2603500"/>
            <a:ext cx="10911840" cy="3416300"/>
          </a:xfrm>
        </p:spPr>
        <p:txBody>
          <a:bodyPr/>
          <a:lstStyle/>
          <a:p>
            <a:pPr algn="just"/>
            <a:r>
              <a:rPr lang="ro-RO" dirty="0">
                <a:latin typeface="Cambria" panose="02040503050406030204" pitchFamily="18" charset="0"/>
                <a:ea typeface="Cambria" panose="02040503050406030204" pitchFamily="18" charset="0"/>
              </a:rPr>
              <a:t>F</a:t>
            </a:r>
            <a:r>
              <a:rPr lang="fr-FR" dirty="0" err="1">
                <a:latin typeface="Cambria" panose="02040503050406030204" pitchFamily="18" charset="0"/>
                <a:ea typeface="Cambria" panose="02040503050406030204" pitchFamily="18" charset="0"/>
              </a:rPr>
              <a:t>ormation</a:t>
            </a:r>
            <a:r>
              <a:rPr lang="fr-FR" dirty="0">
                <a:latin typeface="Cambria" panose="02040503050406030204" pitchFamily="18" charset="0"/>
                <a:ea typeface="Cambria" panose="02040503050406030204" pitchFamily="18" charset="0"/>
              </a:rPr>
              <a:t> régionale à distance « </a:t>
            </a:r>
            <a:r>
              <a:rPr lang="fr-FR" b="1" dirty="0">
                <a:latin typeface="Cambria" panose="02040503050406030204" pitchFamily="18" charset="0"/>
                <a:ea typeface="Cambria" panose="02040503050406030204" pitchFamily="18" charset="0"/>
              </a:rPr>
              <a:t>Développer ses compétences en tant qu’enseignant(e) de français précoce</a:t>
            </a:r>
            <a:r>
              <a:rPr lang="fr-FR" dirty="0">
                <a:latin typeface="Cambria" panose="02040503050406030204" pitchFamily="18" charset="0"/>
                <a:ea typeface="Cambria" panose="02040503050406030204" pitchFamily="18" charset="0"/>
              </a:rPr>
              <a:t>» qui se déroulera </a:t>
            </a:r>
            <a:r>
              <a:rPr lang="fr-FR" b="1" dirty="0">
                <a:latin typeface="Cambria" panose="02040503050406030204" pitchFamily="18" charset="0"/>
                <a:ea typeface="Cambria" panose="02040503050406030204" pitchFamily="18" charset="0"/>
              </a:rPr>
              <a:t>du </a:t>
            </a:r>
            <a:r>
              <a:rPr lang="ro-RO" b="1" dirty="0">
                <a:latin typeface="Cambria" panose="02040503050406030204" pitchFamily="18" charset="0"/>
                <a:ea typeface="Cambria" panose="02040503050406030204" pitchFamily="18" charset="0"/>
              </a:rPr>
              <a:t>1er </a:t>
            </a:r>
            <a:r>
              <a:rPr lang="ro-RO" b="1" dirty="0" err="1">
                <a:latin typeface="Cambria" panose="02040503050406030204" pitchFamily="18" charset="0"/>
                <a:ea typeface="Cambria" panose="02040503050406030204" pitchFamily="18" charset="0"/>
              </a:rPr>
              <a:t>octobre</a:t>
            </a:r>
            <a:r>
              <a:rPr lang="ro-RO" b="1" dirty="0">
                <a:latin typeface="Cambria" panose="02040503050406030204" pitchFamily="18" charset="0"/>
                <a:ea typeface="Cambria" panose="02040503050406030204" pitchFamily="18" charset="0"/>
              </a:rPr>
              <a:t> </a:t>
            </a:r>
            <a:r>
              <a:rPr lang="fr-FR" b="1" dirty="0">
                <a:latin typeface="Cambria" panose="02040503050406030204" pitchFamily="18" charset="0"/>
                <a:ea typeface="Cambria" panose="02040503050406030204" pitchFamily="18" charset="0"/>
              </a:rPr>
              <a:t>au 29 novembre 2024</a:t>
            </a:r>
            <a:r>
              <a:rPr lang="fr-FR" dirty="0">
                <a:latin typeface="Cambria" panose="02040503050406030204" pitchFamily="18" charset="0"/>
                <a:ea typeface="Cambria" panose="02040503050406030204" pitchFamily="18" charset="0"/>
              </a:rPr>
              <a:t>.</a:t>
            </a:r>
            <a:endParaRPr lang="ro-RO" dirty="0">
              <a:latin typeface="Cambria" panose="02040503050406030204" pitchFamily="18" charset="0"/>
              <a:ea typeface="Cambria" panose="02040503050406030204" pitchFamily="18" charset="0"/>
            </a:endParaRPr>
          </a:p>
          <a:p>
            <a:pPr marL="0" indent="0" algn="just">
              <a:buNone/>
            </a:pPr>
            <a:r>
              <a:rPr lang="fr-FR" dirty="0">
                <a:latin typeface="Cambria" panose="02040503050406030204" pitchFamily="18" charset="0"/>
                <a:ea typeface="Cambria" panose="02040503050406030204" pitchFamily="18" charset="0"/>
              </a:rPr>
              <a:t>Cette formation de </a:t>
            </a:r>
            <a:r>
              <a:rPr lang="fr-FR" b="1" dirty="0">
                <a:latin typeface="Cambria" panose="02040503050406030204" pitchFamily="18" charset="0"/>
                <a:ea typeface="Cambria" panose="02040503050406030204" pitchFamily="18" charset="0"/>
              </a:rPr>
              <a:t>30 heures </a:t>
            </a:r>
            <a:r>
              <a:rPr lang="fr-FR" dirty="0">
                <a:latin typeface="Cambria" panose="02040503050406030204" pitchFamily="18" charset="0"/>
                <a:ea typeface="Cambria" panose="02040503050406030204" pitchFamily="18" charset="0"/>
              </a:rPr>
              <a:t>(3 sessions de 3h en télé présentiel et du travail individuel asynchrone), qui sera animé</a:t>
            </a:r>
            <a:r>
              <a:rPr lang="ro-RO" dirty="0">
                <a:latin typeface="Cambria" panose="02040503050406030204" pitchFamily="18" charset="0"/>
                <a:ea typeface="Cambria" panose="02040503050406030204" pitchFamily="18" charset="0"/>
              </a:rPr>
              <a:t>e</a:t>
            </a:r>
            <a:r>
              <a:rPr lang="fr-FR" dirty="0">
                <a:latin typeface="Cambria" panose="02040503050406030204" pitchFamily="18" charset="0"/>
                <a:ea typeface="Cambria" panose="02040503050406030204" pitchFamily="18" charset="0"/>
              </a:rPr>
              <a:t> par Isabelle Barrière (formatrice de formateurs, ingénieure de formation, conceptrice pédagogique), s’adresse des </a:t>
            </a:r>
            <a:r>
              <a:rPr lang="fr-FR" b="1" dirty="0">
                <a:latin typeface="Cambria" panose="02040503050406030204" pitchFamily="18" charset="0"/>
                <a:ea typeface="Cambria" panose="02040503050406030204" pitchFamily="18" charset="0"/>
              </a:rPr>
              <a:t>enseignant(e)s de FLE, enseignant(e)s du cycle primaire ou préscolaire</a:t>
            </a:r>
            <a:r>
              <a:rPr lang="fr-FR" dirty="0">
                <a:latin typeface="Cambria" panose="02040503050406030204" pitchFamily="18" charset="0"/>
                <a:ea typeface="Cambria" panose="02040503050406030204" pitchFamily="18" charset="0"/>
              </a:rPr>
              <a:t>, motivés par l’amélioration de leurs compétences dans l’enseignement du français à un jeune public. </a:t>
            </a:r>
          </a:p>
          <a:p>
            <a:pPr marL="0" indent="0" algn="just">
              <a:buNone/>
            </a:pPr>
            <a:r>
              <a:rPr lang="ro-RO" b="1" dirty="0" err="1">
                <a:latin typeface="Cambria" panose="02040503050406030204" pitchFamily="18" charset="0"/>
                <a:ea typeface="Cambria" panose="02040503050406030204" pitchFamily="18" charset="0"/>
              </a:rPr>
              <a:t>Cinq</a:t>
            </a:r>
            <a:r>
              <a:rPr lang="fr-FR" b="1" dirty="0">
                <a:latin typeface="Cambria" panose="02040503050406030204" pitchFamily="18" charset="0"/>
                <a:ea typeface="Cambria" panose="02040503050406030204" pitchFamily="18" charset="0"/>
              </a:rPr>
              <a:t> participant(e)s par pays partenaires </a:t>
            </a:r>
            <a:r>
              <a:rPr lang="fr-FR" dirty="0">
                <a:latin typeface="Cambria" panose="02040503050406030204" pitchFamily="18" charset="0"/>
                <a:ea typeface="Cambria" panose="02040503050406030204" pitchFamily="18" charset="0"/>
              </a:rPr>
              <a:t>du CREFECO (Albanie, Arménie, Bulgarie, Géorgie, Macédoine du Nord, République de Moldavie, Roumanie, Serbie).</a:t>
            </a:r>
            <a:endParaRPr lang="ro-RO" dirty="0">
              <a:latin typeface="Cambria" panose="02040503050406030204" pitchFamily="18" charset="0"/>
              <a:ea typeface="Cambria" panose="02040503050406030204" pitchFamily="18" charset="0"/>
            </a:endParaRPr>
          </a:p>
          <a:p>
            <a:endParaRPr lang="ro-RO" dirty="0"/>
          </a:p>
        </p:txBody>
      </p:sp>
    </p:spTree>
    <p:extLst>
      <p:ext uri="{BB962C8B-B14F-4D97-AF65-F5344CB8AC3E}">
        <p14:creationId xmlns:p14="http://schemas.microsoft.com/office/powerpoint/2010/main" val="3444571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04" y="845652"/>
            <a:ext cx="8956247" cy="1056300"/>
          </a:xfrm>
        </p:spPr>
        <p:txBody>
          <a:bodyPr/>
          <a:lstStyle/>
          <a:p>
            <a:pPr algn="ctr"/>
            <a:br>
              <a:rPr lang="ro-RO" sz="1600" dirty="0">
                <a:solidFill>
                  <a:schemeClr val="bg1">
                    <a:lumMod val="95000"/>
                  </a:schemeClr>
                </a:solidFill>
                <a:latin typeface="Cambria" panose="02040503050406030204" pitchFamily="18" charset="0"/>
                <a:ea typeface="Cambria" panose="02040503050406030204" pitchFamily="18" charset="0"/>
              </a:rPr>
            </a:br>
            <a:br>
              <a:rPr lang="ro-RO" sz="1600" dirty="0">
                <a:solidFill>
                  <a:schemeClr val="bg1">
                    <a:lumMod val="95000"/>
                  </a:schemeClr>
                </a:solidFill>
                <a:latin typeface="Cambria" panose="02040503050406030204" pitchFamily="18" charset="0"/>
                <a:ea typeface="Cambria" panose="02040503050406030204" pitchFamily="18" charset="0"/>
              </a:rPr>
            </a:br>
            <a:r>
              <a:rPr lang="ro-RO" sz="1800" b="1" dirty="0">
                <a:solidFill>
                  <a:schemeClr val="bg1">
                    <a:lumMod val="95000"/>
                  </a:schemeClr>
                </a:solidFill>
                <a:latin typeface="Cambria" panose="02040503050406030204" pitchFamily="18" charset="0"/>
                <a:ea typeface="Cambria" panose="02040503050406030204" pitchFamily="18" charset="0"/>
              </a:rPr>
              <a:t>LEGEA ÎNVĂȚĂMÂNTULUI PREUNIVERSITAR (LÎP) nr. 198 din 4 iulie 2023, cu modificările și completările ulterioare</a:t>
            </a:r>
            <a:br>
              <a:rPr lang="ro-RO" sz="1800" b="1">
                <a:solidFill>
                  <a:schemeClr val="bg1">
                    <a:lumMod val="95000"/>
                  </a:schemeClr>
                </a:solidFill>
                <a:latin typeface="Cambria" panose="02040503050406030204" pitchFamily="18" charset="0"/>
                <a:ea typeface="Cambria" panose="02040503050406030204" pitchFamily="18" charset="0"/>
              </a:rPr>
            </a:br>
            <a:endParaRPr lang="en-US" sz="1800" b="1" dirty="0">
              <a:latin typeface="Cambria" panose="02040503050406030204" pitchFamily="18" charset="0"/>
              <a:ea typeface="Cambria" panose="02040503050406030204" pitchFamily="18" charset="0"/>
            </a:endParaRPr>
          </a:p>
        </p:txBody>
      </p:sp>
      <p:sp>
        <p:nvSpPr>
          <p:cNvPr id="3" name="Rectangle 2"/>
          <p:cNvSpPr/>
          <p:nvPr/>
        </p:nvSpPr>
        <p:spPr>
          <a:xfrm>
            <a:off x="539496" y="2487168"/>
            <a:ext cx="10991088" cy="3970318"/>
          </a:xfrm>
          <a:prstGeom prst="rect">
            <a:avLst/>
          </a:prstGeom>
        </p:spPr>
        <p:txBody>
          <a:bodyPr wrap="square">
            <a:spAutoFit/>
          </a:bodyPr>
          <a:lstStyle/>
          <a:p>
            <a:r>
              <a:rPr lang="ro-RO" b="1" dirty="0">
                <a:latin typeface="Cambria" panose="02040503050406030204" pitchFamily="18" charset="0"/>
                <a:ea typeface="Cambria" panose="02040503050406030204" pitchFamily="18" charset="0"/>
              </a:rPr>
              <a:t>Aspecte relevante pentru studiul limbilor moderne</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Formaţiuni de studiu (art. 23)</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Curriculumul național (art. 85)</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Planurile-cadru de învăţământ şi programele şcolare  (art. 86, 88, 89)</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Curriculum la decizia elevului din oferta școlii (CDEOȘ) (art 86, 88)</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Profilul de formare a absolventului (art. 91)</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Clase cu predare a unei limbi moderne în regim intensiv sau bilingv (art. 92)</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Evaluarea (art. 96)</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Portofoliul educaţional  - (5) Portofoliul educaţional este obligatoriu începând cu generaţia de preşcolari care intră în grupa mijlocie şi generaţia de elevi din clasa pregătitoare, în anul şcolar 2024 - 2025. (art. 98) </a:t>
            </a:r>
          </a:p>
          <a:p>
            <a:pPr marL="285750" indent="-285750">
              <a:buFont typeface="Wingdings" panose="05000000000000000000" pitchFamily="2" charset="2"/>
              <a:buChar char="Ø"/>
            </a:pPr>
            <a:r>
              <a:rPr lang="ro-RO" dirty="0">
                <a:latin typeface="Cambria" panose="02040503050406030204" pitchFamily="18" charset="0"/>
                <a:ea typeface="Cambria" panose="02040503050406030204" pitchFamily="18" charset="0"/>
              </a:rPr>
              <a:t> </a:t>
            </a:r>
            <a:r>
              <a:rPr lang="en-US" b="1" dirty="0">
                <a:latin typeface="Cambria" panose="02040503050406030204" pitchFamily="18" charset="0"/>
                <a:ea typeface="Cambria" panose="02040503050406030204" pitchFamily="18" charset="0"/>
              </a:rPr>
              <a:t>ORDIN nr. 6478 </a:t>
            </a:r>
            <a:r>
              <a:rPr lang="ro-RO" b="1" dirty="0">
                <a:latin typeface="Cambria" panose="02040503050406030204" pitchFamily="18" charset="0"/>
                <a:ea typeface="Cambria" panose="02040503050406030204" pitchFamily="18" charset="0"/>
              </a:rPr>
              <a:t>/ </a:t>
            </a:r>
            <a:r>
              <a:rPr lang="en-US" b="1" dirty="0">
                <a:latin typeface="Cambria" panose="02040503050406030204" pitchFamily="18" charset="0"/>
                <a:ea typeface="Cambria" panose="02040503050406030204" pitchFamily="18" charset="0"/>
              </a:rPr>
              <a:t>30</a:t>
            </a:r>
            <a:r>
              <a:rPr lang="ro-RO" b="1" dirty="0">
                <a:latin typeface="Cambria" panose="02040503050406030204" pitchFamily="18" charset="0"/>
                <a:ea typeface="Cambria" panose="02040503050406030204" pitchFamily="18" charset="0"/>
              </a:rPr>
              <a:t>.08.</a:t>
            </a:r>
            <a:r>
              <a:rPr lang="en-US" b="1" dirty="0">
                <a:latin typeface="Cambria" panose="02040503050406030204" pitchFamily="18" charset="0"/>
                <a:ea typeface="Cambria" panose="02040503050406030204" pitchFamily="18" charset="0"/>
              </a:rPr>
              <a:t>2024</a:t>
            </a:r>
            <a:r>
              <a:rPr lang="ro-RO" b="1" dirty="0">
                <a:latin typeface="Cambria" panose="02040503050406030204" pitchFamily="18" charset="0"/>
                <a:ea typeface="Cambria" panose="02040503050406030204" pitchFamily="18" charset="0"/>
              </a:rPr>
              <a:t> </a:t>
            </a:r>
            <a:r>
              <a:rPr lang="en-US" b="1" dirty="0">
                <a:latin typeface="Cambria" panose="02040503050406030204" pitchFamily="18" charset="0"/>
                <a:ea typeface="Cambria" panose="02040503050406030204" pitchFamily="18" charset="0"/>
              </a:rPr>
              <a:t>de </a:t>
            </a:r>
            <a:r>
              <a:rPr lang="en-US" b="1" dirty="0" err="1">
                <a:latin typeface="Cambria" panose="02040503050406030204" pitchFamily="18" charset="0"/>
                <a:ea typeface="Cambria" panose="02040503050406030204" pitchFamily="18" charset="0"/>
              </a:rPr>
              <a:t>aprobare</a:t>
            </a:r>
            <a:r>
              <a:rPr lang="en-US" b="1" dirty="0">
                <a:latin typeface="Cambria" panose="02040503050406030204" pitchFamily="18" charset="0"/>
                <a:ea typeface="Cambria" panose="02040503050406030204" pitchFamily="18" charset="0"/>
              </a:rPr>
              <a:t> a </a:t>
            </a:r>
            <a:r>
              <a:rPr lang="en-US" b="1" i="1" dirty="0" err="1">
                <a:latin typeface="Cambria" panose="02040503050406030204" pitchFamily="18" charset="0"/>
                <a:ea typeface="Cambria" panose="02040503050406030204" pitchFamily="18" charset="0"/>
              </a:rPr>
              <a:t>Metodologi</a:t>
            </a:r>
            <a:r>
              <a:rPr lang="ro-RO" b="1" i="1" dirty="0">
                <a:latin typeface="Cambria" panose="02040503050406030204" pitchFamily="18" charset="0"/>
                <a:ea typeface="Cambria" panose="02040503050406030204" pitchFamily="18" charset="0"/>
              </a:rPr>
              <a:t>ei </a:t>
            </a:r>
            <a:r>
              <a:rPr lang="en-US" b="1" i="1" dirty="0" err="1">
                <a:latin typeface="Cambria" panose="02040503050406030204" pitchFamily="18" charset="0"/>
                <a:ea typeface="Cambria" panose="02040503050406030204" pitchFamily="18" charset="0"/>
              </a:rPr>
              <a:t>privind</a:t>
            </a:r>
            <a:r>
              <a:rPr lang="en-US" b="1" i="1" dirty="0">
                <a:latin typeface="Cambria" panose="02040503050406030204" pitchFamily="18" charset="0"/>
                <a:ea typeface="Cambria" panose="02040503050406030204" pitchFamily="18" charset="0"/>
              </a:rPr>
              <a:t> </a:t>
            </a:r>
            <a:r>
              <a:rPr lang="en-US" b="1" i="1" dirty="0" err="1">
                <a:latin typeface="Cambria" panose="02040503050406030204" pitchFamily="18" charset="0"/>
                <a:ea typeface="Cambria" panose="02040503050406030204" pitchFamily="18" charset="0"/>
              </a:rPr>
              <a:t>portofoliul</a:t>
            </a:r>
            <a:r>
              <a:rPr lang="en-US" b="1" i="1" dirty="0">
                <a:latin typeface="Cambria" panose="02040503050406030204" pitchFamily="18" charset="0"/>
                <a:ea typeface="Cambria" panose="02040503050406030204" pitchFamily="18" charset="0"/>
              </a:rPr>
              <a:t> </a:t>
            </a:r>
            <a:r>
              <a:rPr lang="en-US" b="1" i="1" dirty="0" err="1">
                <a:latin typeface="Cambria" panose="02040503050406030204" pitchFamily="18" charset="0"/>
                <a:ea typeface="Cambria" panose="02040503050406030204" pitchFamily="18" charset="0"/>
              </a:rPr>
              <a:t>educațional</a:t>
            </a:r>
            <a:r>
              <a:rPr lang="en-US" b="1" i="1" dirty="0">
                <a:latin typeface="Cambria" panose="02040503050406030204" pitchFamily="18" charset="0"/>
                <a:ea typeface="Cambria" panose="02040503050406030204" pitchFamily="18" charset="0"/>
              </a:rPr>
              <a:t> al </a:t>
            </a:r>
            <a:r>
              <a:rPr lang="en-US" b="1" i="1" dirty="0" err="1">
                <a:latin typeface="Cambria" panose="02040503050406030204" pitchFamily="18" charset="0"/>
                <a:ea typeface="Cambria" panose="02040503050406030204" pitchFamily="18" charset="0"/>
              </a:rPr>
              <a:t>preșcolarului</a:t>
            </a:r>
            <a:r>
              <a:rPr lang="en-US" b="1" i="1" dirty="0">
                <a:latin typeface="Cambria" panose="02040503050406030204" pitchFamily="18" charset="0"/>
                <a:ea typeface="Cambria" panose="02040503050406030204" pitchFamily="18" charset="0"/>
              </a:rPr>
              <a:t> </a:t>
            </a:r>
            <a:r>
              <a:rPr lang="en-US" b="1" i="1" dirty="0" err="1">
                <a:latin typeface="Cambria" panose="02040503050406030204" pitchFamily="18" charset="0"/>
                <a:ea typeface="Cambria" panose="02040503050406030204" pitchFamily="18" charset="0"/>
              </a:rPr>
              <a:t>și</a:t>
            </a:r>
            <a:r>
              <a:rPr lang="en-US" b="1" i="1" dirty="0">
                <a:latin typeface="Cambria" panose="02040503050406030204" pitchFamily="18" charset="0"/>
                <a:ea typeface="Cambria" panose="02040503050406030204" pitchFamily="18" charset="0"/>
              </a:rPr>
              <a:t> al </a:t>
            </a:r>
            <a:r>
              <a:rPr lang="en-US" b="1" i="1" dirty="0" err="1">
                <a:latin typeface="Cambria" panose="02040503050406030204" pitchFamily="18" charset="0"/>
                <a:ea typeface="Cambria" panose="02040503050406030204" pitchFamily="18" charset="0"/>
              </a:rPr>
              <a:t>elevului</a:t>
            </a:r>
            <a:r>
              <a:rPr lang="en-US" b="1" i="1" dirty="0">
                <a:latin typeface="Cambria" panose="02040503050406030204" pitchFamily="18" charset="0"/>
                <a:ea typeface="Cambria" panose="02040503050406030204" pitchFamily="18" charset="0"/>
              </a:rPr>
              <a:t> din </a:t>
            </a:r>
            <a:r>
              <a:rPr lang="en-US" b="1" i="1" dirty="0" err="1">
                <a:latin typeface="Cambria" panose="02040503050406030204" pitchFamily="18" charset="0"/>
                <a:ea typeface="Cambria" panose="02040503050406030204" pitchFamily="18" charset="0"/>
              </a:rPr>
              <a:t>învățământul</a:t>
            </a:r>
            <a:r>
              <a:rPr lang="en-US" b="1" i="1" dirty="0">
                <a:latin typeface="Cambria" panose="02040503050406030204" pitchFamily="18" charset="0"/>
                <a:ea typeface="Cambria" panose="02040503050406030204" pitchFamily="18" charset="0"/>
              </a:rPr>
              <a:t> </a:t>
            </a:r>
            <a:r>
              <a:rPr lang="en-US" b="1" i="1" dirty="0" err="1">
                <a:latin typeface="Cambria" panose="02040503050406030204" pitchFamily="18" charset="0"/>
                <a:ea typeface="Cambria" panose="02040503050406030204" pitchFamily="18" charset="0"/>
              </a:rPr>
              <a:t>preuniversitar</a:t>
            </a:r>
            <a:endParaRPr lang="ro-RO" b="1" i="1"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Concursul de admitere la liceu (art. 101)</a:t>
            </a:r>
          </a:p>
          <a:p>
            <a:pPr marL="285750" indent="-285750">
              <a:buFont typeface="Wingdings" panose="05000000000000000000" pitchFamily="2" charset="2"/>
              <a:buChar char="ü"/>
            </a:pPr>
            <a:r>
              <a:rPr lang="ro-RO" dirty="0">
                <a:latin typeface="Cambria" panose="02040503050406030204" pitchFamily="18" charset="0"/>
                <a:ea typeface="Cambria" panose="02040503050406030204" pitchFamily="18" charset="0"/>
              </a:rPr>
              <a:t>Examenul naţional de bacalaureat  (art. 102, 103)</a:t>
            </a: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51328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624" y="2084832"/>
            <a:ext cx="11201400" cy="3139321"/>
          </a:xfrm>
          <a:prstGeom prst="rect">
            <a:avLst/>
          </a:prstGeom>
        </p:spPr>
        <p:txBody>
          <a:bodyPr wrap="square">
            <a:spAutoFit/>
          </a:bodyPr>
          <a:lstStyle/>
          <a:p>
            <a:r>
              <a:rPr lang="ro-RO" b="1" dirty="0">
                <a:solidFill>
                  <a:schemeClr val="bg2">
                    <a:lumMod val="10000"/>
                  </a:schemeClr>
                </a:solidFill>
                <a:latin typeface="Cambria" panose="02040503050406030204" pitchFamily="18" charset="0"/>
                <a:ea typeface="Cambria" panose="02040503050406030204" pitchFamily="18" charset="0"/>
              </a:rPr>
              <a:t>Art. 248 </a:t>
            </a:r>
          </a:p>
          <a:p>
            <a:pPr algn="just"/>
            <a:r>
              <a:rPr lang="ro-RO" sz="2000" dirty="0">
                <a:latin typeface="Cambria" panose="02040503050406030204" pitchFamily="18" charset="0"/>
                <a:ea typeface="Cambria" panose="02040503050406030204" pitchFamily="18" charset="0"/>
              </a:rPr>
              <a:t>(4) Admiterea la liceu </a:t>
            </a:r>
            <a:r>
              <a:rPr lang="ro-RO" sz="2000" dirty="0" err="1">
                <a:latin typeface="Cambria" panose="02040503050406030204" pitchFamily="18" charset="0"/>
                <a:ea typeface="Cambria" panose="02040503050406030204" pitchFamily="18" charset="0"/>
              </a:rPr>
              <a:t>şi</a:t>
            </a:r>
            <a:r>
              <a:rPr lang="ro-RO" sz="2000" dirty="0">
                <a:latin typeface="Cambria" panose="02040503050406030204" pitchFamily="18" charset="0"/>
                <a:ea typeface="Cambria" panose="02040503050406030204" pitchFamily="18" charset="0"/>
              </a:rPr>
              <a:t> evaluarea </a:t>
            </a:r>
            <a:r>
              <a:rPr lang="ro-RO" sz="2000" dirty="0" err="1">
                <a:latin typeface="Cambria" panose="02040503050406030204" pitchFamily="18" charset="0"/>
                <a:ea typeface="Cambria" panose="02040503050406030204" pitchFamily="18" charset="0"/>
              </a:rPr>
              <a:t>naţională</a:t>
            </a:r>
            <a:r>
              <a:rPr lang="ro-RO" sz="2000" dirty="0">
                <a:latin typeface="Cambria" panose="02040503050406030204" pitchFamily="18" charset="0"/>
                <a:ea typeface="Cambria" panose="02040503050406030204" pitchFamily="18" charset="0"/>
              </a:rPr>
              <a:t> organizată la finalul clasei a VIII-a se vor </a:t>
            </a:r>
            <a:r>
              <a:rPr lang="ro-RO" sz="2000" dirty="0" err="1">
                <a:latin typeface="Cambria" panose="02040503050406030204" pitchFamily="18" charset="0"/>
                <a:ea typeface="Cambria" panose="02040503050406030204" pitchFamily="18" charset="0"/>
              </a:rPr>
              <a:t>desfăşura</a:t>
            </a:r>
            <a:r>
              <a:rPr lang="ro-RO" sz="2000" dirty="0">
                <a:latin typeface="Cambria" panose="02040503050406030204" pitchFamily="18" charset="0"/>
                <a:ea typeface="Cambria" panose="02040503050406030204" pitchFamily="18" charset="0"/>
              </a:rPr>
              <a:t> în conformitate cu prevederile prezentei legi începând cu </a:t>
            </a:r>
            <a:r>
              <a:rPr lang="ro-RO" sz="2000" dirty="0" err="1">
                <a:latin typeface="Cambria" panose="02040503050406030204" pitchFamily="18" charset="0"/>
                <a:ea typeface="Cambria" panose="02040503050406030204" pitchFamily="18" charset="0"/>
              </a:rPr>
              <a:t>generaţia</a:t>
            </a:r>
            <a:r>
              <a:rPr lang="ro-RO" sz="2000" dirty="0">
                <a:latin typeface="Cambria" panose="02040503050406030204" pitchFamily="18" charset="0"/>
                <a:ea typeface="Cambria" panose="02040503050406030204" pitchFamily="18" charset="0"/>
              </a:rPr>
              <a:t> de elevi </a:t>
            </a:r>
            <a:r>
              <a:rPr lang="ro-RO" sz="2000" dirty="0" err="1">
                <a:latin typeface="Cambria" panose="02040503050406030204" pitchFamily="18" charset="0"/>
                <a:ea typeface="Cambria" panose="02040503050406030204" pitchFamily="18" charset="0"/>
              </a:rPr>
              <a:t>înscrişi</a:t>
            </a:r>
            <a:r>
              <a:rPr lang="ro-RO" sz="2000" dirty="0">
                <a:latin typeface="Cambria" panose="02040503050406030204" pitchFamily="18" charset="0"/>
                <a:ea typeface="Cambria" panose="02040503050406030204" pitchFamily="18" charset="0"/>
              </a:rPr>
              <a:t> în clasa a V-a în anul </a:t>
            </a:r>
            <a:r>
              <a:rPr lang="ro-RO" sz="2000" dirty="0" err="1">
                <a:latin typeface="Cambria" panose="02040503050406030204" pitchFamily="18" charset="0"/>
                <a:ea typeface="Cambria" panose="02040503050406030204" pitchFamily="18" charset="0"/>
              </a:rPr>
              <a:t>şcolar</a:t>
            </a:r>
            <a:r>
              <a:rPr lang="ro-RO" sz="2000" dirty="0">
                <a:latin typeface="Cambria" panose="02040503050406030204" pitchFamily="18" charset="0"/>
                <a:ea typeface="Cambria" panose="02040503050406030204" pitchFamily="18" charset="0"/>
              </a:rPr>
              <a:t> 2023-2024.</a:t>
            </a:r>
          </a:p>
          <a:p>
            <a:pPr algn="just"/>
            <a:r>
              <a:rPr lang="ro-RO" sz="2000" dirty="0">
                <a:latin typeface="Cambria" panose="02040503050406030204" pitchFamily="18" charset="0"/>
                <a:ea typeface="Cambria" panose="02040503050406030204" pitchFamily="18" charset="0"/>
              </a:rPr>
              <a:t>(5) Examenul de bacalaureat se va </a:t>
            </a:r>
            <a:r>
              <a:rPr lang="ro-RO" sz="2000" dirty="0" err="1">
                <a:latin typeface="Cambria" panose="02040503050406030204" pitchFamily="18" charset="0"/>
                <a:ea typeface="Cambria" panose="02040503050406030204" pitchFamily="18" charset="0"/>
              </a:rPr>
              <a:t>desfăşura</a:t>
            </a:r>
            <a:r>
              <a:rPr lang="ro-RO" sz="2000" dirty="0">
                <a:latin typeface="Cambria" panose="02040503050406030204" pitchFamily="18" charset="0"/>
                <a:ea typeface="Cambria" panose="02040503050406030204" pitchFamily="18" charset="0"/>
              </a:rPr>
              <a:t> în conformitate cu prevederile prezentei legi începând cu </a:t>
            </a:r>
            <a:r>
              <a:rPr lang="ro-RO" sz="2000" dirty="0" err="1">
                <a:latin typeface="Cambria" panose="02040503050406030204" pitchFamily="18" charset="0"/>
                <a:ea typeface="Cambria" panose="02040503050406030204" pitchFamily="18" charset="0"/>
              </a:rPr>
              <a:t>generaţia</a:t>
            </a:r>
            <a:r>
              <a:rPr lang="ro-RO" sz="2000" dirty="0">
                <a:latin typeface="Cambria" panose="02040503050406030204" pitchFamily="18" charset="0"/>
                <a:ea typeface="Cambria" panose="02040503050406030204" pitchFamily="18" charset="0"/>
              </a:rPr>
              <a:t> de elevi </a:t>
            </a:r>
            <a:r>
              <a:rPr lang="ro-RO" sz="2000" dirty="0" err="1">
                <a:latin typeface="Cambria" panose="02040503050406030204" pitchFamily="18" charset="0"/>
                <a:ea typeface="Cambria" panose="02040503050406030204" pitchFamily="18" charset="0"/>
              </a:rPr>
              <a:t>înscrişi</a:t>
            </a:r>
            <a:r>
              <a:rPr lang="ro-RO" sz="2000" dirty="0">
                <a:latin typeface="Cambria" panose="02040503050406030204" pitchFamily="18" charset="0"/>
                <a:ea typeface="Cambria" panose="02040503050406030204" pitchFamily="18" charset="0"/>
              </a:rPr>
              <a:t> în clasa a IX-a în anul </a:t>
            </a:r>
            <a:r>
              <a:rPr lang="ro-RO" sz="2000" dirty="0" err="1">
                <a:latin typeface="Cambria" panose="02040503050406030204" pitchFamily="18" charset="0"/>
                <a:ea typeface="Cambria" panose="02040503050406030204" pitchFamily="18" charset="0"/>
              </a:rPr>
              <a:t>şcolar</a:t>
            </a:r>
            <a:r>
              <a:rPr lang="ro-RO" sz="2000" dirty="0">
                <a:latin typeface="Cambria" panose="02040503050406030204" pitchFamily="18" charset="0"/>
                <a:ea typeface="Cambria" panose="02040503050406030204" pitchFamily="18" charset="0"/>
              </a:rPr>
              <a:t> 2025-2026.</a:t>
            </a:r>
          </a:p>
          <a:p>
            <a:pPr algn="just"/>
            <a:r>
              <a:rPr lang="ro-RO" sz="2000" dirty="0">
                <a:latin typeface="Cambria" panose="02040503050406030204" pitchFamily="18" charset="0"/>
                <a:ea typeface="Cambria" panose="02040503050406030204" pitchFamily="18" charset="0"/>
              </a:rPr>
              <a:t>(10) Evaluările </a:t>
            </a:r>
            <a:r>
              <a:rPr lang="ro-RO" sz="2000" dirty="0" err="1">
                <a:latin typeface="Cambria" panose="02040503050406030204" pitchFamily="18" charset="0"/>
                <a:ea typeface="Cambria" panose="02040503050406030204" pitchFamily="18" charset="0"/>
              </a:rPr>
              <a:t>şi</a:t>
            </a:r>
            <a:r>
              <a:rPr lang="ro-RO" sz="2000" dirty="0">
                <a:latin typeface="Cambria" panose="02040503050406030204" pitchFamily="18" charset="0"/>
                <a:ea typeface="Cambria" panose="02040503050406030204" pitchFamily="18" charset="0"/>
              </a:rPr>
              <a:t> examenele </a:t>
            </a:r>
            <a:r>
              <a:rPr lang="ro-RO" sz="2000" dirty="0" err="1">
                <a:latin typeface="Cambria" panose="02040503050406030204" pitchFamily="18" charset="0"/>
                <a:ea typeface="Cambria" panose="02040503050406030204" pitchFamily="18" charset="0"/>
              </a:rPr>
              <a:t>naţionale</a:t>
            </a:r>
            <a:r>
              <a:rPr lang="ro-RO" sz="2000" dirty="0">
                <a:latin typeface="Cambria" panose="02040503050406030204" pitchFamily="18" charset="0"/>
                <a:ea typeface="Cambria" panose="02040503050406030204" pitchFamily="18" charset="0"/>
              </a:rPr>
              <a:t> vor fi în integralitate standardizate </a:t>
            </a:r>
            <a:r>
              <a:rPr lang="ro-RO" sz="2000" dirty="0" err="1">
                <a:latin typeface="Cambria" panose="02040503050406030204" pitchFamily="18" charset="0"/>
                <a:ea typeface="Cambria" panose="02040503050406030204" pitchFamily="18" charset="0"/>
              </a:rPr>
              <a:t>şi</a:t>
            </a:r>
            <a:r>
              <a:rPr lang="ro-RO" sz="2000" dirty="0">
                <a:latin typeface="Cambria" panose="02040503050406030204" pitchFamily="18" charset="0"/>
                <a:ea typeface="Cambria" panose="02040503050406030204" pitchFamily="18" charset="0"/>
              </a:rPr>
              <a:t> administrate în format digital începând cu anul </a:t>
            </a:r>
            <a:r>
              <a:rPr lang="ro-RO" sz="2000" dirty="0" err="1">
                <a:latin typeface="Cambria" panose="02040503050406030204" pitchFamily="18" charset="0"/>
                <a:ea typeface="Cambria" panose="02040503050406030204" pitchFamily="18" charset="0"/>
              </a:rPr>
              <a:t>şcolar</a:t>
            </a:r>
            <a:r>
              <a:rPr lang="ro-RO" sz="2000" dirty="0">
                <a:latin typeface="Cambria" panose="02040503050406030204" pitchFamily="18" charset="0"/>
                <a:ea typeface="Cambria" panose="02040503050406030204" pitchFamily="18" charset="0"/>
              </a:rPr>
              <a:t> 2027-2028.</a:t>
            </a:r>
          </a:p>
          <a:p>
            <a:pPr algn="just"/>
            <a:r>
              <a:rPr lang="ro-RO" sz="2000" dirty="0">
                <a:latin typeface="Cambria" panose="02040503050406030204" pitchFamily="18" charset="0"/>
                <a:ea typeface="Cambria" panose="02040503050406030204" pitchFamily="18" charset="0"/>
              </a:rPr>
              <a:t>(30) Prevederile art. 92 alin. (4) privind clasele cu predare a unei limbi moderne în regim bilingv se aplică începând cu anul </a:t>
            </a:r>
            <a:r>
              <a:rPr lang="ro-RO" sz="2000" dirty="0" err="1">
                <a:latin typeface="Cambria" panose="02040503050406030204" pitchFamily="18" charset="0"/>
                <a:ea typeface="Cambria" panose="02040503050406030204" pitchFamily="18" charset="0"/>
              </a:rPr>
              <a:t>şcolar</a:t>
            </a:r>
            <a:r>
              <a:rPr lang="ro-RO" sz="2000" dirty="0">
                <a:latin typeface="Cambria" panose="02040503050406030204" pitchFamily="18" charset="0"/>
                <a:ea typeface="Cambria" panose="02040503050406030204" pitchFamily="18" charset="0"/>
              </a:rPr>
              <a:t> 2025-2026.</a:t>
            </a:r>
            <a:endParaRPr lang="ro-RO" sz="2000" b="1" dirty="0">
              <a:solidFill>
                <a:schemeClr val="bg2">
                  <a:lumMod val="10000"/>
                </a:schemeClr>
              </a:solidFill>
              <a:latin typeface="Cambria" panose="02040503050406030204" pitchFamily="18" charset="0"/>
              <a:ea typeface="Cambria" panose="02040503050406030204" pitchFamily="18" charset="0"/>
            </a:endParaRPr>
          </a:p>
        </p:txBody>
      </p:sp>
      <p:sp>
        <p:nvSpPr>
          <p:cNvPr id="3" name="Rectangle 2"/>
          <p:cNvSpPr/>
          <p:nvPr/>
        </p:nvSpPr>
        <p:spPr>
          <a:xfrm>
            <a:off x="2505456" y="685800"/>
            <a:ext cx="5088101" cy="461665"/>
          </a:xfrm>
          <a:prstGeom prst="rect">
            <a:avLst/>
          </a:prstGeom>
        </p:spPr>
        <p:txBody>
          <a:bodyPr wrap="square">
            <a:spAutoFit/>
          </a:bodyPr>
          <a:lstStyle/>
          <a:p>
            <a:pPr algn="ctr"/>
            <a:r>
              <a:rPr lang="ro-RO" sz="24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Dispoziții tranzitorii și finale</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8633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96390" y="2603500"/>
            <a:ext cx="4972594" cy="3416301"/>
          </a:xfrm>
        </p:spPr>
        <p:txBody>
          <a:bodyPr/>
          <a:lstStyle/>
          <a:p>
            <a:pPr algn="just"/>
            <a:r>
              <a:rPr lang="ro-RO" dirty="0">
                <a:latin typeface="Cambria" panose="02040503050406030204" pitchFamily="18" charset="0"/>
                <a:ea typeface="Cambria" panose="02040503050406030204" pitchFamily="18" charset="0"/>
              </a:rPr>
              <a:t>ROFUIP (Regulamentul-cadru de organizare și funcționare a unităților de învățământ preuniversitar) aprobat prin OME nr. 5726/6 august 2024, publicat în Monitorul Oficial al României, Partea I, nr. 795 din 12 august 2024 </a:t>
            </a:r>
            <a:endParaRPr lang="ro-RO" dirty="0"/>
          </a:p>
        </p:txBody>
      </p:sp>
      <p:sp>
        <p:nvSpPr>
          <p:cNvPr id="4" name="Content Placeholder 3"/>
          <p:cNvSpPr>
            <a:spLocks noGrp="1"/>
          </p:cNvSpPr>
          <p:nvPr>
            <p:ph sz="half" idx="2"/>
          </p:nvPr>
        </p:nvSpPr>
        <p:spPr>
          <a:xfrm>
            <a:off x="6208712" y="2603500"/>
            <a:ext cx="5321437" cy="3416300"/>
          </a:xfrm>
        </p:spPr>
        <p:txBody>
          <a:bodyPr/>
          <a:lstStyle/>
          <a:p>
            <a:pPr algn="just"/>
            <a:r>
              <a:rPr lang="ro-RO" dirty="0">
                <a:latin typeface="Cambria" panose="02040503050406030204" pitchFamily="18" charset="0"/>
                <a:ea typeface="Cambria" panose="02040503050406030204" pitchFamily="18" charset="0"/>
              </a:rPr>
              <a:t>STATUTUL ELEVULUI aprobat prin OME nr. 5707/1 august 2024, publicat în Monitorul Oficial al României, Partea I, nr. 795 din 12 august 2024 </a:t>
            </a:r>
            <a:endParaRPr lang="ro-RO" dirty="0"/>
          </a:p>
        </p:txBody>
      </p:sp>
    </p:spTree>
    <p:extLst>
      <p:ext uri="{BB962C8B-B14F-4D97-AF65-F5344CB8AC3E}">
        <p14:creationId xmlns:p14="http://schemas.microsoft.com/office/powerpoint/2010/main" val="3771456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75063"/>
            <a:ext cx="8761413" cy="966651"/>
          </a:xfrm>
        </p:spPr>
        <p:txBody>
          <a:bodyPr/>
          <a:lstStyle/>
          <a:p>
            <a:pPr algn="ctr"/>
            <a:r>
              <a:rPr lang="ro-RO" sz="2800" dirty="0">
                <a:latin typeface="Cambria" panose="02040503050406030204" pitchFamily="18" charset="0"/>
                <a:ea typeface="Cambria" panose="02040503050406030204" pitchFamily="18" charset="0"/>
              </a:rPr>
              <a:t>26 septembrie – Ziua Europeană a Limbilor</a:t>
            </a:r>
          </a:p>
        </p:txBody>
      </p:sp>
      <p:sp>
        <p:nvSpPr>
          <p:cNvPr id="3" name="Content Placeholder 2"/>
          <p:cNvSpPr>
            <a:spLocks noGrp="1"/>
          </p:cNvSpPr>
          <p:nvPr>
            <p:ph idx="1"/>
          </p:nvPr>
        </p:nvSpPr>
        <p:spPr>
          <a:xfrm>
            <a:off x="374469" y="2046515"/>
            <a:ext cx="11312434" cy="4702628"/>
          </a:xfrm>
        </p:spPr>
        <p:txBody>
          <a:bodyPr>
            <a:noAutofit/>
          </a:bodyPr>
          <a:lstStyle/>
          <a:p>
            <a:pPr marL="0" indent="0" algn="just">
              <a:buNone/>
            </a:pPr>
            <a:r>
              <a:rPr lang="ro-RO" sz="1200" dirty="0">
                <a:latin typeface="Cambria" panose="02040503050406030204" pitchFamily="18" charset="0"/>
                <a:ea typeface="Cambria" panose="02040503050406030204" pitchFamily="18" charset="0"/>
              </a:rPr>
              <a:t>Dragi profesori,</a:t>
            </a:r>
          </a:p>
          <a:p>
            <a:pPr marL="0" indent="0" algn="just">
              <a:buNone/>
            </a:pPr>
            <a:r>
              <a:rPr lang="ro-RO" sz="1200" dirty="0">
                <a:latin typeface="Cambria" panose="02040503050406030204" pitchFamily="18" charset="0"/>
                <a:ea typeface="Cambria" panose="02040503050406030204" pitchFamily="18" charset="0"/>
              </a:rPr>
              <a:t>Ca în fiecare an, luna septembrie este cea în care sărbătorim Ziua Europeană a Limbilor. În 2024, ziua de 26 Septembrie va avea ca tematică </a:t>
            </a:r>
            <a:r>
              <a:rPr lang="ro-RO" sz="1200" b="1" i="1" dirty="0">
                <a:latin typeface="Cambria" panose="02040503050406030204" pitchFamily="18" charset="0"/>
                <a:ea typeface="Cambria" panose="02040503050406030204" pitchFamily="18" charset="0"/>
              </a:rPr>
              <a:t>Pacea prin diversitate lingvistică</a:t>
            </a:r>
            <a:r>
              <a:rPr lang="ro-RO" sz="1200" i="1" dirty="0">
                <a:latin typeface="Cambria" panose="02040503050406030204" pitchFamily="18" charset="0"/>
                <a:ea typeface="Cambria" panose="02040503050406030204" pitchFamily="18" charset="0"/>
              </a:rPr>
              <a:t>. </a:t>
            </a:r>
            <a:r>
              <a:rPr lang="ro-RO" sz="1200" dirty="0">
                <a:latin typeface="Cambria" panose="02040503050406030204" pitchFamily="18" charset="0"/>
                <a:ea typeface="Cambria" panose="02040503050406030204" pitchFamily="18" charset="0"/>
              </a:rPr>
              <a:t>Acum, mai mult ca oricând, diversitatea lingvistică reprezintă cheia unei mai bune comunicări interculturale și este unul dintre principalele elemente ale bogatului patrimoniu cultural european. </a:t>
            </a:r>
          </a:p>
          <a:p>
            <a:pPr marL="0" indent="0">
              <a:buNone/>
            </a:pPr>
            <a:r>
              <a:rPr lang="ro-RO" sz="1200" dirty="0">
                <a:latin typeface="Cambria" panose="02040503050406030204" pitchFamily="18" charset="0"/>
                <a:ea typeface="Cambria" panose="02040503050406030204" pitchFamily="18" charset="0"/>
              </a:rPr>
              <a:t>Ca de fiecare dată, Consiliul Europei prin Centrul European pentru Limbi Moderne, vă pune la dispoziție o serie de materiale informative și de inițiative pe site-ul dedicat evenimentului - </a:t>
            </a:r>
            <a:r>
              <a:rPr lang="ro-RO" sz="1200" u="sng" dirty="0">
                <a:latin typeface="Cambria" panose="02040503050406030204" pitchFamily="18" charset="0"/>
                <a:ea typeface="Cambria" panose="02040503050406030204" pitchFamily="18" charset="0"/>
                <a:hlinkClick r:id="rId2"/>
              </a:rPr>
              <a:t>https://edl.ecml.at/</a:t>
            </a:r>
            <a:r>
              <a:rPr lang="ro-RO" sz="1200" dirty="0">
                <a:latin typeface="Cambria" panose="02040503050406030204" pitchFamily="18" charset="0"/>
                <a:ea typeface="Cambria" panose="02040503050406030204" pitchFamily="18" charset="0"/>
              </a:rPr>
              <a:t>.</a:t>
            </a:r>
          </a:p>
          <a:p>
            <a:pPr marL="0" indent="0">
              <a:buNone/>
            </a:pPr>
            <a:r>
              <a:rPr lang="ro-RO" sz="1200" dirty="0">
                <a:latin typeface="Cambria" panose="02040503050406030204" pitchFamily="18" charset="0"/>
                <a:ea typeface="Cambria" panose="02040503050406030204" pitchFamily="18" charset="0"/>
              </a:rPr>
              <a:t>Mai jos, găsiți câteva dintre elementele cheie ale anului 2024.</a:t>
            </a:r>
          </a:p>
          <a:p>
            <a:pPr>
              <a:buFont typeface="Wingdings" panose="05000000000000000000" pitchFamily="2" charset="2"/>
              <a:buChar char="ü"/>
            </a:pPr>
            <a:r>
              <a:rPr lang="ro-RO" sz="1200" dirty="0">
                <a:latin typeface="Cambria" panose="02040503050406030204" pitchFamily="18" charset="0"/>
                <a:ea typeface="Cambria" panose="02040503050406030204" pitchFamily="18" charset="0"/>
              </a:rPr>
              <a:t> </a:t>
            </a:r>
            <a:r>
              <a:rPr lang="ro-RO" sz="1200" b="1" dirty="0">
                <a:latin typeface="Cambria" panose="02040503050406030204" pitchFamily="18" charset="0"/>
                <a:ea typeface="Cambria" panose="02040503050406030204" pitchFamily="18" charset="0"/>
              </a:rPr>
              <a:t>Călătoria </a:t>
            </a:r>
            <a:r>
              <a:rPr lang="ro-RO" sz="1200" b="1" dirty="0" err="1">
                <a:latin typeface="Cambria" panose="02040503050406030204" pitchFamily="18" charset="0"/>
                <a:ea typeface="Cambria" panose="02040503050406030204" pitchFamily="18" charset="0"/>
              </a:rPr>
              <a:t>Larei</a:t>
            </a:r>
            <a:r>
              <a:rPr lang="ro-RO" sz="1200" b="1" dirty="0">
                <a:latin typeface="Cambria" panose="02040503050406030204" pitchFamily="18" charset="0"/>
                <a:ea typeface="Cambria" panose="02040503050406030204" pitchFamily="18" charset="0"/>
              </a:rPr>
              <a:t> prin limbile regionale și minoritare ale Europei</a:t>
            </a:r>
            <a:r>
              <a:rPr lang="ro-RO" sz="1200" dirty="0">
                <a:latin typeface="Cambria" panose="02040503050406030204" pitchFamily="18" charset="0"/>
                <a:ea typeface="Cambria" panose="02040503050406030204" pitchFamily="18" charset="0"/>
              </a:rPr>
              <a:t>, o continuare a broșurii deja cunoscute, care descrie Călătoria lingvistică a </a:t>
            </a:r>
            <a:r>
              <a:rPr lang="ro-RO" sz="1200" dirty="0" err="1">
                <a:latin typeface="Cambria" panose="02040503050406030204" pitchFamily="18" charset="0"/>
                <a:ea typeface="Cambria" panose="02040503050406030204" pitchFamily="18" charset="0"/>
              </a:rPr>
              <a:t>Larei</a:t>
            </a:r>
            <a:r>
              <a:rPr lang="ro-RO" sz="1200" dirty="0">
                <a:latin typeface="Cambria" panose="02040503050406030204" pitchFamily="18" charset="0"/>
                <a:ea typeface="Cambria" panose="02040503050406030204" pitchFamily="18" charset="0"/>
              </a:rPr>
              <a:t> prin Europa. (</a:t>
            </a:r>
            <a:r>
              <a:rPr lang="ro-RO" sz="1200" u="sng" dirty="0">
                <a:latin typeface="Cambria" panose="02040503050406030204" pitchFamily="18" charset="0"/>
                <a:ea typeface="Cambria" panose="02040503050406030204" pitchFamily="18" charset="0"/>
                <a:hlinkClick r:id="rId3"/>
              </a:rPr>
              <a:t>https://edl.ecml.at/languagejourney</a:t>
            </a:r>
            <a:r>
              <a:rPr lang="ro-RO" sz="1200" dirty="0">
                <a:latin typeface="Cambria" panose="02040503050406030204" pitchFamily="18" charset="0"/>
                <a:ea typeface="Cambria" panose="02040503050406030204" pitchFamily="18" charset="0"/>
              </a:rPr>
              <a:t>)</a:t>
            </a:r>
          </a:p>
          <a:p>
            <a:pPr>
              <a:buFont typeface="Wingdings" panose="05000000000000000000" pitchFamily="2" charset="2"/>
              <a:buChar char="ü"/>
            </a:pPr>
            <a:r>
              <a:rPr lang="ro-RO" sz="1200" b="1" dirty="0">
                <a:latin typeface="Cambria" panose="02040503050406030204" pitchFamily="18" charset="0"/>
                <a:ea typeface="Cambria" panose="02040503050406030204" pitchFamily="18" charset="0"/>
              </a:rPr>
              <a:t>Posterul arborelui lingvistic</a:t>
            </a:r>
            <a:r>
              <a:rPr lang="ro-RO" sz="1200" dirty="0">
                <a:latin typeface="Cambria" panose="02040503050406030204" pitchFamily="18" charset="0"/>
                <a:ea typeface="Cambria" panose="02040503050406030204" pitchFamily="18" charset="0"/>
              </a:rPr>
              <a:t> – disponibil pentru descărcare în limbile engleză, franceză și germană, în care sunt prezente cele 84 de limbi întâlnite de </a:t>
            </a:r>
            <a:r>
              <a:rPr lang="ro-RO" sz="1200" dirty="0" err="1">
                <a:latin typeface="Cambria" panose="02040503050406030204" pitchFamily="18" charset="0"/>
                <a:ea typeface="Cambria" panose="02040503050406030204" pitchFamily="18" charset="0"/>
              </a:rPr>
              <a:t>Lara</a:t>
            </a:r>
            <a:r>
              <a:rPr lang="ro-RO" sz="1200" dirty="0">
                <a:latin typeface="Cambria" panose="02040503050406030204" pitchFamily="18" charset="0"/>
                <a:ea typeface="Cambria" panose="02040503050406030204" pitchFamily="18" charset="0"/>
              </a:rPr>
              <a:t> în călătoria ei. Acesta poate deveni un suport util în a realiza harta limbilor prezente în clasa/ școala dumneavoastră și pentru a le arăta elevilor cât de aproape sau de departe se află diferitele limbi una față de cealaltă. ( </a:t>
            </a:r>
            <a:r>
              <a:rPr lang="ro-RO" sz="1200" u="sng" dirty="0">
                <a:latin typeface="Cambria" panose="02040503050406030204" pitchFamily="18" charset="0"/>
                <a:ea typeface="Cambria" panose="02040503050406030204" pitchFamily="18" charset="0"/>
                <a:hlinkClick r:id="rId3"/>
              </a:rPr>
              <a:t>https://edl.ecml.at/languagejourney</a:t>
            </a:r>
            <a:r>
              <a:rPr lang="ro-RO" sz="1200" dirty="0">
                <a:latin typeface="Cambria" panose="02040503050406030204" pitchFamily="18" charset="0"/>
                <a:ea typeface="Cambria" panose="02040503050406030204" pitchFamily="18" charset="0"/>
              </a:rPr>
              <a:t>)</a:t>
            </a:r>
          </a:p>
          <a:p>
            <a:pPr>
              <a:buFont typeface="Wingdings" panose="05000000000000000000" pitchFamily="2" charset="2"/>
              <a:buChar char="ü"/>
            </a:pPr>
            <a:r>
              <a:rPr lang="ro-RO" sz="1200" dirty="0">
                <a:latin typeface="Cambria" panose="02040503050406030204" pitchFamily="18" charset="0"/>
                <a:ea typeface="Cambria" panose="02040503050406030204" pitchFamily="18" charset="0"/>
              </a:rPr>
              <a:t>Seria de postere </a:t>
            </a:r>
            <a:r>
              <a:rPr lang="ro-RO" sz="1200" b="1" dirty="0">
                <a:latin typeface="Cambria" panose="02040503050406030204" pitchFamily="18" charset="0"/>
                <a:ea typeface="Cambria" panose="02040503050406030204" pitchFamily="18" charset="0"/>
              </a:rPr>
              <a:t>20 de lucruri pe care s-ar putea să nu le știți despre limbile Europei, </a:t>
            </a:r>
            <a:r>
              <a:rPr lang="ro-RO" sz="1200" dirty="0">
                <a:latin typeface="Cambria" panose="02040503050406030204" pitchFamily="18" charset="0"/>
                <a:ea typeface="Cambria" panose="02040503050406030204" pitchFamily="18" charset="0"/>
              </a:rPr>
              <a:t>aflată la a 4-a ediție (</a:t>
            </a:r>
            <a:r>
              <a:rPr lang="ro-RO" sz="1200" u="sng" dirty="0">
                <a:latin typeface="Cambria" panose="02040503050406030204" pitchFamily="18" charset="0"/>
                <a:ea typeface="Cambria" panose="02040503050406030204" pitchFamily="18" charset="0"/>
                <a:hlinkClick r:id="rId2"/>
              </a:rPr>
              <a:t>https://edl.ecml.at/</a:t>
            </a:r>
            <a:r>
              <a:rPr lang="ro-RO" sz="1200" dirty="0">
                <a:latin typeface="Cambria" panose="02040503050406030204" pitchFamily="18" charset="0"/>
                <a:ea typeface="Cambria" panose="02040503050406030204" pitchFamily="18" charset="0"/>
              </a:rPr>
              <a:t>)</a:t>
            </a:r>
          </a:p>
          <a:p>
            <a:pPr>
              <a:buFont typeface="Wingdings" panose="05000000000000000000" pitchFamily="2" charset="2"/>
              <a:buChar char="ü"/>
            </a:pPr>
            <a:r>
              <a:rPr lang="ro-RO" sz="1200" dirty="0">
                <a:latin typeface="Cambria" panose="02040503050406030204" pitchFamily="18" charset="0"/>
                <a:ea typeface="Cambria" panose="02040503050406030204" pitchFamily="18" charset="0"/>
              </a:rPr>
              <a:t> </a:t>
            </a:r>
            <a:r>
              <a:rPr lang="ro-RO" sz="1200" b="1" dirty="0">
                <a:latin typeface="Cambria" panose="02040503050406030204" pitchFamily="18" charset="0"/>
                <a:ea typeface="Cambria" panose="02040503050406030204" pitchFamily="18" charset="0"/>
              </a:rPr>
              <a:t>Știți cum se pronunță aceste nume irlandeze? </a:t>
            </a:r>
            <a:r>
              <a:rPr lang="ro-RO" sz="1200" dirty="0">
                <a:latin typeface="Cambria" panose="02040503050406030204" pitchFamily="18" charset="0"/>
                <a:ea typeface="Cambria" panose="02040503050406030204" pitchFamily="18" charset="0"/>
              </a:rPr>
              <a:t>– un ghid în lumea melodioasă a numelor irlandeze, a căror pronunție poate fi o provocare. (</a:t>
            </a:r>
            <a:r>
              <a:rPr lang="ro-RO" sz="1200" u="sng" dirty="0">
                <a:latin typeface="Cambria" panose="02040503050406030204" pitchFamily="18" charset="0"/>
                <a:ea typeface="Cambria" panose="02040503050406030204" pitchFamily="18" charset="0"/>
                <a:hlinkClick r:id="rId4"/>
              </a:rPr>
              <a:t>https://edl.ecml.at/irishnames</a:t>
            </a:r>
            <a:r>
              <a:rPr lang="ro-RO" sz="1200" dirty="0">
                <a:latin typeface="Cambria" panose="02040503050406030204" pitchFamily="18" charset="0"/>
                <a:ea typeface="Cambria" panose="02040503050406030204" pitchFamily="18" charset="0"/>
              </a:rPr>
              <a:t>)</a:t>
            </a:r>
          </a:p>
          <a:p>
            <a:pPr>
              <a:buFont typeface="Wingdings" panose="05000000000000000000" pitchFamily="2" charset="2"/>
              <a:buChar char="ü"/>
            </a:pPr>
            <a:r>
              <a:rPr lang="ro-RO" sz="1200" dirty="0">
                <a:latin typeface="Cambria" panose="02040503050406030204" pitchFamily="18" charset="0"/>
                <a:ea typeface="Cambria" panose="02040503050406030204" pitchFamily="18" charset="0"/>
              </a:rPr>
              <a:t> Pornind de la una dintre inițiativele anilor anteriori – </a:t>
            </a:r>
            <a:r>
              <a:rPr lang="ro-RO" sz="1200" i="1" dirty="0">
                <a:latin typeface="Cambria" panose="02040503050406030204" pitchFamily="18" charset="0"/>
                <a:ea typeface="Cambria" panose="02040503050406030204" pitchFamily="18" charset="0"/>
              </a:rPr>
              <a:t>În câte limbi poți face pe cineva să râdă? </a:t>
            </a:r>
            <a:r>
              <a:rPr lang="ro-RO" sz="1200" dirty="0">
                <a:latin typeface="Cambria" panose="02040503050406030204" pitchFamily="18" charset="0"/>
                <a:ea typeface="Cambria" panose="02040503050406030204" pitchFamily="18" charset="0"/>
              </a:rPr>
              <a:t>– anul acesta a apărut broșura  </a:t>
            </a:r>
            <a:r>
              <a:rPr lang="ro-RO" sz="1200" b="1" i="1" dirty="0">
                <a:latin typeface="Cambria" panose="02040503050406030204" pitchFamily="18" charset="0"/>
                <a:ea typeface="Cambria" panose="02040503050406030204" pitchFamily="18" charset="0"/>
              </a:rPr>
              <a:t>The (</a:t>
            </a:r>
            <a:r>
              <a:rPr lang="ro-RO" sz="1200" b="1" i="1" dirty="0" err="1">
                <a:latin typeface="Cambria" panose="02040503050406030204" pitchFamily="18" charset="0"/>
                <a:ea typeface="Cambria" panose="02040503050406030204" pitchFamily="18" charset="0"/>
              </a:rPr>
              <a:t>funniest</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one</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and</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only</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multilingual</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joke</a:t>
            </a:r>
            <a:r>
              <a:rPr lang="ro-RO" sz="1200" b="1" i="1" dirty="0">
                <a:latin typeface="Cambria" panose="02040503050406030204" pitchFamily="18" charset="0"/>
                <a:ea typeface="Cambria" panose="02040503050406030204" pitchFamily="18" charset="0"/>
              </a:rPr>
              <a:t> </a:t>
            </a:r>
            <a:r>
              <a:rPr lang="ro-RO" sz="1200" b="1" i="1" dirty="0" err="1">
                <a:latin typeface="Cambria" panose="02040503050406030204" pitchFamily="18" charset="0"/>
                <a:ea typeface="Cambria" panose="02040503050406030204" pitchFamily="18" charset="0"/>
              </a:rPr>
              <a:t>book</a:t>
            </a:r>
            <a:r>
              <a:rPr lang="ro-RO" sz="1200" b="1" dirty="0">
                <a:latin typeface="Cambria" panose="02040503050406030204" pitchFamily="18" charset="0"/>
                <a:ea typeface="Cambria" panose="02040503050406030204" pitchFamily="18" charset="0"/>
              </a:rPr>
              <a:t> </a:t>
            </a:r>
            <a:r>
              <a:rPr lang="ro-RO" sz="1200" dirty="0">
                <a:latin typeface="Cambria" panose="02040503050406030204" pitchFamily="18" charset="0"/>
                <a:ea typeface="Cambria" panose="02040503050406030204" pitchFamily="18" charset="0"/>
              </a:rPr>
              <a:t>(</a:t>
            </a:r>
            <a:r>
              <a:rPr lang="ro-RO" sz="1200" u="sng" dirty="0">
                <a:latin typeface="Cambria" panose="02040503050406030204" pitchFamily="18" charset="0"/>
                <a:ea typeface="Cambria" panose="02040503050406030204" pitchFamily="18" charset="0"/>
                <a:hlinkClick r:id="rId5"/>
              </a:rPr>
              <a:t>https://edl.ecml.at/jokebook</a:t>
            </a:r>
            <a:r>
              <a:rPr lang="ro-RO" sz="1200" dirty="0">
                <a:latin typeface="Cambria" panose="02040503050406030204" pitchFamily="18" charset="0"/>
                <a:ea typeface="Cambria" panose="02040503050406030204" pitchFamily="18" charset="0"/>
              </a:rPr>
              <a:t>)</a:t>
            </a:r>
          </a:p>
          <a:p>
            <a:pPr>
              <a:buFont typeface="Wingdings" panose="05000000000000000000" pitchFamily="2" charset="2"/>
              <a:buChar char="ü"/>
            </a:pPr>
            <a:r>
              <a:rPr lang="ro-RO" sz="1200" b="1" dirty="0">
                <a:latin typeface="Cambria" panose="02040503050406030204" pitchFamily="18" charset="0"/>
                <a:ea typeface="Cambria" panose="02040503050406030204" pitchFamily="18" charset="0"/>
              </a:rPr>
              <a:t>Cuvântul anului </a:t>
            </a:r>
            <a:r>
              <a:rPr lang="ro-RO" sz="1200" dirty="0">
                <a:latin typeface="Cambria" panose="02040503050406030204" pitchFamily="18" charset="0"/>
                <a:ea typeface="Cambria" panose="02040503050406030204" pitchFamily="18" charset="0"/>
              </a:rPr>
              <a:t>– ca în fiecare an, sunteți invitați să alegeți cuvântul anului 2024 și să descoperiți cuvintele câștigătoare ale anului 2023. (</a:t>
            </a:r>
            <a:r>
              <a:rPr lang="ro-RO" sz="1200" u="sng" dirty="0">
                <a:latin typeface="Cambria" panose="02040503050406030204" pitchFamily="18" charset="0"/>
                <a:ea typeface="Cambria" panose="02040503050406030204" pitchFamily="18" charset="0"/>
                <a:hlinkClick r:id="rId6"/>
              </a:rPr>
              <a:t>https://edl.ecml.at/wordoftheyear</a:t>
            </a:r>
            <a:r>
              <a:rPr lang="ro-RO" sz="1200" dirty="0">
                <a:latin typeface="Cambria" panose="02040503050406030204" pitchFamily="18" charset="0"/>
                <a:ea typeface="Cambria" panose="02040503050406030204" pitchFamily="18" charset="0"/>
              </a:rPr>
              <a:t>)</a:t>
            </a:r>
          </a:p>
          <a:p>
            <a:pPr marL="0" indent="0">
              <a:buNone/>
            </a:pPr>
            <a:endParaRPr lang="ro-RO" sz="1400" dirty="0"/>
          </a:p>
        </p:txBody>
      </p:sp>
    </p:spTree>
    <p:extLst>
      <p:ext uri="{BB962C8B-B14F-4D97-AF65-F5344CB8AC3E}">
        <p14:creationId xmlns:p14="http://schemas.microsoft.com/office/powerpoint/2010/main" val="4129680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latin typeface="Cambria" panose="02040503050406030204" pitchFamily="18" charset="0"/>
                <a:ea typeface="Cambria" panose="02040503050406030204" pitchFamily="18" charset="0"/>
              </a:rPr>
              <a:t>26 septembrie – Ziua Europeană a Limbilor</a:t>
            </a:r>
            <a:endParaRPr lang="ro-RO" dirty="0"/>
          </a:p>
        </p:txBody>
      </p:sp>
      <p:sp>
        <p:nvSpPr>
          <p:cNvPr id="3" name="Content Placeholder 2"/>
          <p:cNvSpPr>
            <a:spLocks noGrp="1"/>
          </p:cNvSpPr>
          <p:nvPr>
            <p:ph idx="1"/>
          </p:nvPr>
        </p:nvSpPr>
        <p:spPr>
          <a:xfrm>
            <a:off x="705394" y="2508069"/>
            <a:ext cx="10946675" cy="3511731"/>
          </a:xfrm>
        </p:spPr>
        <p:txBody>
          <a:bodyPr>
            <a:normAutofit fontScale="92500" lnSpcReduction="10000"/>
          </a:bodyPr>
          <a:lstStyle/>
          <a:p>
            <a:pPr marL="0" indent="0">
              <a:buNone/>
            </a:pPr>
            <a:r>
              <a:rPr lang="ro-RO" sz="1400" dirty="0">
                <a:latin typeface="Cambria" panose="02040503050406030204" pitchFamily="18" charset="0"/>
                <a:ea typeface="Cambria" panose="02040503050406030204" pitchFamily="18" charset="0"/>
              </a:rPr>
              <a:t>Anul 2024 vine și cu o serie de provocări și concursuri:</a:t>
            </a:r>
          </a:p>
          <a:p>
            <a:pPr>
              <a:buFont typeface="Wingdings" panose="05000000000000000000" pitchFamily="2" charset="2"/>
              <a:buChar char="q"/>
            </a:pPr>
            <a:r>
              <a:rPr lang="ro-RO" sz="1400" dirty="0">
                <a:latin typeface="Cambria" panose="02040503050406030204" pitchFamily="18" charset="0"/>
                <a:ea typeface="Cambria" panose="02040503050406030204" pitchFamily="18" charset="0"/>
              </a:rPr>
              <a:t> </a:t>
            </a:r>
            <a:r>
              <a:rPr lang="ro-RO" sz="1400" b="1" dirty="0">
                <a:latin typeface="Cambria" panose="02040503050406030204" pitchFamily="18" charset="0"/>
                <a:ea typeface="Cambria" panose="02040503050406030204" pitchFamily="18" charset="0"/>
              </a:rPr>
              <a:t>Pacea prin diversitate lingvistică </a:t>
            </a:r>
            <a:r>
              <a:rPr lang="ro-RO" sz="1400" dirty="0">
                <a:latin typeface="Cambria" panose="02040503050406030204" pitchFamily="18" charset="0"/>
                <a:ea typeface="Cambria" panose="02040503050406030204" pitchFamily="18" charset="0"/>
              </a:rPr>
              <a:t>(</a:t>
            </a:r>
            <a:r>
              <a:rPr lang="ro-RO" sz="1400" i="1" dirty="0" err="1">
                <a:latin typeface="Cambria" panose="02040503050406030204" pitchFamily="18" charset="0"/>
                <a:ea typeface="Cambria" panose="02040503050406030204" pitchFamily="18" charset="0"/>
              </a:rPr>
              <a:t>Languages</a:t>
            </a:r>
            <a:r>
              <a:rPr lang="ro-RO" sz="1400" i="1" dirty="0">
                <a:latin typeface="Cambria" panose="02040503050406030204" pitchFamily="18" charset="0"/>
                <a:ea typeface="Cambria" panose="02040503050406030204" pitchFamily="18" charset="0"/>
              </a:rPr>
              <a:t> for </a:t>
            </a:r>
            <a:r>
              <a:rPr lang="ro-RO" sz="1400" i="1" dirty="0" err="1">
                <a:latin typeface="Cambria" panose="02040503050406030204" pitchFamily="18" charset="0"/>
                <a:ea typeface="Cambria" panose="02040503050406030204" pitchFamily="18" charset="0"/>
              </a:rPr>
              <a:t>peace</a:t>
            </a:r>
            <a:r>
              <a:rPr lang="ro-RO" sz="1400" i="1" dirty="0">
                <a:latin typeface="Cambria" panose="02040503050406030204" pitchFamily="18" charset="0"/>
                <a:ea typeface="Cambria" panose="02040503050406030204" pitchFamily="18" charset="0"/>
              </a:rPr>
              <a:t>) – </a:t>
            </a:r>
            <a:r>
              <a:rPr lang="ro-RO" sz="1400" dirty="0">
                <a:latin typeface="Cambria" panose="02040503050406030204" pitchFamily="18" charset="0"/>
                <a:ea typeface="Cambria" panose="02040503050406030204" pitchFamily="18" charset="0"/>
              </a:rPr>
              <a:t>Creați un poster care să reflecte ideea </a:t>
            </a:r>
            <a:r>
              <a:rPr lang="ro-RO" sz="1400" i="1" dirty="0">
                <a:latin typeface="Cambria" panose="02040503050406030204" pitchFamily="18" charset="0"/>
                <a:ea typeface="Cambria" panose="02040503050406030204" pitchFamily="18" charset="0"/>
              </a:rPr>
              <a:t>Pace prin diversitate lingvistică</a:t>
            </a:r>
            <a:r>
              <a:rPr lang="ro-RO" sz="1400" dirty="0">
                <a:latin typeface="Cambria" panose="02040503050406030204" pitchFamily="18" charset="0"/>
                <a:ea typeface="Cambria" panose="02040503050406030204" pitchFamily="18" charset="0"/>
              </a:rPr>
              <a:t>, încărcați o fotografie sau o versiune PDF a acestuia pe site-ul EDL pentru a putea fi expus și puteți câștiga un premiu.</a:t>
            </a:r>
          </a:p>
          <a:p>
            <a:pPr>
              <a:buFont typeface="Wingdings" panose="05000000000000000000" pitchFamily="2" charset="2"/>
              <a:buChar char="q"/>
            </a:pPr>
            <a:r>
              <a:rPr lang="ro-RO" sz="1400" dirty="0">
                <a:latin typeface="Cambria" panose="02040503050406030204" pitchFamily="18" charset="0"/>
                <a:ea typeface="Cambria" panose="02040503050406030204" pitchFamily="18" charset="0"/>
              </a:rPr>
              <a:t> </a:t>
            </a:r>
            <a:r>
              <a:rPr lang="ro-RO" sz="1400" b="1" dirty="0">
                <a:latin typeface="Cambria" panose="02040503050406030204" pitchFamily="18" charset="0"/>
                <a:ea typeface="Cambria" panose="02040503050406030204" pitchFamily="18" charset="0"/>
              </a:rPr>
              <a:t>Litera/ cuvântul/ fraza cea mai dificil de pronunțat!</a:t>
            </a:r>
            <a:r>
              <a:rPr lang="ro-RO" sz="1400" dirty="0">
                <a:latin typeface="Cambria" panose="02040503050406030204" pitchFamily="18" charset="0"/>
                <a:ea typeface="Cambria" panose="02040503050406030204" pitchFamily="18" charset="0"/>
              </a:rPr>
              <a:t> – Puteți identifica un sunet, un cuvânt sau o frază extrem de greu de pronunțat într-una dintre limbile pe care le vorbiți? Puteți consulta exemplele oferite de alți participanți la provocare sau puteți oferi chiar dvs. un exemplu, pe care să îl încărcați pe platforma EDL.</a:t>
            </a:r>
          </a:p>
          <a:p>
            <a:pPr>
              <a:buFont typeface="Wingdings" panose="05000000000000000000" pitchFamily="2" charset="2"/>
              <a:buChar char="q"/>
            </a:pPr>
            <a:r>
              <a:rPr lang="ro-RO" sz="1400" b="1" dirty="0">
                <a:latin typeface="Cambria" panose="02040503050406030204" pitchFamily="18" charset="0"/>
                <a:ea typeface="Cambria" panose="02040503050406030204" pitchFamily="18" charset="0"/>
              </a:rPr>
              <a:t>Concurs de tricouri ZEL </a:t>
            </a:r>
            <a:r>
              <a:rPr lang="ro-RO" sz="1400" dirty="0">
                <a:latin typeface="Cambria" panose="02040503050406030204" pitchFamily="18" charset="0"/>
                <a:ea typeface="Cambria" panose="02040503050406030204" pitchFamily="18" charset="0"/>
              </a:rPr>
              <a:t>– puteți propune, împreună cu elevii dvs., designul tricoului oficial ZEL 2025, pe care să îl încărcați pe platformă până la data de 31.12.2024.</a:t>
            </a:r>
          </a:p>
          <a:p>
            <a:pPr>
              <a:buFont typeface="Wingdings" panose="05000000000000000000" pitchFamily="2" charset="2"/>
              <a:buChar char="q"/>
            </a:pPr>
            <a:r>
              <a:rPr lang="ro-RO" sz="1400" dirty="0">
                <a:latin typeface="Cambria" panose="02040503050406030204" pitchFamily="18" charset="0"/>
                <a:ea typeface="Cambria" panose="02040503050406030204" pitchFamily="18" charset="0"/>
              </a:rPr>
              <a:t> Prin înscrierea evenimentului organizat în școala dvs. pe platforma EDL, puteți participa la competiția acestui an, pentru care vizitatorii site-ului vor putea vota în perioada 20 septembrie – 20 octombrie 2024. </a:t>
            </a:r>
          </a:p>
          <a:p>
            <a:pPr marL="0" indent="0">
              <a:buNone/>
            </a:pPr>
            <a:r>
              <a:rPr lang="ro-RO" sz="1400" dirty="0">
                <a:latin typeface="Cambria" panose="02040503050406030204" pitchFamily="18" charset="0"/>
                <a:ea typeface="Cambria" panose="02040503050406030204" pitchFamily="18" charset="0"/>
              </a:rPr>
              <a:t>Anul trecut, România a propus </a:t>
            </a:r>
            <a:r>
              <a:rPr lang="ro-RO" sz="1400" b="1" dirty="0">
                <a:latin typeface="Cambria" panose="02040503050406030204" pitchFamily="18" charset="0"/>
                <a:ea typeface="Cambria" panose="02040503050406030204" pitchFamily="18" charset="0"/>
              </a:rPr>
              <a:t>peste 300 de evenimente </a:t>
            </a:r>
            <a:r>
              <a:rPr lang="ro-RO" sz="1400" dirty="0">
                <a:latin typeface="Cambria" panose="02040503050406030204" pitchFamily="18" charset="0"/>
                <a:ea typeface="Cambria" panose="02040503050406030204" pitchFamily="18" charset="0"/>
              </a:rPr>
              <a:t>cu ocazia Zilei Europene a Limbilor. Sperăm ca și anul acesta, participarea dumneavoastră să fie la fel de entuziastă. Pentru și mai multe idei de activități și materiale, inclusiv resurse pe care le puteți descărca, imprima și afișa în clasele dumneavoastră,  vă invităm să consultați site-ul evenimentului - </a:t>
            </a:r>
            <a:r>
              <a:rPr lang="ro-RO" sz="1400" u="sng" dirty="0">
                <a:latin typeface="Cambria" panose="02040503050406030204" pitchFamily="18" charset="0"/>
                <a:ea typeface="Cambria" panose="02040503050406030204" pitchFamily="18" charset="0"/>
                <a:hlinkClick r:id="rId2"/>
              </a:rPr>
              <a:t>https://edl.ecml.at/</a:t>
            </a:r>
            <a:r>
              <a:rPr lang="ro-RO" sz="1400" dirty="0">
                <a:latin typeface="Cambria" panose="02040503050406030204" pitchFamily="18" charset="0"/>
                <a:ea typeface="Cambria" panose="02040503050406030204" pitchFamily="18" charset="0"/>
              </a:rPr>
              <a:t>.</a:t>
            </a:r>
          </a:p>
          <a:p>
            <a:pPr marL="0" indent="0">
              <a:buNone/>
            </a:pPr>
            <a:r>
              <a:rPr lang="ro-RO" sz="1400" dirty="0">
                <a:latin typeface="Cambria" panose="02040503050406030204" pitchFamily="18" charset="0"/>
                <a:ea typeface="Cambria" panose="02040503050406030204" pitchFamily="18" charset="0"/>
              </a:rPr>
              <a:t>Vă mulțumim pentru implicare și vă dorim un an școlar bun!</a:t>
            </a:r>
          </a:p>
          <a:p>
            <a:endParaRPr lang="ro-RO" dirty="0"/>
          </a:p>
        </p:txBody>
      </p:sp>
    </p:spTree>
    <p:extLst>
      <p:ext uri="{BB962C8B-B14F-4D97-AF65-F5344CB8AC3E}">
        <p14:creationId xmlns:p14="http://schemas.microsoft.com/office/powerpoint/2010/main" val="636557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9616" y="2413338"/>
            <a:ext cx="9610344" cy="923330"/>
          </a:xfrm>
          <a:prstGeom prst="rect">
            <a:avLst/>
          </a:prstGeom>
        </p:spPr>
        <p:txBody>
          <a:bodyPr wrap="square">
            <a:spAutoFit/>
          </a:bodyPr>
          <a:lstStyle/>
          <a:p>
            <a:pPr algn="ctr"/>
            <a: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MULT SUCCES ÎN ANUL ȘCOLAR 202</a:t>
            </a:r>
            <a:r>
              <a:rPr lang="en-US"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4</a:t>
            </a:r>
            <a: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-202</a:t>
            </a:r>
            <a:r>
              <a:rPr lang="en-US"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5</a:t>
            </a:r>
            <a: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t>
            </a:r>
            <a:br>
              <a:rPr lang="ro-RO"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endParaRPr lang="en-US">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ct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11252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METODOLOGII </a:t>
            </a:r>
            <a:r>
              <a:rPr lang="ro-RO"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ALE </a:t>
            </a:r>
            <a:r>
              <a:rPr lang="en-US"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EXAMENE</a:t>
            </a:r>
            <a:r>
              <a:rPr lang="ro-RO"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LOR</a:t>
            </a:r>
            <a:r>
              <a:rPr lang="en-US"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 NA</a:t>
            </a:r>
            <a:r>
              <a:rPr lang="ro-RO"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Ţ</a:t>
            </a:r>
            <a:r>
              <a:rPr lang="en-US"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IONALE</a:t>
            </a:r>
            <a:r>
              <a:rPr lang="ro-RO"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 </a:t>
            </a:r>
            <a:r>
              <a:rPr lang="en-US"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202</a:t>
            </a:r>
            <a:r>
              <a:rPr lang="ro-RO" altLang="ro-RO" sz="2400" b="1" dirty="0">
                <a:solidFill>
                  <a:schemeClr val="bg1"/>
                </a:solidFill>
                <a:latin typeface="Cambria" panose="02040503050406030204" pitchFamily="18" charset="0"/>
                <a:ea typeface="Cambria" panose="02040503050406030204" pitchFamily="18" charset="0"/>
                <a:cs typeface="Tahoma" panose="020B0604030504040204" pitchFamily="34" charset="0"/>
              </a:rPr>
              <a:t>5</a:t>
            </a:r>
            <a:endParaRPr lang="ro-RO" sz="2400" dirty="0">
              <a:solidFill>
                <a:schemeClr val="bg1"/>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01752" y="2249424"/>
            <a:ext cx="11484864" cy="4608575"/>
          </a:xfrm>
        </p:spPr>
        <p:txBody>
          <a:bodyPr>
            <a:noAutofit/>
          </a:bodyPr>
          <a:lstStyle/>
          <a:p>
            <a:r>
              <a:rPr lang="ro-RO" sz="1200" b="1" dirty="0">
                <a:solidFill>
                  <a:schemeClr val="tx1"/>
                </a:solidFill>
                <a:latin typeface="Cambria" panose="02040503050406030204" pitchFamily="18" charset="0"/>
                <a:ea typeface="Cambria" panose="02040503050406030204" pitchFamily="18" charset="0"/>
              </a:rPr>
              <a:t>ORDIN nr. 6481/30.08.2024 </a:t>
            </a:r>
            <a:r>
              <a:rPr lang="en-US" sz="1200" b="1" dirty="0">
                <a:solidFill>
                  <a:schemeClr val="tx1"/>
                </a:solidFill>
                <a:latin typeface="Cambria" panose="02040503050406030204" pitchFamily="18" charset="0"/>
                <a:ea typeface="Cambria" panose="02040503050406030204" pitchFamily="18" charset="0"/>
              </a:rPr>
              <a:t>p</a:t>
            </a:r>
            <a:r>
              <a:rPr lang="ro-RO" sz="1200" b="1" dirty="0" err="1">
                <a:solidFill>
                  <a:schemeClr val="tx1"/>
                </a:solidFill>
                <a:latin typeface="Cambria" panose="02040503050406030204" pitchFamily="18" charset="0"/>
                <a:ea typeface="Cambria" panose="02040503050406030204" pitchFamily="18" charset="0"/>
              </a:rPr>
              <a:t>rivind</a:t>
            </a:r>
            <a:r>
              <a:rPr lang="ro-RO" sz="1200" b="1" dirty="0">
                <a:solidFill>
                  <a:schemeClr val="tx1"/>
                </a:solidFill>
                <a:latin typeface="Cambria" panose="02040503050406030204" pitchFamily="18" charset="0"/>
                <a:ea typeface="Cambria" panose="02040503050406030204" pitchFamily="18" charset="0"/>
              </a:rPr>
              <a:t> organizarea și desfășurarea examenului național de bacalaureat – 202</a:t>
            </a:r>
            <a:r>
              <a:rPr lang="en-US" sz="1200" b="1" dirty="0">
                <a:solidFill>
                  <a:schemeClr val="tx1"/>
                </a:solidFill>
                <a:latin typeface="Cambria" panose="02040503050406030204" pitchFamily="18" charset="0"/>
                <a:ea typeface="Cambria" panose="02040503050406030204" pitchFamily="18" charset="0"/>
              </a:rPr>
              <a:t>5</a:t>
            </a:r>
            <a:endParaRPr lang="ro-RO" sz="1200" dirty="0">
              <a:solidFill>
                <a:schemeClr val="tx1"/>
              </a:solidFill>
              <a:latin typeface="Cambria" panose="02040503050406030204" pitchFamily="18" charset="0"/>
              <a:ea typeface="Cambria" panose="02040503050406030204" pitchFamily="18" charset="0"/>
            </a:endParaRPr>
          </a:p>
          <a:p>
            <a:pPr marL="0" indent="0" algn="just">
              <a:buNone/>
            </a:pPr>
            <a:r>
              <a:rPr lang="ro-RO" sz="1200" b="1" dirty="0">
                <a:solidFill>
                  <a:schemeClr val="tx1"/>
                </a:solidFill>
                <a:latin typeface="Cambria" panose="02040503050406030204" pitchFamily="18" charset="0"/>
                <a:ea typeface="Cambria" panose="02040503050406030204" pitchFamily="18" charset="0"/>
              </a:rPr>
              <a:t>Art. 4 </a:t>
            </a:r>
            <a:r>
              <a:rPr lang="ro-RO" sz="1200" dirty="0">
                <a:solidFill>
                  <a:schemeClr val="tx1"/>
                </a:solidFill>
                <a:latin typeface="Cambria" panose="02040503050406030204" pitchFamily="18" charset="0"/>
                <a:ea typeface="Cambria" panose="02040503050406030204" pitchFamily="18" charset="0"/>
              </a:rPr>
              <a:t>Recunoașterea și echivalarea rezultatelor obținute la examene cu recunoaștere internațională pentru certificarea competențelor lingvistice în limbi străine și la examene cu recunoaștere europeană pentru certificarea competențelor digitale se fac în conformitate cu metodologiile de recunoaștere și echivalare și cu lista examenelor aprobate prin Ordinul ministrului educației, cercetării, tineretului și sportului nr. 5219/2010 privind recunoașterea și echivalarea rezultatelor obținute la examene cu recunoaștere internațională pentru certificarea competențelor lingvistice în limbi străine și la examene cu recunoaștere europeană pentru certificarea competențelor digitale cu probele de evaluare a competențelor lingvistice într-o limbă de circulație internațională studiate pe parcursul învățământului liceal, respectiv de evaluare a competențelor digitale, din cadrul examenului de bacalaureat, cu modificările ulterioare. (v. ORDIN nr. 6152/2023 pentru modificarea Anexelor 1 -3  la Ordinul ministrului educației, cercetării, tineretului și sportului  nr. 5219/2010)</a:t>
            </a:r>
          </a:p>
          <a:p>
            <a:pPr marL="0" indent="0" algn="just">
              <a:buNone/>
            </a:pPr>
            <a:r>
              <a:rPr lang="ro-RO" sz="1200" b="1" dirty="0">
                <a:solidFill>
                  <a:schemeClr val="tx1"/>
                </a:solidFill>
                <a:latin typeface="Cambria" panose="02040503050406030204" pitchFamily="18" charset="0"/>
                <a:ea typeface="Cambria" panose="02040503050406030204" pitchFamily="18" charset="0"/>
              </a:rPr>
              <a:t>Art. 5 </a:t>
            </a:r>
            <a:r>
              <a:rPr lang="ro-RO" sz="1200" dirty="0">
                <a:solidFill>
                  <a:schemeClr val="tx1"/>
                </a:solidFill>
                <a:latin typeface="Cambria" panose="02040503050406030204" pitchFamily="18" charset="0"/>
                <a:ea typeface="Cambria" panose="02040503050406030204" pitchFamily="18" charset="0"/>
              </a:rPr>
              <a:t>(1) Probele specifice susținute de elevii claselor a XII-a din secțiile speciale de învățământ din România, care funcționează în baza Acordului dintre Guvernul României și Guvernul Republicii Federale Germania cu privire la colaborarea în domeniul școlar, se desfășoară în conformitate cu Regulamentul de desfășurare a examenului în vederea obținerii Diplomei de acces general în învățământul superior german și a Diplomei de bacalaureat de către absolvenții secțiilor/școlilor speciale germane din România, aprobat prin Ordinul ministrului educației, cercetării și inovării nr. 5262/2009 privind secțiile/școlile speciale germane din România, finalizate cu Diplomă de acces general în învățământul superior german și Diplomă de bacalaureat.</a:t>
            </a:r>
          </a:p>
          <a:p>
            <a:pPr marL="0" indent="0" algn="just">
              <a:buNone/>
            </a:pPr>
            <a:r>
              <a:rPr lang="ro-RO" sz="1200" dirty="0">
                <a:solidFill>
                  <a:schemeClr val="tx1"/>
                </a:solidFill>
                <a:latin typeface="Cambria" panose="02040503050406030204" pitchFamily="18" charset="0"/>
                <a:ea typeface="Cambria" panose="02040503050406030204" pitchFamily="18" charset="0"/>
              </a:rPr>
              <a:t>(2) Probele specifice susținute de elevii claselor a XII-a din secțiile bilingve francofone care funcționează în baza Acordului interguvernamental franco-român se desfășoară în conformitate cu prevederile Ordinului ministrului educației, cercetării, tineretului și sportului nr. 5720/2012 privind organizarea și desfășurarea probelor specifice susținute de elevii secțiilor bilingve francofone în vederea obținerii mențiunii speciale „secție bilingvă francofonă” pe diploma de bacalaureat, cu modificările ulterioare și ale prezentului ordin.</a:t>
            </a:r>
          </a:p>
          <a:p>
            <a:pPr marL="0" indent="0" algn="just">
              <a:buNone/>
            </a:pPr>
            <a:r>
              <a:rPr lang="ro-RO" sz="1200" dirty="0">
                <a:solidFill>
                  <a:schemeClr val="tx1"/>
                </a:solidFill>
                <a:latin typeface="Cambria" panose="02040503050406030204" pitchFamily="18" charset="0"/>
                <a:ea typeface="Cambria" panose="02040503050406030204" pitchFamily="18" charset="0"/>
              </a:rPr>
              <a:t>(3) Probele specifice susținute de elevii claselor a XII-a din secțiile bilingve româno-spaniole care funcționează în baza Acordului dintre Ministerul Educației și Cercetării din România și Ministerul Educației și Științei din Regatul Spaniei cu privire la înființarea și funcționarea secțiilor bilingve româno-spaniole în liceele din România și la organizarea examenului de bacalaureat în aceste licee, se desfășoară în conformitate cu prevederile Ordinului ministrului educației, cercetării, tineretului și sportului nr. 5.756/2012 privind </a:t>
            </a:r>
            <a:r>
              <a:rPr lang="en-US" sz="1200" dirty="0" err="1">
                <a:solidFill>
                  <a:schemeClr val="tx1"/>
                </a:solidFill>
                <a:latin typeface="Cambria" panose="02040503050406030204" pitchFamily="18" charset="0"/>
                <a:ea typeface="Cambria" panose="02040503050406030204" pitchFamily="18" charset="0"/>
              </a:rPr>
              <a:t>aprobarea</a:t>
            </a:r>
            <a:r>
              <a:rPr lang="en-US" sz="1200" dirty="0">
                <a:solidFill>
                  <a:schemeClr val="tx1"/>
                </a:solidFill>
                <a:latin typeface="Cambria" panose="02040503050406030204" pitchFamily="18" charset="0"/>
                <a:ea typeface="Cambria" panose="02040503050406030204" pitchFamily="18" charset="0"/>
              </a:rPr>
              <a:t> </a:t>
            </a:r>
            <a:r>
              <a:rPr lang="en-US" sz="1200" dirty="0" err="1">
                <a:solidFill>
                  <a:schemeClr val="tx1"/>
                </a:solidFill>
                <a:latin typeface="Cambria" panose="02040503050406030204" pitchFamily="18" charset="0"/>
                <a:ea typeface="Cambria" panose="02040503050406030204" pitchFamily="18" charset="0"/>
              </a:rPr>
              <a:t>Metodologiei</a:t>
            </a:r>
            <a:r>
              <a:rPr lang="en-US" sz="1200" dirty="0">
                <a:solidFill>
                  <a:schemeClr val="tx1"/>
                </a:solidFill>
                <a:latin typeface="Cambria" panose="02040503050406030204" pitchFamily="18" charset="0"/>
                <a:ea typeface="Cambria" panose="02040503050406030204" pitchFamily="18" charset="0"/>
              </a:rPr>
              <a:t> de </a:t>
            </a:r>
            <a:r>
              <a:rPr lang="ro-RO" sz="1200" dirty="0">
                <a:solidFill>
                  <a:schemeClr val="tx1"/>
                </a:solidFill>
                <a:latin typeface="Cambria" panose="02040503050406030204" pitchFamily="18" charset="0"/>
                <a:ea typeface="Cambria" panose="02040503050406030204" pitchFamily="18" charset="0"/>
              </a:rPr>
              <a:t>organizare și desfășurare</a:t>
            </a:r>
            <a:r>
              <a:rPr lang="en-US" sz="1200" dirty="0">
                <a:solidFill>
                  <a:schemeClr val="tx1"/>
                </a:solidFill>
                <a:latin typeface="Cambria" panose="02040503050406030204" pitchFamily="18" charset="0"/>
                <a:ea typeface="Cambria" panose="02040503050406030204" pitchFamily="18" charset="0"/>
              </a:rPr>
              <a:t> </a:t>
            </a:r>
            <a:r>
              <a:rPr lang="ro-RO" sz="1200" dirty="0">
                <a:solidFill>
                  <a:schemeClr val="tx1"/>
                </a:solidFill>
                <a:latin typeface="Cambria" panose="02040503050406030204" pitchFamily="18" charset="0"/>
                <a:ea typeface="Cambria" panose="02040503050406030204" pitchFamily="18" charset="0"/>
              </a:rPr>
              <a:t>a probelor specifice din cadrul examenului de bacalaureat, susținute de absolvenții secțiilor bilingve româno-spaniole, cu completările ulterioare și ale prezentului ordin.</a:t>
            </a:r>
          </a:p>
          <a:p>
            <a:endParaRPr lang="ro-RO" sz="1400" dirty="0"/>
          </a:p>
        </p:txBody>
      </p:sp>
    </p:spTree>
    <p:extLst>
      <p:ext uri="{BB962C8B-B14F-4D97-AF65-F5344CB8AC3E}">
        <p14:creationId xmlns:p14="http://schemas.microsoft.com/office/powerpoint/2010/main" val="268531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608" y="1197865"/>
            <a:ext cx="11207496" cy="5262979"/>
          </a:xfrm>
          <a:prstGeom prst="rect">
            <a:avLst/>
          </a:prstGeom>
        </p:spPr>
        <p:txBody>
          <a:bodyPr wrap="square">
            <a:spAutoFit/>
          </a:bodyPr>
          <a:lstStyle/>
          <a:p>
            <a:pPr algn="just"/>
            <a:r>
              <a:rPr lang="ro-RO" sz="1400" b="1" dirty="0">
                <a:latin typeface="Cambria" panose="02040503050406030204" pitchFamily="18" charset="0"/>
                <a:ea typeface="Cambria" panose="02040503050406030204" pitchFamily="18" charset="0"/>
              </a:rPr>
              <a:t>Art. 15</a:t>
            </a:r>
          </a:p>
          <a:p>
            <a:pPr algn="just"/>
            <a:r>
              <a:rPr lang="ro-RO" sz="1400" dirty="0">
                <a:latin typeface="Cambria" panose="02040503050406030204" pitchFamily="18" charset="0"/>
                <a:ea typeface="Cambria" panose="02040503050406030204" pitchFamily="18" charset="0"/>
              </a:rPr>
              <a:t>(1) Candidatul </a:t>
            </a:r>
            <a:r>
              <a:rPr lang="ro-RO" sz="1400" b="1" dirty="0">
                <a:latin typeface="Cambria" panose="02040503050406030204" pitchFamily="18" charset="0"/>
                <a:ea typeface="Cambria" panose="02040503050406030204" pitchFamily="18" charset="0"/>
              </a:rPr>
              <a:t>poate solicita vizualizarea lucrării/lucrărilor proprii după afișarea rezultatelor inițiale</a:t>
            </a:r>
            <a:r>
              <a:rPr lang="ro-RO" sz="1400" dirty="0">
                <a:latin typeface="Cambria" panose="02040503050406030204" pitchFamily="18" charset="0"/>
                <a:ea typeface="Cambria" panose="02040503050406030204" pitchFamily="18" charset="0"/>
              </a:rPr>
              <a:t>, în conformitate cu prevederile procedurii stabilite de către Comisia </a:t>
            </a:r>
            <a:r>
              <a:rPr lang="ro-RO" sz="1400" dirty="0" err="1">
                <a:latin typeface="Cambria" panose="02040503050406030204" pitchFamily="18" charset="0"/>
                <a:ea typeface="Cambria" panose="02040503050406030204" pitchFamily="18" charset="0"/>
              </a:rPr>
              <a:t>Naţională</a:t>
            </a:r>
            <a:r>
              <a:rPr lang="ro-RO" sz="1400" dirty="0">
                <a:latin typeface="Cambria" panose="02040503050406030204" pitchFamily="18" charset="0"/>
                <a:ea typeface="Cambria" panose="02040503050406030204" pitchFamily="18" charset="0"/>
              </a:rPr>
              <a:t> de Bacalaureat. La vizualizarea lucrării/lucrărilor, candidatul minor trebuie să fie </a:t>
            </a:r>
            <a:r>
              <a:rPr lang="ro-RO" sz="1400" dirty="0" err="1">
                <a:latin typeface="Cambria" panose="02040503050406030204" pitchFamily="18" charset="0"/>
                <a:ea typeface="Cambria" panose="02040503050406030204" pitchFamily="18" charset="0"/>
              </a:rPr>
              <a:t>însoţit</a:t>
            </a:r>
            <a:r>
              <a:rPr lang="ro-RO" sz="1400" dirty="0">
                <a:latin typeface="Cambria" panose="02040503050406030204" pitchFamily="18" charset="0"/>
                <a:ea typeface="Cambria" panose="02040503050406030204" pitchFamily="18" charset="0"/>
              </a:rPr>
              <a:t> obligatoriu de un părinte/reprezentant legal.</a:t>
            </a:r>
          </a:p>
          <a:p>
            <a:pPr algn="just"/>
            <a:r>
              <a:rPr lang="ro-RO" sz="1400" dirty="0">
                <a:latin typeface="Cambria" panose="02040503050406030204" pitchFamily="18" charset="0"/>
                <a:ea typeface="Cambria" panose="02040503050406030204" pitchFamily="18" charset="0"/>
              </a:rPr>
              <a:t>(2) Membrii comisiei de bacalaureat </a:t>
            </a:r>
            <a:r>
              <a:rPr lang="ro-RO" sz="1400" dirty="0" err="1">
                <a:latin typeface="Cambria" panose="02040503050406030204" pitchFamily="18" charset="0"/>
                <a:ea typeface="Cambria" panose="02040503050406030204" pitchFamily="18" charset="0"/>
              </a:rPr>
              <a:t>judeţene</a:t>
            </a:r>
            <a:r>
              <a:rPr lang="ro-RO" sz="1400" dirty="0">
                <a:latin typeface="Cambria" panose="02040503050406030204" pitchFamily="18" charset="0"/>
                <a:ea typeface="Cambria" panose="02040503050406030204" pitchFamily="18" charset="0"/>
              </a:rPr>
              <a:t>/Comisiei de bacalaureat a municipiului </a:t>
            </a:r>
            <a:r>
              <a:rPr lang="ro-RO" sz="1400" dirty="0" err="1">
                <a:latin typeface="Cambria" panose="02040503050406030204" pitchFamily="18" charset="0"/>
                <a:ea typeface="Cambria" panose="02040503050406030204" pitchFamily="18" charset="0"/>
              </a:rPr>
              <a:t>Bucureşti</a:t>
            </a:r>
            <a:r>
              <a:rPr lang="ro-RO" sz="1400" dirty="0">
                <a:latin typeface="Cambria" panose="02040503050406030204" pitchFamily="18" charset="0"/>
                <a:ea typeface="Cambria" panose="02040503050406030204" pitchFamily="18" charset="0"/>
              </a:rPr>
              <a:t> sau membrii Comisiei </a:t>
            </a:r>
            <a:r>
              <a:rPr lang="ro-RO" sz="1400" dirty="0" err="1">
                <a:latin typeface="Cambria" panose="02040503050406030204" pitchFamily="18" charset="0"/>
                <a:ea typeface="Cambria" panose="02040503050406030204" pitchFamily="18" charset="0"/>
              </a:rPr>
              <a:t>Naţionale</a:t>
            </a:r>
            <a:r>
              <a:rPr lang="ro-RO" sz="1400" dirty="0">
                <a:latin typeface="Cambria" panose="02040503050406030204" pitchFamily="18" charset="0"/>
                <a:ea typeface="Cambria" panose="02040503050406030204" pitchFamily="18" charset="0"/>
              </a:rPr>
              <a:t> de Bacalaureat pot solicita vizualizarea lucrării/lucrărilor </a:t>
            </a:r>
            <a:r>
              <a:rPr lang="ro-RO" sz="1400" dirty="0" err="1">
                <a:latin typeface="Cambria" panose="02040503050406030204" pitchFamily="18" charset="0"/>
                <a:ea typeface="Cambria" panose="02040503050406030204" pitchFamily="18" charset="0"/>
              </a:rPr>
              <a:t>şi</a:t>
            </a:r>
            <a:r>
              <a:rPr lang="ro-RO" sz="1400" dirty="0">
                <a:latin typeface="Cambria" panose="02040503050406030204" pitchFamily="18" charset="0"/>
                <a:ea typeface="Cambria" panose="02040503050406030204" pitchFamily="18" charset="0"/>
              </a:rPr>
              <a:t> a borderourilor de evaluare în scopul verificării/reevaluării acesteia/acestora, conform prevederilor art. 8 alin. (13) </a:t>
            </a:r>
            <a:r>
              <a:rPr lang="ro-RO" sz="1400" dirty="0" err="1">
                <a:latin typeface="Cambria" panose="02040503050406030204" pitchFamily="18" charset="0"/>
                <a:ea typeface="Cambria" panose="02040503050406030204" pitchFamily="18" charset="0"/>
              </a:rPr>
              <a:t>şi</a:t>
            </a:r>
            <a:r>
              <a:rPr lang="ro-RO" sz="1400" dirty="0">
                <a:latin typeface="Cambria" panose="02040503050406030204" pitchFamily="18" charset="0"/>
                <a:ea typeface="Cambria" panose="02040503050406030204" pitchFamily="18" charset="0"/>
              </a:rPr>
              <a:t> ale art. 11 alin. (13) din Metodologia de organizare </a:t>
            </a:r>
            <a:r>
              <a:rPr lang="ro-RO" sz="1400" dirty="0" err="1">
                <a:latin typeface="Cambria" panose="02040503050406030204" pitchFamily="18" charset="0"/>
                <a:ea typeface="Cambria" panose="02040503050406030204" pitchFamily="18" charset="0"/>
              </a:rPr>
              <a:t>şi</a:t>
            </a:r>
            <a:r>
              <a:rPr lang="ro-RO" sz="1400" dirty="0">
                <a:latin typeface="Cambria" panose="02040503050406030204" pitchFamily="18" charset="0"/>
                <a:ea typeface="Cambria" panose="02040503050406030204" pitchFamily="18" charset="0"/>
              </a:rPr>
              <a:t> </a:t>
            </a:r>
            <a:r>
              <a:rPr lang="ro-RO" sz="1400" dirty="0" err="1">
                <a:latin typeface="Cambria" panose="02040503050406030204" pitchFamily="18" charset="0"/>
                <a:ea typeface="Cambria" panose="02040503050406030204" pitchFamily="18" charset="0"/>
              </a:rPr>
              <a:t>desfăşurare</a:t>
            </a:r>
            <a:r>
              <a:rPr lang="ro-RO" sz="1400" dirty="0">
                <a:latin typeface="Cambria" panose="02040503050406030204" pitchFamily="18" charset="0"/>
                <a:ea typeface="Cambria" panose="02040503050406030204" pitchFamily="18" charset="0"/>
              </a:rPr>
              <a:t> a examenului de bacalaureat 2011 aprobată prin Ordinul ministrului </a:t>
            </a:r>
            <a:r>
              <a:rPr lang="ro-RO" sz="1400" dirty="0" err="1">
                <a:latin typeface="Cambria" panose="02040503050406030204" pitchFamily="18" charset="0"/>
                <a:ea typeface="Cambria" panose="02040503050406030204" pitchFamily="18" charset="0"/>
              </a:rPr>
              <a:t>educaţiei</a:t>
            </a:r>
            <a:r>
              <a:rPr lang="ro-RO" sz="1400" dirty="0">
                <a:latin typeface="Cambria" panose="02040503050406030204" pitchFamily="18" charset="0"/>
                <a:ea typeface="Cambria" panose="02040503050406030204" pitchFamily="18" charset="0"/>
              </a:rPr>
              <a:t>, cercetării, tineretului </a:t>
            </a:r>
            <a:r>
              <a:rPr lang="ro-RO" sz="1400" dirty="0" err="1">
                <a:latin typeface="Cambria" panose="02040503050406030204" pitchFamily="18" charset="0"/>
                <a:ea typeface="Cambria" panose="02040503050406030204" pitchFamily="18" charset="0"/>
              </a:rPr>
              <a:t>şi</a:t>
            </a:r>
            <a:r>
              <a:rPr lang="ro-RO" sz="1400" dirty="0">
                <a:latin typeface="Cambria" panose="02040503050406030204" pitchFamily="18" charset="0"/>
                <a:ea typeface="Cambria" panose="02040503050406030204" pitchFamily="18" charset="0"/>
              </a:rPr>
              <a:t> sportului nr. 4.799/2010. privind organizarea și desfășurarea examenului de bacalaureat – 2011.</a:t>
            </a:r>
          </a:p>
          <a:p>
            <a:pPr algn="just"/>
            <a:endParaRPr lang="ro-RO" sz="1400" dirty="0">
              <a:latin typeface="Cambria" panose="02040503050406030204" pitchFamily="18" charset="0"/>
              <a:ea typeface="Cambria" panose="02040503050406030204" pitchFamily="18" charset="0"/>
            </a:endParaRPr>
          </a:p>
          <a:p>
            <a:pPr algn="just"/>
            <a:endParaRPr lang="ro-RO" sz="1400" dirty="0">
              <a:latin typeface="Cambria" panose="02040503050406030204" pitchFamily="18" charset="0"/>
              <a:ea typeface="Cambria" panose="02040503050406030204" pitchFamily="18" charset="0"/>
            </a:endParaRPr>
          </a:p>
          <a:p>
            <a:pPr algn="just"/>
            <a:r>
              <a:rPr lang="ro-RO" sz="1400" b="1" dirty="0">
                <a:latin typeface="Cambria" panose="02040503050406030204" pitchFamily="18" charset="0"/>
                <a:ea typeface="Cambria" panose="02040503050406030204" pitchFamily="18" charset="0"/>
              </a:rPr>
              <a:t>Art. 18 </a:t>
            </a:r>
            <a:r>
              <a:rPr lang="ro-RO" sz="1400" dirty="0">
                <a:latin typeface="Cambria" panose="02040503050406030204" pitchFamily="18" charset="0"/>
                <a:ea typeface="Cambria" panose="02040503050406030204" pitchFamily="18" charset="0"/>
              </a:rPr>
              <a:t>(1) </a:t>
            </a:r>
            <a:r>
              <a:rPr lang="ro-RO" sz="1400" b="1" dirty="0">
                <a:latin typeface="Cambria" panose="02040503050406030204" pitchFamily="18" charset="0"/>
                <a:ea typeface="Cambria" panose="02040503050406030204" pitchFamily="18" charset="0"/>
              </a:rPr>
              <a:t>Înscrierea candidaților la probele A, B, C, D din cadrul examenului național de bacalaureat – 2025 se realizează în perioada 16 – 20 decembrie 2024</a:t>
            </a:r>
            <a:r>
              <a:rPr lang="ro-RO" sz="1400" dirty="0">
                <a:latin typeface="Cambria" panose="02040503050406030204" pitchFamily="18" charset="0"/>
                <a:ea typeface="Cambria" panose="02040503050406030204" pitchFamily="18" charset="0"/>
              </a:rPr>
              <a:t>, conform prevederilor legale în vigoare.</a:t>
            </a:r>
          </a:p>
          <a:p>
            <a:pPr algn="just"/>
            <a:r>
              <a:rPr lang="ro-RO" sz="1400" dirty="0">
                <a:latin typeface="Cambria" panose="02040503050406030204" pitchFamily="18" charset="0"/>
                <a:ea typeface="Cambria" panose="02040503050406030204" pitchFamily="18" charset="0"/>
              </a:rPr>
              <a:t>(2) Evaluarea competențelor lingvistice de comunicare orală în limba română - proba A, evaluarea competențelor lingvistice de comunicare orală în limba maternă - proba B, evaluarea competențelor digitale - proba D și </a:t>
            </a:r>
            <a:r>
              <a:rPr lang="ro-RO" sz="1400" b="1" dirty="0">
                <a:latin typeface="Cambria" panose="02040503050406030204" pitchFamily="18" charset="0"/>
                <a:ea typeface="Cambria" panose="02040503050406030204" pitchFamily="18" charset="0"/>
              </a:rPr>
              <a:t>evaluarea competențelor lingvistice într-o limbă de circulație internațională – proba C se organizează la nivelul unității de învățământ, astfel încât fiecărei probe de evaluare a competențelor să i se aloce un interval de maximum 3 zile lucrătoare</a:t>
            </a:r>
            <a:r>
              <a:rPr lang="ro-RO" sz="1400" dirty="0">
                <a:latin typeface="Cambria" panose="02040503050406030204" pitchFamily="18" charset="0"/>
                <a:ea typeface="Cambria" panose="02040503050406030204" pitchFamily="18" charset="0"/>
              </a:rPr>
              <a:t>.</a:t>
            </a:r>
          </a:p>
          <a:p>
            <a:pPr algn="just"/>
            <a:r>
              <a:rPr lang="ro-RO" sz="1400" dirty="0">
                <a:latin typeface="Cambria" panose="02040503050406030204" pitchFamily="18" charset="0"/>
                <a:ea typeface="Cambria" panose="02040503050406030204" pitchFamily="18" charset="0"/>
              </a:rPr>
              <a:t>(3) Elevii beneficiari ai unor burse de studiu în străinătate, care nu pot participa la probele A, B, C și D din cadrul examenului național de bacalaureat – 2025 în perioada 27 ianuarie – 7 februarie 2025, le pot susține în perioada 30 mai – 4 iunie 2025.</a:t>
            </a:r>
          </a:p>
          <a:p>
            <a:pPr algn="just"/>
            <a:r>
              <a:rPr lang="ro-RO" sz="1400" dirty="0">
                <a:latin typeface="Cambria" panose="02040503050406030204" pitchFamily="18" charset="0"/>
                <a:ea typeface="Cambria" panose="02040503050406030204" pitchFamily="18" charset="0"/>
              </a:rPr>
              <a:t>(4) În cazul în care </a:t>
            </a:r>
            <a:r>
              <a:rPr lang="ro-RO" sz="1400" b="1" dirty="0">
                <a:latin typeface="Cambria" panose="02040503050406030204" pitchFamily="18" charset="0"/>
                <a:ea typeface="Cambria" panose="02040503050406030204" pitchFamily="18" charset="0"/>
              </a:rPr>
              <a:t>elevii au promovat examene cu recunoaștere internațională pentru certificarea competențelor lingvistice în limbi străine </a:t>
            </a:r>
            <a:r>
              <a:rPr lang="ro-RO" sz="1400" dirty="0" err="1">
                <a:latin typeface="Cambria" panose="02040503050406030204" pitchFamily="18" charset="0"/>
                <a:ea typeface="Cambria" panose="02040503050406030204" pitchFamily="18" charset="0"/>
              </a:rPr>
              <a:t>şi</a:t>
            </a:r>
            <a:r>
              <a:rPr lang="ro-RO" sz="1400" dirty="0">
                <a:latin typeface="Cambria" panose="02040503050406030204" pitchFamily="18" charset="0"/>
                <a:ea typeface="Cambria" panose="02040503050406030204" pitchFamily="18" charset="0"/>
              </a:rPr>
              <a:t> examene cu recunoaștere europeană pentru certificarea competențelor digitale, </a:t>
            </a:r>
            <a:r>
              <a:rPr lang="ro-RO" sz="1400" b="1" dirty="0">
                <a:latin typeface="Cambria" panose="02040503050406030204" pitchFamily="18" charset="0"/>
                <a:ea typeface="Cambria" panose="02040503050406030204" pitchFamily="18" charset="0"/>
              </a:rPr>
              <a:t>acestea se pot recunoaște și echivala cu probele de evaluare a competențelor lingvistice într-o limbă de circulație internațională studiată pe parcursul învățământului liceal</a:t>
            </a:r>
            <a:r>
              <a:rPr lang="ro-RO" sz="1400" dirty="0">
                <a:latin typeface="Cambria" panose="02040503050406030204" pitchFamily="18" charset="0"/>
                <a:ea typeface="Cambria" panose="02040503050406030204" pitchFamily="18" charset="0"/>
              </a:rPr>
              <a:t>, respectiv de evaluare a competențelor digitale, din cadrul examenului de bacalaureat, </a:t>
            </a:r>
            <a:r>
              <a:rPr lang="ro-RO" sz="1400" b="1" dirty="0">
                <a:latin typeface="Cambria" panose="02040503050406030204" pitchFamily="18" charset="0"/>
                <a:ea typeface="Cambria" panose="02040503050406030204" pitchFamily="18" charset="0"/>
              </a:rPr>
              <a:t>până în data de 6 iunie 2025.</a:t>
            </a:r>
          </a:p>
          <a:p>
            <a:pPr algn="just"/>
            <a:endParaRPr lang="ro-RO" sz="1400" dirty="0">
              <a:latin typeface="Cambria" panose="02040503050406030204" pitchFamily="18" charset="0"/>
              <a:ea typeface="Cambria" panose="02040503050406030204" pitchFamily="18" charset="0"/>
            </a:endParaRPr>
          </a:p>
          <a:p>
            <a:pPr algn="just"/>
            <a:endParaRPr lang="ro-RO" sz="1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84187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METODOLOGII </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ALE </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EXAMENE</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LOR</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 NA</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Ţ</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IONALE</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 </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202</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5</a:t>
            </a:r>
            <a:endParaRPr lang="ro-RO" sz="2800" dirty="0"/>
          </a:p>
        </p:txBody>
      </p:sp>
      <p:sp>
        <p:nvSpPr>
          <p:cNvPr id="3" name="Content Placeholder 2"/>
          <p:cNvSpPr>
            <a:spLocks noGrp="1"/>
          </p:cNvSpPr>
          <p:nvPr>
            <p:ph idx="1"/>
          </p:nvPr>
        </p:nvSpPr>
        <p:spPr>
          <a:xfrm>
            <a:off x="670560" y="2603500"/>
            <a:ext cx="11077303" cy="3416300"/>
          </a:xfrm>
        </p:spPr>
        <p:txBody>
          <a:bodyPr/>
          <a:lstStyle/>
          <a:p>
            <a:r>
              <a:rPr lang="ro-RO" sz="1400" b="1" dirty="0">
                <a:solidFill>
                  <a:schemeClr val="tx1"/>
                </a:solidFill>
                <a:latin typeface="Cambria" panose="02040503050406030204" pitchFamily="18" charset="0"/>
                <a:ea typeface="Cambria" panose="02040503050406030204" pitchFamily="18" charset="0"/>
              </a:rPr>
              <a:t>ORDIN nr.  6479/30.08.2024 </a:t>
            </a:r>
            <a:r>
              <a:rPr lang="en-US" sz="1400" b="1" dirty="0">
                <a:solidFill>
                  <a:schemeClr val="tx1"/>
                </a:solidFill>
                <a:latin typeface="Cambria" panose="02040503050406030204" pitchFamily="18" charset="0"/>
                <a:ea typeface="Cambria" panose="02040503050406030204" pitchFamily="18" charset="0"/>
              </a:rPr>
              <a:t>p</a:t>
            </a:r>
            <a:r>
              <a:rPr lang="ro-RO" sz="1400" b="1" dirty="0" err="1">
                <a:solidFill>
                  <a:schemeClr val="tx1"/>
                </a:solidFill>
                <a:latin typeface="Cambria" panose="02040503050406030204" pitchFamily="18" charset="0"/>
                <a:ea typeface="Cambria" panose="02040503050406030204" pitchFamily="18" charset="0"/>
              </a:rPr>
              <a:t>rivind</a:t>
            </a:r>
            <a:r>
              <a:rPr lang="ro-RO" sz="1400" b="1" dirty="0">
                <a:solidFill>
                  <a:schemeClr val="tx1"/>
                </a:solidFill>
                <a:latin typeface="Cambria" panose="02040503050406030204" pitchFamily="18" charset="0"/>
                <a:ea typeface="Cambria" panose="02040503050406030204" pitchFamily="18" charset="0"/>
              </a:rPr>
              <a:t> organizarea și desfășurarea </a:t>
            </a:r>
            <a:r>
              <a:rPr lang="en-US" sz="1400" b="1" dirty="0">
                <a:solidFill>
                  <a:schemeClr val="tx1"/>
                </a:solidFill>
                <a:latin typeface="Cambria" panose="02040503050406030204" pitchFamily="18" charset="0"/>
                <a:ea typeface="Cambria" panose="02040503050406030204" pitchFamily="18" charset="0"/>
              </a:rPr>
              <a:t>e</a:t>
            </a:r>
            <a:r>
              <a:rPr lang="ro-RO" sz="1400" b="1" dirty="0" err="1">
                <a:solidFill>
                  <a:schemeClr val="tx1"/>
                </a:solidFill>
                <a:latin typeface="Cambria" panose="02040503050406030204" pitchFamily="18" charset="0"/>
                <a:ea typeface="Cambria" panose="02040503050406030204" pitchFamily="18" charset="0"/>
              </a:rPr>
              <a:t>valuării</a:t>
            </a:r>
            <a:r>
              <a:rPr lang="ro-RO" sz="1400" b="1" dirty="0">
                <a:solidFill>
                  <a:schemeClr val="tx1"/>
                </a:solidFill>
                <a:latin typeface="Cambria" panose="02040503050406030204" pitchFamily="18" charset="0"/>
                <a:ea typeface="Cambria" panose="02040503050406030204" pitchFamily="18" charset="0"/>
              </a:rPr>
              <a:t> </a:t>
            </a:r>
            <a:r>
              <a:rPr lang="en-US" sz="1400" b="1" dirty="0">
                <a:solidFill>
                  <a:schemeClr val="tx1"/>
                </a:solidFill>
                <a:latin typeface="Cambria" panose="02040503050406030204" pitchFamily="18" charset="0"/>
                <a:ea typeface="Cambria" panose="02040503050406030204" pitchFamily="18" charset="0"/>
              </a:rPr>
              <a:t>n</a:t>
            </a:r>
            <a:r>
              <a:rPr lang="ro-RO" sz="1400" b="1" dirty="0" err="1">
                <a:solidFill>
                  <a:schemeClr val="tx1"/>
                </a:solidFill>
                <a:latin typeface="Cambria" panose="02040503050406030204" pitchFamily="18" charset="0"/>
                <a:ea typeface="Cambria" panose="02040503050406030204" pitchFamily="18" charset="0"/>
              </a:rPr>
              <a:t>aționale</a:t>
            </a:r>
            <a:r>
              <a:rPr lang="ro-RO"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pentru</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absolvenții</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clasei</a:t>
            </a:r>
            <a:r>
              <a:rPr lang="en-US" sz="1400" b="1" dirty="0">
                <a:solidFill>
                  <a:schemeClr val="tx1"/>
                </a:solidFill>
                <a:latin typeface="Cambria" panose="02040503050406030204" pitchFamily="18" charset="0"/>
                <a:ea typeface="Cambria" panose="02040503050406030204" pitchFamily="18" charset="0"/>
              </a:rPr>
              <a:t> a VIII-a, </a:t>
            </a:r>
            <a:r>
              <a:rPr lang="en-US" sz="1400" b="1" dirty="0" err="1">
                <a:solidFill>
                  <a:schemeClr val="tx1"/>
                </a:solidFill>
                <a:latin typeface="Cambria" panose="02040503050406030204" pitchFamily="18" charset="0"/>
                <a:ea typeface="Cambria" panose="02040503050406030204" pitchFamily="18" charset="0"/>
              </a:rPr>
              <a:t>în</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anul</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școlar</a:t>
            </a:r>
            <a:r>
              <a:rPr lang="en-US" sz="1400" b="1" dirty="0">
                <a:solidFill>
                  <a:schemeClr val="tx1"/>
                </a:solidFill>
                <a:latin typeface="Cambria" panose="02040503050406030204" pitchFamily="18" charset="0"/>
                <a:ea typeface="Cambria" panose="02040503050406030204" pitchFamily="18" charset="0"/>
              </a:rPr>
              <a:t> 2024 – 2025</a:t>
            </a:r>
            <a:endParaRPr lang="ro-RO" sz="1400" b="1" dirty="0">
              <a:solidFill>
                <a:schemeClr val="tx1"/>
              </a:solidFill>
              <a:latin typeface="Cambria" panose="02040503050406030204" pitchFamily="18" charset="0"/>
              <a:ea typeface="Cambria" panose="02040503050406030204" pitchFamily="18" charset="0"/>
            </a:endParaRPr>
          </a:p>
          <a:p>
            <a:pPr marL="0" indent="0" algn="just">
              <a:buNone/>
            </a:pPr>
            <a:r>
              <a:rPr lang="en-US" sz="1400" dirty="0">
                <a:latin typeface="Cambria" panose="02040503050406030204" pitchFamily="18" charset="0"/>
                <a:ea typeface="Cambria" panose="02040503050406030204" pitchFamily="18" charset="0"/>
              </a:rPr>
              <a:t>Art. 15. — (1) </a:t>
            </a:r>
            <a:r>
              <a:rPr lang="en-US" sz="1400" dirty="0" err="1">
                <a:latin typeface="Cambria" panose="02040503050406030204" pitchFamily="18" charset="0"/>
                <a:ea typeface="Cambria" panose="02040503050406030204" pitchFamily="18" charset="0"/>
              </a:rPr>
              <a:t>Candidatul</a:t>
            </a:r>
            <a:r>
              <a:rPr lang="en-US" sz="1400" dirty="0">
                <a:latin typeface="Cambria" panose="02040503050406030204" pitchFamily="18" charset="0"/>
                <a:ea typeface="Cambria" panose="02040503050406030204" pitchFamily="18" charset="0"/>
              </a:rPr>
              <a:t> major </a:t>
            </a:r>
            <a:r>
              <a:rPr lang="en-US" sz="1400" dirty="0" err="1">
                <a:latin typeface="Cambria" panose="02040503050406030204" pitchFamily="18" charset="0"/>
                <a:ea typeface="Cambria" panose="02040503050406030204" pitchFamily="18" charset="0"/>
              </a:rPr>
              <a:t>și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părinții</a:t>
            </a:r>
            <a:r>
              <a:rPr lang="en-US" sz="1400" dirty="0">
                <a:latin typeface="Cambria" panose="02040503050406030204" pitchFamily="18" charset="0"/>
                <a:ea typeface="Cambria" panose="02040503050406030204" pitchFamily="18" charset="0"/>
              </a:rPr>
              <a:t>/</a:t>
            </a:r>
            <a:r>
              <a:rPr lang="en-US" sz="1400" dirty="0" err="1">
                <a:latin typeface="Cambria" panose="02040503050406030204" pitchFamily="18" charset="0"/>
                <a:ea typeface="Cambria" panose="02040503050406030204" pitchFamily="18" charset="0"/>
              </a:rPr>
              <a:t>reprezentanții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legali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ai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candidatului</a:t>
            </a:r>
            <a:r>
              <a:rPr lang="en-US" sz="1400" dirty="0">
                <a:latin typeface="Cambria" panose="02040503050406030204" pitchFamily="18" charset="0"/>
                <a:ea typeface="Cambria" panose="02040503050406030204" pitchFamily="18" charset="0"/>
              </a:rPr>
              <a:t> minor </a:t>
            </a:r>
            <a:r>
              <a:rPr lang="en-US" sz="1400" dirty="0" err="1">
                <a:latin typeface="Cambria" panose="02040503050406030204" pitchFamily="18" charset="0"/>
                <a:ea typeface="Cambria" panose="02040503050406030204" pitchFamily="18" charset="0"/>
              </a:rPr>
              <a:t>poate</a:t>
            </a:r>
            <a:r>
              <a:rPr lang="en-US" sz="1400" dirty="0">
                <a:latin typeface="Cambria" panose="02040503050406030204" pitchFamily="18" charset="0"/>
                <a:ea typeface="Cambria" panose="02040503050406030204" pitchFamily="18" charset="0"/>
              </a:rPr>
              <a:t>/pot </a:t>
            </a:r>
            <a:r>
              <a:rPr lang="en-US" sz="1400" dirty="0" err="1">
                <a:latin typeface="Cambria" panose="02040503050406030204" pitchFamily="18" charset="0"/>
                <a:ea typeface="Cambria" panose="02040503050406030204" pitchFamily="18" charset="0"/>
              </a:rPr>
              <a:t>solicita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comisiei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județene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Comisiei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municipiului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București</a:t>
            </a:r>
            <a:r>
              <a:rPr lang="en-US" sz="1400" dirty="0">
                <a:latin typeface="Cambria" panose="02040503050406030204" pitchFamily="18" charset="0"/>
                <a:ea typeface="Cambria" panose="02040503050406030204" pitchFamily="18" charset="0"/>
              </a:rPr>
              <a:t> de </a:t>
            </a:r>
            <a:r>
              <a:rPr lang="en-US" sz="1400" dirty="0" err="1">
                <a:latin typeface="Cambria" panose="02040503050406030204" pitchFamily="18" charset="0"/>
                <a:ea typeface="Cambria" panose="02040503050406030204" pitchFamily="18" charset="0"/>
              </a:rPr>
              <a:t>organizare</a:t>
            </a:r>
            <a:r>
              <a:rPr lang="en-US" sz="1400" dirty="0">
                <a:latin typeface="Cambria" panose="02040503050406030204" pitchFamily="18" charset="0"/>
                <a:ea typeface="Cambria" panose="02040503050406030204" pitchFamily="18" charset="0"/>
              </a:rPr>
              <a:t> a </a:t>
            </a:r>
            <a:r>
              <a:rPr lang="en-US" sz="1400" dirty="0" err="1">
                <a:latin typeface="Cambria" panose="02040503050406030204" pitchFamily="18" charset="0"/>
                <a:ea typeface="Cambria" panose="02040503050406030204" pitchFamily="18" charset="0"/>
              </a:rPr>
              <a:t>evaluării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naționale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vizualizarea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lucrării</a:t>
            </a:r>
            <a:r>
              <a:rPr lang="en-US" sz="1400" dirty="0">
                <a:latin typeface="Cambria" panose="02040503050406030204" pitchFamily="18" charset="0"/>
                <a:ea typeface="Cambria" panose="02040503050406030204" pitchFamily="18" charset="0"/>
              </a:rPr>
              <a:t>/</a:t>
            </a:r>
            <a:r>
              <a:rPr lang="en-US" sz="1400" dirty="0" err="1">
                <a:latin typeface="Cambria" panose="02040503050406030204" pitchFamily="18" charset="0"/>
                <a:ea typeface="Cambria" panose="02040503050406030204" pitchFamily="18" charset="0"/>
              </a:rPr>
              <a:t>lucrărilor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propriului</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copil</a:t>
            </a:r>
            <a:r>
              <a:rPr lang="en-US" sz="1400" dirty="0">
                <a:latin typeface="Cambria" panose="02040503050406030204" pitchFamily="18" charset="0"/>
                <a:ea typeface="Cambria" panose="02040503050406030204" pitchFamily="18" charset="0"/>
              </a:rPr>
              <a:t> </a:t>
            </a:r>
            <a:r>
              <a:rPr lang="en-US" sz="1400" b="1" dirty="0" err="1">
                <a:latin typeface="Cambria" panose="02040503050406030204" pitchFamily="18" charset="0"/>
                <a:ea typeface="Cambria" panose="02040503050406030204" pitchFamily="18" charset="0"/>
              </a:rPr>
              <a:t>după</a:t>
            </a:r>
            <a:r>
              <a:rPr lang="en-US" sz="1400" b="1" dirty="0">
                <a:latin typeface="Cambria" panose="02040503050406030204" pitchFamily="18" charset="0"/>
                <a:ea typeface="Cambria" panose="02040503050406030204" pitchFamily="18" charset="0"/>
              </a:rPr>
              <a:t> </a:t>
            </a:r>
            <a:r>
              <a:rPr lang="en-US" sz="1400" b="1" dirty="0" err="1">
                <a:latin typeface="Cambria" panose="02040503050406030204" pitchFamily="18" charset="0"/>
                <a:ea typeface="Cambria" panose="02040503050406030204" pitchFamily="18" charset="0"/>
              </a:rPr>
              <a:t>afișarea</a:t>
            </a:r>
            <a:r>
              <a:rPr lang="en-US" sz="1400" b="1" dirty="0">
                <a:latin typeface="Cambria" panose="02040503050406030204" pitchFamily="18" charset="0"/>
                <a:ea typeface="Cambria" panose="02040503050406030204" pitchFamily="18" charset="0"/>
              </a:rPr>
              <a:t> </a:t>
            </a:r>
            <a:r>
              <a:rPr lang="en-US" sz="1400" b="1" dirty="0" err="1">
                <a:latin typeface="Cambria" panose="02040503050406030204" pitchFamily="18" charset="0"/>
                <a:ea typeface="Cambria" panose="02040503050406030204" pitchFamily="18" charset="0"/>
              </a:rPr>
              <a:t>rezultatelor</a:t>
            </a:r>
            <a:r>
              <a:rPr lang="en-US" sz="1400" b="1" dirty="0">
                <a:latin typeface="Cambria" panose="02040503050406030204" pitchFamily="18" charset="0"/>
                <a:ea typeface="Cambria" panose="02040503050406030204" pitchFamily="18" charset="0"/>
              </a:rPr>
              <a:t> </a:t>
            </a:r>
            <a:r>
              <a:rPr lang="ro-RO" sz="1400" b="1" dirty="0">
                <a:latin typeface="Cambria" panose="02040503050406030204" pitchFamily="18" charset="0"/>
                <a:ea typeface="Cambria" panose="02040503050406030204" pitchFamily="18" charset="0"/>
              </a:rPr>
              <a:t>inițiale</a:t>
            </a:r>
            <a:r>
              <a:rPr lang="ro-RO" sz="1400" dirty="0">
                <a:latin typeface="Cambria" panose="02040503050406030204" pitchFamily="18" charset="0"/>
                <a:ea typeface="Cambria" panose="02040503050406030204" pitchFamily="18" charset="0"/>
              </a:rPr>
              <a:t>, în conformitate cu prevederile procedurii stabilite de către Comisia Naţională de Organizare a Evaluării Naționale.</a:t>
            </a:r>
            <a:r>
              <a:rPr lang="en-US" sz="1400" dirty="0">
                <a:latin typeface="Cambria" panose="02040503050406030204" pitchFamily="18" charset="0"/>
                <a:ea typeface="Cambria" panose="02040503050406030204" pitchFamily="18" charset="0"/>
              </a:rPr>
              <a:t> La </a:t>
            </a:r>
            <a:r>
              <a:rPr lang="en-US" sz="1400" dirty="0" err="1">
                <a:latin typeface="Cambria" panose="02040503050406030204" pitchFamily="18" charset="0"/>
                <a:ea typeface="Cambria" panose="02040503050406030204" pitchFamily="18" charset="0"/>
              </a:rPr>
              <a:t>vizualizarea</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lucrării</a:t>
            </a:r>
            <a:r>
              <a:rPr lang="en-US" sz="1400" dirty="0">
                <a:latin typeface="Cambria" panose="02040503050406030204" pitchFamily="18" charset="0"/>
                <a:ea typeface="Cambria" panose="02040503050406030204" pitchFamily="18" charset="0"/>
              </a:rPr>
              <a:t>/</a:t>
            </a:r>
            <a:r>
              <a:rPr lang="en-US" sz="1400" dirty="0" err="1">
                <a:latin typeface="Cambria" panose="02040503050406030204" pitchFamily="18" charset="0"/>
                <a:ea typeface="Cambria" panose="02040503050406030204" pitchFamily="18" charset="0"/>
              </a:rPr>
              <a:t>lucrărilor</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candidatul</a:t>
            </a:r>
            <a:r>
              <a:rPr lang="en-US" sz="1400" dirty="0">
                <a:latin typeface="Cambria" panose="02040503050406030204" pitchFamily="18" charset="0"/>
                <a:ea typeface="Cambria" panose="02040503050406030204" pitchFamily="18" charset="0"/>
              </a:rPr>
              <a:t> minor </a:t>
            </a:r>
            <a:r>
              <a:rPr lang="en-US" sz="1400" dirty="0" err="1">
                <a:latin typeface="Cambria" panose="02040503050406030204" pitchFamily="18" charset="0"/>
                <a:ea typeface="Cambria" panose="02040503050406030204" pitchFamily="18" charset="0"/>
              </a:rPr>
              <a:t>trebuie</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să</a:t>
            </a:r>
            <a:r>
              <a:rPr lang="en-US" sz="1400" dirty="0">
                <a:latin typeface="Cambria" panose="02040503050406030204" pitchFamily="18" charset="0"/>
                <a:ea typeface="Cambria" panose="02040503050406030204" pitchFamily="18" charset="0"/>
              </a:rPr>
              <a:t> fie </a:t>
            </a:r>
            <a:r>
              <a:rPr lang="en-US" sz="1400" dirty="0" err="1">
                <a:latin typeface="Cambria" panose="02040503050406030204" pitchFamily="18" charset="0"/>
                <a:ea typeface="Cambria" panose="02040503050406030204" pitchFamily="18" charset="0"/>
              </a:rPr>
              <a:t>însoțit</a:t>
            </a:r>
            <a:r>
              <a:rPr lang="en-US" sz="1400" dirty="0">
                <a:latin typeface="Cambria" panose="02040503050406030204" pitchFamily="18" charset="0"/>
                <a:ea typeface="Cambria" panose="02040503050406030204" pitchFamily="18" charset="0"/>
              </a:rPr>
              <a:t> </a:t>
            </a:r>
            <a:r>
              <a:rPr lang="en-US" sz="1400" dirty="0" err="1">
                <a:latin typeface="Cambria" panose="02040503050406030204" pitchFamily="18" charset="0"/>
                <a:ea typeface="Cambria" panose="02040503050406030204" pitchFamily="18" charset="0"/>
              </a:rPr>
              <a:t>obligatoriu</a:t>
            </a:r>
            <a:r>
              <a:rPr lang="en-US" sz="1400" dirty="0">
                <a:latin typeface="Cambria" panose="02040503050406030204" pitchFamily="18" charset="0"/>
                <a:ea typeface="Cambria" panose="02040503050406030204" pitchFamily="18" charset="0"/>
              </a:rPr>
              <a:t> de un </a:t>
            </a:r>
            <a:r>
              <a:rPr lang="en-US" sz="1400" dirty="0" err="1">
                <a:latin typeface="Cambria" panose="02040503050406030204" pitchFamily="18" charset="0"/>
                <a:ea typeface="Cambria" panose="02040503050406030204" pitchFamily="18" charset="0"/>
              </a:rPr>
              <a:t>părinte</a:t>
            </a:r>
            <a:r>
              <a:rPr lang="en-US" sz="1400" dirty="0">
                <a:latin typeface="Cambria" panose="02040503050406030204" pitchFamily="18" charset="0"/>
                <a:ea typeface="Cambria" panose="02040503050406030204" pitchFamily="18" charset="0"/>
              </a:rPr>
              <a:t>/</a:t>
            </a:r>
            <a:r>
              <a:rPr lang="en-US" sz="1400" dirty="0" err="1">
                <a:latin typeface="Cambria" panose="02040503050406030204" pitchFamily="18" charset="0"/>
                <a:ea typeface="Cambria" panose="02040503050406030204" pitchFamily="18" charset="0"/>
              </a:rPr>
              <a:t>reprezentant</a:t>
            </a:r>
            <a:r>
              <a:rPr lang="en-US" sz="1400" dirty="0">
                <a:latin typeface="Cambria" panose="02040503050406030204" pitchFamily="18" charset="0"/>
                <a:ea typeface="Cambria" panose="02040503050406030204" pitchFamily="18" charset="0"/>
              </a:rPr>
              <a:t> legal.</a:t>
            </a:r>
            <a:endParaRPr lang="ro-RO" sz="14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1851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0383" y="1025920"/>
            <a:ext cx="8761413" cy="706964"/>
          </a:xfrm>
        </p:spPr>
        <p:txBody>
          <a:bodyPr/>
          <a:lstStyle/>
          <a:p>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METODOLOGII </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ALE </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EXAMENE</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LOR</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 NA</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Ţ</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IONALE</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 </a:t>
            </a:r>
            <a:r>
              <a:rPr lang="en-US"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202</a:t>
            </a:r>
            <a:r>
              <a:rPr lang="ro-RO" altLang="ro-RO" sz="2800" b="1" dirty="0">
                <a:solidFill>
                  <a:schemeClr val="bg1"/>
                </a:solidFill>
                <a:latin typeface="Cambria" panose="02040503050406030204" pitchFamily="18" charset="0"/>
                <a:ea typeface="Cambria" panose="02040503050406030204" pitchFamily="18" charset="0"/>
                <a:cs typeface="Tahoma" panose="020B0604030504040204" pitchFamily="34" charset="0"/>
              </a:rPr>
              <a:t>5</a:t>
            </a:r>
            <a:endParaRPr lang="ro-RO" sz="2800" dirty="0"/>
          </a:p>
        </p:txBody>
      </p:sp>
      <p:sp>
        <p:nvSpPr>
          <p:cNvPr id="3" name="Content Placeholder 2"/>
          <p:cNvSpPr>
            <a:spLocks noGrp="1"/>
          </p:cNvSpPr>
          <p:nvPr>
            <p:ph idx="1"/>
          </p:nvPr>
        </p:nvSpPr>
        <p:spPr>
          <a:xfrm>
            <a:off x="627016" y="2368731"/>
            <a:ext cx="11077303" cy="3651069"/>
          </a:xfrm>
        </p:spPr>
        <p:txBody>
          <a:bodyPr>
            <a:normAutofit/>
          </a:bodyPr>
          <a:lstStyle/>
          <a:p>
            <a:r>
              <a:rPr lang="ro-RO" sz="1400" b="1" dirty="0">
                <a:solidFill>
                  <a:schemeClr val="tx1"/>
                </a:solidFill>
                <a:latin typeface="Cambria" panose="02040503050406030204" pitchFamily="18" charset="0"/>
                <a:ea typeface="Cambria" panose="02040503050406030204" pitchFamily="18" charset="0"/>
              </a:rPr>
              <a:t>ORDIN nr. </a:t>
            </a:r>
            <a:r>
              <a:rPr lang="en-US" sz="1400" b="1" dirty="0">
                <a:solidFill>
                  <a:schemeClr val="tx1"/>
                </a:solidFill>
                <a:latin typeface="Cambria" panose="02040503050406030204" pitchFamily="18" charset="0"/>
                <a:ea typeface="Cambria" panose="02040503050406030204" pitchFamily="18" charset="0"/>
              </a:rPr>
              <a:t> </a:t>
            </a:r>
            <a:r>
              <a:rPr lang="ro-RO" sz="1400" b="1" dirty="0">
                <a:solidFill>
                  <a:schemeClr val="tx1"/>
                </a:solidFill>
                <a:latin typeface="Cambria" panose="02040503050406030204" pitchFamily="18" charset="0"/>
                <a:ea typeface="Cambria" panose="02040503050406030204" pitchFamily="18" charset="0"/>
              </a:rPr>
              <a:t>6480/30.08.2024</a:t>
            </a:r>
            <a:r>
              <a:rPr lang="en-US" sz="1400" b="1" dirty="0">
                <a:solidFill>
                  <a:schemeClr val="tx1"/>
                </a:solidFill>
                <a:latin typeface="Cambria" panose="02040503050406030204" pitchFamily="18" charset="0"/>
                <a:ea typeface="Cambria" panose="02040503050406030204" pitchFamily="18" charset="0"/>
              </a:rPr>
              <a:t> p</a:t>
            </a:r>
            <a:r>
              <a:rPr lang="ro-RO" sz="1400" b="1" dirty="0" err="1">
                <a:solidFill>
                  <a:schemeClr val="tx1"/>
                </a:solidFill>
                <a:latin typeface="Cambria" panose="02040503050406030204" pitchFamily="18" charset="0"/>
                <a:ea typeface="Cambria" panose="02040503050406030204" pitchFamily="18" charset="0"/>
              </a:rPr>
              <a:t>rivind</a:t>
            </a:r>
            <a:r>
              <a:rPr lang="ro-RO" sz="1400" b="1" dirty="0">
                <a:solidFill>
                  <a:schemeClr val="tx1"/>
                </a:solidFill>
                <a:latin typeface="Cambria" panose="02040503050406030204" pitchFamily="18" charset="0"/>
                <a:ea typeface="Cambria" panose="02040503050406030204" pitchFamily="18" charset="0"/>
              </a:rPr>
              <a:t> organizarea și desfășurarea admiterii în învățământul liceal </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pentru</a:t>
            </a:r>
            <a:r>
              <a:rPr lang="en-US" sz="1400" b="1" dirty="0">
                <a:solidFill>
                  <a:schemeClr val="tx1"/>
                </a:solidFill>
                <a:latin typeface="Cambria" panose="02040503050406030204" pitchFamily="18" charset="0"/>
                <a:ea typeface="Cambria" panose="02040503050406030204" pitchFamily="18" charset="0"/>
              </a:rPr>
              <a:t> </a:t>
            </a:r>
            <a:r>
              <a:rPr lang="en-US" sz="1400" b="1" dirty="0" err="1">
                <a:solidFill>
                  <a:schemeClr val="tx1"/>
                </a:solidFill>
                <a:latin typeface="Cambria" panose="02040503050406030204" pitchFamily="18" charset="0"/>
                <a:ea typeface="Cambria" panose="02040503050406030204" pitchFamily="18" charset="0"/>
              </a:rPr>
              <a:t>anul</a:t>
            </a:r>
            <a:r>
              <a:rPr lang="en-US" sz="1400" b="1" dirty="0">
                <a:solidFill>
                  <a:schemeClr val="tx1"/>
                </a:solidFill>
                <a:latin typeface="Cambria" panose="02040503050406030204" pitchFamily="18" charset="0"/>
                <a:ea typeface="Cambria" panose="02040503050406030204" pitchFamily="18" charset="0"/>
              </a:rPr>
              <a:t> </a:t>
            </a:r>
            <a:r>
              <a:rPr lang="ro-RO" sz="1400" b="1" dirty="0">
                <a:solidFill>
                  <a:schemeClr val="tx1"/>
                </a:solidFill>
                <a:latin typeface="Cambria" panose="02040503050406030204" pitchFamily="18" charset="0"/>
                <a:ea typeface="Cambria" panose="02040503050406030204" pitchFamily="18" charset="0"/>
              </a:rPr>
              <a:t>ș</a:t>
            </a:r>
            <a:r>
              <a:rPr lang="en-US" sz="1400" b="1" dirty="0" err="1">
                <a:solidFill>
                  <a:schemeClr val="tx1"/>
                </a:solidFill>
                <a:latin typeface="Cambria" panose="02040503050406030204" pitchFamily="18" charset="0"/>
                <a:ea typeface="Cambria" panose="02040503050406030204" pitchFamily="18" charset="0"/>
              </a:rPr>
              <a:t>colar</a:t>
            </a:r>
            <a:r>
              <a:rPr lang="en-US" sz="1400" b="1" dirty="0">
                <a:solidFill>
                  <a:schemeClr val="tx1"/>
                </a:solidFill>
                <a:latin typeface="Cambria" panose="02040503050406030204" pitchFamily="18" charset="0"/>
                <a:ea typeface="Cambria" panose="02040503050406030204" pitchFamily="18" charset="0"/>
              </a:rPr>
              <a:t> 2025-2026</a:t>
            </a:r>
            <a:endParaRPr lang="ro-RO" sz="1400" b="1" dirty="0">
              <a:solidFill>
                <a:schemeClr val="tx1"/>
              </a:solidFill>
              <a:latin typeface="Cambria" panose="02040503050406030204" pitchFamily="18" charset="0"/>
              <a:ea typeface="Cambria" panose="02040503050406030204" pitchFamily="18" charset="0"/>
            </a:endParaRPr>
          </a:p>
          <a:p>
            <a:pPr marL="0" indent="0" algn="just">
              <a:buNone/>
            </a:pPr>
            <a:endParaRPr lang="ro-RO" sz="1400" dirty="0">
              <a:solidFill>
                <a:schemeClr val="tx1"/>
              </a:solidFill>
              <a:latin typeface="Cambria" panose="02040503050406030204" pitchFamily="18" charset="0"/>
              <a:ea typeface="Cambria" panose="02040503050406030204" pitchFamily="18" charset="0"/>
            </a:endParaRPr>
          </a:p>
          <a:p>
            <a:pPr marL="0" indent="0" algn="just">
              <a:buNone/>
            </a:pPr>
            <a:r>
              <a:rPr lang="ro-RO" sz="1400" b="1" dirty="0">
                <a:solidFill>
                  <a:schemeClr val="tx1"/>
                </a:solidFill>
                <a:latin typeface="Cambria" panose="02040503050406030204" pitchFamily="18" charset="0"/>
                <a:ea typeface="Cambria" panose="02040503050406030204" pitchFamily="18" charset="0"/>
              </a:rPr>
              <a:t>Art. 4 </a:t>
            </a:r>
            <a:r>
              <a:rPr lang="ro-RO" sz="1400" dirty="0">
                <a:solidFill>
                  <a:schemeClr val="tx1"/>
                </a:solidFill>
                <a:latin typeface="Cambria" panose="02040503050406030204" pitchFamily="18" charset="0"/>
                <a:ea typeface="Cambria" panose="02040503050406030204" pitchFamily="18" charset="0"/>
              </a:rPr>
              <a:t>(4) Rezultatele obţinute de candidaţi la probele de limbă modernă sau maternă sunt recunoscute în orice judeţ/municipiul Bucureşti în care aceştia optează să se înscrie pentru repartizarea computerizată, indiferent de judeţul sau sectorul din municipiul Bucureşti în care candidaţii au susţinut probele </a:t>
            </a:r>
            <a:r>
              <a:rPr lang="ro-RO" sz="1400">
                <a:solidFill>
                  <a:schemeClr val="tx1"/>
                </a:solidFill>
                <a:latin typeface="Cambria" panose="02040503050406030204" pitchFamily="18" charset="0"/>
                <a:ea typeface="Cambria" panose="02040503050406030204" pitchFamily="18" charset="0"/>
              </a:rPr>
              <a:t>respective.</a:t>
            </a:r>
            <a:endParaRPr lang="ro-RO" sz="1400" dirty="0">
              <a:solidFill>
                <a:schemeClr val="tx1"/>
              </a:solidFill>
              <a:latin typeface="Cambria" panose="02040503050406030204" pitchFamily="18" charset="0"/>
              <a:ea typeface="Cambria" panose="02040503050406030204" pitchFamily="18" charset="0"/>
            </a:endParaRPr>
          </a:p>
          <a:p>
            <a:pPr marL="0" indent="0" algn="just">
              <a:buNone/>
            </a:pPr>
            <a:endParaRPr lang="ro-RO" sz="1400" b="1" dirty="0">
              <a:solidFill>
                <a:schemeClr val="tx1"/>
              </a:solidFill>
              <a:latin typeface="Cambria" panose="02040503050406030204" pitchFamily="18" charset="0"/>
              <a:ea typeface="Cambria" panose="02040503050406030204" pitchFamily="18" charset="0"/>
            </a:endParaRPr>
          </a:p>
          <a:p>
            <a:pPr marL="0" indent="0" algn="just">
              <a:buNone/>
            </a:pPr>
            <a:r>
              <a:rPr lang="ro-RO" sz="1400" b="1" dirty="0">
                <a:solidFill>
                  <a:schemeClr val="tx1"/>
                </a:solidFill>
                <a:latin typeface="Cambria" panose="02040503050406030204" pitchFamily="18" charset="0"/>
                <a:ea typeface="Cambria" panose="02040503050406030204" pitchFamily="18" charset="0"/>
              </a:rPr>
              <a:t>Anexa 4  Metodologia de recunoaștere și echivalare a rezultatelor obținute la examene cu recunoaștere internațională /olimpiada de limbă modernă cu Proba de verificare a cunoștințelor de limbă modernă, de organizare și desfășurare a Probei de verificare a cunoștințelor de limbă modernă pentru admiterea în clasele a IX-a cu predare a unei limbi moderne în regim bilingv și structura acesteia </a:t>
            </a:r>
          </a:p>
        </p:txBody>
      </p:sp>
    </p:spTree>
    <p:extLst>
      <p:ext uri="{BB962C8B-B14F-4D97-AF65-F5344CB8AC3E}">
        <p14:creationId xmlns:p14="http://schemas.microsoft.com/office/powerpoint/2010/main" val="4226811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78" y="955380"/>
            <a:ext cx="9909286" cy="706964"/>
          </a:xfrm>
        </p:spPr>
        <p:txBody>
          <a:bodyPr/>
          <a:lstStyle/>
          <a:p>
            <a:r>
              <a:rPr lang="en-US" dirty="0">
                <a:latin typeface="Cambria" panose="02040503050406030204" pitchFamily="18" charset="0"/>
                <a:ea typeface="Cambria" panose="02040503050406030204" pitchFamily="18" charset="0"/>
              </a:rPr>
              <a:t>P</a:t>
            </a:r>
            <a:r>
              <a:rPr lang="ro-RO" dirty="0" err="1">
                <a:latin typeface="Cambria" panose="02040503050406030204" pitchFamily="18" charset="0"/>
                <a:ea typeface="Cambria" panose="02040503050406030204" pitchFamily="18" charset="0"/>
              </a:rPr>
              <a:t>riorități</a:t>
            </a:r>
            <a:r>
              <a:rPr lang="ro-RO" dirty="0">
                <a:latin typeface="Cambria" panose="02040503050406030204" pitchFamily="18" charset="0"/>
                <a:ea typeface="Cambria" panose="02040503050406030204" pitchFamily="18" charset="0"/>
              </a:rPr>
              <a:t> educaționale în anul școlar 202</a:t>
            </a:r>
            <a:r>
              <a:rPr lang="en-US" dirty="0">
                <a:latin typeface="Cambria" panose="02040503050406030204" pitchFamily="18" charset="0"/>
                <a:ea typeface="Cambria" panose="02040503050406030204" pitchFamily="18" charset="0"/>
              </a:rPr>
              <a:t>4</a:t>
            </a:r>
            <a:r>
              <a:rPr lang="ro-RO" dirty="0">
                <a:latin typeface="Cambria" panose="02040503050406030204" pitchFamily="18" charset="0"/>
                <a:ea typeface="Cambria" panose="02040503050406030204" pitchFamily="18" charset="0"/>
              </a:rPr>
              <a:t> - 202</a:t>
            </a:r>
            <a:r>
              <a:rPr lang="en-US" dirty="0"/>
              <a:t>5</a:t>
            </a:r>
          </a:p>
        </p:txBody>
      </p:sp>
      <p:sp>
        <p:nvSpPr>
          <p:cNvPr id="3" name="Text Placeholder 2"/>
          <p:cNvSpPr>
            <a:spLocks noGrp="1"/>
          </p:cNvSpPr>
          <p:nvPr>
            <p:ph type="body" idx="1"/>
          </p:nvPr>
        </p:nvSpPr>
        <p:spPr>
          <a:xfrm>
            <a:off x="749808" y="2075688"/>
            <a:ext cx="3301616" cy="557784"/>
          </a:xfrm>
        </p:spPr>
        <p:txBody>
          <a:bodyPr/>
          <a:lstStyle/>
          <a:p>
            <a:pPr algn="ctr"/>
            <a:r>
              <a:rPr lang="ro-RO" b="1" dirty="0">
                <a:latin typeface="Cambria" panose="02040503050406030204" pitchFamily="18" charset="0"/>
                <a:ea typeface="Cambria" panose="02040503050406030204" pitchFamily="18" charset="0"/>
              </a:rPr>
              <a:t>Curriculum </a:t>
            </a:r>
            <a:endParaRPr lang="en-US" b="1" dirty="0">
              <a:latin typeface="Cambria" panose="02040503050406030204" pitchFamily="18" charset="0"/>
              <a:ea typeface="Cambria" panose="02040503050406030204" pitchFamily="18" charset="0"/>
            </a:endParaRPr>
          </a:p>
        </p:txBody>
      </p:sp>
      <p:sp>
        <p:nvSpPr>
          <p:cNvPr id="5" name="Text Placeholder 4"/>
          <p:cNvSpPr>
            <a:spLocks noGrp="1"/>
          </p:cNvSpPr>
          <p:nvPr>
            <p:ph type="body" sz="half" idx="18"/>
          </p:nvPr>
        </p:nvSpPr>
        <p:spPr>
          <a:xfrm>
            <a:off x="256032" y="2633472"/>
            <a:ext cx="4023360" cy="3968496"/>
          </a:xfrm>
        </p:spPr>
        <p:txBody>
          <a:bodyPr>
            <a:noAutofit/>
          </a:bodyPr>
          <a:lstStyle/>
          <a:p>
            <a:pPr marL="171450" indent="-171450" algn="just">
              <a:buFont typeface="Wingdings" panose="05000000000000000000" pitchFamily="2" charset="2"/>
              <a:buChar char="v"/>
            </a:pPr>
            <a:r>
              <a:rPr lang="ro-RO" sz="1200" dirty="0">
                <a:latin typeface="Cambria" panose="02040503050406030204" pitchFamily="18" charset="0"/>
                <a:ea typeface="Cambria" panose="02040503050406030204" pitchFamily="18" charset="0"/>
              </a:rPr>
              <a:t>Planurile - cadru și programele școlare valabile în anul școlar 202</a:t>
            </a:r>
            <a:r>
              <a:rPr lang="en-US" sz="1200" dirty="0">
                <a:latin typeface="Cambria" panose="02040503050406030204" pitchFamily="18" charset="0"/>
                <a:ea typeface="Cambria" panose="02040503050406030204" pitchFamily="18" charset="0"/>
              </a:rPr>
              <a:t>4</a:t>
            </a:r>
            <a:r>
              <a:rPr lang="ro-RO" sz="1200" dirty="0">
                <a:latin typeface="Cambria" panose="02040503050406030204" pitchFamily="18" charset="0"/>
                <a:ea typeface="Cambria" panose="02040503050406030204" pitchFamily="18" charset="0"/>
              </a:rPr>
              <a:t>-202</a:t>
            </a:r>
            <a:r>
              <a:rPr lang="en-US" sz="1200" dirty="0">
                <a:latin typeface="Cambria" panose="02040503050406030204" pitchFamily="18" charset="0"/>
                <a:ea typeface="Cambria" panose="02040503050406030204" pitchFamily="18" charset="0"/>
              </a:rPr>
              <a:t>5</a:t>
            </a:r>
            <a:r>
              <a:rPr lang="ro-RO" sz="1200" dirty="0">
                <a:latin typeface="Cambria" panose="02040503050406030204" pitchFamily="18" charset="0"/>
                <a:ea typeface="Cambria" panose="02040503050406030204" pitchFamily="18" charset="0"/>
              </a:rPr>
              <a:t> (inclusiv programele </a:t>
            </a:r>
            <a:r>
              <a:rPr lang="ro-RO" sz="1200" b="1" dirty="0">
                <a:latin typeface="Cambria" panose="02040503050406030204" pitchFamily="18" charset="0"/>
                <a:ea typeface="Cambria" panose="02040503050406030204" pitchFamily="18" charset="0"/>
              </a:rPr>
              <a:t>specifice </a:t>
            </a:r>
            <a:r>
              <a:rPr lang="ro-RO" sz="1200" dirty="0">
                <a:latin typeface="Cambria" panose="02040503050406030204" pitchFamily="18" charset="0"/>
                <a:ea typeface="Cambria" panose="02040503050406030204" pitchFamily="18" charset="0"/>
              </a:rPr>
              <a:t>pentru învățământul bilingv – limba engleză,  învățământul bilingv - limba franceză, învățământul bilingv francofon, învățământul bilingv spaniol, învățământul bilingv – limba italiană modernă, învățământul bilingv  - limba portugheză),   pot fi accesate la adresa:</a:t>
            </a:r>
          </a:p>
          <a:p>
            <a:pPr algn="just"/>
            <a:r>
              <a:rPr lang="ro-RO" sz="1200" dirty="0">
                <a:latin typeface="Cambria" panose="02040503050406030204" pitchFamily="18" charset="0"/>
                <a:ea typeface="Cambria" panose="02040503050406030204" pitchFamily="18" charset="0"/>
                <a:hlinkClick r:id="rId2"/>
              </a:rPr>
              <a:t>https://rocnee.eu/index.php/dcee-oriz/curriculum-oriz/programe-scolare-front/programe-scolare-in-vigoare</a:t>
            </a:r>
            <a:endParaRPr lang="en-US" sz="1200" dirty="0">
              <a:latin typeface="Cambria" panose="02040503050406030204" pitchFamily="18" charset="0"/>
              <a:ea typeface="Cambria" panose="02040503050406030204" pitchFamily="18" charset="0"/>
            </a:endParaRPr>
          </a:p>
          <a:p>
            <a:pPr marL="171450" indent="-171450" algn="just">
              <a:buFont typeface="Wingdings" panose="05000000000000000000" pitchFamily="2" charset="2"/>
              <a:buChar char="v"/>
            </a:pPr>
            <a:r>
              <a:rPr lang="ro-RO" sz="1200" dirty="0">
                <a:solidFill>
                  <a:schemeClr val="tx1"/>
                </a:solidFill>
                <a:latin typeface="Cambria" panose="02040503050406030204" pitchFamily="18" charset="0"/>
                <a:ea typeface="Cambria" panose="02040503050406030204" pitchFamily="18" charset="0"/>
              </a:rPr>
              <a:t>Repere metodologice – LIMBI MODERNE - Clasa a XI</a:t>
            </a:r>
            <a:r>
              <a:rPr lang="en-US" sz="1200" dirty="0">
                <a:solidFill>
                  <a:schemeClr val="tx1"/>
                </a:solidFill>
                <a:latin typeface="Cambria" panose="02040503050406030204" pitchFamily="18" charset="0"/>
                <a:ea typeface="Cambria" panose="02040503050406030204" pitchFamily="18" charset="0"/>
              </a:rPr>
              <a:t>I</a:t>
            </a:r>
            <a:r>
              <a:rPr lang="ro-RO" sz="1200" dirty="0">
                <a:solidFill>
                  <a:schemeClr val="tx1"/>
                </a:solidFill>
                <a:latin typeface="Cambria" panose="02040503050406030204" pitchFamily="18" charset="0"/>
                <a:ea typeface="Cambria" panose="02040503050406030204" pitchFamily="18" charset="0"/>
              </a:rPr>
              <a:t>-a, anul școlar 2024-2025</a:t>
            </a:r>
          </a:p>
          <a:p>
            <a:pPr marL="171450" indent="-171450" algn="just">
              <a:buFont typeface="Wingdings" panose="05000000000000000000" pitchFamily="2" charset="2"/>
              <a:buChar char="v"/>
            </a:pPr>
            <a:r>
              <a:rPr lang="ro-RO" sz="1200" dirty="0">
                <a:latin typeface="Cambria" panose="02040503050406030204" pitchFamily="18" charset="0"/>
                <a:ea typeface="Cambria" panose="02040503050406030204" pitchFamily="18" charset="0"/>
              </a:rPr>
              <a:t>Manuale școlare digitale - Manuale școlare - </a:t>
            </a:r>
            <a:r>
              <a:rPr lang="ro-RO" sz="1200" dirty="0">
                <a:latin typeface="Cambria" panose="02040503050406030204" pitchFamily="18" charset="0"/>
                <a:ea typeface="Cambria" panose="02040503050406030204" pitchFamily="18" charset="0"/>
                <a:hlinkClick r:id="rId3"/>
              </a:rPr>
              <a:t>https://www.manuale.edu.ro/</a:t>
            </a:r>
            <a:endParaRPr lang="ro-RO" sz="1200" dirty="0">
              <a:latin typeface="Cambria" panose="02040503050406030204" pitchFamily="18" charset="0"/>
              <a:ea typeface="Cambria" panose="02040503050406030204" pitchFamily="18" charset="0"/>
            </a:endParaRPr>
          </a:p>
          <a:p>
            <a:pPr marL="171450" indent="-171450" algn="just">
              <a:buFont typeface="Wingdings" panose="05000000000000000000" pitchFamily="2" charset="2"/>
              <a:buChar char="v"/>
            </a:pPr>
            <a:r>
              <a:rPr lang="ro-RO" sz="1200" dirty="0">
                <a:latin typeface="Cambria" panose="02040503050406030204" pitchFamily="18" charset="0"/>
                <a:ea typeface="Cambria" panose="02040503050406030204" pitchFamily="18" charset="0"/>
              </a:rPr>
              <a:t>Mijloace de învățământ / Auxiliare didactice - </a:t>
            </a:r>
            <a:r>
              <a:rPr lang="ro-RO" sz="1200" dirty="0">
                <a:latin typeface="Cambria" panose="02040503050406030204" pitchFamily="18" charset="0"/>
                <a:ea typeface="Cambria" panose="02040503050406030204" pitchFamily="18" charset="0"/>
                <a:hlinkClick r:id="rId4"/>
              </a:rPr>
              <a:t>https://www.edu.ro/auxiliare-didactice</a:t>
            </a:r>
            <a:endParaRPr lang="ro-RO" sz="1200" dirty="0">
              <a:latin typeface="Cambria" panose="02040503050406030204" pitchFamily="18" charset="0"/>
              <a:ea typeface="Cambria" panose="02040503050406030204" pitchFamily="18" charset="0"/>
            </a:endParaRPr>
          </a:p>
          <a:p>
            <a:pPr marL="171450" indent="-171450" algn="just">
              <a:buFont typeface="Wingdings" panose="05000000000000000000" pitchFamily="2" charset="2"/>
              <a:buChar char="v"/>
            </a:pPr>
            <a:r>
              <a:rPr lang="ro-RO" sz="1200" dirty="0">
                <a:latin typeface="Cambria" panose="02040503050406030204" pitchFamily="18" charset="0"/>
                <a:ea typeface="Cambria" panose="02040503050406030204" pitchFamily="18" charset="0"/>
              </a:rPr>
              <a:t>OM nr. 3238/2021 pentru aprobarea Metodologiei privind dezvoltarea curriculumului la decizia școlii</a:t>
            </a:r>
            <a:endParaRPr lang="en-US" sz="1200" dirty="0">
              <a:latin typeface="Cambria" panose="02040503050406030204" pitchFamily="18" charset="0"/>
              <a:ea typeface="Cambria" panose="02040503050406030204" pitchFamily="18" charset="0"/>
            </a:endParaRPr>
          </a:p>
        </p:txBody>
      </p:sp>
      <p:sp>
        <p:nvSpPr>
          <p:cNvPr id="6" name="Text Placeholder 5"/>
          <p:cNvSpPr>
            <a:spLocks noGrp="1"/>
          </p:cNvSpPr>
          <p:nvPr>
            <p:ph type="body" sz="quarter" idx="3"/>
          </p:nvPr>
        </p:nvSpPr>
        <p:spPr>
          <a:xfrm>
            <a:off x="4489704" y="2240281"/>
            <a:ext cx="3325028" cy="566928"/>
          </a:xfrm>
        </p:spPr>
        <p:txBody>
          <a:bodyPr/>
          <a:lstStyle/>
          <a:p>
            <a:pPr algn="ctr"/>
            <a:r>
              <a:rPr lang="ro-RO" b="1" dirty="0">
                <a:latin typeface="Cambria" panose="02040503050406030204" pitchFamily="18" charset="0"/>
                <a:ea typeface="Cambria" panose="02040503050406030204" pitchFamily="18" charset="0"/>
              </a:rPr>
              <a:t>Evaluare </a:t>
            </a:r>
            <a:endParaRPr lang="en-US" b="1" dirty="0">
              <a:latin typeface="Cambria" panose="02040503050406030204" pitchFamily="18" charset="0"/>
              <a:ea typeface="Cambria" panose="02040503050406030204" pitchFamily="18" charset="0"/>
            </a:endParaRPr>
          </a:p>
        </p:txBody>
      </p:sp>
      <p:sp>
        <p:nvSpPr>
          <p:cNvPr id="8" name="Text Placeholder 7"/>
          <p:cNvSpPr>
            <a:spLocks noGrp="1"/>
          </p:cNvSpPr>
          <p:nvPr>
            <p:ph type="body" sz="half" idx="19"/>
          </p:nvPr>
        </p:nvSpPr>
        <p:spPr>
          <a:xfrm>
            <a:off x="4489704" y="2935225"/>
            <a:ext cx="3325028" cy="3023344"/>
          </a:xfrm>
        </p:spPr>
        <p:txBody>
          <a:bodyPr/>
          <a:lstStyle/>
          <a:p>
            <a:pPr algn="just">
              <a:lnSpc>
                <a:spcPct val="70000"/>
              </a:lnSpc>
            </a:pPr>
            <a:r>
              <a:rPr lang="en-US" sz="1200" dirty="0" err="1">
                <a:latin typeface="Cambria" panose="02040503050406030204" pitchFamily="18" charset="0"/>
                <a:ea typeface="Cambria" panose="02040503050406030204" pitchFamily="18" charset="0"/>
              </a:rPr>
              <a:t>Rela</a:t>
            </a:r>
            <a:r>
              <a:rPr lang="ro-RO" sz="1200" dirty="0">
                <a:latin typeface="Cambria" panose="02040503050406030204" pitchFamily="18" charset="0"/>
                <a:ea typeface="Cambria" panose="02040503050406030204" pitchFamily="18" charset="0"/>
              </a:rPr>
              <a:t>ț</a:t>
            </a:r>
            <a:r>
              <a:rPr lang="en-US" sz="1200" dirty="0" err="1">
                <a:latin typeface="Cambria" panose="02040503050406030204" pitchFamily="18" charset="0"/>
                <a:ea typeface="Cambria" panose="02040503050406030204" pitchFamily="18" charset="0"/>
              </a:rPr>
              <a:t>ionarea</a:t>
            </a:r>
            <a:r>
              <a:rPr lang="en-US" sz="1200" dirty="0">
                <a:latin typeface="Cambria" panose="02040503050406030204" pitchFamily="18" charset="0"/>
                <a:ea typeface="Cambria" panose="02040503050406030204" pitchFamily="18" charset="0"/>
              </a:rPr>
              <a:t> </a:t>
            </a:r>
            <a:r>
              <a:rPr lang="ro-RO" sz="1200" dirty="0">
                <a:latin typeface="Cambria" panose="02040503050406030204" pitchFamily="18" charset="0"/>
                <a:ea typeface="Cambria" panose="02040503050406030204" pitchFamily="18" charset="0"/>
              </a:rPr>
              <a:t>programei școlare cu evaluarea - în termeni de descriere a rezultatelor învățării (programa școlară) și măsurare a acestora (evaluarea)</a:t>
            </a:r>
            <a:r>
              <a:rPr lang="en-US" sz="1200" dirty="0">
                <a:latin typeface="Cambria" panose="02040503050406030204" pitchFamily="18" charset="0"/>
                <a:ea typeface="Cambria" panose="02040503050406030204" pitchFamily="18" charset="0"/>
              </a:rPr>
              <a:t>;</a:t>
            </a:r>
            <a:endParaRPr lang="ro-RO" sz="1200" dirty="0">
              <a:latin typeface="Cambria" panose="02040503050406030204" pitchFamily="18" charset="0"/>
              <a:ea typeface="Cambria" panose="02040503050406030204" pitchFamily="18" charset="0"/>
            </a:endParaRPr>
          </a:p>
          <a:p>
            <a:pPr algn="just">
              <a:lnSpc>
                <a:spcPct val="70000"/>
              </a:lnSpc>
            </a:pPr>
            <a:r>
              <a:rPr lang="ro-RO" sz="1200" dirty="0">
                <a:latin typeface="Cambria" panose="02040503050406030204" pitchFamily="18" charset="0"/>
                <a:ea typeface="Cambria" panose="02040503050406030204" pitchFamily="18" charset="0"/>
              </a:rPr>
              <a:t> Testele predictive, formative și sumative</a:t>
            </a:r>
            <a:r>
              <a:rPr lang="en-US" sz="1200" dirty="0">
                <a:latin typeface="Cambria" panose="02040503050406030204" pitchFamily="18" charset="0"/>
                <a:ea typeface="Cambria" panose="02040503050406030204" pitchFamily="18" charset="0"/>
              </a:rPr>
              <a:t>;</a:t>
            </a:r>
            <a:endParaRPr lang="ro-RO" sz="1200" dirty="0">
              <a:latin typeface="Cambria" panose="02040503050406030204" pitchFamily="18" charset="0"/>
              <a:ea typeface="Cambria" panose="02040503050406030204" pitchFamily="18" charset="0"/>
            </a:endParaRPr>
          </a:p>
          <a:p>
            <a:pPr algn="just">
              <a:lnSpc>
                <a:spcPct val="70000"/>
              </a:lnSpc>
            </a:pPr>
            <a:r>
              <a:rPr lang="ro-RO" sz="1200" dirty="0">
                <a:latin typeface="Cambria" panose="02040503050406030204" pitchFamily="18" charset="0"/>
                <a:ea typeface="Cambria" panose="02040503050406030204" pitchFamily="18" charset="0"/>
              </a:rPr>
              <a:t>Modalități alternative de evaluare continuă (portofoliul, jurnalul – notițe despre progresul elevilor, auto-evaluarea)</a:t>
            </a:r>
            <a:r>
              <a:rPr lang="en-US" sz="1200" dirty="0">
                <a:latin typeface="Cambria" panose="02040503050406030204" pitchFamily="18" charset="0"/>
                <a:ea typeface="Cambria" panose="02040503050406030204" pitchFamily="18" charset="0"/>
              </a:rPr>
              <a:t>.</a:t>
            </a:r>
            <a:endParaRPr lang="ro-RO" sz="1200" dirty="0">
              <a:latin typeface="Cambria" panose="02040503050406030204" pitchFamily="18" charset="0"/>
              <a:ea typeface="Cambria" panose="02040503050406030204" pitchFamily="18" charset="0"/>
            </a:endParaRPr>
          </a:p>
          <a:p>
            <a:endParaRPr lang="ro-RO" sz="1200" dirty="0">
              <a:latin typeface="Cambria" panose="02040503050406030204" pitchFamily="18" charset="0"/>
              <a:ea typeface="Cambria" panose="02040503050406030204" pitchFamily="18" charset="0"/>
            </a:endParaRPr>
          </a:p>
          <a:p>
            <a:endParaRPr lang="ro-RO" dirty="0"/>
          </a:p>
          <a:p>
            <a:endParaRPr lang="en-US" dirty="0"/>
          </a:p>
        </p:txBody>
      </p:sp>
      <p:sp>
        <p:nvSpPr>
          <p:cNvPr id="9" name="Text Placeholder 8"/>
          <p:cNvSpPr>
            <a:spLocks noGrp="1"/>
          </p:cNvSpPr>
          <p:nvPr>
            <p:ph type="body" sz="quarter" idx="13"/>
          </p:nvPr>
        </p:nvSpPr>
        <p:spPr>
          <a:xfrm>
            <a:off x="8485631" y="2523745"/>
            <a:ext cx="3028707" cy="758951"/>
          </a:xfrm>
        </p:spPr>
        <p:txBody>
          <a:bodyPr/>
          <a:lstStyle/>
          <a:p>
            <a:r>
              <a:rPr lang="ro-RO" b="1" dirty="0">
                <a:latin typeface="Cambria" panose="02040503050406030204" pitchFamily="18" charset="0"/>
                <a:ea typeface="Cambria" panose="02040503050406030204" pitchFamily="18" charset="0"/>
              </a:rPr>
              <a:t>Resursa umană</a:t>
            </a:r>
          </a:p>
          <a:p>
            <a:endParaRPr lang="en-US" dirty="0"/>
          </a:p>
        </p:txBody>
      </p:sp>
      <p:sp>
        <p:nvSpPr>
          <p:cNvPr id="11" name="Text Placeholder 10"/>
          <p:cNvSpPr>
            <a:spLocks noGrp="1"/>
          </p:cNvSpPr>
          <p:nvPr>
            <p:ph type="body" sz="half" idx="20"/>
          </p:nvPr>
        </p:nvSpPr>
        <p:spPr>
          <a:xfrm>
            <a:off x="7950926" y="2935226"/>
            <a:ext cx="4036858" cy="3091106"/>
          </a:xfrm>
        </p:spPr>
        <p:txBody>
          <a:bodyPr>
            <a:normAutofit fontScale="25000" lnSpcReduction="20000"/>
          </a:bodyPr>
          <a:lstStyle/>
          <a:p>
            <a:pPr algn="just"/>
            <a:r>
              <a:rPr lang="ro-RO" sz="4800" dirty="0">
                <a:solidFill>
                  <a:schemeClr val="tx1"/>
                </a:solidFill>
                <a:latin typeface="Cambria" panose="02040503050406030204" pitchFamily="18" charset="0"/>
                <a:ea typeface="Cambria" panose="02040503050406030204" pitchFamily="18" charset="0"/>
              </a:rPr>
              <a:t>Formarea cadrelor didactice  (ex. formări regionale/naționale CREFECO destinate profesorilor de limba franceză și de discipline non-lingvistice predate în limba franceză, formări CELM GRAZ destinate profesorilor de limbi moderne, formarea profesorilor de limba spaniolă/italiană etc.)</a:t>
            </a:r>
            <a:r>
              <a:rPr lang="en-US" sz="4800" dirty="0">
                <a:solidFill>
                  <a:schemeClr val="tx1"/>
                </a:solidFill>
                <a:latin typeface="Cambria" panose="02040503050406030204" pitchFamily="18" charset="0"/>
                <a:ea typeface="Cambria" panose="02040503050406030204" pitchFamily="18" charset="0"/>
              </a:rPr>
              <a:t>;</a:t>
            </a:r>
            <a:endParaRPr lang="ro-RO" sz="4800" dirty="0">
              <a:solidFill>
                <a:schemeClr val="tx1"/>
              </a:solidFill>
              <a:latin typeface="Cambria" panose="02040503050406030204" pitchFamily="18" charset="0"/>
              <a:ea typeface="Cambria" panose="02040503050406030204" pitchFamily="18" charset="0"/>
            </a:endParaRPr>
          </a:p>
          <a:p>
            <a:pPr algn="just"/>
            <a:r>
              <a:rPr lang="ro-RO" sz="4800" dirty="0">
                <a:latin typeface="Cambria" panose="02040503050406030204" pitchFamily="18" charset="0"/>
                <a:ea typeface="Cambria" panose="02040503050406030204" pitchFamily="18" charset="0"/>
              </a:rPr>
              <a:t>Evaluarea cadrelor didactice (profesori metodiști)</a:t>
            </a:r>
            <a:r>
              <a:rPr lang="en-US" sz="4800" dirty="0">
                <a:latin typeface="Cambria" panose="02040503050406030204" pitchFamily="18" charset="0"/>
                <a:ea typeface="Cambria" panose="02040503050406030204" pitchFamily="18" charset="0"/>
              </a:rPr>
              <a:t>;</a:t>
            </a:r>
            <a:endParaRPr lang="ro-RO" sz="4800" dirty="0">
              <a:latin typeface="Cambria" panose="02040503050406030204" pitchFamily="18" charset="0"/>
              <a:ea typeface="Cambria" panose="02040503050406030204" pitchFamily="18" charset="0"/>
            </a:endParaRPr>
          </a:p>
          <a:p>
            <a:pPr algn="just"/>
            <a:r>
              <a:rPr lang="ro-RO" sz="4800" dirty="0">
                <a:latin typeface="Cambria" panose="02040503050406030204" pitchFamily="18" charset="0"/>
                <a:ea typeface="Cambria" panose="02040503050406030204" pitchFamily="18" charset="0"/>
              </a:rPr>
              <a:t>Propunerea cursurilor de formare la care trebuie să participe</a:t>
            </a:r>
            <a:r>
              <a:rPr lang="en-US" sz="4800" dirty="0">
                <a:latin typeface="Cambria" panose="02040503050406030204" pitchFamily="18" charset="0"/>
                <a:ea typeface="Cambria" panose="02040503050406030204" pitchFamily="18" charset="0"/>
              </a:rPr>
              <a:t>;</a:t>
            </a:r>
            <a:endParaRPr lang="ro-RO" sz="4800" dirty="0">
              <a:latin typeface="Cambria" panose="02040503050406030204" pitchFamily="18" charset="0"/>
              <a:ea typeface="Cambria" panose="02040503050406030204" pitchFamily="18" charset="0"/>
            </a:endParaRPr>
          </a:p>
          <a:p>
            <a:pPr algn="just"/>
            <a:r>
              <a:rPr lang="ro-RO" sz="4800" dirty="0">
                <a:latin typeface="Cambria" panose="02040503050406030204" pitchFamily="18" charset="0"/>
                <a:ea typeface="Cambria" panose="02040503050406030204" pitchFamily="18" charset="0"/>
              </a:rPr>
              <a:t>Stimularea participării cadrelor didactice la proiecte care includ și componenta de formare</a:t>
            </a:r>
            <a:r>
              <a:rPr lang="en-US" sz="4800" dirty="0">
                <a:latin typeface="Cambria" panose="02040503050406030204" pitchFamily="18" charset="0"/>
                <a:ea typeface="Cambria" panose="02040503050406030204" pitchFamily="18" charset="0"/>
              </a:rPr>
              <a:t>;</a:t>
            </a:r>
            <a:r>
              <a:rPr lang="ro-RO" sz="4800" dirty="0">
                <a:latin typeface="Cambria" panose="02040503050406030204" pitchFamily="18" charset="0"/>
                <a:ea typeface="Cambria" panose="02040503050406030204" pitchFamily="18" charset="0"/>
              </a:rPr>
              <a:t> </a:t>
            </a:r>
          </a:p>
          <a:p>
            <a:pPr algn="just"/>
            <a:r>
              <a:rPr lang="ro-RO" sz="4800" dirty="0">
                <a:latin typeface="Cambria" panose="02040503050406030204" pitchFamily="18" charset="0"/>
                <a:ea typeface="Cambria" panose="02040503050406030204" pitchFamily="18" charset="0"/>
              </a:rPr>
              <a:t>Susținerea pregătirii cadrelor didactice care participă la examenele naționale destinate acestora și la cele pentru obținerea gradelor didactice (mentori/metodiști)</a:t>
            </a:r>
            <a:r>
              <a:rPr lang="en-US" sz="4800" dirty="0">
                <a:latin typeface="Cambria" panose="02040503050406030204" pitchFamily="18" charset="0"/>
                <a:ea typeface="Cambria" panose="02040503050406030204" pitchFamily="18" charset="0"/>
              </a:rPr>
              <a:t>;</a:t>
            </a:r>
            <a:endParaRPr lang="ro-RO" sz="4800" dirty="0">
              <a:latin typeface="Cambria" panose="02040503050406030204" pitchFamily="18" charset="0"/>
              <a:ea typeface="Cambria" panose="02040503050406030204" pitchFamily="18" charset="0"/>
            </a:endParaRPr>
          </a:p>
          <a:p>
            <a:pPr algn="just"/>
            <a:r>
              <a:rPr lang="ro-RO" sz="4800" dirty="0">
                <a:latin typeface="Cambria" panose="02040503050406030204" pitchFamily="18" charset="0"/>
                <a:ea typeface="Cambria" panose="02040503050406030204" pitchFamily="18" charset="0"/>
              </a:rPr>
              <a:t>Monitorizarea cadrelor didactice cu performanțe didactice slabe</a:t>
            </a:r>
            <a:r>
              <a:rPr lang="en-US" sz="4800" dirty="0">
                <a:latin typeface="Cambria" panose="02040503050406030204" pitchFamily="18" charset="0"/>
                <a:ea typeface="Cambria" panose="02040503050406030204" pitchFamily="18" charset="0"/>
              </a:rPr>
              <a:t>.</a:t>
            </a:r>
            <a:endParaRPr lang="ro-RO" sz="4800" dirty="0">
              <a:latin typeface="Cambria" panose="02040503050406030204" pitchFamily="18" charset="0"/>
              <a:ea typeface="Cambria" panose="02040503050406030204" pitchFamily="18" charset="0"/>
            </a:endParaRPr>
          </a:p>
          <a:p>
            <a:pPr marL="171450" indent="-171450">
              <a:buFontTx/>
              <a:buChar char="-"/>
            </a:pPr>
            <a:endParaRPr lang="ro-RO" sz="2200"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501218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751576" y="822960"/>
            <a:ext cx="5219636" cy="5196840"/>
          </a:xfrm>
        </p:spPr>
        <p:txBody>
          <a:bodyPr>
            <a:normAutofit/>
          </a:bodyPr>
          <a:lstStyle/>
          <a:p>
            <a:r>
              <a:rPr lang="ro-RO" dirty="0">
                <a:latin typeface="Cambria" panose="02040503050406030204" pitchFamily="18" charset="0"/>
                <a:ea typeface="Cambria" panose="02040503050406030204" pitchFamily="18" charset="0"/>
              </a:rPr>
              <a:t>LIMBA ENGLEZĂ</a:t>
            </a:r>
            <a:endParaRPr lang="en-US" dirty="0">
              <a:latin typeface="Cambria" panose="02040503050406030204" pitchFamily="18" charset="0"/>
              <a:ea typeface="Cambria" panose="02040503050406030204" pitchFamily="18" charset="0"/>
            </a:endParaRPr>
          </a:p>
          <a:p>
            <a:pPr marL="0" indent="0">
              <a:buNone/>
            </a:pPr>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LIMBA FRANCEZĂ</a:t>
            </a:r>
          </a:p>
          <a:p>
            <a:pPr>
              <a:buFont typeface="Wingdings" panose="05000000000000000000" pitchFamily="2" charset="2"/>
              <a:buChar char="ü"/>
            </a:pPr>
            <a:r>
              <a:rPr lang="ro-RO" dirty="0">
                <a:latin typeface="Cambria" panose="02040503050406030204" pitchFamily="18" charset="0"/>
                <a:ea typeface="Cambria" panose="02040503050406030204" pitchFamily="18" charset="0"/>
              </a:rPr>
              <a:t>DISCIPLINE NON LINGVISTICE (DNL) STUDIATE ÎN LIMBA FRANCEZĂ - Geografie, Istorie, Matematică, Fizică, Chimie, Biologie, Economie și societate</a:t>
            </a:r>
            <a:endParaRPr lang="en-US" dirty="0">
              <a:latin typeface="Cambria" panose="02040503050406030204" pitchFamily="18" charset="0"/>
              <a:ea typeface="Cambria" panose="02040503050406030204" pitchFamily="18" charset="0"/>
            </a:endParaRPr>
          </a:p>
          <a:p>
            <a:pPr marL="0" indent="0">
              <a:buNone/>
            </a:pPr>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LIMBA SPANIOLĂ</a:t>
            </a:r>
            <a:endParaRPr lang="en-US" dirty="0">
              <a:latin typeface="Cambria" panose="02040503050406030204" pitchFamily="18" charset="0"/>
              <a:ea typeface="Cambria" panose="02040503050406030204" pitchFamily="18" charset="0"/>
            </a:endParaRPr>
          </a:p>
          <a:p>
            <a:pPr marL="0" indent="0">
              <a:buNone/>
            </a:pPr>
            <a:endParaRPr lang="ro-RO"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LIMBA ITALIANĂ</a:t>
            </a:r>
            <a:endParaRPr lang="en-US" dirty="0">
              <a:latin typeface="Cambria" panose="02040503050406030204" pitchFamily="18" charset="0"/>
              <a:ea typeface="Cambria" panose="02040503050406030204" pitchFamily="18" charset="0"/>
            </a:endParaRPr>
          </a:p>
          <a:p>
            <a:pPr marL="0" indent="0">
              <a:buNone/>
            </a:pPr>
            <a:endParaRPr lang="en-US" dirty="0">
              <a:latin typeface="Cambria" panose="02040503050406030204" pitchFamily="18" charset="0"/>
              <a:ea typeface="Cambria" panose="02040503050406030204" pitchFamily="18" charset="0"/>
            </a:endParaRPr>
          </a:p>
          <a:p>
            <a:r>
              <a:rPr lang="ro-RO" dirty="0">
                <a:latin typeface="Cambria" panose="02040503050406030204" pitchFamily="18" charset="0"/>
                <a:ea typeface="Cambria" panose="02040503050406030204" pitchFamily="18" charset="0"/>
              </a:rPr>
              <a:t>LIMBA </a:t>
            </a:r>
            <a:r>
              <a:rPr lang="en-US" dirty="0">
                <a:latin typeface="Cambria" panose="02040503050406030204" pitchFamily="18" charset="0"/>
                <a:ea typeface="Cambria" panose="02040503050406030204" pitchFamily="18" charset="0"/>
              </a:rPr>
              <a:t> PORTUGHEZ</a:t>
            </a:r>
            <a:r>
              <a:rPr lang="ro-RO" dirty="0">
                <a:latin typeface="Cambria" panose="02040503050406030204" pitchFamily="18" charset="0"/>
                <a:ea typeface="Cambria" panose="02040503050406030204" pitchFamily="18" charset="0"/>
              </a:rPr>
              <a:t>Ă</a:t>
            </a:r>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a:p>
            <a:endParaRPr lang="en-US" dirty="0">
              <a:latin typeface="Cambria" panose="02040503050406030204" pitchFamily="18" charset="0"/>
              <a:ea typeface="Cambria" panose="02040503050406030204" pitchFamily="18" charset="0"/>
            </a:endParaRPr>
          </a:p>
          <a:p>
            <a:endParaRPr lang="ro-RO" dirty="0">
              <a:latin typeface="Cambria" panose="02040503050406030204" pitchFamily="18" charset="0"/>
              <a:ea typeface="Cambria" panose="02040503050406030204" pitchFamily="18" charset="0"/>
            </a:endParaRPr>
          </a:p>
          <a:p>
            <a:pPr marL="0" indent="0">
              <a:buNone/>
            </a:pPr>
            <a:endParaRPr lang="en-US" dirty="0">
              <a:latin typeface="Cambria" panose="02040503050406030204" pitchFamily="18" charset="0"/>
              <a:ea typeface="Cambria" panose="02040503050406030204" pitchFamily="18" charset="0"/>
            </a:endParaRPr>
          </a:p>
        </p:txBody>
      </p:sp>
      <p:sp>
        <p:nvSpPr>
          <p:cNvPr id="4" name="Text Placeholder 3"/>
          <p:cNvSpPr>
            <a:spLocks noGrp="1"/>
          </p:cNvSpPr>
          <p:nvPr>
            <p:ph type="body" sz="half" idx="2"/>
          </p:nvPr>
        </p:nvSpPr>
        <p:spPr>
          <a:xfrm>
            <a:off x="740664" y="1005840"/>
            <a:ext cx="3803904" cy="4626864"/>
          </a:xfrm>
        </p:spPr>
        <p:txBody>
          <a:bodyPr>
            <a:normAutofit lnSpcReduction="10000"/>
          </a:bodyPr>
          <a:lstStyle/>
          <a:p>
            <a:r>
              <a:rPr lang="ro-RO" sz="1600" dirty="0">
                <a:solidFill>
                  <a:schemeClr val="bg2"/>
                </a:solidFill>
                <a:latin typeface="Cambria" panose="02040503050406030204" pitchFamily="18" charset="0"/>
                <a:ea typeface="Cambria" panose="02040503050406030204" pitchFamily="18" charset="0"/>
              </a:rPr>
              <a:t>REPERE METODOLOGICE – LIMBI MODERNE - CLASA A XI</a:t>
            </a:r>
            <a:r>
              <a:rPr lang="en-US" sz="1600" dirty="0">
                <a:solidFill>
                  <a:schemeClr val="bg2"/>
                </a:solidFill>
                <a:latin typeface="Cambria" panose="02040503050406030204" pitchFamily="18" charset="0"/>
                <a:ea typeface="Cambria" panose="02040503050406030204" pitchFamily="18" charset="0"/>
              </a:rPr>
              <a:t>I</a:t>
            </a:r>
            <a:r>
              <a:rPr lang="ro-RO" sz="1600" dirty="0">
                <a:solidFill>
                  <a:schemeClr val="bg2"/>
                </a:solidFill>
                <a:latin typeface="Cambria" panose="02040503050406030204" pitchFamily="18" charset="0"/>
                <a:ea typeface="Cambria" panose="02040503050406030204" pitchFamily="18" charset="0"/>
              </a:rPr>
              <a:t>A</a:t>
            </a:r>
          </a:p>
          <a:p>
            <a:r>
              <a:rPr lang="ro-RO" sz="1600" dirty="0">
                <a:solidFill>
                  <a:schemeClr val="bg2"/>
                </a:solidFill>
                <a:latin typeface="Cambria" panose="02040503050406030204" pitchFamily="18" charset="0"/>
                <a:ea typeface="Cambria" panose="02040503050406030204" pitchFamily="18" charset="0"/>
              </a:rPr>
              <a:t>Rolul limbilor moderne în formarea </a:t>
            </a:r>
            <a:r>
              <a:rPr lang="en-US" sz="1600" dirty="0" err="1">
                <a:solidFill>
                  <a:schemeClr val="bg2"/>
                </a:solidFill>
                <a:latin typeface="Cambria" panose="02040503050406030204" pitchFamily="18" charset="0"/>
                <a:ea typeface="Cambria" panose="02040503050406030204" pitchFamily="18" charset="0"/>
              </a:rPr>
              <a:t>celor</a:t>
            </a:r>
            <a:r>
              <a:rPr lang="en-US" sz="1600" dirty="0">
                <a:solidFill>
                  <a:schemeClr val="bg2"/>
                </a:solidFill>
                <a:latin typeface="Cambria" panose="02040503050406030204" pitchFamily="18" charset="0"/>
                <a:ea typeface="Cambria" panose="02040503050406030204" pitchFamily="18" charset="0"/>
              </a:rPr>
              <a:t> opt </a:t>
            </a:r>
            <a:r>
              <a:rPr lang="en-US" sz="1600" dirty="0" err="1">
                <a:solidFill>
                  <a:schemeClr val="bg2"/>
                </a:solidFill>
                <a:latin typeface="Cambria" panose="02040503050406030204" pitchFamily="18" charset="0"/>
                <a:ea typeface="Cambria" panose="02040503050406030204" pitchFamily="18" charset="0"/>
              </a:rPr>
              <a:t>competen</a:t>
            </a:r>
            <a:r>
              <a:rPr lang="ro-RO" sz="1600" dirty="0">
                <a:solidFill>
                  <a:schemeClr val="bg2"/>
                </a:solidFill>
                <a:latin typeface="Cambria" panose="02040503050406030204" pitchFamily="18" charset="0"/>
                <a:ea typeface="Cambria" panose="02040503050406030204" pitchFamily="18" charset="0"/>
              </a:rPr>
              <a:t>ț</a:t>
            </a:r>
            <a:r>
              <a:rPr lang="en-US" sz="1600" dirty="0">
                <a:solidFill>
                  <a:schemeClr val="bg2"/>
                </a:solidFill>
                <a:latin typeface="Cambria" panose="02040503050406030204" pitchFamily="18" charset="0"/>
                <a:ea typeface="Cambria" panose="02040503050406030204" pitchFamily="18" charset="0"/>
              </a:rPr>
              <a:t>e-</a:t>
            </a:r>
            <a:r>
              <a:rPr lang="en-US" sz="1600" dirty="0" err="1">
                <a:solidFill>
                  <a:schemeClr val="bg2"/>
                </a:solidFill>
                <a:latin typeface="Cambria" panose="02040503050406030204" pitchFamily="18" charset="0"/>
                <a:ea typeface="Cambria" panose="02040503050406030204" pitchFamily="18" charset="0"/>
              </a:rPr>
              <a:t>cheie</a:t>
            </a:r>
            <a:r>
              <a:rPr lang="en-US" sz="1600" dirty="0">
                <a:solidFill>
                  <a:schemeClr val="bg2"/>
                </a:solidFill>
                <a:latin typeface="Cambria" panose="02040503050406030204" pitchFamily="18" charset="0"/>
                <a:ea typeface="Cambria" panose="02040503050406030204" pitchFamily="18" charset="0"/>
              </a:rPr>
              <a:t> </a:t>
            </a:r>
            <a:r>
              <a:rPr lang="ro-RO" sz="1600" dirty="0">
                <a:solidFill>
                  <a:schemeClr val="bg2"/>
                </a:solidFill>
                <a:latin typeface="Cambria" panose="02040503050406030204" pitchFamily="18" charset="0"/>
                <a:ea typeface="Cambria" panose="02040503050406030204" pitchFamily="18" charset="0"/>
              </a:rPr>
              <a:t>europene, raportat la profilul de formare al absolventului</a:t>
            </a:r>
          </a:p>
          <a:p>
            <a:r>
              <a:rPr lang="ro-RO" sz="1600" dirty="0">
                <a:solidFill>
                  <a:schemeClr val="bg2"/>
                </a:solidFill>
                <a:latin typeface="Cambria" panose="02040503050406030204" pitchFamily="18" charset="0"/>
                <a:ea typeface="Cambria" panose="02040503050406030204" pitchFamily="18" charset="0"/>
              </a:rPr>
              <a:t>Exemple </a:t>
            </a:r>
            <a:r>
              <a:rPr lang="en-US" sz="1600" dirty="0">
                <a:solidFill>
                  <a:schemeClr val="bg2"/>
                </a:solidFill>
                <a:latin typeface="Cambria" panose="02040503050406030204" pitchFamily="18" charset="0"/>
                <a:ea typeface="Cambria" panose="02040503050406030204" pitchFamily="18" charset="0"/>
              </a:rPr>
              <a:t> de </a:t>
            </a:r>
            <a:r>
              <a:rPr lang="en-US" sz="1600" dirty="0" err="1">
                <a:solidFill>
                  <a:schemeClr val="bg2"/>
                </a:solidFill>
                <a:latin typeface="Cambria" panose="02040503050406030204" pitchFamily="18" charset="0"/>
                <a:ea typeface="Cambria" panose="02040503050406030204" pitchFamily="18" charset="0"/>
              </a:rPr>
              <a:t>activit</a:t>
            </a:r>
            <a:r>
              <a:rPr lang="ro-RO" sz="1600" dirty="0">
                <a:solidFill>
                  <a:schemeClr val="bg2"/>
                </a:solidFill>
                <a:latin typeface="Cambria" panose="02040503050406030204" pitchFamily="18" charset="0"/>
                <a:ea typeface="Cambria" panose="02040503050406030204" pitchFamily="18" charset="0"/>
              </a:rPr>
              <a:t>ăți de învățare/activități de evaluare</a:t>
            </a:r>
            <a:r>
              <a:rPr lang="en-US" sz="1600" dirty="0">
                <a:solidFill>
                  <a:schemeClr val="bg2"/>
                </a:solidFill>
                <a:latin typeface="Cambria" panose="02040503050406030204" pitchFamily="18" charset="0"/>
                <a:ea typeface="Cambria" panose="02040503050406030204" pitchFamily="18" charset="0"/>
              </a:rPr>
              <a:t>/ de </a:t>
            </a:r>
            <a:r>
              <a:rPr lang="en-US" sz="1600" dirty="0" err="1">
                <a:solidFill>
                  <a:schemeClr val="bg2"/>
                </a:solidFill>
                <a:latin typeface="Cambria" panose="02040503050406030204" pitchFamily="18" charset="0"/>
                <a:ea typeface="Cambria" panose="02040503050406030204" pitchFamily="18" charset="0"/>
              </a:rPr>
              <a:t>mediere</a:t>
            </a:r>
            <a:r>
              <a:rPr lang="en-US" sz="1600" dirty="0">
                <a:solidFill>
                  <a:schemeClr val="bg2"/>
                </a:solidFill>
                <a:latin typeface="Cambria" panose="02040503050406030204" pitchFamily="18" charset="0"/>
                <a:ea typeface="Cambria" panose="02040503050406030204" pitchFamily="18" charset="0"/>
              </a:rPr>
              <a:t>/de </a:t>
            </a:r>
            <a:r>
              <a:rPr lang="en-US" sz="1600" dirty="0" err="1">
                <a:solidFill>
                  <a:schemeClr val="bg2"/>
                </a:solidFill>
                <a:latin typeface="Cambria" panose="02040503050406030204" pitchFamily="18" charset="0"/>
                <a:ea typeface="Cambria" panose="02040503050406030204" pitchFamily="18" charset="0"/>
              </a:rPr>
              <a:t>literatur</a:t>
            </a:r>
            <a:r>
              <a:rPr lang="ro-RO" sz="1600" dirty="0">
                <a:solidFill>
                  <a:schemeClr val="bg2"/>
                </a:solidFill>
                <a:latin typeface="Cambria" panose="02040503050406030204" pitchFamily="18" charset="0"/>
                <a:ea typeface="Cambria" panose="02040503050406030204" pitchFamily="18" charset="0"/>
              </a:rPr>
              <a:t>ă</a:t>
            </a:r>
          </a:p>
          <a:p>
            <a:r>
              <a:rPr lang="ro-RO" sz="1600" dirty="0">
                <a:solidFill>
                  <a:schemeClr val="bg2"/>
                </a:solidFill>
                <a:latin typeface="Cambria" panose="02040503050406030204" pitchFamily="18" charset="0"/>
                <a:ea typeface="Cambria" panose="02040503050406030204" pitchFamily="18" charset="0"/>
              </a:rPr>
              <a:t>Exemple de teste de evaluare formativă/sumativă</a:t>
            </a:r>
          </a:p>
          <a:p>
            <a:r>
              <a:rPr lang="ro-RO" sz="1600" dirty="0">
                <a:solidFill>
                  <a:schemeClr val="bg2"/>
                </a:solidFill>
                <a:latin typeface="Cambria" panose="02040503050406030204" pitchFamily="18" charset="0"/>
                <a:ea typeface="Cambria" panose="02040503050406030204" pitchFamily="18" charset="0"/>
              </a:rPr>
              <a:t>Exemple de planificare calendaristică anuală</a:t>
            </a:r>
          </a:p>
          <a:p>
            <a:r>
              <a:rPr lang="ro-RO" sz="1600" dirty="0">
                <a:solidFill>
                  <a:schemeClr val="bg2"/>
                </a:solidFill>
                <a:latin typeface="Cambria" panose="02040503050406030204" pitchFamily="18" charset="0"/>
                <a:ea typeface="Cambria" panose="02040503050406030204" pitchFamily="18" charset="0"/>
              </a:rPr>
              <a:t>Exemple de proiect al unității de învățare</a:t>
            </a:r>
          </a:p>
          <a:p>
            <a:r>
              <a:rPr lang="ro-RO" sz="1600" dirty="0">
                <a:solidFill>
                  <a:schemeClr val="bg2"/>
                </a:solidFill>
                <a:latin typeface="Cambria" panose="02040503050406030204" pitchFamily="18" charset="0"/>
                <a:ea typeface="Cambria" panose="02040503050406030204" pitchFamily="18" charset="0"/>
              </a:rPr>
              <a:t>Teme de proiect recomandate</a:t>
            </a:r>
          </a:p>
          <a:p>
            <a:r>
              <a:rPr lang="ro-RO" sz="1600" dirty="0">
                <a:solidFill>
                  <a:schemeClr val="bg2"/>
                </a:solidFill>
                <a:latin typeface="Cambria" panose="02040503050406030204" pitchFamily="18" charset="0"/>
                <a:ea typeface="Cambria" panose="02040503050406030204" pitchFamily="18" charset="0"/>
              </a:rPr>
              <a:t>Platforme/aplicații digitale</a:t>
            </a:r>
          </a:p>
          <a:p>
            <a:endParaRPr lang="ro-RO"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6092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latin typeface="Cambria" panose="02040503050406030204" pitchFamily="18" charset="0"/>
                <a:ea typeface="Cambria" panose="02040503050406030204" pitchFamily="18" charset="0"/>
              </a:rPr>
              <a:t>Repere metodologice-  </a:t>
            </a:r>
            <a:br>
              <a:rPr lang="ro-RO" dirty="0">
                <a:latin typeface="Cambria" panose="02040503050406030204" pitchFamily="18" charset="0"/>
                <a:ea typeface="Cambria" panose="02040503050406030204" pitchFamily="18" charset="0"/>
              </a:rPr>
            </a:br>
            <a:r>
              <a:rPr lang="ro-RO" dirty="0">
                <a:latin typeface="Cambria" panose="02040503050406030204" pitchFamily="18" charset="0"/>
                <a:ea typeface="Cambria" panose="02040503050406030204" pitchFamily="18" charset="0"/>
              </a:rPr>
              <a:t>limbi moderne – clasa a X</a:t>
            </a:r>
            <a:r>
              <a:rPr lang="en-US" dirty="0">
                <a:latin typeface="Cambria" panose="02040503050406030204" pitchFamily="18" charset="0"/>
                <a:ea typeface="Cambria" panose="02040503050406030204" pitchFamily="18" charset="0"/>
              </a:rPr>
              <a:t>I</a:t>
            </a:r>
            <a:r>
              <a:rPr lang="ro-RO" dirty="0">
                <a:latin typeface="Cambria" panose="02040503050406030204" pitchFamily="18" charset="0"/>
                <a:ea typeface="Cambria" panose="02040503050406030204" pitchFamily="18" charset="0"/>
              </a:rPr>
              <a:t>I- a </a:t>
            </a:r>
            <a:endParaRPr lang="en-US" dirty="0">
              <a:latin typeface="Cambria" panose="02040503050406030204" pitchFamily="18" charset="0"/>
              <a:ea typeface="Cambria" panose="02040503050406030204" pitchFamily="18" charset="0"/>
            </a:endParaRPr>
          </a:p>
        </p:txBody>
      </p:sp>
      <p:sp>
        <p:nvSpPr>
          <p:cNvPr id="3" name="Text Placeholder 2"/>
          <p:cNvSpPr>
            <a:spLocks noGrp="1"/>
          </p:cNvSpPr>
          <p:nvPr>
            <p:ph type="body" idx="1"/>
          </p:nvPr>
        </p:nvSpPr>
        <p:spPr>
          <a:xfrm>
            <a:off x="1225296" y="2468880"/>
            <a:ext cx="4754815" cy="594360"/>
          </a:xfrm>
        </p:spPr>
        <p:txBody>
          <a:bodyPr>
            <a:normAutofit/>
          </a:bodyPr>
          <a:lstStyle/>
          <a:p>
            <a:r>
              <a:rPr lang="ro-RO" sz="2000" dirty="0">
                <a:latin typeface="Cambria" panose="02040503050406030204" pitchFamily="18" charset="0"/>
                <a:ea typeface="Cambria" panose="02040503050406030204" pitchFamily="18" charset="0"/>
              </a:rPr>
              <a:t>Limba engleză L1, L2, bilingv</a:t>
            </a:r>
            <a:endParaRPr lang="en-US" sz="2000" dirty="0">
              <a:latin typeface="Cambria" panose="02040503050406030204" pitchFamily="18" charset="0"/>
              <a:ea typeface="Cambria" panose="02040503050406030204" pitchFamily="18" charset="0"/>
            </a:endParaRPr>
          </a:p>
        </p:txBody>
      </p:sp>
      <p:sp>
        <p:nvSpPr>
          <p:cNvPr id="4" name="Content Placeholder 3"/>
          <p:cNvSpPr>
            <a:spLocks noGrp="1"/>
          </p:cNvSpPr>
          <p:nvPr>
            <p:ph sz="half" idx="2"/>
          </p:nvPr>
        </p:nvSpPr>
        <p:spPr>
          <a:xfrm>
            <a:off x="612648" y="3159124"/>
            <a:ext cx="5367464" cy="2840039"/>
          </a:xfrm>
        </p:spPr>
        <p:txBody>
          <a:bodyPr>
            <a:normAutofit fontScale="62500" lnSpcReduction="20000"/>
          </a:bodyPr>
          <a:lstStyle/>
          <a:p>
            <a:pPr algn="just"/>
            <a:r>
              <a:rPr lang="ro-RO" sz="2600" dirty="0">
                <a:solidFill>
                  <a:schemeClr val="tx1"/>
                </a:solidFill>
                <a:latin typeface="Cambria" panose="02040503050406030204" pitchFamily="18" charset="0"/>
                <a:ea typeface="Cambria" panose="02040503050406030204" pitchFamily="18" charset="0"/>
              </a:rPr>
              <a:t>Test de evaluare inițială (exemplu) – barem de evaluare și notare</a:t>
            </a:r>
          </a:p>
          <a:p>
            <a:pPr algn="just"/>
            <a:r>
              <a:rPr lang="ro-RO" sz="2600" dirty="0">
                <a:solidFill>
                  <a:schemeClr val="tx1"/>
                </a:solidFill>
                <a:latin typeface="Cambria" panose="02040503050406030204" pitchFamily="18" charset="0"/>
                <a:ea typeface="Cambria" panose="02040503050406030204" pitchFamily="18" charset="0"/>
              </a:rPr>
              <a:t>Activitate/secvență de învățare (exemplu) </a:t>
            </a:r>
          </a:p>
          <a:p>
            <a:pPr algn="just"/>
            <a:r>
              <a:rPr lang="ro-RO" sz="2600" dirty="0">
                <a:solidFill>
                  <a:schemeClr val="tx1"/>
                </a:solidFill>
                <a:latin typeface="Cambria" panose="02040503050406030204" pitchFamily="18" charset="0"/>
                <a:ea typeface="Cambria" panose="02040503050406030204" pitchFamily="18" charset="0"/>
              </a:rPr>
              <a:t>Activitate de evaluare (exemplu) – cheia răspunsurilor/ barem de evaluare și notare</a:t>
            </a:r>
          </a:p>
          <a:p>
            <a:pPr algn="just"/>
            <a:r>
              <a:rPr lang="ro-RO" sz="2600" dirty="0">
                <a:solidFill>
                  <a:schemeClr val="tx1"/>
                </a:solidFill>
                <a:latin typeface="Cambria" panose="02040503050406030204" pitchFamily="18" charset="0"/>
                <a:ea typeface="Cambria" panose="02040503050406030204" pitchFamily="18" charset="0"/>
              </a:rPr>
              <a:t>Test final (exemplu) - barem de evaluare și notare (L1)</a:t>
            </a:r>
          </a:p>
          <a:p>
            <a:pPr algn="just"/>
            <a:r>
              <a:rPr lang="ro-RO" sz="2600" dirty="0">
                <a:solidFill>
                  <a:schemeClr val="tx1"/>
                </a:solidFill>
                <a:latin typeface="Cambria" panose="02040503050406030204" pitchFamily="18" charset="0"/>
                <a:ea typeface="Cambria" panose="02040503050406030204" pitchFamily="18" charset="0"/>
              </a:rPr>
              <a:t>Planificare calendaristică (L2)</a:t>
            </a:r>
          </a:p>
          <a:p>
            <a:pPr algn="just"/>
            <a:r>
              <a:rPr lang="ro-RO" sz="2600" dirty="0">
                <a:solidFill>
                  <a:schemeClr val="tx1"/>
                </a:solidFill>
                <a:latin typeface="Cambria" panose="02040503050406030204" pitchFamily="18" charset="0"/>
                <a:ea typeface="Cambria" panose="02040503050406030204" pitchFamily="18" charset="0"/>
              </a:rPr>
              <a:t>Proiectul unității de învățare (L2)</a:t>
            </a:r>
          </a:p>
          <a:p>
            <a:pPr algn="just"/>
            <a:r>
              <a:rPr lang="ro-RO" sz="2600" dirty="0">
                <a:solidFill>
                  <a:schemeClr val="tx1"/>
                </a:solidFill>
                <a:latin typeface="Cambria" panose="02040503050406030204" pitchFamily="18" charset="0"/>
                <a:ea typeface="Cambria" panose="02040503050406030204" pitchFamily="18" charset="0"/>
              </a:rPr>
              <a:t>Exemplu de proiect – Barem de evaluare și notare  (bilingv)</a:t>
            </a:r>
          </a:p>
          <a:p>
            <a:endParaRPr lang="en-US" dirty="0">
              <a:solidFill>
                <a:schemeClr val="tx1"/>
              </a:solidFill>
              <a:latin typeface="Cambria" panose="02040503050406030204" pitchFamily="18" charset="0"/>
              <a:ea typeface="Cambria" panose="02040503050406030204" pitchFamily="18" charset="0"/>
            </a:endParaRPr>
          </a:p>
          <a:p>
            <a:endParaRPr lang="en-US" dirty="0"/>
          </a:p>
        </p:txBody>
      </p:sp>
      <p:sp>
        <p:nvSpPr>
          <p:cNvPr id="5" name="Text Placeholder 4"/>
          <p:cNvSpPr>
            <a:spLocks noGrp="1"/>
          </p:cNvSpPr>
          <p:nvPr>
            <p:ph type="body" sz="quarter" idx="3"/>
          </p:nvPr>
        </p:nvSpPr>
        <p:spPr/>
        <p:txBody>
          <a:bodyPr>
            <a:normAutofit fontScale="85000" lnSpcReduction="10000"/>
          </a:bodyPr>
          <a:lstStyle/>
          <a:p>
            <a:r>
              <a:rPr lang="ro-RO" dirty="0">
                <a:latin typeface="Cambria" panose="02040503050406030204" pitchFamily="18" charset="0"/>
                <a:ea typeface="Cambria" panose="02040503050406030204" pitchFamily="18" charset="0"/>
              </a:rPr>
              <a:t>Elemente de cultură și civilizație engleză</a:t>
            </a:r>
            <a:endParaRPr lang="en-US" dirty="0">
              <a:latin typeface="Cambria" panose="02040503050406030204" pitchFamily="18" charset="0"/>
              <a:ea typeface="Cambria" panose="02040503050406030204" pitchFamily="18" charset="0"/>
            </a:endParaRPr>
          </a:p>
        </p:txBody>
      </p:sp>
      <p:sp>
        <p:nvSpPr>
          <p:cNvPr id="6" name="Content Placeholder 5"/>
          <p:cNvSpPr>
            <a:spLocks noGrp="1"/>
          </p:cNvSpPr>
          <p:nvPr>
            <p:ph sz="quarter" idx="4"/>
          </p:nvPr>
        </p:nvSpPr>
        <p:spPr/>
        <p:txBody>
          <a:bodyPr>
            <a:normAutofit/>
          </a:bodyPr>
          <a:lstStyle/>
          <a:p>
            <a:r>
              <a:rPr lang="ro-RO" sz="1600" dirty="0">
                <a:solidFill>
                  <a:schemeClr val="tx1"/>
                </a:solidFill>
                <a:latin typeface="Cambria" panose="02040503050406030204" pitchFamily="18" charset="0"/>
                <a:ea typeface="Cambria" panose="02040503050406030204" pitchFamily="18" charset="0"/>
              </a:rPr>
              <a:t>Proiectul unității de învățare </a:t>
            </a:r>
          </a:p>
          <a:p>
            <a:r>
              <a:rPr lang="ro-RO" sz="1600" dirty="0">
                <a:solidFill>
                  <a:schemeClr val="tx1"/>
                </a:solidFill>
                <a:latin typeface="Cambria" panose="02040503050406030204" pitchFamily="18" charset="0"/>
                <a:ea typeface="Cambria" panose="02040503050406030204" pitchFamily="18" charset="0"/>
              </a:rPr>
              <a:t>Activitate de învățare (exemplu)</a:t>
            </a:r>
          </a:p>
          <a:p>
            <a:r>
              <a:rPr lang="ro-RO" sz="1600" dirty="0">
                <a:solidFill>
                  <a:schemeClr val="tx1"/>
                </a:solidFill>
                <a:latin typeface="Cambria" panose="02040503050406030204" pitchFamily="18" charset="0"/>
                <a:ea typeface="Cambria" panose="02040503050406030204" pitchFamily="18" charset="0"/>
              </a:rPr>
              <a:t>Activitate de evaluare (exemplu)</a:t>
            </a:r>
          </a:p>
          <a:p>
            <a:endParaRPr lang="ro-RO" sz="1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28447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4652</Words>
  <Application>Microsoft Office PowerPoint</Application>
  <PresentationFormat>Widescreen</PresentationFormat>
  <Paragraphs>279</Paragraphs>
  <Slides>27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Calisto MT</vt:lpstr>
      <vt:lpstr>Cambria</vt:lpstr>
      <vt:lpstr>Century Gothic</vt:lpstr>
      <vt:lpstr>Tahoma</vt:lpstr>
      <vt:lpstr>Wingdings</vt:lpstr>
      <vt:lpstr>Wingdings 3</vt:lpstr>
      <vt:lpstr>Ion Boardroom</vt:lpstr>
      <vt:lpstr>CONSFĂTUIREA NAȚIONALĂ A INSPECTORILOR ȘCOLARI PENTRU LIMBI MODERNE</vt:lpstr>
      <vt:lpstr>Priorități educaționale în anul școlar 2024 - 2025  </vt:lpstr>
      <vt:lpstr>METODOLOGII ALE EXAMENELOR NAŢIONALE 2025</vt:lpstr>
      <vt:lpstr>PowerPoint Presentation</vt:lpstr>
      <vt:lpstr>METODOLOGII ALE EXAMENELOR NAŢIONALE 2025</vt:lpstr>
      <vt:lpstr>METODOLOGII ALE EXAMENELOR NAŢIONALE 2025</vt:lpstr>
      <vt:lpstr>Priorități educaționale în anul școlar 2024 - 2025</vt:lpstr>
      <vt:lpstr>PowerPoint Presentation</vt:lpstr>
      <vt:lpstr>Repere metodologice-   limbi moderne – clasa a XII- a </vt:lpstr>
      <vt:lpstr>PowerPoint Presentation</vt:lpstr>
      <vt:lpstr> DISCIPLINE NON LINGVISTICE (DNL) STUDIATE  ÎN LIMBA FRANCEZĂ - Geografie, Istorie, Matematică, Fizică, Chimie, Biologie, Economie și societate </vt:lpstr>
      <vt:lpstr>PowerPoint Presentation</vt:lpstr>
      <vt:lpstr> Limba ITALIANĂ L1, L1 intensiv, L1 bilingv, L2, L3</vt:lpstr>
      <vt:lpstr>PowerPoint Presentation</vt:lpstr>
      <vt:lpstr>PRIORITĂȚI EDUCAȚIONALE</vt:lpstr>
      <vt:lpstr>      PREDAREA – ÎNVĂȚAREA – FORMAREA COMPETENȚELOR  </vt:lpstr>
      <vt:lpstr> FORMAREA PROFESORILOR </vt:lpstr>
      <vt:lpstr>FORMAREA PROFESORILOR Formations nationales CREFECO 2024 </vt:lpstr>
      <vt:lpstr> FORMAREA PROFESORILOR Formations nationales CREFECO 2024 </vt:lpstr>
      <vt:lpstr> FORMAREA PROFESORILOR Formations nationales CREFECO 2024 </vt:lpstr>
      <vt:lpstr>FORMAREA PROFESORILOR FORMATIONS REGIONALES CREFECO 2024 </vt:lpstr>
      <vt:lpstr>  LEGEA ÎNVĂȚĂMÂNTULUI PREUNIVERSITAR (LÎP) nr. 198 din 4 iulie 2023, cu modificările și completările ulterioare </vt:lpstr>
      <vt:lpstr>PowerPoint Presentation</vt:lpstr>
      <vt:lpstr>PowerPoint Presentation</vt:lpstr>
      <vt:lpstr>26 septembrie – Ziua Europeană a Limbilor</vt:lpstr>
      <vt:lpstr>26 septembrie – Ziua Europeană a Limbilor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NAȚIONALĂ A INSPECTORILOR ȘCOLARI PENTRU LIMBI MODERNE</dc:title>
  <dc:creator>Manuela Delia</dc:creator>
  <cp:lastModifiedBy>User</cp:lastModifiedBy>
  <cp:revision>114</cp:revision>
  <cp:lastPrinted>2024-09-10T05:05:21Z</cp:lastPrinted>
  <dcterms:created xsi:type="dcterms:W3CDTF">2023-08-30T07:22:04Z</dcterms:created>
  <dcterms:modified xsi:type="dcterms:W3CDTF">2024-09-13T10:23:02Z</dcterms:modified>
</cp:coreProperties>
</file>